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</p:sldMasterIdLst>
  <p:notesMasterIdLst>
    <p:notesMasterId r:id="rId75"/>
  </p:notesMasterIdLst>
  <p:handoutMasterIdLst>
    <p:handoutMasterId r:id="rId76"/>
  </p:handoutMasterIdLst>
  <p:sldIdLst>
    <p:sldId id="656" r:id="rId2"/>
    <p:sldId id="657" r:id="rId3"/>
    <p:sldId id="658" r:id="rId4"/>
    <p:sldId id="665" r:id="rId5"/>
    <p:sldId id="666" r:id="rId6"/>
    <p:sldId id="851" r:id="rId7"/>
    <p:sldId id="667" r:id="rId8"/>
    <p:sldId id="670" r:id="rId9"/>
    <p:sldId id="863" r:id="rId10"/>
    <p:sldId id="864" r:id="rId11"/>
    <p:sldId id="865" r:id="rId12"/>
    <p:sldId id="796" r:id="rId13"/>
    <p:sldId id="799" r:id="rId14"/>
    <p:sldId id="595" r:id="rId15"/>
    <p:sldId id="597" r:id="rId16"/>
    <p:sldId id="608" r:id="rId17"/>
    <p:sldId id="554" r:id="rId18"/>
    <p:sldId id="553" r:id="rId19"/>
    <p:sldId id="856" r:id="rId20"/>
    <p:sldId id="802" r:id="rId21"/>
    <p:sldId id="803" r:id="rId22"/>
    <p:sldId id="804" r:id="rId23"/>
    <p:sldId id="805" r:id="rId24"/>
    <p:sldId id="806" r:id="rId25"/>
    <p:sldId id="807" r:id="rId26"/>
    <p:sldId id="809" r:id="rId27"/>
    <p:sldId id="810" r:id="rId28"/>
    <p:sldId id="811" r:id="rId29"/>
    <p:sldId id="593" r:id="rId30"/>
    <p:sldId id="852" r:id="rId31"/>
    <p:sldId id="815" r:id="rId32"/>
    <p:sldId id="858" r:id="rId33"/>
    <p:sldId id="816" r:id="rId34"/>
    <p:sldId id="820" r:id="rId35"/>
    <p:sldId id="821" r:id="rId36"/>
    <p:sldId id="822" r:id="rId37"/>
    <p:sldId id="859" r:id="rId38"/>
    <p:sldId id="860" r:id="rId39"/>
    <p:sldId id="818" r:id="rId40"/>
    <p:sldId id="819" r:id="rId41"/>
    <p:sldId id="825" r:id="rId42"/>
    <p:sldId id="826" r:id="rId43"/>
    <p:sldId id="827" r:id="rId44"/>
    <p:sldId id="828" r:id="rId45"/>
    <p:sldId id="829" r:id="rId46"/>
    <p:sldId id="830" r:id="rId47"/>
    <p:sldId id="831" r:id="rId48"/>
    <p:sldId id="832" r:id="rId49"/>
    <p:sldId id="833" r:id="rId50"/>
    <p:sldId id="752" r:id="rId51"/>
    <p:sldId id="834" r:id="rId52"/>
    <p:sldId id="754" r:id="rId53"/>
    <p:sldId id="755" r:id="rId54"/>
    <p:sldId id="757" r:id="rId55"/>
    <p:sldId id="758" r:id="rId56"/>
    <p:sldId id="759" r:id="rId57"/>
    <p:sldId id="836" r:id="rId58"/>
    <p:sldId id="837" r:id="rId59"/>
    <p:sldId id="861" r:id="rId60"/>
    <p:sldId id="866" r:id="rId61"/>
    <p:sldId id="853" r:id="rId62"/>
    <p:sldId id="857" r:id="rId63"/>
    <p:sldId id="839" r:id="rId64"/>
    <p:sldId id="840" r:id="rId65"/>
    <p:sldId id="842" r:id="rId66"/>
    <p:sldId id="843" r:id="rId67"/>
    <p:sldId id="844" r:id="rId68"/>
    <p:sldId id="845" r:id="rId69"/>
    <p:sldId id="846" r:id="rId70"/>
    <p:sldId id="847" r:id="rId71"/>
    <p:sldId id="849" r:id="rId72"/>
    <p:sldId id="850" r:id="rId73"/>
    <p:sldId id="862" r:id="rId74"/>
  </p:sldIdLst>
  <p:sldSz cx="9144000" cy="6858000" type="screen4x3"/>
  <p:notesSz cx="7099300" cy="10234613"/>
  <p:custDataLst>
    <p:tags r:id="rId77"/>
  </p:custData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CCFF"/>
    <a:srgbClr val="0099FF"/>
    <a:srgbClr val="6699FF"/>
    <a:srgbClr val="FFFFCC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25910" autoAdjust="0"/>
    <p:restoredTop sz="86445" autoAdjust="0"/>
  </p:normalViewPr>
  <p:slideViewPr>
    <p:cSldViewPr snapToGrid="0">
      <p:cViewPr varScale="1">
        <p:scale>
          <a:sx n="96" d="100"/>
          <a:sy n="96" d="100"/>
        </p:scale>
        <p:origin x="17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A7CDC7F1-5087-9E4E-8E13-3D20ABEB7C78}" type="datetimeFigureOut">
              <a:rPr lang="nl-BE"/>
              <a:pPr>
                <a:defRPr/>
              </a:pPr>
              <a:t>24/04/2018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40726DDE-E5DB-324E-AF19-A41C61B64CF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29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F825321-4359-FB4D-A53E-5201D5DE5DCD}" type="datetimeFigureOut">
              <a:rPr lang="nl-BE"/>
              <a:pPr>
                <a:defRPr/>
              </a:pPr>
              <a:t>24/04/2018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0" tIns="49514" rIns="99030" bIns="49514" rtlCol="0" anchor="ctr"/>
          <a:lstStyle/>
          <a:p>
            <a:pPr lvl="0"/>
            <a:endParaRPr lang="nl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30" tIns="49514" rIns="99030" bIns="4951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DF2422F-E11D-2543-80B4-0FA64BAE35D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8613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2E5D3-627C-4511-B3F4-264A77E3CF6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1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65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0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136BB0-FC23-44B1-8CB7-BCEEB6607FE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http://www.ecodesignz.com/Merchant2/graphics/00000001/ED_02SideChair_F.jpg       No arms.</a:t>
            </a:r>
          </a:p>
        </p:txBody>
      </p:sp>
    </p:spTree>
    <p:extLst>
      <p:ext uri="{BB962C8B-B14F-4D97-AF65-F5344CB8AC3E}">
        <p14:creationId xmlns:p14="http://schemas.microsoft.com/office/powerpoint/2010/main" val="360145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3EE8B-E6EB-4BA9-A5E9-D9C38333734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http://homedecorators.com/images/items/large/l32369.jpg</a:t>
            </a:r>
          </a:p>
        </p:txBody>
      </p:sp>
    </p:spTree>
    <p:extLst>
      <p:ext uri="{BB962C8B-B14F-4D97-AF65-F5344CB8AC3E}">
        <p14:creationId xmlns:p14="http://schemas.microsoft.com/office/powerpoint/2010/main" val="118261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1DCAD4-84E6-4608-AC6C-B806123DFB2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http://images.google.com/imgres?imgurl=http://zedomax.com/blog/wp-content/uploads/2007/05/solar-system-chair.jpg&amp;imgrefurl=http://zedomax.com/blog/tag/space/&amp;h=300&amp;w=300&amp;sz=15&amp;hl=en&amp;start=105&amp;tbnid=F9ZS2RMTee4s8M:&amp;tbnh=116&amp;tbnw=116&amp;prev=/images%3Fq%3Dchair%26start%3D90%26gbv%3D2%26ndsp%3D18%26svnum%3D10%26hl%3Den%26sa%3DN</a:t>
            </a:r>
          </a:p>
        </p:txBody>
      </p:sp>
    </p:spTree>
    <p:extLst>
      <p:ext uri="{BB962C8B-B14F-4D97-AF65-F5344CB8AC3E}">
        <p14:creationId xmlns:p14="http://schemas.microsoft.com/office/powerpoint/2010/main" val="93951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2422F-E11D-2543-80B4-0FA64BAE35DB}" type="slidenum">
              <a:rPr lang="nl-BE" smtClean="0"/>
              <a:pPr>
                <a:defRPr/>
              </a:pPr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863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FBP: photon starvation artifacts in lower part, nodule near the right kidney is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883FD-F80C-0947-803B-ED1844D3261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9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7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5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DA7D03F-0D9F-4D6E-A9DA-DA22B08C88F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3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D488692-0FB6-433E-9CFB-08D03A34DD8A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2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2551609-7012-4524-8F91-CAEC89A8DA2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C38EB37-9F67-488F-AFCB-318363D4DA79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7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25EC937-4EEB-42FF-9745-F8ECC712C67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7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6E09F27-08E5-47E1-9081-CDEF6FA99715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251E47-B223-48F4-A299-CE4A766087D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6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BB27830-E813-4D5B-BECC-EB4E76333BE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1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8950E5CE-EF1E-495C-8D34-E9307ADFFB20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9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1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can-neural-networks-really-learn-any-function-65e106617fc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ook.paddlepaddle.org/03.image_classificatio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asimovinstitute.org/neural-network-zoo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image" Target="../media/image57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microsoft.com/office/2007/relationships/hdphoto" Target="../media/hdphoto3.wdp"/><Relationship Id="rId15" Type="http://schemas.openxmlformats.org/officeDocument/2006/relationships/image" Target="../media/image64.png"/><Relationship Id="rId10" Type="http://schemas.microsoft.com/office/2007/relationships/hdphoto" Target="../media/hdphoto5.wdp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76.png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93.png"/><Relationship Id="rId3" Type="http://schemas.openxmlformats.org/officeDocument/2006/relationships/image" Target="../media/image85.png"/><Relationship Id="rId21" Type="http://schemas.openxmlformats.org/officeDocument/2006/relationships/image" Target="../media/image88.png"/><Relationship Id="rId7" Type="http://schemas.openxmlformats.org/officeDocument/2006/relationships/image" Target="../media/image87.jpe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83.wmf"/><Relationship Id="rId25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9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11" Type="http://schemas.openxmlformats.org/officeDocument/2006/relationships/image" Target="../media/image80.wmf"/><Relationship Id="rId24" Type="http://schemas.openxmlformats.org/officeDocument/2006/relationships/image" Target="../media/image91.png"/><Relationship Id="rId5" Type="http://schemas.openxmlformats.org/officeDocument/2006/relationships/image" Target="../media/image78.wmf"/><Relationship Id="rId15" Type="http://schemas.openxmlformats.org/officeDocument/2006/relationships/image" Target="../media/image82.wmf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8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tremetech.com/extreme/215170-artificial-neural-networks-are-changing-the-world-what-are-the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38655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BMED-2300-02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Lecture 24: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Machine Learning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 Wang, PhD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Biomedical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Imaging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Center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CBIS/BME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wangg6@rpi.edu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April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</a:rPr>
              <a:t>24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2018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Fitting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167847"/>
            <a:ext cx="58007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63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Sophisticated Fitting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67" y="990600"/>
            <a:ext cx="4408265" cy="3203864"/>
          </a:xfrm>
          <a:prstGeom prst="rect">
            <a:avLst/>
          </a:prstGeom>
        </p:spPr>
      </p:pic>
      <p:pic>
        <p:nvPicPr>
          <p:cNvPr id="9218" name="Picture 2" descr="Image result for neural network tra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82" y="4228916"/>
            <a:ext cx="6579870" cy="25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30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214" y="571500"/>
            <a:ext cx="6879571" cy="5748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370082"/>
            <a:ext cx="883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towardsdatascience.com/can-neural-networks-really-learn-any-function-65e106617fc6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27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with </a:t>
            </a:r>
            <a:r>
              <a:rPr lang="en-US" dirty="0" err="1" smtClean="0"/>
              <a:t>ReLu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5" y="1327049"/>
            <a:ext cx="8056150" cy="49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My Chair</a:t>
            </a:r>
          </a:p>
        </p:txBody>
      </p:sp>
      <p:pic>
        <p:nvPicPr>
          <p:cNvPr id="39941" name="Picture 5" descr="Image resu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4" y="1446881"/>
            <a:ext cx="4855934" cy="48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Is It Chair?</a:t>
            </a:r>
          </a:p>
        </p:txBody>
      </p:sp>
      <p:pic>
        <p:nvPicPr>
          <p:cNvPr id="58373" name="Picture 5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52600"/>
            <a:ext cx="47625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7" y="1067647"/>
            <a:ext cx="3963880" cy="30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And These?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4" y="1759998"/>
            <a:ext cx="447675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37" y="3838575"/>
            <a:ext cx="3996127" cy="27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ImageNet Contest</a:t>
            </a:r>
            <a:endParaRPr lang="en-US" dirty="0"/>
          </a:p>
        </p:txBody>
      </p:sp>
      <p:pic>
        <p:nvPicPr>
          <p:cNvPr id="5122" name="Picture 2" descr="Image result for imagenet conte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" y="1636449"/>
            <a:ext cx="4565703" cy="47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152" y="1709531"/>
            <a:ext cx="4723848" cy="38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Self-driving Car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1" y="924093"/>
            <a:ext cx="7486177" cy="58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AlphaGo</a:t>
            </a:r>
            <a:endParaRPr lang="en-US" dirty="0"/>
          </a:p>
        </p:txBody>
      </p:sp>
      <p:pic>
        <p:nvPicPr>
          <p:cNvPr id="1026" name="Picture 2" descr="Image result for alpha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2" y="990600"/>
            <a:ext cx="8741538" cy="491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alphago zer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96138"/>
            <a:ext cx="5923722" cy="29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3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044499"/>
              </p:ext>
            </p:extLst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BB Schedule for S18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Office Hour: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Tue &amp; Fri 3-4 @ CBIS 3209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|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wangg6@rpi.edu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Kathleen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 4-5 &amp; Thurs 4-5 @ JEC 7045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|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chens18@rpi.edu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 bwMode="auto">
          <a:xfrm>
            <a:off x="3577689" y="4162410"/>
            <a:ext cx="2833385" cy="1055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Deep Neural Network?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9" y="1538997"/>
            <a:ext cx="2872780" cy="41632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631266" y="5704463"/>
            <a:ext cx="3206337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21019" y="1299618"/>
            <a:ext cx="1" cy="442428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 rot="16200000">
            <a:off x="-489700" y="227542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13951" y="575522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Size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42594" y="1536773"/>
            <a:ext cx="114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Deep Learning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4975" y="2930727"/>
            <a:ext cx="120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Shallow Learning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4676" y="3959156"/>
            <a:ext cx="120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Other Methods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165563" y="1571949"/>
            <a:ext cx="3731899" cy="4377051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7" name="Oval 26"/>
          <p:cNvSpPr/>
          <p:nvPr/>
        </p:nvSpPr>
        <p:spPr bwMode="auto">
          <a:xfrm>
            <a:off x="5330048" y="3010331"/>
            <a:ext cx="3172930" cy="2505135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8" name="Oval 27"/>
          <p:cNvSpPr/>
          <p:nvPr/>
        </p:nvSpPr>
        <p:spPr bwMode="auto">
          <a:xfrm>
            <a:off x="5763802" y="4249760"/>
            <a:ext cx="2191105" cy="1096649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9" name="TextBox 28"/>
          <p:cNvSpPr txBox="1"/>
          <p:nvPr/>
        </p:nvSpPr>
        <p:spPr>
          <a:xfrm>
            <a:off x="6542397" y="4464680"/>
            <a:ext cx="11427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Deep Learning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7558" y="3275620"/>
            <a:ext cx="15679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Machine Learning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29799" y="2147463"/>
            <a:ext cx="15679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Artificial Intelligence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015673" y="4520686"/>
            <a:ext cx="11427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Big Data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5394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 Growth of Depth/Complexity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35" y="1608403"/>
            <a:ext cx="8355807" cy="4679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0859" y="6369162"/>
            <a:ext cx="7801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hlinkClick r:id="rId3"/>
              </a:rPr>
              <a:t>http://book.paddlepaddle.org/03.image_classification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634245" y="1326841"/>
            <a:ext cx="3307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Top-5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Error Rate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6321" y="1326841"/>
            <a:ext cx="4094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q_serif"/>
              </a:rPr>
              <a:t>If the correct answer is </a:t>
            </a:r>
            <a:r>
              <a:rPr lang="en-US" dirty="0" smtClean="0">
                <a:solidFill>
                  <a:srgbClr val="FF0000"/>
                </a:solidFill>
                <a:latin typeface="q_serif"/>
              </a:rPr>
              <a:t>among </a:t>
            </a:r>
            <a:r>
              <a:rPr lang="en-US" dirty="0">
                <a:solidFill>
                  <a:srgbClr val="FF0000"/>
                </a:solidFill>
                <a:latin typeface="q_serif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q_serif"/>
              </a:rPr>
              <a:t>top </a:t>
            </a:r>
            <a:r>
              <a:rPr lang="en-US" dirty="0">
                <a:solidFill>
                  <a:srgbClr val="FF0000"/>
                </a:solidFill>
                <a:latin typeface="q_serif"/>
              </a:rPr>
              <a:t>5 guesses, it is said </a:t>
            </a:r>
            <a:r>
              <a:rPr lang="en-US" dirty="0" smtClean="0">
                <a:solidFill>
                  <a:srgbClr val="FF0000"/>
                </a:solidFill>
                <a:latin typeface="q_serif"/>
              </a:rPr>
              <a:t>in Top-5; otherwise, it is considered as an error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2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dirty="0" smtClean="0"/>
              <a:t>Exp Growth of Data Size</a:t>
            </a:r>
            <a:endParaRPr 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9" y="844570"/>
            <a:ext cx="7721788" cy="60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27" y="1173262"/>
            <a:ext cx="7372350" cy="53911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dirty="0" smtClean="0"/>
              <a:t>Exp Growth of Computing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CPU, GPU, &amp; TPU</a:t>
            </a:r>
            <a:endParaRPr lang="en-US" dirty="0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4162"/>
            <a:ext cx="8854890" cy="53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&amp; TensorFlow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105" y="4659722"/>
            <a:ext cx="2044382" cy="1741511"/>
          </a:xfrm>
          <a:prstGeom prst="rect">
            <a:avLst/>
          </a:prstGeom>
        </p:spPr>
      </p:pic>
      <p:pic>
        <p:nvPicPr>
          <p:cNvPr id="7172" name="Picture 4" descr="Image result for Pyth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" y="5045210"/>
            <a:ext cx="3557282" cy="12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9" y="1154466"/>
            <a:ext cx="8966042" cy="31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348"/>
            <a:ext cx="9144000" cy="5069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3565" y="6142772"/>
            <a:ext cx="6380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https://cloud.google.com/blog/big-data/2017/01/learn-tensorflow-and-deep-learning-without-a-phd</a:t>
            </a:r>
          </a:p>
        </p:txBody>
      </p:sp>
    </p:spTree>
    <p:extLst>
      <p:ext uri="{BB962C8B-B14F-4D97-AF65-F5344CB8AC3E}">
        <p14:creationId xmlns:p14="http://schemas.microsoft.com/office/powerpoint/2010/main" val="27563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MNIST 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361"/>
            <a:ext cx="9144000" cy="44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Together: Super Performance!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09" y="1312614"/>
            <a:ext cx="6936156" cy="5245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135781" y="1183907"/>
            <a:ext cx="5139891" cy="317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2305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30691" y="1692275"/>
            <a:ext cx="104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00B050"/>
                </a:solidFill>
              </a:rPr>
              <a:t>Data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0766" y="2547400"/>
            <a:ext cx="1739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0033CC"/>
                </a:solidFill>
              </a:rPr>
              <a:t>Program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7128916" y="2108524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806891" y="4407500"/>
            <a:ext cx="104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Data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41766" y="5257800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7205116" y="4542187"/>
            <a:ext cx="18020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srgbClr val="0033CC"/>
                </a:solidFill>
              </a:rPr>
              <a:t>Network/</a:t>
            </a:r>
          </a:p>
          <a:p>
            <a:r>
              <a:rPr lang="en-US" altLang="en-US" sz="3200" dirty="0" smtClean="0">
                <a:solidFill>
                  <a:srgbClr val="0033CC"/>
                </a:solidFill>
              </a:rPr>
              <a:t>Program</a:t>
            </a:r>
            <a:endParaRPr lang="en-US" altLang="en-US" sz="3200" dirty="0">
              <a:solidFill>
                <a:srgbClr val="0033CC"/>
              </a:solidFill>
            </a:endParaRPr>
          </a:p>
        </p:txBody>
      </p:sp>
      <p:pic>
        <p:nvPicPr>
          <p:cNvPr id="3074" name="Picture 2" descr="Image result for compu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75040"/>
            <a:ext cx="3273425" cy="20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59747"/>
            <a:ext cx="3482844" cy="26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dirty="0" smtClean="0"/>
              <a:t>Summary 1: Coding vs Learning</a:t>
            </a:r>
            <a:endParaRPr lang="en-US" dirty="0"/>
          </a:p>
        </p:txBody>
      </p:sp>
      <p:cxnSp>
        <p:nvCxnSpPr>
          <p:cNvPr id="4" name="Curved Connector 3"/>
          <p:cNvCxnSpPr>
            <a:stCxn id="3082" idx="3"/>
            <a:endCxn id="3074" idx="1"/>
          </p:cNvCxnSpPr>
          <p:nvPr/>
        </p:nvCxnSpPr>
        <p:spPr bwMode="auto">
          <a:xfrm>
            <a:off x="1772091" y="1981994"/>
            <a:ext cx="1431484" cy="418123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Curved Connector 21"/>
          <p:cNvCxnSpPr>
            <a:stCxn id="3083" idx="3"/>
            <a:endCxn id="3074" idx="1"/>
          </p:cNvCxnSpPr>
          <p:nvPr/>
        </p:nvCxnSpPr>
        <p:spPr bwMode="auto">
          <a:xfrm flipV="1">
            <a:off x="1800666" y="2400117"/>
            <a:ext cx="1402909" cy="437002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urved Connector 24"/>
          <p:cNvCxnSpPr>
            <a:stCxn id="3074" idx="3"/>
            <a:endCxn id="3084" idx="1"/>
          </p:cNvCxnSpPr>
          <p:nvPr/>
        </p:nvCxnSpPr>
        <p:spPr bwMode="auto">
          <a:xfrm flipV="1">
            <a:off x="6477000" y="2398243"/>
            <a:ext cx="651916" cy="18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Curved Connector 28"/>
          <p:cNvCxnSpPr>
            <a:stCxn id="3095" idx="3"/>
            <a:endCxn id="5122" idx="1"/>
          </p:cNvCxnSpPr>
          <p:nvPr/>
        </p:nvCxnSpPr>
        <p:spPr bwMode="auto">
          <a:xfrm>
            <a:off x="1848291" y="4697219"/>
            <a:ext cx="1123509" cy="38508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urved Connector 31"/>
          <p:cNvCxnSpPr>
            <a:stCxn id="3096" idx="3"/>
            <a:endCxn id="5122" idx="1"/>
          </p:cNvCxnSpPr>
          <p:nvPr/>
        </p:nvCxnSpPr>
        <p:spPr bwMode="auto">
          <a:xfrm flipV="1">
            <a:off x="1843529" y="5082303"/>
            <a:ext cx="1128271" cy="4652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Curved Connector 24"/>
          <p:cNvCxnSpPr>
            <a:stCxn id="5122" idx="3"/>
            <a:endCxn id="3097" idx="1"/>
          </p:cNvCxnSpPr>
          <p:nvPr/>
        </p:nvCxnSpPr>
        <p:spPr bwMode="auto">
          <a:xfrm flipV="1">
            <a:off x="6454644" y="5080796"/>
            <a:ext cx="750472" cy="15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735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3353" y="1636364"/>
            <a:ext cx="486703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Neural Network Review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ea typeface="ＭＳ Ｐゴシック" charset="0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Exemplary Applications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latin typeface="+mn-lt"/>
              </a:rPr>
              <a:t>Deep Reconstruction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General Perspective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Recent Results</a:t>
            </a:r>
            <a:endParaRPr lang="en-US" sz="2800" dirty="0" smtClean="0">
              <a:latin typeface="+mn-lt"/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ＭＳ Ｐゴシック" charset="0"/>
              </a:rPr>
              <a:t>Future of Imaging</a:t>
            </a:r>
          </a:p>
          <a:p>
            <a:pPr lvl="0" eaLnBrk="1" hangingPunct="1">
              <a:defRPr/>
            </a:pPr>
            <a:r>
              <a:rPr lang="en-US" sz="2800" dirty="0" smtClean="0">
                <a:latin typeface="+mn-lt"/>
                <a:ea typeface="ＭＳ Ｐゴシック" charset="0"/>
              </a:rPr>
              <a:t>	</a:t>
            </a:r>
            <a:r>
              <a:rPr lang="en-US" sz="2800" dirty="0" smtClean="0">
                <a:latin typeface="+mn-lt"/>
                <a:ea typeface="ＭＳ Ｐゴシック" charset="0"/>
              </a:rPr>
              <a:t>Rawdiomics</a:t>
            </a:r>
            <a:endParaRPr lang="en-US" sz="2800" dirty="0" smtClean="0">
              <a:latin typeface="+mn-lt"/>
              <a:ea typeface="ＭＳ Ｐゴシック" charset="0"/>
            </a:endParaRPr>
          </a:p>
          <a:p>
            <a:pPr lvl="0" eaLnBrk="1" hangingPunct="1">
              <a:defRPr/>
            </a:pPr>
            <a:r>
              <a:rPr lang="en-US" sz="2800" dirty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AVATAR</a:t>
            </a:r>
            <a:endParaRPr lang="en-US" sz="2800" dirty="0" smtClean="0"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3353" y="1636364"/>
            <a:ext cx="486703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Neural Network Review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n-lt"/>
                <a:ea typeface="ＭＳ Ｐゴシック" charset="0"/>
              </a:rPr>
              <a:t>	</a:t>
            </a:r>
            <a:r>
              <a:rPr lang="en-US" sz="2800" dirty="0" smtClean="0">
                <a:latin typeface="+mn-lt"/>
              </a:rPr>
              <a:t>Exemplary Applications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Deep Reconstruction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General Perspective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Recent Results</a:t>
            </a:r>
            <a:endParaRPr lang="en-US" sz="2800" dirty="0" smtClean="0">
              <a:solidFill>
                <a:srgbClr val="FF0000"/>
              </a:solidFill>
              <a:latin typeface="+mn-lt"/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ＭＳ Ｐゴシック" charset="0"/>
              </a:rPr>
              <a:t>Future of Imaging</a:t>
            </a:r>
          </a:p>
          <a:p>
            <a:pPr lvl="0" eaLnBrk="1" hangingPunct="1">
              <a:defRPr/>
            </a:pPr>
            <a:r>
              <a:rPr lang="en-US" sz="2800" dirty="0" smtClean="0">
                <a:latin typeface="+mn-lt"/>
                <a:ea typeface="ＭＳ Ｐゴシック" charset="0"/>
              </a:rPr>
              <a:t>	</a:t>
            </a:r>
            <a:r>
              <a:rPr lang="en-US" sz="2800" dirty="0" smtClean="0"/>
              <a:t>Rawdiomics</a:t>
            </a:r>
            <a:endParaRPr lang="en-US" sz="2800" dirty="0" smtClean="0">
              <a:latin typeface="+mn-lt"/>
              <a:ea typeface="ＭＳ Ｐゴシック" charset="0"/>
            </a:endParaRPr>
          </a:p>
          <a:p>
            <a:pPr lvl="0" eaLnBrk="1" hangingPunct="1">
              <a:defRPr/>
            </a:pPr>
            <a:r>
              <a:rPr lang="en-US" sz="2800" dirty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AVATAR</a:t>
            </a:r>
            <a:endParaRPr lang="en-US" sz="2800" dirty="0" smtClean="0"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IEEE Perspective (2016)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2" y="1488921"/>
            <a:ext cx="8798376" cy="507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57" y="868020"/>
            <a:ext cx="4988943" cy="14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9" y="2486832"/>
            <a:ext cx="8844531" cy="3769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553"/>
            <a:ext cx="9144000" cy="22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Medicine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990600"/>
            <a:ext cx="86614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848108"/>
            <a:ext cx="73342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72507" cy="838200"/>
          </a:xfrm>
        </p:spPr>
        <p:txBody>
          <a:bodyPr/>
          <a:lstStyle/>
          <a:p>
            <a:r>
              <a:rPr lang="en-US" dirty="0" smtClean="0"/>
              <a:t>Analytic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77951"/>
            <a:ext cx="6883478" cy="185482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Radon </a:t>
            </a:r>
            <a:r>
              <a:rPr lang="en-US" dirty="0" smtClean="0"/>
              <a:t>transform is based </a:t>
            </a:r>
            <a:r>
              <a:rPr lang="en-US" dirty="0"/>
              <a:t>on integration over </a:t>
            </a:r>
            <a:r>
              <a:rPr lang="en-US" dirty="0" smtClean="0"/>
              <a:t>hyperplanes, instrumental in computed tomography, and “thoroughly” studied.</a:t>
            </a:r>
            <a:endParaRPr lang="en-US" dirty="0"/>
          </a:p>
        </p:txBody>
      </p:sp>
      <p:pic>
        <p:nvPicPr>
          <p:cNvPr id="1026" name="Picture 2" descr="Johann Ra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78" y="-235"/>
            <a:ext cx="21431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93798"/>
            <a:ext cx="9179003" cy="36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low-dimensional manifol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99" y="2673709"/>
            <a:ext cx="3641950" cy="41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55" y="1066800"/>
            <a:ext cx="8839200" cy="564623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Least Square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Maximum Likelihood (ML)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Maximum A Posteriori (MAP)</a:t>
            </a:r>
          </a:p>
          <a:p>
            <a:r>
              <a:rPr lang="en-US" dirty="0">
                <a:solidFill>
                  <a:srgbClr val="0000FF"/>
                </a:solidFill>
              </a:rPr>
              <a:t>Non-negativity</a:t>
            </a:r>
          </a:p>
          <a:p>
            <a:r>
              <a:rPr lang="en-US" dirty="0">
                <a:solidFill>
                  <a:srgbClr val="0000FF"/>
                </a:solidFill>
              </a:rPr>
              <a:t>Maximum Entropy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Roughness Penalty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Minimum Total Variation (MTV)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 Rank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Dictionary Learning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Low-dimensional Manifold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…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5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Approach</a:t>
            </a:r>
            <a:endParaRPr lang="en-US" dirty="0"/>
          </a:p>
        </p:txBody>
      </p:sp>
      <p:pic>
        <p:nvPicPr>
          <p:cNvPr id="4098" name="Picture 2" descr="Image result for radiology depar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3082"/>
            <a:ext cx="9144001" cy="3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radiology depart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632283"/>
            <a:ext cx="6112044" cy="52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00" y="6273800"/>
            <a:ext cx="7188200" cy="584200"/>
          </a:xfrm>
        </p:spPr>
        <p:txBody>
          <a:bodyPr/>
          <a:lstStyle/>
          <a:p>
            <a:r>
              <a:rPr lang="en-US" sz="2400" b="0" dirty="0" smtClean="0">
                <a:hlinkClick r:id="rId2"/>
              </a:rPr>
              <a:t>http</a:t>
            </a:r>
            <a:r>
              <a:rPr lang="en-US" sz="2400" b="0" dirty="0">
                <a:hlinkClick r:id="rId2"/>
              </a:rPr>
              <a:t>://www.asimovinstitute.org/neural-network-zoo</a:t>
            </a:r>
            <a:r>
              <a:rPr lang="en-US" sz="2400" b="0" dirty="0" smtClean="0">
                <a:hlinkClick r:id="rId2"/>
              </a:rPr>
              <a:t>/</a:t>
            </a:r>
            <a:r>
              <a:rPr lang="en-US" sz="2400" b="0" dirty="0" smtClean="0"/>
              <a:t> </a:t>
            </a:r>
            <a:endParaRPr lang="en-US" sz="2400" b="0" dirty="0"/>
          </a:p>
        </p:txBody>
      </p:sp>
      <p:pic>
        <p:nvPicPr>
          <p:cNvPr id="4100" name="Picture 4" descr="https://pbs.twimg.com/media/CtDcW3VWEAAAxp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4" y="0"/>
            <a:ext cx="7321451" cy="63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Configurations Useful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79" y="1391652"/>
            <a:ext cx="8205536" cy="4371474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600" dirty="0" smtClean="0"/>
              <a:t>Key Insights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Multi-scale Analysis </a:t>
            </a:r>
            <a:r>
              <a:rPr lang="en-US" b="0" dirty="0" smtClean="0">
                <a:solidFill>
                  <a:srgbClr val="0033CC"/>
                </a:solidFill>
              </a:rPr>
              <a:t>(Wavelet Transform)</a:t>
            </a:r>
            <a:endParaRPr lang="en-US" sz="3200" b="0" dirty="0" smtClean="0">
              <a:solidFill>
                <a:srgbClr val="0033CC"/>
              </a:solidFill>
            </a:endParaRP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Convolutional </a:t>
            </a:r>
            <a:r>
              <a:rPr lang="en-US" sz="3200" dirty="0"/>
              <a:t>Operation </a:t>
            </a:r>
            <a:r>
              <a:rPr lang="en-US" b="0" dirty="0" smtClean="0">
                <a:solidFill>
                  <a:srgbClr val="0033CC"/>
                </a:solidFill>
              </a:rPr>
              <a:t>(Linear System)</a:t>
            </a:r>
            <a:endParaRPr lang="en-US" sz="3200" b="0" dirty="0" smtClean="0">
              <a:solidFill>
                <a:srgbClr val="0033CC"/>
              </a:solidFill>
            </a:endParaRP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Shortcut/Feedback </a:t>
            </a:r>
            <a:r>
              <a:rPr lang="en-US" b="0" dirty="0" smtClean="0">
                <a:solidFill>
                  <a:srgbClr val="0033CC"/>
                </a:solidFill>
              </a:rPr>
              <a:t>(Control Theory)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Adversarial Mechanism </a:t>
            </a:r>
            <a:r>
              <a:rPr lang="en-US" b="0" dirty="0" smtClean="0">
                <a:solidFill>
                  <a:srgbClr val="0033CC"/>
                </a:solidFill>
              </a:rPr>
              <a:t>(Game Theory)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Amplitude/Phase </a:t>
            </a:r>
            <a:r>
              <a:rPr lang="en-US" b="0" dirty="0" smtClean="0">
                <a:solidFill>
                  <a:srgbClr val="0033CC"/>
                </a:solidFill>
              </a:rPr>
              <a:t>(Complex Analysis)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… …</a:t>
            </a:r>
          </a:p>
        </p:txBody>
      </p:sp>
    </p:spTree>
    <p:extLst>
      <p:ext uri="{BB962C8B-B14F-4D97-AF65-F5344CB8AC3E}">
        <p14:creationId xmlns:p14="http://schemas.microsoft.com/office/powerpoint/2010/main" val="18513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0825" cy="6858000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92413" y="1493838"/>
            <a:ext cx="1770062" cy="76835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Version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 bwMode="auto">
          <a:xfrm>
            <a:off x="3174472" y="1945791"/>
            <a:ext cx="1815387" cy="1761704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836312" y="2589927"/>
            <a:ext cx="436163" cy="3474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2809043" y="1799969"/>
            <a:ext cx="632131" cy="52927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2538879" y="2678949"/>
            <a:ext cx="905758" cy="3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2727978" y="2976408"/>
            <a:ext cx="810512" cy="385301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4633571" y="2640689"/>
            <a:ext cx="2087537" cy="20161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3125108" y="1554380"/>
            <a:ext cx="76131" cy="60926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2727978" y="2165719"/>
            <a:ext cx="527558" cy="44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2538879" y="2209760"/>
            <a:ext cx="358050" cy="4542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2689511" y="2642131"/>
            <a:ext cx="494138" cy="42959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997563" y="3125353"/>
            <a:ext cx="184425" cy="49820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439141" y="3211367"/>
            <a:ext cx="527559" cy="44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3806604" y="1655810"/>
            <a:ext cx="1460798" cy="31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Body (Soma)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833004" y="2318064"/>
            <a:ext cx="1484109" cy="24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Fiber (Axon)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225490" y="1250186"/>
            <a:ext cx="2046985" cy="32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Branches (Dendrite)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654427" y="4521241"/>
            <a:ext cx="1214490" cy="29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Weight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815209" y="4665301"/>
            <a:ext cx="2621450" cy="29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Transformation (Nonlinear)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3768422" y="4382118"/>
            <a:ext cx="2879199" cy="29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Summation (Linear)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22" name="Straight Arrow Connector 21"/>
          <p:cNvCxnSpPr>
            <a:stCxn id="41" idx="6"/>
            <a:endCxn id="42" idx="1"/>
          </p:cNvCxnSpPr>
          <p:nvPr/>
        </p:nvCxnSpPr>
        <p:spPr bwMode="auto">
          <a:xfrm>
            <a:off x="4725801" y="5188922"/>
            <a:ext cx="32675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782162" y="5181552"/>
            <a:ext cx="636743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2470074" y="5191552"/>
            <a:ext cx="1320212" cy="0"/>
            <a:chOff x="4571646" y="4971259"/>
            <a:chExt cx="1340103" cy="0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170734" y="4971259"/>
              <a:ext cx="741015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oval" w="med" len="med"/>
              <a:tailEnd type="triangle" w="lg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571646" y="4971259"/>
              <a:ext cx="568477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2573266" y="4893537"/>
            <a:ext cx="1320212" cy="0"/>
            <a:chOff x="4571646" y="4971259"/>
            <a:chExt cx="1340103" cy="0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5170734" y="4971259"/>
              <a:ext cx="741015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oval" w="med" len="med"/>
              <a:tailEnd type="triangle" w="lg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4571646" y="4971259"/>
              <a:ext cx="568477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2573266" y="5489566"/>
            <a:ext cx="1320212" cy="0"/>
            <a:chOff x="4571646" y="4971259"/>
            <a:chExt cx="1340103" cy="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5170734" y="4971259"/>
              <a:ext cx="741015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oval" w="med" len="med"/>
              <a:tailEnd type="triangle" w="lg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71646" y="4971259"/>
              <a:ext cx="568477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1">
                  <a:lumMod val="75000"/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2561693" y="3687591"/>
            <a:ext cx="3451497" cy="3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Biological Neuron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2089939" y="5787773"/>
            <a:ext cx="4395004" cy="34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Artificial Neuron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1465564" y="2512260"/>
            <a:ext cx="807988" cy="3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Input</a:t>
            </a:r>
          </a:p>
        </p:txBody>
      </p:sp>
      <p:sp>
        <p:nvSpPr>
          <p:cNvPr id="36" name="Left Bracket 35"/>
          <p:cNvSpPr/>
          <p:nvPr/>
        </p:nvSpPr>
        <p:spPr bwMode="auto">
          <a:xfrm>
            <a:off x="2225489" y="1859010"/>
            <a:ext cx="347777" cy="1673733"/>
          </a:xfrm>
          <a:prstGeom prst="leftBracket">
            <a:avLst/>
          </a:prstGeom>
          <a:noFill/>
          <a:ln w="25400" cap="flat" cmpd="sng" algn="ctr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1465564" y="5058985"/>
            <a:ext cx="868892" cy="30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Input</a:t>
            </a:r>
          </a:p>
        </p:txBody>
      </p:sp>
      <p:sp>
        <p:nvSpPr>
          <p:cNvPr id="38" name="Left Bracket 37"/>
          <p:cNvSpPr/>
          <p:nvPr/>
        </p:nvSpPr>
        <p:spPr bwMode="auto">
          <a:xfrm>
            <a:off x="2225489" y="4405735"/>
            <a:ext cx="347777" cy="1673733"/>
          </a:xfrm>
          <a:prstGeom prst="leftBracket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5554403" y="2710097"/>
            <a:ext cx="1093217" cy="38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Output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6317114" y="5212549"/>
            <a:ext cx="1299744" cy="42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Output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Flowchart: Or 40"/>
          <p:cNvSpPr/>
          <p:nvPr/>
        </p:nvSpPr>
        <p:spPr bwMode="auto">
          <a:xfrm>
            <a:off x="3819150" y="4735597"/>
            <a:ext cx="906651" cy="906651"/>
          </a:xfrm>
          <a:prstGeom prst="flowChartOr">
            <a:avLst/>
          </a:prstGeom>
          <a:noFill/>
          <a:ln w="1270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42" name="Pentagon 41"/>
          <p:cNvSpPr/>
          <p:nvPr/>
        </p:nvSpPr>
        <p:spPr bwMode="auto">
          <a:xfrm>
            <a:off x="5052551" y="5015364"/>
            <a:ext cx="707705" cy="347116"/>
          </a:xfrm>
          <a:prstGeom prst="homePlate">
            <a:avLst/>
          </a:prstGeom>
          <a:noFill/>
          <a:ln w="1270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6034852" y="2129174"/>
            <a:ext cx="2175894" cy="1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Interface (Synapsis)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44" name="Regular Pentagon 43"/>
          <p:cNvSpPr/>
          <p:nvPr/>
        </p:nvSpPr>
        <p:spPr bwMode="auto">
          <a:xfrm rot="5400000">
            <a:off x="6508300" y="2424213"/>
            <a:ext cx="538094" cy="476224"/>
          </a:xfrm>
          <a:prstGeom prst="pentag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2463006"/>
          </a:xfrm>
        </p:spPr>
        <p:txBody>
          <a:bodyPr/>
          <a:lstStyle/>
          <a:p>
            <a:r>
              <a:rPr lang="en-US" dirty="0" smtClean="0"/>
              <a:t>Strategic Long-term Partnership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 Deep Learning for</a:t>
            </a:r>
            <a:br>
              <a:rPr lang="en-US" dirty="0" smtClean="0"/>
            </a:br>
            <a:r>
              <a:rPr lang="en-US" dirty="0" smtClean="0"/>
              <a:t>Tomographic Reconstruction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401"/>
            <a:ext cx="4068026" cy="2719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90" y="2769394"/>
            <a:ext cx="2696960" cy="2565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099570" y="5488781"/>
            <a:ext cx="49022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kern="0" dirty="0" smtClean="0"/>
              <a:t>January 1, 2018 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5" y="2692400"/>
            <a:ext cx="2719388" cy="27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9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8" y="1084513"/>
            <a:ext cx="7948965" cy="541087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dirty="0" smtClean="0"/>
              <a:t>Post-Processing: Image to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Working of RED-CNN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 bwMode="auto">
          <a:xfrm flipH="1">
            <a:off x="2302372" y="4309458"/>
            <a:ext cx="441239" cy="312517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5" name="Pentagon 4"/>
          <p:cNvSpPr/>
          <p:nvPr/>
        </p:nvSpPr>
        <p:spPr bwMode="auto">
          <a:xfrm flipH="1">
            <a:off x="2073873" y="4309458"/>
            <a:ext cx="228499" cy="312517"/>
          </a:xfrm>
          <a:prstGeom prst="homePlat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Pentagon 5"/>
          <p:cNvSpPr/>
          <p:nvPr/>
        </p:nvSpPr>
        <p:spPr bwMode="auto">
          <a:xfrm flipH="1">
            <a:off x="3307496" y="4309458"/>
            <a:ext cx="441239" cy="312517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7" name="Pentagon 6"/>
          <p:cNvSpPr/>
          <p:nvPr/>
        </p:nvSpPr>
        <p:spPr bwMode="auto">
          <a:xfrm flipH="1">
            <a:off x="3078997" y="4309458"/>
            <a:ext cx="228499" cy="312517"/>
          </a:xfrm>
          <a:prstGeom prst="homePlat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8" name="Pentagon 7"/>
          <p:cNvSpPr/>
          <p:nvPr/>
        </p:nvSpPr>
        <p:spPr bwMode="auto">
          <a:xfrm flipH="1">
            <a:off x="4324194" y="4309458"/>
            <a:ext cx="441239" cy="312517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9" name="Pentagon 8"/>
          <p:cNvSpPr/>
          <p:nvPr/>
        </p:nvSpPr>
        <p:spPr bwMode="auto">
          <a:xfrm flipH="1">
            <a:off x="4095695" y="4309458"/>
            <a:ext cx="228499" cy="312517"/>
          </a:xfrm>
          <a:prstGeom prst="homePlat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0" name="Pentagon 9"/>
          <p:cNvSpPr/>
          <p:nvPr/>
        </p:nvSpPr>
        <p:spPr bwMode="auto">
          <a:xfrm flipH="1">
            <a:off x="5344927" y="4309458"/>
            <a:ext cx="441239" cy="312517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1" name="Pentagon 10"/>
          <p:cNvSpPr/>
          <p:nvPr/>
        </p:nvSpPr>
        <p:spPr bwMode="auto">
          <a:xfrm flipH="1">
            <a:off x="5116428" y="4309458"/>
            <a:ext cx="228499" cy="312517"/>
          </a:xfrm>
          <a:prstGeom prst="homePlat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2738594" y="4221234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2950201" y="3941097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738594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860835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738594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860835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1733469" y="4221234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1945076" y="3941097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1733469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1855710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1733469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1855710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3755292" y="4221234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5" name="Rectangle 24"/>
          <p:cNvSpPr/>
          <p:nvPr/>
        </p:nvSpPr>
        <p:spPr bwMode="auto">
          <a:xfrm>
            <a:off x="3966899" y="3941097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755292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877533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755292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3877533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4771988" y="4221234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1" name="Rectangle 30"/>
          <p:cNvSpPr/>
          <p:nvPr/>
        </p:nvSpPr>
        <p:spPr bwMode="auto">
          <a:xfrm>
            <a:off x="4983595" y="3941097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4771988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4894229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4771988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4894229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5792721" y="4221234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7" name="Rectangle 36"/>
          <p:cNvSpPr/>
          <p:nvPr/>
        </p:nvSpPr>
        <p:spPr bwMode="auto">
          <a:xfrm>
            <a:off x="6004328" y="3941097"/>
            <a:ext cx="122241" cy="7695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38" name="Straight Connector 37"/>
          <p:cNvCxnSpPr/>
          <p:nvPr/>
        </p:nvCxnSpPr>
        <p:spPr bwMode="auto">
          <a:xfrm flipV="1">
            <a:off x="5792721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5914962" y="3940634"/>
            <a:ext cx="211607" cy="28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5792721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5914962" y="4710662"/>
            <a:ext cx="211607" cy="2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2073873" y="3023214"/>
            <a:ext cx="669738" cy="312517"/>
            <a:chOff x="2291788" y="879676"/>
            <a:chExt cx="983847" cy="312517"/>
          </a:xfrm>
        </p:grpSpPr>
        <p:sp>
          <p:nvSpPr>
            <p:cNvPr id="43" name="Pentagon 42"/>
            <p:cNvSpPr/>
            <p:nvPr/>
          </p:nvSpPr>
          <p:spPr bwMode="auto">
            <a:xfrm>
              <a:off x="2291788" y="879676"/>
              <a:ext cx="648182" cy="312517"/>
            </a:xfrm>
            <a:prstGeom prst="homePlat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44" name="Pentagon 43"/>
            <p:cNvSpPr/>
            <p:nvPr/>
          </p:nvSpPr>
          <p:spPr bwMode="auto">
            <a:xfrm>
              <a:off x="2939970" y="879676"/>
              <a:ext cx="335665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78997" y="3023214"/>
            <a:ext cx="669738" cy="312517"/>
            <a:chOff x="2291788" y="879676"/>
            <a:chExt cx="983847" cy="312517"/>
          </a:xfrm>
        </p:grpSpPr>
        <p:sp>
          <p:nvSpPr>
            <p:cNvPr id="46" name="Pentagon 45"/>
            <p:cNvSpPr/>
            <p:nvPr/>
          </p:nvSpPr>
          <p:spPr bwMode="auto">
            <a:xfrm>
              <a:off x="2291788" y="879676"/>
              <a:ext cx="648182" cy="312517"/>
            </a:xfrm>
            <a:prstGeom prst="homePlat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47" name="Pentagon 46"/>
            <p:cNvSpPr/>
            <p:nvPr/>
          </p:nvSpPr>
          <p:spPr bwMode="auto">
            <a:xfrm>
              <a:off x="2939970" y="879676"/>
              <a:ext cx="335665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095695" y="3023214"/>
            <a:ext cx="669738" cy="312517"/>
            <a:chOff x="2291788" y="879676"/>
            <a:chExt cx="983847" cy="312517"/>
          </a:xfrm>
        </p:grpSpPr>
        <p:sp>
          <p:nvSpPr>
            <p:cNvPr id="49" name="Pentagon 48"/>
            <p:cNvSpPr/>
            <p:nvPr/>
          </p:nvSpPr>
          <p:spPr bwMode="auto">
            <a:xfrm>
              <a:off x="2291788" y="879676"/>
              <a:ext cx="648182" cy="312517"/>
            </a:xfrm>
            <a:prstGeom prst="homePlat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50" name="Pentagon 49"/>
            <p:cNvSpPr/>
            <p:nvPr/>
          </p:nvSpPr>
          <p:spPr bwMode="auto">
            <a:xfrm>
              <a:off x="2939970" y="879676"/>
              <a:ext cx="335665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16428" y="3023214"/>
            <a:ext cx="669738" cy="312517"/>
            <a:chOff x="2291788" y="879676"/>
            <a:chExt cx="983847" cy="312517"/>
          </a:xfrm>
        </p:grpSpPr>
        <p:sp>
          <p:nvSpPr>
            <p:cNvPr id="52" name="Pentagon 51"/>
            <p:cNvSpPr/>
            <p:nvPr/>
          </p:nvSpPr>
          <p:spPr bwMode="auto">
            <a:xfrm>
              <a:off x="2291788" y="879676"/>
              <a:ext cx="648182" cy="312517"/>
            </a:xfrm>
            <a:prstGeom prst="homePlat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53" name="Pentagon 52"/>
            <p:cNvSpPr/>
            <p:nvPr/>
          </p:nvSpPr>
          <p:spPr bwMode="auto">
            <a:xfrm>
              <a:off x="2939970" y="879676"/>
              <a:ext cx="335665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38594" y="2654390"/>
            <a:ext cx="333848" cy="1050165"/>
            <a:chOff x="1828800" y="1053296"/>
            <a:chExt cx="1390891" cy="4375231"/>
          </a:xfrm>
        </p:grpSpPr>
        <p:sp>
          <p:nvSpPr>
            <p:cNvPr id="55" name="Rectangle 54"/>
            <p:cNvSpPr/>
            <p:nvPr/>
          </p:nvSpPr>
          <p:spPr bwMode="auto">
            <a:xfrm>
              <a:off x="1828800" y="2222339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2710405" y="1055225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flipV="1">
              <a:off x="1828800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V="1">
              <a:off x="2338086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1828800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2338086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1733469" y="2654390"/>
            <a:ext cx="333848" cy="1050165"/>
            <a:chOff x="1828800" y="1053296"/>
            <a:chExt cx="1390891" cy="4375231"/>
          </a:xfrm>
        </p:grpSpPr>
        <p:sp>
          <p:nvSpPr>
            <p:cNvPr id="62" name="Rectangle 61"/>
            <p:cNvSpPr/>
            <p:nvPr/>
          </p:nvSpPr>
          <p:spPr bwMode="auto">
            <a:xfrm>
              <a:off x="1828800" y="2222339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2710405" y="1055225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 flipV="1">
              <a:off x="1828800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2338086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1828800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V="1">
              <a:off x="2338086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3755292" y="2654390"/>
            <a:ext cx="333848" cy="1050165"/>
            <a:chOff x="1828800" y="1053296"/>
            <a:chExt cx="1390891" cy="4375231"/>
          </a:xfrm>
        </p:grpSpPr>
        <p:sp>
          <p:nvSpPr>
            <p:cNvPr id="69" name="Rectangle 68"/>
            <p:cNvSpPr/>
            <p:nvPr/>
          </p:nvSpPr>
          <p:spPr bwMode="auto">
            <a:xfrm>
              <a:off x="1828800" y="2222339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2710405" y="1055225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V="1">
              <a:off x="1828800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flipV="1">
              <a:off x="2338086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1828800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2338086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5" name="Group 74"/>
          <p:cNvGrpSpPr/>
          <p:nvPr/>
        </p:nvGrpSpPr>
        <p:grpSpPr>
          <a:xfrm>
            <a:off x="4771988" y="2654390"/>
            <a:ext cx="333848" cy="1050165"/>
            <a:chOff x="1828800" y="1053296"/>
            <a:chExt cx="1390891" cy="4375231"/>
          </a:xfrm>
        </p:grpSpPr>
        <p:sp>
          <p:nvSpPr>
            <p:cNvPr id="76" name="Rectangle 75"/>
            <p:cNvSpPr/>
            <p:nvPr/>
          </p:nvSpPr>
          <p:spPr bwMode="auto">
            <a:xfrm>
              <a:off x="1828800" y="2222339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710405" y="1055225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 flipV="1">
              <a:off x="1828800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2338086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1828800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2338086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" name="Group 81"/>
          <p:cNvGrpSpPr/>
          <p:nvPr/>
        </p:nvGrpSpPr>
        <p:grpSpPr>
          <a:xfrm>
            <a:off x="5792721" y="2654390"/>
            <a:ext cx="333848" cy="1050165"/>
            <a:chOff x="1828800" y="1053296"/>
            <a:chExt cx="1390891" cy="4375231"/>
          </a:xfrm>
        </p:grpSpPr>
        <p:sp>
          <p:nvSpPr>
            <p:cNvPr id="83" name="Rectangle 82"/>
            <p:cNvSpPr/>
            <p:nvPr/>
          </p:nvSpPr>
          <p:spPr bwMode="auto">
            <a:xfrm>
              <a:off x="1828800" y="2222339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10405" y="1055225"/>
              <a:ext cx="509286" cy="32061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85" name="Straight Connector 84"/>
            <p:cNvCxnSpPr/>
            <p:nvPr/>
          </p:nvCxnSpPr>
          <p:spPr bwMode="auto">
            <a:xfrm flipV="1">
              <a:off x="1828800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2338086" y="1053296"/>
              <a:ext cx="881605" cy="1169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1828800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2338086" y="4261413"/>
              <a:ext cx="881605" cy="1167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9" name="Straight Arrow Connector 88"/>
          <p:cNvCxnSpPr/>
          <p:nvPr/>
        </p:nvCxnSpPr>
        <p:spPr bwMode="auto">
          <a:xfrm>
            <a:off x="2042264" y="1684730"/>
            <a:ext cx="5329285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flipH="1">
            <a:off x="1600480" y="5949934"/>
            <a:ext cx="5329285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00B05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6133125" y="3023214"/>
            <a:ext cx="1326743" cy="1598761"/>
            <a:chOff x="6497833" y="1256033"/>
            <a:chExt cx="1326743" cy="1598761"/>
          </a:xfrm>
        </p:grpSpPr>
        <p:cxnSp>
          <p:nvCxnSpPr>
            <p:cNvPr id="92" name="Straight Arrow Connector 91"/>
            <p:cNvCxnSpPr>
              <a:stCxn id="105" idx="3"/>
              <a:endCxn id="93" idx="1"/>
            </p:cNvCxnSpPr>
            <p:nvPr/>
          </p:nvCxnSpPr>
          <p:spPr bwMode="auto">
            <a:xfrm>
              <a:off x="7167571" y="1412292"/>
              <a:ext cx="323157" cy="66015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3" name="Rectangle 92"/>
            <p:cNvSpPr/>
            <p:nvPr/>
          </p:nvSpPr>
          <p:spPr bwMode="auto">
            <a:xfrm>
              <a:off x="7490728" y="1687665"/>
              <a:ext cx="122241" cy="76956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7702335" y="1407528"/>
              <a:ext cx="122241" cy="76956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flipV="1">
              <a:off x="7490728" y="1407065"/>
              <a:ext cx="211607" cy="28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V="1">
              <a:off x="7612969" y="1407065"/>
              <a:ext cx="211607" cy="28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7490728" y="2177093"/>
              <a:ext cx="211607" cy="2801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7612969" y="2177093"/>
              <a:ext cx="211607" cy="2801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Pentagon 98"/>
            <p:cNvSpPr/>
            <p:nvPr/>
          </p:nvSpPr>
          <p:spPr bwMode="auto">
            <a:xfrm flipH="1">
              <a:off x="6726332" y="2542277"/>
              <a:ext cx="441239" cy="312517"/>
            </a:xfrm>
            <a:prstGeom prst="homePlat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00" name="Pentagon 99"/>
            <p:cNvSpPr/>
            <p:nvPr/>
          </p:nvSpPr>
          <p:spPr bwMode="auto">
            <a:xfrm flipH="1">
              <a:off x="6497833" y="2542277"/>
              <a:ext cx="228499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497833" y="1256033"/>
              <a:ext cx="669738" cy="312517"/>
              <a:chOff x="2291788" y="879676"/>
              <a:chExt cx="983847" cy="312517"/>
            </a:xfrm>
          </p:grpSpPr>
          <p:sp>
            <p:nvSpPr>
              <p:cNvPr id="104" name="Pentagon 103"/>
              <p:cNvSpPr/>
              <p:nvPr/>
            </p:nvSpPr>
            <p:spPr bwMode="auto">
              <a:xfrm>
                <a:off x="2291788" y="879676"/>
                <a:ext cx="648182" cy="312517"/>
              </a:xfrm>
              <a:prstGeom prst="homePlat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800" dirty="0" err="1" smtClean="0"/>
              </a:p>
            </p:txBody>
          </p:sp>
          <p:sp>
            <p:nvSpPr>
              <p:cNvPr id="105" name="Pentagon 104"/>
              <p:cNvSpPr/>
              <p:nvPr/>
            </p:nvSpPr>
            <p:spPr bwMode="auto">
              <a:xfrm>
                <a:off x="2939970" y="879676"/>
                <a:ext cx="335665" cy="312517"/>
              </a:xfrm>
              <a:prstGeom prst="homePlat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800" dirty="0" err="1" smtClean="0"/>
              </a:p>
            </p:txBody>
          </p:sp>
        </p:grpSp>
        <p:cxnSp>
          <p:nvCxnSpPr>
            <p:cNvPr id="102" name="Straight Arrow Connector 101"/>
            <p:cNvCxnSpPr>
              <a:stCxn id="93" idx="1"/>
              <a:endCxn id="99" idx="1"/>
            </p:cNvCxnSpPr>
            <p:nvPr/>
          </p:nvCxnSpPr>
          <p:spPr bwMode="auto">
            <a:xfrm flipH="1">
              <a:off x="7167571" y="2072448"/>
              <a:ext cx="323157" cy="6260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3" name="Straight Arrow Connector 102"/>
            <p:cNvCxnSpPr>
              <a:stCxn id="104" idx="1"/>
              <a:endCxn id="99" idx="3"/>
            </p:cNvCxnSpPr>
            <p:nvPr/>
          </p:nvCxnSpPr>
          <p:spPr bwMode="auto">
            <a:xfrm>
              <a:off x="6497833" y="1412292"/>
              <a:ext cx="228499" cy="1286244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06" name="Straight Arrow Connector 105"/>
          <p:cNvCxnSpPr>
            <a:stCxn id="49" idx="1"/>
            <a:endCxn id="8" idx="3"/>
          </p:cNvCxnSpPr>
          <p:nvPr/>
        </p:nvCxnSpPr>
        <p:spPr bwMode="auto">
          <a:xfrm>
            <a:off x="4095695" y="3179473"/>
            <a:ext cx="228499" cy="128624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7" name="Straight Arrow Connector 106"/>
          <p:cNvCxnSpPr>
            <a:stCxn id="43" idx="1"/>
            <a:endCxn id="4" idx="3"/>
          </p:cNvCxnSpPr>
          <p:nvPr/>
        </p:nvCxnSpPr>
        <p:spPr bwMode="auto">
          <a:xfrm>
            <a:off x="2073873" y="3179473"/>
            <a:ext cx="228499" cy="128624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08" name="Group 107"/>
          <p:cNvGrpSpPr/>
          <p:nvPr/>
        </p:nvGrpSpPr>
        <p:grpSpPr>
          <a:xfrm>
            <a:off x="7382312" y="4355902"/>
            <a:ext cx="1371600" cy="1931997"/>
            <a:chOff x="7107265" y="3956980"/>
            <a:chExt cx="1371600" cy="1931997"/>
          </a:xfrm>
        </p:grpSpPr>
        <p:sp>
          <p:nvSpPr>
            <p:cNvPr id="109" name="Pentagon 108"/>
            <p:cNvSpPr/>
            <p:nvPr/>
          </p:nvSpPr>
          <p:spPr bwMode="auto">
            <a:xfrm>
              <a:off x="7211440" y="3956980"/>
              <a:ext cx="441239" cy="312517"/>
            </a:xfrm>
            <a:prstGeom prst="homePlat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10" name="Pentagon 109"/>
            <p:cNvSpPr/>
            <p:nvPr/>
          </p:nvSpPr>
          <p:spPr bwMode="auto">
            <a:xfrm>
              <a:off x="7211440" y="5263651"/>
              <a:ext cx="228499" cy="312517"/>
            </a:xfrm>
            <a:prstGeom prst="homePlat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11" name="Pentagon 110"/>
            <p:cNvSpPr/>
            <p:nvPr/>
          </p:nvSpPr>
          <p:spPr bwMode="auto">
            <a:xfrm>
              <a:off x="7211440" y="4610316"/>
              <a:ext cx="441239" cy="312517"/>
            </a:xfrm>
            <a:prstGeom prst="homePlat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07265" y="4278605"/>
              <a:ext cx="1371600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Convolutional</a:t>
              </a:r>
              <a:endParaRPr lang="en-US" sz="1400" b="1" i="1" dirty="0">
                <a:solidFill>
                  <a:srgbClr val="FF0000"/>
                </a:solidFill>
                <a:latin typeface="+mn-lt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107265" y="4919607"/>
              <a:ext cx="1371600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b="1" i="1" dirty="0" smtClean="0">
                  <a:solidFill>
                    <a:srgbClr val="00B050"/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De-conv</a:t>
              </a:r>
              <a:endParaRPr lang="en-US" sz="1400" b="1" i="1" dirty="0">
                <a:solidFill>
                  <a:srgbClr val="00B050"/>
                </a:solidFill>
                <a:latin typeface="+mn-lt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107265" y="5581200"/>
              <a:ext cx="1371600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b="1" i="1" dirty="0" smtClean="0">
                  <a:solidFill>
                    <a:srgbClr val="00B0F0"/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ReLU</a:t>
              </a:r>
              <a:endParaRPr lang="en-US" sz="1400" b="1" i="1" dirty="0">
                <a:solidFill>
                  <a:srgbClr val="00B0F0"/>
                </a:solidFill>
                <a:latin typeface="+mn-lt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3458223" y="5957335"/>
            <a:ext cx="1745592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  <a:ea typeface="Arial" charset="0"/>
                <a:cs typeface="Arial" panose="020B0604020202020204" pitchFamily="34" charset="0"/>
              </a:rPr>
              <a:t>Decoder</a:t>
            </a:r>
            <a:endParaRPr lang="en-US" sz="1600" b="1" i="1" dirty="0"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84253" y="1338389"/>
            <a:ext cx="1745592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  <a:ea typeface="Arial" charset="0"/>
                <a:cs typeface="Arial" panose="020B0604020202020204" pitchFamily="34" charset="0"/>
              </a:rPr>
              <a:t>Encoder</a:t>
            </a:r>
            <a:endParaRPr lang="en-US" sz="1600" b="1" i="1" dirty="0"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7" name="Picture 116"/>
          <p:cNvPicPr preferRelativeResize="0">
            <a:picLocks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44" y="1745897"/>
            <a:ext cx="914400" cy="914400"/>
          </a:xfrm>
          <a:prstGeom prst="rect">
            <a:avLst/>
          </a:prstGeom>
        </p:spPr>
      </p:pic>
      <p:pic>
        <p:nvPicPr>
          <p:cNvPr id="118" name="Picture 117"/>
          <p:cNvPicPr preferRelativeResize="0"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11" y="1745897"/>
            <a:ext cx="914400" cy="914400"/>
          </a:xfrm>
          <a:prstGeom prst="rect">
            <a:avLst/>
          </a:prstGeom>
        </p:spPr>
      </p:pic>
      <p:pic>
        <p:nvPicPr>
          <p:cNvPr id="119" name="Picture 118"/>
          <p:cNvPicPr preferRelativeResize="0">
            <a:picLocks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78" y="1745897"/>
            <a:ext cx="914400" cy="914400"/>
          </a:xfrm>
          <a:prstGeom prst="rect">
            <a:avLst/>
          </a:prstGeom>
        </p:spPr>
      </p:pic>
      <p:pic>
        <p:nvPicPr>
          <p:cNvPr id="120" name="Picture 119"/>
          <p:cNvPicPr preferRelativeResize="0"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46" y="1745897"/>
            <a:ext cx="914400" cy="914400"/>
          </a:xfrm>
          <a:prstGeom prst="rect">
            <a:avLst/>
          </a:prstGeom>
        </p:spPr>
      </p:pic>
      <p:pic>
        <p:nvPicPr>
          <p:cNvPr id="121" name="Picture 120"/>
          <p:cNvPicPr preferRelativeResize="0"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80" y="3107364"/>
            <a:ext cx="914400" cy="914400"/>
          </a:xfrm>
          <a:prstGeom prst="rect">
            <a:avLst/>
          </a:prstGeom>
        </p:spPr>
      </p:pic>
      <p:pic>
        <p:nvPicPr>
          <p:cNvPr id="122" name="Picture 121"/>
          <p:cNvPicPr preferRelativeResize="0">
            <a:picLocks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40" y="4982681"/>
            <a:ext cx="914400" cy="914400"/>
          </a:xfrm>
          <a:prstGeom prst="rect">
            <a:avLst/>
          </a:prstGeom>
        </p:spPr>
      </p:pic>
      <p:pic>
        <p:nvPicPr>
          <p:cNvPr id="123" name="Picture 122"/>
          <p:cNvPicPr preferRelativeResize="0">
            <a:picLocks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55" y="4975770"/>
            <a:ext cx="914400" cy="914400"/>
          </a:xfrm>
          <a:prstGeom prst="rect">
            <a:avLst/>
          </a:prstGeom>
        </p:spPr>
      </p:pic>
      <p:pic>
        <p:nvPicPr>
          <p:cNvPr id="124" name="图片 23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0" y="4146182"/>
            <a:ext cx="914400" cy="914400"/>
          </a:xfrm>
          <a:prstGeom prst="rect">
            <a:avLst/>
          </a:prstGeom>
        </p:spPr>
      </p:pic>
      <p:pic>
        <p:nvPicPr>
          <p:cNvPr id="125" name="图片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6" y="2862956"/>
            <a:ext cx="914400" cy="914400"/>
          </a:xfrm>
          <a:prstGeom prst="rect">
            <a:avLst/>
          </a:prstGeom>
        </p:spPr>
      </p:pic>
      <p:pic>
        <p:nvPicPr>
          <p:cNvPr id="126" name="图片 25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25" y="4982681"/>
            <a:ext cx="914400" cy="914400"/>
          </a:xfrm>
          <a:prstGeom prst="rect">
            <a:avLst/>
          </a:prstGeom>
        </p:spPr>
      </p:pic>
      <p:pic>
        <p:nvPicPr>
          <p:cNvPr id="127" name="图片 2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70" y="49757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Low-dose CT vs WGAN-VGG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13184" y="3236160"/>
            <a:ext cx="6717632" cy="3354407"/>
            <a:chOff x="152400" y="1603949"/>
            <a:chExt cx="8781593" cy="438503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03949"/>
              <a:ext cx="4385033" cy="438503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0" y="1603949"/>
              <a:ext cx="4385033" cy="438503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6040731" y="1980451"/>
              <a:ext cx="99140" cy="7321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661257" y="1980451"/>
              <a:ext cx="99140" cy="7321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910956" y="2968036"/>
              <a:ext cx="99140" cy="7321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21346" y="2968036"/>
              <a:ext cx="99140" cy="7321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183" y="1086139"/>
            <a:ext cx="6646281" cy="1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DenseNet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2" y="3686705"/>
            <a:ext cx="27432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522" y="646169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FBP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82" y="3686705"/>
            <a:ext cx="2743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5444" y="646169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RED-CNN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82" y="3686705"/>
            <a:ext cx="27432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5814" y="646169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CPCE</a:t>
            </a:r>
            <a:endParaRPr lang="en-US" sz="18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672476" y="4049230"/>
            <a:ext cx="483548" cy="3924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4504" y="4049229"/>
            <a:ext cx="483548" cy="3924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276542" y="4049228"/>
            <a:ext cx="483548" cy="3924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22" y="891467"/>
            <a:ext cx="8501903" cy="23390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61984" y="3006566"/>
            <a:ext cx="3552520" cy="281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 to 3D convolutions (9 input slices)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77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dirty="0" smtClean="0"/>
              <a:t>Analytic Network: FBP</a:t>
            </a:r>
            <a:endParaRPr lang="en-US" dirty="0"/>
          </a:p>
        </p:txBody>
      </p:sp>
      <p:pic>
        <p:nvPicPr>
          <p:cNvPr id="4" name="Picture 3" descr="C:\AAA\filtbac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11" y="2226956"/>
            <a:ext cx="2052729" cy="20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AAA\proj.gif"/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9" y="1653120"/>
            <a:ext cx="137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AAA\fproj.gif"/>
          <p:cNvPicPr preferRelativeResize="0"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3000" contras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81" y="1653120"/>
            <a:ext cx="137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0"/>
          <p:cNvSpPr txBox="1"/>
          <p:nvPr/>
        </p:nvSpPr>
        <p:spPr>
          <a:xfrm>
            <a:off x="3428481" y="4861143"/>
            <a:ext cx="1371600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atin typeface="+mn-lt"/>
                <a:ea typeface="Arial" charset="0"/>
                <a:cs typeface="Arial" panose="020B0604020202020204" pitchFamily="34" charset="0"/>
              </a:rPr>
              <a:t>1D Filtered</a:t>
            </a:r>
          </a:p>
          <a:p>
            <a:pPr algn="ctr"/>
            <a:r>
              <a:rPr lang="en-US" sz="1400" b="1" dirty="0" smtClean="0">
                <a:latin typeface="+mn-lt"/>
                <a:ea typeface="Arial" charset="0"/>
                <a:cs typeface="Arial" panose="020B0604020202020204" pitchFamily="34" charset="0"/>
              </a:rPr>
              <a:t>Data</a:t>
            </a:r>
            <a:endParaRPr lang="en-US" sz="1400" b="1" dirty="0"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35"/>
          <p:cNvSpPr txBox="1"/>
          <p:nvPr/>
        </p:nvSpPr>
        <p:spPr>
          <a:xfrm>
            <a:off x="6731910" y="4299011"/>
            <a:ext cx="205272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atin typeface="+mn-lt"/>
                <a:ea typeface="Arial" charset="0"/>
                <a:cs typeface="Arial" panose="020B0604020202020204" pitchFamily="34" charset="0"/>
              </a:rPr>
              <a:t>Back-projected</a:t>
            </a:r>
            <a:endParaRPr lang="en-US" sz="1400" b="1" dirty="0">
              <a:latin typeface="+mn-lt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+mn-lt"/>
                <a:ea typeface="Arial" charset="0"/>
                <a:cs typeface="Arial" panose="020B0604020202020204" pitchFamily="34" charset="0"/>
              </a:rPr>
              <a:t>2D Image</a:t>
            </a:r>
            <a:endParaRPr lang="en-US" sz="1400" b="1" dirty="0"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50061" y="1717548"/>
            <a:ext cx="321371" cy="3078225"/>
            <a:chOff x="3523325" y="1213070"/>
            <a:chExt cx="321371" cy="3078225"/>
          </a:xfrm>
        </p:grpSpPr>
        <p:sp>
          <p:nvSpPr>
            <p:cNvPr id="58" name="Oval 57"/>
            <p:cNvSpPr/>
            <p:nvPr/>
          </p:nvSpPr>
          <p:spPr bwMode="auto">
            <a:xfrm>
              <a:off x="3523325" y="1213070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523325" y="1606907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3523325" y="2000742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3523325" y="2394579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523325" y="2788416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523325" y="3182253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3523325" y="3576091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3523325" y="3969926"/>
              <a:ext cx="321371" cy="321369"/>
            </a:xfrm>
            <a:prstGeom prst="ellipse">
              <a:avLst/>
            </a:prstGeom>
            <a:solidFill>
              <a:srgbClr val="0000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6275363" y="2111385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75363" y="2505220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275363" y="2899057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275363" y="3292894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275363" y="3686731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75363" y="4080569"/>
            <a:ext cx="321371" cy="32136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err="1" smtClean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58" idx="6"/>
          </p:cNvCxnSpPr>
          <p:nvPr/>
        </p:nvCxnSpPr>
        <p:spPr bwMode="auto">
          <a:xfrm>
            <a:off x="4271432" y="1878233"/>
            <a:ext cx="2003931" cy="3938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58" idx="6"/>
            <a:endCxn id="15" idx="2"/>
          </p:cNvCxnSpPr>
          <p:nvPr/>
        </p:nvCxnSpPr>
        <p:spPr bwMode="auto">
          <a:xfrm>
            <a:off x="4271432" y="1878233"/>
            <a:ext cx="2003931" cy="23630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stCxn id="60" idx="6"/>
            <a:endCxn id="12" idx="2"/>
          </p:cNvCxnSpPr>
          <p:nvPr/>
        </p:nvCxnSpPr>
        <p:spPr bwMode="auto">
          <a:xfrm>
            <a:off x="4271432" y="2665905"/>
            <a:ext cx="2003931" cy="3938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65" idx="6"/>
            <a:endCxn id="15" idx="2"/>
          </p:cNvCxnSpPr>
          <p:nvPr/>
        </p:nvCxnSpPr>
        <p:spPr bwMode="auto">
          <a:xfrm flipV="1">
            <a:off x="4271432" y="4241254"/>
            <a:ext cx="2003931" cy="3938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60" idx="6"/>
            <a:endCxn id="15" idx="2"/>
          </p:cNvCxnSpPr>
          <p:nvPr/>
        </p:nvCxnSpPr>
        <p:spPr bwMode="auto">
          <a:xfrm>
            <a:off x="4271432" y="2665905"/>
            <a:ext cx="2003931" cy="157534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62" idx="6"/>
          </p:cNvCxnSpPr>
          <p:nvPr/>
        </p:nvCxnSpPr>
        <p:spPr bwMode="auto">
          <a:xfrm flipV="1">
            <a:off x="4271432" y="2665905"/>
            <a:ext cx="2003931" cy="7876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63" idx="6"/>
            <a:endCxn id="15" idx="2"/>
          </p:cNvCxnSpPr>
          <p:nvPr/>
        </p:nvCxnSpPr>
        <p:spPr bwMode="auto">
          <a:xfrm>
            <a:off x="4271432" y="3847416"/>
            <a:ext cx="2003931" cy="3938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61" idx="6"/>
            <a:endCxn id="13" idx="2"/>
          </p:cNvCxnSpPr>
          <p:nvPr/>
        </p:nvCxnSpPr>
        <p:spPr bwMode="auto">
          <a:xfrm>
            <a:off x="4271432" y="3059742"/>
            <a:ext cx="2003931" cy="3938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stCxn id="64" idx="6"/>
            <a:endCxn id="14" idx="2"/>
          </p:cNvCxnSpPr>
          <p:nvPr/>
        </p:nvCxnSpPr>
        <p:spPr bwMode="auto">
          <a:xfrm flipV="1">
            <a:off x="4271432" y="3847416"/>
            <a:ext cx="2003931" cy="3938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1000813" y="1717548"/>
            <a:ext cx="321371" cy="3078225"/>
            <a:chOff x="1312323" y="1213070"/>
            <a:chExt cx="321371" cy="3078225"/>
          </a:xfrm>
        </p:grpSpPr>
        <p:sp>
          <p:nvSpPr>
            <p:cNvPr id="50" name="Oval 49"/>
            <p:cNvSpPr/>
            <p:nvPr/>
          </p:nvSpPr>
          <p:spPr bwMode="auto">
            <a:xfrm>
              <a:off x="1312323" y="1213070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1312323" y="1606907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1312323" y="2000742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312323" y="2394579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1312323" y="2788416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312323" y="3182253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1312323" y="3576091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312323" y="3969926"/>
              <a:ext cx="321371" cy="321369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err="1" smtClean="0">
                <a:latin typeface="+mn-lt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>
            <a:stCxn id="50" idx="6"/>
            <a:endCxn id="58" idx="2"/>
          </p:cNvCxnSpPr>
          <p:nvPr/>
        </p:nvCxnSpPr>
        <p:spPr bwMode="auto">
          <a:xfrm>
            <a:off x="1322184" y="1878233"/>
            <a:ext cx="262787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>
            <a:stCxn id="50" idx="6"/>
            <a:endCxn id="65" idx="2"/>
          </p:cNvCxnSpPr>
          <p:nvPr/>
        </p:nvCxnSpPr>
        <p:spPr bwMode="auto">
          <a:xfrm>
            <a:off x="1322184" y="1878233"/>
            <a:ext cx="2627877" cy="27568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51" idx="6"/>
            <a:endCxn id="58" idx="2"/>
          </p:cNvCxnSpPr>
          <p:nvPr/>
        </p:nvCxnSpPr>
        <p:spPr bwMode="auto">
          <a:xfrm flipV="1">
            <a:off x="1322184" y="1878233"/>
            <a:ext cx="2627877" cy="3938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51" idx="6"/>
            <a:endCxn id="65" idx="2"/>
          </p:cNvCxnSpPr>
          <p:nvPr/>
        </p:nvCxnSpPr>
        <p:spPr bwMode="auto">
          <a:xfrm>
            <a:off x="1322184" y="2272070"/>
            <a:ext cx="2627877" cy="236301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57" idx="6"/>
            <a:endCxn id="58" idx="2"/>
          </p:cNvCxnSpPr>
          <p:nvPr/>
        </p:nvCxnSpPr>
        <p:spPr bwMode="auto">
          <a:xfrm flipV="1">
            <a:off x="1322184" y="1878233"/>
            <a:ext cx="2627877" cy="27568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57" idx="6"/>
            <a:endCxn id="65" idx="2"/>
          </p:cNvCxnSpPr>
          <p:nvPr/>
        </p:nvCxnSpPr>
        <p:spPr bwMode="auto">
          <a:xfrm>
            <a:off x="1322184" y="4635089"/>
            <a:ext cx="262787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>
            <a:stCxn id="52" idx="6"/>
            <a:endCxn id="58" idx="2"/>
          </p:cNvCxnSpPr>
          <p:nvPr/>
        </p:nvCxnSpPr>
        <p:spPr bwMode="auto">
          <a:xfrm flipV="1">
            <a:off x="1322184" y="1878233"/>
            <a:ext cx="2627877" cy="7876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>
            <a:stCxn id="53" idx="6"/>
            <a:endCxn id="58" idx="2"/>
          </p:cNvCxnSpPr>
          <p:nvPr/>
        </p:nvCxnSpPr>
        <p:spPr bwMode="auto">
          <a:xfrm flipV="1">
            <a:off x="1322184" y="1878233"/>
            <a:ext cx="2627877" cy="11815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>
            <a:stCxn id="54" idx="6"/>
            <a:endCxn id="58" idx="2"/>
          </p:cNvCxnSpPr>
          <p:nvPr/>
        </p:nvCxnSpPr>
        <p:spPr bwMode="auto">
          <a:xfrm flipV="1">
            <a:off x="1322184" y="1878233"/>
            <a:ext cx="2627877" cy="15753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55" idx="6"/>
            <a:endCxn id="58" idx="2"/>
          </p:cNvCxnSpPr>
          <p:nvPr/>
        </p:nvCxnSpPr>
        <p:spPr bwMode="auto">
          <a:xfrm flipV="1">
            <a:off x="1322184" y="1878233"/>
            <a:ext cx="2627877" cy="19691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>
            <a:stCxn id="56" idx="6"/>
            <a:endCxn id="58" idx="2"/>
          </p:cNvCxnSpPr>
          <p:nvPr/>
        </p:nvCxnSpPr>
        <p:spPr bwMode="auto">
          <a:xfrm flipV="1">
            <a:off x="1322184" y="1878233"/>
            <a:ext cx="2627877" cy="23630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51" idx="6"/>
            <a:endCxn id="59" idx="2"/>
          </p:cNvCxnSpPr>
          <p:nvPr/>
        </p:nvCxnSpPr>
        <p:spPr bwMode="auto">
          <a:xfrm>
            <a:off x="1322184" y="2272070"/>
            <a:ext cx="262787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51" idx="6"/>
            <a:endCxn id="60" idx="2"/>
          </p:cNvCxnSpPr>
          <p:nvPr/>
        </p:nvCxnSpPr>
        <p:spPr bwMode="auto">
          <a:xfrm>
            <a:off x="1322184" y="2272070"/>
            <a:ext cx="2627877" cy="3938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>
            <a:stCxn id="51" idx="6"/>
            <a:endCxn id="61" idx="2"/>
          </p:cNvCxnSpPr>
          <p:nvPr/>
        </p:nvCxnSpPr>
        <p:spPr bwMode="auto">
          <a:xfrm>
            <a:off x="1322184" y="2272070"/>
            <a:ext cx="2627877" cy="7876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>
            <a:stCxn id="51" idx="6"/>
            <a:endCxn id="62" idx="2"/>
          </p:cNvCxnSpPr>
          <p:nvPr/>
        </p:nvCxnSpPr>
        <p:spPr bwMode="auto">
          <a:xfrm>
            <a:off x="1322184" y="2272070"/>
            <a:ext cx="2627877" cy="11815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51" idx="6"/>
            <a:endCxn id="63" idx="2"/>
          </p:cNvCxnSpPr>
          <p:nvPr/>
        </p:nvCxnSpPr>
        <p:spPr bwMode="auto">
          <a:xfrm>
            <a:off x="1322184" y="2272070"/>
            <a:ext cx="2627877" cy="15753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51" idx="6"/>
            <a:endCxn id="64" idx="2"/>
          </p:cNvCxnSpPr>
          <p:nvPr/>
        </p:nvCxnSpPr>
        <p:spPr bwMode="auto">
          <a:xfrm>
            <a:off x="1322184" y="2272070"/>
            <a:ext cx="2627877" cy="19691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292"/>
          <p:cNvSpPr txBox="1"/>
          <p:nvPr/>
        </p:nvSpPr>
        <p:spPr>
          <a:xfrm>
            <a:off x="351868" y="4861143"/>
            <a:ext cx="16026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atin typeface="+mn-lt"/>
                <a:ea typeface="Arial" charset="0"/>
                <a:cs typeface="Arial" panose="020B0604020202020204" pitchFamily="34" charset="0"/>
              </a:rPr>
              <a:t>2D Sinogram from Vender</a:t>
            </a:r>
            <a:endParaRPr lang="en-US" sz="1400" b="1" dirty="0"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4" name="TextBox 293"/>
          <p:cNvSpPr txBox="1"/>
          <p:nvPr/>
        </p:nvSpPr>
        <p:spPr>
          <a:xfrm>
            <a:off x="1939228" y="4010684"/>
            <a:ext cx="1371600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+mn-lt"/>
                <a:ea typeface="Arial" charset="0"/>
                <a:cs typeface="Arial" panose="020B0604020202020204" pitchFamily="34" charset="0"/>
              </a:rPr>
              <a:t>Trainable Parameters</a:t>
            </a:r>
            <a:endParaRPr lang="en-US" sz="1400" b="1" dirty="0">
              <a:solidFill>
                <a:srgbClr val="00B050"/>
              </a:solidFill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294"/>
          <p:cNvSpPr txBox="1"/>
          <p:nvPr/>
        </p:nvSpPr>
        <p:spPr>
          <a:xfrm>
            <a:off x="4908067" y="4504211"/>
            <a:ext cx="1371600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+mn-lt"/>
                <a:ea typeface="Arial" charset="0"/>
                <a:cs typeface="Arial" panose="020B0604020202020204" pitchFamily="34" charset="0"/>
              </a:rPr>
              <a:t>Trainable Parameters</a:t>
            </a:r>
            <a:endParaRPr lang="en-US" sz="1400" b="1" dirty="0">
              <a:solidFill>
                <a:srgbClr val="0000FF"/>
              </a:solidFill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6" name="Picture 45" descr="Image result for lung ct 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78" y="2226956"/>
            <a:ext cx="2042954" cy="20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 bwMode="auto">
          <a:xfrm>
            <a:off x="8588617" y="4057709"/>
            <a:ext cx="184592" cy="1991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err="1" smtClean="0">
              <a:latin typeface="+mn-lt"/>
            </a:endParaRPr>
          </a:p>
        </p:txBody>
      </p:sp>
      <p:sp>
        <p:nvSpPr>
          <p:cNvPr id="48" name="TextBox 71"/>
          <p:cNvSpPr txBox="1"/>
          <p:nvPr/>
        </p:nvSpPr>
        <p:spPr>
          <a:xfrm>
            <a:off x="1947437" y="1473637"/>
            <a:ext cx="1371600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+mn-lt"/>
                <a:ea typeface="Arial" charset="0"/>
                <a:cs typeface="Arial" panose="020B0604020202020204" pitchFamily="34" charset="0"/>
              </a:rPr>
              <a:t>Convolutional</a:t>
            </a:r>
            <a:endParaRPr lang="en-US" sz="1400" b="1" dirty="0">
              <a:solidFill>
                <a:srgbClr val="00B050"/>
              </a:solidFill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TextBox 72"/>
          <p:cNvSpPr txBox="1"/>
          <p:nvPr/>
        </p:nvSpPr>
        <p:spPr>
          <a:xfrm>
            <a:off x="4793012" y="1615276"/>
            <a:ext cx="213529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+mn-lt"/>
                <a:ea typeface="Arial" charset="0"/>
                <a:cs typeface="Arial" panose="020B0604020202020204" pitchFamily="34" charset="0"/>
              </a:rPr>
              <a:t>Sparsely Connected</a:t>
            </a:r>
            <a:endParaRPr lang="en-US" sz="1400" b="1" dirty="0">
              <a:solidFill>
                <a:srgbClr val="0000FF"/>
              </a:solidFill>
              <a:latin typeface="+mn-lt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759018"/>
            <a:ext cx="6543675" cy="1200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809"/>
            <a:ext cx="9144000" cy="821077"/>
          </a:xfrm>
        </p:spPr>
        <p:txBody>
          <a:bodyPr/>
          <a:lstStyle/>
          <a:p>
            <a:r>
              <a:rPr lang="en-US" dirty="0" smtClean="0"/>
              <a:t>Iterative Network: “LEARN”</a:t>
            </a:r>
            <a:endParaRPr lang="en-US" dirty="0"/>
          </a:p>
        </p:txBody>
      </p:sp>
      <p:cxnSp>
        <p:nvCxnSpPr>
          <p:cNvPr id="5" name="肘形连接符 49"/>
          <p:cNvCxnSpPr>
            <a:stCxn id="46" idx="2"/>
            <a:endCxn id="64" idx="4"/>
          </p:cNvCxnSpPr>
          <p:nvPr/>
        </p:nvCxnSpPr>
        <p:spPr>
          <a:xfrm rot="5400000" flipH="1" flipV="1">
            <a:off x="3774262" y="2627374"/>
            <a:ext cx="354242" cy="4758212"/>
          </a:xfrm>
          <a:prstGeom prst="bentConnector3">
            <a:avLst>
              <a:gd name="adj1" fmla="val -102563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对象 153"/>
          <p:cNvGraphicFramePr>
            <a:graphicFrameLocks noChangeAspect="1"/>
          </p:cNvGraphicFramePr>
          <p:nvPr>
            <p:extLst/>
          </p:nvPr>
        </p:nvGraphicFramePr>
        <p:xfrm>
          <a:off x="6813798" y="2017477"/>
          <a:ext cx="491318" cy="44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Equation" r:id="rId4" imgW="253800" imgH="228600" progId="Equation.DSMT4">
                  <p:embed/>
                </p:oleObj>
              </mc:Choice>
              <mc:Fallback>
                <p:oleObj name="Equation" r:id="rId4" imgW="253800" imgH="228600" progId="Equation.DSMT4">
                  <p:embed/>
                  <p:pic>
                    <p:nvPicPr>
                      <p:cNvPr id="6" name="对象 15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3798" y="2017477"/>
                        <a:ext cx="491318" cy="442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59" y="2087184"/>
            <a:ext cx="1204401" cy="12386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cxnSp>
        <p:nvCxnSpPr>
          <p:cNvPr id="8" name="直接箭头连接符 9"/>
          <p:cNvCxnSpPr/>
          <p:nvPr/>
        </p:nvCxnSpPr>
        <p:spPr>
          <a:xfrm flipV="1">
            <a:off x="1023876" y="2416859"/>
            <a:ext cx="230652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98" descr="Image result for x-ray ct sinogra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1" y="2069798"/>
            <a:ext cx="1101661" cy="123667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4481" y="2067807"/>
            <a:ext cx="1229440" cy="1240656"/>
            <a:chOff x="229552" y="3090569"/>
            <a:chExt cx="1623516" cy="349829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229552" y="30905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29552" y="32426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29552" y="33947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29552" y="35468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29552" y="36989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29552" y="38510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29552" y="40031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29552" y="41552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29552" y="43073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29552" y="44594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29552" y="46115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29552" y="47636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29552" y="49157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29552" y="50678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29552" y="52199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29552" y="53720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29552" y="55241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29552" y="56762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29552" y="58283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29552" y="59804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29552" y="61325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29552" y="62846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29552" y="6436769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29552" y="6588865"/>
              <a:ext cx="162351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1"/>
          <p:cNvSpPr txBox="1"/>
          <p:nvPr/>
        </p:nvSpPr>
        <p:spPr>
          <a:xfrm>
            <a:off x="3555590" y="2389743"/>
            <a:ext cx="441490" cy="4832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箭头连接符 77"/>
          <p:cNvCxnSpPr/>
          <p:nvPr/>
        </p:nvCxnSpPr>
        <p:spPr>
          <a:xfrm flipV="1">
            <a:off x="1713746" y="2731169"/>
            <a:ext cx="232593" cy="2398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78"/>
          <p:cNvCxnSpPr/>
          <p:nvPr/>
        </p:nvCxnSpPr>
        <p:spPr>
          <a:xfrm flipV="1">
            <a:off x="2552453" y="2741659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90"/>
          <p:cNvSpPr>
            <a:spLocks noChangeAspect="1"/>
          </p:cNvSpPr>
          <p:nvPr/>
        </p:nvSpPr>
        <p:spPr>
          <a:xfrm>
            <a:off x="1962200" y="2582409"/>
            <a:ext cx="587688" cy="3570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1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箭头连接符 91"/>
          <p:cNvCxnSpPr/>
          <p:nvPr/>
        </p:nvCxnSpPr>
        <p:spPr>
          <a:xfrm flipV="1">
            <a:off x="3387791" y="2734510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93"/>
          <p:cNvCxnSpPr/>
          <p:nvPr/>
        </p:nvCxnSpPr>
        <p:spPr>
          <a:xfrm flipV="1">
            <a:off x="4014249" y="2740024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02"/>
          <p:cNvCxnSpPr/>
          <p:nvPr/>
        </p:nvCxnSpPr>
        <p:spPr>
          <a:xfrm flipV="1">
            <a:off x="4848712" y="2742423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34"/>
          <p:cNvCxnSpPr/>
          <p:nvPr/>
        </p:nvCxnSpPr>
        <p:spPr>
          <a:xfrm flipV="1">
            <a:off x="7106597" y="2724269"/>
            <a:ext cx="230652" cy="1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对象 139"/>
          <p:cNvGraphicFramePr>
            <a:graphicFrameLocks noChangeAspect="1"/>
          </p:cNvGraphicFramePr>
          <p:nvPr>
            <p:extLst/>
          </p:nvPr>
        </p:nvGraphicFramePr>
        <p:xfrm>
          <a:off x="1821804" y="1949271"/>
          <a:ext cx="368488" cy="44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19" name="对象 13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1804" y="1949271"/>
                        <a:ext cx="368488" cy="442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直接箭头连接符 104"/>
          <p:cNvCxnSpPr/>
          <p:nvPr/>
        </p:nvCxnSpPr>
        <p:spPr>
          <a:xfrm flipV="1">
            <a:off x="6299044" y="2736431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106"/>
          <p:cNvCxnSpPr/>
          <p:nvPr/>
        </p:nvCxnSpPr>
        <p:spPr>
          <a:xfrm flipV="1">
            <a:off x="5463237" y="2736431"/>
            <a:ext cx="232066" cy="2398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48"/>
          <p:cNvSpPr txBox="1"/>
          <p:nvPr/>
        </p:nvSpPr>
        <p:spPr>
          <a:xfrm>
            <a:off x="3530036" y="3310535"/>
            <a:ext cx="2039126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Iteration-inspired Layer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155"/>
          <p:cNvSpPr txBox="1"/>
          <p:nvPr/>
        </p:nvSpPr>
        <p:spPr>
          <a:xfrm>
            <a:off x="5010701" y="2385285"/>
            <a:ext cx="441490" cy="4832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148"/>
          <p:cNvSpPr txBox="1"/>
          <p:nvPr/>
        </p:nvSpPr>
        <p:spPr>
          <a:xfrm>
            <a:off x="263650" y="1741660"/>
            <a:ext cx="1800663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Under-sampled Data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148"/>
          <p:cNvSpPr txBox="1"/>
          <p:nvPr/>
        </p:nvSpPr>
        <p:spPr>
          <a:xfrm>
            <a:off x="7145828" y="1705566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</a:p>
        </p:txBody>
      </p:sp>
      <p:sp>
        <p:nvSpPr>
          <p:cNvPr id="26" name="矩形 88"/>
          <p:cNvSpPr>
            <a:spLocks noChangeAspect="1"/>
          </p:cNvSpPr>
          <p:nvPr/>
        </p:nvSpPr>
        <p:spPr>
          <a:xfrm>
            <a:off x="2787172" y="2580247"/>
            <a:ext cx="587686" cy="3570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1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89"/>
          <p:cNvSpPr>
            <a:spLocks noChangeAspect="1"/>
          </p:cNvSpPr>
          <p:nvPr/>
        </p:nvSpPr>
        <p:spPr>
          <a:xfrm>
            <a:off x="4255756" y="2583538"/>
            <a:ext cx="587686" cy="3570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US" altLang="zh-CN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98"/>
          <p:cNvSpPr>
            <a:spLocks noChangeAspect="1"/>
          </p:cNvSpPr>
          <p:nvPr/>
        </p:nvSpPr>
        <p:spPr>
          <a:xfrm>
            <a:off x="5721296" y="2571091"/>
            <a:ext cx="587686" cy="3570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(T-1)-</a:t>
            </a:r>
            <a:r>
              <a:rPr lang="en-US" altLang="zh-CN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100"/>
          <p:cNvSpPr>
            <a:spLocks noChangeAspect="1"/>
          </p:cNvSpPr>
          <p:nvPr/>
        </p:nvSpPr>
        <p:spPr>
          <a:xfrm>
            <a:off x="6519955" y="2580247"/>
            <a:ext cx="587686" cy="3570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US" altLang="zh-CN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接箭头连接符 190"/>
          <p:cNvCxnSpPr>
            <a:stCxn id="46" idx="3"/>
            <a:endCxn id="66" idx="1"/>
          </p:cNvCxnSpPr>
          <p:nvPr/>
        </p:nvCxnSpPr>
        <p:spPr>
          <a:xfrm flipV="1">
            <a:off x="2174477" y="4192032"/>
            <a:ext cx="854450" cy="3893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191"/>
          <p:cNvCxnSpPr>
            <a:stCxn id="66" idx="3"/>
            <a:endCxn id="64" idx="2"/>
          </p:cNvCxnSpPr>
          <p:nvPr/>
        </p:nvCxnSpPr>
        <p:spPr>
          <a:xfrm>
            <a:off x="4609033" y="4192032"/>
            <a:ext cx="1490841" cy="406711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195"/>
          <p:cNvCxnSpPr>
            <a:stCxn id="64" idx="6"/>
            <a:endCxn id="47" idx="1"/>
          </p:cNvCxnSpPr>
          <p:nvPr/>
        </p:nvCxnSpPr>
        <p:spPr>
          <a:xfrm flipV="1">
            <a:off x="6561105" y="4598313"/>
            <a:ext cx="428938" cy="4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4"/>
          <p:cNvGrpSpPr/>
          <p:nvPr/>
        </p:nvGrpSpPr>
        <p:grpSpPr>
          <a:xfrm>
            <a:off x="3028928" y="3989748"/>
            <a:ext cx="1580105" cy="404568"/>
            <a:chOff x="6847472" y="2382439"/>
            <a:chExt cx="1911927" cy="489527"/>
          </a:xfrm>
          <a:solidFill>
            <a:schemeClr val="bg1"/>
          </a:solidFill>
        </p:grpSpPr>
        <p:sp>
          <p:nvSpPr>
            <p:cNvPr id="66" name="矩形 111"/>
            <p:cNvSpPr/>
            <p:nvPr/>
          </p:nvSpPr>
          <p:spPr>
            <a:xfrm>
              <a:off x="6847472" y="2382439"/>
              <a:ext cx="1911927" cy="489527"/>
            </a:xfrm>
            <a:prstGeom prst="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7" name="对象 196"/>
            <p:cNvGraphicFramePr>
              <a:graphicFrameLocks noChangeAspect="1"/>
            </p:cNvGraphicFramePr>
            <p:nvPr>
              <p:extLst/>
            </p:nvPr>
          </p:nvGraphicFramePr>
          <p:xfrm>
            <a:off x="6964902" y="2453932"/>
            <a:ext cx="17145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4" name="Equation" r:id="rId10" imgW="1714320" imgH="342720" progId="Equation.DSMT4">
                    <p:embed/>
                  </p:oleObj>
                </mc:Choice>
                <mc:Fallback>
                  <p:oleObj name="Equation" r:id="rId10" imgW="1714320" imgH="342720" progId="Equation.DSMT4">
                    <p:embed/>
                    <p:pic>
                      <p:nvPicPr>
                        <p:cNvPr id="67" name="对象 196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964902" y="2453932"/>
                          <a:ext cx="17145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4" name="对象 203"/>
          <p:cNvGraphicFramePr>
            <a:graphicFrameLocks noChangeAspect="1"/>
          </p:cNvGraphicFramePr>
          <p:nvPr>
            <p:extLst/>
          </p:nvPr>
        </p:nvGraphicFramePr>
        <p:xfrm>
          <a:off x="1080245" y="5203453"/>
          <a:ext cx="325372" cy="26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Equation" r:id="rId12" imgW="393480" imgH="317160" progId="Equation.DSMT4">
                  <p:embed/>
                </p:oleObj>
              </mc:Choice>
              <mc:Fallback>
                <p:oleObj name="Equation" r:id="rId12" imgW="393480" imgH="317160" progId="Equation.DSMT4">
                  <p:embed/>
                  <p:pic>
                    <p:nvPicPr>
                      <p:cNvPr id="34" name="对象 20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80245" y="5203453"/>
                        <a:ext cx="325372" cy="26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204"/>
          <p:cNvGraphicFramePr>
            <a:graphicFrameLocks noChangeAspect="1"/>
          </p:cNvGraphicFramePr>
          <p:nvPr>
            <p:extLst/>
          </p:nvPr>
        </p:nvGraphicFramePr>
        <p:xfrm>
          <a:off x="7499800" y="5203453"/>
          <a:ext cx="199421" cy="26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Equation" r:id="rId14" imgW="241200" imgH="317160" progId="Equation.DSMT4">
                  <p:embed/>
                </p:oleObj>
              </mc:Choice>
              <mc:Fallback>
                <p:oleObj name="Equation" r:id="rId14" imgW="241200" imgH="317160" progId="Equation.DSMT4">
                  <p:embed/>
                  <p:pic>
                    <p:nvPicPr>
                      <p:cNvPr id="35" name="对象 20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99800" y="5203453"/>
                        <a:ext cx="199421" cy="26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组合 7"/>
          <p:cNvGrpSpPr/>
          <p:nvPr/>
        </p:nvGrpSpPr>
        <p:grpSpPr>
          <a:xfrm>
            <a:off x="6099873" y="4368127"/>
            <a:ext cx="461231" cy="461231"/>
            <a:chOff x="10767979" y="4086369"/>
            <a:chExt cx="558090" cy="558090"/>
          </a:xfrm>
          <a:solidFill>
            <a:srgbClr val="00B050"/>
          </a:solidFill>
        </p:grpSpPr>
        <p:sp>
          <p:nvSpPr>
            <p:cNvPr id="64" name="椭圆 119"/>
            <p:cNvSpPr>
              <a:spLocks noChangeAspect="1"/>
            </p:cNvSpPr>
            <p:nvPr/>
          </p:nvSpPr>
          <p:spPr>
            <a:xfrm>
              <a:off x="10767979" y="4086369"/>
              <a:ext cx="558090" cy="5580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5" name="对象 205"/>
            <p:cNvGraphicFramePr>
              <a:graphicFrameLocks noChangeAspect="1"/>
            </p:cNvGraphicFramePr>
            <p:nvPr>
              <p:extLst/>
            </p:nvPr>
          </p:nvGraphicFramePr>
          <p:xfrm>
            <a:off x="10932724" y="4226479"/>
            <a:ext cx="2286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7" name="Equation" r:id="rId16" imgW="228600" imgH="279360" progId="Equation.DSMT4">
                    <p:embed/>
                  </p:oleObj>
                </mc:Choice>
                <mc:Fallback>
                  <p:oleObj name="Equation" r:id="rId16" imgW="228600" imgH="279360" progId="Equation.DSMT4">
                    <p:embed/>
                    <p:pic>
                      <p:nvPicPr>
                        <p:cNvPr id="65" name="对象 205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932724" y="4226479"/>
                          <a:ext cx="2286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7" name="对象 211"/>
          <p:cNvGraphicFramePr>
            <a:graphicFrameLocks noChangeAspect="1"/>
          </p:cNvGraphicFramePr>
          <p:nvPr>
            <p:extLst/>
          </p:nvPr>
        </p:nvGraphicFramePr>
        <p:xfrm>
          <a:off x="5811530" y="4318770"/>
          <a:ext cx="115455" cy="11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" name="Equation" r:id="rId18" imgW="139680" imgH="139680" progId="Equation.DSMT4">
                  <p:embed/>
                </p:oleObj>
              </mc:Choice>
              <mc:Fallback>
                <p:oleObj name="Equation" r:id="rId18" imgW="139680" imgH="139680" progId="Equation.DSMT4">
                  <p:embed/>
                  <p:pic>
                    <p:nvPicPr>
                      <p:cNvPr id="37" name="对象 21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11530" y="4318770"/>
                        <a:ext cx="115455" cy="115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肘形连接符 53"/>
          <p:cNvCxnSpPr>
            <a:stCxn id="46" idx="0"/>
            <a:endCxn id="64" idx="0"/>
          </p:cNvCxnSpPr>
          <p:nvPr/>
        </p:nvCxnSpPr>
        <p:spPr>
          <a:xfrm rot="16200000" flipH="1">
            <a:off x="3756920" y="1794557"/>
            <a:ext cx="388927" cy="4758212"/>
          </a:xfrm>
          <a:prstGeom prst="bentConnector3">
            <a:avLst>
              <a:gd name="adj1" fmla="val -48576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对象 229"/>
          <p:cNvGraphicFramePr>
            <a:graphicFrameLocks noChangeAspect="1"/>
          </p:cNvGraphicFramePr>
          <p:nvPr>
            <p:extLst/>
          </p:nvPr>
        </p:nvGraphicFramePr>
        <p:xfrm>
          <a:off x="6150668" y="4992967"/>
          <a:ext cx="115455" cy="11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20" imgW="139680" imgH="139680" progId="Equation.DSMT4">
                  <p:embed/>
                </p:oleObj>
              </mc:Choice>
              <mc:Fallback>
                <p:oleObj name="Equation" r:id="rId20" imgW="139680" imgH="139680" progId="Equation.DSMT4">
                  <p:embed/>
                  <p:pic>
                    <p:nvPicPr>
                      <p:cNvPr id="39" name="对象 22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50668" y="4992967"/>
                        <a:ext cx="115455" cy="115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右箭头 230"/>
          <p:cNvSpPr>
            <a:spLocks noChangeAspect="1"/>
          </p:cNvSpPr>
          <p:nvPr/>
        </p:nvSpPr>
        <p:spPr>
          <a:xfrm>
            <a:off x="5600795" y="5847743"/>
            <a:ext cx="276937" cy="212983"/>
          </a:xfrm>
          <a:prstGeom prst="rightArrow">
            <a:avLst>
              <a:gd name="adj1" fmla="val 50000"/>
              <a:gd name="adj2" fmla="val 48578"/>
            </a:avLst>
          </a:prstGeom>
          <a:solidFill>
            <a:schemeClr val="accent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右箭头 231"/>
          <p:cNvSpPr>
            <a:spLocks noChangeAspect="1"/>
          </p:cNvSpPr>
          <p:nvPr/>
        </p:nvSpPr>
        <p:spPr>
          <a:xfrm>
            <a:off x="5606987" y="6187557"/>
            <a:ext cx="276937" cy="212983"/>
          </a:xfrm>
          <a:prstGeom prst="rightArrow">
            <a:avLst>
              <a:gd name="adj1" fmla="val 50000"/>
              <a:gd name="adj2" fmla="val 48578"/>
            </a:avLst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85"/>
          <p:cNvSpPr txBox="1"/>
          <p:nvPr/>
        </p:nvSpPr>
        <p:spPr>
          <a:xfrm>
            <a:off x="5850125" y="5833729"/>
            <a:ext cx="995187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Conv+ReLU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232"/>
          <p:cNvSpPr txBox="1"/>
          <p:nvPr/>
        </p:nvSpPr>
        <p:spPr>
          <a:xfrm>
            <a:off x="5877732" y="6157395"/>
            <a:ext cx="522235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直接连接符 87"/>
          <p:cNvCxnSpPr/>
          <p:nvPr/>
        </p:nvCxnSpPr>
        <p:spPr>
          <a:xfrm flipH="1">
            <a:off x="1023876" y="2937272"/>
            <a:ext cx="3181718" cy="682745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234"/>
          <p:cNvCxnSpPr/>
          <p:nvPr/>
        </p:nvCxnSpPr>
        <p:spPr>
          <a:xfrm>
            <a:off x="4848712" y="2928115"/>
            <a:ext cx="3322414" cy="69190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6" y="3979200"/>
            <a:ext cx="1204401" cy="1204401"/>
          </a:xfrm>
          <a:prstGeom prst="rect">
            <a:avLst/>
          </a:prstGeom>
        </p:spPr>
      </p:pic>
      <p:pic>
        <p:nvPicPr>
          <p:cNvPr id="47" name="图片 1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43" y="3996112"/>
            <a:ext cx="1204401" cy="1204401"/>
          </a:xfrm>
          <a:prstGeom prst="rect">
            <a:avLst/>
          </a:prstGeom>
        </p:spPr>
      </p:pic>
      <p:grpSp>
        <p:nvGrpSpPr>
          <p:cNvPr id="48" name="组合 31"/>
          <p:cNvGrpSpPr/>
          <p:nvPr/>
        </p:nvGrpSpPr>
        <p:grpSpPr>
          <a:xfrm>
            <a:off x="1895714" y="4681726"/>
            <a:ext cx="1443902" cy="1845521"/>
            <a:chOff x="2621639" y="3635202"/>
            <a:chExt cx="1747121" cy="2233081"/>
          </a:xfrm>
        </p:grpSpPr>
        <p:grpSp>
          <p:nvGrpSpPr>
            <p:cNvPr id="59" name="组合 24"/>
            <p:cNvGrpSpPr/>
            <p:nvPr/>
          </p:nvGrpSpPr>
          <p:grpSpPr>
            <a:xfrm>
              <a:off x="2621639" y="3997426"/>
              <a:ext cx="1747121" cy="1467274"/>
              <a:chOff x="3895624" y="4047259"/>
              <a:chExt cx="1747121" cy="1467274"/>
            </a:xfrm>
          </p:grpSpPr>
          <p:pic>
            <p:nvPicPr>
              <p:cNvPr id="61" name="图片 16"/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5624" y="4057208"/>
                <a:ext cx="1457325" cy="1457325"/>
              </a:xfrm>
              <a:prstGeom prst="rect">
                <a:avLst/>
              </a:prstGeom>
              <a:scene3d>
                <a:camera prst="isometricOffAxis2Right">
                  <a:rot lat="1740000" lon="17759998" rev="0"/>
                </a:camera>
                <a:lightRig rig="threePt" dir="t"/>
              </a:scene3d>
            </p:spPr>
          </p:pic>
          <p:pic>
            <p:nvPicPr>
              <p:cNvPr id="62" name="图片 19"/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0522" y="4047259"/>
                <a:ext cx="1457325" cy="1457325"/>
              </a:xfrm>
              <a:prstGeom prst="rect">
                <a:avLst/>
              </a:prstGeom>
              <a:scene3d>
                <a:camera prst="isometricOffAxis2Right">
                  <a:rot lat="1740000" lon="17759998" rev="0"/>
                </a:camera>
                <a:lightRig rig="threePt" dir="t"/>
              </a:scene3d>
            </p:spPr>
          </p:pic>
          <p:pic>
            <p:nvPicPr>
              <p:cNvPr id="63" name="图片 18"/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5420" y="4057207"/>
                <a:ext cx="1457325" cy="1457325"/>
              </a:xfrm>
              <a:prstGeom prst="rect">
                <a:avLst/>
              </a:prstGeom>
              <a:scene3d>
                <a:camera prst="isometricOffAxis2Right">
                  <a:rot lat="1740000" lon="17759998" rev="0"/>
                </a:camera>
                <a:lightRig rig="threePt" dir="t"/>
              </a:scene3d>
            </p:spPr>
          </p:pic>
        </p:grpSp>
        <p:sp>
          <p:nvSpPr>
            <p:cNvPr id="60" name="立方体 23"/>
            <p:cNvSpPr/>
            <p:nvPr/>
          </p:nvSpPr>
          <p:spPr>
            <a:xfrm>
              <a:off x="2766537" y="3635202"/>
              <a:ext cx="1295967" cy="2233081"/>
            </a:xfrm>
            <a:prstGeom prst="cube">
              <a:avLst>
                <a:gd name="adj" fmla="val 66151"/>
              </a:avLst>
            </a:prstGeom>
            <a:noFill/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组合 29"/>
          <p:cNvGrpSpPr/>
          <p:nvPr/>
        </p:nvGrpSpPr>
        <p:grpSpPr>
          <a:xfrm>
            <a:off x="3323358" y="4633946"/>
            <a:ext cx="1458454" cy="1845521"/>
            <a:chOff x="4025068" y="3669878"/>
            <a:chExt cx="1764729" cy="2233081"/>
          </a:xfrm>
        </p:grpSpPr>
        <p:pic>
          <p:nvPicPr>
            <p:cNvPr id="55" name="图片 26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068" y="4056900"/>
              <a:ext cx="1457325" cy="1457325"/>
            </a:xfrm>
            <a:prstGeom prst="rect">
              <a:avLst/>
            </a:prstGeom>
            <a:ln>
              <a:solidFill>
                <a:srgbClr val="00B050"/>
              </a:solidFill>
            </a:ln>
            <a:scene3d>
              <a:camera prst="isometricOffAxis2Right">
                <a:rot lat="1740000" lon="17759998" rev="0"/>
              </a:camera>
              <a:lightRig rig="threePt" dir="t"/>
            </a:scene3d>
          </p:spPr>
        </p:pic>
        <p:pic>
          <p:nvPicPr>
            <p:cNvPr id="56" name="图片 27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924" y="4056900"/>
              <a:ext cx="1457325" cy="1457325"/>
            </a:xfrm>
            <a:prstGeom prst="rect">
              <a:avLst/>
            </a:prstGeom>
            <a:ln>
              <a:solidFill>
                <a:srgbClr val="00B050"/>
              </a:solidFill>
            </a:ln>
            <a:scene3d>
              <a:camera prst="isometricOffAxis2Right">
                <a:rot lat="1740000" lon="17759998" rev="0"/>
              </a:camera>
              <a:lightRig rig="threePt" dir="t"/>
            </a:scene3d>
          </p:spPr>
        </p:pic>
        <p:pic>
          <p:nvPicPr>
            <p:cNvPr id="57" name="图片 28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472" y="4065022"/>
              <a:ext cx="1457325" cy="1457325"/>
            </a:xfrm>
            <a:prstGeom prst="rect">
              <a:avLst/>
            </a:prstGeom>
            <a:ln>
              <a:solidFill>
                <a:srgbClr val="00B050"/>
              </a:solidFill>
            </a:ln>
            <a:scene3d>
              <a:camera prst="isometricOffAxis2Right">
                <a:rot lat="1740000" lon="17759998" rev="0"/>
              </a:camera>
              <a:lightRig rig="threePt" dir="t"/>
            </a:scene3d>
          </p:spPr>
        </p:pic>
        <p:sp>
          <p:nvSpPr>
            <p:cNvPr id="58" name="立方体 226"/>
            <p:cNvSpPr/>
            <p:nvPr/>
          </p:nvSpPr>
          <p:spPr>
            <a:xfrm>
              <a:off x="4205633" y="3669878"/>
              <a:ext cx="1295967" cy="2233081"/>
            </a:xfrm>
            <a:prstGeom prst="cube">
              <a:avLst>
                <a:gd name="adj" fmla="val 66151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图片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20" y="4887562"/>
            <a:ext cx="1204401" cy="1204401"/>
          </a:xfrm>
          <a:prstGeom prst="rect">
            <a:avLst/>
          </a:prstGeom>
          <a:scene3d>
            <a:camera prst="isometricOffAxis2Right">
              <a:rot lat="1740000" lon="17759998" rev="0"/>
            </a:camera>
            <a:lightRig rig="threePt" dir="t"/>
          </a:scene3d>
        </p:spPr>
      </p:pic>
      <p:sp>
        <p:nvSpPr>
          <p:cNvPr id="51" name="右箭头 228"/>
          <p:cNvSpPr/>
          <p:nvPr/>
        </p:nvSpPr>
        <p:spPr>
          <a:xfrm>
            <a:off x="4396291" y="5399399"/>
            <a:ext cx="536918" cy="299250"/>
          </a:xfrm>
          <a:prstGeom prst="rightArrow">
            <a:avLst>
              <a:gd name="adj1" fmla="val 50000"/>
              <a:gd name="adj2" fmla="val 48578"/>
            </a:avLst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右箭头 32"/>
          <p:cNvSpPr/>
          <p:nvPr/>
        </p:nvSpPr>
        <p:spPr>
          <a:xfrm>
            <a:off x="2991615" y="5399399"/>
            <a:ext cx="671438" cy="299250"/>
          </a:xfrm>
          <a:prstGeom prst="rightArrow">
            <a:avLst>
              <a:gd name="adj1" fmla="val 50000"/>
              <a:gd name="adj2" fmla="val 48578"/>
            </a:avLst>
          </a:prstGeom>
          <a:solidFill>
            <a:schemeClr val="accent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右箭头 32"/>
          <p:cNvSpPr/>
          <p:nvPr/>
        </p:nvSpPr>
        <p:spPr>
          <a:xfrm>
            <a:off x="1566581" y="5399399"/>
            <a:ext cx="660856" cy="299250"/>
          </a:xfrm>
          <a:prstGeom prst="rightArrow">
            <a:avLst>
              <a:gd name="adj1" fmla="val 50000"/>
              <a:gd name="adj2" fmla="val 48578"/>
            </a:avLst>
          </a:prstGeom>
          <a:solidFill>
            <a:schemeClr val="accent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122"/>
          <p:cNvSpPr>
            <a:spLocks noChangeAspect="1"/>
          </p:cNvSpPr>
          <p:nvPr/>
        </p:nvSpPr>
        <p:spPr>
          <a:xfrm>
            <a:off x="524481" y="3620017"/>
            <a:ext cx="8055079" cy="3033439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73151"/>
          </a:xfrm>
        </p:spPr>
        <p:txBody>
          <a:bodyPr/>
          <a:lstStyle/>
          <a:p>
            <a:r>
              <a:rPr lang="en-US" dirty="0" smtClean="0"/>
              <a:t>Quality Comparison (64 Views)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8" y="1159726"/>
            <a:ext cx="8983984" cy="50961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2399" y="5926646"/>
            <a:ext cx="883920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ea typeface="SimSun" panose="02010600030101010101" pitchFamily="2" charset="-122"/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PWLS-TGV               Gamma-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Reg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         FBPConvNet                 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LEARN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1" y="3432342"/>
            <a:ext cx="8839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Reference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	                    FBP                     ASD-POCS                    Dual-DL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8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</a:t>
            </a:r>
            <a:r>
              <a:rPr lang="en-US" smtClean="0"/>
              <a:t>in ROI</a:t>
            </a:r>
            <a:endParaRPr lang="en-US" dirty="0"/>
          </a:p>
        </p:txBody>
      </p:sp>
      <p:pic>
        <p:nvPicPr>
          <p:cNvPr id="4" name="图片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8" y="1380890"/>
            <a:ext cx="8616584" cy="50782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399" y="5993552"/>
            <a:ext cx="883920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ea typeface="SimSun" panose="02010600030101010101" pitchFamily="2" charset="-122"/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PWLS-TGV               Gamma-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Reg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        FBPConvNet                 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LEARN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1" y="3432342"/>
            <a:ext cx="8839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 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Reference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	                  FBP                      ASD-POCS                  Dual-DL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1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530942" y="3303636"/>
            <a:ext cx="2290916" cy="2290916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1180323" y="2462978"/>
            <a:ext cx="953729" cy="3972233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226594" y="2462978"/>
            <a:ext cx="953729" cy="3972233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2134052" y="2462978"/>
            <a:ext cx="953729" cy="3972233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Exterior Tomography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74" y="990600"/>
            <a:ext cx="5829626" cy="5676439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 bwMode="auto">
          <a:xfrm>
            <a:off x="1230943" y="2507679"/>
            <a:ext cx="778297" cy="778297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3" name="Arc 12"/>
          <p:cNvSpPr/>
          <p:nvPr/>
        </p:nvSpPr>
        <p:spPr bwMode="auto">
          <a:xfrm rot="16200000">
            <a:off x="978762" y="786102"/>
            <a:ext cx="1356851" cy="2861189"/>
          </a:xfrm>
          <a:prstGeom prst="arc">
            <a:avLst>
              <a:gd name="adj1" fmla="val 16200000"/>
              <a:gd name="adj2" fmla="val 5425279"/>
            </a:avLst>
          </a:prstGeom>
          <a:solidFill>
            <a:srgbClr val="00990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16200000">
            <a:off x="1250075" y="1352684"/>
            <a:ext cx="777130" cy="9908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 rot="16200000">
            <a:off x="1657189" y="761905"/>
            <a:ext cx="0" cy="28611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881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647700"/>
            <a:ext cx="4457700" cy="291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5" y="3452076"/>
            <a:ext cx="8244500" cy="33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69" y="3461683"/>
            <a:ext cx="7029823" cy="133071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79" y="0"/>
            <a:ext cx="7277980" cy="3035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70" y="5218736"/>
            <a:ext cx="7029823" cy="13712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6388" y="3711541"/>
            <a:ext cx="1313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Data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Domain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387" y="5407603"/>
            <a:ext cx="1313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Image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Domain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17" y="1391928"/>
            <a:ext cx="4559366" cy="19751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3959" y="1391928"/>
            <a:ext cx="1967922" cy="1975104"/>
            <a:chOff x="857026" y="519862"/>
            <a:chExt cx="1967922" cy="19751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26" y="519862"/>
              <a:ext cx="1967922" cy="1975104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902011" y="1249017"/>
              <a:ext cx="194241" cy="196013"/>
              <a:chOff x="2557463" y="892969"/>
              <a:chExt cx="194241" cy="196013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557463" y="892969"/>
                <a:ext cx="130968" cy="196013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630090" y="958370"/>
                <a:ext cx="121614" cy="130612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Times New Roman" pitchFamily="18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73959" y="3907471"/>
            <a:ext cx="1964759" cy="1959835"/>
            <a:chOff x="857026" y="3372811"/>
            <a:chExt cx="1964759" cy="19598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26" y="3372811"/>
              <a:ext cx="1964759" cy="195983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902011" y="4096252"/>
              <a:ext cx="194241" cy="196013"/>
              <a:chOff x="2557463" y="892969"/>
              <a:chExt cx="194241" cy="196013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2557463" y="892969"/>
                <a:ext cx="130968" cy="196013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630090" y="958370"/>
                <a:ext cx="121614" cy="130612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Times New Roman" pitchFamily="18" charset="0"/>
                </a:endParaRPr>
              </a:p>
            </p:txBody>
          </p:sp>
        </p:grp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07854" y="3305059"/>
            <a:ext cx="2230100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True Image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Metal Implant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07854" y="5809314"/>
            <a:ext cx="2230100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Reconstructed  via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Deep Learning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488415" y="3326114"/>
            <a:ext cx="4555967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True Data with Metal Trace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488417" y="5837429"/>
            <a:ext cx="4555966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Learned Data Eliminating Metal Trace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84758" y="3899836"/>
            <a:ext cx="4562856" cy="1975104"/>
            <a:chOff x="3467825" y="3372811"/>
            <a:chExt cx="4562856" cy="19751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084" y="3372811"/>
              <a:ext cx="4559366" cy="19751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483" y="3623261"/>
              <a:ext cx="4557710" cy="147984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7825" y="3486769"/>
              <a:ext cx="4562856" cy="162091"/>
            </a:xfrm>
            <a:prstGeom prst="rect">
              <a:avLst/>
            </a:prstGeom>
          </p:spPr>
        </p:pic>
      </p:grpSp>
      <p:sp>
        <p:nvSpPr>
          <p:cNvPr id="6" name="Right Arrow 5"/>
          <p:cNvSpPr/>
          <p:nvPr/>
        </p:nvSpPr>
        <p:spPr bwMode="auto">
          <a:xfrm>
            <a:off x="2835248" y="2184831"/>
            <a:ext cx="646040" cy="38929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flipH="1">
            <a:off x="2835248" y="4692739"/>
            <a:ext cx="646040" cy="389299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7332063" y="3447838"/>
            <a:ext cx="646040" cy="389299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dirty="0" smtClean="0"/>
              <a:t>Smart Interpolator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Superiority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4" y="1452285"/>
            <a:ext cx="8546432" cy="1869547"/>
          </a:xfrm>
        </p:spPr>
        <p:txBody>
          <a:bodyPr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Take advantage of proven algorithms (NMAR)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Train a </a:t>
            </a:r>
            <a:r>
              <a:rPr lang="en-US" dirty="0" smtClean="0"/>
              <a:t>network on </a:t>
            </a:r>
            <a:r>
              <a:rPr lang="en-US" dirty="0"/>
              <a:t>various </a:t>
            </a:r>
            <a:r>
              <a:rPr lang="en-US" dirty="0" smtClean="0"/>
              <a:t>artifacts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Improve beyond the state-of-the-art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78305" y="4251791"/>
            <a:ext cx="2474495" cy="938784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State-of-the-art MAR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998976" y="3721439"/>
            <a:ext cx="926592" cy="1999488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CNN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571744" y="3861647"/>
            <a:ext cx="2414016" cy="1725168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Superior </a:t>
            </a:r>
            <a:r>
              <a:rPr lang="en-US" b="1" dirty="0"/>
              <a:t>I</a:t>
            </a:r>
            <a:r>
              <a:rPr lang="en-US" b="1" dirty="0" smtClean="0"/>
              <a:t>mage </a:t>
            </a:r>
            <a:r>
              <a:rPr lang="en-US" b="1" dirty="0"/>
              <a:t>Q</a:t>
            </a:r>
            <a:r>
              <a:rPr lang="en-US" b="1" dirty="0" smtClean="0"/>
              <a:t>uality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 bwMode="auto">
          <a:xfrm>
            <a:off x="3352800" y="4721183"/>
            <a:ext cx="64617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925568" y="4721183"/>
            <a:ext cx="64617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12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the </a:t>
            </a:r>
            <a:r>
              <a:rPr lang="en-US" dirty="0" smtClean="0"/>
              <a:t>Image </a:t>
            </a:r>
            <a:r>
              <a:rPr lang="en-US" dirty="0"/>
              <a:t>Domain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07" y="3603917"/>
            <a:ext cx="7654303" cy="283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242896"/>
            <a:ext cx="8394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Input image</a:t>
            </a:r>
            <a:r>
              <a:rPr lang="en-US" sz="2000" dirty="0" smtClean="0"/>
              <a:t>: Already with correction from NMAR 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Output image</a:t>
            </a:r>
            <a:r>
              <a:rPr lang="en-US" sz="2000" dirty="0" smtClean="0"/>
              <a:t>: Further MAR through CNN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CNN</a:t>
            </a:r>
            <a:r>
              <a:rPr lang="en-US" sz="2000" dirty="0" smtClean="0"/>
              <a:t>: Five convolution and five deconvolution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Supervised learning</a:t>
            </a:r>
            <a:r>
              <a:rPr lang="en-US" sz="2000" dirty="0" smtClean="0"/>
              <a:t>: Ground truth from simulation and/or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3x3 Batch normalization (BN) in the first three layers, </a:t>
            </a:r>
            <a:r>
              <a:rPr lang="en-US" sz="2000" dirty="0" err="1" smtClean="0"/>
              <a:t>ReLU</a:t>
            </a:r>
            <a:r>
              <a:rPr lang="en-US" sz="2000" dirty="0" smtClean="0"/>
              <a:t> for activation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4" t="11528" r="38332" b="71770"/>
          <a:stretch/>
        </p:blipFill>
        <p:spPr>
          <a:xfrm>
            <a:off x="8542844" y="4343584"/>
            <a:ext cx="548640" cy="543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39857" r="51578" b="39521"/>
          <a:stretch/>
        </p:blipFill>
        <p:spPr>
          <a:xfrm>
            <a:off x="8542844" y="5406371"/>
            <a:ext cx="548640" cy="548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14752" r="37646" b="69629"/>
          <a:stretch/>
        </p:blipFill>
        <p:spPr>
          <a:xfrm>
            <a:off x="51732" y="4338506"/>
            <a:ext cx="548640" cy="531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40285" r="51609" b="39461"/>
          <a:stretch/>
        </p:blipFill>
        <p:spPr>
          <a:xfrm>
            <a:off x="51732" y="5400906"/>
            <a:ext cx="548640" cy="553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6099" y="4869636"/>
            <a:ext cx="615553" cy="4616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405968" y="4886682"/>
            <a:ext cx="615553" cy="4616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8" name="Right Brace 17"/>
          <p:cNvSpPr/>
          <p:nvPr/>
        </p:nvSpPr>
        <p:spPr bwMode="auto">
          <a:xfrm>
            <a:off x="615788" y="4592050"/>
            <a:ext cx="181835" cy="116302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1" name="Right Brace 20"/>
          <p:cNvSpPr/>
          <p:nvPr/>
        </p:nvSpPr>
        <p:spPr bwMode="auto">
          <a:xfrm flipH="1">
            <a:off x="8348379" y="4592049"/>
            <a:ext cx="181835" cy="116302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9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by Prof. Yu’s Group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990600"/>
            <a:ext cx="8873106" cy="54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 Workflow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99" y="990600"/>
            <a:ext cx="6339601" cy="5428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307305" y="990600"/>
            <a:ext cx="3729790" cy="850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19988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13" y="990600"/>
            <a:ext cx="5896174" cy="4624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614737"/>
            <a:ext cx="8941615" cy="10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 bwMode="auto">
          <a:xfrm rot="5400000">
            <a:off x="358879" y="1728929"/>
            <a:ext cx="2290916" cy="2290916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2" name="Rectangle 31"/>
          <p:cNvSpPr/>
          <p:nvPr/>
        </p:nvSpPr>
        <p:spPr bwMode="auto">
          <a:xfrm rot="5400000">
            <a:off x="1344561" y="1186149"/>
            <a:ext cx="953729" cy="3338052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1344561" y="232420"/>
            <a:ext cx="953729" cy="3338052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4" name="Rectangle 33"/>
          <p:cNvSpPr/>
          <p:nvPr/>
        </p:nvSpPr>
        <p:spPr bwMode="auto">
          <a:xfrm rot="5400000">
            <a:off x="1344561" y="2139878"/>
            <a:ext cx="953729" cy="3338052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44" y="989642"/>
            <a:ext cx="4336701" cy="3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Interior Tomography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964" y="4719750"/>
            <a:ext cx="9131300" cy="21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ultiply 2"/>
          <p:cNvSpPr/>
          <p:nvPr/>
        </p:nvSpPr>
        <p:spPr bwMode="auto">
          <a:xfrm>
            <a:off x="2697023" y="3419755"/>
            <a:ext cx="778297" cy="778297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6" name="Multiply 35"/>
          <p:cNvSpPr/>
          <p:nvPr/>
        </p:nvSpPr>
        <p:spPr bwMode="auto">
          <a:xfrm>
            <a:off x="2697023" y="1512297"/>
            <a:ext cx="778297" cy="778297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Arc 5"/>
          <p:cNvSpPr/>
          <p:nvPr/>
        </p:nvSpPr>
        <p:spPr bwMode="auto">
          <a:xfrm>
            <a:off x="3067668" y="1424579"/>
            <a:ext cx="1356851" cy="2861189"/>
          </a:xfrm>
          <a:prstGeom prst="arc">
            <a:avLst>
              <a:gd name="adj1" fmla="val 16200000"/>
              <a:gd name="adj2" fmla="val 5425279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34957" y="1424579"/>
            <a:ext cx="777130" cy="953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3734957" y="3332038"/>
            <a:ext cx="777130" cy="953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70291" y="1424581"/>
            <a:ext cx="0" cy="28611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13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Interior Tomography</a:t>
            </a:r>
            <a:endParaRPr lang="en-US" dirty="0"/>
          </a:p>
        </p:txBody>
      </p:sp>
      <p:sp>
        <p:nvSpPr>
          <p:cNvPr id="4" name="TextBox 9"/>
          <p:cNvSpPr txBox="1"/>
          <p:nvPr/>
        </p:nvSpPr>
        <p:spPr>
          <a:xfrm>
            <a:off x="277628" y="1015993"/>
            <a:ext cx="155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cs typeface="Times New Roman" panose="02020603050405020304" pitchFamily="18" charset="0"/>
              </a:rPr>
              <a:t>T</a:t>
            </a:r>
            <a:r>
              <a:rPr lang="en-US" altLang="ko-KR" b="1" dirty="0" smtClean="0">
                <a:cs typeface="Times New Roman" panose="02020603050405020304" pitchFamily="18" charset="0"/>
              </a:rPr>
              <a:t>ruth</a:t>
            </a:r>
            <a:endParaRPr lang="ko-KR" altLang="en-US" b="1" dirty="0">
              <a:cs typeface="Times New Roman" panose="02020603050405020304" pitchFamily="18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1972440" y="1015993"/>
            <a:ext cx="150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cs typeface="Times New Roman" panose="02020603050405020304" pitchFamily="18" charset="0"/>
              </a:rPr>
              <a:t>FBP</a:t>
            </a:r>
            <a:endParaRPr lang="ko-KR" altLang="en-US" b="1" dirty="0">
              <a:cs typeface="Times New Roman" panose="02020603050405020304" pitchFamily="18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3674127" y="1015993"/>
            <a:ext cx="154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cs typeface="Times New Roman" panose="02020603050405020304" pitchFamily="18" charset="0"/>
              </a:rPr>
              <a:t>CNN</a:t>
            </a:r>
            <a:endParaRPr lang="ko-KR" altLang="en-US" b="1" dirty="0">
              <a:cs typeface="Times New Roman" panose="02020603050405020304" pitchFamily="18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-81999" y="6460349"/>
            <a:ext cx="9307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 Collaboration with Prof</a:t>
            </a:r>
            <a:r>
              <a:rPr lang="en-US" altLang="ko-KR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ko-KR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Seung-Wook Lee’s Group at Pusan Univ., S. Korea, Patent Pending</a:t>
            </a:r>
            <a:endParaRPr lang="ko-KR" altLang="en-US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8" name="Picture 2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8" y="1415881"/>
            <a:ext cx="15509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9" name="Picture 2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01" y="1409531"/>
            <a:ext cx="155733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20" name="Picture 2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02" y="1415881"/>
            <a:ext cx="15509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24" name="Picture 2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8" y="3046244"/>
            <a:ext cx="15462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25" name="Picture 21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39" y="3039894"/>
            <a:ext cx="155416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26" name="Picture 2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64" y="3046244"/>
            <a:ext cx="154781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30" name="Picture 22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5" y="4716292"/>
            <a:ext cx="15414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31" name="Picture 22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39" y="4709942"/>
            <a:ext cx="1549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32" name="Picture 22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27" y="4716292"/>
            <a:ext cx="15414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7" name="Group 226"/>
          <p:cNvGrpSpPr/>
          <p:nvPr/>
        </p:nvGrpSpPr>
        <p:grpSpPr>
          <a:xfrm>
            <a:off x="5608862" y="1761851"/>
            <a:ext cx="3306763" cy="4232602"/>
            <a:chOff x="5555072" y="1532277"/>
            <a:chExt cx="3306763" cy="4232602"/>
          </a:xfrm>
        </p:grpSpPr>
        <p:sp>
          <p:nvSpPr>
            <p:cNvPr id="226" name="Rectangle 225"/>
            <p:cNvSpPr/>
            <p:nvPr/>
          </p:nvSpPr>
          <p:spPr bwMode="auto">
            <a:xfrm>
              <a:off x="5788435" y="2004797"/>
              <a:ext cx="2895600" cy="246221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7" name="TextBox 12"/>
            <p:cNvSpPr txBox="1"/>
            <p:nvPr/>
          </p:nvSpPr>
          <p:spPr>
            <a:xfrm>
              <a:off x="6051386" y="1532277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b="1" dirty="0" smtClean="0">
                  <a:cs typeface="Times New Roman" panose="02020603050405020304" pitchFamily="18" charset="0"/>
                </a:rPr>
                <a:t>Horizontal Profiling</a:t>
              </a:r>
              <a:endParaRPr lang="ko-KR" altLang="en-US" b="1" dirty="0"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29"/>
            <p:cNvSpPr>
              <a:spLocks noChangeArrowheads="1"/>
            </p:cNvSpPr>
            <p:nvPr/>
          </p:nvSpPr>
          <p:spPr bwMode="auto">
            <a:xfrm>
              <a:off x="5778910" y="4449547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30"/>
            <p:cNvSpPr>
              <a:spLocks noChangeArrowheads="1"/>
            </p:cNvSpPr>
            <p:nvPr/>
          </p:nvSpPr>
          <p:spPr bwMode="auto">
            <a:xfrm>
              <a:off x="5778910" y="4452722"/>
              <a:ext cx="290512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31"/>
            <p:cNvSpPr>
              <a:spLocks noChangeArrowheads="1"/>
            </p:cNvSpPr>
            <p:nvPr/>
          </p:nvSpPr>
          <p:spPr bwMode="auto">
            <a:xfrm>
              <a:off x="5778910" y="4449547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32"/>
            <p:cNvSpPr>
              <a:spLocks noChangeArrowheads="1"/>
            </p:cNvSpPr>
            <p:nvPr/>
          </p:nvSpPr>
          <p:spPr bwMode="auto">
            <a:xfrm>
              <a:off x="5778910" y="3954247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33"/>
            <p:cNvSpPr>
              <a:spLocks noChangeArrowheads="1"/>
            </p:cNvSpPr>
            <p:nvPr/>
          </p:nvSpPr>
          <p:spPr bwMode="auto">
            <a:xfrm>
              <a:off x="5778910" y="3960597"/>
              <a:ext cx="290512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34"/>
            <p:cNvSpPr>
              <a:spLocks noChangeArrowheads="1"/>
            </p:cNvSpPr>
            <p:nvPr/>
          </p:nvSpPr>
          <p:spPr bwMode="auto">
            <a:xfrm>
              <a:off x="5778910" y="3954247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35"/>
            <p:cNvSpPr>
              <a:spLocks noChangeArrowheads="1"/>
            </p:cNvSpPr>
            <p:nvPr/>
          </p:nvSpPr>
          <p:spPr bwMode="auto">
            <a:xfrm>
              <a:off x="5778910" y="3460535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36"/>
            <p:cNvSpPr>
              <a:spLocks noChangeArrowheads="1"/>
            </p:cNvSpPr>
            <p:nvPr/>
          </p:nvSpPr>
          <p:spPr bwMode="auto">
            <a:xfrm>
              <a:off x="5778910" y="3466885"/>
              <a:ext cx="290512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37"/>
            <p:cNvSpPr>
              <a:spLocks noChangeArrowheads="1"/>
            </p:cNvSpPr>
            <p:nvPr/>
          </p:nvSpPr>
          <p:spPr bwMode="auto">
            <a:xfrm>
              <a:off x="5778910" y="3460535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38"/>
            <p:cNvSpPr>
              <a:spLocks noChangeArrowheads="1"/>
            </p:cNvSpPr>
            <p:nvPr/>
          </p:nvSpPr>
          <p:spPr bwMode="auto">
            <a:xfrm>
              <a:off x="5778910" y="2974760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39"/>
            <p:cNvSpPr>
              <a:spLocks noChangeArrowheads="1"/>
            </p:cNvSpPr>
            <p:nvPr/>
          </p:nvSpPr>
          <p:spPr bwMode="auto">
            <a:xfrm>
              <a:off x="5778910" y="2976347"/>
              <a:ext cx="2905125" cy="7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40"/>
            <p:cNvSpPr>
              <a:spLocks noChangeArrowheads="1"/>
            </p:cNvSpPr>
            <p:nvPr/>
          </p:nvSpPr>
          <p:spPr bwMode="auto">
            <a:xfrm>
              <a:off x="5778910" y="2974760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41"/>
            <p:cNvSpPr>
              <a:spLocks noChangeArrowheads="1"/>
            </p:cNvSpPr>
            <p:nvPr/>
          </p:nvSpPr>
          <p:spPr bwMode="auto">
            <a:xfrm>
              <a:off x="5778910" y="2481047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42"/>
            <p:cNvSpPr>
              <a:spLocks noChangeArrowheads="1"/>
            </p:cNvSpPr>
            <p:nvPr/>
          </p:nvSpPr>
          <p:spPr bwMode="auto">
            <a:xfrm>
              <a:off x="5778910" y="2484222"/>
              <a:ext cx="2905125" cy="7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43"/>
            <p:cNvSpPr>
              <a:spLocks noChangeArrowheads="1"/>
            </p:cNvSpPr>
            <p:nvPr/>
          </p:nvSpPr>
          <p:spPr bwMode="auto">
            <a:xfrm>
              <a:off x="5778910" y="2481047"/>
              <a:ext cx="2914650" cy="174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44"/>
            <p:cNvSpPr>
              <a:spLocks noChangeArrowheads="1"/>
            </p:cNvSpPr>
            <p:nvPr/>
          </p:nvSpPr>
          <p:spPr bwMode="auto">
            <a:xfrm>
              <a:off x="5778910" y="1985747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45"/>
            <p:cNvSpPr>
              <a:spLocks noChangeArrowheads="1"/>
            </p:cNvSpPr>
            <p:nvPr/>
          </p:nvSpPr>
          <p:spPr bwMode="auto">
            <a:xfrm>
              <a:off x="5778910" y="1990510"/>
              <a:ext cx="290512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46"/>
            <p:cNvSpPr>
              <a:spLocks noChangeArrowheads="1"/>
            </p:cNvSpPr>
            <p:nvPr/>
          </p:nvSpPr>
          <p:spPr bwMode="auto">
            <a:xfrm>
              <a:off x="5778910" y="1985747"/>
              <a:ext cx="2914650" cy="1905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48"/>
            <p:cNvSpPr>
              <a:spLocks noChangeShapeType="1"/>
            </p:cNvSpPr>
            <p:nvPr/>
          </p:nvSpPr>
          <p:spPr bwMode="auto">
            <a:xfrm>
              <a:off x="5778910" y="1995272"/>
              <a:ext cx="29051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49"/>
            <p:cNvSpPr>
              <a:spLocks noChangeShapeType="1"/>
            </p:cNvSpPr>
            <p:nvPr/>
          </p:nvSpPr>
          <p:spPr bwMode="auto">
            <a:xfrm flipV="1">
              <a:off x="5778910" y="4421638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150"/>
            <p:cNvSpPr>
              <a:spLocks noChangeShapeType="1"/>
            </p:cNvSpPr>
            <p:nvPr/>
          </p:nvSpPr>
          <p:spPr bwMode="auto">
            <a:xfrm flipV="1">
              <a:off x="6359935" y="4421638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151"/>
            <p:cNvSpPr>
              <a:spLocks noChangeShapeType="1"/>
            </p:cNvSpPr>
            <p:nvPr/>
          </p:nvSpPr>
          <p:spPr bwMode="auto">
            <a:xfrm flipV="1">
              <a:off x="6940960" y="4421638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152"/>
            <p:cNvSpPr>
              <a:spLocks noChangeShapeType="1"/>
            </p:cNvSpPr>
            <p:nvPr/>
          </p:nvSpPr>
          <p:spPr bwMode="auto">
            <a:xfrm flipV="1">
              <a:off x="7521985" y="4421638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53"/>
            <p:cNvSpPr>
              <a:spLocks noChangeShapeType="1"/>
            </p:cNvSpPr>
            <p:nvPr/>
          </p:nvSpPr>
          <p:spPr bwMode="auto">
            <a:xfrm flipV="1">
              <a:off x="8103010" y="4421638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55"/>
            <p:cNvSpPr>
              <a:spLocks noChangeShapeType="1"/>
            </p:cNvSpPr>
            <p:nvPr/>
          </p:nvSpPr>
          <p:spPr bwMode="auto">
            <a:xfrm>
              <a:off x="5778910" y="1995272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156"/>
            <p:cNvSpPr>
              <a:spLocks noChangeShapeType="1"/>
            </p:cNvSpPr>
            <p:nvPr/>
          </p:nvSpPr>
          <p:spPr bwMode="auto">
            <a:xfrm>
              <a:off x="6359935" y="1995272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157"/>
            <p:cNvSpPr>
              <a:spLocks noChangeShapeType="1"/>
            </p:cNvSpPr>
            <p:nvPr/>
          </p:nvSpPr>
          <p:spPr bwMode="auto">
            <a:xfrm>
              <a:off x="6940960" y="1995272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58"/>
            <p:cNvSpPr>
              <a:spLocks noChangeShapeType="1"/>
            </p:cNvSpPr>
            <p:nvPr/>
          </p:nvSpPr>
          <p:spPr bwMode="auto">
            <a:xfrm>
              <a:off x="7521985" y="1995272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59"/>
            <p:cNvSpPr>
              <a:spLocks noChangeShapeType="1"/>
            </p:cNvSpPr>
            <p:nvPr/>
          </p:nvSpPr>
          <p:spPr bwMode="auto">
            <a:xfrm>
              <a:off x="8103010" y="1995272"/>
              <a:ext cx="0" cy="3175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61"/>
            <p:cNvSpPr>
              <a:spLocks noChangeArrowheads="1"/>
            </p:cNvSpPr>
            <p:nvPr/>
          </p:nvSpPr>
          <p:spPr bwMode="auto">
            <a:xfrm>
              <a:off x="5742397" y="4516888"/>
              <a:ext cx="1301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162"/>
            <p:cNvSpPr>
              <a:spLocks noChangeArrowheads="1"/>
            </p:cNvSpPr>
            <p:nvPr/>
          </p:nvSpPr>
          <p:spPr bwMode="auto">
            <a:xfrm>
              <a:off x="6291672" y="4516888"/>
              <a:ext cx="2047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163"/>
            <p:cNvSpPr>
              <a:spLocks noChangeArrowheads="1"/>
            </p:cNvSpPr>
            <p:nvPr/>
          </p:nvSpPr>
          <p:spPr bwMode="auto">
            <a:xfrm>
              <a:off x="6840947" y="4516888"/>
              <a:ext cx="2794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164"/>
            <p:cNvSpPr>
              <a:spLocks noChangeArrowheads="1"/>
            </p:cNvSpPr>
            <p:nvPr/>
          </p:nvSpPr>
          <p:spPr bwMode="auto">
            <a:xfrm>
              <a:off x="7417210" y="4516888"/>
              <a:ext cx="2794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165"/>
            <p:cNvSpPr>
              <a:spLocks noChangeArrowheads="1"/>
            </p:cNvSpPr>
            <p:nvPr/>
          </p:nvSpPr>
          <p:spPr bwMode="auto">
            <a:xfrm>
              <a:off x="8004585" y="4516888"/>
              <a:ext cx="2794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166"/>
            <p:cNvSpPr>
              <a:spLocks noChangeArrowheads="1"/>
            </p:cNvSpPr>
            <p:nvPr/>
          </p:nvSpPr>
          <p:spPr bwMode="auto">
            <a:xfrm>
              <a:off x="8582435" y="4516888"/>
              <a:ext cx="2794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250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Line 167"/>
            <p:cNvSpPr>
              <a:spLocks noChangeShapeType="1"/>
            </p:cNvSpPr>
            <p:nvPr/>
          </p:nvSpPr>
          <p:spPr bwMode="auto">
            <a:xfrm flipV="1">
              <a:off x="5789854" y="2048977"/>
              <a:ext cx="0" cy="24045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70"/>
            <p:cNvSpPr>
              <a:spLocks noChangeShapeType="1"/>
            </p:cNvSpPr>
            <p:nvPr/>
          </p:nvSpPr>
          <p:spPr bwMode="auto">
            <a:xfrm>
              <a:off x="5778910" y="4457485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71"/>
            <p:cNvSpPr>
              <a:spLocks noChangeShapeType="1"/>
            </p:cNvSpPr>
            <p:nvPr/>
          </p:nvSpPr>
          <p:spPr bwMode="auto">
            <a:xfrm>
              <a:off x="5778910" y="3965360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172"/>
            <p:cNvSpPr>
              <a:spLocks noChangeShapeType="1"/>
            </p:cNvSpPr>
            <p:nvPr/>
          </p:nvSpPr>
          <p:spPr bwMode="auto">
            <a:xfrm>
              <a:off x="5778910" y="3471647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73"/>
            <p:cNvSpPr>
              <a:spLocks noChangeShapeType="1"/>
            </p:cNvSpPr>
            <p:nvPr/>
          </p:nvSpPr>
          <p:spPr bwMode="auto">
            <a:xfrm>
              <a:off x="5778910" y="2979522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74"/>
            <p:cNvSpPr>
              <a:spLocks noChangeShapeType="1"/>
            </p:cNvSpPr>
            <p:nvPr/>
          </p:nvSpPr>
          <p:spPr bwMode="auto">
            <a:xfrm>
              <a:off x="5778910" y="2488985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175"/>
            <p:cNvSpPr>
              <a:spLocks noChangeShapeType="1"/>
            </p:cNvSpPr>
            <p:nvPr/>
          </p:nvSpPr>
          <p:spPr bwMode="auto">
            <a:xfrm>
              <a:off x="5778910" y="1995272"/>
              <a:ext cx="3175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184"/>
            <p:cNvSpPr>
              <a:spLocks noChangeArrowheads="1"/>
            </p:cNvSpPr>
            <p:nvPr/>
          </p:nvSpPr>
          <p:spPr bwMode="auto">
            <a:xfrm>
              <a:off x="5658260" y="4392397"/>
              <a:ext cx="1301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Rectangle 185"/>
            <p:cNvSpPr>
              <a:spLocks noChangeArrowheads="1"/>
            </p:cNvSpPr>
            <p:nvPr/>
          </p:nvSpPr>
          <p:spPr bwMode="auto">
            <a:xfrm>
              <a:off x="5555072" y="3897097"/>
              <a:ext cx="2428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186"/>
            <p:cNvSpPr>
              <a:spLocks noChangeArrowheads="1"/>
            </p:cNvSpPr>
            <p:nvPr/>
          </p:nvSpPr>
          <p:spPr bwMode="auto">
            <a:xfrm>
              <a:off x="5555072" y="3403385"/>
              <a:ext cx="2428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187"/>
            <p:cNvSpPr>
              <a:spLocks noChangeArrowheads="1"/>
            </p:cNvSpPr>
            <p:nvPr/>
          </p:nvSpPr>
          <p:spPr bwMode="auto">
            <a:xfrm>
              <a:off x="5555072" y="2917610"/>
              <a:ext cx="2428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Rectangle 188"/>
            <p:cNvSpPr>
              <a:spLocks noChangeArrowheads="1"/>
            </p:cNvSpPr>
            <p:nvPr/>
          </p:nvSpPr>
          <p:spPr bwMode="auto">
            <a:xfrm>
              <a:off x="5555072" y="2423897"/>
              <a:ext cx="2428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189"/>
            <p:cNvSpPr>
              <a:spLocks noChangeArrowheads="1"/>
            </p:cNvSpPr>
            <p:nvPr/>
          </p:nvSpPr>
          <p:spPr bwMode="auto">
            <a:xfrm>
              <a:off x="5658260" y="1930185"/>
              <a:ext cx="1301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Freeform 190"/>
            <p:cNvSpPr>
              <a:spLocks/>
            </p:cNvSpPr>
            <p:nvPr/>
          </p:nvSpPr>
          <p:spPr bwMode="auto">
            <a:xfrm>
              <a:off x="5790022" y="3265272"/>
              <a:ext cx="2616200" cy="1081088"/>
            </a:xfrm>
            <a:custGeom>
              <a:avLst/>
              <a:gdLst>
                <a:gd name="T0" fmla="*/ 22 w 1648"/>
                <a:gd name="T1" fmla="*/ 647 h 681"/>
                <a:gd name="T2" fmla="*/ 52 w 1648"/>
                <a:gd name="T3" fmla="*/ 681 h 681"/>
                <a:gd name="T4" fmla="*/ 81 w 1648"/>
                <a:gd name="T5" fmla="*/ 667 h 681"/>
                <a:gd name="T6" fmla="*/ 110 w 1648"/>
                <a:gd name="T7" fmla="*/ 652 h 681"/>
                <a:gd name="T8" fmla="*/ 140 w 1648"/>
                <a:gd name="T9" fmla="*/ 664 h 681"/>
                <a:gd name="T10" fmla="*/ 169 w 1648"/>
                <a:gd name="T11" fmla="*/ 665 h 681"/>
                <a:gd name="T12" fmla="*/ 198 w 1648"/>
                <a:gd name="T13" fmla="*/ 671 h 681"/>
                <a:gd name="T14" fmla="*/ 227 w 1648"/>
                <a:gd name="T15" fmla="*/ 257 h 681"/>
                <a:gd name="T16" fmla="*/ 257 w 1648"/>
                <a:gd name="T17" fmla="*/ 635 h 681"/>
                <a:gd name="T18" fmla="*/ 286 w 1648"/>
                <a:gd name="T19" fmla="*/ 630 h 681"/>
                <a:gd name="T20" fmla="*/ 315 w 1648"/>
                <a:gd name="T21" fmla="*/ 676 h 681"/>
                <a:gd name="T22" fmla="*/ 345 w 1648"/>
                <a:gd name="T23" fmla="*/ 661 h 681"/>
                <a:gd name="T24" fmla="*/ 374 w 1648"/>
                <a:gd name="T25" fmla="*/ 652 h 681"/>
                <a:gd name="T26" fmla="*/ 403 w 1648"/>
                <a:gd name="T27" fmla="*/ 659 h 681"/>
                <a:gd name="T28" fmla="*/ 433 w 1648"/>
                <a:gd name="T29" fmla="*/ 669 h 681"/>
                <a:gd name="T30" fmla="*/ 462 w 1648"/>
                <a:gd name="T31" fmla="*/ 655 h 681"/>
                <a:gd name="T32" fmla="*/ 491 w 1648"/>
                <a:gd name="T33" fmla="*/ 641 h 681"/>
                <a:gd name="T34" fmla="*/ 520 w 1648"/>
                <a:gd name="T35" fmla="*/ 502 h 681"/>
                <a:gd name="T36" fmla="*/ 550 w 1648"/>
                <a:gd name="T37" fmla="*/ 85 h 681"/>
                <a:gd name="T38" fmla="*/ 579 w 1648"/>
                <a:gd name="T39" fmla="*/ 107 h 681"/>
                <a:gd name="T40" fmla="*/ 608 w 1648"/>
                <a:gd name="T41" fmla="*/ 111 h 681"/>
                <a:gd name="T42" fmla="*/ 638 w 1648"/>
                <a:gd name="T43" fmla="*/ 119 h 681"/>
                <a:gd name="T44" fmla="*/ 667 w 1648"/>
                <a:gd name="T45" fmla="*/ 49 h 681"/>
                <a:gd name="T46" fmla="*/ 696 w 1648"/>
                <a:gd name="T47" fmla="*/ 13 h 681"/>
                <a:gd name="T48" fmla="*/ 725 w 1648"/>
                <a:gd name="T49" fmla="*/ 11 h 681"/>
                <a:gd name="T50" fmla="*/ 755 w 1648"/>
                <a:gd name="T51" fmla="*/ 19 h 681"/>
                <a:gd name="T52" fmla="*/ 784 w 1648"/>
                <a:gd name="T53" fmla="*/ 10 h 681"/>
                <a:gd name="T54" fmla="*/ 813 w 1648"/>
                <a:gd name="T55" fmla="*/ 13 h 681"/>
                <a:gd name="T56" fmla="*/ 842 w 1648"/>
                <a:gd name="T57" fmla="*/ 16 h 681"/>
                <a:gd name="T58" fmla="*/ 872 w 1648"/>
                <a:gd name="T59" fmla="*/ 12 h 681"/>
                <a:gd name="T60" fmla="*/ 901 w 1648"/>
                <a:gd name="T61" fmla="*/ 8 h 681"/>
                <a:gd name="T62" fmla="*/ 930 w 1648"/>
                <a:gd name="T63" fmla="*/ 18 h 681"/>
                <a:gd name="T64" fmla="*/ 959 w 1648"/>
                <a:gd name="T65" fmla="*/ 0 h 681"/>
                <a:gd name="T66" fmla="*/ 989 w 1648"/>
                <a:gd name="T67" fmla="*/ 112 h 681"/>
                <a:gd name="T68" fmla="*/ 1018 w 1648"/>
                <a:gd name="T69" fmla="*/ 85 h 681"/>
                <a:gd name="T70" fmla="*/ 1047 w 1648"/>
                <a:gd name="T71" fmla="*/ 555 h 681"/>
                <a:gd name="T72" fmla="*/ 1077 w 1648"/>
                <a:gd name="T73" fmla="*/ 642 h 681"/>
                <a:gd name="T74" fmla="*/ 1106 w 1648"/>
                <a:gd name="T75" fmla="*/ 661 h 681"/>
                <a:gd name="T76" fmla="*/ 1135 w 1648"/>
                <a:gd name="T77" fmla="*/ 654 h 681"/>
                <a:gd name="T78" fmla="*/ 1164 w 1648"/>
                <a:gd name="T79" fmla="*/ 665 h 681"/>
                <a:gd name="T80" fmla="*/ 1194 w 1648"/>
                <a:gd name="T81" fmla="*/ 664 h 681"/>
                <a:gd name="T82" fmla="*/ 1223 w 1648"/>
                <a:gd name="T83" fmla="*/ 612 h 681"/>
                <a:gd name="T84" fmla="*/ 1252 w 1648"/>
                <a:gd name="T85" fmla="*/ 645 h 681"/>
                <a:gd name="T86" fmla="*/ 1282 w 1648"/>
                <a:gd name="T87" fmla="*/ 652 h 681"/>
                <a:gd name="T88" fmla="*/ 1311 w 1648"/>
                <a:gd name="T89" fmla="*/ 635 h 681"/>
                <a:gd name="T90" fmla="*/ 1340 w 1648"/>
                <a:gd name="T91" fmla="*/ 648 h 681"/>
                <a:gd name="T92" fmla="*/ 1369 w 1648"/>
                <a:gd name="T93" fmla="*/ 577 h 681"/>
                <a:gd name="T94" fmla="*/ 1399 w 1648"/>
                <a:gd name="T95" fmla="*/ 532 h 681"/>
                <a:gd name="T96" fmla="*/ 1428 w 1648"/>
                <a:gd name="T97" fmla="*/ 233 h 681"/>
                <a:gd name="T98" fmla="*/ 1457 w 1648"/>
                <a:gd name="T99" fmla="*/ 367 h 681"/>
                <a:gd name="T100" fmla="*/ 1487 w 1648"/>
                <a:gd name="T101" fmla="*/ 643 h 681"/>
                <a:gd name="T102" fmla="*/ 1516 w 1648"/>
                <a:gd name="T103" fmla="*/ 632 h 681"/>
                <a:gd name="T104" fmla="*/ 1545 w 1648"/>
                <a:gd name="T105" fmla="*/ 632 h 681"/>
                <a:gd name="T106" fmla="*/ 1575 w 1648"/>
                <a:gd name="T107" fmla="*/ 638 h 681"/>
                <a:gd name="T108" fmla="*/ 1604 w 1648"/>
                <a:gd name="T109" fmla="*/ 665 h 681"/>
                <a:gd name="T110" fmla="*/ 1633 w 1648"/>
                <a:gd name="T111" fmla="*/ 6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8" h="681">
                  <a:moveTo>
                    <a:pt x="0" y="672"/>
                  </a:moveTo>
                  <a:lnTo>
                    <a:pt x="8" y="668"/>
                  </a:lnTo>
                  <a:lnTo>
                    <a:pt x="15" y="660"/>
                  </a:lnTo>
                  <a:lnTo>
                    <a:pt x="22" y="647"/>
                  </a:lnTo>
                  <a:lnTo>
                    <a:pt x="30" y="656"/>
                  </a:lnTo>
                  <a:lnTo>
                    <a:pt x="37" y="674"/>
                  </a:lnTo>
                  <a:lnTo>
                    <a:pt x="44" y="679"/>
                  </a:lnTo>
                  <a:lnTo>
                    <a:pt x="52" y="681"/>
                  </a:lnTo>
                  <a:lnTo>
                    <a:pt x="59" y="672"/>
                  </a:lnTo>
                  <a:lnTo>
                    <a:pt x="66" y="667"/>
                  </a:lnTo>
                  <a:lnTo>
                    <a:pt x="74" y="663"/>
                  </a:lnTo>
                  <a:lnTo>
                    <a:pt x="81" y="667"/>
                  </a:lnTo>
                  <a:lnTo>
                    <a:pt x="88" y="668"/>
                  </a:lnTo>
                  <a:lnTo>
                    <a:pt x="96" y="663"/>
                  </a:lnTo>
                  <a:lnTo>
                    <a:pt x="103" y="652"/>
                  </a:lnTo>
                  <a:lnTo>
                    <a:pt x="110" y="652"/>
                  </a:lnTo>
                  <a:lnTo>
                    <a:pt x="118" y="665"/>
                  </a:lnTo>
                  <a:lnTo>
                    <a:pt x="125" y="669"/>
                  </a:lnTo>
                  <a:lnTo>
                    <a:pt x="132" y="673"/>
                  </a:lnTo>
                  <a:lnTo>
                    <a:pt x="140" y="664"/>
                  </a:lnTo>
                  <a:lnTo>
                    <a:pt x="147" y="653"/>
                  </a:lnTo>
                  <a:lnTo>
                    <a:pt x="154" y="658"/>
                  </a:lnTo>
                  <a:lnTo>
                    <a:pt x="162" y="665"/>
                  </a:lnTo>
                  <a:lnTo>
                    <a:pt x="169" y="665"/>
                  </a:lnTo>
                  <a:lnTo>
                    <a:pt x="176" y="665"/>
                  </a:lnTo>
                  <a:lnTo>
                    <a:pt x="184" y="665"/>
                  </a:lnTo>
                  <a:lnTo>
                    <a:pt x="191" y="670"/>
                  </a:lnTo>
                  <a:lnTo>
                    <a:pt x="198" y="671"/>
                  </a:lnTo>
                  <a:lnTo>
                    <a:pt x="206" y="646"/>
                  </a:lnTo>
                  <a:lnTo>
                    <a:pt x="213" y="538"/>
                  </a:lnTo>
                  <a:lnTo>
                    <a:pt x="220" y="368"/>
                  </a:lnTo>
                  <a:lnTo>
                    <a:pt x="227" y="257"/>
                  </a:lnTo>
                  <a:lnTo>
                    <a:pt x="235" y="251"/>
                  </a:lnTo>
                  <a:lnTo>
                    <a:pt x="242" y="366"/>
                  </a:lnTo>
                  <a:lnTo>
                    <a:pt x="249" y="536"/>
                  </a:lnTo>
                  <a:lnTo>
                    <a:pt x="257" y="635"/>
                  </a:lnTo>
                  <a:lnTo>
                    <a:pt x="264" y="654"/>
                  </a:lnTo>
                  <a:lnTo>
                    <a:pt x="271" y="638"/>
                  </a:lnTo>
                  <a:lnTo>
                    <a:pt x="279" y="622"/>
                  </a:lnTo>
                  <a:lnTo>
                    <a:pt x="286" y="630"/>
                  </a:lnTo>
                  <a:lnTo>
                    <a:pt x="293" y="637"/>
                  </a:lnTo>
                  <a:lnTo>
                    <a:pt x="301" y="652"/>
                  </a:lnTo>
                  <a:lnTo>
                    <a:pt x="308" y="678"/>
                  </a:lnTo>
                  <a:lnTo>
                    <a:pt x="315" y="676"/>
                  </a:lnTo>
                  <a:lnTo>
                    <a:pt x="323" y="648"/>
                  </a:lnTo>
                  <a:lnTo>
                    <a:pt x="330" y="623"/>
                  </a:lnTo>
                  <a:lnTo>
                    <a:pt x="337" y="640"/>
                  </a:lnTo>
                  <a:lnTo>
                    <a:pt x="345" y="661"/>
                  </a:lnTo>
                  <a:lnTo>
                    <a:pt x="352" y="659"/>
                  </a:lnTo>
                  <a:lnTo>
                    <a:pt x="359" y="645"/>
                  </a:lnTo>
                  <a:lnTo>
                    <a:pt x="367" y="642"/>
                  </a:lnTo>
                  <a:lnTo>
                    <a:pt x="374" y="652"/>
                  </a:lnTo>
                  <a:lnTo>
                    <a:pt x="381" y="661"/>
                  </a:lnTo>
                  <a:lnTo>
                    <a:pt x="389" y="665"/>
                  </a:lnTo>
                  <a:lnTo>
                    <a:pt x="396" y="660"/>
                  </a:lnTo>
                  <a:lnTo>
                    <a:pt x="403" y="659"/>
                  </a:lnTo>
                  <a:lnTo>
                    <a:pt x="411" y="661"/>
                  </a:lnTo>
                  <a:lnTo>
                    <a:pt x="418" y="665"/>
                  </a:lnTo>
                  <a:lnTo>
                    <a:pt x="425" y="671"/>
                  </a:lnTo>
                  <a:lnTo>
                    <a:pt x="433" y="669"/>
                  </a:lnTo>
                  <a:lnTo>
                    <a:pt x="440" y="660"/>
                  </a:lnTo>
                  <a:lnTo>
                    <a:pt x="447" y="656"/>
                  </a:lnTo>
                  <a:lnTo>
                    <a:pt x="454" y="653"/>
                  </a:lnTo>
                  <a:lnTo>
                    <a:pt x="462" y="655"/>
                  </a:lnTo>
                  <a:lnTo>
                    <a:pt x="469" y="663"/>
                  </a:lnTo>
                  <a:lnTo>
                    <a:pt x="476" y="657"/>
                  </a:lnTo>
                  <a:lnTo>
                    <a:pt x="484" y="643"/>
                  </a:lnTo>
                  <a:lnTo>
                    <a:pt x="491" y="641"/>
                  </a:lnTo>
                  <a:lnTo>
                    <a:pt x="498" y="636"/>
                  </a:lnTo>
                  <a:lnTo>
                    <a:pt x="506" y="627"/>
                  </a:lnTo>
                  <a:lnTo>
                    <a:pt x="513" y="600"/>
                  </a:lnTo>
                  <a:lnTo>
                    <a:pt x="520" y="502"/>
                  </a:lnTo>
                  <a:lnTo>
                    <a:pt x="528" y="338"/>
                  </a:lnTo>
                  <a:lnTo>
                    <a:pt x="535" y="189"/>
                  </a:lnTo>
                  <a:lnTo>
                    <a:pt x="542" y="109"/>
                  </a:lnTo>
                  <a:lnTo>
                    <a:pt x="550" y="85"/>
                  </a:lnTo>
                  <a:lnTo>
                    <a:pt x="557" y="71"/>
                  </a:lnTo>
                  <a:lnTo>
                    <a:pt x="564" y="81"/>
                  </a:lnTo>
                  <a:lnTo>
                    <a:pt x="572" y="99"/>
                  </a:lnTo>
                  <a:lnTo>
                    <a:pt x="579" y="107"/>
                  </a:lnTo>
                  <a:lnTo>
                    <a:pt x="586" y="102"/>
                  </a:lnTo>
                  <a:lnTo>
                    <a:pt x="594" y="103"/>
                  </a:lnTo>
                  <a:lnTo>
                    <a:pt x="601" y="110"/>
                  </a:lnTo>
                  <a:lnTo>
                    <a:pt x="608" y="111"/>
                  </a:lnTo>
                  <a:lnTo>
                    <a:pt x="616" y="109"/>
                  </a:lnTo>
                  <a:lnTo>
                    <a:pt x="623" y="111"/>
                  </a:lnTo>
                  <a:lnTo>
                    <a:pt x="630" y="122"/>
                  </a:lnTo>
                  <a:lnTo>
                    <a:pt x="638" y="119"/>
                  </a:lnTo>
                  <a:lnTo>
                    <a:pt x="645" y="109"/>
                  </a:lnTo>
                  <a:lnTo>
                    <a:pt x="652" y="91"/>
                  </a:lnTo>
                  <a:lnTo>
                    <a:pt x="660" y="71"/>
                  </a:lnTo>
                  <a:lnTo>
                    <a:pt x="667" y="49"/>
                  </a:lnTo>
                  <a:lnTo>
                    <a:pt x="674" y="33"/>
                  </a:lnTo>
                  <a:lnTo>
                    <a:pt x="681" y="17"/>
                  </a:lnTo>
                  <a:lnTo>
                    <a:pt x="689" y="12"/>
                  </a:lnTo>
                  <a:lnTo>
                    <a:pt x="696" y="13"/>
                  </a:lnTo>
                  <a:lnTo>
                    <a:pt x="703" y="11"/>
                  </a:lnTo>
                  <a:lnTo>
                    <a:pt x="711" y="9"/>
                  </a:lnTo>
                  <a:lnTo>
                    <a:pt x="718" y="10"/>
                  </a:lnTo>
                  <a:lnTo>
                    <a:pt x="725" y="11"/>
                  </a:lnTo>
                  <a:lnTo>
                    <a:pt x="733" y="13"/>
                  </a:lnTo>
                  <a:lnTo>
                    <a:pt x="740" y="18"/>
                  </a:lnTo>
                  <a:lnTo>
                    <a:pt x="747" y="19"/>
                  </a:lnTo>
                  <a:lnTo>
                    <a:pt x="755" y="19"/>
                  </a:lnTo>
                  <a:lnTo>
                    <a:pt x="762" y="15"/>
                  </a:lnTo>
                  <a:lnTo>
                    <a:pt x="769" y="13"/>
                  </a:lnTo>
                  <a:lnTo>
                    <a:pt x="776" y="15"/>
                  </a:lnTo>
                  <a:lnTo>
                    <a:pt x="784" y="10"/>
                  </a:lnTo>
                  <a:lnTo>
                    <a:pt x="791" y="5"/>
                  </a:lnTo>
                  <a:lnTo>
                    <a:pt x="798" y="11"/>
                  </a:lnTo>
                  <a:lnTo>
                    <a:pt x="806" y="13"/>
                  </a:lnTo>
                  <a:lnTo>
                    <a:pt x="813" y="13"/>
                  </a:lnTo>
                  <a:lnTo>
                    <a:pt x="820" y="11"/>
                  </a:lnTo>
                  <a:lnTo>
                    <a:pt x="828" y="10"/>
                  </a:lnTo>
                  <a:lnTo>
                    <a:pt x="835" y="11"/>
                  </a:lnTo>
                  <a:lnTo>
                    <a:pt x="842" y="16"/>
                  </a:lnTo>
                  <a:lnTo>
                    <a:pt x="850" y="27"/>
                  </a:lnTo>
                  <a:lnTo>
                    <a:pt x="857" y="22"/>
                  </a:lnTo>
                  <a:lnTo>
                    <a:pt x="864" y="14"/>
                  </a:lnTo>
                  <a:lnTo>
                    <a:pt x="872" y="12"/>
                  </a:lnTo>
                  <a:lnTo>
                    <a:pt x="879" y="16"/>
                  </a:lnTo>
                  <a:lnTo>
                    <a:pt x="886" y="16"/>
                  </a:lnTo>
                  <a:lnTo>
                    <a:pt x="894" y="10"/>
                  </a:lnTo>
                  <a:lnTo>
                    <a:pt x="901" y="8"/>
                  </a:lnTo>
                  <a:lnTo>
                    <a:pt x="908" y="10"/>
                  </a:lnTo>
                  <a:lnTo>
                    <a:pt x="915" y="10"/>
                  </a:lnTo>
                  <a:lnTo>
                    <a:pt x="923" y="15"/>
                  </a:lnTo>
                  <a:lnTo>
                    <a:pt x="930" y="18"/>
                  </a:lnTo>
                  <a:lnTo>
                    <a:pt x="937" y="11"/>
                  </a:lnTo>
                  <a:lnTo>
                    <a:pt x="945" y="20"/>
                  </a:lnTo>
                  <a:lnTo>
                    <a:pt x="952" y="8"/>
                  </a:lnTo>
                  <a:lnTo>
                    <a:pt x="959" y="0"/>
                  </a:lnTo>
                  <a:lnTo>
                    <a:pt x="967" y="15"/>
                  </a:lnTo>
                  <a:lnTo>
                    <a:pt x="974" y="45"/>
                  </a:lnTo>
                  <a:lnTo>
                    <a:pt x="981" y="85"/>
                  </a:lnTo>
                  <a:lnTo>
                    <a:pt x="989" y="112"/>
                  </a:lnTo>
                  <a:lnTo>
                    <a:pt x="996" y="121"/>
                  </a:lnTo>
                  <a:lnTo>
                    <a:pt x="1003" y="119"/>
                  </a:lnTo>
                  <a:lnTo>
                    <a:pt x="1011" y="112"/>
                  </a:lnTo>
                  <a:lnTo>
                    <a:pt x="1018" y="85"/>
                  </a:lnTo>
                  <a:lnTo>
                    <a:pt x="1025" y="84"/>
                  </a:lnTo>
                  <a:lnTo>
                    <a:pt x="1033" y="198"/>
                  </a:lnTo>
                  <a:lnTo>
                    <a:pt x="1040" y="409"/>
                  </a:lnTo>
                  <a:lnTo>
                    <a:pt x="1047" y="555"/>
                  </a:lnTo>
                  <a:lnTo>
                    <a:pt x="1055" y="596"/>
                  </a:lnTo>
                  <a:lnTo>
                    <a:pt x="1062" y="608"/>
                  </a:lnTo>
                  <a:lnTo>
                    <a:pt x="1069" y="632"/>
                  </a:lnTo>
                  <a:lnTo>
                    <a:pt x="1077" y="642"/>
                  </a:lnTo>
                  <a:lnTo>
                    <a:pt x="1084" y="641"/>
                  </a:lnTo>
                  <a:lnTo>
                    <a:pt x="1091" y="649"/>
                  </a:lnTo>
                  <a:lnTo>
                    <a:pt x="1099" y="657"/>
                  </a:lnTo>
                  <a:lnTo>
                    <a:pt x="1106" y="661"/>
                  </a:lnTo>
                  <a:lnTo>
                    <a:pt x="1113" y="662"/>
                  </a:lnTo>
                  <a:lnTo>
                    <a:pt x="1121" y="656"/>
                  </a:lnTo>
                  <a:lnTo>
                    <a:pt x="1128" y="656"/>
                  </a:lnTo>
                  <a:lnTo>
                    <a:pt x="1135" y="654"/>
                  </a:lnTo>
                  <a:lnTo>
                    <a:pt x="1142" y="643"/>
                  </a:lnTo>
                  <a:lnTo>
                    <a:pt x="1150" y="653"/>
                  </a:lnTo>
                  <a:lnTo>
                    <a:pt x="1157" y="664"/>
                  </a:lnTo>
                  <a:lnTo>
                    <a:pt x="1164" y="665"/>
                  </a:lnTo>
                  <a:lnTo>
                    <a:pt x="1172" y="664"/>
                  </a:lnTo>
                  <a:lnTo>
                    <a:pt x="1179" y="663"/>
                  </a:lnTo>
                  <a:lnTo>
                    <a:pt x="1186" y="665"/>
                  </a:lnTo>
                  <a:lnTo>
                    <a:pt x="1194" y="664"/>
                  </a:lnTo>
                  <a:lnTo>
                    <a:pt x="1201" y="660"/>
                  </a:lnTo>
                  <a:lnTo>
                    <a:pt x="1208" y="656"/>
                  </a:lnTo>
                  <a:lnTo>
                    <a:pt x="1216" y="638"/>
                  </a:lnTo>
                  <a:lnTo>
                    <a:pt x="1223" y="612"/>
                  </a:lnTo>
                  <a:lnTo>
                    <a:pt x="1230" y="596"/>
                  </a:lnTo>
                  <a:lnTo>
                    <a:pt x="1238" y="617"/>
                  </a:lnTo>
                  <a:lnTo>
                    <a:pt x="1245" y="641"/>
                  </a:lnTo>
                  <a:lnTo>
                    <a:pt x="1252" y="645"/>
                  </a:lnTo>
                  <a:lnTo>
                    <a:pt x="1260" y="648"/>
                  </a:lnTo>
                  <a:lnTo>
                    <a:pt x="1267" y="655"/>
                  </a:lnTo>
                  <a:lnTo>
                    <a:pt x="1274" y="658"/>
                  </a:lnTo>
                  <a:lnTo>
                    <a:pt x="1282" y="652"/>
                  </a:lnTo>
                  <a:lnTo>
                    <a:pt x="1289" y="648"/>
                  </a:lnTo>
                  <a:lnTo>
                    <a:pt x="1296" y="631"/>
                  </a:lnTo>
                  <a:lnTo>
                    <a:pt x="1304" y="623"/>
                  </a:lnTo>
                  <a:lnTo>
                    <a:pt x="1311" y="635"/>
                  </a:lnTo>
                  <a:lnTo>
                    <a:pt x="1318" y="635"/>
                  </a:lnTo>
                  <a:lnTo>
                    <a:pt x="1326" y="641"/>
                  </a:lnTo>
                  <a:lnTo>
                    <a:pt x="1333" y="650"/>
                  </a:lnTo>
                  <a:lnTo>
                    <a:pt x="1340" y="648"/>
                  </a:lnTo>
                  <a:lnTo>
                    <a:pt x="1348" y="645"/>
                  </a:lnTo>
                  <a:lnTo>
                    <a:pt x="1355" y="612"/>
                  </a:lnTo>
                  <a:lnTo>
                    <a:pt x="1362" y="570"/>
                  </a:lnTo>
                  <a:lnTo>
                    <a:pt x="1369" y="577"/>
                  </a:lnTo>
                  <a:lnTo>
                    <a:pt x="1377" y="596"/>
                  </a:lnTo>
                  <a:lnTo>
                    <a:pt x="1384" y="604"/>
                  </a:lnTo>
                  <a:lnTo>
                    <a:pt x="1391" y="586"/>
                  </a:lnTo>
                  <a:lnTo>
                    <a:pt x="1399" y="532"/>
                  </a:lnTo>
                  <a:lnTo>
                    <a:pt x="1406" y="448"/>
                  </a:lnTo>
                  <a:lnTo>
                    <a:pt x="1413" y="361"/>
                  </a:lnTo>
                  <a:lnTo>
                    <a:pt x="1421" y="285"/>
                  </a:lnTo>
                  <a:lnTo>
                    <a:pt x="1428" y="233"/>
                  </a:lnTo>
                  <a:lnTo>
                    <a:pt x="1435" y="208"/>
                  </a:lnTo>
                  <a:lnTo>
                    <a:pt x="1443" y="217"/>
                  </a:lnTo>
                  <a:lnTo>
                    <a:pt x="1450" y="264"/>
                  </a:lnTo>
                  <a:lnTo>
                    <a:pt x="1457" y="367"/>
                  </a:lnTo>
                  <a:lnTo>
                    <a:pt x="1465" y="483"/>
                  </a:lnTo>
                  <a:lnTo>
                    <a:pt x="1472" y="570"/>
                  </a:lnTo>
                  <a:lnTo>
                    <a:pt x="1479" y="623"/>
                  </a:lnTo>
                  <a:lnTo>
                    <a:pt x="1487" y="643"/>
                  </a:lnTo>
                  <a:lnTo>
                    <a:pt x="1494" y="622"/>
                  </a:lnTo>
                  <a:lnTo>
                    <a:pt x="1501" y="585"/>
                  </a:lnTo>
                  <a:lnTo>
                    <a:pt x="1509" y="590"/>
                  </a:lnTo>
                  <a:lnTo>
                    <a:pt x="1516" y="632"/>
                  </a:lnTo>
                  <a:lnTo>
                    <a:pt x="1523" y="659"/>
                  </a:lnTo>
                  <a:lnTo>
                    <a:pt x="1531" y="663"/>
                  </a:lnTo>
                  <a:lnTo>
                    <a:pt x="1538" y="654"/>
                  </a:lnTo>
                  <a:lnTo>
                    <a:pt x="1545" y="632"/>
                  </a:lnTo>
                  <a:lnTo>
                    <a:pt x="1553" y="631"/>
                  </a:lnTo>
                  <a:lnTo>
                    <a:pt x="1560" y="648"/>
                  </a:lnTo>
                  <a:lnTo>
                    <a:pt x="1567" y="648"/>
                  </a:lnTo>
                  <a:lnTo>
                    <a:pt x="1575" y="638"/>
                  </a:lnTo>
                  <a:lnTo>
                    <a:pt x="1582" y="636"/>
                  </a:lnTo>
                  <a:lnTo>
                    <a:pt x="1589" y="645"/>
                  </a:lnTo>
                  <a:lnTo>
                    <a:pt x="1596" y="656"/>
                  </a:lnTo>
                  <a:lnTo>
                    <a:pt x="1604" y="665"/>
                  </a:lnTo>
                  <a:lnTo>
                    <a:pt x="1611" y="667"/>
                  </a:lnTo>
                  <a:lnTo>
                    <a:pt x="1618" y="664"/>
                  </a:lnTo>
                  <a:lnTo>
                    <a:pt x="1626" y="671"/>
                  </a:lnTo>
                  <a:lnTo>
                    <a:pt x="1633" y="670"/>
                  </a:lnTo>
                  <a:lnTo>
                    <a:pt x="1640" y="659"/>
                  </a:lnTo>
                  <a:lnTo>
                    <a:pt x="1648" y="642"/>
                  </a:lnTo>
                </a:path>
              </a:pathLst>
            </a:custGeom>
            <a:noFill/>
            <a:ln w="19050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91"/>
            <p:cNvSpPr>
              <a:spLocks/>
            </p:cNvSpPr>
            <p:nvPr/>
          </p:nvSpPr>
          <p:spPr bwMode="auto">
            <a:xfrm>
              <a:off x="5931310" y="1995272"/>
              <a:ext cx="2357438" cy="1855788"/>
            </a:xfrm>
            <a:custGeom>
              <a:avLst/>
              <a:gdLst>
                <a:gd name="T0" fmla="*/ 21 w 1485"/>
                <a:gd name="T1" fmla="*/ 381 h 1169"/>
                <a:gd name="T2" fmla="*/ 51 w 1485"/>
                <a:gd name="T3" fmla="*/ 634 h 1169"/>
                <a:gd name="T4" fmla="*/ 80 w 1485"/>
                <a:gd name="T5" fmla="*/ 769 h 1169"/>
                <a:gd name="T6" fmla="*/ 109 w 1485"/>
                <a:gd name="T7" fmla="*/ 862 h 1169"/>
                <a:gd name="T8" fmla="*/ 138 w 1485"/>
                <a:gd name="T9" fmla="*/ 523 h 1169"/>
                <a:gd name="T10" fmla="*/ 168 w 1485"/>
                <a:gd name="T11" fmla="*/ 932 h 1169"/>
                <a:gd name="T12" fmla="*/ 197 w 1485"/>
                <a:gd name="T13" fmla="*/ 970 h 1169"/>
                <a:gd name="T14" fmla="*/ 226 w 1485"/>
                <a:gd name="T15" fmla="*/ 1044 h 1169"/>
                <a:gd name="T16" fmla="*/ 256 w 1485"/>
                <a:gd name="T17" fmla="*/ 1057 h 1169"/>
                <a:gd name="T18" fmla="*/ 285 w 1485"/>
                <a:gd name="T19" fmla="*/ 1073 h 1169"/>
                <a:gd name="T20" fmla="*/ 314 w 1485"/>
                <a:gd name="T21" fmla="*/ 1096 h 1169"/>
                <a:gd name="T22" fmla="*/ 344 w 1485"/>
                <a:gd name="T23" fmla="*/ 1120 h 1169"/>
                <a:gd name="T24" fmla="*/ 373 w 1485"/>
                <a:gd name="T25" fmla="*/ 1121 h 1169"/>
                <a:gd name="T26" fmla="*/ 402 w 1485"/>
                <a:gd name="T27" fmla="*/ 1120 h 1169"/>
                <a:gd name="T28" fmla="*/ 431 w 1485"/>
                <a:gd name="T29" fmla="*/ 987 h 1169"/>
                <a:gd name="T30" fmla="*/ 461 w 1485"/>
                <a:gd name="T31" fmla="*/ 584 h 1169"/>
                <a:gd name="T32" fmla="*/ 490 w 1485"/>
                <a:gd name="T33" fmla="*/ 611 h 1169"/>
                <a:gd name="T34" fmla="*/ 519 w 1485"/>
                <a:gd name="T35" fmla="*/ 620 h 1169"/>
                <a:gd name="T36" fmla="*/ 549 w 1485"/>
                <a:gd name="T37" fmla="*/ 635 h 1169"/>
                <a:gd name="T38" fmla="*/ 578 w 1485"/>
                <a:gd name="T39" fmla="*/ 572 h 1169"/>
                <a:gd name="T40" fmla="*/ 607 w 1485"/>
                <a:gd name="T41" fmla="*/ 537 h 1169"/>
                <a:gd name="T42" fmla="*/ 636 w 1485"/>
                <a:gd name="T43" fmla="*/ 537 h 1169"/>
                <a:gd name="T44" fmla="*/ 666 w 1485"/>
                <a:gd name="T45" fmla="*/ 548 h 1169"/>
                <a:gd name="T46" fmla="*/ 695 w 1485"/>
                <a:gd name="T47" fmla="*/ 543 h 1169"/>
                <a:gd name="T48" fmla="*/ 724 w 1485"/>
                <a:gd name="T49" fmla="*/ 547 h 1169"/>
                <a:gd name="T50" fmla="*/ 753 w 1485"/>
                <a:gd name="T51" fmla="*/ 548 h 1169"/>
                <a:gd name="T52" fmla="*/ 783 w 1485"/>
                <a:gd name="T53" fmla="*/ 546 h 1169"/>
                <a:gd name="T54" fmla="*/ 812 w 1485"/>
                <a:gd name="T55" fmla="*/ 544 h 1169"/>
                <a:gd name="T56" fmla="*/ 841 w 1485"/>
                <a:gd name="T57" fmla="*/ 550 h 1169"/>
                <a:gd name="T58" fmla="*/ 870 w 1485"/>
                <a:gd name="T59" fmla="*/ 529 h 1169"/>
                <a:gd name="T60" fmla="*/ 900 w 1485"/>
                <a:gd name="T61" fmla="*/ 638 h 1169"/>
                <a:gd name="T62" fmla="*/ 929 w 1485"/>
                <a:gd name="T63" fmla="*/ 609 h 1169"/>
                <a:gd name="T64" fmla="*/ 958 w 1485"/>
                <a:gd name="T65" fmla="*/ 1064 h 1169"/>
                <a:gd name="T66" fmla="*/ 988 w 1485"/>
                <a:gd name="T67" fmla="*/ 1156 h 1169"/>
                <a:gd name="T68" fmla="*/ 1017 w 1485"/>
                <a:gd name="T69" fmla="*/ 1169 h 1169"/>
                <a:gd name="T70" fmla="*/ 1046 w 1485"/>
                <a:gd name="T71" fmla="*/ 1152 h 1169"/>
                <a:gd name="T72" fmla="*/ 1075 w 1485"/>
                <a:gd name="T73" fmla="*/ 1154 h 1169"/>
                <a:gd name="T74" fmla="*/ 1105 w 1485"/>
                <a:gd name="T75" fmla="*/ 1144 h 1169"/>
                <a:gd name="T76" fmla="*/ 1134 w 1485"/>
                <a:gd name="T77" fmla="*/ 1081 h 1169"/>
                <a:gd name="T78" fmla="*/ 1163 w 1485"/>
                <a:gd name="T79" fmla="*/ 1102 h 1169"/>
                <a:gd name="T80" fmla="*/ 1193 w 1485"/>
                <a:gd name="T81" fmla="*/ 1094 h 1169"/>
                <a:gd name="T82" fmla="*/ 1222 w 1485"/>
                <a:gd name="T83" fmla="*/ 1055 h 1169"/>
                <a:gd name="T84" fmla="*/ 1251 w 1485"/>
                <a:gd name="T85" fmla="*/ 1047 h 1169"/>
                <a:gd name="T86" fmla="*/ 1280 w 1485"/>
                <a:gd name="T87" fmla="*/ 952 h 1169"/>
                <a:gd name="T88" fmla="*/ 1310 w 1485"/>
                <a:gd name="T89" fmla="*/ 869 h 1169"/>
                <a:gd name="T90" fmla="*/ 1339 w 1485"/>
                <a:gd name="T91" fmla="*/ 537 h 1169"/>
                <a:gd name="T92" fmla="*/ 1368 w 1485"/>
                <a:gd name="T93" fmla="*/ 607 h 1169"/>
                <a:gd name="T94" fmla="*/ 1398 w 1485"/>
                <a:gd name="T95" fmla="*/ 802 h 1169"/>
                <a:gd name="T96" fmla="*/ 1427 w 1485"/>
                <a:gd name="T97" fmla="*/ 680 h 1169"/>
                <a:gd name="T98" fmla="*/ 1456 w 1485"/>
                <a:gd name="T99" fmla="*/ 480 h 1169"/>
                <a:gd name="T100" fmla="*/ 1485 w 1485"/>
                <a:gd name="T101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5" h="1169">
                  <a:moveTo>
                    <a:pt x="0" y="0"/>
                  </a:moveTo>
                  <a:lnTo>
                    <a:pt x="7" y="159"/>
                  </a:lnTo>
                  <a:lnTo>
                    <a:pt x="14" y="280"/>
                  </a:lnTo>
                  <a:lnTo>
                    <a:pt x="21" y="381"/>
                  </a:lnTo>
                  <a:lnTo>
                    <a:pt x="29" y="470"/>
                  </a:lnTo>
                  <a:lnTo>
                    <a:pt x="36" y="537"/>
                  </a:lnTo>
                  <a:lnTo>
                    <a:pt x="43" y="597"/>
                  </a:lnTo>
                  <a:lnTo>
                    <a:pt x="51" y="634"/>
                  </a:lnTo>
                  <a:lnTo>
                    <a:pt x="58" y="664"/>
                  </a:lnTo>
                  <a:lnTo>
                    <a:pt x="65" y="703"/>
                  </a:lnTo>
                  <a:lnTo>
                    <a:pt x="73" y="741"/>
                  </a:lnTo>
                  <a:lnTo>
                    <a:pt x="80" y="769"/>
                  </a:lnTo>
                  <a:lnTo>
                    <a:pt x="87" y="793"/>
                  </a:lnTo>
                  <a:lnTo>
                    <a:pt x="95" y="816"/>
                  </a:lnTo>
                  <a:lnTo>
                    <a:pt x="102" y="842"/>
                  </a:lnTo>
                  <a:lnTo>
                    <a:pt x="109" y="862"/>
                  </a:lnTo>
                  <a:lnTo>
                    <a:pt x="117" y="849"/>
                  </a:lnTo>
                  <a:lnTo>
                    <a:pt x="124" y="760"/>
                  </a:lnTo>
                  <a:lnTo>
                    <a:pt x="131" y="616"/>
                  </a:lnTo>
                  <a:lnTo>
                    <a:pt x="138" y="523"/>
                  </a:lnTo>
                  <a:lnTo>
                    <a:pt x="146" y="532"/>
                  </a:lnTo>
                  <a:lnTo>
                    <a:pt x="153" y="655"/>
                  </a:lnTo>
                  <a:lnTo>
                    <a:pt x="160" y="824"/>
                  </a:lnTo>
                  <a:lnTo>
                    <a:pt x="168" y="932"/>
                  </a:lnTo>
                  <a:lnTo>
                    <a:pt x="175" y="967"/>
                  </a:lnTo>
                  <a:lnTo>
                    <a:pt x="182" y="963"/>
                  </a:lnTo>
                  <a:lnTo>
                    <a:pt x="190" y="957"/>
                  </a:lnTo>
                  <a:lnTo>
                    <a:pt x="197" y="970"/>
                  </a:lnTo>
                  <a:lnTo>
                    <a:pt x="204" y="989"/>
                  </a:lnTo>
                  <a:lnTo>
                    <a:pt x="212" y="1008"/>
                  </a:lnTo>
                  <a:lnTo>
                    <a:pt x="219" y="1037"/>
                  </a:lnTo>
                  <a:lnTo>
                    <a:pt x="226" y="1044"/>
                  </a:lnTo>
                  <a:lnTo>
                    <a:pt x="234" y="1028"/>
                  </a:lnTo>
                  <a:lnTo>
                    <a:pt x="241" y="1017"/>
                  </a:lnTo>
                  <a:lnTo>
                    <a:pt x="248" y="1034"/>
                  </a:lnTo>
                  <a:lnTo>
                    <a:pt x="256" y="1057"/>
                  </a:lnTo>
                  <a:lnTo>
                    <a:pt x="263" y="1059"/>
                  </a:lnTo>
                  <a:lnTo>
                    <a:pt x="270" y="1052"/>
                  </a:lnTo>
                  <a:lnTo>
                    <a:pt x="278" y="1056"/>
                  </a:lnTo>
                  <a:lnTo>
                    <a:pt x="285" y="1073"/>
                  </a:lnTo>
                  <a:lnTo>
                    <a:pt x="292" y="1087"/>
                  </a:lnTo>
                  <a:lnTo>
                    <a:pt x="300" y="1091"/>
                  </a:lnTo>
                  <a:lnTo>
                    <a:pt x="307" y="1092"/>
                  </a:lnTo>
                  <a:lnTo>
                    <a:pt x="314" y="1096"/>
                  </a:lnTo>
                  <a:lnTo>
                    <a:pt x="322" y="1102"/>
                  </a:lnTo>
                  <a:lnTo>
                    <a:pt x="329" y="1111"/>
                  </a:lnTo>
                  <a:lnTo>
                    <a:pt x="336" y="1117"/>
                  </a:lnTo>
                  <a:lnTo>
                    <a:pt x="344" y="1120"/>
                  </a:lnTo>
                  <a:lnTo>
                    <a:pt x="351" y="1117"/>
                  </a:lnTo>
                  <a:lnTo>
                    <a:pt x="358" y="1117"/>
                  </a:lnTo>
                  <a:lnTo>
                    <a:pt x="365" y="1117"/>
                  </a:lnTo>
                  <a:lnTo>
                    <a:pt x="373" y="1121"/>
                  </a:lnTo>
                  <a:lnTo>
                    <a:pt x="380" y="1129"/>
                  </a:lnTo>
                  <a:lnTo>
                    <a:pt x="387" y="1126"/>
                  </a:lnTo>
                  <a:lnTo>
                    <a:pt x="395" y="1119"/>
                  </a:lnTo>
                  <a:lnTo>
                    <a:pt x="402" y="1120"/>
                  </a:lnTo>
                  <a:lnTo>
                    <a:pt x="409" y="1117"/>
                  </a:lnTo>
                  <a:lnTo>
                    <a:pt x="417" y="1111"/>
                  </a:lnTo>
                  <a:lnTo>
                    <a:pt x="424" y="1082"/>
                  </a:lnTo>
                  <a:lnTo>
                    <a:pt x="431" y="987"/>
                  </a:lnTo>
                  <a:lnTo>
                    <a:pt x="439" y="835"/>
                  </a:lnTo>
                  <a:lnTo>
                    <a:pt x="446" y="688"/>
                  </a:lnTo>
                  <a:lnTo>
                    <a:pt x="453" y="608"/>
                  </a:lnTo>
                  <a:lnTo>
                    <a:pt x="461" y="584"/>
                  </a:lnTo>
                  <a:lnTo>
                    <a:pt x="468" y="572"/>
                  </a:lnTo>
                  <a:lnTo>
                    <a:pt x="475" y="582"/>
                  </a:lnTo>
                  <a:lnTo>
                    <a:pt x="483" y="601"/>
                  </a:lnTo>
                  <a:lnTo>
                    <a:pt x="490" y="611"/>
                  </a:lnTo>
                  <a:lnTo>
                    <a:pt x="497" y="609"/>
                  </a:lnTo>
                  <a:lnTo>
                    <a:pt x="505" y="609"/>
                  </a:lnTo>
                  <a:lnTo>
                    <a:pt x="512" y="618"/>
                  </a:lnTo>
                  <a:lnTo>
                    <a:pt x="519" y="620"/>
                  </a:lnTo>
                  <a:lnTo>
                    <a:pt x="527" y="620"/>
                  </a:lnTo>
                  <a:lnTo>
                    <a:pt x="534" y="625"/>
                  </a:lnTo>
                  <a:lnTo>
                    <a:pt x="541" y="636"/>
                  </a:lnTo>
                  <a:lnTo>
                    <a:pt x="549" y="635"/>
                  </a:lnTo>
                  <a:lnTo>
                    <a:pt x="556" y="625"/>
                  </a:lnTo>
                  <a:lnTo>
                    <a:pt x="563" y="609"/>
                  </a:lnTo>
                  <a:lnTo>
                    <a:pt x="571" y="589"/>
                  </a:lnTo>
                  <a:lnTo>
                    <a:pt x="578" y="572"/>
                  </a:lnTo>
                  <a:lnTo>
                    <a:pt x="585" y="555"/>
                  </a:lnTo>
                  <a:lnTo>
                    <a:pt x="592" y="540"/>
                  </a:lnTo>
                  <a:lnTo>
                    <a:pt x="600" y="536"/>
                  </a:lnTo>
                  <a:lnTo>
                    <a:pt x="607" y="537"/>
                  </a:lnTo>
                  <a:lnTo>
                    <a:pt x="614" y="535"/>
                  </a:lnTo>
                  <a:lnTo>
                    <a:pt x="622" y="536"/>
                  </a:lnTo>
                  <a:lnTo>
                    <a:pt x="629" y="538"/>
                  </a:lnTo>
                  <a:lnTo>
                    <a:pt x="636" y="537"/>
                  </a:lnTo>
                  <a:lnTo>
                    <a:pt x="644" y="541"/>
                  </a:lnTo>
                  <a:lnTo>
                    <a:pt x="651" y="544"/>
                  </a:lnTo>
                  <a:lnTo>
                    <a:pt x="658" y="545"/>
                  </a:lnTo>
                  <a:lnTo>
                    <a:pt x="666" y="548"/>
                  </a:lnTo>
                  <a:lnTo>
                    <a:pt x="673" y="547"/>
                  </a:lnTo>
                  <a:lnTo>
                    <a:pt x="680" y="542"/>
                  </a:lnTo>
                  <a:lnTo>
                    <a:pt x="687" y="546"/>
                  </a:lnTo>
                  <a:lnTo>
                    <a:pt x="695" y="543"/>
                  </a:lnTo>
                  <a:lnTo>
                    <a:pt x="702" y="537"/>
                  </a:lnTo>
                  <a:lnTo>
                    <a:pt x="709" y="543"/>
                  </a:lnTo>
                  <a:lnTo>
                    <a:pt x="717" y="547"/>
                  </a:lnTo>
                  <a:lnTo>
                    <a:pt x="724" y="547"/>
                  </a:lnTo>
                  <a:lnTo>
                    <a:pt x="731" y="543"/>
                  </a:lnTo>
                  <a:lnTo>
                    <a:pt x="739" y="544"/>
                  </a:lnTo>
                  <a:lnTo>
                    <a:pt x="746" y="544"/>
                  </a:lnTo>
                  <a:lnTo>
                    <a:pt x="753" y="548"/>
                  </a:lnTo>
                  <a:lnTo>
                    <a:pt x="761" y="560"/>
                  </a:lnTo>
                  <a:lnTo>
                    <a:pt x="768" y="555"/>
                  </a:lnTo>
                  <a:lnTo>
                    <a:pt x="775" y="549"/>
                  </a:lnTo>
                  <a:lnTo>
                    <a:pt x="783" y="546"/>
                  </a:lnTo>
                  <a:lnTo>
                    <a:pt x="790" y="549"/>
                  </a:lnTo>
                  <a:lnTo>
                    <a:pt x="797" y="546"/>
                  </a:lnTo>
                  <a:lnTo>
                    <a:pt x="805" y="543"/>
                  </a:lnTo>
                  <a:lnTo>
                    <a:pt x="812" y="544"/>
                  </a:lnTo>
                  <a:lnTo>
                    <a:pt x="819" y="544"/>
                  </a:lnTo>
                  <a:lnTo>
                    <a:pt x="826" y="544"/>
                  </a:lnTo>
                  <a:lnTo>
                    <a:pt x="834" y="550"/>
                  </a:lnTo>
                  <a:lnTo>
                    <a:pt x="841" y="550"/>
                  </a:lnTo>
                  <a:lnTo>
                    <a:pt x="848" y="542"/>
                  </a:lnTo>
                  <a:lnTo>
                    <a:pt x="856" y="550"/>
                  </a:lnTo>
                  <a:lnTo>
                    <a:pt x="863" y="537"/>
                  </a:lnTo>
                  <a:lnTo>
                    <a:pt x="870" y="529"/>
                  </a:lnTo>
                  <a:lnTo>
                    <a:pt x="878" y="544"/>
                  </a:lnTo>
                  <a:lnTo>
                    <a:pt x="885" y="573"/>
                  </a:lnTo>
                  <a:lnTo>
                    <a:pt x="892" y="611"/>
                  </a:lnTo>
                  <a:lnTo>
                    <a:pt x="900" y="638"/>
                  </a:lnTo>
                  <a:lnTo>
                    <a:pt x="907" y="647"/>
                  </a:lnTo>
                  <a:lnTo>
                    <a:pt x="914" y="645"/>
                  </a:lnTo>
                  <a:lnTo>
                    <a:pt x="922" y="636"/>
                  </a:lnTo>
                  <a:lnTo>
                    <a:pt x="929" y="609"/>
                  </a:lnTo>
                  <a:lnTo>
                    <a:pt x="936" y="612"/>
                  </a:lnTo>
                  <a:lnTo>
                    <a:pt x="944" y="726"/>
                  </a:lnTo>
                  <a:lnTo>
                    <a:pt x="951" y="923"/>
                  </a:lnTo>
                  <a:lnTo>
                    <a:pt x="958" y="1064"/>
                  </a:lnTo>
                  <a:lnTo>
                    <a:pt x="966" y="1112"/>
                  </a:lnTo>
                  <a:lnTo>
                    <a:pt x="973" y="1125"/>
                  </a:lnTo>
                  <a:lnTo>
                    <a:pt x="980" y="1146"/>
                  </a:lnTo>
                  <a:lnTo>
                    <a:pt x="988" y="1156"/>
                  </a:lnTo>
                  <a:lnTo>
                    <a:pt x="995" y="1155"/>
                  </a:lnTo>
                  <a:lnTo>
                    <a:pt x="1002" y="1158"/>
                  </a:lnTo>
                  <a:lnTo>
                    <a:pt x="1010" y="1166"/>
                  </a:lnTo>
                  <a:lnTo>
                    <a:pt x="1017" y="1169"/>
                  </a:lnTo>
                  <a:lnTo>
                    <a:pt x="1024" y="1166"/>
                  </a:lnTo>
                  <a:lnTo>
                    <a:pt x="1032" y="1158"/>
                  </a:lnTo>
                  <a:lnTo>
                    <a:pt x="1039" y="1155"/>
                  </a:lnTo>
                  <a:lnTo>
                    <a:pt x="1046" y="1152"/>
                  </a:lnTo>
                  <a:lnTo>
                    <a:pt x="1053" y="1142"/>
                  </a:lnTo>
                  <a:lnTo>
                    <a:pt x="1061" y="1149"/>
                  </a:lnTo>
                  <a:lnTo>
                    <a:pt x="1068" y="1157"/>
                  </a:lnTo>
                  <a:lnTo>
                    <a:pt x="1075" y="1154"/>
                  </a:lnTo>
                  <a:lnTo>
                    <a:pt x="1083" y="1153"/>
                  </a:lnTo>
                  <a:lnTo>
                    <a:pt x="1090" y="1148"/>
                  </a:lnTo>
                  <a:lnTo>
                    <a:pt x="1097" y="1150"/>
                  </a:lnTo>
                  <a:lnTo>
                    <a:pt x="1105" y="1144"/>
                  </a:lnTo>
                  <a:lnTo>
                    <a:pt x="1112" y="1138"/>
                  </a:lnTo>
                  <a:lnTo>
                    <a:pt x="1119" y="1133"/>
                  </a:lnTo>
                  <a:lnTo>
                    <a:pt x="1127" y="1111"/>
                  </a:lnTo>
                  <a:lnTo>
                    <a:pt x="1134" y="1081"/>
                  </a:lnTo>
                  <a:lnTo>
                    <a:pt x="1141" y="1066"/>
                  </a:lnTo>
                  <a:lnTo>
                    <a:pt x="1149" y="1081"/>
                  </a:lnTo>
                  <a:lnTo>
                    <a:pt x="1156" y="1102"/>
                  </a:lnTo>
                  <a:lnTo>
                    <a:pt x="1163" y="1102"/>
                  </a:lnTo>
                  <a:lnTo>
                    <a:pt x="1171" y="1099"/>
                  </a:lnTo>
                  <a:lnTo>
                    <a:pt x="1178" y="1103"/>
                  </a:lnTo>
                  <a:lnTo>
                    <a:pt x="1185" y="1103"/>
                  </a:lnTo>
                  <a:lnTo>
                    <a:pt x="1193" y="1094"/>
                  </a:lnTo>
                  <a:lnTo>
                    <a:pt x="1200" y="1084"/>
                  </a:lnTo>
                  <a:lnTo>
                    <a:pt x="1207" y="1066"/>
                  </a:lnTo>
                  <a:lnTo>
                    <a:pt x="1215" y="1052"/>
                  </a:lnTo>
                  <a:lnTo>
                    <a:pt x="1222" y="1055"/>
                  </a:lnTo>
                  <a:lnTo>
                    <a:pt x="1229" y="1051"/>
                  </a:lnTo>
                  <a:lnTo>
                    <a:pt x="1237" y="1053"/>
                  </a:lnTo>
                  <a:lnTo>
                    <a:pt x="1244" y="1056"/>
                  </a:lnTo>
                  <a:lnTo>
                    <a:pt x="1251" y="1047"/>
                  </a:lnTo>
                  <a:lnTo>
                    <a:pt x="1259" y="1035"/>
                  </a:lnTo>
                  <a:lnTo>
                    <a:pt x="1266" y="999"/>
                  </a:lnTo>
                  <a:lnTo>
                    <a:pt x="1273" y="954"/>
                  </a:lnTo>
                  <a:lnTo>
                    <a:pt x="1280" y="952"/>
                  </a:lnTo>
                  <a:lnTo>
                    <a:pt x="1288" y="961"/>
                  </a:lnTo>
                  <a:lnTo>
                    <a:pt x="1295" y="958"/>
                  </a:lnTo>
                  <a:lnTo>
                    <a:pt x="1302" y="929"/>
                  </a:lnTo>
                  <a:lnTo>
                    <a:pt x="1310" y="869"/>
                  </a:lnTo>
                  <a:lnTo>
                    <a:pt x="1317" y="780"/>
                  </a:lnTo>
                  <a:lnTo>
                    <a:pt x="1324" y="683"/>
                  </a:lnTo>
                  <a:lnTo>
                    <a:pt x="1332" y="600"/>
                  </a:lnTo>
                  <a:lnTo>
                    <a:pt x="1339" y="537"/>
                  </a:lnTo>
                  <a:lnTo>
                    <a:pt x="1346" y="496"/>
                  </a:lnTo>
                  <a:lnTo>
                    <a:pt x="1354" y="488"/>
                  </a:lnTo>
                  <a:lnTo>
                    <a:pt x="1361" y="525"/>
                  </a:lnTo>
                  <a:lnTo>
                    <a:pt x="1368" y="607"/>
                  </a:lnTo>
                  <a:lnTo>
                    <a:pt x="1376" y="704"/>
                  </a:lnTo>
                  <a:lnTo>
                    <a:pt x="1383" y="770"/>
                  </a:lnTo>
                  <a:lnTo>
                    <a:pt x="1390" y="800"/>
                  </a:lnTo>
                  <a:lnTo>
                    <a:pt x="1398" y="802"/>
                  </a:lnTo>
                  <a:lnTo>
                    <a:pt x="1405" y="761"/>
                  </a:lnTo>
                  <a:lnTo>
                    <a:pt x="1412" y="700"/>
                  </a:lnTo>
                  <a:lnTo>
                    <a:pt x="1420" y="676"/>
                  </a:lnTo>
                  <a:lnTo>
                    <a:pt x="1427" y="680"/>
                  </a:lnTo>
                  <a:lnTo>
                    <a:pt x="1434" y="664"/>
                  </a:lnTo>
                  <a:lnTo>
                    <a:pt x="1442" y="624"/>
                  </a:lnTo>
                  <a:lnTo>
                    <a:pt x="1449" y="564"/>
                  </a:lnTo>
                  <a:lnTo>
                    <a:pt x="1456" y="480"/>
                  </a:lnTo>
                  <a:lnTo>
                    <a:pt x="1464" y="402"/>
                  </a:lnTo>
                  <a:lnTo>
                    <a:pt x="1471" y="318"/>
                  </a:lnTo>
                  <a:lnTo>
                    <a:pt x="1478" y="189"/>
                  </a:lnTo>
                  <a:lnTo>
                    <a:pt x="1485" y="0"/>
                  </a:lnTo>
                </a:path>
              </a:pathLst>
            </a:custGeom>
            <a:noFill/>
            <a:ln w="19050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92"/>
            <p:cNvSpPr>
              <a:spLocks/>
            </p:cNvSpPr>
            <p:nvPr/>
          </p:nvSpPr>
          <p:spPr bwMode="auto">
            <a:xfrm>
              <a:off x="5790022" y="1995272"/>
              <a:ext cx="66675" cy="1027113"/>
            </a:xfrm>
            <a:custGeom>
              <a:avLst/>
              <a:gdLst>
                <a:gd name="T0" fmla="*/ 0 w 42"/>
                <a:gd name="T1" fmla="*/ 642 h 647"/>
                <a:gd name="T2" fmla="*/ 8 w 42"/>
                <a:gd name="T3" fmla="*/ 647 h 647"/>
                <a:gd name="T4" fmla="*/ 15 w 42"/>
                <a:gd name="T5" fmla="*/ 517 h 647"/>
                <a:gd name="T6" fmla="*/ 22 w 42"/>
                <a:gd name="T7" fmla="*/ 416 h 647"/>
                <a:gd name="T8" fmla="*/ 30 w 42"/>
                <a:gd name="T9" fmla="*/ 155 h 647"/>
                <a:gd name="T10" fmla="*/ 37 w 42"/>
                <a:gd name="T11" fmla="*/ 224 h 647"/>
                <a:gd name="T12" fmla="*/ 42 w 42"/>
                <a:gd name="T13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47">
                  <a:moveTo>
                    <a:pt x="0" y="642"/>
                  </a:moveTo>
                  <a:lnTo>
                    <a:pt x="8" y="647"/>
                  </a:lnTo>
                  <a:lnTo>
                    <a:pt x="15" y="517"/>
                  </a:lnTo>
                  <a:lnTo>
                    <a:pt x="22" y="416"/>
                  </a:lnTo>
                  <a:lnTo>
                    <a:pt x="30" y="155"/>
                  </a:lnTo>
                  <a:lnTo>
                    <a:pt x="37" y="224"/>
                  </a:lnTo>
                  <a:lnTo>
                    <a:pt x="42" y="0"/>
                  </a:lnTo>
                </a:path>
              </a:pathLst>
            </a:custGeom>
            <a:noFill/>
            <a:ln w="19050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93"/>
            <p:cNvSpPr>
              <a:spLocks/>
            </p:cNvSpPr>
            <p:nvPr/>
          </p:nvSpPr>
          <p:spPr bwMode="auto">
            <a:xfrm>
              <a:off x="5866222" y="1995272"/>
              <a:ext cx="9525" cy="214313"/>
            </a:xfrm>
            <a:custGeom>
              <a:avLst/>
              <a:gdLst>
                <a:gd name="T0" fmla="*/ 0 w 6"/>
                <a:gd name="T1" fmla="*/ 0 h 135"/>
                <a:gd name="T2" fmla="*/ 4 w 6"/>
                <a:gd name="T3" fmla="*/ 135 h 135"/>
                <a:gd name="T4" fmla="*/ 6 w 6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5">
                  <a:moveTo>
                    <a:pt x="0" y="0"/>
                  </a:moveTo>
                  <a:lnTo>
                    <a:pt x="4" y="135"/>
                  </a:lnTo>
                  <a:lnTo>
                    <a:pt x="6" y="0"/>
                  </a:lnTo>
                </a:path>
              </a:pathLst>
            </a:custGeom>
            <a:noFill/>
            <a:ln w="19050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94"/>
            <p:cNvSpPr>
              <a:spLocks/>
            </p:cNvSpPr>
            <p:nvPr/>
          </p:nvSpPr>
          <p:spPr bwMode="auto">
            <a:xfrm>
              <a:off x="5904322" y="1995272"/>
              <a:ext cx="2411413" cy="2062163"/>
            </a:xfrm>
            <a:custGeom>
              <a:avLst/>
              <a:gdLst>
                <a:gd name="T0" fmla="*/ 16 w 1519"/>
                <a:gd name="T1" fmla="*/ 1020 h 1299"/>
                <a:gd name="T2" fmla="*/ 46 w 1519"/>
                <a:gd name="T3" fmla="*/ 912 h 1299"/>
                <a:gd name="T4" fmla="*/ 75 w 1519"/>
                <a:gd name="T5" fmla="*/ 951 h 1299"/>
                <a:gd name="T6" fmla="*/ 104 w 1519"/>
                <a:gd name="T7" fmla="*/ 1006 h 1299"/>
                <a:gd name="T8" fmla="*/ 134 w 1519"/>
                <a:gd name="T9" fmla="*/ 1041 h 1299"/>
                <a:gd name="T10" fmla="*/ 163 w 1519"/>
                <a:gd name="T11" fmla="*/ 792 h 1299"/>
                <a:gd name="T12" fmla="*/ 192 w 1519"/>
                <a:gd name="T13" fmla="*/ 1164 h 1299"/>
                <a:gd name="T14" fmla="*/ 221 w 1519"/>
                <a:gd name="T15" fmla="*/ 1146 h 1299"/>
                <a:gd name="T16" fmla="*/ 251 w 1519"/>
                <a:gd name="T17" fmla="*/ 1145 h 1299"/>
                <a:gd name="T18" fmla="*/ 280 w 1519"/>
                <a:gd name="T19" fmla="*/ 1231 h 1299"/>
                <a:gd name="T20" fmla="*/ 309 w 1519"/>
                <a:gd name="T21" fmla="*/ 1215 h 1299"/>
                <a:gd name="T22" fmla="*/ 339 w 1519"/>
                <a:gd name="T23" fmla="*/ 1216 h 1299"/>
                <a:gd name="T24" fmla="*/ 368 w 1519"/>
                <a:gd name="T25" fmla="*/ 1232 h 1299"/>
                <a:gd name="T26" fmla="*/ 397 w 1519"/>
                <a:gd name="T27" fmla="*/ 1246 h 1299"/>
                <a:gd name="T28" fmla="*/ 426 w 1519"/>
                <a:gd name="T29" fmla="*/ 1244 h 1299"/>
                <a:gd name="T30" fmla="*/ 456 w 1519"/>
                <a:gd name="T31" fmla="*/ 1087 h 1299"/>
                <a:gd name="T32" fmla="*/ 485 w 1519"/>
                <a:gd name="T33" fmla="*/ 818 h 1299"/>
                <a:gd name="T34" fmla="*/ 514 w 1519"/>
                <a:gd name="T35" fmla="*/ 847 h 1299"/>
                <a:gd name="T36" fmla="*/ 544 w 1519"/>
                <a:gd name="T37" fmla="*/ 840 h 1299"/>
                <a:gd name="T38" fmla="*/ 573 w 1519"/>
                <a:gd name="T39" fmla="*/ 855 h 1299"/>
                <a:gd name="T40" fmla="*/ 602 w 1519"/>
                <a:gd name="T41" fmla="*/ 778 h 1299"/>
                <a:gd name="T42" fmla="*/ 631 w 1519"/>
                <a:gd name="T43" fmla="*/ 765 h 1299"/>
                <a:gd name="T44" fmla="*/ 661 w 1519"/>
                <a:gd name="T45" fmla="*/ 770 h 1299"/>
                <a:gd name="T46" fmla="*/ 690 w 1519"/>
                <a:gd name="T47" fmla="*/ 778 h 1299"/>
                <a:gd name="T48" fmla="*/ 719 w 1519"/>
                <a:gd name="T49" fmla="*/ 767 h 1299"/>
                <a:gd name="T50" fmla="*/ 748 w 1519"/>
                <a:gd name="T51" fmla="*/ 773 h 1299"/>
                <a:gd name="T52" fmla="*/ 778 w 1519"/>
                <a:gd name="T53" fmla="*/ 788 h 1299"/>
                <a:gd name="T54" fmla="*/ 807 w 1519"/>
                <a:gd name="T55" fmla="*/ 775 h 1299"/>
                <a:gd name="T56" fmla="*/ 836 w 1519"/>
                <a:gd name="T57" fmla="*/ 775 h 1299"/>
                <a:gd name="T58" fmla="*/ 865 w 1519"/>
                <a:gd name="T59" fmla="*/ 766 h 1299"/>
                <a:gd name="T60" fmla="*/ 895 w 1519"/>
                <a:gd name="T61" fmla="*/ 763 h 1299"/>
                <a:gd name="T62" fmla="*/ 924 w 1519"/>
                <a:gd name="T63" fmla="*/ 871 h 1299"/>
                <a:gd name="T64" fmla="*/ 953 w 1519"/>
                <a:gd name="T65" fmla="*/ 828 h 1299"/>
                <a:gd name="T66" fmla="*/ 983 w 1519"/>
                <a:gd name="T67" fmla="*/ 1299 h 1299"/>
                <a:gd name="T68" fmla="*/ 1012 w 1519"/>
                <a:gd name="T69" fmla="*/ 1290 h 1299"/>
                <a:gd name="T70" fmla="*/ 1041 w 1519"/>
                <a:gd name="T71" fmla="*/ 1272 h 1299"/>
                <a:gd name="T72" fmla="*/ 1070 w 1519"/>
                <a:gd name="T73" fmla="*/ 1254 h 1299"/>
                <a:gd name="T74" fmla="*/ 1100 w 1519"/>
                <a:gd name="T75" fmla="*/ 1257 h 1299"/>
                <a:gd name="T76" fmla="*/ 1129 w 1519"/>
                <a:gd name="T77" fmla="*/ 1244 h 1299"/>
                <a:gd name="T78" fmla="*/ 1158 w 1519"/>
                <a:gd name="T79" fmla="*/ 1194 h 1299"/>
                <a:gd name="T80" fmla="*/ 1188 w 1519"/>
                <a:gd name="T81" fmla="*/ 1222 h 1299"/>
                <a:gd name="T82" fmla="*/ 1217 w 1519"/>
                <a:gd name="T83" fmla="*/ 1206 h 1299"/>
                <a:gd name="T84" fmla="*/ 1246 w 1519"/>
                <a:gd name="T85" fmla="*/ 1179 h 1299"/>
                <a:gd name="T86" fmla="*/ 1276 w 1519"/>
                <a:gd name="T87" fmla="*/ 1187 h 1299"/>
                <a:gd name="T88" fmla="*/ 1305 w 1519"/>
                <a:gd name="T89" fmla="*/ 1098 h 1299"/>
                <a:gd name="T90" fmla="*/ 1334 w 1519"/>
                <a:gd name="T91" fmla="*/ 919 h 1299"/>
                <a:gd name="T92" fmla="*/ 1363 w 1519"/>
                <a:gd name="T93" fmla="*/ 648 h 1299"/>
                <a:gd name="T94" fmla="*/ 1393 w 1519"/>
                <a:gd name="T95" fmla="*/ 854 h 1299"/>
                <a:gd name="T96" fmla="*/ 1422 w 1519"/>
                <a:gd name="T97" fmla="*/ 974 h 1299"/>
                <a:gd name="T98" fmla="*/ 1451 w 1519"/>
                <a:gd name="T99" fmla="*/ 926 h 1299"/>
                <a:gd name="T100" fmla="*/ 1481 w 1519"/>
                <a:gd name="T101" fmla="*/ 674 h 1299"/>
                <a:gd name="T102" fmla="*/ 1510 w 1519"/>
                <a:gd name="T103" fmla="*/ 13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19" h="1299">
                  <a:moveTo>
                    <a:pt x="0" y="0"/>
                  </a:moveTo>
                  <a:lnTo>
                    <a:pt x="2" y="448"/>
                  </a:lnTo>
                  <a:lnTo>
                    <a:pt x="9" y="814"/>
                  </a:lnTo>
                  <a:lnTo>
                    <a:pt x="16" y="1020"/>
                  </a:lnTo>
                  <a:lnTo>
                    <a:pt x="24" y="831"/>
                  </a:lnTo>
                  <a:lnTo>
                    <a:pt x="31" y="945"/>
                  </a:lnTo>
                  <a:lnTo>
                    <a:pt x="38" y="842"/>
                  </a:lnTo>
                  <a:lnTo>
                    <a:pt x="46" y="912"/>
                  </a:lnTo>
                  <a:lnTo>
                    <a:pt x="53" y="991"/>
                  </a:lnTo>
                  <a:lnTo>
                    <a:pt x="60" y="911"/>
                  </a:lnTo>
                  <a:lnTo>
                    <a:pt x="68" y="924"/>
                  </a:lnTo>
                  <a:lnTo>
                    <a:pt x="75" y="951"/>
                  </a:lnTo>
                  <a:lnTo>
                    <a:pt x="82" y="960"/>
                  </a:lnTo>
                  <a:lnTo>
                    <a:pt x="90" y="982"/>
                  </a:lnTo>
                  <a:lnTo>
                    <a:pt x="97" y="999"/>
                  </a:lnTo>
                  <a:lnTo>
                    <a:pt x="104" y="1006"/>
                  </a:lnTo>
                  <a:lnTo>
                    <a:pt x="112" y="1001"/>
                  </a:lnTo>
                  <a:lnTo>
                    <a:pt x="119" y="1001"/>
                  </a:lnTo>
                  <a:lnTo>
                    <a:pt x="126" y="1023"/>
                  </a:lnTo>
                  <a:lnTo>
                    <a:pt x="134" y="1041"/>
                  </a:lnTo>
                  <a:lnTo>
                    <a:pt x="141" y="930"/>
                  </a:lnTo>
                  <a:lnTo>
                    <a:pt x="148" y="827"/>
                  </a:lnTo>
                  <a:lnTo>
                    <a:pt x="155" y="795"/>
                  </a:lnTo>
                  <a:lnTo>
                    <a:pt x="163" y="792"/>
                  </a:lnTo>
                  <a:lnTo>
                    <a:pt x="170" y="858"/>
                  </a:lnTo>
                  <a:lnTo>
                    <a:pt x="177" y="1004"/>
                  </a:lnTo>
                  <a:lnTo>
                    <a:pt x="185" y="1122"/>
                  </a:lnTo>
                  <a:lnTo>
                    <a:pt x="192" y="1164"/>
                  </a:lnTo>
                  <a:lnTo>
                    <a:pt x="199" y="1158"/>
                  </a:lnTo>
                  <a:lnTo>
                    <a:pt x="207" y="1138"/>
                  </a:lnTo>
                  <a:lnTo>
                    <a:pt x="214" y="1139"/>
                  </a:lnTo>
                  <a:lnTo>
                    <a:pt x="221" y="1146"/>
                  </a:lnTo>
                  <a:lnTo>
                    <a:pt x="229" y="1163"/>
                  </a:lnTo>
                  <a:lnTo>
                    <a:pt x="236" y="1183"/>
                  </a:lnTo>
                  <a:lnTo>
                    <a:pt x="243" y="1175"/>
                  </a:lnTo>
                  <a:lnTo>
                    <a:pt x="251" y="1145"/>
                  </a:lnTo>
                  <a:lnTo>
                    <a:pt x="258" y="1148"/>
                  </a:lnTo>
                  <a:lnTo>
                    <a:pt x="265" y="1192"/>
                  </a:lnTo>
                  <a:lnTo>
                    <a:pt x="273" y="1220"/>
                  </a:lnTo>
                  <a:lnTo>
                    <a:pt x="280" y="1231"/>
                  </a:lnTo>
                  <a:lnTo>
                    <a:pt x="287" y="1216"/>
                  </a:lnTo>
                  <a:lnTo>
                    <a:pt x="295" y="1197"/>
                  </a:lnTo>
                  <a:lnTo>
                    <a:pt x="302" y="1205"/>
                  </a:lnTo>
                  <a:lnTo>
                    <a:pt x="309" y="1215"/>
                  </a:lnTo>
                  <a:lnTo>
                    <a:pt x="317" y="1217"/>
                  </a:lnTo>
                  <a:lnTo>
                    <a:pt x="324" y="1212"/>
                  </a:lnTo>
                  <a:lnTo>
                    <a:pt x="331" y="1211"/>
                  </a:lnTo>
                  <a:lnTo>
                    <a:pt x="339" y="1216"/>
                  </a:lnTo>
                  <a:lnTo>
                    <a:pt x="346" y="1226"/>
                  </a:lnTo>
                  <a:lnTo>
                    <a:pt x="353" y="1235"/>
                  </a:lnTo>
                  <a:lnTo>
                    <a:pt x="361" y="1236"/>
                  </a:lnTo>
                  <a:lnTo>
                    <a:pt x="368" y="1232"/>
                  </a:lnTo>
                  <a:lnTo>
                    <a:pt x="375" y="1232"/>
                  </a:lnTo>
                  <a:lnTo>
                    <a:pt x="382" y="1233"/>
                  </a:lnTo>
                  <a:lnTo>
                    <a:pt x="390" y="1238"/>
                  </a:lnTo>
                  <a:lnTo>
                    <a:pt x="397" y="1246"/>
                  </a:lnTo>
                  <a:lnTo>
                    <a:pt x="404" y="1242"/>
                  </a:lnTo>
                  <a:lnTo>
                    <a:pt x="412" y="1233"/>
                  </a:lnTo>
                  <a:lnTo>
                    <a:pt x="419" y="1232"/>
                  </a:lnTo>
                  <a:lnTo>
                    <a:pt x="426" y="1244"/>
                  </a:lnTo>
                  <a:lnTo>
                    <a:pt x="434" y="1267"/>
                  </a:lnTo>
                  <a:lnTo>
                    <a:pt x="441" y="1262"/>
                  </a:lnTo>
                  <a:lnTo>
                    <a:pt x="448" y="1199"/>
                  </a:lnTo>
                  <a:lnTo>
                    <a:pt x="456" y="1087"/>
                  </a:lnTo>
                  <a:lnTo>
                    <a:pt x="463" y="964"/>
                  </a:lnTo>
                  <a:lnTo>
                    <a:pt x="470" y="869"/>
                  </a:lnTo>
                  <a:lnTo>
                    <a:pt x="478" y="828"/>
                  </a:lnTo>
                  <a:lnTo>
                    <a:pt x="485" y="818"/>
                  </a:lnTo>
                  <a:lnTo>
                    <a:pt x="492" y="835"/>
                  </a:lnTo>
                  <a:lnTo>
                    <a:pt x="500" y="850"/>
                  </a:lnTo>
                  <a:lnTo>
                    <a:pt x="507" y="852"/>
                  </a:lnTo>
                  <a:lnTo>
                    <a:pt x="514" y="847"/>
                  </a:lnTo>
                  <a:lnTo>
                    <a:pt x="522" y="840"/>
                  </a:lnTo>
                  <a:lnTo>
                    <a:pt x="529" y="840"/>
                  </a:lnTo>
                  <a:lnTo>
                    <a:pt x="536" y="838"/>
                  </a:lnTo>
                  <a:lnTo>
                    <a:pt x="544" y="840"/>
                  </a:lnTo>
                  <a:lnTo>
                    <a:pt x="551" y="846"/>
                  </a:lnTo>
                  <a:lnTo>
                    <a:pt x="558" y="862"/>
                  </a:lnTo>
                  <a:lnTo>
                    <a:pt x="566" y="861"/>
                  </a:lnTo>
                  <a:lnTo>
                    <a:pt x="573" y="855"/>
                  </a:lnTo>
                  <a:lnTo>
                    <a:pt x="580" y="841"/>
                  </a:lnTo>
                  <a:lnTo>
                    <a:pt x="588" y="819"/>
                  </a:lnTo>
                  <a:lnTo>
                    <a:pt x="595" y="798"/>
                  </a:lnTo>
                  <a:lnTo>
                    <a:pt x="602" y="778"/>
                  </a:lnTo>
                  <a:lnTo>
                    <a:pt x="609" y="766"/>
                  </a:lnTo>
                  <a:lnTo>
                    <a:pt x="617" y="762"/>
                  </a:lnTo>
                  <a:lnTo>
                    <a:pt x="624" y="766"/>
                  </a:lnTo>
                  <a:lnTo>
                    <a:pt x="631" y="765"/>
                  </a:lnTo>
                  <a:lnTo>
                    <a:pt x="639" y="767"/>
                  </a:lnTo>
                  <a:lnTo>
                    <a:pt x="646" y="770"/>
                  </a:lnTo>
                  <a:lnTo>
                    <a:pt x="653" y="768"/>
                  </a:lnTo>
                  <a:lnTo>
                    <a:pt x="661" y="770"/>
                  </a:lnTo>
                  <a:lnTo>
                    <a:pt x="668" y="773"/>
                  </a:lnTo>
                  <a:lnTo>
                    <a:pt x="675" y="775"/>
                  </a:lnTo>
                  <a:lnTo>
                    <a:pt x="683" y="778"/>
                  </a:lnTo>
                  <a:lnTo>
                    <a:pt x="690" y="778"/>
                  </a:lnTo>
                  <a:lnTo>
                    <a:pt x="697" y="774"/>
                  </a:lnTo>
                  <a:lnTo>
                    <a:pt x="704" y="777"/>
                  </a:lnTo>
                  <a:lnTo>
                    <a:pt x="712" y="772"/>
                  </a:lnTo>
                  <a:lnTo>
                    <a:pt x="719" y="767"/>
                  </a:lnTo>
                  <a:lnTo>
                    <a:pt x="726" y="771"/>
                  </a:lnTo>
                  <a:lnTo>
                    <a:pt x="734" y="773"/>
                  </a:lnTo>
                  <a:lnTo>
                    <a:pt x="741" y="774"/>
                  </a:lnTo>
                  <a:lnTo>
                    <a:pt x="748" y="773"/>
                  </a:lnTo>
                  <a:lnTo>
                    <a:pt x="756" y="771"/>
                  </a:lnTo>
                  <a:lnTo>
                    <a:pt x="763" y="773"/>
                  </a:lnTo>
                  <a:lnTo>
                    <a:pt x="770" y="778"/>
                  </a:lnTo>
                  <a:lnTo>
                    <a:pt x="778" y="788"/>
                  </a:lnTo>
                  <a:lnTo>
                    <a:pt x="785" y="782"/>
                  </a:lnTo>
                  <a:lnTo>
                    <a:pt x="792" y="778"/>
                  </a:lnTo>
                  <a:lnTo>
                    <a:pt x="800" y="774"/>
                  </a:lnTo>
                  <a:lnTo>
                    <a:pt x="807" y="775"/>
                  </a:lnTo>
                  <a:lnTo>
                    <a:pt x="814" y="775"/>
                  </a:lnTo>
                  <a:lnTo>
                    <a:pt x="822" y="774"/>
                  </a:lnTo>
                  <a:lnTo>
                    <a:pt x="829" y="774"/>
                  </a:lnTo>
                  <a:lnTo>
                    <a:pt x="836" y="775"/>
                  </a:lnTo>
                  <a:lnTo>
                    <a:pt x="843" y="775"/>
                  </a:lnTo>
                  <a:lnTo>
                    <a:pt x="851" y="781"/>
                  </a:lnTo>
                  <a:lnTo>
                    <a:pt x="858" y="776"/>
                  </a:lnTo>
                  <a:lnTo>
                    <a:pt x="865" y="766"/>
                  </a:lnTo>
                  <a:lnTo>
                    <a:pt x="873" y="768"/>
                  </a:lnTo>
                  <a:lnTo>
                    <a:pt x="880" y="757"/>
                  </a:lnTo>
                  <a:lnTo>
                    <a:pt x="887" y="750"/>
                  </a:lnTo>
                  <a:lnTo>
                    <a:pt x="895" y="763"/>
                  </a:lnTo>
                  <a:lnTo>
                    <a:pt x="902" y="790"/>
                  </a:lnTo>
                  <a:lnTo>
                    <a:pt x="909" y="831"/>
                  </a:lnTo>
                  <a:lnTo>
                    <a:pt x="917" y="858"/>
                  </a:lnTo>
                  <a:lnTo>
                    <a:pt x="924" y="871"/>
                  </a:lnTo>
                  <a:lnTo>
                    <a:pt x="931" y="879"/>
                  </a:lnTo>
                  <a:lnTo>
                    <a:pt x="939" y="880"/>
                  </a:lnTo>
                  <a:lnTo>
                    <a:pt x="946" y="850"/>
                  </a:lnTo>
                  <a:lnTo>
                    <a:pt x="953" y="828"/>
                  </a:lnTo>
                  <a:lnTo>
                    <a:pt x="961" y="923"/>
                  </a:lnTo>
                  <a:lnTo>
                    <a:pt x="968" y="1115"/>
                  </a:lnTo>
                  <a:lnTo>
                    <a:pt x="975" y="1275"/>
                  </a:lnTo>
                  <a:lnTo>
                    <a:pt x="983" y="1299"/>
                  </a:lnTo>
                  <a:lnTo>
                    <a:pt x="990" y="1288"/>
                  </a:lnTo>
                  <a:lnTo>
                    <a:pt x="997" y="1280"/>
                  </a:lnTo>
                  <a:lnTo>
                    <a:pt x="1005" y="1288"/>
                  </a:lnTo>
                  <a:lnTo>
                    <a:pt x="1012" y="1290"/>
                  </a:lnTo>
                  <a:lnTo>
                    <a:pt x="1019" y="1290"/>
                  </a:lnTo>
                  <a:lnTo>
                    <a:pt x="1027" y="1285"/>
                  </a:lnTo>
                  <a:lnTo>
                    <a:pt x="1034" y="1276"/>
                  </a:lnTo>
                  <a:lnTo>
                    <a:pt x="1041" y="1272"/>
                  </a:lnTo>
                  <a:lnTo>
                    <a:pt x="1049" y="1266"/>
                  </a:lnTo>
                  <a:lnTo>
                    <a:pt x="1056" y="1262"/>
                  </a:lnTo>
                  <a:lnTo>
                    <a:pt x="1063" y="1259"/>
                  </a:lnTo>
                  <a:lnTo>
                    <a:pt x="1070" y="1254"/>
                  </a:lnTo>
                  <a:lnTo>
                    <a:pt x="1078" y="1261"/>
                  </a:lnTo>
                  <a:lnTo>
                    <a:pt x="1085" y="1265"/>
                  </a:lnTo>
                  <a:lnTo>
                    <a:pt x="1092" y="1262"/>
                  </a:lnTo>
                  <a:lnTo>
                    <a:pt x="1100" y="1257"/>
                  </a:lnTo>
                  <a:lnTo>
                    <a:pt x="1107" y="1252"/>
                  </a:lnTo>
                  <a:lnTo>
                    <a:pt x="1114" y="1252"/>
                  </a:lnTo>
                  <a:lnTo>
                    <a:pt x="1122" y="1248"/>
                  </a:lnTo>
                  <a:lnTo>
                    <a:pt x="1129" y="1244"/>
                  </a:lnTo>
                  <a:lnTo>
                    <a:pt x="1136" y="1243"/>
                  </a:lnTo>
                  <a:lnTo>
                    <a:pt x="1144" y="1226"/>
                  </a:lnTo>
                  <a:lnTo>
                    <a:pt x="1151" y="1206"/>
                  </a:lnTo>
                  <a:lnTo>
                    <a:pt x="1158" y="1194"/>
                  </a:lnTo>
                  <a:lnTo>
                    <a:pt x="1166" y="1206"/>
                  </a:lnTo>
                  <a:lnTo>
                    <a:pt x="1173" y="1223"/>
                  </a:lnTo>
                  <a:lnTo>
                    <a:pt x="1180" y="1226"/>
                  </a:lnTo>
                  <a:lnTo>
                    <a:pt x="1188" y="1222"/>
                  </a:lnTo>
                  <a:lnTo>
                    <a:pt x="1195" y="1222"/>
                  </a:lnTo>
                  <a:lnTo>
                    <a:pt x="1202" y="1218"/>
                  </a:lnTo>
                  <a:lnTo>
                    <a:pt x="1210" y="1212"/>
                  </a:lnTo>
                  <a:lnTo>
                    <a:pt x="1217" y="1206"/>
                  </a:lnTo>
                  <a:lnTo>
                    <a:pt x="1224" y="1187"/>
                  </a:lnTo>
                  <a:lnTo>
                    <a:pt x="1232" y="1174"/>
                  </a:lnTo>
                  <a:lnTo>
                    <a:pt x="1239" y="1180"/>
                  </a:lnTo>
                  <a:lnTo>
                    <a:pt x="1246" y="1179"/>
                  </a:lnTo>
                  <a:lnTo>
                    <a:pt x="1254" y="1185"/>
                  </a:lnTo>
                  <a:lnTo>
                    <a:pt x="1261" y="1195"/>
                  </a:lnTo>
                  <a:lnTo>
                    <a:pt x="1268" y="1199"/>
                  </a:lnTo>
                  <a:lnTo>
                    <a:pt x="1276" y="1187"/>
                  </a:lnTo>
                  <a:lnTo>
                    <a:pt x="1283" y="1151"/>
                  </a:lnTo>
                  <a:lnTo>
                    <a:pt x="1290" y="1109"/>
                  </a:lnTo>
                  <a:lnTo>
                    <a:pt x="1297" y="1096"/>
                  </a:lnTo>
                  <a:lnTo>
                    <a:pt x="1305" y="1098"/>
                  </a:lnTo>
                  <a:lnTo>
                    <a:pt x="1312" y="1105"/>
                  </a:lnTo>
                  <a:lnTo>
                    <a:pt x="1319" y="1089"/>
                  </a:lnTo>
                  <a:lnTo>
                    <a:pt x="1327" y="1016"/>
                  </a:lnTo>
                  <a:lnTo>
                    <a:pt x="1334" y="919"/>
                  </a:lnTo>
                  <a:lnTo>
                    <a:pt x="1341" y="825"/>
                  </a:lnTo>
                  <a:lnTo>
                    <a:pt x="1349" y="737"/>
                  </a:lnTo>
                  <a:lnTo>
                    <a:pt x="1356" y="675"/>
                  </a:lnTo>
                  <a:lnTo>
                    <a:pt x="1363" y="648"/>
                  </a:lnTo>
                  <a:lnTo>
                    <a:pt x="1371" y="655"/>
                  </a:lnTo>
                  <a:lnTo>
                    <a:pt x="1378" y="687"/>
                  </a:lnTo>
                  <a:lnTo>
                    <a:pt x="1385" y="753"/>
                  </a:lnTo>
                  <a:lnTo>
                    <a:pt x="1393" y="854"/>
                  </a:lnTo>
                  <a:lnTo>
                    <a:pt x="1400" y="943"/>
                  </a:lnTo>
                  <a:lnTo>
                    <a:pt x="1407" y="998"/>
                  </a:lnTo>
                  <a:lnTo>
                    <a:pt x="1415" y="1013"/>
                  </a:lnTo>
                  <a:lnTo>
                    <a:pt x="1422" y="974"/>
                  </a:lnTo>
                  <a:lnTo>
                    <a:pt x="1429" y="921"/>
                  </a:lnTo>
                  <a:lnTo>
                    <a:pt x="1437" y="905"/>
                  </a:lnTo>
                  <a:lnTo>
                    <a:pt x="1444" y="926"/>
                  </a:lnTo>
                  <a:lnTo>
                    <a:pt x="1451" y="926"/>
                  </a:lnTo>
                  <a:lnTo>
                    <a:pt x="1459" y="902"/>
                  </a:lnTo>
                  <a:lnTo>
                    <a:pt x="1466" y="886"/>
                  </a:lnTo>
                  <a:lnTo>
                    <a:pt x="1473" y="940"/>
                  </a:lnTo>
                  <a:lnTo>
                    <a:pt x="1481" y="674"/>
                  </a:lnTo>
                  <a:lnTo>
                    <a:pt x="1488" y="648"/>
                  </a:lnTo>
                  <a:lnTo>
                    <a:pt x="1495" y="698"/>
                  </a:lnTo>
                  <a:lnTo>
                    <a:pt x="1503" y="606"/>
                  </a:lnTo>
                  <a:lnTo>
                    <a:pt x="1510" y="138"/>
                  </a:lnTo>
                  <a:lnTo>
                    <a:pt x="1517" y="353"/>
                  </a:lnTo>
                  <a:lnTo>
                    <a:pt x="1519" y="0"/>
                  </a:lnTo>
                </a:path>
              </a:pathLst>
            </a:custGeom>
            <a:noFill/>
            <a:ln w="19050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95"/>
            <p:cNvSpPr>
              <a:spLocks/>
            </p:cNvSpPr>
            <p:nvPr/>
          </p:nvSpPr>
          <p:spPr bwMode="auto">
            <a:xfrm>
              <a:off x="8334785" y="1995272"/>
              <a:ext cx="71438" cy="1447800"/>
            </a:xfrm>
            <a:custGeom>
              <a:avLst/>
              <a:gdLst>
                <a:gd name="T0" fmla="*/ 0 w 45"/>
                <a:gd name="T1" fmla="*/ 0 h 912"/>
                <a:gd name="T2" fmla="*/ 1 w 45"/>
                <a:gd name="T3" fmla="*/ 133 h 912"/>
                <a:gd name="T4" fmla="*/ 8 w 45"/>
                <a:gd name="T5" fmla="*/ 489 h 912"/>
                <a:gd name="T6" fmla="*/ 15 w 45"/>
                <a:gd name="T7" fmla="*/ 568 h 912"/>
                <a:gd name="T8" fmla="*/ 23 w 45"/>
                <a:gd name="T9" fmla="*/ 864 h 912"/>
                <a:gd name="T10" fmla="*/ 30 w 45"/>
                <a:gd name="T11" fmla="*/ 900 h 912"/>
                <a:gd name="T12" fmla="*/ 37 w 45"/>
                <a:gd name="T13" fmla="*/ 780 h 912"/>
                <a:gd name="T14" fmla="*/ 45 w 45"/>
                <a:gd name="T15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12">
                  <a:moveTo>
                    <a:pt x="0" y="0"/>
                  </a:moveTo>
                  <a:lnTo>
                    <a:pt x="1" y="133"/>
                  </a:lnTo>
                  <a:lnTo>
                    <a:pt x="8" y="489"/>
                  </a:lnTo>
                  <a:lnTo>
                    <a:pt x="15" y="568"/>
                  </a:lnTo>
                  <a:lnTo>
                    <a:pt x="23" y="864"/>
                  </a:lnTo>
                  <a:lnTo>
                    <a:pt x="30" y="900"/>
                  </a:lnTo>
                  <a:lnTo>
                    <a:pt x="37" y="780"/>
                  </a:lnTo>
                  <a:lnTo>
                    <a:pt x="45" y="912"/>
                  </a:lnTo>
                </a:path>
              </a:pathLst>
            </a:custGeom>
            <a:noFill/>
            <a:ln w="19050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98"/>
            <p:cNvSpPr>
              <a:spLocks noChangeArrowheads="1"/>
            </p:cNvSpPr>
            <p:nvPr/>
          </p:nvSpPr>
          <p:spPr bwMode="auto">
            <a:xfrm>
              <a:off x="7760697" y="4887447"/>
              <a:ext cx="44698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n-lt"/>
                </a:rPr>
                <a:t>Truth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0" name="Line 199"/>
            <p:cNvSpPr>
              <a:spLocks noChangeShapeType="1"/>
            </p:cNvSpPr>
            <p:nvPr/>
          </p:nvSpPr>
          <p:spPr bwMode="auto">
            <a:xfrm>
              <a:off x="7251480" y="4993810"/>
              <a:ext cx="373063" cy="0"/>
            </a:xfrm>
            <a:prstGeom prst="line">
              <a:avLst/>
            </a:prstGeom>
            <a:noFill/>
            <a:ln w="38100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latin typeface="+mn-lt"/>
              </a:endParaRPr>
            </a:p>
          </p:txBody>
        </p:sp>
        <p:sp>
          <p:nvSpPr>
            <p:cNvPr id="211" name="Rectangle 200"/>
            <p:cNvSpPr>
              <a:spLocks noChangeArrowheads="1"/>
            </p:cNvSpPr>
            <p:nvPr/>
          </p:nvSpPr>
          <p:spPr bwMode="auto">
            <a:xfrm>
              <a:off x="7760697" y="5111285"/>
              <a:ext cx="35907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FBP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2" name="Line 201"/>
            <p:cNvSpPr>
              <a:spLocks noChangeShapeType="1"/>
            </p:cNvSpPr>
            <p:nvPr/>
          </p:nvSpPr>
          <p:spPr bwMode="auto">
            <a:xfrm>
              <a:off x="7251480" y="5211297"/>
              <a:ext cx="373063" cy="0"/>
            </a:xfrm>
            <a:prstGeom prst="line">
              <a:avLst/>
            </a:prstGeom>
            <a:noFill/>
            <a:ln w="38100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latin typeface="+mn-lt"/>
              </a:endParaRPr>
            </a:p>
          </p:txBody>
        </p:sp>
        <p:sp>
          <p:nvSpPr>
            <p:cNvPr id="213" name="Rectangle 202"/>
            <p:cNvSpPr>
              <a:spLocks noChangeArrowheads="1"/>
            </p:cNvSpPr>
            <p:nvPr/>
          </p:nvSpPr>
          <p:spPr bwMode="auto">
            <a:xfrm>
              <a:off x="7760697" y="5325597"/>
              <a:ext cx="3895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n-lt"/>
                </a:rPr>
                <a:t>CNN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4" name="Line 203"/>
            <p:cNvSpPr>
              <a:spLocks noChangeShapeType="1"/>
            </p:cNvSpPr>
            <p:nvPr/>
          </p:nvSpPr>
          <p:spPr bwMode="auto">
            <a:xfrm>
              <a:off x="7251480" y="5430372"/>
              <a:ext cx="373063" cy="0"/>
            </a:xfrm>
            <a:prstGeom prst="line">
              <a:avLst/>
            </a:prstGeom>
            <a:noFill/>
            <a:ln w="38100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latin typeface="+mn-lt"/>
              </a:endParaRPr>
            </a:p>
          </p:txBody>
        </p:sp>
        <p:sp>
          <p:nvSpPr>
            <p:cNvPr id="215" name="Rectangle 204"/>
            <p:cNvSpPr>
              <a:spLocks noChangeArrowheads="1"/>
            </p:cNvSpPr>
            <p:nvPr/>
          </p:nvSpPr>
          <p:spPr bwMode="auto">
            <a:xfrm>
              <a:off x="7760697" y="5549435"/>
              <a:ext cx="31899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ROI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6" name="Line 205"/>
            <p:cNvSpPr>
              <a:spLocks noChangeShapeType="1"/>
            </p:cNvSpPr>
            <p:nvPr/>
          </p:nvSpPr>
          <p:spPr bwMode="auto">
            <a:xfrm>
              <a:off x="7251480" y="5649447"/>
              <a:ext cx="373063" cy="0"/>
            </a:xfrm>
            <a:prstGeom prst="line">
              <a:avLst/>
            </a:prstGeom>
            <a:noFill/>
            <a:ln w="38100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latin typeface="+mn-lt"/>
              </a:endParaRPr>
            </a:p>
          </p:txBody>
        </p:sp>
        <p:cxnSp>
          <p:nvCxnSpPr>
            <p:cNvPr id="225" name="Straight Connector 224"/>
            <p:cNvCxnSpPr/>
            <p:nvPr/>
          </p:nvCxnSpPr>
          <p:spPr bwMode="auto">
            <a:xfrm>
              <a:off x="5929368" y="4458783"/>
              <a:ext cx="23241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25716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dirty="0" smtClean="0"/>
              <a:t>Summary 2: Deep Recon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67" y="1769986"/>
            <a:ext cx="78390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Function</a:t>
            </a:r>
            <a:endParaRPr lang="en-US" dirty="0"/>
          </a:p>
        </p:txBody>
      </p:sp>
      <p:pic>
        <p:nvPicPr>
          <p:cNvPr id="7170" name="Picture 2" descr="Image result for activation function neural networ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2" y="1071129"/>
            <a:ext cx="7192055" cy="56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96348" y="4303643"/>
            <a:ext cx="7792278" cy="496957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596348" y="2716695"/>
            <a:ext cx="7792278" cy="496957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3280130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3353" y="1636364"/>
            <a:ext cx="486703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Neural Network Review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n-lt"/>
                <a:ea typeface="ＭＳ Ｐゴシック" charset="0"/>
              </a:rPr>
              <a:t>	</a:t>
            </a:r>
            <a:r>
              <a:rPr lang="en-US" sz="2800" dirty="0" smtClean="0">
                <a:latin typeface="+mn-lt"/>
              </a:rPr>
              <a:t>Exemplary Applications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latin typeface="+mn-lt"/>
              </a:rPr>
              <a:t>Deep Reconstruction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General Perspective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Recent Results</a:t>
            </a:r>
            <a:endParaRPr lang="en-US" sz="2800" dirty="0" smtClean="0">
              <a:latin typeface="+mn-lt"/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  <a:ea typeface="ＭＳ Ｐゴシック" charset="0"/>
              </a:rPr>
              <a:t>Future of Imaging</a:t>
            </a:r>
          </a:p>
          <a:p>
            <a:pPr lvl="0"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  <a:latin typeface="+mn-lt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Rawdiomics</a:t>
            </a:r>
            <a:endParaRPr lang="en-US" sz="2800" dirty="0" smtClean="0">
              <a:solidFill>
                <a:srgbClr val="FF0000"/>
              </a:solidFill>
              <a:latin typeface="+mn-lt"/>
              <a:ea typeface="ＭＳ Ｐゴシック" charset="0"/>
            </a:endParaRPr>
          </a:p>
          <a:p>
            <a:pPr lvl="0" eaLnBrk="1" hangingPunct="1"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AVATAR</a:t>
            </a:r>
          </a:p>
        </p:txBody>
      </p:sp>
    </p:spTree>
    <p:extLst>
      <p:ext uri="{BB962C8B-B14F-4D97-AF65-F5344CB8AC3E}">
        <p14:creationId xmlns:p14="http://schemas.microsoft.com/office/powerpoint/2010/main" val="209817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1" y="0"/>
            <a:ext cx="854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Published in Med. Phys.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2" y="990600"/>
            <a:ext cx="7503695" cy="56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665" y="1121526"/>
            <a:ext cx="5657850" cy="220027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 bwMode="auto">
          <a:xfrm>
            <a:off x="1" y="5018418"/>
            <a:ext cx="9144000" cy="1817992"/>
          </a:xfrm>
          <a:prstGeom prst="rect">
            <a:avLst/>
          </a:prstGeom>
          <a:solidFill>
            <a:srgbClr val="FFCCCC">
              <a:alpha val="9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2" name="Rectangle 61"/>
          <p:cNvSpPr/>
          <p:nvPr/>
        </p:nvSpPr>
        <p:spPr bwMode="auto">
          <a:xfrm>
            <a:off x="1" y="4075751"/>
            <a:ext cx="9144000" cy="871545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3" name="Rectangle 22"/>
          <p:cNvSpPr/>
          <p:nvPr/>
        </p:nvSpPr>
        <p:spPr bwMode="auto">
          <a:xfrm>
            <a:off x="2" y="3345944"/>
            <a:ext cx="9144000" cy="630784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98010" y="3407775"/>
            <a:ext cx="832563" cy="5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chemeClr val="bg2"/>
                </a:solidFill>
              </a:rPr>
              <a:t>Analytic Recon</a:t>
            </a:r>
            <a:endParaRPr lang="en-US" sz="1400" b="0" i="1" kern="0" dirty="0">
              <a:solidFill>
                <a:schemeClr val="bg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198009" y="4331391"/>
            <a:ext cx="832563" cy="52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0000FF"/>
                </a:solidFill>
              </a:rPr>
              <a:t>Iterative Recon</a:t>
            </a:r>
            <a:endParaRPr lang="en-US" sz="1400" b="0" i="1" kern="0" dirty="0">
              <a:solidFill>
                <a:srgbClr val="0000FF"/>
              </a:solidFill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-3768" y="3428894"/>
            <a:ext cx="1012964" cy="2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800" i="1" kern="0" dirty="0" smtClean="0">
                <a:solidFill>
                  <a:schemeClr val="bg2"/>
                </a:solidFill>
              </a:rPr>
              <a:t>Past</a:t>
            </a:r>
            <a:endParaRPr lang="en-US" sz="1600" b="0" i="1" kern="0" dirty="0" smtClean="0">
              <a:solidFill>
                <a:schemeClr val="bg2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-3768" y="4359401"/>
            <a:ext cx="1232008" cy="2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800" i="1" kern="0" dirty="0" smtClean="0">
                <a:solidFill>
                  <a:srgbClr val="0000FF"/>
                </a:solidFill>
              </a:rPr>
              <a:t>Present</a:t>
            </a:r>
            <a:endParaRPr lang="en-US" sz="1600" b="0" i="1" kern="0" dirty="0" smtClean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4213" y="5395178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chemeClr val="tx1"/>
                </a:solidFill>
              </a:rPr>
              <a:t>Recon Image</a:t>
            </a:r>
            <a:endParaRPr lang="en-US" sz="1400" b="0" i="1" kern="0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-3768" y="5012030"/>
            <a:ext cx="1015237" cy="2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800" i="1" kern="0" dirty="0" smtClean="0">
                <a:solidFill>
                  <a:srgbClr val="FF0000"/>
                </a:solidFill>
              </a:rPr>
              <a:t>Future</a:t>
            </a:r>
            <a:endParaRPr lang="en-US" sz="1600" i="1" kern="0" dirty="0" smtClean="0">
              <a:solidFill>
                <a:srgbClr val="FF0000"/>
              </a:solidFill>
            </a:endParaRPr>
          </a:p>
        </p:txBody>
      </p:sp>
      <p:cxnSp>
        <p:nvCxnSpPr>
          <p:cNvPr id="26" name="Curved Connector 25"/>
          <p:cNvCxnSpPr>
            <a:stCxn id="24" idx="2"/>
            <a:endCxn id="8" idx="2"/>
          </p:cNvCxnSpPr>
          <p:nvPr/>
        </p:nvCxnSpPr>
        <p:spPr bwMode="auto">
          <a:xfrm rot="16200000" flipH="1">
            <a:off x="2607269" y="3978234"/>
            <a:ext cx="3176" cy="3927992"/>
          </a:xfrm>
          <a:prstGeom prst="curvedConnector3">
            <a:avLst>
              <a:gd name="adj1" fmla="val 7297733"/>
            </a:avLst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051814" y="3467653"/>
            <a:ext cx="1371600" cy="1371600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5440885" y="3428894"/>
            <a:ext cx="955813" cy="4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>
                <a:solidFill>
                  <a:schemeClr val="bg2"/>
                </a:solidFill>
              </a:rPr>
              <a:t>C</a:t>
            </a:r>
            <a:r>
              <a:rPr lang="en-US" sz="1400" b="0" i="1" kern="0" dirty="0" smtClean="0">
                <a:solidFill>
                  <a:schemeClr val="bg2"/>
                </a:solidFill>
              </a:rPr>
              <a:t>rafted Features</a:t>
            </a:r>
            <a:endParaRPr lang="en-US" sz="1400" b="0" i="1" kern="0" dirty="0">
              <a:solidFill>
                <a:schemeClr val="bg2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6686721" y="3407775"/>
            <a:ext cx="958807" cy="5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chemeClr val="bg2"/>
                </a:solidFill>
              </a:rPr>
              <a:t>Statistical Model</a:t>
            </a:r>
            <a:endParaRPr lang="en-US" sz="1400" b="0" i="1" kern="0" dirty="0">
              <a:solidFill>
                <a:schemeClr val="bg2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5429455" y="4359401"/>
            <a:ext cx="1116165" cy="4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0000FF"/>
                </a:solidFill>
              </a:rPr>
              <a:t>CNN-based Features</a:t>
            </a:r>
            <a:endParaRPr lang="en-US" sz="1400" b="0" i="1" kern="0" dirty="0">
              <a:solidFill>
                <a:srgbClr val="0000FF"/>
              </a:solidFill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6800850" y="4331391"/>
            <a:ext cx="847724" cy="52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0000FF"/>
                </a:solidFill>
              </a:rPr>
              <a:t>Trained Network</a:t>
            </a:r>
            <a:endParaRPr lang="en-US" sz="1400" b="0" i="1" kern="0" dirty="0">
              <a:solidFill>
                <a:srgbClr val="0000FF"/>
              </a:solidFill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5373937" y="5395178"/>
            <a:ext cx="1291089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FF0000"/>
                </a:solidFill>
              </a:rPr>
              <a:t>ROI Segmentation</a:t>
            </a:r>
            <a:endParaRPr lang="en-US" sz="1400" b="0" i="1" kern="0" dirty="0">
              <a:solidFill>
                <a:srgbClr val="FF0000"/>
              </a:solidFill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 bwMode="auto">
          <a:xfrm>
            <a:off x="6917470" y="5395178"/>
            <a:ext cx="88392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FF0000"/>
                </a:solidFill>
              </a:rPr>
              <a:t>Deep Features</a:t>
            </a:r>
            <a:endParaRPr lang="en-US" sz="1400" b="0" i="1" kern="0" dirty="0">
              <a:solidFill>
                <a:srgbClr val="FF0000"/>
              </a:solidFill>
            </a:endParaRPr>
          </a:p>
        </p:txBody>
      </p:sp>
      <p:cxnSp>
        <p:nvCxnSpPr>
          <p:cNvPr id="78" name="Curved Connector 77"/>
          <p:cNvCxnSpPr>
            <a:stCxn id="8" idx="2"/>
            <a:endCxn id="79" idx="2"/>
          </p:cNvCxnSpPr>
          <p:nvPr/>
        </p:nvCxnSpPr>
        <p:spPr bwMode="auto">
          <a:xfrm rot="16200000" flipH="1">
            <a:off x="6564463" y="3952208"/>
            <a:ext cx="12700" cy="398322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8053837" y="5395178"/>
            <a:ext cx="1004472" cy="5486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chemeClr val="tx1"/>
                </a:solidFill>
              </a:rPr>
              <a:t>Final Diagnosis</a:t>
            </a:r>
          </a:p>
        </p:txBody>
      </p:sp>
      <p:cxnSp>
        <p:nvCxnSpPr>
          <p:cNvPr id="91" name="Straight Arrow Connector 90"/>
          <p:cNvCxnSpPr>
            <a:stCxn id="8" idx="3"/>
            <a:endCxn id="63" idx="1"/>
          </p:cNvCxnSpPr>
          <p:nvPr/>
        </p:nvCxnSpPr>
        <p:spPr bwMode="auto">
          <a:xfrm>
            <a:off x="5121493" y="5669498"/>
            <a:ext cx="252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/>
          <p:cNvCxnSpPr>
            <a:stCxn id="64" idx="3"/>
            <a:endCxn id="79" idx="1"/>
          </p:cNvCxnSpPr>
          <p:nvPr/>
        </p:nvCxnSpPr>
        <p:spPr bwMode="auto">
          <a:xfrm>
            <a:off x="7801392" y="5669498"/>
            <a:ext cx="2524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Straight Arrow Connector 105"/>
          <p:cNvCxnSpPr>
            <a:stCxn id="63" idx="3"/>
            <a:endCxn id="64" idx="1"/>
          </p:cNvCxnSpPr>
          <p:nvPr/>
        </p:nvCxnSpPr>
        <p:spPr bwMode="auto">
          <a:xfrm>
            <a:off x="6665026" y="5669498"/>
            <a:ext cx="252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5" name="Curved Connector 114"/>
          <p:cNvCxnSpPr>
            <a:stCxn id="24" idx="2"/>
            <a:endCxn id="79" idx="2"/>
          </p:cNvCxnSpPr>
          <p:nvPr/>
        </p:nvCxnSpPr>
        <p:spPr bwMode="auto">
          <a:xfrm rot="16200000" flipH="1">
            <a:off x="4598879" y="1986624"/>
            <a:ext cx="3176" cy="7911212"/>
          </a:xfrm>
          <a:prstGeom prst="bentConnector3">
            <a:avLst>
              <a:gd name="adj1" fmla="val 23132746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3" name="Straight Arrow Connector 122"/>
          <p:cNvCxnSpPr>
            <a:stCxn id="3" idx="3"/>
            <a:endCxn id="5" idx="1"/>
          </p:cNvCxnSpPr>
          <p:nvPr/>
        </p:nvCxnSpPr>
        <p:spPr bwMode="auto">
          <a:xfrm>
            <a:off x="2861753" y="3667432"/>
            <a:ext cx="33625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6" name="Straight Arrow Connector 125"/>
          <p:cNvCxnSpPr>
            <a:stCxn id="57" idx="3"/>
          </p:cNvCxnSpPr>
          <p:nvPr/>
        </p:nvCxnSpPr>
        <p:spPr bwMode="auto">
          <a:xfrm>
            <a:off x="6396698" y="3667432"/>
            <a:ext cx="3355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9" name="Straight Arrow Connector 128"/>
          <p:cNvCxnSpPr>
            <a:stCxn id="29" idx="3"/>
            <a:endCxn id="30" idx="1"/>
          </p:cNvCxnSpPr>
          <p:nvPr/>
        </p:nvCxnSpPr>
        <p:spPr bwMode="auto">
          <a:xfrm flipV="1">
            <a:off x="2907473" y="4594313"/>
            <a:ext cx="290536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3" name="Straight Arrow Connector 132"/>
          <p:cNvCxnSpPr>
            <a:stCxn id="59" idx="3"/>
            <a:endCxn id="60" idx="1"/>
          </p:cNvCxnSpPr>
          <p:nvPr/>
        </p:nvCxnSpPr>
        <p:spPr bwMode="auto">
          <a:xfrm flipV="1">
            <a:off x="6545620" y="4594313"/>
            <a:ext cx="25523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9" name="Content Placeholder 2"/>
          <p:cNvSpPr txBox="1">
            <a:spLocks/>
          </p:cNvSpPr>
          <p:nvPr/>
        </p:nvSpPr>
        <p:spPr bwMode="auto">
          <a:xfrm>
            <a:off x="1647348" y="6218181"/>
            <a:ext cx="1564436" cy="2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rgbClr val="FF0000"/>
                </a:solidFill>
              </a:rPr>
              <a:t>Deep Recon</a:t>
            </a:r>
            <a:endParaRPr lang="en-US" sz="1200" i="1" kern="0" dirty="0" smtClean="0">
              <a:solidFill>
                <a:srgbClr val="FF0000"/>
              </a:solidFill>
            </a:endParaRPr>
          </a:p>
        </p:txBody>
      </p:sp>
      <p:sp>
        <p:nvSpPr>
          <p:cNvPr id="140" name="Content Placeholder 2"/>
          <p:cNvSpPr txBox="1">
            <a:spLocks/>
          </p:cNvSpPr>
          <p:nvPr/>
        </p:nvSpPr>
        <p:spPr bwMode="auto">
          <a:xfrm>
            <a:off x="5816556" y="6195716"/>
            <a:ext cx="1564436" cy="2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rgbClr val="FF0000"/>
                </a:solidFill>
              </a:rPr>
              <a:t>Deep Radiomics</a:t>
            </a:r>
            <a:endParaRPr lang="en-US" sz="1200" i="1" kern="0" dirty="0" smtClean="0">
              <a:solidFill>
                <a:srgbClr val="FF0000"/>
              </a:solidFill>
            </a:endParaRPr>
          </a:p>
        </p:txBody>
      </p:sp>
      <p:sp>
        <p:nvSpPr>
          <p:cNvPr id="142" name="Content Placeholder 2"/>
          <p:cNvSpPr txBox="1">
            <a:spLocks/>
          </p:cNvSpPr>
          <p:nvPr/>
        </p:nvSpPr>
        <p:spPr bwMode="auto">
          <a:xfrm>
            <a:off x="3834492" y="6297182"/>
            <a:ext cx="1564436" cy="2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800" i="1" kern="0" dirty="0" smtClean="0">
                <a:solidFill>
                  <a:srgbClr val="FF0000"/>
                </a:solidFill>
              </a:rPr>
              <a:t>Rawdiomics</a:t>
            </a:r>
            <a:endParaRPr lang="en-US" sz="1600" i="1" kern="0" dirty="0" smtClean="0">
              <a:solidFill>
                <a:srgbClr val="FF0000"/>
              </a:solidFill>
            </a:endParaRPr>
          </a:p>
        </p:txBody>
      </p:sp>
      <p:cxnSp>
        <p:nvCxnSpPr>
          <p:cNvPr id="143" name="Straight Arrow Connector 142"/>
          <p:cNvCxnSpPr>
            <a:stCxn id="57" idx="3"/>
            <a:endCxn id="60" idx="1"/>
          </p:cNvCxnSpPr>
          <p:nvPr/>
        </p:nvCxnSpPr>
        <p:spPr bwMode="auto">
          <a:xfrm>
            <a:off x="6396698" y="3667432"/>
            <a:ext cx="404152" cy="9268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27501" y="5398354"/>
            <a:ext cx="1034720" cy="542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chemeClr val="tx1"/>
                </a:solidFill>
              </a:rPr>
              <a:t>Low-dose Dataset</a:t>
            </a:r>
          </a:p>
          <a:p>
            <a:pPr algn="ctr" eaLnBrk="1" hangingPunct="1"/>
            <a:endParaRPr lang="en-US" sz="1400" b="0" i="1" kern="0" dirty="0">
              <a:solidFill>
                <a:srgbClr val="FF0000"/>
              </a:solidFill>
            </a:endParaRPr>
          </a:p>
          <a:p>
            <a:pPr algn="ctr" eaLnBrk="1" hangingPunct="1"/>
            <a:endParaRPr lang="en-US" sz="1400" b="0" i="1" kern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54636" y="3467653"/>
            <a:ext cx="1369383" cy="1371600"/>
          </a:xfrm>
          <a:prstGeom prst="rect">
            <a:avLst/>
          </a:prstGeom>
        </p:spPr>
      </p:pic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414665" y="5395178"/>
            <a:ext cx="876819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FF0000"/>
                </a:solidFill>
              </a:rPr>
              <a:t>FBP Network</a:t>
            </a:r>
            <a:endParaRPr lang="en-US" sz="1400" b="0" i="1" kern="0" dirty="0">
              <a:solidFill>
                <a:srgbClr val="FF0000"/>
              </a:solidFill>
            </a:endParaRPr>
          </a:p>
        </p:txBody>
      </p:sp>
      <p:sp>
        <p:nvSpPr>
          <p:cNvPr id="67" name="Content Placeholder 2"/>
          <p:cNvSpPr txBox="1">
            <a:spLocks/>
          </p:cNvSpPr>
          <p:nvPr/>
        </p:nvSpPr>
        <p:spPr bwMode="auto">
          <a:xfrm>
            <a:off x="2543928" y="5395178"/>
            <a:ext cx="122784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FF0000"/>
                </a:solidFill>
              </a:rPr>
              <a:t>Improvement Network</a:t>
            </a:r>
            <a:endParaRPr lang="en-US" sz="1400" b="0" i="1" kern="0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/>
          <p:cNvCxnSpPr>
            <a:stCxn id="24" idx="3"/>
            <a:endCxn id="66" idx="1"/>
          </p:cNvCxnSpPr>
          <p:nvPr/>
        </p:nvCxnSpPr>
        <p:spPr bwMode="auto">
          <a:xfrm>
            <a:off x="1162221" y="5669498"/>
            <a:ext cx="252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Straight Arrow Connector 79"/>
          <p:cNvCxnSpPr>
            <a:stCxn id="66" idx="3"/>
            <a:endCxn id="67" idx="1"/>
          </p:cNvCxnSpPr>
          <p:nvPr/>
        </p:nvCxnSpPr>
        <p:spPr bwMode="auto">
          <a:xfrm>
            <a:off x="2291484" y="5669498"/>
            <a:ext cx="252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67" idx="3"/>
            <a:endCxn id="8" idx="1"/>
          </p:cNvCxnSpPr>
          <p:nvPr/>
        </p:nvCxnSpPr>
        <p:spPr bwMode="auto">
          <a:xfrm>
            <a:off x="3771769" y="5669498"/>
            <a:ext cx="252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696" y="3467653"/>
            <a:ext cx="1099996" cy="1371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940" y="3428894"/>
            <a:ext cx="955813" cy="477075"/>
          </a:xfrm>
        </p:spPr>
        <p:txBody>
          <a:bodyPr/>
          <a:lstStyle/>
          <a:p>
            <a:pPr algn="ctr"/>
            <a:r>
              <a:rPr lang="en-US" sz="1400" b="0" i="1" dirty="0" smtClean="0">
                <a:solidFill>
                  <a:schemeClr val="bg2"/>
                </a:solidFill>
              </a:rPr>
              <a:t>Normal Dataset</a:t>
            </a:r>
            <a:endParaRPr lang="en-US" sz="1400" b="0" i="1" dirty="0">
              <a:solidFill>
                <a:schemeClr val="bg2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951660" y="4359401"/>
            <a:ext cx="955813" cy="4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b="0" i="1" kern="0" dirty="0" smtClean="0">
                <a:solidFill>
                  <a:srgbClr val="0000FF"/>
                </a:solidFill>
              </a:rPr>
              <a:t>Low-dose Dataset</a:t>
            </a:r>
            <a:endParaRPr lang="en-US" sz="1400" b="0" i="1" kern="0" dirty="0">
              <a:solidFill>
                <a:srgbClr val="0000FF"/>
              </a:solidFill>
            </a:endParaRPr>
          </a:p>
        </p:txBody>
      </p:sp>
      <p:sp>
        <p:nvSpPr>
          <p:cNvPr id="43" name="标题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dirty="0" smtClean="0"/>
              <a:t>Ra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diomics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384" y="2515549"/>
            <a:ext cx="32004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65" y="55626"/>
            <a:ext cx="1547446" cy="147196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" y="62178"/>
            <a:ext cx="7060604" cy="134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-54189" y="1596216"/>
            <a:ext cx="9144000" cy="27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Auto-driving Vehicle-based Affordable Tomography-Analytics Robots (AVATAR)</a:t>
            </a: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Biomedical Imaging Center, BME, SoE, CBIS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Rensselaer Polytechnic Institute, Troy, New York, USA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April 18, 2018</a:t>
            </a:r>
            <a:endParaRPr lang="en-US" sz="2000" dirty="0" smtClean="0">
              <a:solidFill>
                <a:srgbClr val="006699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8" y="4757194"/>
            <a:ext cx="9171101" cy="2100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40795"/>
            <a:ext cx="9144000" cy="21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35" y="682136"/>
            <a:ext cx="6819929" cy="617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Cost-effective </a:t>
            </a:r>
            <a:r>
              <a:rPr lang="en-US" dirty="0"/>
              <a:t>Scanner</a:t>
            </a:r>
          </a:p>
        </p:txBody>
      </p:sp>
    </p:spTree>
    <p:extLst>
      <p:ext uri="{BB962C8B-B14F-4D97-AF65-F5344CB8AC3E}">
        <p14:creationId xmlns:p14="http://schemas.microsoft.com/office/powerpoint/2010/main" val="3095603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Slim Scanner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1247685"/>
            <a:ext cx="6486525" cy="46386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481689" y="6143445"/>
            <a:ext cx="4509911" cy="3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r" eaLnBrk="1" hangingPunct="1"/>
            <a:r>
              <a:rPr lang="en-US" sz="1800" b="0" kern="0" dirty="0" smtClean="0">
                <a:solidFill>
                  <a:srgbClr val="FF0000"/>
                </a:solidFill>
              </a:rPr>
              <a:t>Collaborative Efforts by GE, RPI, &amp; MGH</a:t>
            </a:r>
            <a:endParaRPr lang="en-US" sz="1800" b="0" kern="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996265" y="5454027"/>
            <a:ext cx="2754491" cy="43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l" eaLnBrk="1" hangingPunct="1"/>
            <a:r>
              <a:rPr lang="en-US" sz="1800" b="0" kern="0" dirty="0" smtClean="0">
                <a:solidFill>
                  <a:srgbClr val="FF0000"/>
                </a:solidFill>
              </a:rPr>
              <a:t>Already Designed</a:t>
            </a:r>
            <a:endParaRPr lang="en-US" sz="1800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80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Auto-driving Cars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1445"/>
            <a:ext cx="5157664" cy="28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8769"/>
            <a:ext cx="4497242" cy="31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6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 Dynamics Robots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61" y="1415062"/>
            <a:ext cx="3912306" cy="4773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489" y="1772356"/>
            <a:ext cx="3786457" cy="36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</a:t>
            </a:r>
            <a:endParaRPr lang="en-US" dirty="0"/>
          </a:p>
        </p:txBody>
      </p:sp>
      <p:pic>
        <p:nvPicPr>
          <p:cNvPr id="23554" name="Picture 2" descr="Image result for neural networ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8" y="1122217"/>
            <a:ext cx="8478644" cy="496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5840" y="6341314"/>
            <a:ext cx="7985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www.extremetech.com/extreme/215170-artificial-neural-networks-are-changing-the-world-what-are-they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63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Imaging</a:t>
            </a:r>
            <a:endParaRPr lang="en-US" dirty="0"/>
          </a:p>
        </p:txBody>
      </p:sp>
      <p:pic>
        <p:nvPicPr>
          <p:cNvPr id="22530" name="Picture 2" descr="Image result for future worl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617"/>
            <a:ext cx="9144118" cy="490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86675"/>
            <a:ext cx="5424311" cy="2860404"/>
          </a:xfrm>
          <a:solidFill>
            <a:srgbClr val="FF9900">
              <a:alpha val="50000"/>
            </a:srgbClr>
          </a:solidFill>
        </p:spPr>
        <p:txBody>
          <a:bodyPr/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X-ray Imaging/CT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Ultrasound Imaging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Optical Imaging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Compact MRI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Other Types of Sensing/Testing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Intelligent Analyses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59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22" y="1406957"/>
            <a:ext cx="8382000" cy="4734198"/>
          </a:xfrm>
        </p:spPr>
        <p:txBody>
          <a:bodyPr/>
          <a:lstStyle/>
          <a:p>
            <a:pPr>
              <a:buClrTx/>
            </a:pPr>
            <a:r>
              <a:rPr lang="en-US" sz="3200" dirty="0" smtClean="0">
                <a:solidFill>
                  <a:schemeClr val="tx1"/>
                </a:solidFill>
              </a:rPr>
              <a:t>Integration of High-techs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Tomography/Imaging/Sensing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Image Analytics/Informatics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Preventive, Individualized Healthcare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Control, Robot, Smart Materials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Auto-driving/flying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Machine Learning/Artificial Intelligence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Telecommunication/Internet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8195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Testbeds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6913"/>
            <a:ext cx="8698089" cy="4661816"/>
          </a:xfrm>
        </p:spPr>
        <p:txBody>
          <a:bodyPr/>
          <a:lstStyle/>
          <a:p>
            <a:r>
              <a:rPr lang="en-US" dirty="0" smtClean="0"/>
              <a:t>Typical Imaging Tasks Better Performed on Spot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Routine Imaging/Screening </a:t>
            </a:r>
            <a:r>
              <a:rPr lang="en-US" dirty="0" smtClean="0"/>
              <a:t>(Lung, Breast, etc.)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Natural Disaster Scenes (Patients Centered)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Battle Fields (Solders/Citizens Centered)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Infrastructural Inspection</a:t>
            </a:r>
          </a:p>
          <a:p>
            <a:pPr>
              <a:buClrTx/>
            </a:pPr>
            <a:r>
              <a:rPr lang="en-US" dirty="0"/>
              <a:t>	(Bridge, Building, Power Station, etc.)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Space </a:t>
            </a:r>
            <a:r>
              <a:rPr lang="en-US" dirty="0" smtClean="0"/>
              <a:t>Exploration</a:t>
            </a:r>
          </a:p>
          <a:p>
            <a:pPr>
              <a:buClrTx/>
            </a:pPr>
            <a:r>
              <a:rPr lang="en-US" dirty="0" smtClean="0"/>
              <a:t>…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871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3: Internet of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1397750"/>
            <a:ext cx="8606118" cy="4768560"/>
          </a:xfrm>
        </p:spPr>
        <p:txBody>
          <a:bodyPr/>
          <a:lstStyle/>
          <a:p>
            <a:pPr>
              <a:buClrTx/>
            </a:pPr>
            <a:r>
              <a:rPr lang="en-US" dirty="0" smtClean="0"/>
              <a:t>Civilization Spanned by</a:t>
            </a:r>
          </a:p>
          <a:p>
            <a:pPr>
              <a:buClrTx/>
            </a:pPr>
            <a:r>
              <a:rPr lang="en-US" dirty="0"/>
              <a:t>	</a:t>
            </a:r>
            <a:r>
              <a:rPr lang="en-US" dirty="0" smtClean="0"/>
              <a:t>Both </a:t>
            </a:r>
            <a:r>
              <a:rPr lang="en-US" dirty="0" smtClean="0">
                <a:solidFill>
                  <a:srgbClr val="FF0000"/>
                </a:solidFill>
              </a:rPr>
              <a:t>Mobility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Connectivity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Bus Station → Private Cars </a:t>
            </a:r>
            <a:r>
              <a:rPr lang="en-US" dirty="0"/>
              <a:t>→</a:t>
            </a:r>
            <a:r>
              <a:rPr lang="en-US" dirty="0" smtClean="0"/>
              <a:t> Uber Taxi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Direct Trading → Mall → </a:t>
            </a:r>
            <a:r>
              <a:rPr lang="en-US" dirty="0" smtClean="0"/>
              <a:t>Door-to-door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Cinema/Theater → Home Theater → iPhone TV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Gold → Bank </a:t>
            </a:r>
            <a:r>
              <a:rPr lang="en-US" dirty="0" smtClean="0"/>
              <a:t>→ Apply Pay </a:t>
            </a:r>
            <a:r>
              <a:rPr lang="en-US" dirty="0"/>
              <a:t>→ </a:t>
            </a:r>
            <a:r>
              <a:rPr lang="en-US" dirty="0" smtClean="0"/>
              <a:t>Bitcoin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Radiology/Imaging </a:t>
            </a:r>
            <a:r>
              <a:rPr lang="en-US" dirty="0" smtClean="0">
                <a:solidFill>
                  <a:srgbClr val="FF0000"/>
                </a:solidFill>
              </a:rPr>
              <a:t>Center → AVATAR</a:t>
            </a:r>
          </a:p>
          <a:p>
            <a:pPr>
              <a:buClrTx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rgbClr val="00B050"/>
                </a:solidFill>
              </a:rPr>
              <a:t>“Internet of </a:t>
            </a:r>
            <a:r>
              <a:rPr lang="en-US" dirty="0">
                <a:solidFill>
                  <a:srgbClr val="00B050"/>
                </a:solidFill>
              </a:rPr>
              <a:t>Things” → “Internet</a:t>
            </a:r>
            <a:r>
              <a:rPr lang="en-US" dirty="0" smtClean="0">
                <a:solidFill>
                  <a:srgbClr val="00B050"/>
                </a:solidFill>
              </a:rPr>
              <a:t> of Service”</a:t>
            </a:r>
          </a:p>
          <a:p>
            <a:pPr>
              <a:buClrTx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Problem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25" y="1409700"/>
            <a:ext cx="4972050" cy="116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3126491"/>
            <a:ext cx="8312727" cy="2116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531" y="139056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Objective Function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531" y="3126491"/>
            <a:ext cx="290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Parameter Refinement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0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Search</a:t>
            </a: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990600"/>
            <a:ext cx="8162925" cy="549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39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bf135e3c8cafc22f8ce5d5c6bcff8b5d334ca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11522</TotalTime>
  <Words>949</Words>
  <Application>Microsoft Office PowerPoint</Application>
  <PresentationFormat>On-screen Show (4:3)</PresentationFormat>
  <Paragraphs>373</Paragraphs>
  <Slides>73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ＭＳ Ｐゴシック</vt:lpstr>
      <vt:lpstr>SimSun</vt:lpstr>
      <vt:lpstr>Arial</vt:lpstr>
      <vt:lpstr>Calibri</vt:lpstr>
      <vt:lpstr>q_serif</vt:lpstr>
      <vt:lpstr>Times</vt:lpstr>
      <vt:lpstr>Times New Roman</vt:lpstr>
      <vt:lpstr>Blank Presentation</vt:lpstr>
      <vt:lpstr>Equation</vt:lpstr>
      <vt:lpstr>PowerPoint Presentation</vt:lpstr>
      <vt:lpstr>PowerPoint Presentation</vt:lpstr>
      <vt:lpstr>Machine Learning</vt:lpstr>
      <vt:lpstr>Simplest Version</vt:lpstr>
      <vt:lpstr>Perceptron</vt:lpstr>
      <vt:lpstr>Activation Function</vt:lpstr>
      <vt:lpstr>Artificial Neural Network</vt:lpstr>
      <vt:lpstr>Optimization Problem</vt:lpstr>
      <vt:lpstr>Gradient Descent Search</vt:lpstr>
      <vt:lpstr>Simple Fitting</vt:lpstr>
      <vt:lpstr>Sophisticated Fitting</vt:lpstr>
      <vt:lpstr>PowerPoint Presentation</vt:lpstr>
      <vt:lpstr>Fitting with ReLu</vt:lpstr>
      <vt:lpstr>My Chair</vt:lpstr>
      <vt:lpstr>Is It Chair?</vt:lpstr>
      <vt:lpstr>And These?</vt:lpstr>
      <vt:lpstr>ImageNet Contest</vt:lpstr>
      <vt:lpstr>Google’s Self-driving Car</vt:lpstr>
      <vt:lpstr>AlphaGo</vt:lpstr>
      <vt:lpstr>Why Deep Neural Network?</vt:lpstr>
      <vt:lpstr>Exp Growth of Depth/Complexity</vt:lpstr>
      <vt:lpstr>Exp Growth of Data Size</vt:lpstr>
      <vt:lpstr>Exp Growth of Computing Power</vt:lpstr>
      <vt:lpstr>CPU, GPU, &amp; TPU</vt:lpstr>
      <vt:lpstr>Python &amp; TensorFlow</vt:lpstr>
      <vt:lpstr>Hands-on Project</vt:lpstr>
      <vt:lpstr>MNIST Dataset</vt:lpstr>
      <vt:lpstr>All Together: Super Performance!</vt:lpstr>
      <vt:lpstr>Summary 1: Coding vs Learning</vt:lpstr>
      <vt:lpstr>Machine Learning</vt:lpstr>
      <vt:lpstr>IEEE Perspective (2016)</vt:lpstr>
      <vt:lpstr>PowerPoint Presentation</vt:lpstr>
      <vt:lpstr>Smart Medicine</vt:lpstr>
      <vt:lpstr>Analytic Approach</vt:lpstr>
      <vt:lpstr>Iterative Approach</vt:lpstr>
      <vt:lpstr>Learning Approach</vt:lpstr>
      <vt:lpstr>PowerPoint Presentation</vt:lpstr>
      <vt:lpstr>Not All Configurations Useful</vt:lpstr>
      <vt:lpstr>PowerPoint Presentation</vt:lpstr>
      <vt:lpstr>Strategic Long-term Partnership On Deep Learning for Tomographic Reconstruction </vt:lpstr>
      <vt:lpstr>Post-Processing: Image to Image</vt:lpstr>
      <vt:lpstr>Inner Working of RED-CNN</vt:lpstr>
      <vt:lpstr>Low-dose CT vs WGAN-VGG </vt:lpstr>
      <vt:lpstr>DenseNet</vt:lpstr>
      <vt:lpstr>Analytic Network: FBP</vt:lpstr>
      <vt:lpstr>Iterative Network: “LEARN”</vt:lpstr>
      <vt:lpstr>Quality Comparison (64 Views)</vt:lpstr>
      <vt:lpstr>Features in ROI</vt:lpstr>
      <vt:lpstr>Exterior Tomography</vt:lpstr>
      <vt:lpstr>PowerPoint Presentation</vt:lpstr>
      <vt:lpstr>Smart Interpolator</vt:lpstr>
      <vt:lpstr>Superiority Principle</vt:lpstr>
      <vt:lpstr>Learning in the Image Domain</vt:lpstr>
      <vt:lpstr>Work by Prof. Yu’s Group</vt:lpstr>
      <vt:lpstr>UML Workflow</vt:lpstr>
      <vt:lpstr>Clinical Results</vt:lpstr>
      <vt:lpstr>Interior Tomography</vt:lpstr>
      <vt:lpstr>Data-driven Interior Tomography</vt:lpstr>
      <vt:lpstr>Summary 2: Deep Recon</vt:lpstr>
      <vt:lpstr>PowerPoint Presentation</vt:lpstr>
      <vt:lpstr>Machine Learning</vt:lpstr>
      <vt:lpstr>PowerPoint Presentation</vt:lpstr>
      <vt:lpstr>Idea Published in Med. Phys.</vt:lpstr>
      <vt:lpstr>Rawdiomics</vt:lpstr>
      <vt:lpstr>PowerPoint Presentation</vt:lpstr>
      <vt:lpstr>Cost-effective Scanner</vt:lpstr>
      <vt:lpstr>Slim Scanner</vt:lpstr>
      <vt:lpstr>Auto-driving Cars</vt:lpstr>
      <vt:lpstr>Boston Dynamics Robots</vt:lpstr>
      <vt:lpstr>Future of Imaging</vt:lpstr>
      <vt:lpstr>Convergence</vt:lpstr>
      <vt:lpstr>Testbeds</vt:lpstr>
      <vt:lpstr>Summary 3: Internet of Service</vt:lpstr>
    </vt:vector>
  </TitlesOfParts>
  <Company>U.Z. 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Resonance Imaging</dc:title>
  <dc:creator>Paul Suetens</dc:creator>
  <cp:lastModifiedBy>Wang, Ge</cp:lastModifiedBy>
  <cp:revision>642</cp:revision>
  <dcterms:created xsi:type="dcterms:W3CDTF">2009-02-13T14:58:07Z</dcterms:created>
  <dcterms:modified xsi:type="dcterms:W3CDTF">2018-04-24T15:31:53Z</dcterms:modified>
</cp:coreProperties>
</file>