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4"/>
  </p:sldMasterIdLst>
  <p:notesMasterIdLst>
    <p:notesMasterId r:id="rId47"/>
  </p:notesMasterIdLst>
  <p:handoutMasterIdLst>
    <p:handoutMasterId r:id="rId48"/>
  </p:handoutMasterIdLst>
  <p:sldIdLst>
    <p:sldId id="1214" r:id="rId5"/>
    <p:sldId id="2539" r:id="rId6"/>
    <p:sldId id="1569" r:id="rId7"/>
    <p:sldId id="2535" r:id="rId8"/>
    <p:sldId id="1425" r:id="rId9"/>
    <p:sldId id="1490" r:id="rId10"/>
    <p:sldId id="1489" r:id="rId11"/>
    <p:sldId id="1565" r:id="rId12"/>
    <p:sldId id="1494" r:id="rId13"/>
    <p:sldId id="1493" r:id="rId14"/>
    <p:sldId id="1563" r:id="rId15"/>
    <p:sldId id="1511" r:id="rId16"/>
    <p:sldId id="1512" r:id="rId17"/>
    <p:sldId id="1513" r:id="rId18"/>
    <p:sldId id="1514" r:id="rId19"/>
    <p:sldId id="1516" r:id="rId20"/>
    <p:sldId id="1517" r:id="rId21"/>
    <p:sldId id="1515" r:id="rId22"/>
    <p:sldId id="1518" r:id="rId23"/>
    <p:sldId id="1519" r:id="rId24"/>
    <p:sldId id="1580" r:id="rId25"/>
    <p:sldId id="1520" r:id="rId26"/>
    <p:sldId id="1550" r:id="rId27"/>
    <p:sldId id="1575" r:id="rId28"/>
    <p:sldId id="1534" r:id="rId29"/>
    <p:sldId id="1537" r:id="rId30"/>
    <p:sldId id="1578" r:id="rId31"/>
    <p:sldId id="2529" r:id="rId32"/>
    <p:sldId id="2431" r:id="rId33"/>
    <p:sldId id="2533" r:id="rId34"/>
    <p:sldId id="1564" r:id="rId35"/>
    <p:sldId id="1477" r:id="rId36"/>
    <p:sldId id="1479" r:id="rId37"/>
    <p:sldId id="1582" r:id="rId38"/>
    <p:sldId id="1568" r:id="rId39"/>
    <p:sldId id="1541" r:id="rId40"/>
    <p:sldId id="1542" r:id="rId41"/>
    <p:sldId id="1581" r:id="rId42"/>
    <p:sldId id="2538" r:id="rId43"/>
    <p:sldId id="2536" r:id="rId44"/>
    <p:sldId id="2537" r:id="rId45"/>
    <p:sldId id="1487" r:id="rId4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33CC33"/>
    <a:srgbClr val="FF9900"/>
    <a:srgbClr val="9900FF"/>
    <a:srgbClr val="CCFFFF"/>
    <a:srgbClr val="CC0000"/>
    <a:srgbClr val="C5F3FF"/>
    <a:srgbClr val="00336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32" autoAdjust="0"/>
    <p:restoredTop sz="93172" autoAdjust="0"/>
  </p:normalViewPr>
  <p:slideViewPr>
    <p:cSldViewPr snapToGrid="0">
      <p:cViewPr varScale="1">
        <p:scale>
          <a:sx n="63" d="100"/>
          <a:sy n="63" d="100"/>
        </p:scale>
        <p:origin x="66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62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edeman, Christopher" userId="43b95ad6-b8e0-40d3-ac51-68d3541aa8c0" providerId="ADAL" clId="{A9F4076C-89F1-4403-B736-298ECBB652C2}"/>
    <pc:docChg chg="undo modSld">
      <pc:chgData name="Wiedeman, Christopher" userId="43b95ad6-b8e0-40d3-ac51-68d3541aa8c0" providerId="ADAL" clId="{A9F4076C-89F1-4403-B736-298ECBB652C2}" dt="2019-08-30T02:16:14.413" v="69" actId="20577"/>
      <pc:docMkLst>
        <pc:docMk/>
      </pc:docMkLst>
      <pc:sldChg chg="modSp">
        <pc:chgData name="Wiedeman, Christopher" userId="43b95ad6-b8e0-40d3-ac51-68d3541aa8c0" providerId="ADAL" clId="{A9F4076C-89F1-4403-B736-298ECBB652C2}" dt="2019-08-30T02:16:14.413" v="69" actId="20577"/>
        <pc:sldMkLst>
          <pc:docMk/>
          <pc:sldMk cId="918274785" sldId="1562"/>
        </pc:sldMkLst>
        <pc:spChg chg="mod">
          <ac:chgData name="Wiedeman, Christopher" userId="43b95ad6-b8e0-40d3-ac51-68d3541aa8c0" providerId="ADAL" clId="{A9F4076C-89F1-4403-B736-298ECBB652C2}" dt="2019-08-30T02:16:14.413" v="69" actId="20577"/>
          <ac:spMkLst>
            <pc:docMk/>
            <pc:sldMk cId="918274785" sldId="1562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34316-6637-4CE1-9B72-F0CA3A461E3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BF9BD-D9D2-4553-9EC6-6BBB2D7F9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18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30534E-9FB8-46AE-8E3B-5675B268AE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18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88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8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81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2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0534E-9FB8-46AE-8E3B-5675B268AE6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BB656-96AB-4B78-8EA5-C82FE78C7608}" type="datetime1">
              <a:rPr lang="en-US" smtClean="0"/>
              <a:t>8/26/2024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9340-0AFB-4924-A558-5568C0609C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774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AD0C-DDA8-41F8-B355-8FC9FC1D91D6}" type="datetime1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BA215-C6CD-4E2F-96B1-2280DCFBB8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6416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4"/>
            <a:ext cx="7823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40C58-476B-4006-B784-E343E3609029}" type="datetime1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083724-F38A-4329-8323-400DF434F3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9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426464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>
              <a:defRPr sz="40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11480" indent="-342900">
              <a:buFont typeface="Courier New" panose="02070309020205020404" pitchFamily="49" charset="0"/>
              <a:buChar char="o"/>
              <a:defRPr/>
            </a:lvl1pPr>
            <a:lvl2pPr marL="740664" indent="-285750">
              <a:buFont typeface="Courier New" panose="02070309020205020404" pitchFamily="49" charset="0"/>
              <a:buChar char="o"/>
              <a:defRPr/>
            </a:lvl2pPr>
            <a:lvl3pPr marL="996696" indent="-228600">
              <a:buFont typeface="Courier New" panose="02070309020205020404" pitchFamily="49" charset="0"/>
              <a:buChar char="o"/>
              <a:defRPr/>
            </a:lvl3pPr>
            <a:lvl4pPr marL="1261872" indent="-228600">
              <a:buFont typeface="Courier New" panose="02070309020205020404" pitchFamily="49" charset="0"/>
              <a:buChar char="o"/>
              <a:defRPr/>
            </a:lvl4pPr>
            <a:lvl5pPr marL="1481328" indent="-210312">
              <a:buFont typeface="Courier New" panose="02070309020205020404" pitchFamily="49" charset="0"/>
              <a:buChar char="o"/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C854-A830-46F9-8731-1A14C89D0846}" type="datetime1">
              <a:rPr lang="en-US" smtClean="0"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36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7931154" y="4246568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9A26-BFCB-49C7-BDA3-6C4EAADC5527}" type="datetime1">
              <a:rPr lang="en-US" smtClean="0"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4DB9F-C2A9-4DA1-8168-14E954073F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4213" y="402269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3927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DAFE1-5DCF-4C10-81B8-B7CC92F60F92}" type="datetime1">
              <a:rPr lang="en-US" smtClean="0"/>
              <a:t>8/26/2024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4DA1F-CCFE-42FC-8C6A-1168F5C4F1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9020" y="6446496"/>
            <a:ext cx="520237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4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70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B744-4202-4B78-8640-C8EB1C667614}" type="datetime1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9046C9-A841-4F2A-9FD5-0D30883EBC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3964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73A-30F8-4BFE-9C82-4AED503D8992}" type="datetime1">
              <a:rPr lang="en-US" smtClean="0"/>
              <a:t>8/26/2024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E770A-854C-46B1-A8DF-99DCD4C291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06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F4151-F107-4210-85EB-AF6F1712F0F0}" type="datetime1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B4FD61-213A-40C2-9122-0632383D12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5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6DEE-364E-4BA0-AFFE-B3858B53AE08}" type="datetime1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DC8ED9-5CFF-48E8-9D63-1C87EF331A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5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4261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11374905" y="1197789"/>
            <a:ext cx="132763" cy="171288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6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11578105" y="1350189"/>
            <a:ext cx="132763" cy="171288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11115581" y="1453352"/>
            <a:ext cx="132763" cy="171288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/>
          <a:p>
            <a:fld id="{3425B349-B583-4A5D-98C2-DCEC0016445A}" type="datetime1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/>
          <a:p>
            <a:pPr>
              <a:defRPr/>
            </a:pPr>
            <a:fld id="{69B8646F-6C54-4D73-BE5F-D7471B73A5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9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906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906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680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extLst/>
          </a:lstStyle>
          <a:p>
            <a:fld id="{83AEBA2D-B4AE-4DD3-A7AC-69EDD2B88F39}" type="datetime1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680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80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/>
              <a:t>Slide</a:t>
            </a:r>
            <a:fld id="{088F9C99-2D15-43C9-BB30-1A2892BDD4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7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000" b="1" kern="1200" spc="-1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Tx/>
        <a:buSzPct val="95000"/>
        <a:buFont typeface="Wingdings" panose="05000000000000000000" pitchFamily="2" charset="2"/>
        <a:buChar char="l"/>
        <a:defRPr kumimoji="0" sz="3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0664" indent="-285750" algn="l" rtl="0" eaLnBrk="1" latinLnBrk="0" hangingPunct="1">
        <a:spcBef>
          <a:spcPct val="20000"/>
        </a:spcBef>
        <a:buClrTx/>
        <a:buSzPct val="90000"/>
        <a:buFont typeface="Wingdings" panose="05000000000000000000" pitchFamily="2" charset="2"/>
        <a:buChar char="l"/>
        <a:defRPr kumimoji="0" sz="2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96696" indent="-228600" algn="l" rtl="0" eaLnBrk="1" latinLnBrk="0" hangingPunct="1">
        <a:spcBef>
          <a:spcPct val="20000"/>
        </a:spcBef>
        <a:buClrTx/>
        <a:buFont typeface="Wingdings" panose="05000000000000000000" pitchFamily="2" charset="2"/>
        <a:buChar char="l"/>
        <a:defRPr kumimoji="0"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61872" indent="-228600" algn="l" rtl="0" eaLnBrk="1" latinLnBrk="0" hangingPunct="1">
        <a:spcBef>
          <a:spcPct val="20000"/>
        </a:spcBef>
        <a:buClrTx/>
        <a:buFont typeface="Wingdings" panose="05000000000000000000" pitchFamily="2" charset="2"/>
        <a:buChar char="l"/>
        <a:defRPr kumimoji="0" sz="2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81328" indent="-210312" algn="l" rtl="0" eaLnBrk="1" latinLnBrk="0" hangingPunct="1">
        <a:spcBef>
          <a:spcPct val="20000"/>
        </a:spcBef>
        <a:buClrTx/>
        <a:buFont typeface="Wingdings" panose="05000000000000000000" pitchFamily="2" charset="2"/>
        <a:buChar char="l"/>
        <a:defRPr kumimoji="0"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h.gov/news-events/news-releases/nih-uses-photon-counting-ct-scanner-patients-first-time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www.marsbioimaging.com/mar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affairs.org/doi/full/10.1377/hlthaff.20.5.30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6429262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aculty.rpi.edu/ge-wa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ully3d.org/rpi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ndviewresearch.com/industry-analysis/medical-imaging-systems-marke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417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10751"/>
            <a:ext cx="1453662" cy="1382751"/>
          </a:xfrm>
          <a:prstGeom prst="rect">
            <a:avLst/>
          </a:prstGeom>
        </p:spPr>
      </p:pic>
      <p:pic>
        <p:nvPicPr>
          <p:cNvPr id="6" name="Picture 2" descr="lgplogo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0752"/>
            <a:ext cx="6324600" cy="120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" y="4038600"/>
            <a:ext cx="1218324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-8755" y="1959429"/>
            <a:ext cx="12192000" cy="250317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3000">
                <a:schemeClr val="bg2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 algn="ct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116" charset="-128"/>
                <a:cs typeface="Arial" panose="020B0604020202020204" pitchFamily="34" charset="0"/>
              </a:rPr>
              <a:t>Medical Imaging with Machine Intelligence </a:t>
            </a:r>
          </a:p>
          <a:p>
            <a:pPr lvl="0" algn="ct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 Wang,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PhD,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AI-based X-ray Imaging System (AXIS) Lab</a:t>
            </a:r>
          </a:p>
          <a:p>
            <a:pPr lvl="0"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Rensselaer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Polytechnic Institute, Troy, New York, USA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2024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916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00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Jobs</a:t>
            </a:r>
          </a:p>
        </p:txBody>
      </p:sp>
      <p:pic>
        <p:nvPicPr>
          <p:cNvPr id="6146" name="Picture 2" descr="AI 1 SH 02.08.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1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28" y="2712065"/>
            <a:ext cx="11835215" cy="2484783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Why: </a:t>
            </a:r>
            <a:r>
              <a:rPr lang="en-US" sz="3600" b="0" dirty="0"/>
              <a:t>Health-related Knowledge, Career Opportunities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What: </a:t>
            </a:r>
            <a:r>
              <a:rPr lang="en-US" sz="3600" b="0" dirty="0">
                <a:solidFill>
                  <a:srgbClr val="FF0000"/>
                </a:solidFill>
              </a:rPr>
              <a:t>Major Modalities, Deep Learning-based Imaging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600" dirty="0"/>
              <a:t>How: </a:t>
            </a:r>
            <a:r>
              <a:rPr lang="en-US" altLang="zh-CN" sz="3600" b="0" dirty="0"/>
              <a:t>Pre-requisite</a:t>
            </a:r>
            <a:r>
              <a:rPr lang="en-US" altLang="zh-CN" sz="3600" dirty="0"/>
              <a:t>, </a:t>
            </a:r>
            <a:r>
              <a:rPr lang="en-US" altLang="zh-CN" sz="3600" b="0" dirty="0"/>
              <a:t>Textbooks, Hands-on, Grading</a:t>
            </a:r>
          </a:p>
        </p:txBody>
      </p:sp>
    </p:spTree>
    <p:extLst>
      <p:ext uri="{BB962C8B-B14F-4D97-AF65-F5344CB8AC3E}">
        <p14:creationId xmlns:p14="http://schemas.microsoft.com/office/powerpoint/2010/main" val="2761080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First X-ray Picture</a:t>
            </a:r>
            <a:endParaRPr lang="en-US" sz="4800" dirty="0"/>
          </a:p>
        </p:txBody>
      </p:sp>
      <p:pic>
        <p:nvPicPr>
          <p:cNvPr id="4" name="Picture 2" descr="Image result for x-ray nobel pr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14274"/>
            <a:ext cx="9144000" cy="49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204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X-ray Radiography</a:t>
            </a:r>
          </a:p>
        </p:txBody>
      </p:sp>
      <p:pic>
        <p:nvPicPr>
          <p:cNvPr id="4" name="Picture 2" descr="http://www.4hearingtest.com/Images/Digital-Radiograp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8" y="1759228"/>
            <a:ext cx="6834909" cy="476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474" y="1759228"/>
            <a:ext cx="5126182" cy="476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18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Computed Tomography (CT)</a:t>
            </a:r>
          </a:p>
        </p:txBody>
      </p:sp>
      <p:pic>
        <p:nvPicPr>
          <p:cNvPr id="5" name="Picture 6" descr="http://projects.galter.northwestern.edu/x-ray/abdomen/ct/transverse3/images/x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48" y="1880785"/>
            <a:ext cx="54673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73" y="1880785"/>
            <a:ext cx="639127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6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Photon-counting Spectral (Color) CT</a:t>
            </a:r>
          </a:p>
        </p:txBody>
      </p:sp>
      <p:pic>
        <p:nvPicPr>
          <p:cNvPr id="30722" name="Picture 2" descr="Image result for photon-counting 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7" y="1573890"/>
            <a:ext cx="4550126" cy="454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203576" y="6177330"/>
            <a:ext cx="8739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hlinkClick r:id="rId3"/>
              </a:rPr>
              <a:t>https://www.nih.gov/news-events/news-releases/nih-uses-photon-counting-ct-scanner-patients-first-time</a:t>
            </a:r>
            <a:endParaRPr lang="en-US" sz="1400" dirty="0"/>
          </a:p>
          <a:p>
            <a:pPr algn="r"/>
            <a:r>
              <a:rPr lang="en-US" sz="1400" dirty="0">
                <a:hlinkClick r:id="rId4"/>
              </a:rPr>
              <a:t>https://www.marsbioimaging.com/mars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672" y="1573889"/>
            <a:ext cx="4886092" cy="454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94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kern="0" dirty="0"/>
              <a:t>Positron Emission Tomography (PET)</a:t>
            </a:r>
            <a:endParaRPr lang="en-US" sz="4800" dirty="0"/>
          </a:p>
        </p:txBody>
      </p:sp>
      <p:pic>
        <p:nvPicPr>
          <p:cNvPr id="4" name="Picture 2" descr="http://www.medicine.usask.ca/medical-imaging/clinical_services/images/PET_CT%20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55" y="2504766"/>
            <a:ext cx="7278338" cy="356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426" y="2126606"/>
            <a:ext cx="4245395" cy="40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8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kern="0" dirty="0"/>
              <a:t>Single Photon Emission CT (SPECT)</a:t>
            </a:r>
            <a:endParaRPr lang="en-US" sz="4800" dirty="0"/>
          </a:p>
        </p:txBody>
      </p:sp>
      <p:pic>
        <p:nvPicPr>
          <p:cNvPr id="4" name="Picture 2" descr="http://cdn.medgadget.com/wp-content/uploads/2012/06/GE-Optima-NM-CT-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9" y="1870057"/>
            <a:ext cx="7843101" cy="443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010" y="1870057"/>
            <a:ext cx="4244008" cy="44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kern="0" dirty="0"/>
              <a:t>Magnetic Resonance Imaging (MRI)</a:t>
            </a:r>
            <a:endParaRPr lang="en-US" sz="4800" dirty="0"/>
          </a:p>
        </p:txBody>
      </p:sp>
      <p:pic>
        <p:nvPicPr>
          <p:cNvPr id="5" name="Picture 4" descr="https://encrypted-tbn3.gstatic.com/images?q=tbn:ANd9GcQiQtiqRfoCfDckdEDR74kNgZ7I_IDrozzWRBwii4HXgRgMP4W8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04" y="1959982"/>
            <a:ext cx="4552006" cy="418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8" y="1959982"/>
            <a:ext cx="7636336" cy="41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5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kern="0" dirty="0"/>
              <a:t>Ultrasonic (US) Imaging</a:t>
            </a:r>
            <a:endParaRPr lang="en-US" sz="4800" dirty="0"/>
          </a:p>
        </p:txBody>
      </p:sp>
      <p:pic>
        <p:nvPicPr>
          <p:cNvPr id="4" name="Picture 2" descr="http://upload.wikimedia.org/wikipedia/commons/2/2f/CRL_Crown_rump_lengh_12_weeks_ecografia_Dr._Wolfgang_Moro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22" y="1630384"/>
            <a:ext cx="6426978" cy="48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buy-online.com.cn/PIC/PIC/20087119564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23" y="1630384"/>
            <a:ext cx="3072882" cy="51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129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Schedule for F24 </a:t>
            </a:r>
            <a:r>
              <a:rPr lang="en-US" sz="4800" b="0" dirty="0"/>
              <a:t>(Tentative)</a:t>
            </a:r>
            <a:endParaRPr lang="en-US" sz="4400" b="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514163"/>
              </p:ext>
            </p:extLst>
          </p:nvPr>
        </p:nvGraphicFramePr>
        <p:xfrm>
          <a:off x="992355" y="1539625"/>
          <a:ext cx="10363200" cy="485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431">
                  <a:extLst>
                    <a:ext uri="{9D8B030D-6E8A-4147-A177-3AD203B41FA5}">
                      <a16:colId xmlns:a16="http://schemas.microsoft.com/office/drawing/2014/main" val="1553029894"/>
                    </a:ext>
                  </a:extLst>
                </a:gridCol>
                <a:gridCol w="3681009">
                  <a:extLst>
                    <a:ext uri="{9D8B030D-6E8A-4147-A177-3AD203B41FA5}">
                      <a16:colId xmlns:a16="http://schemas.microsoft.com/office/drawing/2014/main" val="63396358"/>
                    </a:ext>
                  </a:extLst>
                </a:gridCol>
                <a:gridCol w="876727">
                  <a:extLst>
                    <a:ext uri="{9D8B030D-6E8A-4147-A177-3AD203B41FA5}">
                      <a16:colId xmlns:a16="http://schemas.microsoft.com/office/drawing/2014/main" val="977348966"/>
                    </a:ext>
                  </a:extLst>
                </a:gridCol>
                <a:gridCol w="4823033">
                  <a:extLst>
                    <a:ext uri="{9D8B030D-6E8A-4147-A177-3AD203B41FA5}">
                      <a16:colId xmlns:a16="http://schemas.microsoft.com/office/drawing/2014/main" val="28703604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003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08/30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09/03</a:t>
                      </a:r>
                      <a:endParaRPr lang="en-US" sz="14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Class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472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09/06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Physics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09/10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CT Recon (Fan-beam)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272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09/13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CT Recon (Cone-beam: Approx)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09/17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CT Recon (Cone-beam: Exact)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930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CT Recon (Truncated Data)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340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Imaging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10/01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Quality I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325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10/04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Deep Learning Intro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10/08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Deep Imaging Insights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590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Physics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Spin-Echo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379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K-Space Theorem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MRI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988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10/25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</a:t>
                      </a:r>
                      <a:r>
                        <a:rPr lang="en-US" sz="1400" b="1" kern="1200" baseline="0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Exam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11/01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MRI Reconstruction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739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11/05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Generative 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11/08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Physics-inspired 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69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11/12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Diffusion-based Imaging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Imaging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368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11/19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Imaging</a:t>
                      </a:r>
                      <a:endParaRPr lang="en-US" sz="1400" b="1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11/22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Multimodality Imaging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899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11/26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Foundation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11/29</a:t>
                      </a:r>
                      <a:endParaRPr lang="en-US" sz="14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Thanksgiving</a:t>
                      </a:r>
                      <a:endParaRPr lang="en-US" sz="14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27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12/03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Quality II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12/06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GUIDE Issues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078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12/10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Overview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12/13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Exam</a:t>
                      </a:r>
                      <a:endParaRPr lang="en-US" sz="140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34702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BB7FDAE-7540-46E2-AA82-45E539EF2D48}"/>
              </a:ext>
            </a:extLst>
          </p:cNvPr>
          <p:cNvSpPr txBox="1"/>
          <p:nvPr/>
        </p:nvSpPr>
        <p:spPr>
          <a:xfrm>
            <a:off x="1101640" y="6419115"/>
            <a:ext cx="1036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</a:rPr>
              <a:t>Office Hour: Teaching Day 5-6pm: </a:t>
            </a:r>
            <a:r>
              <a:rPr lang="en-US" sz="1400" b="1" dirty="0">
                <a:solidFill>
                  <a:srgbClr val="FF0000"/>
                </a:solidFill>
              </a:rPr>
              <a:t>https://rensselaer.webex.com/meet/wangg6</a:t>
            </a:r>
          </a:p>
        </p:txBody>
      </p:sp>
    </p:spTree>
    <p:extLst>
      <p:ext uri="{BB962C8B-B14F-4D97-AF65-F5344CB8AC3E}">
        <p14:creationId xmlns:p14="http://schemas.microsoft.com/office/powerpoint/2010/main" val="1086298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Optical Coherence Tomography (OCT)</a:t>
            </a:r>
            <a:endParaRPr lang="en-US" sz="4800" dirty="0"/>
          </a:p>
        </p:txBody>
      </p:sp>
      <p:pic>
        <p:nvPicPr>
          <p:cNvPr id="4" name="Picture 2" descr="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487" y="1654357"/>
            <a:ext cx="7557025" cy="488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919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Best Innovative Medical Technology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488" y="1426464"/>
            <a:ext cx="7557024" cy="44504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2853" y="5859615"/>
            <a:ext cx="9958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most important innovation by a considerable margin is magnetic resonance imaging (MRI) and computed tomography (CT) scanning, …”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9014" y="6550223"/>
            <a:ext cx="8859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hlinkClick r:id="rId3"/>
              </a:rPr>
              <a:t>https://www.healthaffairs.org/doi/full/10.1377/hlthaff.20.5.30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3602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Multimodality Tomography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03" y="4485274"/>
            <a:ext cx="9144606" cy="182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03904" y="4378889"/>
            <a:ext cx="9144598" cy="348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054581" y="6286908"/>
            <a:ext cx="1770352" cy="348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116509" y="6286908"/>
            <a:ext cx="2451744" cy="348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Room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608523" y="6286908"/>
            <a:ext cx="1770352" cy="348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PET-CT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735973" y="4137043"/>
            <a:ext cx="1770352" cy="696463"/>
          </a:xfrm>
        </p:spPr>
        <p:txBody>
          <a:bodyPr/>
          <a:lstStyle/>
          <a:p>
            <a:pPr marL="68580" indent="0">
              <a:spcBef>
                <a:spcPts val="0"/>
              </a:spcBef>
              <a:buNone/>
            </a:pPr>
            <a:r>
              <a:rPr lang="en-US" sz="2000" dirty="0"/>
              <a:t>PET-CT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97901" y="4137043"/>
            <a:ext cx="1770352" cy="69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SPECT-CT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8595662" y="4137043"/>
            <a:ext cx="1770352" cy="69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PET-MRI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06" y="1638910"/>
            <a:ext cx="2329614" cy="25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04" y="1638910"/>
            <a:ext cx="3726503" cy="25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116" y="1638910"/>
            <a:ext cx="2672787" cy="253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17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Simultaneous CT-MRI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427" y="1448235"/>
            <a:ext cx="8529145" cy="4678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7102" y="6248399"/>
            <a:ext cx="7380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https://www.ncbi.nlm.nih.gov/pubmed/26429262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125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Point of Care Imaging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82225" y="2702759"/>
            <a:ext cx="2074850" cy="1762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442" y="2286856"/>
            <a:ext cx="2624765" cy="2287505"/>
          </a:xfrm>
          <a:prstGeom prst="rect">
            <a:avLst/>
          </a:prstGeom>
        </p:spPr>
      </p:pic>
      <p:sp>
        <p:nvSpPr>
          <p:cNvPr id="6" name="TextBox 40">
            <a:extLst>
              <a:ext uri="{FF2B5EF4-FFF2-40B4-BE49-F238E27FC236}">
                <a16:creationId xmlns:a16="http://schemas.microsoft.com/office/drawing/2014/main" id="{936C9AAB-B518-451F-BC9B-12F6E9473C14}"/>
              </a:ext>
            </a:extLst>
          </p:cNvPr>
          <p:cNvSpPr txBox="1"/>
          <p:nvPr/>
        </p:nvSpPr>
        <p:spPr>
          <a:xfrm>
            <a:off x="542924" y="4580711"/>
            <a:ext cx="2953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Mobile C-arm / CT</a:t>
            </a:r>
          </a:p>
        </p:txBody>
      </p:sp>
      <p:sp>
        <p:nvSpPr>
          <p:cNvPr id="7" name="TextBox 40">
            <a:extLst>
              <a:ext uri="{FF2B5EF4-FFF2-40B4-BE49-F238E27FC236}">
                <a16:creationId xmlns:a16="http://schemas.microsoft.com/office/drawing/2014/main" id="{936C9AAB-B518-451F-BC9B-12F6E9473C14}"/>
              </a:ext>
            </a:extLst>
          </p:cNvPr>
          <p:cNvSpPr txBox="1"/>
          <p:nvPr/>
        </p:nvSpPr>
        <p:spPr>
          <a:xfrm>
            <a:off x="5731161" y="4580711"/>
            <a:ext cx="2153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Light-weight </a:t>
            </a:r>
            <a:r>
              <a:rPr lang="el-GR" sz="1400" b="1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-Camera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936C9AAB-B518-451F-BC9B-12F6E9473C14}"/>
              </a:ext>
            </a:extLst>
          </p:cNvPr>
          <p:cNvSpPr txBox="1"/>
          <p:nvPr/>
        </p:nvSpPr>
        <p:spPr>
          <a:xfrm>
            <a:off x="9753191" y="4580711"/>
            <a:ext cx="2103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Portable Ultrasound</a:t>
            </a:r>
          </a:p>
        </p:txBody>
      </p:sp>
      <p:cxnSp>
        <p:nvCxnSpPr>
          <p:cNvPr id="9" name="Curved Connector 56"/>
          <p:cNvCxnSpPr>
            <a:stCxn id="6" idx="2"/>
            <a:endCxn id="8" idx="2"/>
          </p:cNvCxnSpPr>
          <p:nvPr/>
        </p:nvCxnSpPr>
        <p:spPr>
          <a:xfrm rot="16200000" flipH="1">
            <a:off x="6412513" y="495868"/>
            <a:ext cx="12700" cy="8785240"/>
          </a:xfrm>
          <a:prstGeom prst="bentConnector3">
            <a:avLst>
              <a:gd name="adj1" fmla="val 2846740"/>
            </a:avLst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C462CD-5F92-4445-A00D-BC4634758BA4}"/>
              </a:ext>
            </a:extLst>
          </p:cNvPr>
          <p:cNvSpPr txBox="1"/>
          <p:nvPr/>
        </p:nvSpPr>
        <p:spPr>
          <a:xfrm>
            <a:off x="2026242" y="5343087"/>
            <a:ext cx="8778891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These Modalities Can Be Paired or Integrated in Any Reasonable Combination</a:t>
            </a:r>
          </a:p>
        </p:txBody>
      </p:sp>
      <p:pic>
        <p:nvPicPr>
          <p:cNvPr id="11" name="Picture 4" descr="Image result for portable ct scanner omni-to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3921" y="2708895"/>
            <a:ext cx="1854801" cy="17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40">
            <a:extLst>
              <a:ext uri="{FF2B5EF4-FFF2-40B4-BE49-F238E27FC236}">
                <a16:creationId xmlns:a16="http://schemas.microsoft.com/office/drawing/2014/main" id="{936C9AAB-B518-451F-BC9B-12F6E9473C14}"/>
              </a:ext>
            </a:extLst>
          </p:cNvPr>
          <p:cNvSpPr txBox="1"/>
          <p:nvPr/>
        </p:nvSpPr>
        <p:spPr>
          <a:xfrm>
            <a:off x="4089576" y="4580711"/>
            <a:ext cx="178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Wearable PET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397" y="2156251"/>
            <a:ext cx="1609135" cy="2350272"/>
          </a:xfrm>
          <a:prstGeom prst="rect">
            <a:avLst/>
          </a:prstGeom>
        </p:spPr>
      </p:pic>
      <p:sp>
        <p:nvSpPr>
          <p:cNvPr id="14" name="TextBox 40">
            <a:extLst>
              <a:ext uri="{FF2B5EF4-FFF2-40B4-BE49-F238E27FC236}">
                <a16:creationId xmlns:a16="http://schemas.microsoft.com/office/drawing/2014/main" id="{936C9AAB-B518-451F-BC9B-12F6E9473C14}"/>
              </a:ext>
            </a:extLst>
          </p:cNvPr>
          <p:cNvSpPr txBox="1"/>
          <p:nvPr/>
        </p:nvSpPr>
        <p:spPr>
          <a:xfrm>
            <a:off x="8010121" y="4580711"/>
            <a:ext cx="195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Low-field MRI</a:t>
            </a:r>
          </a:p>
        </p:txBody>
      </p:sp>
      <p:pic>
        <p:nvPicPr>
          <p:cNvPr id="15" name="Picture 14" descr="A picture containing sitting, hydrant, meter&#10;&#10;Description automatically generated">
            <a:extLst>
              <a:ext uri="{FF2B5EF4-FFF2-40B4-BE49-F238E27FC236}">
                <a16:creationId xmlns:a16="http://schemas.microsoft.com/office/drawing/2014/main" id="{AFB82EA5-F15B-47CB-A380-9662C55E5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3" y="2764469"/>
            <a:ext cx="2147785" cy="16079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78512" y="2350410"/>
            <a:ext cx="210885" cy="211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3CFF1B-FC2A-4ADE-A05F-56554C8A66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704" y="2380497"/>
            <a:ext cx="2009534" cy="2054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ectangle 17"/>
          <p:cNvSpPr/>
          <p:nvPr/>
        </p:nvSpPr>
        <p:spPr>
          <a:xfrm>
            <a:off x="1252193" y="5922628"/>
            <a:ext cx="10370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</a:rPr>
              <a:t>Ge Wang, Jong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</a:rPr>
              <a:t>Chul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</a:rPr>
              <a:t> Ye, Bruno De Man, Deep Learning for Tomographic Image Reconstruction, pending, Nature Machine Intelligence, 2020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64361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Roadmap for Deep Tomographic Imaging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26464"/>
            <a:ext cx="9448800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7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IEEE Trans. Medical Imaging Special Issue</a:t>
            </a:r>
            <a:endParaRPr lang="zh-CN" alt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" y="1426464"/>
            <a:ext cx="7149620" cy="527913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901" y="3254850"/>
            <a:ext cx="8587029" cy="34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65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Deep Reconstruction Results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42746" y="1685394"/>
            <a:ext cx="1659791" cy="3740620"/>
            <a:chOff x="1342746" y="1205901"/>
            <a:chExt cx="1659791" cy="374062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88AF4BB-A4DC-4B80-8906-CE96A24DA1C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24" b="20066"/>
            <a:stretch/>
          </p:blipFill>
          <p:spPr bwMode="auto">
            <a:xfrm>
              <a:off x="1356618" y="1575233"/>
              <a:ext cx="1645919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411A8B2-F9ED-4CD6-A953-123DA4E7C17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24" b="20066"/>
            <a:stretch/>
          </p:blipFill>
          <p:spPr bwMode="auto">
            <a:xfrm>
              <a:off x="1356618" y="3300601"/>
              <a:ext cx="1645919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42746" y="1205901"/>
              <a:ext cx="1659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13226" y="1685394"/>
            <a:ext cx="1646412" cy="3740620"/>
            <a:chOff x="3216729" y="1205901"/>
            <a:chExt cx="1646412" cy="3740620"/>
          </a:xfrm>
        </p:grpSpPr>
        <p:pic>
          <p:nvPicPr>
            <p:cNvPr id="9" name="Picture 4" descr="No alt text provided for this image">
              <a:extLst>
                <a:ext uri="{FF2B5EF4-FFF2-40B4-BE49-F238E27FC236}">
                  <a16:creationId xmlns:a16="http://schemas.microsoft.com/office/drawing/2014/main" id="{4695C95A-7AA3-4BC2-BA9F-6EA36FC27B4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67"/>
            <a:stretch/>
          </p:blipFill>
          <p:spPr bwMode="auto">
            <a:xfrm>
              <a:off x="3217222" y="1575233"/>
              <a:ext cx="1645919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No alt text provided for this image">
              <a:extLst>
                <a:ext uri="{FF2B5EF4-FFF2-40B4-BE49-F238E27FC236}">
                  <a16:creationId xmlns:a16="http://schemas.microsoft.com/office/drawing/2014/main" id="{E2412C81-9DCE-4422-B01C-6BCC0819730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7"/>
            <a:stretch/>
          </p:blipFill>
          <p:spPr bwMode="auto">
            <a:xfrm>
              <a:off x="3216976" y="3300601"/>
              <a:ext cx="1645919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216729" y="1205901"/>
              <a:ext cx="1645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MRI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70327" y="1685394"/>
            <a:ext cx="1659687" cy="3740620"/>
            <a:chOff x="5063566" y="1205901"/>
            <a:chExt cx="1659687" cy="3740620"/>
          </a:xfrm>
        </p:grpSpPr>
        <p:pic>
          <p:nvPicPr>
            <p:cNvPr id="13" name="Picture 2" descr="No alt text provided for this image">
              <a:extLst>
                <a:ext uri="{FF2B5EF4-FFF2-40B4-BE49-F238E27FC236}">
                  <a16:creationId xmlns:a16="http://schemas.microsoft.com/office/drawing/2014/main" id="{049AE84F-439F-4D41-93F6-DF888E935C9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267"/>
            <a:stretch/>
          </p:blipFill>
          <p:spPr bwMode="auto">
            <a:xfrm>
              <a:off x="5077334" y="1575233"/>
              <a:ext cx="1645919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No alt text provided for this image">
              <a:extLst>
                <a:ext uri="{FF2B5EF4-FFF2-40B4-BE49-F238E27FC236}">
                  <a16:creationId xmlns:a16="http://schemas.microsoft.com/office/drawing/2014/main" id="{74B840E1-92E5-4A38-A8A3-BC04BEDB4BF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7"/>
            <a:stretch/>
          </p:blipFill>
          <p:spPr bwMode="auto">
            <a:xfrm>
              <a:off x="5077334" y="3300601"/>
              <a:ext cx="1645919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063566" y="1205901"/>
              <a:ext cx="1659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PET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40703" y="1685394"/>
            <a:ext cx="1646166" cy="3740620"/>
            <a:chOff x="6937446" y="1205901"/>
            <a:chExt cx="1646166" cy="37406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AD6509-E2DE-B04D-BFC0-68C45CC72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446" y="1575233"/>
              <a:ext cx="1645920" cy="164592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B5814F-026C-B24D-AA60-B72012B17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692" y="3300601"/>
              <a:ext cx="1645920" cy="16459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37447" y="1205901"/>
              <a:ext cx="1645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US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97559" y="1685394"/>
            <a:ext cx="1646411" cy="3740620"/>
            <a:chOff x="8797559" y="1205901"/>
            <a:chExt cx="1646411" cy="37406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69A66D5-DB18-6749-A68E-5B6A8D99C75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/>
            <a:srcRect l="3528" t="5377" r="79664" b="47382"/>
            <a:stretch/>
          </p:blipFill>
          <p:spPr>
            <a:xfrm>
              <a:off x="8798051" y="1575233"/>
              <a:ext cx="1645919" cy="1645920"/>
            </a:xfrm>
            <a:prstGeom prst="rect">
              <a:avLst/>
            </a:prstGeom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C18604A-D481-3045-A45E-7C2E7E63AAD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/>
            <a:srcRect l="80233" t="7235" r="2959" b="45524"/>
            <a:stretch/>
          </p:blipFill>
          <p:spPr>
            <a:xfrm>
              <a:off x="8798051" y="3300601"/>
              <a:ext cx="1645919" cy="1645920"/>
            </a:xfrm>
            <a:prstGeom prst="rect">
              <a:avLst/>
            </a:prstGeom>
            <a:effectLst/>
          </p:spPr>
        </p:pic>
        <p:sp>
          <p:nvSpPr>
            <p:cNvPr id="23" name="TextBox 22"/>
            <p:cNvSpPr txBox="1"/>
            <p:nvPr/>
          </p:nvSpPr>
          <p:spPr>
            <a:xfrm>
              <a:off x="8797559" y="1205901"/>
              <a:ext cx="16464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Optical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F3ECAD1-F7D6-4B40-91E5-7C0C8C9B087B}"/>
              </a:ext>
            </a:extLst>
          </p:cNvPr>
          <p:cNvSpPr txBox="1"/>
          <p:nvPr/>
        </p:nvSpPr>
        <p:spPr>
          <a:xfrm rot="16200000">
            <a:off x="335120" y="2693020"/>
            <a:ext cx="164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F05E1B-D589-40E1-BAFA-FC836413B72B}"/>
              </a:ext>
            </a:extLst>
          </p:cNvPr>
          <p:cNvSpPr txBox="1"/>
          <p:nvPr/>
        </p:nvSpPr>
        <p:spPr>
          <a:xfrm rot="16200000">
            <a:off x="328182" y="4411450"/>
            <a:ext cx="1645921" cy="38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162050" y="3343498"/>
            <a:ext cx="0" cy="7299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252193" y="5755361"/>
            <a:ext cx="10370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</a:rPr>
              <a:t>Ge Wang, Jong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</a:rPr>
              <a:t>Chul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</a:rPr>
              <a:t> Ye, Bruno De Man, Deep Learning for Tomographic Image Reconstruction, pending, Nature Machine Intelligence, 2020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61452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E48824-6657-EA3E-A0CF-5B47DF20F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67" y="0"/>
            <a:ext cx="7029349" cy="2448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8623E-26C1-121C-DCD2-71ED1B612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64" y="2178786"/>
            <a:ext cx="6577530" cy="4474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305B2B-289D-085C-3024-93DC15891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" y="502681"/>
            <a:ext cx="4600581" cy="58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5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0CCE8-E0F1-4630-6D1A-B789B717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82" y="76195"/>
            <a:ext cx="8484655" cy="5970927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F383F18-6C65-2540-2116-EB436AF7C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1511" y="6142358"/>
            <a:ext cx="10213220" cy="639447"/>
          </a:xfr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/>
              <a:t>Wang G, Badal A, Jia X, Maltz JS, Mueller K, Myers KJ, Niu C, Vannier MW, Yan PK, Yu Z, Zeng RP: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/>
              <a:t>Development of Metaverse for Intelligent Healthcare. Nature Machine Intelligence 4:922–929, 2022</a:t>
            </a:r>
          </a:p>
        </p:txBody>
      </p:sp>
    </p:spTree>
    <p:extLst>
      <p:ext uri="{BB962C8B-B14F-4D97-AF65-F5344CB8AC3E}">
        <p14:creationId xmlns:p14="http://schemas.microsoft.com/office/powerpoint/2010/main" val="37537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Instructor: </a:t>
            </a:r>
            <a:r>
              <a:rPr lang="en-US" sz="4800" b="0" dirty="0"/>
              <a:t>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A6F814-FE41-5F31-D867-861E7FBA3A99}"/>
              </a:ext>
            </a:extLst>
          </p:cNvPr>
          <p:cNvSpPr txBox="1"/>
          <p:nvPr/>
        </p:nvSpPr>
        <p:spPr>
          <a:xfrm>
            <a:off x="780345" y="5690026"/>
            <a:ext cx="100570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hlinkClick r:id="rId3"/>
              </a:rPr>
              <a:t>https://faculty.rpi.edu/ge-wang</a:t>
            </a:r>
            <a:r>
              <a:rPr lang="en-US" sz="2000" b="1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D8010-9353-174D-78D3-521A9420B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0" y="1823629"/>
            <a:ext cx="11934486" cy="3866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63D125-DD26-6D95-829B-3C2BC402E88C}"/>
              </a:ext>
            </a:extLst>
          </p:cNvPr>
          <p:cNvSpPr txBox="1"/>
          <p:nvPr/>
        </p:nvSpPr>
        <p:spPr>
          <a:xfrm>
            <a:off x="1467402" y="6357278"/>
            <a:ext cx="10363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00B050"/>
                </a:solidFill>
              </a:rPr>
              <a:t>Office Hour: Teaching Day 5-6pm: </a:t>
            </a:r>
            <a:r>
              <a:rPr lang="en-US" sz="2000" b="1" dirty="0">
                <a:solidFill>
                  <a:srgbClr val="FF0000"/>
                </a:solidFill>
              </a:rPr>
              <a:t>https://rensselaer.webex.com/meet/wangg6</a:t>
            </a:r>
          </a:p>
        </p:txBody>
      </p:sp>
    </p:spTree>
    <p:extLst>
      <p:ext uri="{BB962C8B-B14F-4D97-AF65-F5344CB8AC3E}">
        <p14:creationId xmlns:p14="http://schemas.microsoft.com/office/powerpoint/2010/main" val="592016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296774-9B0B-7413-6BC4-9C56019A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14" y="232566"/>
            <a:ext cx="10155644" cy="65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92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853" y="2712065"/>
            <a:ext cx="11877016" cy="2484783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Why: </a:t>
            </a:r>
            <a:r>
              <a:rPr lang="en-US" sz="3600" b="0" dirty="0"/>
              <a:t>Health-related Knowledge, Career Opportunities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What: </a:t>
            </a:r>
            <a:r>
              <a:rPr lang="en-US" sz="3600" b="0" dirty="0"/>
              <a:t>Major Modalities</a:t>
            </a:r>
            <a:r>
              <a:rPr lang="en-US" sz="3600" dirty="0"/>
              <a:t>, </a:t>
            </a:r>
            <a:r>
              <a:rPr lang="en-US" sz="3600" b="0" dirty="0"/>
              <a:t>Deep Learning-based Imaging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rgbClr val="FF0000"/>
                </a:solidFill>
              </a:rPr>
              <a:t>How: </a:t>
            </a:r>
            <a:r>
              <a:rPr lang="en-US" altLang="zh-CN" sz="3600" b="0" dirty="0">
                <a:solidFill>
                  <a:srgbClr val="FF0000"/>
                </a:solidFill>
              </a:rPr>
              <a:t>Pre-requisite</a:t>
            </a:r>
            <a:r>
              <a:rPr lang="en-US" altLang="zh-CN" sz="3600" dirty="0">
                <a:solidFill>
                  <a:srgbClr val="FF0000"/>
                </a:solidFill>
              </a:rPr>
              <a:t>, </a:t>
            </a:r>
            <a:r>
              <a:rPr lang="en-US" altLang="zh-CN" sz="3600" b="0" dirty="0">
                <a:solidFill>
                  <a:srgbClr val="FF0000"/>
                </a:solidFill>
              </a:rPr>
              <a:t>Textbooks, Hands-on, Grading</a:t>
            </a:r>
          </a:p>
        </p:txBody>
      </p:sp>
    </p:spTree>
    <p:extLst>
      <p:ext uri="{BB962C8B-B14F-4D97-AF65-F5344CB8AC3E}">
        <p14:creationId xmlns:p14="http://schemas.microsoft.com/office/powerpoint/2010/main" val="3314556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Pre-requisite</a:t>
            </a:r>
            <a:endParaRPr lang="zh-CN" altLang="en-US" sz="4800" dirty="0"/>
          </a:p>
        </p:txBody>
      </p:sp>
      <p:pic>
        <p:nvPicPr>
          <p:cNvPr id="4" name="Picture 11" descr="http://img2.imagesbn.com/images/18750000/18753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3" y="1603924"/>
            <a:ext cx="3116299" cy="498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755" y="1606634"/>
            <a:ext cx="6909057" cy="498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8367" y="6282225"/>
            <a:ext cx="2135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hlinkClick r:id="rId4"/>
              </a:rPr>
              <a:t>http://www.fully3d.org/rpi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1520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Mathematical Foundation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769" y="1473760"/>
            <a:ext cx="653646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74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5C0D91-898B-1B20-2CE7-9995CC176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6" y="1426464"/>
            <a:ext cx="3771286" cy="5323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D58EA-C802-AABA-8B13-F92EF856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Medical Imaging Textbook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3F46F6-BE72-1564-9F94-512A800FB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630" y="1478907"/>
            <a:ext cx="3759361" cy="5218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F8965B-40C6-7764-AF16-EE1A76D73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991" y="2540021"/>
            <a:ext cx="4347891" cy="4209548"/>
          </a:xfrm>
          <a:prstGeom prst="rect">
            <a:avLst/>
          </a:prstGeom>
        </p:spPr>
      </p:pic>
      <p:pic>
        <p:nvPicPr>
          <p:cNvPr id="1026" name="Picture 2" descr="Star Images - Free Download on Freepik">
            <a:extLst>
              <a:ext uri="{FF2B5EF4-FFF2-40B4-BE49-F238E27FC236}">
                <a16:creationId xmlns:a16="http://schemas.microsoft.com/office/drawing/2014/main" id="{9C12B8D6-650C-C534-72BF-95744BB6C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813" y="4592899"/>
            <a:ext cx="1985972" cy="1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09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First Book on Deep Reconstruction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11480800" y="6416680"/>
            <a:ext cx="60960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algn="l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tx2"/>
                </a:solidFill>
                <a:latin typeface="Arial" panose="020B0604020202020204" pitchFamily="34" charset="0"/>
                <a:ea typeface="ＭＳ Ｐゴシック" pitchFamily="116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6" charset="-128"/>
                <a:cs typeface="+mn-cs"/>
              </a:defRPr>
            </a:lvl9pPr>
          </a:lstStyle>
          <a:p>
            <a:pPr>
              <a:defRPr/>
            </a:pPr>
            <a:fld id="{497C6A27-C62F-4789-8D4F-AF7F735C11D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8" y="1426464"/>
            <a:ext cx="3894568" cy="54326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5307" y="6421766"/>
            <a:ext cx="7436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https://physicsworld.com/a/a-machine-learning-revolution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817" y="1559542"/>
            <a:ext cx="5443183" cy="3645714"/>
          </a:xfrm>
          <a:prstGeom prst="rect">
            <a:avLst/>
          </a:prstGeom>
        </p:spPr>
      </p:pic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17427" y="5117147"/>
            <a:ext cx="4472973" cy="1382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814" y="1931862"/>
            <a:ext cx="2821612" cy="404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66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Deep Analysis vs Deep Reconstruction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77162" y="1847353"/>
            <a:ext cx="6413911" cy="4571033"/>
            <a:chOff x="3302772" y="348702"/>
            <a:chExt cx="8492662" cy="6052507"/>
          </a:xfrm>
        </p:grpSpPr>
        <p:sp>
          <p:nvSpPr>
            <p:cNvPr id="6" name="TextBox 5"/>
            <p:cNvSpPr txBox="1"/>
            <p:nvPr/>
          </p:nvSpPr>
          <p:spPr>
            <a:xfrm>
              <a:off x="9447485" y="3330516"/>
              <a:ext cx="2347949" cy="19561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Theme of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Book: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Tomographic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Reconstruction</a:t>
              </a:r>
            </a:p>
          </p:txBody>
        </p:sp>
        <p:sp>
          <p:nvSpPr>
            <p:cNvPr id="7" name="Cube 6"/>
            <p:cNvSpPr/>
            <p:nvPr/>
          </p:nvSpPr>
          <p:spPr>
            <a:xfrm>
              <a:off x="6025415" y="348702"/>
              <a:ext cx="3754536" cy="3494982"/>
            </a:xfrm>
            <a:prstGeom prst="cub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5415" y="1234440"/>
              <a:ext cx="2923538" cy="26092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007733" y="5264421"/>
              <a:ext cx="244602" cy="5297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8" descr="Image result for head x-ray ct projecti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6389" y="4409073"/>
              <a:ext cx="2212202" cy="199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317422" y="2144331"/>
              <a:ext cx="440171" cy="417979"/>
            </a:xfrm>
            <a:prstGeom prst="rect">
              <a:avLst/>
            </a:prstGeom>
            <a:solidFill>
              <a:srgbClr val="0000FF">
                <a:alpha val="25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48524" y="2619374"/>
              <a:ext cx="542925" cy="180975"/>
            </a:xfrm>
            <a:prstGeom prst="rect">
              <a:avLst/>
            </a:prstGeom>
            <a:solidFill>
              <a:srgbClr val="0000FF">
                <a:alpha val="25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15239" y="1988054"/>
              <a:ext cx="509586" cy="383671"/>
            </a:xfrm>
            <a:prstGeom prst="rect">
              <a:avLst/>
            </a:prstGeom>
            <a:solidFill>
              <a:srgbClr val="0000FF">
                <a:alpha val="25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50191" y="1955316"/>
              <a:ext cx="536994" cy="412078"/>
            </a:xfrm>
            <a:prstGeom prst="rect">
              <a:avLst/>
            </a:prstGeom>
            <a:solidFill>
              <a:srgbClr val="0000FF">
                <a:alpha val="25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02772" y="3700373"/>
              <a:ext cx="2772846" cy="978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Tomographic</a:t>
              </a:r>
            </a:p>
            <a:p>
              <a:pPr algn="ctr"/>
              <a:r>
                <a:rPr lang="en-US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</a:p>
            <a:p>
              <a:pPr algn="ctr"/>
              <a:r>
                <a:rPr lang="en-US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Acquisition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5400000">
              <a:off x="8107258" y="1605293"/>
              <a:ext cx="2514388" cy="692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Reconstructed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</a:p>
          </p:txBody>
        </p:sp>
        <p:cxnSp>
          <p:nvCxnSpPr>
            <p:cNvPr id="17" name="Straight Arrow Connector 38"/>
            <p:cNvCxnSpPr>
              <a:stCxn id="10" idx="3"/>
              <a:endCxn id="8" idx="3"/>
            </p:cNvCxnSpPr>
            <p:nvPr/>
          </p:nvCxnSpPr>
          <p:spPr>
            <a:xfrm flipV="1">
              <a:off x="8588591" y="2539062"/>
              <a:ext cx="360362" cy="2866079"/>
            </a:xfrm>
            <a:prstGeom prst="curvedConnector3">
              <a:avLst>
                <a:gd name="adj1" fmla="val 163436"/>
              </a:avLst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45"/>
            <p:cNvCxnSpPr>
              <a:stCxn id="8" idx="0"/>
              <a:endCxn id="19" idx="0"/>
            </p:cNvCxnSpPr>
            <p:nvPr/>
          </p:nvCxnSpPr>
          <p:spPr>
            <a:xfrm rot="16200000" flipV="1">
              <a:off x="5771369" y="-481376"/>
              <a:ext cx="806038" cy="2625593"/>
            </a:xfrm>
            <a:prstGeom prst="curvedConnector3">
              <a:avLst>
                <a:gd name="adj1" fmla="val 128361"/>
              </a:avLst>
            </a:prstGeom>
            <a:ln w="762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723762" y="428402"/>
              <a:ext cx="2275657" cy="1833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Analysis,</a:t>
              </a:r>
            </a:p>
            <a:p>
              <a:pPr algn="ctr"/>
              <a:r>
                <a:rPr lang="en-US" sz="1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of Successful Applications of Artificial Intelligence &amp; Machine Learning</a:t>
              </a:r>
            </a:p>
          </p:txBody>
        </p:sp>
        <p:cxnSp>
          <p:nvCxnSpPr>
            <p:cNvPr id="20" name="Straight Arrow Connector 44"/>
            <p:cNvCxnSpPr>
              <a:stCxn id="8" idx="1"/>
              <a:endCxn id="10" idx="1"/>
            </p:cNvCxnSpPr>
            <p:nvPr/>
          </p:nvCxnSpPr>
          <p:spPr>
            <a:xfrm rot="10800000" flipH="1" flipV="1">
              <a:off x="6025415" y="2539061"/>
              <a:ext cx="350974" cy="2866079"/>
            </a:xfrm>
            <a:prstGeom prst="curvedConnector3">
              <a:avLst>
                <a:gd name="adj1" fmla="val -65133"/>
              </a:avLst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343400" y="5362483"/>
              <a:ext cx="2109189" cy="978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</a:p>
            <a:p>
              <a:pPr algn="ctr"/>
              <a:r>
                <a:rPr lang="en-US" sz="1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Tomographic Features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018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Outline of </a:t>
            </a:r>
            <a:r>
              <a:rPr lang="en-US" sz="4800"/>
              <a:t>Our 410-Page </a:t>
            </a:r>
            <a:r>
              <a:rPr lang="en-US" sz="4800" dirty="0"/>
              <a:t>Book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854" y="1634186"/>
            <a:ext cx="9030292" cy="49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24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Schedule for F21</a:t>
            </a:r>
            <a:endParaRPr lang="en-US" sz="4400" b="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168297"/>
              </p:ext>
            </p:extLst>
          </p:nvPr>
        </p:nvGraphicFramePr>
        <p:xfrm>
          <a:off x="992355" y="1539625"/>
          <a:ext cx="10363200" cy="485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431">
                  <a:extLst>
                    <a:ext uri="{9D8B030D-6E8A-4147-A177-3AD203B41FA5}">
                      <a16:colId xmlns:a16="http://schemas.microsoft.com/office/drawing/2014/main" val="1553029894"/>
                    </a:ext>
                  </a:extLst>
                </a:gridCol>
                <a:gridCol w="3681009">
                  <a:extLst>
                    <a:ext uri="{9D8B030D-6E8A-4147-A177-3AD203B41FA5}">
                      <a16:colId xmlns:a16="http://schemas.microsoft.com/office/drawing/2014/main" val="63396358"/>
                    </a:ext>
                  </a:extLst>
                </a:gridCol>
                <a:gridCol w="876727">
                  <a:extLst>
                    <a:ext uri="{9D8B030D-6E8A-4147-A177-3AD203B41FA5}">
                      <a16:colId xmlns:a16="http://schemas.microsoft.com/office/drawing/2014/main" val="977348966"/>
                    </a:ext>
                  </a:extLst>
                </a:gridCol>
                <a:gridCol w="4823033">
                  <a:extLst>
                    <a:ext uri="{9D8B030D-6E8A-4147-A177-3AD203B41FA5}">
                      <a16:colId xmlns:a16="http://schemas.microsoft.com/office/drawing/2014/main" val="28703604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003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08/31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09/03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Neuron, Network &amp; Backpropagation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472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09/07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09/10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Hands-on 1: Python,</a:t>
                      </a:r>
                      <a:r>
                        <a:rPr lang="en-US" sz="1400" b="1" baseline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Colab, &amp; TensorF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272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09/14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Architectures &amp; Training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09/19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Hands-on 2: MNIST Classification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930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Quality I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09/24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Physics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340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09/28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Reconstruction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CT Reconstruction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325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10/05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Hands-on 3: CT Networks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10/08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CT Contents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590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Physics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10/15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Spin-Echo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379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K-Space Theorem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MRI Contents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988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</a:t>
                      </a:r>
                      <a:r>
                        <a:rPr lang="en-US" sz="1400" b="1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Exam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10/29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MRI Reconstruction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739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Hands-on 4: MRI Networks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11/05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69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Imaging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Imaging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368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Imaging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11/19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Multimodality Imaging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899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11/23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Hands-on 5: Image Conversion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11/26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Thanksgiving</a:t>
                      </a:r>
                      <a:endParaRPr lang="en-US" sz="14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27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11/30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Quality II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12/03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Stability, Interpretability, &amp; Others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078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12/07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Overview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12/10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Exam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34702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BB7FDAE-7540-46E2-AA82-45E539EF2D48}"/>
              </a:ext>
            </a:extLst>
          </p:cNvPr>
          <p:cNvSpPr txBox="1"/>
          <p:nvPr/>
        </p:nvSpPr>
        <p:spPr>
          <a:xfrm>
            <a:off x="1101640" y="6419115"/>
            <a:ext cx="1036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</a:rPr>
              <a:t>Office Hour: Teaching Day 5-6pm: </a:t>
            </a:r>
            <a:r>
              <a:rPr lang="en-US" sz="1400" b="1" dirty="0">
                <a:solidFill>
                  <a:srgbClr val="FF0000"/>
                </a:solidFill>
              </a:rPr>
              <a:t>https://rensselaer.webex.com/meet/wangg6</a:t>
            </a:r>
          </a:p>
        </p:txBody>
      </p:sp>
    </p:spTree>
    <p:extLst>
      <p:ext uri="{BB962C8B-B14F-4D97-AF65-F5344CB8AC3E}">
        <p14:creationId xmlns:p14="http://schemas.microsoft.com/office/powerpoint/2010/main" val="112385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Schedule for F23 </a:t>
            </a:r>
            <a:r>
              <a:rPr lang="en-US" b="0" dirty="0"/>
              <a:t>(to be done)</a:t>
            </a:r>
            <a:endParaRPr lang="en-US" sz="4400" b="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081969"/>
              </p:ext>
            </p:extLst>
          </p:nvPr>
        </p:nvGraphicFramePr>
        <p:xfrm>
          <a:off x="992355" y="1539625"/>
          <a:ext cx="10363200" cy="485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431">
                  <a:extLst>
                    <a:ext uri="{9D8B030D-6E8A-4147-A177-3AD203B41FA5}">
                      <a16:colId xmlns:a16="http://schemas.microsoft.com/office/drawing/2014/main" val="1553029894"/>
                    </a:ext>
                  </a:extLst>
                </a:gridCol>
                <a:gridCol w="3681009">
                  <a:extLst>
                    <a:ext uri="{9D8B030D-6E8A-4147-A177-3AD203B41FA5}">
                      <a16:colId xmlns:a16="http://schemas.microsoft.com/office/drawing/2014/main" val="63396358"/>
                    </a:ext>
                  </a:extLst>
                </a:gridCol>
                <a:gridCol w="876727">
                  <a:extLst>
                    <a:ext uri="{9D8B030D-6E8A-4147-A177-3AD203B41FA5}">
                      <a16:colId xmlns:a16="http://schemas.microsoft.com/office/drawing/2014/main" val="977348966"/>
                    </a:ext>
                  </a:extLst>
                </a:gridCol>
                <a:gridCol w="4823033">
                  <a:extLst>
                    <a:ext uri="{9D8B030D-6E8A-4147-A177-3AD203B41FA5}">
                      <a16:colId xmlns:a16="http://schemas.microsoft.com/office/drawing/2014/main" val="28703604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003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08/29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09/01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Physics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472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09/05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09/08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CT Reconstruction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272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09/14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09/19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9303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09/21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09/24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340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09/28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Reconstruction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CT Reconstruction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325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10/05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Hands-on 3: CT Networks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10/08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CT Contents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590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Physics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10/15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Spin-Echo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379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K-Space Theorem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MRI Contents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988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</a:t>
                      </a:r>
                      <a:r>
                        <a:rPr lang="en-US" sz="1400" b="1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Exam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10/29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MRI Reconstruction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739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Hands-on 4: MRI Networks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11/05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69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11/09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Imaging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11/12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Imaging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368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Imaging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11/19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Multimodality Imaging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899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11/23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Hands-on 5: Image Conversion</a:t>
                      </a:r>
                      <a:endParaRPr lang="en-US" sz="14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11/26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Thanksgiving</a:t>
                      </a:r>
                      <a:endParaRPr lang="en-US" sz="1400" b="1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27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11/30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Quality II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12/03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Stability, Interpretability, &amp; Others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078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12/07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Overview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12/10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Exam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34702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BB7FDAE-7540-46E2-AA82-45E539EF2D48}"/>
              </a:ext>
            </a:extLst>
          </p:cNvPr>
          <p:cNvSpPr txBox="1"/>
          <p:nvPr/>
        </p:nvSpPr>
        <p:spPr>
          <a:xfrm>
            <a:off x="1101640" y="6419115"/>
            <a:ext cx="1036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</a:rPr>
              <a:t>Office Hour: Teaching Day 5-6pm: </a:t>
            </a:r>
            <a:r>
              <a:rPr lang="en-US" sz="1400" b="1" dirty="0">
                <a:solidFill>
                  <a:srgbClr val="FF0000"/>
                </a:solidFill>
              </a:rPr>
              <a:t>https://rensselaer.webex.com/meet/wangg6</a:t>
            </a:r>
          </a:p>
        </p:txBody>
      </p:sp>
    </p:spTree>
    <p:extLst>
      <p:ext uri="{BB962C8B-B14F-4D97-AF65-F5344CB8AC3E}">
        <p14:creationId xmlns:p14="http://schemas.microsoft.com/office/powerpoint/2010/main" val="392005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You: </a:t>
            </a:r>
            <a:r>
              <a:rPr lang="en-US" sz="4800" b="0" dirty="0"/>
              <a:t>Email Me (wangg6@rpi.edu)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22EF4-FABC-7E49-6677-1CED97680074}"/>
              </a:ext>
            </a:extLst>
          </p:cNvPr>
          <p:cNvSpPr txBox="1"/>
          <p:nvPr/>
        </p:nvSpPr>
        <p:spPr>
          <a:xfrm>
            <a:off x="4352545" y="1985553"/>
            <a:ext cx="55752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Resume/CT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1-page PPT Slide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Photograph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Main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GPA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Concentration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/>
              <a:t>Supervisor</a:t>
            </a:r>
          </a:p>
        </p:txBody>
      </p:sp>
      <p:pic>
        <p:nvPicPr>
          <p:cNvPr id="2050" name="Picture 2" descr="Star Images - Free Download on Freepik">
            <a:extLst>
              <a:ext uri="{FF2B5EF4-FFF2-40B4-BE49-F238E27FC236}">
                <a16:creationId xmlns:a16="http://schemas.microsoft.com/office/drawing/2014/main" id="{89000BF8-2A0D-7650-FA30-AA0CA6A8D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67" y="2598142"/>
            <a:ext cx="2591754" cy="24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363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7EC45-CFB1-1715-E3CE-F45A6395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Teaching Innovation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C1F116-5752-9E18-6A35-7349AFFA3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615" y="1787164"/>
            <a:ext cx="10636306" cy="4566371"/>
          </a:xfrm>
        </p:spPr>
      </p:pic>
    </p:spTree>
    <p:extLst>
      <p:ext uri="{BB962C8B-B14F-4D97-AF65-F5344CB8AC3E}">
        <p14:creationId xmlns:p14="http://schemas.microsoft.com/office/powerpoint/2010/main" val="437974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C1D98D-599A-74F4-D6E9-97B7A650E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9571" y="314801"/>
            <a:ext cx="9273368" cy="629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Grading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4658" y="1758460"/>
            <a:ext cx="9782684" cy="4692582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2000" dirty="0"/>
              <a:t>The final grade in this course will be based on the student total score on all components of the course. The total score is broken down into the following components:</a:t>
            </a:r>
          </a:p>
          <a:p>
            <a:r>
              <a:rPr lang="en-US" sz="2000" dirty="0"/>
              <a:t>Attendance:			Required or Minus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Homework/project assignments:</a:t>
            </a:r>
            <a:r>
              <a:rPr lang="en-US" sz="2000">
                <a:solidFill>
                  <a:srgbClr val="FF0000"/>
                </a:solidFill>
              </a:rPr>
              <a:t>	40</a:t>
            </a:r>
            <a:r>
              <a:rPr lang="en-US" sz="2000" dirty="0">
                <a:solidFill>
                  <a:srgbClr val="FF0000"/>
                </a:solidFill>
              </a:rPr>
              <a:t>%</a:t>
            </a:r>
          </a:p>
          <a:p>
            <a:r>
              <a:rPr lang="en-US" sz="2000" dirty="0">
                <a:solidFill>
                  <a:srgbClr val="FF0000"/>
                </a:solidFill>
              </a:rPr>
              <a:t>Mid team exam:			30%</a:t>
            </a:r>
          </a:p>
          <a:p>
            <a:r>
              <a:rPr lang="en-US" sz="2000" dirty="0">
                <a:solidFill>
                  <a:srgbClr val="FF0000"/>
                </a:solidFill>
              </a:rPr>
              <a:t>Final term exam:			30%</a:t>
            </a:r>
          </a:p>
          <a:p>
            <a:r>
              <a:rPr lang="en-US" sz="2000" dirty="0"/>
              <a:t>In-depth project credit:		Plus</a:t>
            </a:r>
          </a:p>
          <a:p>
            <a:pPr marL="68580" indent="0">
              <a:buNone/>
            </a:pPr>
            <a:r>
              <a:rPr lang="en-US" sz="2000" dirty="0"/>
              <a:t>Grade disputes will be settled at the discretion of the instructor. The problem in question will be re-graded, making it possible for the student to receive a lower score. To dispute an exam grade, the student must explain his/her dispute in writing.</a:t>
            </a:r>
          </a:p>
          <a:p>
            <a:pPr marL="0" indent="0">
              <a:buClr>
                <a:srgbClr val="FF0000"/>
              </a:buClr>
              <a:buNone/>
            </a:pPr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1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29" y="2712065"/>
            <a:ext cx="11798639" cy="2484783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Why: </a:t>
            </a:r>
            <a:r>
              <a:rPr lang="en-US" sz="3600" b="0" dirty="0">
                <a:solidFill>
                  <a:srgbClr val="FF0000"/>
                </a:solidFill>
              </a:rPr>
              <a:t>Health-related Knowledge, Career Opportunities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What: </a:t>
            </a:r>
            <a:r>
              <a:rPr lang="en-US" sz="3600" b="0" dirty="0"/>
              <a:t>Major Modalities</a:t>
            </a:r>
            <a:r>
              <a:rPr lang="en-US" sz="3600" dirty="0"/>
              <a:t>, </a:t>
            </a:r>
            <a:r>
              <a:rPr lang="en-US" sz="3600" b="0" dirty="0"/>
              <a:t>Deep Learning-based Imaging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600" dirty="0"/>
              <a:t>How: </a:t>
            </a:r>
            <a:r>
              <a:rPr lang="en-US" altLang="zh-CN" sz="3600" b="0" dirty="0"/>
              <a:t>Pre-requisite</a:t>
            </a:r>
            <a:r>
              <a:rPr lang="en-US" altLang="zh-CN" sz="3600" dirty="0"/>
              <a:t>, </a:t>
            </a:r>
            <a:r>
              <a:rPr lang="en-US" altLang="zh-CN" sz="3600" b="0" dirty="0"/>
              <a:t>Textbooks, Projects, Grading</a:t>
            </a:r>
          </a:p>
        </p:txBody>
      </p:sp>
    </p:spTree>
    <p:extLst>
      <p:ext uri="{BB962C8B-B14F-4D97-AF65-F5344CB8AC3E}">
        <p14:creationId xmlns:p14="http://schemas.microsoft.com/office/powerpoint/2010/main" val="2128202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Magic Vision</a:t>
            </a:r>
          </a:p>
        </p:txBody>
      </p:sp>
      <p:pic>
        <p:nvPicPr>
          <p:cNvPr id="4" name="Picture 2" descr="Image result for human vision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7" y="1699159"/>
            <a:ext cx="8097465" cy="49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763" y="2468309"/>
            <a:ext cx="2616232" cy="29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Happy Family</a:t>
            </a:r>
          </a:p>
        </p:txBody>
      </p:sp>
      <p:pic>
        <p:nvPicPr>
          <p:cNvPr id="5" name="Picture 2" descr="Image result for happy family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088" y="3376998"/>
            <a:ext cx="2354565" cy="153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RI technologist job outlook from the U.S. Bureau of Labor Statistics -  Stellar Career Col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464"/>
            <a:ext cx="9453621" cy="54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609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87" y="217265"/>
            <a:ext cx="9965826" cy="64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1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Market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32" y="1543290"/>
            <a:ext cx="8980936" cy="4727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6784" y="6387660"/>
            <a:ext cx="8839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dirty="0">
                <a:hlinkClick r:id="rId3"/>
              </a:rPr>
              <a:t>https://www.grandviewresearch.com/industry-analysis/medical-imaging-systems-market</a:t>
            </a:r>
            <a:r>
              <a:rPr lang="zh-CN" altLang="en-US" sz="1600" dirty="0"/>
              <a:t> </a:t>
            </a:r>
          </a:p>
        </p:txBody>
      </p:sp>
      <p:pic>
        <p:nvPicPr>
          <p:cNvPr id="6" name="Picture 2" descr="https://www.medgadget.com/wp-content/uploads/2020/02/MEDICAL-IMAGING-EQUIPMENT-MARK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43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4455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037D29BF67744493AC767626542B74" ma:contentTypeVersion="8" ma:contentTypeDescription="Create a new document." ma:contentTypeScope="" ma:versionID="9fba13bb70f6fdc0d8881ca83cca6939">
  <xsd:schema xmlns:xsd="http://www.w3.org/2001/XMLSchema" xmlns:xs="http://www.w3.org/2001/XMLSchema" xmlns:p="http://schemas.microsoft.com/office/2006/metadata/properties" xmlns:ns3="e5cbae32-1e56-4ed1-98f0-920e58778960" targetNamespace="http://schemas.microsoft.com/office/2006/metadata/properties" ma:root="true" ma:fieldsID="e0701a60e0df51587e5e07234ec8de35" ns3:_="">
    <xsd:import namespace="e5cbae32-1e56-4ed1-98f0-920e587789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bae32-1e56-4ed1-98f0-920e587789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329279-E434-45CC-AB4C-13906314CA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F9D651-9602-4D09-AA41-BD41E12998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cbae32-1e56-4ed1-98f0-920e587789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8E0513-B5B6-4701-B93B-DAF1066B3016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e5cbae32-1e56-4ed1-98f0-920e58778960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13967</TotalTime>
  <Words>1173</Words>
  <Application>Microsoft Office PowerPoint</Application>
  <PresentationFormat>Widescreen</PresentationFormat>
  <Paragraphs>308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Corbel</vt:lpstr>
      <vt:lpstr>Courier New</vt:lpstr>
      <vt:lpstr>Wingdings</vt:lpstr>
      <vt:lpstr>Wingdings 2</vt:lpstr>
      <vt:lpstr>Metro</vt:lpstr>
      <vt:lpstr>PowerPoint Presentation</vt:lpstr>
      <vt:lpstr>Schedule for F24 (Tentative)</vt:lpstr>
      <vt:lpstr>Instructor: Ge</vt:lpstr>
      <vt:lpstr>You: Email Me (wangg6@rpi.edu)</vt:lpstr>
      <vt:lpstr>Outline</vt:lpstr>
      <vt:lpstr>Magic Vision</vt:lpstr>
      <vt:lpstr>Happy Family</vt:lpstr>
      <vt:lpstr>PowerPoint Presentation</vt:lpstr>
      <vt:lpstr>Imaging Market</vt:lpstr>
      <vt:lpstr>Imaging Jobs</vt:lpstr>
      <vt:lpstr>Outline</vt:lpstr>
      <vt:lpstr>First X-ray Picture</vt:lpstr>
      <vt:lpstr>X-ray Radiography</vt:lpstr>
      <vt:lpstr>Computed Tomography (CT)</vt:lpstr>
      <vt:lpstr>Photon-counting Spectral (Color) CT</vt:lpstr>
      <vt:lpstr>Positron Emission Tomography (PET)</vt:lpstr>
      <vt:lpstr>Single Photon Emission CT (SPECT)</vt:lpstr>
      <vt:lpstr>Magnetic Resonance Imaging (MRI)</vt:lpstr>
      <vt:lpstr>Ultrasonic (US) Imaging</vt:lpstr>
      <vt:lpstr>Optical Coherence Tomography (OCT)</vt:lpstr>
      <vt:lpstr>Best Innovative Medical Technology</vt:lpstr>
      <vt:lpstr>Multimodality Tomography</vt:lpstr>
      <vt:lpstr>Simultaneous CT-MRI</vt:lpstr>
      <vt:lpstr>Point of Care Imaging</vt:lpstr>
      <vt:lpstr>Roadmap for Deep Tomographic Imaging</vt:lpstr>
      <vt:lpstr>IEEE Trans. Medical Imaging Special Issue</vt:lpstr>
      <vt:lpstr>Deep Reconstruction Results</vt:lpstr>
      <vt:lpstr>PowerPoint Presentation</vt:lpstr>
      <vt:lpstr>PowerPoint Presentation</vt:lpstr>
      <vt:lpstr>PowerPoint Presentation</vt:lpstr>
      <vt:lpstr>Outline</vt:lpstr>
      <vt:lpstr>Pre-requisite</vt:lpstr>
      <vt:lpstr>Mathematical Foundation</vt:lpstr>
      <vt:lpstr>Medical Imaging Textbook</vt:lpstr>
      <vt:lpstr>First Book on Deep Reconstruction</vt:lpstr>
      <vt:lpstr>Deep Analysis vs Deep Reconstruction</vt:lpstr>
      <vt:lpstr>Outline of Our 410-Page Book</vt:lpstr>
      <vt:lpstr>Schedule for F21</vt:lpstr>
      <vt:lpstr>Schedule for F23 (to be done)</vt:lpstr>
      <vt:lpstr>Teaching Innovation</vt:lpstr>
      <vt:lpstr>PowerPoint Presentation</vt:lpstr>
      <vt:lpstr>Grading Policies</vt:lpstr>
    </vt:vector>
  </TitlesOfParts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VT PowerPoint Template2</dc:title>
  <dc:creator>David Stanley</dc:creator>
  <cp:lastModifiedBy>Wang, Ge</cp:lastModifiedBy>
  <cp:revision>2860</cp:revision>
  <cp:lastPrinted>2012-03-08T21:40:16Z</cp:lastPrinted>
  <dcterms:created xsi:type="dcterms:W3CDTF">2006-10-23T16:36:06Z</dcterms:created>
  <dcterms:modified xsi:type="dcterms:W3CDTF">2024-08-26T15:50:50Z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0x010100AE037D29BF67744493AC767626542B74</vt:lpwstr>
  </property>
</Properties>
</file>