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37"/>
  </p:notesMasterIdLst>
  <p:handoutMasterIdLst>
    <p:handoutMasterId r:id="rId38"/>
  </p:handoutMasterIdLst>
  <p:sldIdLst>
    <p:sldId id="1214" r:id="rId5"/>
    <p:sldId id="1581" r:id="rId6"/>
    <p:sldId id="1960" r:id="rId7"/>
    <p:sldId id="2013" r:id="rId8"/>
    <p:sldId id="1962" r:id="rId9"/>
    <p:sldId id="2010" r:id="rId10"/>
    <p:sldId id="1965" r:id="rId11"/>
    <p:sldId id="1966" r:id="rId12"/>
    <p:sldId id="1967" r:id="rId13"/>
    <p:sldId id="1968" r:id="rId14"/>
    <p:sldId id="1969" r:id="rId15"/>
    <p:sldId id="1970" r:id="rId16"/>
    <p:sldId id="1971" r:id="rId17"/>
    <p:sldId id="2011" r:id="rId18"/>
    <p:sldId id="2012" r:id="rId19"/>
    <p:sldId id="2015" r:id="rId20"/>
    <p:sldId id="2014" r:id="rId21"/>
    <p:sldId id="1981" r:id="rId22"/>
    <p:sldId id="2025" r:id="rId23"/>
    <p:sldId id="2017" r:id="rId24"/>
    <p:sldId id="2018" r:id="rId25"/>
    <p:sldId id="2019" r:id="rId26"/>
    <p:sldId id="1993" r:id="rId27"/>
    <p:sldId id="2020" r:id="rId28"/>
    <p:sldId id="1994" r:id="rId29"/>
    <p:sldId id="2021" r:id="rId30"/>
    <p:sldId id="1986" r:id="rId31"/>
    <p:sldId id="2023" r:id="rId32"/>
    <p:sldId id="2022" r:id="rId33"/>
    <p:sldId id="1988" r:id="rId34"/>
    <p:sldId id="2004" r:id="rId35"/>
    <p:sldId id="2002" r:id="rId3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F9900"/>
    <a:srgbClr val="00CCFF"/>
    <a:srgbClr val="009900"/>
    <a:srgbClr val="FF99CC"/>
    <a:srgbClr val="9900FF"/>
    <a:srgbClr val="CC0000"/>
    <a:srgbClr val="0033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331" autoAdjust="0"/>
    <p:restoredTop sz="93979" autoAdjust="0"/>
  </p:normalViewPr>
  <p:slideViewPr>
    <p:cSldViewPr snapToGrid="0">
      <p:cViewPr varScale="1">
        <p:scale>
          <a:sx n="72" d="100"/>
          <a:sy n="72" d="100"/>
        </p:scale>
        <p:origin x="224" y="38"/>
      </p:cViewPr>
      <p:guideLst>
        <p:guide orient="horz" pos="2160"/>
        <p:guide pos="3840"/>
      </p:guideLst>
    </p:cSldViewPr>
  </p:slideViewPr>
  <p:outlineViewPr>
    <p:cViewPr>
      <p:scale>
        <a:sx n="33" d="100"/>
        <a:sy n="33" d="100"/>
      </p:scale>
      <p:origin x="0" y="-8156"/>
    </p:cViewPr>
  </p:outlineViewPr>
  <p:notesTextViewPr>
    <p:cViewPr>
      <p:scale>
        <a:sx n="3" d="2"/>
        <a:sy n="3" d="2"/>
      </p:scale>
      <p:origin x="0" y="0"/>
    </p:cViewPr>
  </p:notesTextViewPr>
  <p:sorterViewPr>
    <p:cViewPr varScale="1">
      <p:scale>
        <a:sx n="1" d="1"/>
        <a:sy n="1" d="1"/>
      </p:scale>
      <p:origin x="0" y="-12170"/>
    </p:cViewPr>
  </p:sorterViewPr>
  <p:notesViewPr>
    <p:cSldViewPr snapToGrid="0">
      <p:cViewPr varScale="1">
        <p:scale>
          <a:sx n="84" d="100"/>
          <a:sy n="84" d="100"/>
        </p:scale>
        <p:origin x="38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image" Target="../media/image50.wmf"/><Relationship Id="rId4" Type="http://schemas.openxmlformats.org/officeDocument/2006/relationships/image" Target="../media/image40.wmf"/><Relationship Id="rId9"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4.wmf"/><Relationship Id="rId7" Type="http://schemas.openxmlformats.org/officeDocument/2006/relationships/image" Target="../media/image41.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59.wmf"/><Relationship Id="rId4" Type="http://schemas.openxmlformats.org/officeDocument/2006/relationships/image" Target="../media/image39.wmf"/><Relationship Id="rId9"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11/16/2021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2</a:t>
            </a:fld>
            <a:endParaRPr lang="en-US"/>
          </a:p>
        </p:txBody>
      </p:sp>
    </p:spTree>
    <p:extLst>
      <p:ext uri="{BB962C8B-B14F-4D97-AF65-F5344CB8AC3E}">
        <p14:creationId xmlns:p14="http://schemas.microsoft.com/office/powerpoint/2010/main" val="409082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4316415-EF6E-446C-BA83-DF5FA5A64317}"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1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16" charset="-128"/>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5689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11/16/2021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0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Arial" panose="020B0604020202020204" pitchFamily="34" charset="0"/>
              <a:buChar char="•"/>
              <a:defRPr/>
            </a:lvl1pPr>
            <a:lvl2pPr marL="740664" indent="-285750">
              <a:buFont typeface="Arial" panose="020B0604020202020204" pitchFamily="34" charset="0"/>
              <a:buChar char="•"/>
              <a:defRPr/>
            </a:lvl2pPr>
            <a:lvl3pPr marL="996696" indent="-228600">
              <a:buFont typeface="Arial" panose="020B0604020202020204" pitchFamily="34" charset="0"/>
              <a:buChar char="•"/>
              <a:defRPr/>
            </a:lvl3pPr>
            <a:lvl4pPr marL="1261872" indent="-228600">
              <a:buFont typeface="Arial" panose="020B0604020202020204" pitchFamily="34" charset="0"/>
              <a:buChar char="•"/>
              <a:defRPr/>
            </a:lvl4pPr>
            <a:lvl5pPr marL="1481328" indent="-210312">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11/16/2021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11/16/2021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11/16/2021</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6"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image" Target="../media/image45.png"/><Relationship Id="rId1" Type="http://schemas.openxmlformats.org/officeDocument/2006/relationships/vmlDrawing" Target="../drawings/vmlDrawing2.vml"/><Relationship Id="rId6" Type="http://schemas.openxmlformats.org/officeDocument/2006/relationships/image" Target="../media/image39.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44.png"/><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5.bin"/><Relationship Id="rId14" Type="http://schemas.openxmlformats.org/officeDocument/2006/relationships/image" Target="../media/image43.wmf"/></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6.bin"/><Relationship Id="rId18" Type="http://schemas.openxmlformats.org/officeDocument/2006/relationships/image" Target="../media/image48.wmf"/><Relationship Id="rId3" Type="http://schemas.openxmlformats.org/officeDocument/2006/relationships/oleObject" Target="../embeddings/oleObject8.bin"/><Relationship Id="rId21" Type="http://schemas.openxmlformats.org/officeDocument/2006/relationships/image" Target="../media/image49.wmf"/><Relationship Id="rId7" Type="http://schemas.openxmlformats.org/officeDocument/2006/relationships/oleObject" Target="../embeddings/oleObject3.bin"/><Relationship Id="rId12" Type="http://schemas.openxmlformats.org/officeDocument/2006/relationships/image" Target="../media/image41.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image" Target="../media/image47.wmf"/><Relationship Id="rId11" Type="http://schemas.openxmlformats.org/officeDocument/2006/relationships/oleObject" Target="../embeddings/oleObject5.bin"/><Relationship Id="rId5" Type="http://schemas.openxmlformats.org/officeDocument/2006/relationships/oleObject" Target="../embeddings/oleObject9.bin"/><Relationship Id="rId15" Type="http://schemas.openxmlformats.org/officeDocument/2006/relationships/oleObject" Target="../embeddings/oleObject7.bin"/><Relationship Id="rId23" Type="http://schemas.openxmlformats.org/officeDocument/2006/relationships/image" Target="../media/image50.wmf"/><Relationship Id="rId10" Type="http://schemas.openxmlformats.org/officeDocument/2006/relationships/image" Target="../media/image40.wmf"/><Relationship Id="rId19" Type="http://schemas.openxmlformats.org/officeDocument/2006/relationships/image" Target="../media/image51.png"/><Relationship Id="rId4" Type="http://schemas.openxmlformats.org/officeDocument/2006/relationships/image" Target="../media/image46.wmf"/><Relationship Id="rId9" Type="http://schemas.openxmlformats.org/officeDocument/2006/relationships/oleObject" Target="../embeddings/oleObject4.bin"/><Relationship Id="rId14" Type="http://schemas.openxmlformats.org/officeDocument/2006/relationships/image" Target="../media/image42.wmf"/><Relationship Id="rId22"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18.bin"/><Relationship Id="rId18" Type="http://schemas.openxmlformats.org/officeDocument/2006/relationships/image" Target="../media/image57.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55.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image" Target="../media/image58.wmf"/><Relationship Id="rId1" Type="http://schemas.openxmlformats.org/officeDocument/2006/relationships/vmlDrawing" Target="../drawings/vmlDrawing4.vml"/><Relationship Id="rId6" Type="http://schemas.openxmlformats.org/officeDocument/2006/relationships/image" Target="../media/image53.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image" Target="../media/image51.png"/><Relationship Id="rId10" Type="http://schemas.openxmlformats.org/officeDocument/2006/relationships/image" Target="../media/image39.wmf"/><Relationship Id="rId19" Type="http://schemas.openxmlformats.org/officeDocument/2006/relationships/oleObject" Target="../embeddings/oleObject21.bin"/><Relationship Id="rId4" Type="http://schemas.openxmlformats.org/officeDocument/2006/relationships/image" Target="../media/image52.wmf"/><Relationship Id="rId9" Type="http://schemas.openxmlformats.org/officeDocument/2006/relationships/oleObject" Target="../embeddings/oleObject16.bin"/><Relationship Id="rId14" Type="http://schemas.openxmlformats.org/officeDocument/2006/relationships/image" Target="../media/image56.wmf"/><Relationship Id="rId22" Type="http://schemas.openxmlformats.org/officeDocument/2006/relationships/image" Target="../media/image59.wmf"/></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24.xml.rels><?xml version="1.0" encoding="UTF-8" standalone="yes"?>
<Relationships xmlns="http://schemas.openxmlformats.org/package/2006/relationships"><Relationship Id="rId3" Type="http://schemas.openxmlformats.org/officeDocument/2006/relationships/hyperlink" Target="http://www.nature.com/nmeth/journal/v7/n8/pdf/nmeth.1483.pdf"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2.ensc.sfu.ca/~glennc/e376/e376l7.pdf"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a:solidFill>
                  <a:schemeClr val="tx1"/>
                </a:solidFill>
                <a:latin typeface="Arial" panose="020B0604020202020204" pitchFamily="34" charset="0"/>
                <a:ea typeface="ＭＳ Ｐゴシック" pitchFamily="116" charset="-128"/>
                <a:cs typeface="Arial" panose="020B0604020202020204" pitchFamily="34" charset="0"/>
              </a:rPr>
              <a:t>Optical Imaging</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lvl="0" algn="ctr" eaLnBrk="1" hangingPunct="1">
              <a:spcBef>
                <a:spcPts val="0"/>
              </a:spcBef>
              <a:spcAft>
                <a:spcPts val="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lang="en-US" sz="2400">
                <a:solidFill>
                  <a:schemeClr val="tx1"/>
                </a:solidFill>
                <a:latin typeface="Arial" panose="020B0604020202020204" pitchFamily="34" charset="0"/>
                <a:cs typeface="Arial" panose="020B0604020202020204" pitchFamily="34" charset="0"/>
              </a:rPr>
              <a:t>November 16</a:t>
            </a: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2021</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7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8661"/>
          </a:xfrm>
        </p:spPr>
        <p:txBody>
          <a:bodyPr/>
          <a:lstStyle/>
          <a:p>
            <a:r>
              <a:rPr lang="en-US" sz="4400" dirty="0"/>
              <a:t>Michelson Interferometer</a:t>
            </a:r>
          </a:p>
        </p:txBody>
      </p:sp>
      <p:pic>
        <p:nvPicPr>
          <p:cNvPr id="6" name="Picture 5"/>
          <p:cNvPicPr>
            <a:picLocks noChangeAspect="1"/>
          </p:cNvPicPr>
          <p:nvPr/>
        </p:nvPicPr>
        <p:blipFill>
          <a:blip r:embed="rId2"/>
          <a:stretch>
            <a:fillRect/>
          </a:stretch>
        </p:blipFill>
        <p:spPr>
          <a:xfrm>
            <a:off x="1953404" y="1604908"/>
            <a:ext cx="8285193" cy="5163481"/>
          </a:xfrm>
          <a:prstGeom prst="rect">
            <a:avLst/>
          </a:prstGeom>
        </p:spPr>
      </p:pic>
    </p:spTree>
    <p:extLst>
      <p:ext uri="{BB962C8B-B14F-4D97-AF65-F5344CB8AC3E}">
        <p14:creationId xmlns:p14="http://schemas.microsoft.com/office/powerpoint/2010/main" val="234432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60909"/>
          </a:xfrm>
        </p:spPr>
        <p:txBody>
          <a:bodyPr/>
          <a:lstStyle/>
          <a:p>
            <a:r>
              <a:rPr lang="en-US" sz="4400" dirty="0"/>
              <a:t>Pattern with Partially Coherent Light</a:t>
            </a:r>
          </a:p>
        </p:txBody>
      </p:sp>
      <p:pic>
        <p:nvPicPr>
          <p:cNvPr id="5" name="Picture 4"/>
          <p:cNvPicPr>
            <a:picLocks noChangeAspect="1"/>
          </p:cNvPicPr>
          <p:nvPr/>
        </p:nvPicPr>
        <p:blipFill>
          <a:blip r:embed="rId2"/>
          <a:stretch>
            <a:fillRect/>
          </a:stretch>
        </p:blipFill>
        <p:spPr>
          <a:xfrm>
            <a:off x="1677538" y="1534886"/>
            <a:ext cx="8836925" cy="4565745"/>
          </a:xfrm>
          <a:prstGeom prst="rect">
            <a:avLst/>
          </a:prstGeom>
        </p:spPr>
      </p:pic>
    </p:spTree>
    <p:extLst>
      <p:ext uri="{BB962C8B-B14F-4D97-AF65-F5344CB8AC3E}">
        <p14:creationId xmlns:p14="http://schemas.microsoft.com/office/powerpoint/2010/main" val="408322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4113"/>
          </a:xfrm>
        </p:spPr>
        <p:txBody>
          <a:bodyPr/>
          <a:lstStyle/>
          <a:p>
            <a:r>
              <a:rPr lang="en-US" sz="4400" dirty="0"/>
              <a:t>Examples with Partial Coherence</a:t>
            </a:r>
          </a:p>
        </p:txBody>
      </p:sp>
      <p:pic>
        <p:nvPicPr>
          <p:cNvPr id="4" name="Picture 3"/>
          <p:cNvPicPr>
            <a:picLocks noChangeAspect="1"/>
          </p:cNvPicPr>
          <p:nvPr/>
        </p:nvPicPr>
        <p:blipFill>
          <a:blip r:embed="rId2"/>
          <a:stretch>
            <a:fillRect/>
          </a:stretch>
        </p:blipFill>
        <p:spPr>
          <a:xfrm>
            <a:off x="2501595" y="1184113"/>
            <a:ext cx="7304314" cy="5673887"/>
          </a:xfrm>
          <a:prstGeom prst="rect">
            <a:avLst/>
          </a:prstGeom>
        </p:spPr>
      </p:pic>
    </p:spTree>
    <p:extLst>
      <p:ext uri="{BB962C8B-B14F-4D97-AF65-F5344CB8AC3E}">
        <p14:creationId xmlns:p14="http://schemas.microsoft.com/office/powerpoint/2010/main" val="61295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2034"/>
          </a:xfrm>
        </p:spPr>
        <p:txBody>
          <a:bodyPr/>
          <a:lstStyle/>
          <a:p>
            <a:r>
              <a:rPr lang="en-US" sz="4400" dirty="0"/>
              <a:t>In the Limiting Case</a:t>
            </a:r>
          </a:p>
        </p:txBody>
      </p:sp>
      <p:pic>
        <p:nvPicPr>
          <p:cNvPr id="4" name="Picture 3"/>
          <p:cNvPicPr>
            <a:picLocks noChangeAspect="1"/>
          </p:cNvPicPr>
          <p:nvPr/>
        </p:nvPicPr>
        <p:blipFill>
          <a:blip r:embed="rId2"/>
          <a:stretch>
            <a:fillRect/>
          </a:stretch>
        </p:blipFill>
        <p:spPr>
          <a:xfrm>
            <a:off x="1524001" y="1529925"/>
            <a:ext cx="9144000" cy="5048060"/>
          </a:xfrm>
          <a:prstGeom prst="rect">
            <a:avLst/>
          </a:prstGeom>
        </p:spPr>
      </p:pic>
      <p:sp>
        <p:nvSpPr>
          <p:cNvPr id="5" name="Rectangle 4"/>
          <p:cNvSpPr/>
          <p:nvPr/>
        </p:nvSpPr>
        <p:spPr bwMode="auto">
          <a:xfrm>
            <a:off x="1485500" y="5823088"/>
            <a:ext cx="5900057" cy="783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Tree>
    <p:extLst>
      <p:ext uri="{BB962C8B-B14F-4D97-AF65-F5344CB8AC3E}">
        <p14:creationId xmlns:p14="http://schemas.microsoft.com/office/powerpoint/2010/main" val="378512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Fourier Transform Pair</a:t>
            </a:r>
          </a:p>
        </p:txBody>
      </p:sp>
      <p:pic>
        <p:nvPicPr>
          <p:cNvPr id="4" name="Picture 3"/>
          <p:cNvPicPr>
            <a:picLocks noChangeAspect="1"/>
          </p:cNvPicPr>
          <p:nvPr/>
        </p:nvPicPr>
        <p:blipFill>
          <a:blip r:embed="rId2"/>
          <a:stretch>
            <a:fillRect/>
          </a:stretch>
        </p:blipFill>
        <p:spPr>
          <a:xfrm>
            <a:off x="387245" y="2024116"/>
            <a:ext cx="11417509" cy="4638566"/>
          </a:xfrm>
          <a:prstGeom prst="rect">
            <a:avLst/>
          </a:prstGeom>
        </p:spPr>
      </p:pic>
    </p:spTree>
    <p:extLst>
      <p:ext uri="{BB962C8B-B14F-4D97-AF65-F5344CB8AC3E}">
        <p14:creationId xmlns:p14="http://schemas.microsoft.com/office/powerpoint/2010/main" val="2505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OCT - Optical Analog of US</a:t>
            </a:r>
            <a:endParaRPr lang="en-US" sz="4400" dirty="0"/>
          </a:p>
        </p:txBody>
      </p:sp>
      <p:grpSp>
        <p:nvGrpSpPr>
          <p:cNvPr id="9" name="Group 8"/>
          <p:cNvGrpSpPr/>
          <p:nvPr/>
        </p:nvGrpSpPr>
        <p:grpSpPr>
          <a:xfrm>
            <a:off x="2469266" y="1675120"/>
            <a:ext cx="6869949" cy="4788879"/>
            <a:chOff x="1892300" y="941688"/>
            <a:chExt cx="8312638" cy="5794544"/>
          </a:xfrm>
        </p:grpSpPr>
        <p:pic>
          <p:nvPicPr>
            <p:cNvPr id="4" name="Picture 2" descr="Image result for re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589" y="941688"/>
              <a:ext cx="6176349" cy="57945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2197100" y="4359660"/>
              <a:ext cx="6921500" cy="0"/>
            </a:xfrm>
            <a:prstGeom prst="straightConnector1">
              <a:avLst/>
            </a:prstGeom>
            <a:solidFill>
              <a:schemeClr val="accent1"/>
            </a:solidFill>
            <a:ln w="101600" cap="flat" cmpd="sng" algn="ctr">
              <a:solidFill>
                <a:srgbClr val="00B0F0"/>
              </a:solidFill>
              <a:prstDash val="solid"/>
              <a:round/>
              <a:headEnd type="none" w="med" len="med"/>
              <a:tailEnd type="triangle"/>
            </a:ln>
            <a:effectLst/>
          </p:spPr>
        </p:cxnSp>
        <p:cxnSp>
          <p:nvCxnSpPr>
            <p:cNvPr id="6" name="Straight Arrow Connector 5"/>
            <p:cNvCxnSpPr/>
            <p:nvPr/>
          </p:nvCxnSpPr>
          <p:spPr bwMode="auto">
            <a:xfrm flipH="1">
              <a:off x="1892300" y="4207260"/>
              <a:ext cx="6921500" cy="0"/>
            </a:xfrm>
            <a:prstGeom prst="straightConnector1">
              <a:avLst/>
            </a:prstGeom>
            <a:solidFill>
              <a:schemeClr val="accent1"/>
            </a:solidFill>
            <a:ln w="50800" cap="flat" cmpd="sng" algn="ctr">
              <a:solidFill>
                <a:srgbClr val="00B0F0"/>
              </a:solidFill>
              <a:prstDash val="sysDash"/>
              <a:round/>
              <a:headEnd type="none" w="med" len="med"/>
              <a:tailEnd type="triangle"/>
            </a:ln>
            <a:effectLst/>
          </p:spPr>
        </p:cxnSp>
        <p:cxnSp>
          <p:nvCxnSpPr>
            <p:cNvPr id="7" name="Straight Arrow Connector 6"/>
            <p:cNvCxnSpPr/>
            <p:nvPr/>
          </p:nvCxnSpPr>
          <p:spPr bwMode="auto">
            <a:xfrm flipH="1">
              <a:off x="2006600" y="4054860"/>
              <a:ext cx="6921500" cy="0"/>
            </a:xfrm>
            <a:prstGeom prst="straightConnector1">
              <a:avLst/>
            </a:prstGeom>
            <a:solidFill>
              <a:schemeClr val="accent1"/>
            </a:solidFill>
            <a:ln w="50800" cap="flat" cmpd="sng" algn="ctr">
              <a:solidFill>
                <a:srgbClr val="00B0F0"/>
              </a:solidFill>
              <a:prstDash val="sysDash"/>
              <a:round/>
              <a:headEnd type="none" w="med" len="med"/>
              <a:tailEnd type="triangle"/>
            </a:ln>
            <a:effectLst/>
          </p:spPr>
        </p:cxnSp>
        <p:cxnSp>
          <p:nvCxnSpPr>
            <p:cNvPr id="8" name="Straight Arrow Connector 7"/>
            <p:cNvCxnSpPr/>
            <p:nvPr/>
          </p:nvCxnSpPr>
          <p:spPr bwMode="auto">
            <a:xfrm flipH="1">
              <a:off x="2235200" y="3902460"/>
              <a:ext cx="6921500" cy="0"/>
            </a:xfrm>
            <a:prstGeom prst="straightConnector1">
              <a:avLst/>
            </a:prstGeom>
            <a:solidFill>
              <a:schemeClr val="accent1"/>
            </a:solidFill>
            <a:ln w="50800" cap="flat" cmpd="sng" algn="ctr">
              <a:solidFill>
                <a:srgbClr val="00B0F0"/>
              </a:solidFill>
              <a:prstDash val="sysDash"/>
              <a:round/>
              <a:headEnd type="none" w="med" len="med"/>
              <a:tailEnd type="triangle"/>
            </a:ln>
            <a:effectLst/>
          </p:spPr>
        </p:cxnSp>
      </p:grpSp>
    </p:spTree>
    <p:extLst>
      <p:ext uri="{BB962C8B-B14F-4D97-AF65-F5344CB8AC3E}">
        <p14:creationId xmlns:p14="http://schemas.microsoft.com/office/powerpoint/2010/main" val="67843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latin typeface="Arial"/>
              </a:rPr>
              <a:t>Catheter-based OCT</a:t>
            </a:r>
            <a:endParaRPr lang="en-US" dirty="0"/>
          </a:p>
        </p:txBody>
      </p:sp>
      <p:sp>
        <p:nvSpPr>
          <p:cNvPr id="352" name="Text Box 3"/>
          <p:cNvSpPr txBox="1">
            <a:spLocks noChangeArrowheads="1"/>
          </p:cNvSpPr>
          <p:nvPr/>
        </p:nvSpPr>
        <p:spPr bwMode="auto">
          <a:xfrm>
            <a:off x="7350647" y="6365375"/>
            <a:ext cx="4475310"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400" b="1" dirty="0">
                <a:solidFill>
                  <a:srgbClr val="000000"/>
                </a:solidFill>
              </a:rPr>
              <a:t>Courtesy of Dr. Yu Chen &amp; </a:t>
            </a:r>
            <a:r>
              <a:rPr lang="en-US" altLang="en-US" sz="1400" b="1" dirty="0" err="1">
                <a:solidFill>
                  <a:srgbClr val="000000"/>
                </a:solidFill>
              </a:rPr>
              <a:t>LightLab</a:t>
            </a:r>
            <a:r>
              <a:rPr lang="en-US" altLang="en-US" sz="1400" b="1" dirty="0">
                <a:solidFill>
                  <a:srgbClr val="000000"/>
                </a:solidFill>
              </a:rPr>
              <a:t> Imaging, Inc.</a:t>
            </a:r>
          </a:p>
        </p:txBody>
      </p:sp>
      <p:pic>
        <p:nvPicPr>
          <p:cNvPr id="353" name="Picture 5" descr="Pics 014"/>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l="15996" t="19336" r="18266" b="24634"/>
          <a:stretch>
            <a:fillRect/>
          </a:stretch>
        </p:blipFill>
        <p:spPr bwMode="auto">
          <a:xfrm>
            <a:off x="7478086" y="3725657"/>
            <a:ext cx="3538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5" name="Group 9"/>
          <p:cNvGrpSpPr>
            <a:grpSpLocks/>
          </p:cNvGrpSpPr>
          <p:nvPr/>
        </p:nvGrpSpPr>
        <p:grpSpPr bwMode="auto">
          <a:xfrm>
            <a:off x="695356" y="2068808"/>
            <a:ext cx="6486796" cy="3755310"/>
            <a:chOff x="485" y="453"/>
            <a:chExt cx="3377" cy="1955"/>
          </a:xfrm>
        </p:grpSpPr>
        <p:grpSp>
          <p:nvGrpSpPr>
            <p:cNvPr id="356" name="Group 10"/>
            <p:cNvGrpSpPr>
              <a:grpSpLocks/>
            </p:cNvGrpSpPr>
            <p:nvPr/>
          </p:nvGrpSpPr>
          <p:grpSpPr bwMode="auto">
            <a:xfrm>
              <a:off x="1729" y="751"/>
              <a:ext cx="2133" cy="769"/>
              <a:chOff x="3406" y="519"/>
              <a:chExt cx="2133" cy="769"/>
            </a:xfrm>
          </p:grpSpPr>
          <p:sp>
            <p:nvSpPr>
              <p:cNvPr id="423" name="AutoShape 11"/>
              <p:cNvSpPr>
                <a:spLocks noChangeAspect="1" noChangeArrowheads="1" noTextEdit="1"/>
              </p:cNvSpPr>
              <p:nvPr/>
            </p:nvSpPr>
            <p:spPr bwMode="auto">
              <a:xfrm>
                <a:off x="3406" y="519"/>
                <a:ext cx="1570"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000000"/>
                  </a:solidFill>
                  <a:latin typeface="Arial"/>
                </a:endParaRPr>
              </a:p>
            </p:txBody>
          </p:sp>
          <p:sp>
            <p:nvSpPr>
              <p:cNvPr id="424" name="Rectangle 12"/>
              <p:cNvSpPr>
                <a:spLocks noChangeArrowheads="1"/>
              </p:cNvSpPr>
              <p:nvPr/>
            </p:nvSpPr>
            <p:spPr bwMode="auto">
              <a:xfrm>
                <a:off x="3406" y="908"/>
                <a:ext cx="3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stationary</a:t>
                </a:r>
                <a:endParaRPr lang="en-US" altLang="en-US" sz="2000" b="1">
                  <a:solidFill>
                    <a:srgbClr val="000000"/>
                  </a:solidFill>
                  <a:latin typeface="Arial"/>
                </a:endParaRPr>
              </a:p>
            </p:txBody>
          </p:sp>
          <p:sp>
            <p:nvSpPr>
              <p:cNvPr id="425" name="Rectangle 13"/>
              <p:cNvSpPr>
                <a:spLocks noChangeArrowheads="1"/>
              </p:cNvSpPr>
              <p:nvPr/>
            </p:nvSpPr>
            <p:spPr bwMode="auto">
              <a:xfrm>
                <a:off x="3491" y="986"/>
                <a:ext cx="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fiber</a:t>
                </a:r>
                <a:endParaRPr lang="en-US" altLang="en-US" sz="2000" b="1">
                  <a:solidFill>
                    <a:srgbClr val="000000"/>
                  </a:solidFill>
                  <a:latin typeface="Arial"/>
                </a:endParaRPr>
              </a:p>
            </p:txBody>
          </p:sp>
          <p:sp>
            <p:nvSpPr>
              <p:cNvPr id="426" name="Rectangle 14"/>
              <p:cNvSpPr>
                <a:spLocks noChangeArrowheads="1"/>
              </p:cNvSpPr>
              <p:nvPr/>
            </p:nvSpPr>
            <p:spPr bwMode="auto">
              <a:xfrm>
                <a:off x="4470" y="527"/>
                <a:ext cx="3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rotary fiber</a:t>
                </a:r>
                <a:endParaRPr lang="en-US" altLang="en-US" sz="2000" b="1">
                  <a:solidFill>
                    <a:srgbClr val="000000"/>
                  </a:solidFill>
                  <a:latin typeface="Arial"/>
                </a:endParaRPr>
              </a:p>
            </p:txBody>
          </p:sp>
          <p:sp>
            <p:nvSpPr>
              <p:cNvPr id="427" name="Rectangle 15"/>
              <p:cNvSpPr>
                <a:spLocks noChangeArrowheads="1"/>
              </p:cNvSpPr>
              <p:nvPr/>
            </p:nvSpPr>
            <p:spPr bwMode="auto">
              <a:xfrm>
                <a:off x="3903" y="534"/>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lens</a:t>
                </a:r>
                <a:endParaRPr lang="en-US" altLang="en-US" sz="2000" b="1">
                  <a:solidFill>
                    <a:srgbClr val="000000"/>
                  </a:solidFill>
                  <a:latin typeface="Arial"/>
                </a:endParaRPr>
              </a:p>
            </p:txBody>
          </p:sp>
          <p:grpSp>
            <p:nvGrpSpPr>
              <p:cNvPr id="428" name="Group 16"/>
              <p:cNvGrpSpPr>
                <a:grpSpLocks/>
              </p:cNvGrpSpPr>
              <p:nvPr/>
            </p:nvGrpSpPr>
            <p:grpSpPr bwMode="auto">
              <a:xfrm>
                <a:off x="3515" y="637"/>
                <a:ext cx="366" cy="313"/>
                <a:chOff x="3411" y="1022"/>
                <a:chExt cx="366" cy="313"/>
              </a:xfrm>
            </p:grpSpPr>
            <p:grpSp>
              <p:nvGrpSpPr>
                <p:cNvPr id="670" name="Group 17"/>
                <p:cNvGrpSpPr>
                  <a:grpSpLocks/>
                </p:cNvGrpSpPr>
                <p:nvPr/>
              </p:nvGrpSpPr>
              <p:grpSpPr bwMode="auto">
                <a:xfrm>
                  <a:off x="3730" y="1067"/>
                  <a:ext cx="47" cy="220"/>
                  <a:chOff x="3730" y="1067"/>
                  <a:chExt cx="47" cy="220"/>
                </a:xfrm>
              </p:grpSpPr>
              <p:sp>
                <p:nvSpPr>
                  <p:cNvPr id="689" name="Rectangle 18"/>
                  <p:cNvSpPr>
                    <a:spLocks noChangeArrowheads="1"/>
                  </p:cNvSpPr>
                  <p:nvPr/>
                </p:nvSpPr>
                <p:spPr bwMode="auto">
                  <a:xfrm>
                    <a:off x="3730" y="1067"/>
                    <a:ext cx="47"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90" name="Rectangle 19"/>
                  <p:cNvSpPr>
                    <a:spLocks noChangeArrowheads="1"/>
                  </p:cNvSpPr>
                  <p:nvPr/>
                </p:nvSpPr>
                <p:spPr bwMode="auto">
                  <a:xfrm>
                    <a:off x="3730" y="1067"/>
                    <a:ext cx="47"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71" name="Group 20"/>
                <p:cNvGrpSpPr>
                  <a:grpSpLocks/>
                </p:cNvGrpSpPr>
                <p:nvPr/>
              </p:nvGrpSpPr>
              <p:grpSpPr bwMode="auto">
                <a:xfrm>
                  <a:off x="3752" y="1116"/>
                  <a:ext cx="25" cy="122"/>
                  <a:chOff x="3752" y="1116"/>
                  <a:chExt cx="25" cy="122"/>
                </a:xfrm>
              </p:grpSpPr>
              <p:sp>
                <p:nvSpPr>
                  <p:cNvPr id="687" name="Oval 21"/>
                  <p:cNvSpPr>
                    <a:spLocks noChangeArrowheads="1"/>
                  </p:cNvSpPr>
                  <p:nvPr/>
                </p:nvSpPr>
                <p:spPr bwMode="auto">
                  <a:xfrm>
                    <a:off x="3752" y="1116"/>
                    <a:ext cx="25"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88" name="Oval 22"/>
                  <p:cNvSpPr>
                    <a:spLocks noChangeArrowheads="1"/>
                  </p:cNvSpPr>
                  <p:nvPr/>
                </p:nvSpPr>
                <p:spPr bwMode="auto">
                  <a:xfrm>
                    <a:off x="3752" y="1116"/>
                    <a:ext cx="25" cy="122"/>
                  </a:xfrm>
                  <a:prstGeom prst="ellipse">
                    <a:avLst/>
                  </a:prstGeom>
                  <a:noFill/>
                  <a:ln w="12700"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72" name="Group 23"/>
                <p:cNvGrpSpPr>
                  <a:grpSpLocks/>
                </p:cNvGrpSpPr>
                <p:nvPr/>
              </p:nvGrpSpPr>
              <p:grpSpPr bwMode="auto">
                <a:xfrm>
                  <a:off x="3626" y="1116"/>
                  <a:ext cx="108" cy="122"/>
                  <a:chOff x="3626" y="1116"/>
                  <a:chExt cx="108" cy="122"/>
                </a:xfrm>
              </p:grpSpPr>
              <p:grpSp>
                <p:nvGrpSpPr>
                  <p:cNvPr id="680" name="Group 24"/>
                  <p:cNvGrpSpPr>
                    <a:grpSpLocks/>
                  </p:cNvGrpSpPr>
                  <p:nvPr/>
                </p:nvGrpSpPr>
                <p:grpSpPr bwMode="auto">
                  <a:xfrm>
                    <a:off x="3690" y="1116"/>
                    <a:ext cx="44" cy="122"/>
                    <a:chOff x="3690" y="1116"/>
                    <a:chExt cx="44" cy="122"/>
                  </a:xfrm>
                </p:grpSpPr>
                <p:sp>
                  <p:nvSpPr>
                    <p:cNvPr id="685" name="Rectangle 25"/>
                    <p:cNvSpPr>
                      <a:spLocks noChangeArrowheads="1"/>
                    </p:cNvSpPr>
                    <p:nvPr/>
                  </p:nvSpPr>
                  <p:spPr bwMode="auto">
                    <a:xfrm>
                      <a:off x="3690" y="1116"/>
                      <a:ext cx="44"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86" name="Rectangle 26"/>
                    <p:cNvSpPr>
                      <a:spLocks noChangeArrowheads="1"/>
                    </p:cNvSpPr>
                    <p:nvPr/>
                  </p:nvSpPr>
                  <p:spPr bwMode="auto">
                    <a:xfrm>
                      <a:off x="3690" y="1116"/>
                      <a:ext cx="44"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81" name="Group 27"/>
                  <p:cNvGrpSpPr>
                    <a:grpSpLocks/>
                  </p:cNvGrpSpPr>
                  <p:nvPr/>
                </p:nvGrpSpPr>
                <p:grpSpPr bwMode="auto">
                  <a:xfrm>
                    <a:off x="3626" y="1140"/>
                    <a:ext cx="64" cy="78"/>
                    <a:chOff x="3626" y="1140"/>
                    <a:chExt cx="64" cy="78"/>
                  </a:xfrm>
                </p:grpSpPr>
                <p:sp>
                  <p:nvSpPr>
                    <p:cNvPr id="682" name="Rectangle 28"/>
                    <p:cNvSpPr>
                      <a:spLocks noChangeArrowheads="1"/>
                    </p:cNvSpPr>
                    <p:nvPr/>
                  </p:nvSpPr>
                  <p:spPr bwMode="auto">
                    <a:xfrm>
                      <a:off x="3626" y="1141"/>
                      <a:ext cx="64" cy="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83"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1140"/>
                      <a:ext cx="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4" name="Rectangle 30"/>
                    <p:cNvSpPr>
                      <a:spLocks noChangeArrowheads="1"/>
                    </p:cNvSpPr>
                    <p:nvPr/>
                  </p:nvSpPr>
                  <p:spPr bwMode="auto">
                    <a:xfrm>
                      <a:off x="3626" y="1141"/>
                      <a:ext cx="64" cy="7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673" name="Group 31"/>
                <p:cNvGrpSpPr>
                  <a:grpSpLocks/>
                </p:cNvGrpSpPr>
                <p:nvPr/>
              </p:nvGrpSpPr>
              <p:grpSpPr bwMode="auto">
                <a:xfrm>
                  <a:off x="3708" y="1022"/>
                  <a:ext cx="26" cy="313"/>
                  <a:chOff x="3708" y="1022"/>
                  <a:chExt cx="26" cy="313"/>
                </a:xfrm>
              </p:grpSpPr>
              <p:sp>
                <p:nvSpPr>
                  <p:cNvPr id="677" name="Rectangle 32"/>
                  <p:cNvSpPr>
                    <a:spLocks noChangeArrowheads="1"/>
                  </p:cNvSpPr>
                  <p:nvPr/>
                </p:nvSpPr>
                <p:spPr bwMode="auto">
                  <a:xfrm>
                    <a:off x="3708" y="1022"/>
                    <a:ext cx="26" cy="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78"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 y="1022"/>
                    <a:ext cx="2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 name="Rectangle 34"/>
                  <p:cNvSpPr>
                    <a:spLocks noChangeArrowheads="1"/>
                  </p:cNvSpPr>
                  <p:nvPr/>
                </p:nvSpPr>
                <p:spPr bwMode="auto">
                  <a:xfrm>
                    <a:off x="3708" y="1022"/>
                    <a:ext cx="26" cy="313"/>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74" name="Group 35"/>
                <p:cNvGrpSpPr>
                  <a:grpSpLocks/>
                </p:cNvGrpSpPr>
                <p:nvPr/>
              </p:nvGrpSpPr>
              <p:grpSpPr bwMode="auto">
                <a:xfrm>
                  <a:off x="3411" y="1163"/>
                  <a:ext cx="214" cy="32"/>
                  <a:chOff x="3411" y="1163"/>
                  <a:chExt cx="214" cy="32"/>
                </a:xfrm>
              </p:grpSpPr>
              <p:sp>
                <p:nvSpPr>
                  <p:cNvPr id="675" name="Rectangle 36"/>
                  <p:cNvSpPr>
                    <a:spLocks noChangeArrowheads="1"/>
                  </p:cNvSpPr>
                  <p:nvPr/>
                </p:nvSpPr>
                <p:spPr bwMode="auto">
                  <a:xfrm>
                    <a:off x="3411" y="1163"/>
                    <a:ext cx="214"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76" name="Rectangle 37"/>
                  <p:cNvSpPr>
                    <a:spLocks noChangeArrowheads="1"/>
                  </p:cNvSpPr>
                  <p:nvPr/>
                </p:nvSpPr>
                <p:spPr bwMode="auto">
                  <a:xfrm>
                    <a:off x="3411" y="1163"/>
                    <a:ext cx="214" cy="3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sp>
            <p:nvSpPr>
              <p:cNvPr id="429" name="Freeform 38"/>
              <p:cNvSpPr>
                <a:spLocks noEditPoints="1"/>
              </p:cNvSpPr>
              <p:nvPr/>
            </p:nvSpPr>
            <p:spPr bwMode="auto">
              <a:xfrm>
                <a:off x="3595" y="832"/>
                <a:ext cx="38" cy="84"/>
              </a:xfrm>
              <a:custGeom>
                <a:avLst/>
                <a:gdLst>
                  <a:gd name="T0" fmla="*/ 0 w 38"/>
                  <a:gd name="T1" fmla="*/ 81 h 84"/>
                  <a:gd name="T2" fmla="*/ 25 w 38"/>
                  <a:gd name="T3" fmla="*/ 18 h 84"/>
                  <a:gd name="T4" fmla="*/ 32 w 38"/>
                  <a:gd name="T5" fmla="*/ 21 h 84"/>
                  <a:gd name="T6" fmla="*/ 7 w 38"/>
                  <a:gd name="T7" fmla="*/ 84 h 84"/>
                  <a:gd name="T8" fmla="*/ 0 w 38"/>
                  <a:gd name="T9" fmla="*/ 81 h 84"/>
                  <a:gd name="T10" fmla="*/ 16 w 38"/>
                  <a:gd name="T11" fmla="*/ 18 h 84"/>
                  <a:gd name="T12" fmla="*/ 36 w 38"/>
                  <a:gd name="T13" fmla="*/ 0 h 84"/>
                  <a:gd name="T14" fmla="*/ 38 w 38"/>
                  <a:gd name="T15" fmla="*/ 27 h 84"/>
                  <a:gd name="T16" fmla="*/ 16 w 38"/>
                  <a:gd name="T17" fmla="*/ 18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84">
                    <a:moveTo>
                      <a:pt x="0" y="81"/>
                    </a:moveTo>
                    <a:lnTo>
                      <a:pt x="25" y="18"/>
                    </a:lnTo>
                    <a:lnTo>
                      <a:pt x="32" y="21"/>
                    </a:lnTo>
                    <a:lnTo>
                      <a:pt x="7" y="84"/>
                    </a:lnTo>
                    <a:lnTo>
                      <a:pt x="0" y="81"/>
                    </a:lnTo>
                    <a:close/>
                    <a:moveTo>
                      <a:pt x="16" y="18"/>
                    </a:moveTo>
                    <a:lnTo>
                      <a:pt x="36" y="0"/>
                    </a:lnTo>
                    <a:lnTo>
                      <a:pt x="38" y="27"/>
                    </a:lnTo>
                    <a:lnTo>
                      <a:pt x="16" y="18"/>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sp>
            <p:nvSpPr>
              <p:cNvPr id="430" name="Freeform 39"/>
              <p:cNvSpPr>
                <a:spLocks noEditPoints="1"/>
              </p:cNvSpPr>
              <p:nvPr/>
            </p:nvSpPr>
            <p:spPr bwMode="auto">
              <a:xfrm>
                <a:off x="3888" y="624"/>
                <a:ext cx="58" cy="99"/>
              </a:xfrm>
              <a:custGeom>
                <a:avLst/>
                <a:gdLst>
                  <a:gd name="T0" fmla="*/ 58 w 58"/>
                  <a:gd name="T1" fmla="*/ 4 h 99"/>
                  <a:gd name="T2" fmla="*/ 14 w 58"/>
                  <a:gd name="T3" fmla="*/ 84 h 99"/>
                  <a:gd name="T4" fmla="*/ 7 w 58"/>
                  <a:gd name="T5" fmla="*/ 80 h 99"/>
                  <a:gd name="T6" fmla="*/ 51 w 58"/>
                  <a:gd name="T7" fmla="*/ 0 h 99"/>
                  <a:gd name="T8" fmla="*/ 58 w 58"/>
                  <a:gd name="T9" fmla="*/ 4 h 99"/>
                  <a:gd name="T10" fmla="*/ 23 w 58"/>
                  <a:gd name="T11" fmla="*/ 84 h 99"/>
                  <a:gd name="T12" fmla="*/ 0 w 58"/>
                  <a:gd name="T13" fmla="*/ 99 h 99"/>
                  <a:gd name="T14" fmla="*/ 2 w 58"/>
                  <a:gd name="T15" fmla="*/ 72 h 99"/>
                  <a:gd name="T16" fmla="*/ 23 w 58"/>
                  <a:gd name="T17" fmla="*/ 84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99">
                    <a:moveTo>
                      <a:pt x="58" y="4"/>
                    </a:moveTo>
                    <a:lnTo>
                      <a:pt x="14" y="84"/>
                    </a:lnTo>
                    <a:lnTo>
                      <a:pt x="7" y="80"/>
                    </a:lnTo>
                    <a:lnTo>
                      <a:pt x="51" y="0"/>
                    </a:lnTo>
                    <a:lnTo>
                      <a:pt x="58" y="4"/>
                    </a:lnTo>
                    <a:close/>
                    <a:moveTo>
                      <a:pt x="23" y="84"/>
                    </a:moveTo>
                    <a:lnTo>
                      <a:pt x="0" y="99"/>
                    </a:lnTo>
                    <a:lnTo>
                      <a:pt x="2" y="72"/>
                    </a:lnTo>
                    <a:lnTo>
                      <a:pt x="23" y="84"/>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sp>
            <p:nvSpPr>
              <p:cNvPr id="431" name="Freeform 40"/>
              <p:cNvSpPr>
                <a:spLocks noEditPoints="1"/>
              </p:cNvSpPr>
              <p:nvPr/>
            </p:nvSpPr>
            <p:spPr bwMode="auto">
              <a:xfrm>
                <a:off x="3990" y="620"/>
                <a:ext cx="58" cy="100"/>
              </a:xfrm>
              <a:custGeom>
                <a:avLst/>
                <a:gdLst>
                  <a:gd name="T0" fmla="*/ 7 w 58"/>
                  <a:gd name="T1" fmla="*/ 0 h 100"/>
                  <a:gd name="T2" fmla="*/ 52 w 58"/>
                  <a:gd name="T3" fmla="*/ 80 h 100"/>
                  <a:gd name="T4" fmla="*/ 44 w 58"/>
                  <a:gd name="T5" fmla="*/ 84 h 100"/>
                  <a:gd name="T6" fmla="*/ 0 w 58"/>
                  <a:gd name="T7" fmla="*/ 4 h 100"/>
                  <a:gd name="T8" fmla="*/ 7 w 58"/>
                  <a:gd name="T9" fmla="*/ 0 h 100"/>
                  <a:gd name="T10" fmla="*/ 57 w 58"/>
                  <a:gd name="T11" fmla="*/ 72 h 100"/>
                  <a:gd name="T12" fmla="*/ 58 w 58"/>
                  <a:gd name="T13" fmla="*/ 100 h 100"/>
                  <a:gd name="T14" fmla="*/ 35 w 58"/>
                  <a:gd name="T15" fmla="*/ 84 h 100"/>
                  <a:gd name="T16" fmla="*/ 57 w 58"/>
                  <a:gd name="T17" fmla="*/ 72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100">
                    <a:moveTo>
                      <a:pt x="7" y="0"/>
                    </a:moveTo>
                    <a:lnTo>
                      <a:pt x="52" y="80"/>
                    </a:lnTo>
                    <a:lnTo>
                      <a:pt x="44" y="84"/>
                    </a:lnTo>
                    <a:lnTo>
                      <a:pt x="0" y="4"/>
                    </a:lnTo>
                    <a:lnTo>
                      <a:pt x="7" y="0"/>
                    </a:lnTo>
                    <a:close/>
                    <a:moveTo>
                      <a:pt x="57" y="72"/>
                    </a:moveTo>
                    <a:lnTo>
                      <a:pt x="58" y="100"/>
                    </a:lnTo>
                    <a:lnTo>
                      <a:pt x="35" y="84"/>
                    </a:lnTo>
                    <a:lnTo>
                      <a:pt x="57" y="72"/>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grpSp>
            <p:nvGrpSpPr>
              <p:cNvPr id="432" name="Group 41"/>
              <p:cNvGrpSpPr>
                <a:grpSpLocks/>
              </p:cNvGrpSpPr>
              <p:nvPr/>
            </p:nvGrpSpPr>
            <p:grpSpPr bwMode="auto">
              <a:xfrm>
                <a:off x="4056" y="633"/>
                <a:ext cx="794" cy="650"/>
                <a:chOff x="3952" y="1018"/>
                <a:chExt cx="794" cy="650"/>
              </a:xfrm>
            </p:grpSpPr>
            <p:sp>
              <p:nvSpPr>
                <p:cNvPr id="626" name="Oval 42"/>
                <p:cNvSpPr>
                  <a:spLocks noChangeArrowheads="1"/>
                </p:cNvSpPr>
                <p:nvPr/>
              </p:nvSpPr>
              <p:spPr bwMode="auto">
                <a:xfrm>
                  <a:off x="4453" y="1039"/>
                  <a:ext cx="123" cy="268"/>
                </a:xfrm>
                <a:prstGeom prst="ellipse">
                  <a:avLst/>
                </a:prstGeom>
                <a:noFill/>
                <a:ln w="1587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27" name="Rectangle 43"/>
                <p:cNvSpPr>
                  <a:spLocks noChangeArrowheads="1"/>
                </p:cNvSpPr>
                <p:nvPr/>
              </p:nvSpPr>
              <p:spPr bwMode="auto">
                <a:xfrm>
                  <a:off x="4544" y="1123"/>
                  <a:ext cx="50"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nvGrpSpPr>
                <p:cNvPr id="628" name="Group 44"/>
                <p:cNvGrpSpPr>
                  <a:grpSpLocks/>
                </p:cNvGrpSpPr>
                <p:nvPr/>
              </p:nvGrpSpPr>
              <p:grpSpPr bwMode="auto">
                <a:xfrm>
                  <a:off x="3952" y="1018"/>
                  <a:ext cx="794" cy="650"/>
                  <a:chOff x="3952" y="1018"/>
                  <a:chExt cx="794" cy="650"/>
                </a:xfrm>
              </p:grpSpPr>
              <p:grpSp>
                <p:nvGrpSpPr>
                  <p:cNvPr id="633" name="Group 45"/>
                  <p:cNvGrpSpPr>
                    <a:grpSpLocks/>
                  </p:cNvGrpSpPr>
                  <p:nvPr/>
                </p:nvGrpSpPr>
                <p:grpSpPr bwMode="auto">
                  <a:xfrm>
                    <a:off x="4078" y="1571"/>
                    <a:ext cx="498" cy="28"/>
                    <a:chOff x="4078" y="1571"/>
                    <a:chExt cx="498" cy="28"/>
                  </a:xfrm>
                </p:grpSpPr>
                <p:sp>
                  <p:nvSpPr>
                    <p:cNvPr id="668" name="Rectangle 46"/>
                    <p:cNvSpPr>
                      <a:spLocks noChangeArrowheads="1"/>
                    </p:cNvSpPr>
                    <p:nvPr/>
                  </p:nvSpPr>
                  <p:spPr bwMode="auto">
                    <a:xfrm>
                      <a:off x="4078" y="1571"/>
                      <a:ext cx="49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69" name="Rectangle 47"/>
                    <p:cNvSpPr>
                      <a:spLocks noChangeArrowheads="1"/>
                    </p:cNvSpPr>
                    <p:nvPr/>
                  </p:nvSpPr>
                  <p:spPr bwMode="auto">
                    <a:xfrm>
                      <a:off x="4078" y="1571"/>
                      <a:ext cx="498" cy="28"/>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34" name="Group 48"/>
                  <p:cNvGrpSpPr>
                    <a:grpSpLocks/>
                  </p:cNvGrpSpPr>
                  <p:nvPr/>
                </p:nvGrpSpPr>
                <p:grpSpPr bwMode="auto">
                  <a:xfrm>
                    <a:off x="3952" y="1067"/>
                    <a:ext cx="43" cy="220"/>
                    <a:chOff x="3952" y="1067"/>
                    <a:chExt cx="43" cy="220"/>
                  </a:xfrm>
                </p:grpSpPr>
                <p:sp>
                  <p:nvSpPr>
                    <p:cNvPr id="666" name="Rectangle 49"/>
                    <p:cNvSpPr>
                      <a:spLocks noChangeArrowheads="1"/>
                    </p:cNvSpPr>
                    <p:nvPr/>
                  </p:nvSpPr>
                  <p:spPr bwMode="auto">
                    <a:xfrm>
                      <a:off x="3952" y="1067"/>
                      <a:ext cx="43"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67" name="Rectangle 50"/>
                    <p:cNvSpPr>
                      <a:spLocks noChangeArrowheads="1"/>
                    </p:cNvSpPr>
                    <p:nvPr/>
                  </p:nvSpPr>
                  <p:spPr bwMode="auto">
                    <a:xfrm>
                      <a:off x="3952" y="1067"/>
                      <a:ext cx="43"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35" name="Group 51"/>
                  <p:cNvGrpSpPr>
                    <a:grpSpLocks/>
                  </p:cNvGrpSpPr>
                  <p:nvPr/>
                </p:nvGrpSpPr>
                <p:grpSpPr bwMode="auto">
                  <a:xfrm>
                    <a:off x="3952" y="1116"/>
                    <a:ext cx="28" cy="122"/>
                    <a:chOff x="3952" y="1116"/>
                    <a:chExt cx="28" cy="122"/>
                  </a:xfrm>
                </p:grpSpPr>
                <p:sp>
                  <p:nvSpPr>
                    <p:cNvPr id="664" name="Oval 52"/>
                    <p:cNvSpPr>
                      <a:spLocks noChangeArrowheads="1"/>
                    </p:cNvSpPr>
                    <p:nvPr/>
                  </p:nvSpPr>
                  <p:spPr bwMode="auto">
                    <a:xfrm>
                      <a:off x="3952" y="1116"/>
                      <a:ext cx="28"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65" name="Oval 53"/>
                    <p:cNvSpPr>
                      <a:spLocks noChangeArrowheads="1"/>
                    </p:cNvSpPr>
                    <p:nvPr/>
                  </p:nvSpPr>
                  <p:spPr bwMode="auto">
                    <a:xfrm>
                      <a:off x="3952" y="1116"/>
                      <a:ext cx="28" cy="122"/>
                    </a:xfrm>
                    <a:prstGeom prst="ellipse">
                      <a:avLst/>
                    </a:prstGeom>
                    <a:noFill/>
                    <a:ln w="3175"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36" name="Group 54"/>
                  <p:cNvGrpSpPr>
                    <a:grpSpLocks/>
                  </p:cNvGrpSpPr>
                  <p:nvPr/>
                </p:nvGrpSpPr>
                <p:grpSpPr bwMode="auto">
                  <a:xfrm>
                    <a:off x="3991" y="1092"/>
                    <a:ext cx="304" cy="170"/>
                    <a:chOff x="3991" y="1092"/>
                    <a:chExt cx="304" cy="170"/>
                  </a:xfrm>
                </p:grpSpPr>
                <p:sp>
                  <p:nvSpPr>
                    <p:cNvPr id="662" name="Rectangle 55"/>
                    <p:cNvSpPr>
                      <a:spLocks noChangeArrowheads="1"/>
                    </p:cNvSpPr>
                    <p:nvPr/>
                  </p:nvSpPr>
                  <p:spPr bwMode="auto">
                    <a:xfrm>
                      <a:off x="3991" y="1092"/>
                      <a:ext cx="304"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63" name="Rectangle 56"/>
                    <p:cNvSpPr>
                      <a:spLocks noChangeArrowheads="1"/>
                    </p:cNvSpPr>
                    <p:nvPr/>
                  </p:nvSpPr>
                  <p:spPr bwMode="auto">
                    <a:xfrm>
                      <a:off x="3991" y="1092"/>
                      <a:ext cx="304"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37" name="Group 57"/>
                  <p:cNvGrpSpPr>
                    <a:grpSpLocks/>
                  </p:cNvGrpSpPr>
                  <p:nvPr/>
                </p:nvGrpSpPr>
                <p:grpSpPr bwMode="auto">
                  <a:xfrm>
                    <a:off x="4295" y="1116"/>
                    <a:ext cx="108" cy="122"/>
                    <a:chOff x="4295" y="1116"/>
                    <a:chExt cx="108" cy="122"/>
                  </a:xfrm>
                </p:grpSpPr>
                <p:grpSp>
                  <p:nvGrpSpPr>
                    <p:cNvPr id="655" name="Group 58"/>
                    <p:cNvGrpSpPr>
                      <a:grpSpLocks/>
                    </p:cNvGrpSpPr>
                    <p:nvPr/>
                  </p:nvGrpSpPr>
                  <p:grpSpPr bwMode="auto">
                    <a:xfrm>
                      <a:off x="4295" y="1116"/>
                      <a:ext cx="43" cy="122"/>
                      <a:chOff x="4295" y="1116"/>
                      <a:chExt cx="43" cy="122"/>
                    </a:xfrm>
                  </p:grpSpPr>
                  <p:sp>
                    <p:nvSpPr>
                      <p:cNvPr id="660" name="Rectangle 59"/>
                      <p:cNvSpPr>
                        <a:spLocks noChangeArrowheads="1"/>
                      </p:cNvSpPr>
                      <p:nvPr/>
                    </p:nvSpPr>
                    <p:spPr bwMode="auto">
                      <a:xfrm>
                        <a:off x="4295" y="1116"/>
                        <a:ext cx="4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61" name="Rectangle 60"/>
                      <p:cNvSpPr>
                        <a:spLocks noChangeArrowheads="1"/>
                      </p:cNvSpPr>
                      <p:nvPr/>
                    </p:nvSpPr>
                    <p:spPr bwMode="auto">
                      <a:xfrm>
                        <a:off x="4295" y="1116"/>
                        <a:ext cx="43"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56" name="Group 61"/>
                    <p:cNvGrpSpPr>
                      <a:grpSpLocks/>
                    </p:cNvGrpSpPr>
                    <p:nvPr/>
                  </p:nvGrpSpPr>
                  <p:grpSpPr bwMode="auto">
                    <a:xfrm>
                      <a:off x="4338" y="1141"/>
                      <a:ext cx="65" cy="73"/>
                      <a:chOff x="4338" y="1141"/>
                      <a:chExt cx="65" cy="73"/>
                    </a:xfrm>
                  </p:grpSpPr>
                  <p:sp>
                    <p:nvSpPr>
                      <p:cNvPr id="657" name="Rectangle 62"/>
                      <p:cNvSpPr>
                        <a:spLocks noChangeArrowheads="1"/>
                      </p:cNvSpPr>
                      <p:nvPr/>
                    </p:nvSpPr>
                    <p:spPr bwMode="auto">
                      <a:xfrm>
                        <a:off x="4338" y="1141"/>
                        <a:ext cx="65"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58" name="Picture 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8" y="114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 name="Rectangle 64"/>
                      <p:cNvSpPr>
                        <a:spLocks noChangeArrowheads="1"/>
                      </p:cNvSpPr>
                      <p:nvPr/>
                    </p:nvSpPr>
                    <p:spPr bwMode="auto">
                      <a:xfrm>
                        <a:off x="4338" y="1141"/>
                        <a:ext cx="65" cy="7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638" name="Group 65"/>
                  <p:cNvGrpSpPr>
                    <a:grpSpLocks/>
                  </p:cNvGrpSpPr>
                  <p:nvPr/>
                </p:nvGrpSpPr>
                <p:grpSpPr bwMode="auto">
                  <a:xfrm>
                    <a:off x="4399" y="1160"/>
                    <a:ext cx="347" cy="29"/>
                    <a:chOff x="4399" y="1160"/>
                    <a:chExt cx="347" cy="29"/>
                  </a:xfrm>
                </p:grpSpPr>
                <p:sp>
                  <p:nvSpPr>
                    <p:cNvPr id="652" name="Rectangle 66"/>
                    <p:cNvSpPr>
                      <a:spLocks noChangeArrowheads="1"/>
                    </p:cNvSpPr>
                    <p:nvPr/>
                  </p:nvSpPr>
                  <p:spPr bwMode="auto">
                    <a:xfrm>
                      <a:off x="4400" y="1160"/>
                      <a:ext cx="346"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53"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 y="1160"/>
                      <a:ext cx="34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4" name="Rectangle 68"/>
                    <p:cNvSpPr>
                      <a:spLocks noChangeArrowheads="1"/>
                    </p:cNvSpPr>
                    <p:nvPr/>
                  </p:nvSpPr>
                  <p:spPr bwMode="auto">
                    <a:xfrm>
                      <a:off x="4400" y="1160"/>
                      <a:ext cx="346" cy="29"/>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39" name="Group 69"/>
                  <p:cNvGrpSpPr>
                    <a:grpSpLocks/>
                  </p:cNvGrpSpPr>
                  <p:nvPr/>
                </p:nvGrpSpPr>
                <p:grpSpPr bwMode="auto">
                  <a:xfrm>
                    <a:off x="4186" y="1497"/>
                    <a:ext cx="347" cy="171"/>
                    <a:chOff x="4186" y="1497"/>
                    <a:chExt cx="347" cy="171"/>
                  </a:xfrm>
                </p:grpSpPr>
                <p:sp>
                  <p:nvSpPr>
                    <p:cNvPr id="649" name="Rectangle 70"/>
                    <p:cNvSpPr>
                      <a:spLocks noChangeArrowheads="1"/>
                    </p:cNvSpPr>
                    <p:nvPr/>
                  </p:nvSpPr>
                  <p:spPr bwMode="auto">
                    <a:xfrm>
                      <a:off x="4186" y="1498"/>
                      <a:ext cx="347" cy="1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50"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6" y="1497"/>
                      <a:ext cx="34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1" name="Rectangle 72"/>
                    <p:cNvSpPr>
                      <a:spLocks noChangeArrowheads="1"/>
                    </p:cNvSpPr>
                    <p:nvPr/>
                  </p:nvSpPr>
                  <p:spPr bwMode="auto">
                    <a:xfrm>
                      <a:off x="4186" y="1498"/>
                      <a:ext cx="347"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640" name="Line 73"/>
                  <p:cNvSpPr>
                    <a:spLocks noChangeShapeType="1"/>
                  </p:cNvSpPr>
                  <p:nvPr/>
                </p:nvSpPr>
                <p:spPr bwMode="auto">
                  <a:xfrm flipH="1">
                    <a:off x="4131" y="1094"/>
                    <a:ext cx="1" cy="504"/>
                  </a:xfrm>
                  <a:prstGeom prst="line">
                    <a:avLst/>
                  </a:prstGeom>
                  <a:noFill/>
                  <a:ln w="254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grpSp>
                <p:nvGrpSpPr>
                  <p:cNvPr id="641" name="Group 74"/>
                  <p:cNvGrpSpPr>
                    <a:grpSpLocks/>
                  </p:cNvGrpSpPr>
                  <p:nvPr/>
                </p:nvGrpSpPr>
                <p:grpSpPr bwMode="auto">
                  <a:xfrm>
                    <a:off x="4230" y="1018"/>
                    <a:ext cx="21" cy="317"/>
                    <a:chOff x="4230" y="1018"/>
                    <a:chExt cx="21" cy="317"/>
                  </a:xfrm>
                </p:grpSpPr>
                <p:sp>
                  <p:nvSpPr>
                    <p:cNvPr id="646" name="Rectangle 75"/>
                    <p:cNvSpPr>
                      <a:spLocks noChangeArrowheads="1"/>
                    </p:cNvSpPr>
                    <p:nvPr/>
                  </p:nvSpPr>
                  <p:spPr bwMode="auto">
                    <a:xfrm>
                      <a:off x="4230" y="1018"/>
                      <a:ext cx="21"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47"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 y="1018"/>
                      <a:ext cx="2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8" name="Rectangle 77"/>
                    <p:cNvSpPr>
                      <a:spLocks noChangeArrowheads="1"/>
                    </p:cNvSpPr>
                    <p:nvPr/>
                  </p:nvSpPr>
                  <p:spPr bwMode="auto">
                    <a:xfrm>
                      <a:off x="4230" y="1018"/>
                      <a:ext cx="21"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42" name="Group 78"/>
                  <p:cNvGrpSpPr>
                    <a:grpSpLocks/>
                  </p:cNvGrpSpPr>
                  <p:nvPr/>
                </p:nvGrpSpPr>
                <p:grpSpPr bwMode="auto">
                  <a:xfrm>
                    <a:off x="4035" y="1018"/>
                    <a:ext cx="25" cy="317"/>
                    <a:chOff x="4035" y="1018"/>
                    <a:chExt cx="25" cy="317"/>
                  </a:xfrm>
                </p:grpSpPr>
                <p:sp>
                  <p:nvSpPr>
                    <p:cNvPr id="643" name="Rectangle 79"/>
                    <p:cNvSpPr>
                      <a:spLocks noChangeArrowheads="1"/>
                    </p:cNvSpPr>
                    <p:nvPr/>
                  </p:nvSpPr>
                  <p:spPr bwMode="auto">
                    <a:xfrm>
                      <a:off x="4035" y="1018"/>
                      <a:ext cx="25"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44" name="Picture 8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5" y="1018"/>
                      <a:ext cx="2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 name="Rectangle 81"/>
                    <p:cNvSpPr>
                      <a:spLocks noChangeArrowheads="1"/>
                    </p:cNvSpPr>
                    <p:nvPr/>
                  </p:nvSpPr>
                  <p:spPr bwMode="auto">
                    <a:xfrm>
                      <a:off x="4035" y="1018"/>
                      <a:ext cx="25"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629" name="Group 82"/>
                <p:cNvGrpSpPr>
                  <a:grpSpLocks/>
                </p:cNvGrpSpPr>
                <p:nvPr/>
              </p:nvGrpSpPr>
              <p:grpSpPr bwMode="auto">
                <a:xfrm>
                  <a:off x="4541" y="1206"/>
                  <a:ext cx="50" cy="42"/>
                  <a:chOff x="4541" y="1206"/>
                  <a:chExt cx="50" cy="42"/>
                </a:xfrm>
              </p:grpSpPr>
              <p:sp>
                <p:nvSpPr>
                  <p:cNvPr id="631" name="Freeform 83"/>
                  <p:cNvSpPr>
                    <a:spLocks/>
                  </p:cNvSpPr>
                  <p:nvPr/>
                </p:nvSpPr>
                <p:spPr bwMode="auto">
                  <a:xfrm>
                    <a:off x="4541" y="1206"/>
                    <a:ext cx="50" cy="42"/>
                  </a:xfrm>
                  <a:custGeom>
                    <a:avLst/>
                    <a:gdLst>
                      <a:gd name="T0" fmla="*/ 31 w 50"/>
                      <a:gd name="T1" fmla="*/ 0 h 42"/>
                      <a:gd name="T2" fmla="*/ 0 w 50"/>
                      <a:gd name="T3" fmla="*/ 36 h 42"/>
                      <a:gd name="T4" fmla="*/ 50 w 50"/>
                      <a:gd name="T5" fmla="*/ 42 h 42"/>
                      <a:gd name="T6" fmla="*/ 31 w 50"/>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2">
                        <a:moveTo>
                          <a:pt x="31" y="0"/>
                        </a:moveTo>
                        <a:lnTo>
                          <a:pt x="0" y="36"/>
                        </a:lnTo>
                        <a:lnTo>
                          <a:pt x="50" y="42"/>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solidFill>
                        <a:srgbClr val="000000"/>
                      </a:solidFill>
                      <a:latin typeface="Arial"/>
                    </a:endParaRPr>
                  </a:p>
                </p:txBody>
              </p:sp>
              <p:sp>
                <p:nvSpPr>
                  <p:cNvPr id="632" name="Freeform 84"/>
                  <p:cNvSpPr>
                    <a:spLocks/>
                  </p:cNvSpPr>
                  <p:nvPr/>
                </p:nvSpPr>
                <p:spPr bwMode="auto">
                  <a:xfrm>
                    <a:off x="4541" y="1206"/>
                    <a:ext cx="50" cy="42"/>
                  </a:xfrm>
                  <a:custGeom>
                    <a:avLst/>
                    <a:gdLst>
                      <a:gd name="T0" fmla="*/ 31 w 50"/>
                      <a:gd name="T1" fmla="*/ 0 h 42"/>
                      <a:gd name="T2" fmla="*/ 0 w 50"/>
                      <a:gd name="T3" fmla="*/ 36 h 42"/>
                      <a:gd name="T4" fmla="*/ 50 w 50"/>
                      <a:gd name="T5" fmla="*/ 42 h 42"/>
                      <a:gd name="T6" fmla="*/ 31 w 50"/>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2">
                        <a:moveTo>
                          <a:pt x="31" y="0"/>
                        </a:moveTo>
                        <a:lnTo>
                          <a:pt x="0" y="36"/>
                        </a:lnTo>
                        <a:lnTo>
                          <a:pt x="50" y="42"/>
                        </a:lnTo>
                        <a:lnTo>
                          <a:pt x="31" y="0"/>
                        </a:lnTo>
                        <a:close/>
                      </a:path>
                    </a:pathLst>
                  </a:custGeom>
                  <a:noFill/>
                  <a:ln w="317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solidFill>
                        <a:srgbClr val="000000"/>
                      </a:solidFill>
                      <a:latin typeface="Arial"/>
                    </a:endParaRPr>
                  </a:p>
                </p:txBody>
              </p:sp>
            </p:grpSp>
            <p:sp>
              <p:nvSpPr>
                <p:cNvPr id="630" name="Line 85"/>
                <p:cNvSpPr>
                  <a:spLocks noChangeShapeType="1"/>
                </p:cNvSpPr>
                <p:nvPr/>
              </p:nvSpPr>
              <p:spPr bwMode="auto">
                <a:xfrm>
                  <a:off x="4453" y="1161"/>
                  <a:ext cx="2" cy="2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grpSp>
          <p:sp>
            <p:nvSpPr>
              <p:cNvPr id="433" name="Rectangle 86"/>
              <p:cNvSpPr>
                <a:spLocks noChangeArrowheads="1"/>
              </p:cNvSpPr>
              <p:nvPr/>
            </p:nvSpPr>
            <p:spPr bwMode="auto">
              <a:xfrm>
                <a:off x="4360" y="1162"/>
                <a:ext cx="1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Motor </a:t>
                </a:r>
                <a:endParaRPr lang="en-US" altLang="en-US" sz="2000" b="1">
                  <a:solidFill>
                    <a:srgbClr val="000000"/>
                  </a:solidFill>
                  <a:latin typeface="Arial"/>
                </a:endParaRPr>
              </a:p>
            </p:txBody>
          </p:sp>
          <p:sp>
            <p:nvSpPr>
              <p:cNvPr id="434" name="Rectangle 87"/>
              <p:cNvSpPr>
                <a:spLocks noChangeArrowheads="1"/>
              </p:cNvSpPr>
              <p:nvPr/>
            </p:nvSpPr>
            <p:spPr bwMode="auto">
              <a:xfrm>
                <a:off x="3406" y="908"/>
                <a:ext cx="3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stationary</a:t>
                </a:r>
                <a:endParaRPr lang="en-US" altLang="en-US" sz="2000" b="1">
                  <a:solidFill>
                    <a:srgbClr val="000000"/>
                  </a:solidFill>
                  <a:latin typeface="Arial"/>
                </a:endParaRPr>
              </a:p>
            </p:txBody>
          </p:sp>
          <p:sp>
            <p:nvSpPr>
              <p:cNvPr id="435" name="Rectangle 88"/>
              <p:cNvSpPr>
                <a:spLocks noChangeArrowheads="1"/>
              </p:cNvSpPr>
              <p:nvPr/>
            </p:nvSpPr>
            <p:spPr bwMode="auto">
              <a:xfrm>
                <a:off x="3491" y="986"/>
                <a:ext cx="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fiber</a:t>
                </a:r>
                <a:endParaRPr lang="en-US" altLang="en-US" sz="2000" b="1">
                  <a:solidFill>
                    <a:srgbClr val="000000"/>
                  </a:solidFill>
                  <a:latin typeface="Arial"/>
                </a:endParaRPr>
              </a:p>
            </p:txBody>
          </p:sp>
          <p:sp>
            <p:nvSpPr>
              <p:cNvPr id="436" name="Rectangle 89"/>
              <p:cNvSpPr>
                <a:spLocks noChangeArrowheads="1"/>
              </p:cNvSpPr>
              <p:nvPr/>
            </p:nvSpPr>
            <p:spPr bwMode="auto">
              <a:xfrm>
                <a:off x="3903" y="534"/>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lens</a:t>
                </a:r>
                <a:endParaRPr lang="en-US" altLang="en-US" sz="2000" b="1">
                  <a:solidFill>
                    <a:srgbClr val="000000"/>
                  </a:solidFill>
                  <a:latin typeface="Arial"/>
                </a:endParaRPr>
              </a:p>
            </p:txBody>
          </p:sp>
          <p:grpSp>
            <p:nvGrpSpPr>
              <p:cNvPr id="437" name="Group 90"/>
              <p:cNvGrpSpPr>
                <a:grpSpLocks/>
              </p:cNvGrpSpPr>
              <p:nvPr/>
            </p:nvGrpSpPr>
            <p:grpSpPr bwMode="auto">
              <a:xfrm>
                <a:off x="3834" y="682"/>
                <a:ext cx="47" cy="220"/>
                <a:chOff x="3730" y="1067"/>
                <a:chExt cx="47" cy="220"/>
              </a:xfrm>
            </p:grpSpPr>
            <p:sp>
              <p:nvSpPr>
                <p:cNvPr id="624" name="Rectangle 91"/>
                <p:cNvSpPr>
                  <a:spLocks noChangeArrowheads="1"/>
                </p:cNvSpPr>
                <p:nvPr/>
              </p:nvSpPr>
              <p:spPr bwMode="auto">
                <a:xfrm>
                  <a:off x="3730" y="1067"/>
                  <a:ext cx="47"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25" name="Rectangle 92"/>
                <p:cNvSpPr>
                  <a:spLocks noChangeArrowheads="1"/>
                </p:cNvSpPr>
                <p:nvPr/>
              </p:nvSpPr>
              <p:spPr bwMode="auto">
                <a:xfrm>
                  <a:off x="3730" y="1067"/>
                  <a:ext cx="47"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38" name="Group 93"/>
              <p:cNvGrpSpPr>
                <a:grpSpLocks/>
              </p:cNvGrpSpPr>
              <p:nvPr/>
            </p:nvGrpSpPr>
            <p:grpSpPr bwMode="auto">
              <a:xfrm>
                <a:off x="3856" y="731"/>
                <a:ext cx="25" cy="122"/>
                <a:chOff x="3752" y="1116"/>
                <a:chExt cx="25" cy="122"/>
              </a:xfrm>
            </p:grpSpPr>
            <p:sp>
              <p:nvSpPr>
                <p:cNvPr id="622" name="Oval 94"/>
                <p:cNvSpPr>
                  <a:spLocks noChangeArrowheads="1"/>
                </p:cNvSpPr>
                <p:nvPr/>
              </p:nvSpPr>
              <p:spPr bwMode="auto">
                <a:xfrm>
                  <a:off x="3752" y="1116"/>
                  <a:ext cx="25"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23" name="Oval 95"/>
                <p:cNvSpPr>
                  <a:spLocks noChangeArrowheads="1"/>
                </p:cNvSpPr>
                <p:nvPr/>
              </p:nvSpPr>
              <p:spPr bwMode="auto">
                <a:xfrm>
                  <a:off x="3752" y="1116"/>
                  <a:ext cx="25" cy="122"/>
                </a:xfrm>
                <a:prstGeom prst="ellipse">
                  <a:avLst/>
                </a:prstGeom>
                <a:noFill/>
                <a:ln w="12700"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39" name="Group 96"/>
              <p:cNvGrpSpPr>
                <a:grpSpLocks/>
              </p:cNvGrpSpPr>
              <p:nvPr/>
            </p:nvGrpSpPr>
            <p:grpSpPr bwMode="auto">
              <a:xfrm>
                <a:off x="3730" y="731"/>
                <a:ext cx="108" cy="122"/>
                <a:chOff x="3626" y="1116"/>
                <a:chExt cx="108" cy="122"/>
              </a:xfrm>
            </p:grpSpPr>
            <p:grpSp>
              <p:nvGrpSpPr>
                <p:cNvPr id="615" name="Group 97"/>
                <p:cNvGrpSpPr>
                  <a:grpSpLocks/>
                </p:cNvGrpSpPr>
                <p:nvPr/>
              </p:nvGrpSpPr>
              <p:grpSpPr bwMode="auto">
                <a:xfrm>
                  <a:off x="3690" y="1116"/>
                  <a:ext cx="44" cy="122"/>
                  <a:chOff x="3690" y="1116"/>
                  <a:chExt cx="44" cy="122"/>
                </a:xfrm>
              </p:grpSpPr>
              <p:sp>
                <p:nvSpPr>
                  <p:cNvPr id="620" name="Rectangle 98"/>
                  <p:cNvSpPr>
                    <a:spLocks noChangeArrowheads="1"/>
                  </p:cNvSpPr>
                  <p:nvPr/>
                </p:nvSpPr>
                <p:spPr bwMode="auto">
                  <a:xfrm>
                    <a:off x="3690" y="1116"/>
                    <a:ext cx="44"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21" name="Rectangle 99"/>
                  <p:cNvSpPr>
                    <a:spLocks noChangeArrowheads="1"/>
                  </p:cNvSpPr>
                  <p:nvPr/>
                </p:nvSpPr>
                <p:spPr bwMode="auto">
                  <a:xfrm>
                    <a:off x="3690" y="1116"/>
                    <a:ext cx="44"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16" name="Group 100"/>
                <p:cNvGrpSpPr>
                  <a:grpSpLocks/>
                </p:cNvGrpSpPr>
                <p:nvPr/>
              </p:nvGrpSpPr>
              <p:grpSpPr bwMode="auto">
                <a:xfrm>
                  <a:off x="3626" y="1140"/>
                  <a:ext cx="64" cy="78"/>
                  <a:chOff x="3626" y="1140"/>
                  <a:chExt cx="64" cy="78"/>
                </a:xfrm>
              </p:grpSpPr>
              <p:sp>
                <p:nvSpPr>
                  <p:cNvPr id="617" name="Rectangle 101"/>
                  <p:cNvSpPr>
                    <a:spLocks noChangeArrowheads="1"/>
                  </p:cNvSpPr>
                  <p:nvPr/>
                </p:nvSpPr>
                <p:spPr bwMode="auto">
                  <a:xfrm>
                    <a:off x="3626" y="1141"/>
                    <a:ext cx="64" cy="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18" name="Picture 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1140"/>
                    <a:ext cx="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 name="Rectangle 103"/>
                  <p:cNvSpPr>
                    <a:spLocks noChangeArrowheads="1"/>
                  </p:cNvSpPr>
                  <p:nvPr/>
                </p:nvSpPr>
                <p:spPr bwMode="auto">
                  <a:xfrm>
                    <a:off x="3626" y="1141"/>
                    <a:ext cx="64" cy="7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440" name="Group 104"/>
              <p:cNvGrpSpPr>
                <a:grpSpLocks/>
              </p:cNvGrpSpPr>
              <p:nvPr/>
            </p:nvGrpSpPr>
            <p:grpSpPr bwMode="auto">
              <a:xfrm>
                <a:off x="3812" y="637"/>
                <a:ext cx="26" cy="313"/>
                <a:chOff x="3708" y="1022"/>
                <a:chExt cx="26" cy="313"/>
              </a:xfrm>
            </p:grpSpPr>
            <p:sp>
              <p:nvSpPr>
                <p:cNvPr id="612" name="Rectangle 105"/>
                <p:cNvSpPr>
                  <a:spLocks noChangeArrowheads="1"/>
                </p:cNvSpPr>
                <p:nvPr/>
              </p:nvSpPr>
              <p:spPr bwMode="auto">
                <a:xfrm>
                  <a:off x="3708" y="1022"/>
                  <a:ext cx="26" cy="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13" name="Picture 1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 y="1022"/>
                  <a:ext cx="2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 name="Rectangle 107"/>
                <p:cNvSpPr>
                  <a:spLocks noChangeArrowheads="1"/>
                </p:cNvSpPr>
                <p:nvPr/>
              </p:nvSpPr>
              <p:spPr bwMode="auto">
                <a:xfrm>
                  <a:off x="3708" y="1022"/>
                  <a:ext cx="26" cy="313"/>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1" name="Group 108"/>
              <p:cNvGrpSpPr>
                <a:grpSpLocks/>
              </p:cNvGrpSpPr>
              <p:nvPr/>
            </p:nvGrpSpPr>
            <p:grpSpPr bwMode="auto">
              <a:xfrm>
                <a:off x="3515" y="778"/>
                <a:ext cx="214" cy="32"/>
                <a:chOff x="3411" y="1163"/>
                <a:chExt cx="214" cy="32"/>
              </a:xfrm>
            </p:grpSpPr>
            <p:sp>
              <p:nvSpPr>
                <p:cNvPr id="610" name="Rectangle 109"/>
                <p:cNvSpPr>
                  <a:spLocks noChangeArrowheads="1"/>
                </p:cNvSpPr>
                <p:nvPr/>
              </p:nvSpPr>
              <p:spPr bwMode="auto">
                <a:xfrm>
                  <a:off x="3411" y="1163"/>
                  <a:ext cx="214"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11" name="Rectangle 110"/>
                <p:cNvSpPr>
                  <a:spLocks noChangeArrowheads="1"/>
                </p:cNvSpPr>
                <p:nvPr/>
              </p:nvSpPr>
              <p:spPr bwMode="auto">
                <a:xfrm>
                  <a:off x="3411" y="1163"/>
                  <a:ext cx="214" cy="3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2" name="Group 111"/>
              <p:cNvGrpSpPr>
                <a:grpSpLocks/>
              </p:cNvGrpSpPr>
              <p:nvPr/>
            </p:nvGrpSpPr>
            <p:grpSpPr bwMode="auto">
              <a:xfrm>
                <a:off x="3834" y="682"/>
                <a:ext cx="47" cy="220"/>
                <a:chOff x="3730" y="1067"/>
                <a:chExt cx="47" cy="220"/>
              </a:xfrm>
            </p:grpSpPr>
            <p:sp>
              <p:nvSpPr>
                <p:cNvPr id="608" name="Rectangle 112"/>
                <p:cNvSpPr>
                  <a:spLocks noChangeArrowheads="1"/>
                </p:cNvSpPr>
                <p:nvPr/>
              </p:nvSpPr>
              <p:spPr bwMode="auto">
                <a:xfrm>
                  <a:off x="3730" y="1067"/>
                  <a:ext cx="47"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09" name="Rectangle 113"/>
                <p:cNvSpPr>
                  <a:spLocks noChangeArrowheads="1"/>
                </p:cNvSpPr>
                <p:nvPr/>
              </p:nvSpPr>
              <p:spPr bwMode="auto">
                <a:xfrm>
                  <a:off x="3730" y="1067"/>
                  <a:ext cx="47"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3" name="Group 114"/>
              <p:cNvGrpSpPr>
                <a:grpSpLocks/>
              </p:cNvGrpSpPr>
              <p:nvPr/>
            </p:nvGrpSpPr>
            <p:grpSpPr bwMode="auto">
              <a:xfrm>
                <a:off x="3856" y="731"/>
                <a:ext cx="25" cy="122"/>
                <a:chOff x="3752" y="1116"/>
                <a:chExt cx="25" cy="122"/>
              </a:xfrm>
            </p:grpSpPr>
            <p:sp>
              <p:nvSpPr>
                <p:cNvPr id="606" name="Oval 115"/>
                <p:cNvSpPr>
                  <a:spLocks noChangeArrowheads="1"/>
                </p:cNvSpPr>
                <p:nvPr/>
              </p:nvSpPr>
              <p:spPr bwMode="auto">
                <a:xfrm>
                  <a:off x="3752" y="1116"/>
                  <a:ext cx="25"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07" name="Oval 116"/>
                <p:cNvSpPr>
                  <a:spLocks noChangeArrowheads="1"/>
                </p:cNvSpPr>
                <p:nvPr/>
              </p:nvSpPr>
              <p:spPr bwMode="auto">
                <a:xfrm>
                  <a:off x="3752" y="1116"/>
                  <a:ext cx="25" cy="122"/>
                </a:xfrm>
                <a:prstGeom prst="ellipse">
                  <a:avLst/>
                </a:prstGeom>
                <a:noFill/>
                <a:ln w="12700"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4" name="Group 117"/>
              <p:cNvGrpSpPr>
                <a:grpSpLocks/>
              </p:cNvGrpSpPr>
              <p:nvPr/>
            </p:nvGrpSpPr>
            <p:grpSpPr bwMode="auto">
              <a:xfrm>
                <a:off x="3794" y="731"/>
                <a:ext cx="44" cy="122"/>
                <a:chOff x="3690" y="1116"/>
                <a:chExt cx="44" cy="122"/>
              </a:xfrm>
            </p:grpSpPr>
            <p:sp>
              <p:nvSpPr>
                <p:cNvPr id="604" name="Rectangle 118"/>
                <p:cNvSpPr>
                  <a:spLocks noChangeArrowheads="1"/>
                </p:cNvSpPr>
                <p:nvPr/>
              </p:nvSpPr>
              <p:spPr bwMode="auto">
                <a:xfrm>
                  <a:off x="3690" y="1116"/>
                  <a:ext cx="44"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05" name="Rectangle 119"/>
                <p:cNvSpPr>
                  <a:spLocks noChangeArrowheads="1"/>
                </p:cNvSpPr>
                <p:nvPr/>
              </p:nvSpPr>
              <p:spPr bwMode="auto">
                <a:xfrm>
                  <a:off x="3690" y="1116"/>
                  <a:ext cx="44"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5" name="Group 120"/>
              <p:cNvGrpSpPr>
                <a:grpSpLocks/>
              </p:cNvGrpSpPr>
              <p:nvPr/>
            </p:nvGrpSpPr>
            <p:grpSpPr bwMode="auto">
              <a:xfrm>
                <a:off x="3730" y="755"/>
                <a:ext cx="64" cy="78"/>
                <a:chOff x="3626" y="1140"/>
                <a:chExt cx="64" cy="78"/>
              </a:xfrm>
            </p:grpSpPr>
            <p:sp>
              <p:nvSpPr>
                <p:cNvPr id="601" name="Rectangle 121"/>
                <p:cNvSpPr>
                  <a:spLocks noChangeArrowheads="1"/>
                </p:cNvSpPr>
                <p:nvPr/>
              </p:nvSpPr>
              <p:spPr bwMode="auto">
                <a:xfrm>
                  <a:off x="3626" y="1141"/>
                  <a:ext cx="64" cy="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602" name="Picture 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1140"/>
                  <a:ext cx="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 name="Rectangle 123"/>
                <p:cNvSpPr>
                  <a:spLocks noChangeArrowheads="1"/>
                </p:cNvSpPr>
                <p:nvPr/>
              </p:nvSpPr>
              <p:spPr bwMode="auto">
                <a:xfrm>
                  <a:off x="3626" y="1141"/>
                  <a:ext cx="64" cy="7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6" name="Group 124"/>
              <p:cNvGrpSpPr>
                <a:grpSpLocks/>
              </p:cNvGrpSpPr>
              <p:nvPr/>
            </p:nvGrpSpPr>
            <p:grpSpPr bwMode="auto">
              <a:xfrm>
                <a:off x="3794" y="731"/>
                <a:ext cx="44" cy="122"/>
                <a:chOff x="3690" y="1116"/>
                <a:chExt cx="44" cy="122"/>
              </a:xfrm>
            </p:grpSpPr>
            <p:sp>
              <p:nvSpPr>
                <p:cNvPr id="599" name="Rectangle 125"/>
                <p:cNvSpPr>
                  <a:spLocks noChangeArrowheads="1"/>
                </p:cNvSpPr>
                <p:nvPr/>
              </p:nvSpPr>
              <p:spPr bwMode="auto">
                <a:xfrm>
                  <a:off x="3690" y="1116"/>
                  <a:ext cx="44"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600" name="Rectangle 126"/>
                <p:cNvSpPr>
                  <a:spLocks noChangeArrowheads="1"/>
                </p:cNvSpPr>
                <p:nvPr/>
              </p:nvSpPr>
              <p:spPr bwMode="auto">
                <a:xfrm>
                  <a:off x="3690" y="1116"/>
                  <a:ext cx="44"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7" name="Group 127"/>
              <p:cNvGrpSpPr>
                <a:grpSpLocks/>
              </p:cNvGrpSpPr>
              <p:nvPr/>
            </p:nvGrpSpPr>
            <p:grpSpPr bwMode="auto">
              <a:xfrm>
                <a:off x="3730" y="755"/>
                <a:ext cx="64" cy="78"/>
                <a:chOff x="3626" y="1140"/>
                <a:chExt cx="64" cy="78"/>
              </a:xfrm>
            </p:grpSpPr>
            <p:sp>
              <p:nvSpPr>
                <p:cNvPr id="596" name="Rectangle 128"/>
                <p:cNvSpPr>
                  <a:spLocks noChangeArrowheads="1"/>
                </p:cNvSpPr>
                <p:nvPr/>
              </p:nvSpPr>
              <p:spPr bwMode="auto">
                <a:xfrm>
                  <a:off x="3626" y="1141"/>
                  <a:ext cx="64" cy="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97" name="Picture 1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1140"/>
                  <a:ext cx="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8" name="Rectangle 130"/>
                <p:cNvSpPr>
                  <a:spLocks noChangeArrowheads="1"/>
                </p:cNvSpPr>
                <p:nvPr/>
              </p:nvSpPr>
              <p:spPr bwMode="auto">
                <a:xfrm>
                  <a:off x="3626" y="1141"/>
                  <a:ext cx="64" cy="7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8" name="Group 131"/>
              <p:cNvGrpSpPr>
                <a:grpSpLocks/>
              </p:cNvGrpSpPr>
              <p:nvPr/>
            </p:nvGrpSpPr>
            <p:grpSpPr bwMode="auto">
              <a:xfrm>
                <a:off x="3812" y="637"/>
                <a:ext cx="26" cy="313"/>
                <a:chOff x="3708" y="1022"/>
                <a:chExt cx="26" cy="313"/>
              </a:xfrm>
            </p:grpSpPr>
            <p:sp>
              <p:nvSpPr>
                <p:cNvPr id="593" name="Rectangle 132"/>
                <p:cNvSpPr>
                  <a:spLocks noChangeArrowheads="1"/>
                </p:cNvSpPr>
                <p:nvPr/>
              </p:nvSpPr>
              <p:spPr bwMode="auto">
                <a:xfrm>
                  <a:off x="3708" y="1022"/>
                  <a:ext cx="26" cy="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94" name="Picture 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 y="1022"/>
                  <a:ext cx="2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 name="Rectangle 134"/>
                <p:cNvSpPr>
                  <a:spLocks noChangeArrowheads="1"/>
                </p:cNvSpPr>
                <p:nvPr/>
              </p:nvSpPr>
              <p:spPr bwMode="auto">
                <a:xfrm>
                  <a:off x="3708" y="1022"/>
                  <a:ext cx="26" cy="313"/>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49" name="Group 135"/>
              <p:cNvGrpSpPr>
                <a:grpSpLocks/>
              </p:cNvGrpSpPr>
              <p:nvPr/>
            </p:nvGrpSpPr>
            <p:grpSpPr bwMode="auto">
              <a:xfrm>
                <a:off x="3515" y="778"/>
                <a:ext cx="214" cy="32"/>
                <a:chOff x="3411" y="1163"/>
                <a:chExt cx="214" cy="32"/>
              </a:xfrm>
            </p:grpSpPr>
            <p:sp>
              <p:nvSpPr>
                <p:cNvPr id="591" name="Rectangle 136"/>
                <p:cNvSpPr>
                  <a:spLocks noChangeArrowheads="1"/>
                </p:cNvSpPr>
                <p:nvPr/>
              </p:nvSpPr>
              <p:spPr bwMode="auto">
                <a:xfrm>
                  <a:off x="3411" y="1163"/>
                  <a:ext cx="214"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92" name="Rectangle 137"/>
                <p:cNvSpPr>
                  <a:spLocks noChangeArrowheads="1"/>
                </p:cNvSpPr>
                <p:nvPr/>
              </p:nvSpPr>
              <p:spPr bwMode="auto">
                <a:xfrm>
                  <a:off x="3411" y="1163"/>
                  <a:ext cx="214" cy="3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450" name="Freeform 138"/>
              <p:cNvSpPr>
                <a:spLocks noEditPoints="1"/>
              </p:cNvSpPr>
              <p:nvPr/>
            </p:nvSpPr>
            <p:spPr bwMode="auto">
              <a:xfrm>
                <a:off x="3595" y="832"/>
                <a:ext cx="38" cy="84"/>
              </a:xfrm>
              <a:custGeom>
                <a:avLst/>
                <a:gdLst>
                  <a:gd name="T0" fmla="*/ 0 w 38"/>
                  <a:gd name="T1" fmla="*/ 81 h 84"/>
                  <a:gd name="T2" fmla="*/ 25 w 38"/>
                  <a:gd name="T3" fmla="*/ 18 h 84"/>
                  <a:gd name="T4" fmla="*/ 32 w 38"/>
                  <a:gd name="T5" fmla="*/ 21 h 84"/>
                  <a:gd name="T6" fmla="*/ 7 w 38"/>
                  <a:gd name="T7" fmla="*/ 84 h 84"/>
                  <a:gd name="T8" fmla="*/ 0 w 38"/>
                  <a:gd name="T9" fmla="*/ 81 h 84"/>
                  <a:gd name="T10" fmla="*/ 16 w 38"/>
                  <a:gd name="T11" fmla="*/ 18 h 84"/>
                  <a:gd name="T12" fmla="*/ 36 w 38"/>
                  <a:gd name="T13" fmla="*/ 0 h 84"/>
                  <a:gd name="T14" fmla="*/ 38 w 38"/>
                  <a:gd name="T15" fmla="*/ 27 h 84"/>
                  <a:gd name="T16" fmla="*/ 16 w 38"/>
                  <a:gd name="T17" fmla="*/ 18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84">
                    <a:moveTo>
                      <a:pt x="0" y="81"/>
                    </a:moveTo>
                    <a:lnTo>
                      <a:pt x="25" y="18"/>
                    </a:lnTo>
                    <a:lnTo>
                      <a:pt x="32" y="21"/>
                    </a:lnTo>
                    <a:lnTo>
                      <a:pt x="7" y="84"/>
                    </a:lnTo>
                    <a:lnTo>
                      <a:pt x="0" y="81"/>
                    </a:lnTo>
                    <a:close/>
                    <a:moveTo>
                      <a:pt x="16" y="18"/>
                    </a:moveTo>
                    <a:lnTo>
                      <a:pt x="36" y="0"/>
                    </a:lnTo>
                    <a:lnTo>
                      <a:pt x="38" y="27"/>
                    </a:lnTo>
                    <a:lnTo>
                      <a:pt x="16" y="18"/>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sp>
            <p:nvSpPr>
              <p:cNvPr id="451" name="Freeform 139"/>
              <p:cNvSpPr>
                <a:spLocks noEditPoints="1"/>
              </p:cNvSpPr>
              <p:nvPr/>
            </p:nvSpPr>
            <p:spPr bwMode="auto">
              <a:xfrm>
                <a:off x="3888" y="624"/>
                <a:ext cx="58" cy="99"/>
              </a:xfrm>
              <a:custGeom>
                <a:avLst/>
                <a:gdLst>
                  <a:gd name="T0" fmla="*/ 58 w 58"/>
                  <a:gd name="T1" fmla="*/ 4 h 99"/>
                  <a:gd name="T2" fmla="*/ 14 w 58"/>
                  <a:gd name="T3" fmla="*/ 84 h 99"/>
                  <a:gd name="T4" fmla="*/ 7 w 58"/>
                  <a:gd name="T5" fmla="*/ 80 h 99"/>
                  <a:gd name="T6" fmla="*/ 51 w 58"/>
                  <a:gd name="T7" fmla="*/ 0 h 99"/>
                  <a:gd name="T8" fmla="*/ 58 w 58"/>
                  <a:gd name="T9" fmla="*/ 4 h 99"/>
                  <a:gd name="T10" fmla="*/ 23 w 58"/>
                  <a:gd name="T11" fmla="*/ 84 h 99"/>
                  <a:gd name="T12" fmla="*/ 0 w 58"/>
                  <a:gd name="T13" fmla="*/ 99 h 99"/>
                  <a:gd name="T14" fmla="*/ 2 w 58"/>
                  <a:gd name="T15" fmla="*/ 72 h 99"/>
                  <a:gd name="T16" fmla="*/ 23 w 58"/>
                  <a:gd name="T17" fmla="*/ 84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99">
                    <a:moveTo>
                      <a:pt x="58" y="4"/>
                    </a:moveTo>
                    <a:lnTo>
                      <a:pt x="14" y="84"/>
                    </a:lnTo>
                    <a:lnTo>
                      <a:pt x="7" y="80"/>
                    </a:lnTo>
                    <a:lnTo>
                      <a:pt x="51" y="0"/>
                    </a:lnTo>
                    <a:lnTo>
                      <a:pt x="58" y="4"/>
                    </a:lnTo>
                    <a:close/>
                    <a:moveTo>
                      <a:pt x="23" y="84"/>
                    </a:moveTo>
                    <a:lnTo>
                      <a:pt x="0" y="99"/>
                    </a:lnTo>
                    <a:lnTo>
                      <a:pt x="2" y="72"/>
                    </a:lnTo>
                    <a:lnTo>
                      <a:pt x="23" y="84"/>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sp>
            <p:nvSpPr>
              <p:cNvPr id="452" name="Freeform 140"/>
              <p:cNvSpPr>
                <a:spLocks noEditPoints="1"/>
              </p:cNvSpPr>
              <p:nvPr/>
            </p:nvSpPr>
            <p:spPr bwMode="auto">
              <a:xfrm>
                <a:off x="3990" y="620"/>
                <a:ext cx="58" cy="100"/>
              </a:xfrm>
              <a:custGeom>
                <a:avLst/>
                <a:gdLst>
                  <a:gd name="T0" fmla="*/ 7 w 58"/>
                  <a:gd name="T1" fmla="*/ 0 h 100"/>
                  <a:gd name="T2" fmla="*/ 52 w 58"/>
                  <a:gd name="T3" fmla="*/ 80 h 100"/>
                  <a:gd name="T4" fmla="*/ 44 w 58"/>
                  <a:gd name="T5" fmla="*/ 84 h 100"/>
                  <a:gd name="T6" fmla="*/ 0 w 58"/>
                  <a:gd name="T7" fmla="*/ 4 h 100"/>
                  <a:gd name="T8" fmla="*/ 7 w 58"/>
                  <a:gd name="T9" fmla="*/ 0 h 100"/>
                  <a:gd name="T10" fmla="*/ 57 w 58"/>
                  <a:gd name="T11" fmla="*/ 72 h 100"/>
                  <a:gd name="T12" fmla="*/ 58 w 58"/>
                  <a:gd name="T13" fmla="*/ 100 h 100"/>
                  <a:gd name="T14" fmla="*/ 35 w 58"/>
                  <a:gd name="T15" fmla="*/ 84 h 100"/>
                  <a:gd name="T16" fmla="*/ 57 w 58"/>
                  <a:gd name="T17" fmla="*/ 72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100">
                    <a:moveTo>
                      <a:pt x="7" y="0"/>
                    </a:moveTo>
                    <a:lnTo>
                      <a:pt x="52" y="80"/>
                    </a:lnTo>
                    <a:lnTo>
                      <a:pt x="44" y="84"/>
                    </a:lnTo>
                    <a:lnTo>
                      <a:pt x="0" y="4"/>
                    </a:lnTo>
                    <a:lnTo>
                      <a:pt x="7" y="0"/>
                    </a:lnTo>
                    <a:close/>
                    <a:moveTo>
                      <a:pt x="57" y="72"/>
                    </a:moveTo>
                    <a:lnTo>
                      <a:pt x="58" y="100"/>
                    </a:lnTo>
                    <a:lnTo>
                      <a:pt x="35" y="84"/>
                    </a:lnTo>
                    <a:lnTo>
                      <a:pt x="57" y="72"/>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sp>
            <p:nvSpPr>
              <p:cNvPr id="453" name="Oval 141"/>
              <p:cNvSpPr>
                <a:spLocks noChangeArrowheads="1"/>
              </p:cNvSpPr>
              <p:nvPr/>
            </p:nvSpPr>
            <p:spPr bwMode="auto">
              <a:xfrm>
                <a:off x="4557" y="654"/>
                <a:ext cx="123" cy="268"/>
              </a:xfrm>
              <a:prstGeom prst="ellipse">
                <a:avLst/>
              </a:prstGeom>
              <a:noFill/>
              <a:ln w="1587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54" name="Rectangle 142"/>
              <p:cNvSpPr>
                <a:spLocks noChangeArrowheads="1"/>
              </p:cNvSpPr>
              <p:nvPr/>
            </p:nvSpPr>
            <p:spPr bwMode="auto">
              <a:xfrm>
                <a:off x="4648" y="738"/>
                <a:ext cx="50"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nvGrpSpPr>
              <p:cNvPr id="455" name="Group 143"/>
              <p:cNvGrpSpPr>
                <a:grpSpLocks/>
              </p:cNvGrpSpPr>
              <p:nvPr/>
            </p:nvGrpSpPr>
            <p:grpSpPr bwMode="auto">
              <a:xfrm>
                <a:off x="4056" y="633"/>
                <a:ext cx="794" cy="650"/>
                <a:chOff x="3952" y="1018"/>
                <a:chExt cx="794" cy="650"/>
              </a:xfrm>
            </p:grpSpPr>
            <p:grpSp>
              <p:nvGrpSpPr>
                <p:cNvPr id="554" name="Group 144"/>
                <p:cNvGrpSpPr>
                  <a:grpSpLocks/>
                </p:cNvGrpSpPr>
                <p:nvPr/>
              </p:nvGrpSpPr>
              <p:grpSpPr bwMode="auto">
                <a:xfrm>
                  <a:off x="4078" y="1571"/>
                  <a:ext cx="498" cy="28"/>
                  <a:chOff x="4078" y="1571"/>
                  <a:chExt cx="498" cy="28"/>
                </a:xfrm>
              </p:grpSpPr>
              <p:sp>
                <p:nvSpPr>
                  <p:cNvPr id="589" name="Rectangle 145"/>
                  <p:cNvSpPr>
                    <a:spLocks noChangeArrowheads="1"/>
                  </p:cNvSpPr>
                  <p:nvPr/>
                </p:nvSpPr>
                <p:spPr bwMode="auto">
                  <a:xfrm>
                    <a:off x="4078" y="1571"/>
                    <a:ext cx="49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90" name="Rectangle 146"/>
                  <p:cNvSpPr>
                    <a:spLocks noChangeArrowheads="1"/>
                  </p:cNvSpPr>
                  <p:nvPr/>
                </p:nvSpPr>
                <p:spPr bwMode="auto">
                  <a:xfrm>
                    <a:off x="4078" y="1571"/>
                    <a:ext cx="498" cy="28"/>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55" name="Group 147"/>
                <p:cNvGrpSpPr>
                  <a:grpSpLocks/>
                </p:cNvGrpSpPr>
                <p:nvPr/>
              </p:nvGrpSpPr>
              <p:grpSpPr bwMode="auto">
                <a:xfrm>
                  <a:off x="3952" y="1067"/>
                  <a:ext cx="43" cy="220"/>
                  <a:chOff x="3952" y="1067"/>
                  <a:chExt cx="43" cy="220"/>
                </a:xfrm>
              </p:grpSpPr>
              <p:sp>
                <p:nvSpPr>
                  <p:cNvPr id="587" name="Rectangle 148"/>
                  <p:cNvSpPr>
                    <a:spLocks noChangeArrowheads="1"/>
                  </p:cNvSpPr>
                  <p:nvPr/>
                </p:nvSpPr>
                <p:spPr bwMode="auto">
                  <a:xfrm>
                    <a:off x="3952" y="1067"/>
                    <a:ext cx="43"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88" name="Rectangle 149"/>
                  <p:cNvSpPr>
                    <a:spLocks noChangeArrowheads="1"/>
                  </p:cNvSpPr>
                  <p:nvPr/>
                </p:nvSpPr>
                <p:spPr bwMode="auto">
                  <a:xfrm>
                    <a:off x="3952" y="1067"/>
                    <a:ext cx="43"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56" name="Group 150"/>
                <p:cNvGrpSpPr>
                  <a:grpSpLocks/>
                </p:cNvGrpSpPr>
                <p:nvPr/>
              </p:nvGrpSpPr>
              <p:grpSpPr bwMode="auto">
                <a:xfrm>
                  <a:off x="3952" y="1116"/>
                  <a:ext cx="28" cy="122"/>
                  <a:chOff x="3952" y="1116"/>
                  <a:chExt cx="28" cy="122"/>
                </a:xfrm>
              </p:grpSpPr>
              <p:sp>
                <p:nvSpPr>
                  <p:cNvPr id="585" name="Oval 151"/>
                  <p:cNvSpPr>
                    <a:spLocks noChangeArrowheads="1"/>
                  </p:cNvSpPr>
                  <p:nvPr/>
                </p:nvSpPr>
                <p:spPr bwMode="auto">
                  <a:xfrm>
                    <a:off x="3952" y="1116"/>
                    <a:ext cx="28"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86" name="Oval 152"/>
                  <p:cNvSpPr>
                    <a:spLocks noChangeArrowheads="1"/>
                  </p:cNvSpPr>
                  <p:nvPr/>
                </p:nvSpPr>
                <p:spPr bwMode="auto">
                  <a:xfrm>
                    <a:off x="3952" y="1116"/>
                    <a:ext cx="28" cy="122"/>
                  </a:xfrm>
                  <a:prstGeom prst="ellipse">
                    <a:avLst/>
                  </a:prstGeom>
                  <a:noFill/>
                  <a:ln w="3175"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57" name="Group 153"/>
                <p:cNvGrpSpPr>
                  <a:grpSpLocks/>
                </p:cNvGrpSpPr>
                <p:nvPr/>
              </p:nvGrpSpPr>
              <p:grpSpPr bwMode="auto">
                <a:xfrm>
                  <a:off x="3991" y="1092"/>
                  <a:ext cx="304" cy="170"/>
                  <a:chOff x="3991" y="1092"/>
                  <a:chExt cx="304" cy="170"/>
                </a:xfrm>
              </p:grpSpPr>
              <p:sp>
                <p:nvSpPr>
                  <p:cNvPr id="583" name="Rectangle 154"/>
                  <p:cNvSpPr>
                    <a:spLocks noChangeArrowheads="1"/>
                  </p:cNvSpPr>
                  <p:nvPr/>
                </p:nvSpPr>
                <p:spPr bwMode="auto">
                  <a:xfrm>
                    <a:off x="3991" y="1092"/>
                    <a:ext cx="304"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84" name="Rectangle 155"/>
                  <p:cNvSpPr>
                    <a:spLocks noChangeArrowheads="1"/>
                  </p:cNvSpPr>
                  <p:nvPr/>
                </p:nvSpPr>
                <p:spPr bwMode="auto">
                  <a:xfrm>
                    <a:off x="3991" y="1092"/>
                    <a:ext cx="304"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58" name="Group 156"/>
                <p:cNvGrpSpPr>
                  <a:grpSpLocks/>
                </p:cNvGrpSpPr>
                <p:nvPr/>
              </p:nvGrpSpPr>
              <p:grpSpPr bwMode="auto">
                <a:xfrm>
                  <a:off x="4295" y="1116"/>
                  <a:ext cx="108" cy="122"/>
                  <a:chOff x="4295" y="1116"/>
                  <a:chExt cx="108" cy="122"/>
                </a:xfrm>
              </p:grpSpPr>
              <p:grpSp>
                <p:nvGrpSpPr>
                  <p:cNvPr id="576" name="Group 157"/>
                  <p:cNvGrpSpPr>
                    <a:grpSpLocks/>
                  </p:cNvGrpSpPr>
                  <p:nvPr/>
                </p:nvGrpSpPr>
                <p:grpSpPr bwMode="auto">
                  <a:xfrm>
                    <a:off x="4295" y="1116"/>
                    <a:ext cx="43" cy="122"/>
                    <a:chOff x="4295" y="1116"/>
                    <a:chExt cx="43" cy="122"/>
                  </a:xfrm>
                </p:grpSpPr>
                <p:sp>
                  <p:nvSpPr>
                    <p:cNvPr id="581" name="Rectangle 158"/>
                    <p:cNvSpPr>
                      <a:spLocks noChangeArrowheads="1"/>
                    </p:cNvSpPr>
                    <p:nvPr/>
                  </p:nvSpPr>
                  <p:spPr bwMode="auto">
                    <a:xfrm>
                      <a:off x="4295" y="1116"/>
                      <a:ext cx="4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82" name="Rectangle 159"/>
                    <p:cNvSpPr>
                      <a:spLocks noChangeArrowheads="1"/>
                    </p:cNvSpPr>
                    <p:nvPr/>
                  </p:nvSpPr>
                  <p:spPr bwMode="auto">
                    <a:xfrm>
                      <a:off x="4295" y="1116"/>
                      <a:ext cx="43"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77" name="Group 160"/>
                  <p:cNvGrpSpPr>
                    <a:grpSpLocks/>
                  </p:cNvGrpSpPr>
                  <p:nvPr/>
                </p:nvGrpSpPr>
                <p:grpSpPr bwMode="auto">
                  <a:xfrm>
                    <a:off x="4338" y="1141"/>
                    <a:ext cx="65" cy="73"/>
                    <a:chOff x="4338" y="1141"/>
                    <a:chExt cx="65" cy="73"/>
                  </a:xfrm>
                </p:grpSpPr>
                <p:sp>
                  <p:nvSpPr>
                    <p:cNvPr id="578" name="Rectangle 161"/>
                    <p:cNvSpPr>
                      <a:spLocks noChangeArrowheads="1"/>
                    </p:cNvSpPr>
                    <p:nvPr/>
                  </p:nvSpPr>
                  <p:spPr bwMode="auto">
                    <a:xfrm>
                      <a:off x="4338" y="1141"/>
                      <a:ext cx="65"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79" name="Picture 1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8" y="114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0" name="Rectangle 163"/>
                    <p:cNvSpPr>
                      <a:spLocks noChangeArrowheads="1"/>
                    </p:cNvSpPr>
                    <p:nvPr/>
                  </p:nvSpPr>
                  <p:spPr bwMode="auto">
                    <a:xfrm>
                      <a:off x="4338" y="1141"/>
                      <a:ext cx="65" cy="7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559" name="Group 164"/>
                <p:cNvGrpSpPr>
                  <a:grpSpLocks/>
                </p:cNvGrpSpPr>
                <p:nvPr/>
              </p:nvGrpSpPr>
              <p:grpSpPr bwMode="auto">
                <a:xfrm>
                  <a:off x="4399" y="1160"/>
                  <a:ext cx="347" cy="29"/>
                  <a:chOff x="4399" y="1160"/>
                  <a:chExt cx="347" cy="29"/>
                </a:xfrm>
              </p:grpSpPr>
              <p:sp>
                <p:nvSpPr>
                  <p:cNvPr id="573" name="Rectangle 165"/>
                  <p:cNvSpPr>
                    <a:spLocks noChangeArrowheads="1"/>
                  </p:cNvSpPr>
                  <p:nvPr/>
                </p:nvSpPr>
                <p:spPr bwMode="auto">
                  <a:xfrm>
                    <a:off x="4400" y="1160"/>
                    <a:ext cx="346"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7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 y="1160"/>
                    <a:ext cx="34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 name="Rectangle 167"/>
                  <p:cNvSpPr>
                    <a:spLocks noChangeArrowheads="1"/>
                  </p:cNvSpPr>
                  <p:nvPr/>
                </p:nvSpPr>
                <p:spPr bwMode="auto">
                  <a:xfrm>
                    <a:off x="4400" y="1160"/>
                    <a:ext cx="346" cy="29"/>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60" name="Group 168"/>
                <p:cNvGrpSpPr>
                  <a:grpSpLocks/>
                </p:cNvGrpSpPr>
                <p:nvPr/>
              </p:nvGrpSpPr>
              <p:grpSpPr bwMode="auto">
                <a:xfrm>
                  <a:off x="4186" y="1497"/>
                  <a:ext cx="347" cy="171"/>
                  <a:chOff x="4186" y="1497"/>
                  <a:chExt cx="347" cy="171"/>
                </a:xfrm>
              </p:grpSpPr>
              <p:sp>
                <p:nvSpPr>
                  <p:cNvPr id="570" name="Rectangle 169"/>
                  <p:cNvSpPr>
                    <a:spLocks noChangeArrowheads="1"/>
                  </p:cNvSpPr>
                  <p:nvPr/>
                </p:nvSpPr>
                <p:spPr bwMode="auto">
                  <a:xfrm>
                    <a:off x="4186" y="1498"/>
                    <a:ext cx="347" cy="1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71" name="Picture 1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6" y="1497"/>
                    <a:ext cx="34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2" name="Rectangle 171"/>
                  <p:cNvSpPr>
                    <a:spLocks noChangeArrowheads="1"/>
                  </p:cNvSpPr>
                  <p:nvPr/>
                </p:nvSpPr>
                <p:spPr bwMode="auto">
                  <a:xfrm>
                    <a:off x="4186" y="1498"/>
                    <a:ext cx="347"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561" name="Line 172"/>
                <p:cNvSpPr>
                  <a:spLocks noChangeShapeType="1"/>
                </p:cNvSpPr>
                <p:nvPr/>
              </p:nvSpPr>
              <p:spPr bwMode="auto">
                <a:xfrm flipH="1">
                  <a:off x="4131" y="1094"/>
                  <a:ext cx="1" cy="504"/>
                </a:xfrm>
                <a:prstGeom prst="line">
                  <a:avLst/>
                </a:prstGeom>
                <a:noFill/>
                <a:ln w="254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grpSp>
              <p:nvGrpSpPr>
                <p:cNvPr id="562" name="Group 173"/>
                <p:cNvGrpSpPr>
                  <a:grpSpLocks/>
                </p:cNvGrpSpPr>
                <p:nvPr/>
              </p:nvGrpSpPr>
              <p:grpSpPr bwMode="auto">
                <a:xfrm>
                  <a:off x="4230" y="1018"/>
                  <a:ext cx="21" cy="317"/>
                  <a:chOff x="4230" y="1018"/>
                  <a:chExt cx="21" cy="317"/>
                </a:xfrm>
              </p:grpSpPr>
              <p:sp>
                <p:nvSpPr>
                  <p:cNvPr id="567" name="Rectangle 174"/>
                  <p:cNvSpPr>
                    <a:spLocks noChangeArrowheads="1"/>
                  </p:cNvSpPr>
                  <p:nvPr/>
                </p:nvSpPr>
                <p:spPr bwMode="auto">
                  <a:xfrm>
                    <a:off x="4230" y="1018"/>
                    <a:ext cx="21"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68" name="Picture 1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 y="1018"/>
                    <a:ext cx="2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9" name="Rectangle 176"/>
                  <p:cNvSpPr>
                    <a:spLocks noChangeArrowheads="1"/>
                  </p:cNvSpPr>
                  <p:nvPr/>
                </p:nvSpPr>
                <p:spPr bwMode="auto">
                  <a:xfrm>
                    <a:off x="4230" y="1018"/>
                    <a:ext cx="21"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63" name="Group 177"/>
                <p:cNvGrpSpPr>
                  <a:grpSpLocks/>
                </p:cNvGrpSpPr>
                <p:nvPr/>
              </p:nvGrpSpPr>
              <p:grpSpPr bwMode="auto">
                <a:xfrm>
                  <a:off x="4035" y="1018"/>
                  <a:ext cx="25" cy="317"/>
                  <a:chOff x="4035" y="1018"/>
                  <a:chExt cx="25" cy="317"/>
                </a:xfrm>
              </p:grpSpPr>
              <p:sp>
                <p:nvSpPr>
                  <p:cNvPr id="564" name="Rectangle 178"/>
                  <p:cNvSpPr>
                    <a:spLocks noChangeArrowheads="1"/>
                  </p:cNvSpPr>
                  <p:nvPr/>
                </p:nvSpPr>
                <p:spPr bwMode="auto">
                  <a:xfrm>
                    <a:off x="4035" y="1018"/>
                    <a:ext cx="25"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65" name="Picture 17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5" y="1018"/>
                    <a:ext cx="2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 name="Rectangle 180"/>
                  <p:cNvSpPr>
                    <a:spLocks noChangeArrowheads="1"/>
                  </p:cNvSpPr>
                  <p:nvPr/>
                </p:nvSpPr>
                <p:spPr bwMode="auto">
                  <a:xfrm>
                    <a:off x="4035" y="1018"/>
                    <a:ext cx="25"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456" name="Group 181"/>
              <p:cNvGrpSpPr>
                <a:grpSpLocks/>
              </p:cNvGrpSpPr>
              <p:nvPr/>
            </p:nvGrpSpPr>
            <p:grpSpPr bwMode="auto">
              <a:xfrm>
                <a:off x="4645" y="821"/>
                <a:ext cx="50" cy="42"/>
                <a:chOff x="4541" y="1206"/>
                <a:chExt cx="50" cy="42"/>
              </a:xfrm>
            </p:grpSpPr>
            <p:sp>
              <p:nvSpPr>
                <p:cNvPr id="552" name="Freeform 182"/>
                <p:cNvSpPr>
                  <a:spLocks/>
                </p:cNvSpPr>
                <p:nvPr/>
              </p:nvSpPr>
              <p:spPr bwMode="auto">
                <a:xfrm>
                  <a:off x="4541" y="1206"/>
                  <a:ext cx="50" cy="42"/>
                </a:xfrm>
                <a:custGeom>
                  <a:avLst/>
                  <a:gdLst>
                    <a:gd name="T0" fmla="*/ 31 w 50"/>
                    <a:gd name="T1" fmla="*/ 0 h 42"/>
                    <a:gd name="T2" fmla="*/ 0 w 50"/>
                    <a:gd name="T3" fmla="*/ 36 h 42"/>
                    <a:gd name="T4" fmla="*/ 50 w 50"/>
                    <a:gd name="T5" fmla="*/ 42 h 42"/>
                    <a:gd name="T6" fmla="*/ 31 w 50"/>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2">
                      <a:moveTo>
                        <a:pt x="31" y="0"/>
                      </a:moveTo>
                      <a:lnTo>
                        <a:pt x="0" y="36"/>
                      </a:lnTo>
                      <a:lnTo>
                        <a:pt x="50" y="42"/>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solidFill>
                      <a:srgbClr val="000000"/>
                    </a:solidFill>
                    <a:latin typeface="Arial"/>
                  </a:endParaRPr>
                </a:p>
              </p:txBody>
            </p:sp>
            <p:sp>
              <p:nvSpPr>
                <p:cNvPr id="553" name="Freeform 183"/>
                <p:cNvSpPr>
                  <a:spLocks/>
                </p:cNvSpPr>
                <p:nvPr/>
              </p:nvSpPr>
              <p:spPr bwMode="auto">
                <a:xfrm>
                  <a:off x="4541" y="1206"/>
                  <a:ext cx="50" cy="42"/>
                </a:xfrm>
                <a:custGeom>
                  <a:avLst/>
                  <a:gdLst>
                    <a:gd name="T0" fmla="*/ 31 w 50"/>
                    <a:gd name="T1" fmla="*/ 0 h 42"/>
                    <a:gd name="T2" fmla="*/ 0 w 50"/>
                    <a:gd name="T3" fmla="*/ 36 h 42"/>
                    <a:gd name="T4" fmla="*/ 50 w 50"/>
                    <a:gd name="T5" fmla="*/ 42 h 42"/>
                    <a:gd name="T6" fmla="*/ 31 w 50"/>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2">
                      <a:moveTo>
                        <a:pt x="31" y="0"/>
                      </a:moveTo>
                      <a:lnTo>
                        <a:pt x="0" y="36"/>
                      </a:lnTo>
                      <a:lnTo>
                        <a:pt x="50" y="42"/>
                      </a:lnTo>
                      <a:lnTo>
                        <a:pt x="31" y="0"/>
                      </a:lnTo>
                      <a:close/>
                    </a:path>
                  </a:pathLst>
                </a:custGeom>
                <a:noFill/>
                <a:ln w="317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solidFill>
                      <a:srgbClr val="000000"/>
                    </a:solidFill>
                    <a:latin typeface="Arial"/>
                  </a:endParaRPr>
                </a:p>
              </p:txBody>
            </p:sp>
          </p:grpSp>
          <p:sp>
            <p:nvSpPr>
              <p:cNvPr id="457" name="Line 184"/>
              <p:cNvSpPr>
                <a:spLocks noChangeShapeType="1"/>
              </p:cNvSpPr>
              <p:nvPr/>
            </p:nvSpPr>
            <p:spPr bwMode="auto">
              <a:xfrm>
                <a:off x="4557" y="776"/>
                <a:ext cx="2" cy="2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sp>
            <p:nvSpPr>
              <p:cNvPr id="458" name="Oval 185"/>
              <p:cNvSpPr>
                <a:spLocks noChangeArrowheads="1"/>
              </p:cNvSpPr>
              <p:nvPr/>
            </p:nvSpPr>
            <p:spPr bwMode="auto">
              <a:xfrm>
                <a:off x="4557" y="654"/>
                <a:ext cx="123" cy="268"/>
              </a:xfrm>
              <a:prstGeom prst="ellipse">
                <a:avLst/>
              </a:prstGeom>
              <a:noFill/>
              <a:ln w="1587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59" name="Rectangle 186"/>
              <p:cNvSpPr>
                <a:spLocks noChangeArrowheads="1"/>
              </p:cNvSpPr>
              <p:nvPr/>
            </p:nvSpPr>
            <p:spPr bwMode="auto">
              <a:xfrm>
                <a:off x="4648" y="738"/>
                <a:ext cx="50"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nvGrpSpPr>
              <p:cNvPr id="460" name="Group 187"/>
              <p:cNvGrpSpPr>
                <a:grpSpLocks/>
              </p:cNvGrpSpPr>
              <p:nvPr/>
            </p:nvGrpSpPr>
            <p:grpSpPr bwMode="auto">
              <a:xfrm>
                <a:off x="4182" y="1186"/>
                <a:ext cx="498" cy="28"/>
                <a:chOff x="4078" y="1571"/>
                <a:chExt cx="498" cy="28"/>
              </a:xfrm>
            </p:grpSpPr>
            <p:sp>
              <p:nvSpPr>
                <p:cNvPr id="550" name="Rectangle 188"/>
                <p:cNvSpPr>
                  <a:spLocks noChangeArrowheads="1"/>
                </p:cNvSpPr>
                <p:nvPr/>
              </p:nvSpPr>
              <p:spPr bwMode="auto">
                <a:xfrm>
                  <a:off x="4078" y="1571"/>
                  <a:ext cx="49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51" name="Rectangle 189"/>
                <p:cNvSpPr>
                  <a:spLocks noChangeArrowheads="1"/>
                </p:cNvSpPr>
                <p:nvPr/>
              </p:nvSpPr>
              <p:spPr bwMode="auto">
                <a:xfrm>
                  <a:off x="4078" y="1571"/>
                  <a:ext cx="498" cy="28"/>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61" name="Group 190"/>
              <p:cNvGrpSpPr>
                <a:grpSpLocks/>
              </p:cNvGrpSpPr>
              <p:nvPr/>
            </p:nvGrpSpPr>
            <p:grpSpPr bwMode="auto">
              <a:xfrm>
                <a:off x="4056" y="682"/>
                <a:ext cx="43" cy="220"/>
                <a:chOff x="3952" y="1067"/>
                <a:chExt cx="43" cy="220"/>
              </a:xfrm>
            </p:grpSpPr>
            <p:sp>
              <p:nvSpPr>
                <p:cNvPr id="548" name="Rectangle 191"/>
                <p:cNvSpPr>
                  <a:spLocks noChangeArrowheads="1"/>
                </p:cNvSpPr>
                <p:nvPr/>
              </p:nvSpPr>
              <p:spPr bwMode="auto">
                <a:xfrm>
                  <a:off x="3952" y="1067"/>
                  <a:ext cx="43"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49" name="Rectangle 192"/>
                <p:cNvSpPr>
                  <a:spLocks noChangeArrowheads="1"/>
                </p:cNvSpPr>
                <p:nvPr/>
              </p:nvSpPr>
              <p:spPr bwMode="auto">
                <a:xfrm>
                  <a:off x="3952" y="1067"/>
                  <a:ext cx="43"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62" name="Group 193"/>
              <p:cNvGrpSpPr>
                <a:grpSpLocks/>
              </p:cNvGrpSpPr>
              <p:nvPr/>
            </p:nvGrpSpPr>
            <p:grpSpPr bwMode="auto">
              <a:xfrm>
                <a:off x="4056" y="731"/>
                <a:ext cx="28" cy="122"/>
                <a:chOff x="3952" y="1116"/>
                <a:chExt cx="28" cy="122"/>
              </a:xfrm>
            </p:grpSpPr>
            <p:sp>
              <p:nvSpPr>
                <p:cNvPr id="546" name="Oval 194"/>
                <p:cNvSpPr>
                  <a:spLocks noChangeArrowheads="1"/>
                </p:cNvSpPr>
                <p:nvPr/>
              </p:nvSpPr>
              <p:spPr bwMode="auto">
                <a:xfrm>
                  <a:off x="3952" y="1116"/>
                  <a:ext cx="28"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47" name="Oval 195"/>
                <p:cNvSpPr>
                  <a:spLocks noChangeArrowheads="1"/>
                </p:cNvSpPr>
                <p:nvPr/>
              </p:nvSpPr>
              <p:spPr bwMode="auto">
                <a:xfrm>
                  <a:off x="3952" y="1116"/>
                  <a:ext cx="28" cy="122"/>
                </a:xfrm>
                <a:prstGeom prst="ellipse">
                  <a:avLst/>
                </a:prstGeom>
                <a:noFill/>
                <a:ln w="3175"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63" name="Group 196"/>
              <p:cNvGrpSpPr>
                <a:grpSpLocks/>
              </p:cNvGrpSpPr>
              <p:nvPr/>
            </p:nvGrpSpPr>
            <p:grpSpPr bwMode="auto">
              <a:xfrm>
                <a:off x="4095" y="707"/>
                <a:ext cx="304" cy="170"/>
                <a:chOff x="3991" y="1092"/>
                <a:chExt cx="304" cy="170"/>
              </a:xfrm>
            </p:grpSpPr>
            <p:sp>
              <p:nvSpPr>
                <p:cNvPr id="544" name="Rectangle 197"/>
                <p:cNvSpPr>
                  <a:spLocks noChangeArrowheads="1"/>
                </p:cNvSpPr>
                <p:nvPr/>
              </p:nvSpPr>
              <p:spPr bwMode="auto">
                <a:xfrm>
                  <a:off x="3991" y="1092"/>
                  <a:ext cx="304"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45" name="Rectangle 198"/>
                <p:cNvSpPr>
                  <a:spLocks noChangeArrowheads="1"/>
                </p:cNvSpPr>
                <p:nvPr/>
              </p:nvSpPr>
              <p:spPr bwMode="auto">
                <a:xfrm>
                  <a:off x="3991" y="1092"/>
                  <a:ext cx="304"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64" name="Group 199"/>
              <p:cNvGrpSpPr>
                <a:grpSpLocks/>
              </p:cNvGrpSpPr>
              <p:nvPr/>
            </p:nvGrpSpPr>
            <p:grpSpPr bwMode="auto">
              <a:xfrm>
                <a:off x="4399" y="731"/>
                <a:ext cx="108" cy="122"/>
                <a:chOff x="4295" y="1116"/>
                <a:chExt cx="108" cy="122"/>
              </a:xfrm>
            </p:grpSpPr>
            <p:grpSp>
              <p:nvGrpSpPr>
                <p:cNvPr id="537" name="Group 200"/>
                <p:cNvGrpSpPr>
                  <a:grpSpLocks/>
                </p:cNvGrpSpPr>
                <p:nvPr/>
              </p:nvGrpSpPr>
              <p:grpSpPr bwMode="auto">
                <a:xfrm>
                  <a:off x="4295" y="1116"/>
                  <a:ext cx="43" cy="122"/>
                  <a:chOff x="4295" y="1116"/>
                  <a:chExt cx="43" cy="122"/>
                </a:xfrm>
              </p:grpSpPr>
              <p:sp>
                <p:nvSpPr>
                  <p:cNvPr id="542" name="Rectangle 201"/>
                  <p:cNvSpPr>
                    <a:spLocks noChangeArrowheads="1"/>
                  </p:cNvSpPr>
                  <p:nvPr/>
                </p:nvSpPr>
                <p:spPr bwMode="auto">
                  <a:xfrm>
                    <a:off x="4295" y="1116"/>
                    <a:ext cx="4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43" name="Rectangle 202"/>
                  <p:cNvSpPr>
                    <a:spLocks noChangeArrowheads="1"/>
                  </p:cNvSpPr>
                  <p:nvPr/>
                </p:nvSpPr>
                <p:spPr bwMode="auto">
                  <a:xfrm>
                    <a:off x="4295" y="1116"/>
                    <a:ext cx="43"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538" name="Group 203"/>
                <p:cNvGrpSpPr>
                  <a:grpSpLocks/>
                </p:cNvGrpSpPr>
                <p:nvPr/>
              </p:nvGrpSpPr>
              <p:grpSpPr bwMode="auto">
                <a:xfrm>
                  <a:off x="4338" y="1141"/>
                  <a:ext cx="65" cy="73"/>
                  <a:chOff x="4338" y="1141"/>
                  <a:chExt cx="65" cy="73"/>
                </a:xfrm>
              </p:grpSpPr>
              <p:sp>
                <p:nvSpPr>
                  <p:cNvPr id="539" name="Rectangle 204"/>
                  <p:cNvSpPr>
                    <a:spLocks noChangeArrowheads="1"/>
                  </p:cNvSpPr>
                  <p:nvPr/>
                </p:nvSpPr>
                <p:spPr bwMode="auto">
                  <a:xfrm>
                    <a:off x="4338" y="1141"/>
                    <a:ext cx="65"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40" name="Picture 2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8" y="114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 name="Rectangle 206"/>
                  <p:cNvSpPr>
                    <a:spLocks noChangeArrowheads="1"/>
                  </p:cNvSpPr>
                  <p:nvPr/>
                </p:nvSpPr>
                <p:spPr bwMode="auto">
                  <a:xfrm>
                    <a:off x="4338" y="1141"/>
                    <a:ext cx="65" cy="7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grpSp>
            <p:nvGrpSpPr>
              <p:cNvPr id="465" name="Group 207"/>
              <p:cNvGrpSpPr>
                <a:grpSpLocks/>
              </p:cNvGrpSpPr>
              <p:nvPr/>
            </p:nvGrpSpPr>
            <p:grpSpPr bwMode="auto">
              <a:xfrm>
                <a:off x="4503" y="775"/>
                <a:ext cx="347" cy="29"/>
                <a:chOff x="4399" y="1160"/>
                <a:chExt cx="347" cy="29"/>
              </a:xfrm>
            </p:grpSpPr>
            <p:sp>
              <p:nvSpPr>
                <p:cNvPr id="534" name="Rectangle 208"/>
                <p:cNvSpPr>
                  <a:spLocks noChangeArrowheads="1"/>
                </p:cNvSpPr>
                <p:nvPr/>
              </p:nvSpPr>
              <p:spPr bwMode="auto">
                <a:xfrm>
                  <a:off x="4400" y="1160"/>
                  <a:ext cx="346"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35" name="Picture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 y="1160"/>
                  <a:ext cx="34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 name="Rectangle 210"/>
                <p:cNvSpPr>
                  <a:spLocks noChangeArrowheads="1"/>
                </p:cNvSpPr>
                <p:nvPr/>
              </p:nvSpPr>
              <p:spPr bwMode="auto">
                <a:xfrm>
                  <a:off x="4400" y="1160"/>
                  <a:ext cx="346" cy="29"/>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66" name="Group 211"/>
              <p:cNvGrpSpPr>
                <a:grpSpLocks/>
              </p:cNvGrpSpPr>
              <p:nvPr/>
            </p:nvGrpSpPr>
            <p:grpSpPr bwMode="auto">
              <a:xfrm>
                <a:off x="4290" y="1112"/>
                <a:ext cx="347" cy="171"/>
                <a:chOff x="4186" y="1497"/>
                <a:chExt cx="347" cy="171"/>
              </a:xfrm>
            </p:grpSpPr>
            <p:sp>
              <p:nvSpPr>
                <p:cNvPr id="531" name="Rectangle 212"/>
                <p:cNvSpPr>
                  <a:spLocks noChangeArrowheads="1"/>
                </p:cNvSpPr>
                <p:nvPr/>
              </p:nvSpPr>
              <p:spPr bwMode="auto">
                <a:xfrm>
                  <a:off x="4186" y="1498"/>
                  <a:ext cx="347" cy="1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32" name="Picture 2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6" y="1497"/>
                  <a:ext cx="34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 name="Rectangle 214"/>
                <p:cNvSpPr>
                  <a:spLocks noChangeArrowheads="1"/>
                </p:cNvSpPr>
                <p:nvPr/>
              </p:nvSpPr>
              <p:spPr bwMode="auto">
                <a:xfrm>
                  <a:off x="4186" y="1498"/>
                  <a:ext cx="347"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467" name="Line 215"/>
              <p:cNvSpPr>
                <a:spLocks noChangeShapeType="1"/>
              </p:cNvSpPr>
              <p:nvPr/>
            </p:nvSpPr>
            <p:spPr bwMode="auto">
              <a:xfrm flipH="1">
                <a:off x="4235" y="709"/>
                <a:ext cx="1" cy="504"/>
              </a:xfrm>
              <a:prstGeom prst="line">
                <a:avLst/>
              </a:prstGeom>
              <a:noFill/>
              <a:ln w="254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grpSp>
            <p:nvGrpSpPr>
              <p:cNvPr id="468" name="Group 216"/>
              <p:cNvGrpSpPr>
                <a:grpSpLocks/>
              </p:cNvGrpSpPr>
              <p:nvPr/>
            </p:nvGrpSpPr>
            <p:grpSpPr bwMode="auto">
              <a:xfrm>
                <a:off x="4334" y="633"/>
                <a:ext cx="21" cy="317"/>
                <a:chOff x="4230" y="1018"/>
                <a:chExt cx="21" cy="317"/>
              </a:xfrm>
            </p:grpSpPr>
            <p:sp>
              <p:nvSpPr>
                <p:cNvPr id="528" name="Rectangle 217"/>
                <p:cNvSpPr>
                  <a:spLocks noChangeArrowheads="1"/>
                </p:cNvSpPr>
                <p:nvPr/>
              </p:nvSpPr>
              <p:spPr bwMode="auto">
                <a:xfrm>
                  <a:off x="4230" y="1018"/>
                  <a:ext cx="21"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29" name="Picture 2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 y="1018"/>
                  <a:ext cx="2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 name="Rectangle 219"/>
                <p:cNvSpPr>
                  <a:spLocks noChangeArrowheads="1"/>
                </p:cNvSpPr>
                <p:nvPr/>
              </p:nvSpPr>
              <p:spPr bwMode="auto">
                <a:xfrm>
                  <a:off x="4230" y="1018"/>
                  <a:ext cx="21"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69" name="Group 220"/>
              <p:cNvGrpSpPr>
                <a:grpSpLocks/>
              </p:cNvGrpSpPr>
              <p:nvPr/>
            </p:nvGrpSpPr>
            <p:grpSpPr bwMode="auto">
              <a:xfrm>
                <a:off x="4139" y="633"/>
                <a:ext cx="25" cy="317"/>
                <a:chOff x="4035" y="1018"/>
                <a:chExt cx="25" cy="317"/>
              </a:xfrm>
            </p:grpSpPr>
            <p:sp>
              <p:nvSpPr>
                <p:cNvPr id="525" name="Rectangle 221"/>
                <p:cNvSpPr>
                  <a:spLocks noChangeArrowheads="1"/>
                </p:cNvSpPr>
                <p:nvPr/>
              </p:nvSpPr>
              <p:spPr bwMode="auto">
                <a:xfrm>
                  <a:off x="4035" y="1018"/>
                  <a:ext cx="25"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26" name="Picture 2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5" y="1018"/>
                  <a:ext cx="2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 name="Rectangle 223"/>
                <p:cNvSpPr>
                  <a:spLocks noChangeArrowheads="1"/>
                </p:cNvSpPr>
                <p:nvPr/>
              </p:nvSpPr>
              <p:spPr bwMode="auto">
                <a:xfrm>
                  <a:off x="4035" y="1018"/>
                  <a:ext cx="25"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0" name="Group 224"/>
              <p:cNvGrpSpPr>
                <a:grpSpLocks/>
              </p:cNvGrpSpPr>
              <p:nvPr/>
            </p:nvGrpSpPr>
            <p:grpSpPr bwMode="auto">
              <a:xfrm>
                <a:off x="4182" y="1186"/>
                <a:ext cx="498" cy="28"/>
                <a:chOff x="4078" y="1571"/>
                <a:chExt cx="498" cy="28"/>
              </a:xfrm>
            </p:grpSpPr>
            <p:sp>
              <p:nvSpPr>
                <p:cNvPr id="523" name="Rectangle 225"/>
                <p:cNvSpPr>
                  <a:spLocks noChangeArrowheads="1"/>
                </p:cNvSpPr>
                <p:nvPr/>
              </p:nvSpPr>
              <p:spPr bwMode="auto">
                <a:xfrm>
                  <a:off x="4078" y="1571"/>
                  <a:ext cx="49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24" name="Rectangle 226"/>
                <p:cNvSpPr>
                  <a:spLocks noChangeArrowheads="1"/>
                </p:cNvSpPr>
                <p:nvPr/>
              </p:nvSpPr>
              <p:spPr bwMode="auto">
                <a:xfrm>
                  <a:off x="4078" y="1571"/>
                  <a:ext cx="498" cy="28"/>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1" name="Group 227"/>
              <p:cNvGrpSpPr>
                <a:grpSpLocks/>
              </p:cNvGrpSpPr>
              <p:nvPr/>
            </p:nvGrpSpPr>
            <p:grpSpPr bwMode="auto">
              <a:xfrm>
                <a:off x="4056" y="682"/>
                <a:ext cx="43" cy="220"/>
                <a:chOff x="3952" y="1067"/>
                <a:chExt cx="43" cy="220"/>
              </a:xfrm>
            </p:grpSpPr>
            <p:sp>
              <p:nvSpPr>
                <p:cNvPr id="521" name="Rectangle 228"/>
                <p:cNvSpPr>
                  <a:spLocks noChangeArrowheads="1"/>
                </p:cNvSpPr>
                <p:nvPr/>
              </p:nvSpPr>
              <p:spPr bwMode="auto">
                <a:xfrm>
                  <a:off x="3952" y="1067"/>
                  <a:ext cx="43"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22" name="Rectangle 229"/>
                <p:cNvSpPr>
                  <a:spLocks noChangeArrowheads="1"/>
                </p:cNvSpPr>
                <p:nvPr/>
              </p:nvSpPr>
              <p:spPr bwMode="auto">
                <a:xfrm>
                  <a:off x="3952" y="1067"/>
                  <a:ext cx="43" cy="22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2" name="Group 230"/>
              <p:cNvGrpSpPr>
                <a:grpSpLocks/>
              </p:cNvGrpSpPr>
              <p:nvPr/>
            </p:nvGrpSpPr>
            <p:grpSpPr bwMode="auto">
              <a:xfrm>
                <a:off x="4056" y="731"/>
                <a:ext cx="28" cy="122"/>
                <a:chOff x="3952" y="1116"/>
                <a:chExt cx="28" cy="122"/>
              </a:xfrm>
            </p:grpSpPr>
            <p:sp>
              <p:nvSpPr>
                <p:cNvPr id="519" name="Oval 231"/>
                <p:cNvSpPr>
                  <a:spLocks noChangeArrowheads="1"/>
                </p:cNvSpPr>
                <p:nvPr/>
              </p:nvSpPr>
              <p:spPr bwMode="auto">
                <a:xfrm>
                  <a:off x="3952" y="1116"/>
                  <a:ext cx="28" cy="122"/>
                </a:xfrm>
                <a:prstGeom prst="ellipse">
                  <a:avLst/>
                </a:prstGeom>
                <a:solidFill>
                  <a:srgbClr val="FF00FF"/>
                </a:solidFill>
                <a:ln w="0">
                  <a:solidFill>
                    <a:srgbClr val="000000"/>
                  </a:solidFill>
                  <a:round/>
                  <a:headEnd/>
                  <a:tailEnd/>
                </a:ln>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20" name="Oval 232"/>
                <p:cNvSpPr>
                  <a:spLocks noChangeArrowheads="1"/>
                </p:cNvSpPr>
                <p:nvPr/>
              </p:nvSpPr>
              <p:spPr bwMode="auto">
                <a:xfrm>
                  <a:off x="3952" y="1116"/>
                  <a:ext cx="28" cy="122"/>
                </a:xfrm>
                <a:prstGeom prst="ellipse">
                  <a:avLst/>
                </a:prstGeom>
                <a:noFill/>
                <a:ln w="3175" cap="rnd">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3" name="Group 233"/>
              <p:cNvGrpSpPr>
                <a:grpSpLocks/>
              </p:cNvGrpSpPr>
              <p:nvPr/>
            </p:nvGrpSpPr>
            <p:grpSpPr bwMode="auto">
              <a:xfrm>
                <a:off x="4095" y="707"/>
                <a:ext cx="304" cy="170"/>
                <a:chOff x="3991" y="1092"/>
                <a:chExt cx="304" cy="170"/>
              </a:xfrm>
            </p:grpSpPr>
            <p:sp>
              <p:nvSpPr>
                <p:cNvPr id="517" name="Rectangle 234"/>
                <p:cNvSpPr>
                  <a:spLocks noChangeArrowheads="1"/>
                </p:cNvSpPr>
                <p:nvPr/>
              </p:nvSpPr>
              <p:spPr bwMode="auto">
                <a:xfrm>
                  <a:off x="3991" y="1092"/>
                  <a:ext cx="304" cy="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18" name="Rectangle 235"/>
                <p:cNvSpPr>
                  <a:spLocks noChangeArrowheads="1"/>
                </p:cNvSpPr>
                <p:nvPr/>
              </p:nvSpPr>
              <p:spPr bwMode="auto">
                <a:xfrm>
                  <a:off x="3991" y="1092"/>
                  <a:ext cx="304"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4" name="Group 236"/>
              <p:cNvGrpSpPr>
                <a:grpSpLocks/>
              </p:cNvGrpSpPr>
              <p:nvPr/>
            </p:nvGrpSpPr>
            <p:grpSpPr bwMode="auto">
              <a:xfrm>
                <a:off x="4399" y="731"/>
                <a:ext cx="43" cy="122"/>
                <a:chOff x="4295" y="1116"/>
                <a:chExt cx="43" cy="122"/>
              </a:xfrm>
            </p:grpSpPr>
            <p:sp>
              <p:nvSpPr>
                <p:cNvPr id="515" name="Rectangle 237"/>
                <p:cNvSpPr>
                  <a:spLocks noChangeArrowheads="1"/>
                </p:cNvSpPr>
                <p:nvPr/>
              </p:nvSpPr>
              <p:spPr bwMode="auto">
                <a:xfrm>
                  <a:off x="4295" y="1116"/>
                  <a:ext cx="4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16" name="Rectangle 238"/>
                <p:cNvSpPr>
                  <a:spLocks noChangeArrowheads="1"/>
                </p:cNvSpPr>
                <p:nvPr/>
              </p:nvSpPr>
              <p:spPr bwMode="auto">
                <a:xfrm>
                  <a:off x="4295" y="1116"/>
                  <a:ext cx="43"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5" name="Group 239"/>
              <p:cNvGrpSpPr>
                <a:grpSpLocks/>
              </p:cNvGrpSpPr>
              <p:nvPr/>
            </p:nvGrpSpPr>
            <p:grpSpPr bwMode="auto">
              <a:xfrm>
                <a:off x="4442" y="756"/>
                <a:ext cx="65" cy="73"/>
                <a:chOff x="4338" y="1141"/>
                <a:chExt cx="65" cy="73"/>
              </a:xfrm>
            </p:grpSpPr>
            <p:sp>
              <p:nvSpPr>
                <p:cNvPr id="512" name="Rectangle 240"/>
                <p:cNvSpPr>
                  <a:spLocks noChangeArrowheads="1"/>
                </p:cNvSpPr>
                <p:nvPr/>
              </p:nvSpPr>
              <p:spPr bwMode="auto">
                <a:xfrm>
                  <a:off x="4338" y="1141"/>
                  <a:ext cx="65"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13" name="Picture 2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8" y="114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 name="Rectangle 242"/>
                <p:cNvSpPr>
                  <a:spLocks noChangeArrowheads="1"/>
                </p:cNvSpPr>
                <p:nvPr/>
              </p:nvSpPr>
              <p:spPr bwMode="auto">
                <a:xfrm>
                  <a:off x="4338" y="1141"/>
                  <a:ext cx="65" cy="7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6" name="Group 243"/>
              <p:cNvGrpSpPr>
                <a:grpSpLocks/>
              </p:cNvGrpSpPr>
              <p:nvPr/>
            </p:nvGrpSpPr>
            <p:grpSpPr bwMode="auto">
              <a:xfrm>
                <a:off x="4399" y="731"/>
                <a:ext cx="43" cy="122"/>
                <a:chOff x="4295" y="1116"/>
                <a:chExt cx="43" cy="122"/>
              </a:xfrm>
            </p:grpSpPr>
            <p:sp>
              <p:nvSpPr>
                <p:cNvPr id="510" name="Rectangle 244"/>
                <p:cNvSpPr>
                  <a:spLocks noChangeArrowheads="1"/>
                </p:cNvSpPr>
                <p:nvPr/>
              </p:nvSpPr>
              <p:spPr bwMode="auto">
                <a:xfrm>
                  <a:off x="4295" y="1116"/>
                  <a:ext cx="4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511" name="Rectangle 245"/>
                <p:cNvSpPr>
                  <a:spLocks noChangeArrowheads="1"/>
                </p:cNvSpPr>
                <p:nvPr/>
              </p:nvSpPr>
              <p:spPr bwMode="auto">
                <a:xfrm>
                  <a:off x="4295" y="1116"/>
                  <a:ext cx="43" cy="12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7" name="Group 246"/>
              <p:cNvGrpSpPr>
                <a:grpSpLocks/>
              </p:cNvGrpSpPr>
              <p:nvPr/>
            </p:nvGrpSpPr>
            <p:grpSpPr bwMode="auto">
              <a:xfrm>
                <a:off x="4442" y="756"/>
                <a:ext cx="65" cy="73"/>
                <a:chOff x="4338" y="1141"/>
                <a:chExt cx="65" cy="73"/>
              </a:xfrm>
            </p:grpSpPr>
            <p:sp>
              <p:nvSpPr>
                <p:cNvPr id="507" name="Rectangle 247"/>
                <p:cNvSpPr>
                  <a:spLocks noChangeArrowheads="1"/>
                </p:cNvSpPr>
                <p:nvPr/>
              </p:nvSpPr>
              <p:spPr bwMode="auto">
                <a:xfrm>
                  <a:off x="4338" y="1141"/>
                  <a:ext cx="65"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08" name="Picture 2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8" y="114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 name="Rectangle 249"/>
                <p:cNvSpPr>
                  <a:spLocks noChangeArrowheads="1"/>
                </p:cNvSpPr>
                <p:nvPr/>
              </p:nvSpPr>
              <p:spPr bwMode="auto">
                <a:xfrm>
                  <a:off x="4338" y="1141"/>
                  <a:ext cx="65" cy="72"/>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8" name="Group 250"/>
              <p:cNvGrpSpPr>
                <a:grpSpLocks/>
              </p:cNvGrpSpPr>
              <p:nvPr/>
            </p:nvGrpSpPr>
            <p:grpSpPr bwMode="auto">
              <a:xfrm>
                <a:off x="4503" y="775"/>
                <a:ext cx="1036" cy="29"/>
                <a:chOff x="4399" y="1160"/>
                <a:chExt cx="347" cy="29"/>
              </a:xfrm>
            </p:grpSpPr>
            <p:sp>
              <p:nvSpPr>
                <p:cNvPr id="504" name="Rectangle 251"/>
                <p:cNvSpPr>
                  <a:spLocks noChangeArrowheads="1"/>
                </p:cNvSpPr>
                <p:nvPr/>
              </p:nvSpPr>
              <p:spPr bwMode="auto">
                <a:xfrm>
                  <a:off x="4400" y="1160"/>
                  <a:ext cx="346"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05" name="Picture 2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9" y="1160"/>
                  <a:ext cx="34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 name="Rectangle 253"/>
                <p:cNvSpPr>
                  <a:spLocks noChangeArrowheads="1"/>
                </p:cNvSpPr>
                <p:nvPr/>
              </p:nvSpPr>
              <p:spPr bwMode="auto">
                <a:xfrm>
                  <a:off x="4400" y="1160"/>
                  <a:ext cx="346" cy="29"/>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79" name="Group 254"/>
              <p:cNvGrpSpPr>
                <a:grpSpLocks/>
              </p:cNvGrpSpPr>
              <p:nvPr/>
            </p:nvGrpSpPr>
            <p:grpSpPr bwMode="auto">
              <a:xfrm>
                <a:off x="4290" y="1112"/>
                <a:ext cx="347" cy="171"/>
                <a:chOff x="4186" y="1497"/>
                <a:chExt cx="347" cy="171"/>
              </a:xfrm>
            </p:grpSpPr>
            <p:sp>
              <p:nvSpPr>
                <p:cNvPr id="501" name="Rectangle 255"/>
                <p:cNvSpPr>
                  <a:spLocks noChangeArrowheads="1"/>
                </p:cNvSpPr>
                <p:nvPr/>
              </p:nvSpPr>
              <p:spPr bwMode="auto">
                <a:xfrm>
                  <a:off x="4186" y="1498"/>
                  <a:ext cx="347" cy="1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502" name="Picture 2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6" y="1497"/>
                  <a:ext cx="34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 name="Rectangle 257"/>
                <p:cNvSpPr>
                  <a:spLocks noChangeArrowheads="1"/>
                </p:cNvSpPr>
                <p:nvPr/>
              </p:nvSpPr>
              <p:spPr bwMode="auto">
                <a:xfrm>
                  <a:off x="4186" y="1498"/>
                  <a:ext cx="347" cy="170"/>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480" name="Line 258"/>
              <p:cNvSpPr>
                <a:spLocks noChangeShapeType="1"/>
              </p:cNvSpPr>
              <p:nvPr/>
            </p:nvSpPr>
            <p:spPr bwMode="auto">
              <a:xfrm flipH="1">
                <a:off x="4235" y="709"/>
                <a:ext cx="1" cy="504"/>
              </a:xfrm>
              <a:prstGeom prst="line">
                <a:avLst/>
              </a:prstGeom>
              <a:noFill/>
              <a:ln w="254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grpSp>
            <p:nvGrpSpPr>
              <p:cNvPr id="481" name="Group 259"/>
              <p:cNvGrpSpPr>
                <a:grpSpLocks/>
              </p:cNvGrpSpPr>
              <p:nvPr/>
            </p:nvGrpSpPr>
            <p:grpSpPr bwMode="auto">
              <a:xfrm>
                <a:off x="4334" y="633"/>
                <a:ext cx="21" cy="317"/>
                <a:chOff x="4230" y="1018"/>
                <a:chExt cx="21" cy="317"/>
              </a:xfrm>
            </p:grpSpPr>
            <p:sp>
              <p:nvSpPr>
                <p:cNvPr id="498" name="Rectangle 260"/>
                <p:cNvSpPr>
                  <a:spLocks noChangeArrowheads="1"/>
                </p:cNvSpPr>
                <p:nvPr/>
              </p:nvSpPr>
              <p:spPr bwMode="auto">
                <a:xfrm>
                  <a:off x="4230" y="1018"/>
                  <a:ext cx="21"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99" name="Picture 2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0" y="1018"/>
                  <a:ext cx="2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 name="Rectangle 262"/>
                <p:cNvSpPr>
                  <a:spLocks noChangeArrowheads="1"/>
                </p:cNvSpPr>
                <p:nvPr/>
              </p:nvSpPr>
              <p:spPr bwMode="auto">
                <a:xfrm>
                  <a:off x="4230" y="1018"/>
                  <a:ext cx="21"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82" name="Group 263"/>
              <p:cNvGrpSpPr>
                <a:grpSpLocks/>
              </p:cNvGrpSpPr>
              <p:nvPr/>
            </p:nvGrpSpPr>
            <p:grpSpPr bwMode="auto">
              <a:xfrm>
                <a:off x="4139" y="633"/>
                <a:ext cx="25" cy="317"/>
                <a:chOff x="4035" y="1018"/>
                <a:chExt cx="25" cy="317"/>
              </a:xfrm>
            </p:grpSpPr>
            <p:sp>
              <p:nvSpPr>
                <p:cNvPr id="495" name="Rectangle 264"/>
                <p:cNvSpPr>
                  <a:spLocks noChangeArrowheads="1"/>
                </p:cNvSpPr>
                <p:nvPr/>
              </p:nvSpPr>
              <p:spPr bwMode="auto">
                <a:xfrm>
                  <a:off x="4035" y="1018"/>
                  <a:ext cx="25" cy="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96" name="Picture 26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5" y="1018"/>
                  <a:ext cx="2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 name="Rectangle 266"/>
                <p:cNvSpPr>
                  <a:spLocks noChangeArrowheads="1"/>
                </p:cNvSpPr>
                <p:nvPr/>
              </p:nvSpPr>
              <p:spPr bwMode="auto">
                <a:xfrm>
                  <a:off x="4035" y="1018"/>
                  <a:ext cx="25" cy="317"/>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83" name="Group 267"/>
              <p:cNvGrpSpPr>
                <a:grpSpLocks/>
              </p:cNvGrpSpPr>
              <p:nvPr/>
            </p:nvGrpSpPr>
            <p:grpSpPr bwMode="auto">
              <a:xfrm>
                <a:off x="4645" y="821"/>
                <a:ext cx="50" cy="42"/>
                <a:chOff x="4541" y="1206"/>
                <a:chExt cx="50" cy="42"/>
              </a:xfrm>
            </p:grpSpPr>
            <p:sp>
              <p:nvSpPr>
                <p:cNvPr id="493" name="Freeform 268"/>
                <p:cNvSpPr>
                  <a:spLocks/>
                </p:cNvSpPr>
                <p:nvPr/>
              </p:nvSpPr>
              <p:spPr bwMode="auto">
                <a:xfrm>
                  <a:off x="4541" y="1206"/>
                  <a:ext cx="50" cy="42"/>
                </a:xfrm>
                <a:custGeom>
                  <a:avLst/>
                  <a:gdLst>
                    <a:gd name="T0" fmla="*/ 31 w 50"/>
                    <a:gd name="T1" fmla="*/ 0 h 42"/>
                    <a:gd name="T2" fmla="*/ 0 w 50"/>
                    <a:gd name="T3" fmla="*/ 36 h 42"/>
                    <a:gd name="T4" fmla="*/ 50 w 50"/>
                    <a:gd name="T5" fmla="*/ 42 h 42"/>
                    <a:gd name="T6" fmla="*/ 31 w 50"/>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2">
                      <a:moveTo>
                        <a:pt x="31" y="0"/>
                      </a:moveTo>
                      <a:lnTo>
                        <a:pt x="0" y="36"/>
                      </a:lnTo>
                      <a:lnTo>
                        <a:pt x="50" y="42"/>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a:solidFill>
                      <a:srgbClr val="000000"/>
                    </a:solidFill>
                    <a:latin typeface="Arial"/>
                  </a:endParaRPr>
                </a:p>
              </p:txBody>
            </p:sp>
            <p:sp>
              <p:nvSpPr>
                <p:cNvPr id="494" name="Freeform 269"/>
                <p:cNvSpPr>
                  <a:spLocks/>
                </p:cNvSpPr>
                <p:nvPr/>
              </p:nvSpPr>
              <p:spPr bwMode="auto">
                <a:xfrm>
                  <a:off x="4541" y="1206"/>
                  <a:ext cx="50" cy="42"/>
                </a:xfrm>
                <a:custGeom>
                  <a:avLst/>
                  <a:gdLst>
                    <a:gd name="T0" fmla="*/ 31 w 50"/>
                    <a:gd name="T1" fmla="*/ 0 h 42"/>
                    <a:gd name="T2" fmla="*/ 0 w 50"/>
                    <a:gd name="T3" fmla="*/ 36 h 42"/>
                    <a:gd name="T4" fmla="*/ 50 w 50"/>
                    <a:gd name="T5" fmla="*/ 42 h 42"/>
                    <a:gd name="T6" fmla="*/ 31 w 50"/>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2">
                      <a:moveTo>
                        <a:pt x="31" y="0"/>
                      </a:moveTo>
                      <a:lnTo>
                        <a:pt x="0" y="36"/>
                      </a:lnTo>
                      <a:lnTo>
                        <a:pt x="50" y="42"/>
                      </a:lnTo>
                      <a:lnTo>
                        <a:pt x="31" y="0"/>
                      </a:lnTo>
                      <a:close/>
                    </a:path>
                  </a:pathLst>
                </a:custGeom>
                <a:noFill/>
                <a:ln w="317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solidFill>
                      <a:srgbClr val="000000"/>
                    </a:solidFill>
                    <a:latin typeface="Arial"/>
                  </a:endParaRPr>
                </a:p>
              </p:txBody>
            </p:sp>
          </p:grpSp>
          <p:sp>
            <p:nvSpPr>
              <p:cNvPr id="484" name="Line 270"/>
              <p:cNvSpPr>
                <a:spLocks noChangeShapeType="1"/>
              </p:cNvSpPr>
              <p:nvPr/>
            </p:nvSpPr>
            <p:spPr bwMode="auto">
              <a:xfrm>
                <a:off x="4557" y="776"/>
                <a:ext cx="2" cy="2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Arial"/>
                </a:endParaRPr>
              </a:p>
            </p:txBody>
          </p:sp>
          <p:sp>
            <p:nvSpPr>
              <p:cNvPr id="485" name="Rectangle 271"/>
              <p:cNvSpPr>
                <a:spLocks noChangeArrowheads="1"/>
              </p:cNvSpPr>
              <p:nvPr/>
            </p:nvSpPr>
            <p:spPr bwMode="auto">
              <a:xfrm>
                <a:off x="4360" y="1162"/>
                <a:ext cx="1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Motor </a:t>
                </a:r>
                <a:endParaRPr lang="en-US" altLang="en-US" sz="2000" b="1">
                  <a:solidFill>
                    <a:srgbClr val="000000"/>
                  </a:solidFill>
                  <a:latin typeface="Arial"/>
                </a:endParaRPr>
              </a:p>
            </p:txBody>
          </p:sp>
          <p:grpSp>
            <p:nvGrpSpPr>
              <p:cNvPr id="486" name="Group 272"/>
              <p:cNvGrpSpPr>
                <a:grpSpLocks/>
              </p:cNvGrpSpPr>
              <p:nvPr/>
            </p:nvGrpSpPr>
            <p:grpSpPr bwMode="auto">
              <a:xfrm>
                <a:off x="4728" y="687"/>
                <a:ext cx="800" cy="72"/>
                <a:chOff x="4184" y="2296"/>
                <a:chExt cx="800" cy="72"/>
              </a:xfrm>
            </p:grpSpPr>
            <p:sp>
              <p:nvSpPr>
                <p:cNvPr id="491" name="Rectangle 273" descr="Light vertical"/>
                <p:cNvSpPr>
                  <a:spLocks noChangeArrowheads="1"/>
                </p:cNvSpPr>
                <p:nvPr/>
              </p:nvSpPr>
              <p:spPr bwMode="auto">
                <a:xfrm>
                  <a:off x="4240" y="2336"/>
                  <a:ext cx="744" cy="27"/>
                </a:xfrm>
                <a:prstGeom prst="rect">
                  <a:avLst/>
                </a:prstGeom>
                <a:pattFill prst="ltVert">
                  <a:fgClr>
                    <a:schemeClr val="bg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92" name="Rectangle 274"/>
                <p:cNvSpPr>
                  <a:spLocks noChangeArrowheads="1"/>
                </p:cNvSpPr>
                <p:nvPr/>
              </p:nvSpPr>
              <p:spPr bwMode="auto">
                <a:xfrm>
                  <a:off x="4184" y="2296"/>
                  <a:ext cx="72" cy="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487" name="Group 275"/>
              <p:cNvGrpSpPr>
                <a:grpSpLocks/>
              </p:cNvGrpSpPr>
              <p:nvPr/>
            </p:nvGrpSpPr>
            <p:grpSpPr bwMode="auto">
              <a:xfrm flipV="1">
                <a:off x="4729" y="824"/>
                <a:ext cx="800" cy="72"/>
                <a:chOff x="4184" y="2296"/>
                <a:chExt cx="800" cy="72"/>
              </a:xfrm>
            </p:grpSpPr>
            <p:sp>
              <p:nvSpPr>
                <p:cNvPr id="489" name="Rectangle 276" descr="Light vertical"/>
                <p:cNvSpPr>
                  <a:spLocks noChangeArrowheads="1"/>
                </p:cNvSpPr>
                <p:nvPr/>
              </p:nvSpPr>
              <p:spPr bwMode="auto">
                <a:xfrm>
                  <a:off x="4240" y="2336"/>
                  <a:ext cx="744" cy="27"/>
                </a:xfrm>
                <a:prstGeom prst="rect">
                  <a:avLst/>
                </a:prstGeom>
                <a:pattFill prst="ltVert">
                  <a:fgClr>
                    <a:schemeClr val="bg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90" name="Rectangle 277"/>
                <p:cNvSpPr>
                  <a:spLocks noChangeArrowheads="1"/>
                </p:cNvSpPr>
                <p:nvPr/>
              </p:nvSpPr>
              <p:spPr bwMode="auto">
                <a:xfrm>
                  <a:off x="4184" y="2296"/>
                  <a:ext cx="72" cy="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488" name="Rectangle 278"/>
              <p:cNvSpPr>
                <a:spLocks noChangeArrowheads="1"/>
              </p:cNvSpPr>
              <p:nvPr/>
            </p:nvSpPr>
            <p:spPr bwMode="auto">
              <a:xfrm>
                <a:off x="5039" y="616"/>
                <a:ext cx="4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catheter sheath</a:t>
                </a:r>
                <a:endParaRPr lang="en-US" altLang="en-US" sz="2000" b="1">
                  <a:solidFill>
                    <a:srgbClr val="000000"/>
                  </a:solidFill>
                  <a:latin typeface="Arial"/>
                </a:endParaRPr>
              </a:p>
            </p:txBody>
          </p:sp>
        </p:grpSp>
        <p:sp>
          <p:nvSpPr>
            <p:cNvPr id="357" name="Text Box 279"/>
            <p:cNvSpPr txBox="1">
              <a:spLocks noChangeArrowheads="1"/>
            </p:cNvSpPr>
            <p:nvPr/>
          </p:nvSpPr>
          <p:spPr bwMode="auto">
            <a:xfrm>
              <a:off x="1577" y="453"/>
              <a:ext cx="121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2000" b="1" dirty="0">
                  <a:solidFill>
                    <a:srgbClr val="000000"/>
                  </a:solidFill>
                  <a:latin typeface="Arial"/>
                </a:rPr>
                <a:t>Rotary Design</a:t>
              </a:r>
            </a:p>
          </p:txBody>
        </p:sp>
        <p:grpSp>
          <p:nvGrpSpPr>
            <p:cNvPr id="358" name="Group 280"/>
            <p:cNvGrpSpPr>
              <a:grpSpLocks/>
            </p:cNvGrpSpPr>
            <p:nvPr/>
          </p:nvGrpSpPr>
          <p:grpSpPr bwMode="auto">
            <a:xfrm>
              <a:off x="1578" y="1638"/>
              <a:ext cx="2208" cy="770"/>
              <a:chOff x="231" y="1702"/>
              <a:chExt cx="2208" cy="770"/>
            </a:xfrm>
          </p:grpSpPr>
          <p:grpSp>
            <p:nvGrpSpPr>
              <p:cNvPr id="361" name="Group 281"/>
              <p:cNvGrpSpPr>
                <a:grpSpLocks/>
              </p:cNvGrpSpPr>
              <p:nvPr/>
            </p:nvGrpSpPr>
            <p:grpSpPr bwMode="auto">
              <a:xfrm>
                <a:off x="472" y="2014"/>
                <a:ext cx="1967" cy="458"/>
                <a:chOff x="3496" y="1606"/>
                <a:chExt cx="1967" cy="458"/>
              </a:xfrm>
            </p:grpSpPr>
            <p:sp>
              <p:nvSpPr>
                <p:cNvPr id="363" name="AutoShape 282"/>
                <p:cNvSpPr>
                  <a:spLocks noChangeAspect="1" noChangeArrowheads="1" noTextEdit="1"/>
                </p:cNvSpPr>
                <p:nvPr/>
              </p:nvSpPr>
              <p:spPr bwMode="auto">
                <a:xfrm>
                  <a:off x="3496" y="1606"/>
                  <a:ext cx="16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000000"/>
                    </a:solidFill>
                    <a:latin typeface="Arial"/>
                  </a:endParaRPr>
                </a:p>
              </p:txBody>
            </p:sp>
            <p:sp>
              <p:nvSpPr>
                <p:cNvPr id="364" name="Rectangle 283"/>
                <p:cNvSpPr>
                  <a:spLocks noChangeArrowheads="1"/>
                </p:cNvSpPr>
                <p:nvPr/>
              </p:nvSpPr>
              <p:spPr bwMode="auto">
                <a:xfrm>
                  <a:off x="3496" y="1617"/>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fiber</a:t>
                  </a:r>
                  <a:endParaRPr lang="en-US" altLang="en-US" sz="2000" b="1">
                    <a:solidFill>
                      <a:srgbClr val="000000"/>
                    </a:solidFill>
                    <a:latin typeface="Arial"/>
                  </a:endParaRPr>
                </a:p>
              </p:txBody>
            </p:sp>
            <p:sp>
              <p:nvSpPr>
                <p:cNvPr id="365" name="Freeform 284"/>
                <p:cNvSpPr>
                  <a:spLocks noEditPoints="1"/>
                </p:cNvSpPr>
                <p:nvPr/>
              </p:nvSpPr>
              <p:spPr bwMode="auto">
                <a:xfrm>
                  <a:off x="3573" y="1707"/>
                  <a:ext cx="93" cy="125"/>
                </a:xfrm>
                <a:custGeom>
                  <a:avLst/>
                  <a:gdLst>
                    <a:gd name="T0" fmla="*/ 7 w 93"/>
                    <a:gd name="T1" fmla="*/ 0 h 125"/>
                    <a:gd name="T2" fmla="*/ 83 w 93"/>
                    <a:gd name="T3" fmla="*/ 105 h 125"/>
                    <a:gd name="T4" fmla="*/ 76 w 93"/>
                    <a:gd name="T5" fmla="*/ 110 h 125"/>
                    <a:gd name="T6" fmla="*/ 0 w 93"/>
                    <a:gd name="T7" fmla="*/ 5 h 125"/>
                    <a:gd name="T8" fmla="*/ 7 w 93"/>
                    <a:gd name="T9" fmla="*/ 0 h 125"/>
                    <a:gd name="T10" fmla="*/ 88 w 93"/>
                    <a:gd name="T11" fmla="*/ 96 h 125"/>
                    <a:gd name="T12" fmla="*/ 93 w 93"/>
                    <a:gd name="T13" fmla="*/ 125 h 125"/>
                    <a:gd name="T14" fmla="*/ 67 w 93"/>
                    <a:gd name="T15" fmla="*/ 112 h 125"/>
                    <a:gd name="T16" fmla="*/ 88 w 93"/>
                    <a:gd name="T17" fmla="*/ 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25">
                      <a:moveTo>
                        <a:pt x="7" y="0"/>
                      </a:moveTo>
                      <a:lnTo>
                        <a:pt x="83" y="105"/>
                      </a:lnTo>
                      <a:lnTo>
                        <a:pt x="76" y="110"/>
                      </a:lnTo>
                      <a:lnTo>
                        <a:pt x="0" y="5"/>
                      </a:lnTo>
                      <a:lnTo>
                        <a:pt x="7" y="0"/>
                      </a:lnTo>
                      <a:close/>
                      <a:moveTo>
                        <a:pt x="88" y="96"/>
                      </a:moveTo>
                      <a:lnTo>
                        <a:pt x="93" y="125"/>
                      </a:lnTo>
                      <a:lnTo>
                        <a:pt x="67" y="112"/>
                      </a:lnTo>
                      <a:lnTo>
                        <a:pt x="88" y="96"/>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grpSp>
              <p:nvGrpSpPr>
                <p:cNvPr id="366" name="Group 285"/>
                <p:cNvGrpSpPr>
                  <a:grpSpLocks/>
                </p:cNvGrpSpPr>
                <p:nvPr/>
              </p:nvGrpSpPr>
              <p:grpSpPr bwMode="auto">
                <a:xfrm>
                  <a:off x="3545" y="1857"/>
                  <a:ext cx="338" cy="35"/>
                  <a:chOff x="3577" y="1609"/>
                  <a:chExt cx="338" cy="41"/>
                </a:xfrm>
              </p:grpSpPr>
              <p:sp>
                <p:nvSpPr>
                  <p:cNvPr id="421" name="Rectangle 286"/>
                  <p:cNvSpPr>
                    <a:spLocks noChangeArrowheads="1"/>
                  </p:cNvSpPr>
                  <p:nvPr/>
                </p:nvSpPr>
                <p:spPr bwMode="auto">
                  <a:xfrm>
                    <a:off x="3577" y="1609"/>
                    <a:ext cx="338"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22" name="Rectangle 287"/>
                  <p:cNvSpPr>
                    <a:spLocks noChangeArrowheads="1"/>
                  </p:cNvSpPr>
                  <p:nvPr/>
                </p:nvSpPr>
                <p:spPr bwMode="auto">
                  <a:xfrm>
                    <a:off x="3577" y="1609"/>
                    <a:ext cx="338" cy="41"/>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67" name="Group 288"/>
                <p:cNvGrpSpPr>
                  <a:grpSpLocks/>
                </p:cNvGrpSpPr>
                <p:nvPr/>
              </p:nvGrpSpPr>
              <p:grpSpPr bwMode="auto">
                <a:xfrm>
                  <a:off x="3882" y="1823"/>
                  <a:ext cx="257" cy="117"/>
                  <a:chOff x="3914" y="1575"/>
                  <a:chExt cx="257" cy="117"/>
                </a:xfrm>
              </p:grpSpPr>
              <p:sp>
                <p:nvSpPr>
                  <p:cNvPr id="419" name="Rectangle 289"/>
                  <p:cNvSpPr>
                    <a:spLocks noChangeArrowheads="1"/>
                  </p:cNvSpPr>
                  <p:nvPr/>
                </p:nvSpPr>
                <p:spPr bwMode="auto">
                  <a:xfrm>
                    <a:off x="3914" y="1575"/>
                    <a:ext cx="257" cy="1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20" name="Rectangle 290"/>
                  <p:cNvSpPr>
                    <a:spLocks noChangeArrowheads="1"/>
                  </p:cNvSpPr>
                  <p:nvPr/>
                </p:nvSpPr>
                <p:spPr bwMode="auto">
                  <a:xfrm>
                    <a:off x="3914" y="1575"/>
                    <a:ext cx="257" cy="11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68" name="Group 291"/>
                <p:cNvGrpSpPr>
                  <a:grpSpLocks/>
                </p:cNvGrpSpPr>
                <p:nvPr/>
              </p:nvGrpSpPr>
              <p:grpSpPr bwMode="auto">
                <a:xfrm>
                  <a:off x="4140" y="1835"/>
                  <a:ext cx="61" cy="92"/>
                  <a:chOff x="4172" y="1587"/>
                  <a:chExt cx="61" cy="92"/>
                </a:xfrm>
              </p:grpSpPr>
              <p:sp>
                <p:nvSpPr>
                  <p:cNvPr id="416" name="Rectangle 292"/>
                  <p:cNvSpPr>
                    <a:spLocks noChangeArrowheads="1"/>
                  </p:cNvSpPr>
                  <p:nvPr/>
                </p:nvSpPr>
                <p:spPr bwMode="auto">
                  <a:xfrm>
                    <a:off x="4172" y="1588"/>
                    <a:ext cx="61"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17" name="Picture 29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2" y="1587"/>
                    <a:ext cx="6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 name="Rectangle 294"/>
                  <p:cNvSpPr>
                    <a:spLocks noChangeArrowheads="1"/>
                  </p:cNvSpPr>
                  <p:nvPr/>
                </p:nvSpPr>
                <p:spPr bwMode="auto">
                  <a:xfrm>
                    <a:off x="4172" y="1588"/>
                    <a:ext cx="61" cy="91"/>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69" name="Group 295"/>
                <p:cNvGrpSpPr>
                  <a:grpSpLocks/>
                </p:cNvGrpSpPr>
                <p:nvPr/>
              </p:nvGrpSpPr>
              <p:grpSpPr bwMode="auto">
                <a:xfrm>
                  <a:off x="4201" y="1860"/>
                  <a:ext cx="1261" cy="29"/>
                  <a:chOff x="4233" y="1604"/>
                  <a:chExt cx="968" cy="52"/>
                </a:xfrm>
              </p:grpSpPr>
              <p:sp>
                <p:nvSpPr>
                  <p:cNvPr id="413" name="Rectangle 296"/>
                  <p:cNvSpPr>
                    <a:spLocks noChangeArrowheads="1"/>
                  </p:cNvSpPr>
                  <p:nvPr/>
                </p:nvSpPr>
                <p:spPr bwMode="auto">
                  <a:xfrm>
                    <a:off x="4234" y="1604"/>
                    <a:ext cx="967"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14"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3" y="1604"/>
                    <a:ext cx="96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 name="Rectangle 298"/>
                  <p:cNvSpPr>
                    <a:spLocks noChangeArrowheads="1"/>
                  </p:cNvSpPr>
                  <p:nvPr/>
                </p:nvSpPr>
                <p:spPr bwMode="auto">
                  <a:xfrm>
                    <a:off x="4234" y="1604"/>
                    <a:ext cx="967" cy="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70" name="Group 299"/>
                <p:cNvGrpSpPr>
                  <a:grpSpLocks/>
                </p:cNvGrpSpPr>
                <p:nvPr/>
              </p:nvGrpSpPr>
              <p:grpSpPr bwMode="auto">
                <a:xfrm>
                  <a:off x="4069" y="1768"/>
                  <a:ext cx="21" cy="227"/>
                  <a:chOff x="4101" y="1520"/>
                  <a:chExt cx="21" cy="227"/>
                </a:xfrm>
              </p:grpSpPr>
              <p:sp>
                <p:nvSpPr>
                  <p:cNvPr id="410" name="Rectangle 300"/>
                  <p:cNvSpPr>
                    <a:spLocks noChangeArrowheads="1"/>
                  </p:cNvSpPr>
                  <p:nvPr/>
                </p:nvSpPr>
                <p:spPr bwMode="auto">
                  <a:xfrm>
                    <a:off x="4102" y="1520"/>
                    <a:ext cx="20"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11" name="Picture 3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01" y="1520"/>
                    <a:ext cx="2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 name="Rectangle 302"/>
                  <p:cNvSpPr>
                    <a:spLocks noChangeArrowheads="1"/>
                  </p:cNvSpPr>
                  <p:nvPr/>
                </p:nvSpPr>
                <p:spPr bwMode="auto">
                  <a:xfrm>
                    <a:off x="4102" y="1520"/>
                    <a:ext cx="20" cy="22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71" name="Group 303"/>
                <p:cNvGrpSpPr>
                  <a:grpSpLocks/>
                </p:cNvGrpSpPr>
                <p:nvPr/>
              </p:nvGrpSpPr>
              <p:grpSpPr bwMode="auto">
                <a:xfrm>
                  <a:off x="3938" y="1768"/>
                  <a:ext cx="21" cy="227"/>
                  <a:chOff x="3970" y="1520"/>
                  <a:chExt cx="21" cy="227"/>
                </a:xfrm>
              </p:grpSpPr>
              <p:sp>
                <p:nvSpPr>
                  <p:cNvPr id="407" name="Rectangle 304"/>
                  <p:cNvSpPr>
                    <a:spLocks noChangeArrowheads="1"/>
                  </p:cNvSpPr>
                  <p:nvPr/>
                </p:nvSpPr>
                <p:spPr bwMode="auto">
                  <a:xfrm>
                    <a:off x="3971" y="1520"/>
                    <a:ext cx="20"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08" name="Picture 30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70" y="1520"/>
                    <a:ext cx="2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Rectangle 306"/>
                  <p:cNvSpPr>
                    <a:spLocks noChangeArrowheads="1"/>
                  </p:cNvSpPr>
                  <p:nvPr/>
                </p:nvSpPr>
                <p:spPr bwMode="auto">
                  <a:xfrm>
                    <a:off x="3971" y="1520"/>
                    <a:ext cx="20" cy="22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72" name="Group 307"/>
                <p:cNvGrpSpPr>
                  <a:grpSpLocks/>
                </p:cNvGrpSpPr>
                <p:nvPr/>
              </p:nvGrpSpPr>
              <p:grpSpPr bwMode="auto">
                <a:xfrm>
                  <a:off x="3820" y="1832"/>
                  <a:ext cx="61" cy="91"/>
                  <a:chOff x="3852" y="1584"/>
                  <a:chExt cx="61" cy="91"/>
                </a:xfrm>
              </p:grpSpPr>
              <p:sp>
                <p:nvSpPr>
                  <p:cNvPr id="404" name="Rectangle 308"/>
                  <p:cNvSpPr>
                    <a:spLocks noChangeArrowheads="1"/>
                  </p:cNvSpPr>
                  <p:nvPr/>
                </p:nvSpPr>
                <p:spPr bwMode="auto">
                  <a:xfrm>
                    <a:off x="3852" y="1584"/>
                    <a:ext cx="61"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05" name="Picture 30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2" y="1584"/>
                    <a:ext cx="6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Rectangle 310"/>
                  <p:cNvSpPr>
                    <a:spLocks noChangeArrowheads="1"/>
                  </p:cNvSpPr>
                  <p:nvPr/>
                </p:nvSpPr>
                <p:spPr bwMode="auto">
                  <a:xfrm>
                    <a:off x="3852" y="1584"/>
                    <a:ext cx="61" cy="91"/>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373" name="Rectangle 311"/>
                <p:cNvSpPr>
                  <a:spLocks noChangeArrowheads="1"/>
                </p:cNvSpPr>
                <p:nvPr/>
              </p:nvSpPr>
              <p:spPr bwMode="auto">
                <a:xfrm>
                  <a:off x="3839" y="1610"/>
                  <a:ext cx="35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connector</a:t>
                  </a:r>
                  <a:endParaRPr lang="en-US" altLang="en-US" sz="2000" b="1">
                    <a:solidFill>
                      <a:srgbClr val="000000"/>
                    </a:solidFill>
                    <a:latin typeface="Arial"/>
                  </a:endParaRPr>
                </a:p>
              </p:txBody>
            </p:sp>
            <p:sp>
              <p:nvSpPr>
                <p:cNvPr id="374" name="Rectangle 312"/>
                <p:cNvSpPr>
                  <a:spLocks noChangeArrowheads="1"/>
                </p:cNvSpPr>
                <p:nvPr/>
              </p:nvSpPr>
              <p:spPr bwMode="auto">
                <a:xfrm>
                  <a:off x="3496" y="1617"/>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fiber</a:t>
                  </a:r>
                  <a:endParaRPr lang="en-US" altLang="en-US" sz="2000" b="1">
                    <a:solidFill>
                      <a:srgbClr val="000000"/>
                    </a:solidFill>
                    <a:latin typeface="Arial"/>
                  </a:endParaRPr>
                </a:p>
              </p:txBody>
            </p:sp>
            <p:sp>
              <p:nvSpPr>
                <p:cNvPr id="375" name="Freeform 313"/>
                <p:cNvSpPr>
                  <a:spLocks noEditPoints="1"/>
                </p:cNvSpPr>
                <p:nvPr/>
              </p:nvSpPr>
              <p:spPr bwMode="auto">
                <a:xfrm>
                  <a:off x="3573" y="1707"/>
                  <a:ext cx="93" cy="125"/>
                </a:xfrm>
                <a:custGeom>
                  <a:avLst/>
                  <a:gdLst>
                    <a:gd name="T0" fmla="*/ 7 w 93"/>
                    <a:gd name="T1" fmla="*/ 0 h 125"/>
                    <a:gd name="T2" fmla="*/ 83 w 93"/>
                    <a:gd name="T3" fmla="*/ 105 h 125"/>
                    <a:gd name="T4" fmla="*/ 76 w 93"/>
                    <a:gd name="T5" fmla="*/ 110 h 125"/>
                    <a:gd name="T6" fmla="*/ 0 w 93"/>
                    <a:gd name="T7" fmla="*/ 5 h 125"/>
                    <a:gd name="T8" fmla="*/ 7 w 93"/>
                    <a:gd name="T9" fmla="*/ 0 h 125"/>
                    <a:gd name="T10" fmla="*/ 88 w 93"/>
                    <a:gd name="T11" fmla="*/ 96 h 125"/>
                    <a:gd name="T12" fmla="*/ 93 w 93"/>
                    <a:gd name="T13" fmla="*/ 125 h 125"/>
                    <a:gd name="T14" fmla="*/ 67 w 93"/>
                    <a:gd name="T15" fmla="*/ 112 h 125"/>
                    <a:gd name="T16" fmla="*/ 88 w 93"/>
                    <a:gd name="T17" fmla="*/ 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25">
                      <a:moveTo>
                        <a:pt x="7" y="0"/>
                      </a:moveTo>
                      <a:lnTo>
                        <a:pt x="83" y="105"/>
                      </a:lnTo>
                      <a:lnTo>
                        <a:pt x="76" y="110"/>
                      </a:lnTo>
                      <a:lnTo>
                        <a:pt x="0" y="5"/>
                      </a:lnTo>
                      <a:lnTo>
                        <a:pt x="7" y="0"/>
                      </a:lnTo>
                      <a:close/>
                      <a:moveTo>
                        <a:pt x="88" y="96"/>
                      </a:moveTo>
                      <a:lnTo>
                        <a:pt x="93" y="125"/>
                      </a:lnTo>
                      <a:lnTo>
                        <a:pt x="67" y="112"/>
                      </a:lnTo>
                      <a:lnTo>
                        <a:pt x="88" y="96"/>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grpSp>
              <p:nvGrpSpPr>
                <p:cNvPr id="376" name="Group 314"/>
                <p:cNvGrpSpPr>
                  <a:grpSpLocks/>
                </p:cNvGrpSpPr>
                <p:nvPr/>
              </p:nvGrpSpPr>
              <p:grpSpPr bwMode="auto">
                <a:xfrm>
                  <a:off x="3882" y="1823"/>
                  <a:ext cx="257" cy="117"/>
                  <a:chOff x="3914" y="1575"/>
                  <a:chExt cx="257" cy="117"/>
                </a:xfrm>
              </p:grpSpPr>
              <p:sp>
                <p:nvSpPr>
                  <p:cNvPr id="402" name="Rectangle 315"/>
                  <p:cNvSpPr>
                    <a:spLocks noChangeArrowheads="1"/>
                  </p:cNvSpPr>
                  <p:nvPr/>
                </p:nvSpPr>
                <p:spPr bwMode="auto">
                  <a:xfrm>
                    <a:off x="3914" y="1575"/>
                    <a:ext cx="257" cy="1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403" name="Rectangle 316"/>
                  <p:cNvSpPr>
                    <a:spLocks noChangeArrowheads="1"/>
                  </p:cNvSpPr>
                  <p:nvPr/>
                </p:nvSpPr>
                <p:spPr bwMode="auto">
                  <a:xfrm>
                    <a:off x="3914" y="1575"/>
                    <a:ext cx="257" cy="11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77" name="Group 317"/>
                <p:cNvGrpSpPr>
                  <a:grpSpLocks/>
                </p:cNvGrpSpPr>
                <p:nvPr/>
              </p:nvGrpSpPr>
              <p:grpSpPr bwMode="auto">
                <a:xfrm>
                  <a:off x="4140" y="1835"/>
                  <a:ext cx="61" cy="92"/>
                  <a:chOff x="4172" y="1587"/>
                  <a:chExt cx="61" cy="92"/>
                </a:xfrm>
              </p:grpSpPr>
              <p:sp>
                <p:nvSpPr>
                  <p:cNvPr id="399" name="Rectangle 318"/>
                  <p:cNvSpPr>
                    <a:spLocks noChangeArrowheads="1"/>
                  </p:cNvSpPr>
                  <p:nvPr/>
                </p:nvSpPr>
                <p:spPr bwMode="auto">
                  <a:xfrm>
                    <a:off x="4172" y="1588"/>
                    <a:ext cx="61"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400" name="Picture 3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2" y="1587"/>
                    <a:ext cx="6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 name="Rectangle 320"/>
                  <p:cNvSpPr>
                    <a:spLocks noChangeArrowheads="1"/>
                  </p:cNvSpPr>
                  <p:nvPr/>
                </p:nvSpPr>
                <p:spPr bwMode="auto">
                  <a:xfrm>
                    <a:off x="4172" y="1588"/>
                    <a:ext cx="61" cy="91"/>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78" name="Group 321"/>
                <p:cNvGrpSpPr>
                  <a:grpSpLocks/>
                </p:cNvGrpSpPr>
                <p:nvPr/>
              </p:nvGrpSpPr>
              <p:grpSpPr bwMode="auto">
                <a:xfrm>
                  <a:off x="4069" y="1768"/>
                  <a:ext cx="21" cy="227"/>
                  <a:chOff x="4101" y="1520"/>
                  <a:chExt cx="21" cy="227"/>
                </a:xfrm>
              </p:grpSpPr>
              <p:sp>
                <p:nvSpPr>
                  <p:cNvPr id="396" name="Rectangle 322"/>
                  <p:cNvSpPr>
                    <a:spLocks noChangeArrowheads="1"/>
                  </p:cNvSpPr>
                  <p:nvPr/>
                </p:nvSpPr>
                <p:spPr bwMode="auto">
                  <a:xfrm>
                    <a:off x="4102" y="1520"/>
                    <a:ext cx="20"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397" name="Picture 3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01" y="1520"/>
                    <a:ext cx="2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 name="Rectangle 324"/>
                  <p:cNvSpPr>
                    <a:spLocks noChangeArrowheads="1"/>
                  </p:cNvSpPr>
                  <p:nvPr/>
                </p:nvSpPr>
                <p:spPr bwMode="auto">
                  <a:xfrm>
                    <a:off x="4102" y="1520"/>
                    <a:ext cx="20" cy="22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79" name="Group 325"/>
                <p:cNvGrpSpPr>
                  <a:grpSpLocks/>
                </p:cNvGrpSpPr>
                <p:nvPr/>
              </p:nvGrpSpPr>
              <p:grpSpPr bwMode="auto">
                <a:xfrm>
                  <a:off x="3938" y="1768"/>
                  <a:ext cx="21" cy="227"/>
                  <a:chOff x="3970" y="1520"/>
                  <a:chExt cx="21" cy="227"/>
                </a:xfrm>
              </p:grpSpPr>
              <p:sp>
                <p:nvSpPr>
                  <p:cNvPr id="393" name="Rectangle 326"/>
                  <p:cNvSpPr>
                    <a:spLocks noChangeArrowheads="1"/>
                  </p:cNvSpPr>
                  <p:nvPr/>
                </p:nvSpPr>
                <p:spPr bwMode="auto">
                  <a:xfrm>
                    <a:off x="3971" y="1520"/>
                    <a:ext cx="20"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394" name="Picture 3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70" y="1520"/>
                    <a:ext cx="2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 name="Rectangle 328"/>
                  <p:cNvSpPr>
                    <a:spLocks noChangeArrowheads="1"/>
                  </p:cNvSpPr>
                  <p:nvPr/>
                </p:nvSpPr>
                <p:spPr bwMode="auto">
                  <a:xfrm>
                    <a:off x="3971" y="1520"/>
                    <a:ext cx="20" cy="22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380" name="Group 329"/>
                <p:cNvGrpSpPr>
                  <a:grpSpLocks/>
                </p:cNvGrpSpPr>
                <p:nvPr/>
              </p:nvGrpSpPr>
              <p:grpSpPr bwMode="auto">
                <a:xfrm>
                  <a:off x="3820" y="1832"/>
                  <a:ext cx="61" cy="91"/>
                  <a:chOff x="3852" y="1584"/>
                  <a:chExt cx="61" cy="91"/>
                </a:xfrm>
              </p:grpSpPr>
              <p:sp>
                <p:nvSpPr>
                  <p:cNvPr id="390" name="Rectangle 330"/>
                  <p:cNvSpPr>
                    <a:spLocks noChangeArrowheads="1"/>
                  </p:cNvSpPr>
                  <p:nvPr/>
                </p:nvSpPr>
                <p:spPr bwMode="auto">
                  <a:xfrm>
                    <a:off x="3852" y="1584"/>
                    <a:ext cx="61"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pic>
                <p:nvPicPr>
                  <p:cNvPr id="391" name="Picture 33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2" y="1584"/>
                    <a:ext cx="6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Rectangle 332"/>
                  <p:cNvSpPr>
                    <a:spLocks noChangeArrowheads="1"/>
                  </p:cNvSpPr>
                  <p:nvPr/>
                </p:nvSpPr>
                <p:spPr bwMode="auto">
                  <a:xfrm>
                    <a:off x="3852" y="1584"/>
                    <a:ext cx="61" cy="91"/>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sp>
              <p:nvSpPr>
                <p:cNvPr id="381" name="Rectangle 333"/>
                <p:cNvSpPr>
                  <a:spLocks noChangeArrowheads="1"/>
                </p:cNvSpPr>
                <p:nvPr/>
              </p:nvSpPr>
              <p:spPr bwMode="auto">
                <a:xfrm>
                  <a:off x="3839" y="1610"/>
                  <a:ext cx="35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connector</a:t>
                  </a:r>
                  <a:endParaRPr lang="en-US" altLang="en-US" sz="2000" b="1">
                    <a:solidFill>
                      <a:srgbClr val="000000"/>
                    </a:solidFill>
                    <a:latin typeface="Arial"/>
                  </a:endParaRPr>
                </a:p>
              </p:txBody>
            </p:sp>
            <p:sp>
              <p:nvSpPr>
                <p:cNvPr id="382" name="Rectangle 334"/>
                <p:cNvSpPr>
                  <a:spLocks noChangeArrowheads="1"/>
                </p:cNvSpPr>
                <p:nvPr/>
              </p:nvSpPr>
              <p:spPr bwMode="auto">
                <a:xfrm>
                  <a:off x="4305" y="1618"/>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900" b="1">
                      <a:solidFill>
                        <a:srgbClr val="000000"/>
                      </a:solidFill>
                      <a:latin typeface="Arial"/>
                    </a:rPr>
                    <a:t>fiber</a:t>
                  </a:r>
                  <a:endParaRPr lang="en-US" altLang="en-US" sz="2000" b="1">
                    <a:solidFill>
                      <a:srgbClr val="000000"/>
                    </a:solidFill>
                    <a:latin typeface="Arial"/>
                  </a:endParaRPr>
                </a:p>
              </p:txBody>
            </p:sp>
            <p:sp>
              <p:nvSpPr>
                <p:cNvPr id="383" name="Freeform 335"/>
                <p:cNvSpPr>
                  <a:spLocks noEditPoints="1"/>
                </p:cNvSpPr>
                <p:nvPr/>
              </p:nvSpPr>
              <p:spPr bwMode="auto">
                <a:xfrm flipH="1">
                  <a:off x="4302" y="1708"/>
                  <a:ext cx="93" cy="125"/>
                </a:xfrm>
                <a:custGeom>
                  <a:avLst/>
                  <a:gdLst>
                    <a:gd name="T0" fmla="*/ 7 w 93"/>
                    <a:gd name="T1" fmla="*/ 0 h 125"/>
                    <a:gd name="T2" fmla="*/ 83 w 93"/>
                    <a:gd name="T3" fmla="*/ 105 h 125"/>
                    <a:gd name="T4" fmla="*/ 76 w 93"/>
                    <a:gd name="T5" fmla="*/ 110 h 125"/>
                    <a:gd name="T6" fmla="*/ 0 w 93"/>
                    <a:gd name="T7" fmla="*/ 5 h 125"/>
                    <a:gd name="T8" fmla="*/ 7 w 93"/>
                    <a:gd name="T9" fmla="*/ 0 h 125"/>
                    <a:gd name="T10" fmla="*/ 88 w 93"/>
                    <a:gd name="T11" fmla="*/ 96 h 125"/>
                    <a:gd name="T12" fmla="*/ 93 w 93"/>
                    <a:gd name="T13" fmla="*/ 125 h 125"/>
                    <a:gd name="T14" fmla="*/ 67 w 93"/>
                    <a:gd name="T15" fmla="*/ 112 h 125"/>
                    <a:gd name="T16" fmla="*/ 88 w 93"/>
                    <a:gd name="T17" fmla="*/ 96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25">
                      <a:moveTo>
                        <a:pt x="7" y="0"/>
                      </a:moveTo>
                      <a:lnTo>
                        <a:pt x="83" y="105"/>
                      </a:lnTo>
                      <a:lnTo>
                        <a:pt x="76" y="110"/>
                      </a:lnTo>
                      <a:lnTo>
                        <a:pt x="0" y="5"/>
                      </a:lnTo>
                      <a:lnTo>
                        <a:pt x="7" y="0"/>
                      </a:lnTo>
                      <a:close/>
                      <a:moveTo>
                        <a:pt x="88" y="96"/>
                      </a:moveTo>
                      <a:lnTo>
                        <a:pt x="93" y="125"/>
                      </a:lnTo>
                      <a:lnTo>
                        <a:pt x="67" y="112"/>
                      </a:lnTo>
                      <a:lnTo>
                        <a:pt x="88" y="96"/>
                      </a:lnTo>
                      <a:close/>
                    </a:path>
                  </a:pathLst>
                </a:custGeom>
                <a:solidFill>
                  <a:srgbClr val="000000"/>
                </a:solidFill>
                <a:ln w="0" cap="flat">
                  <a:solidFill>
                    <a:srgbClr val="000000"/>
                  </a:solidFill>
                  <a:prstDash val="solid"/>
                  <a:bevel/>
                  <a:headEnd/>
                  <a:tailEnd/>
                </a:ln>
              </p:spPr>
              <p:txBody>
                <a:bodyPr/>
                <a:lstStyle/>
                <a:p>
                  <a:endParaRPr lang="en-US" b="1">
                    <a:solidFill>
                      <a:srgbClr val="000000"/>
                    </a:solidFill>
                    <a:latin typeface="Arial"/>
                  </a:endParaRPr>
                </a:p>
              </p:txBody>
            </p:sp>
            <p:sp>
              <p:nvSpPr>
                <p:cNvPr id="384" name="Rectangle 336" descr="Light vertical"/>
                <p:cNvSpPr>
                  <a:spLocks noChangeArrowheads="1"/>
                </p:cNvSpPr>
                <p:nvPr/>
              </p:nvSpPr>
              <p:spPr bwMode="auto">
                <a:xfrm>
                  <a:off x="4569" y="1808"/>
                  <a:ext cx="893" cy="27"/>
                </a:xfrm>
                <a:prstGeom prst="rect">
                  <a:avLst/>
                </a:prstGeom>
                <a:pattFill prst="ltVert">
                  <a:fgClr>
                    <a:schemeClr val="bg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385" name="Rectangle 337"/>
                <p:cNvSpPr>
                  <a:spLocks noChangeArrowheads="1"/>
                </p:cNvSpPr>
                <p:nvPr/>
              </p:nvSpPr>
              <p:spPr bwMode="auto">
                <a:xfrm>
                  <a:off x="4513" y="1768"/>
                  <a:ext cx="72" cy="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386" name="Rectangle 338" descr="Light vertical"/>
                <p:cNvSpPr>
                  <a:spLocks noChangeArrowheads="1"/>
                </p:cNvSpPr>
                <p:nvPr/>
              </p:nvSpPr>
              <p:spPr bwMode="auto">
                <a:xfrm flipV="1">
                  <a:off x="4570" y="1918"/>
                  <a:ext cx="893" cy="27"/>
                </a:xfrm>
                <a:prstGeom prst="rect">
                  <a:avLst/>
                </a:prstGeom>
                <a:pattFill prst="ltVert">
                  <a:fgClr>
                    <a:schemeClr val="bg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387" name="Rectangle 339"/>
                <p:cNvSpPr>
                  <a:spLocks noChangeArrowheads="1"/>
                </p:cNvSpPr>
                <p:nvPr/>
              </p:nvSpPr>
              <p:spPr bwMode="auto">
                <a:xfrm flipV="1">
                  <a:off x="4514" y="1913"/>
                  <a:ext cx="72" cy="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sp>
              <p:nvSpPr>
                <p:cNvPr id="388" name="Rectangle 340"/>
                <p:cNvSpPr>
                  <a:spLocks noChangeArrowheads="1"/>
                </p:cNvSpPr>
                <p:nvPr/>
              </p:nvSpPr>
              <p:spPr bwMode="auto">
                <a:xfrm>
                  <a:off x="4824" y="1697"/>
                  <a:ext cx="4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800" b="1">
                      <a:solidFill>
                        <a:srgbClr val="000000"/>
                      </a:solidFill>
                      <a:latin typeface="Arial"/>
                    </a:rPr>
                    <a:t>catheter sheath</a:t>
                  </a:r>
                  <a:endParaRPr lang="en-US" altLang="en-US" sz="2000" b="1">
                    <a:solidFill>
                      <a:srgbClr val="000000"/>
                    </a:solidFill>
                    <a:latin typeface="Arial"/>
                  </a:endParaRPr>
                </a:p>
              </p:txBody>
            </p:sp>
            <p:sp>
              <p:nvSpPr>
                <p:cNvPr id="389" name="Line 341"/>
                <p:cNvSpPr>
                  <a:spLocks noChangeShapeType="1"/>
                </p:cNvSpPr>
                <p:nvPr/>
              </p:nvSpPr>
              <p:spPr bwMode="auto">
                <a:xfrm>
                  <a:off x="4368" y="2064"/>
                  <a:ext cx="384"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solidFill>
                      <a:srgbClr val="000000"/>
                    </a:solidFill>
                    <a:latin typeface="Arial"/>
                  </a:endParaRPr>
                </a:p>
              </p:txBody>
            </p:sp>
          </p:grpSp>
          <p:sp>
            <p:nvSpPr>
              <p:cNvPr id="362" name="Text Box 342"/>
              <p:cNvSpPr txBox="1">
                <a:spLocks noChangeArrowheads="1"/>
              </p:cNvSpPr>
              <p:nvPr/>
            </p:nvSpPr>
            <p:spPr bwMode="auto">
              <a:xfrm>
                <a:off x="231" y="1702"/>
                <a:ext cx="14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2000" b="1" dirty="0">
                    <a:solidFill>
                      <a:srgbClr val="000000"/>
                    </a:solidFill>
                    <a:latin typeface="Arial"/>
                  </a:rPr>
                  <a:t>Push-Pull Design</a:t>
                </a:r>
              </a:p>
            </p:txBody>
          </p:sp>
        </p:grpSp>
        <p:sp>
          <p:nvSpPr>
            <p:cNvPr id="359" name="Rectangle 343"/>
            <p:cNvSpPr>
              <a:spLocks noChangeArrowheads="1"/>
            </p:cNvSpPr>
            <p:nvPr/>
          </p:nvSpPr>
          <p:spPr bwMode="auto">
            <a:xfrm>
              <a:off x="485" y="1199"/>
              <a:ext cx="8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lgn="ctr">
                <a:spcBef>
                  <a:spcPct val="0"/>
                </a:spcBef>
                <a:buClrTx/>
                <a:buNone/>
              </a:pPr>
              <a:r>
                <a:rPr lang="en-US" altLang="en-US" sz="2000" b="1">
                  <a:solidFill>
                    <a:srgbClr val="000000"/>
                  </a:solidFill>
                  <a:latin typeface="Arial"/>
                </a:rPr>
                <a:t>Proximal </a:t>
              </a:r>
            </a:p>
            <a:p>
              <a:pPr algn="ctr">
                <a:spcBef>
                  <a:spcPct val="0"/>
                </a:spcBef>
                <a:buClrTx/>
                <a:buNone/>
              </a:pPr>
              <a:r>
                <a:rPr lang="en-US" altLang="en-US" sz="2000" b="1">
                  <a:solidFill>
                    <a:srgbClr val="000000"/>
                  </a:solidFill>
                  <a:latin typeface="Arial"/>
                </a:rPr>
                <a:t>Actuation</a:t>
              </a:r>
            </a:p>
          </p:txBody>
        </p:sp>
        <p:sp>
          <p:nvSpPr>
            <p:cNvPr id="360" name="AutoShape 344"/>
            <p:cNvSpPr>
              <a:spLocks/>
            </p:cNvSpPr>
            <p:nvPr/>
          </p:nvSpPr>
          <p:spPr bwMode="auto">
            <a:xfrm>
              <a:off x="1419" y="641"/>
              <a:ext cx="64" cy="1598"/>
            </a:xfrm>
            <a:prstGeom prst="leftBrace">
              <a:avLst>
                <a:gd name="adj1" fmla="val 208073"/>
                <a:gd name="adj2" fmla="val 4731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2000" b="1">
                <a:solidFill>
                  <a:srgbClr val="000000"/>
                </a:solidFill>
                <a:latin typeface="Arial"/>
              </a:endParaRPr>
            </a:p>
          </p:txBody>
        </p:sp>
      </p:grpSp>
      <p:grpSp>
        <p:nvGrpSpPr>
          <p:cNvPr id="692" name="Group 346"/>
          <p:cNvGrpSpPr>
            <a:grpSpLocks/>
          </p:cNvGrpSpPr>
          <p:nvPr/>
        </p:nvGrpSpPr>
        <p:grpSpPr bwMode="auto">
          <a:xfrm>
            <a:off x="7470148" y="1683767"/>
            <a:ext cx="3321193" cy="2041890"/>
            <a:chOff x="3488" y="968"/>
            <a:chExt cx="1729" cy="1063"/>
          </a:xfrm>
        </p:grpSpPr>
        <p:pic>
          <p:nvPicPr>
            <p:cNvPr id="695" name="Picture 34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88" y="1219"/>
              <a:ext cx="1729" cy="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4" name="Text Box 350"/>
            <p:cNvSpPr txBox="1">
              <a:spLocks noChangeArrowheads="1"/>
            </p:cNvSpPr>
            <p:nvPr/>
          </p:nvSpPr>
          <p:spPr bwMode="auto">
            <a:xfrm>
              <a:off x="3679" y="968"/>
              <a:ext cx="1125"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2000" b="1">
                  <a:solidFill>
                    <a:srgbClr val="000000"/>
                  </a:solidFill>
                  <a:latin typeface="Arial"/>
                </a:rPr>
                <a:t>  Distal Interface</a:t>
              </a:r>
            </a:p>
          </p:txBody>
        </p:sp>
      </p:grpSp>
    </p:spTree>
    <p:extLst>
      <p:ext uri="{BB962C8B-B14F-4D97-AF65-F5344CB8AC3E}">
        <p14:creationId xmlns:p14="http://schemas.microsoft.com/office/powerpoint/2010/main" val="330753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solidFill>
                  <a:srgbClr val="000000"/>
                </a:solidFill>
                <a:latin typeface="Arial"/>
              </a:rPr>
              <a:t>Optical Biopsy</a:t>
            </a:r>
            <a:endParaRPr lang="en-US" sz="4400" dirty="0"/>
          </a:p>
        </p:txBody>
      </p:sp>
      <p:sp>
        <p:nvSpPr>
          <p:cNvPr id="14" name="AutoShape 16"/>
          <p:cNvSpPr>
            <a:spLocks noChangeAspect="1" noChangeArrowheads="1" noTextEdit="1"/>
          </p:cNvSpPr>
          <p:nvPr/>
        </p:nvSpPr>
        <p:spPr bwMode="auto">
          <a:xfrm>
            <a:off x="3499537" y="1683833"/>
            <a:ext cx="8504558" cy="488321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5" name="Rectangle 17"/>
          <p:cNvSpPr>
            <a:spLocks noChangeArrowheads="1"/>
          </p:cNvSpPr>
          <p:nvPr/>
        </p:nvSpPr>
        <p:spPr bwMode="auto">
          <a:xfrm>
            <a:off x="3526656" y="1716566"/>
            <a:ext cx="8450320" cy="48177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1600" b="1">
              <a:solidFill>
                <a:srgbClr val="000000"/>
              </a:solidFill>
              <a:cs typeface="Arial" panose="020B0604020202020204" pitchFamily="34" charset="0"/>
            </a:endParaRPr>
          </a:p>
        </p:txBody>
      </p:sp>
      <p:sp>
        <p:nvSpPr>
          <p:cNvPr id="16" name="Rectangle 18"/>
          <p:cNvSpPr>
            <a:spLocks noChangeArrowheads="1"/>
          </p:cNvSpPr>
          <p:nvPr/>
        </p:nvSpPr>
        <p:spPr bwMode="auto">
          <a:xfrm>
            <a:off x="3526656" y="1716566"/>
            <a:ext cx="8450320" cy="48177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endParaRPr lang="en-US" altLang="en-US" sz="1600" b="1">
              <a:solidFill>
                <a:srgbClr val="000000"/>
              </a:solidFill>
              <a:cs typeface="Arial" panose="020B0604020202020204" pitchFamily="34" charset="0"/>
            </a:endParaRPr>
          </a:p>
        </p:txBody>
      </p:sp>
      <p:grpSp>
        <p:nvGrpSpPr>
          <p:cNvPr id="17" name="Group 19"/>
          <p:cNvGrpSpPr>
            <a:grpSpLocks/>
          </p:cNvGrpSpPr>
          <p:nvPr/>
        </p:nvGrpSpPr>
        <p:grpSpPr bwMode="auto">
          <a:xfrm>
            <a:off x="3526656" y="2017118"/>
            <a:ext cx="7907937" cy="3380458"/>
            <a:chOff x="342" y="855"/>
            <a:chExt cx="2916" cy="1136"/>
          </a:xfrm>
        </p:grpSpPr>
        <p:pic>
          <p:nvPicPr>
            <p:cNvPr id="50"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 y="900"/>
              <a:ext cx="2876"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21"/>
            <p:cNvGrpSpPr>
              <a:grpSpLocks/>
            </p:cNvGrpSpPr>
            <p:nvPr/>
          </p:nvGrpSpPr>
          <p:grpSpPr bwMode="auto">
            <a:xfrm>
              <a:off x="342" y="855"/>
              <a:ext cx="2916" cy="1136"/>
              <a:chOff x="342" y="855"/>
              <a:chExt cx="2916" cy="1136"/>
            </a:xfrm>
          </p:grpSpPr>
          <p:sp>
            <p:nvSpPr>
              <p:cNvPr id="52" name="Line 22"/>
              <p:cNvSpPr>
                <a:spLocks noChangeShapeType="1"/>
              </p:cNvSpPr>
              <p:nvPr/>
            </p:nvSpPr>
            <p:spPr bwMode="auto">
              <a:xfrm>
                <a:off x="342" y="900"/>
                <a:ext cx="1" cy="104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3" name="Line 23"/>
              <p:cNvSpPr>
                <a:spLocks noChangeShapeType="1"/>
              </p:cNvSpPr>
              <p:nvPr/>
            </p:nvSpPr>
            <p:spPr bwMode="auto">
              <a:xfrm>
                <a:off x="3218" y="900"/>
                <a:ext cx="1" cy="104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4" name="Line 24"/>
              <p:cNvSpPr>
                <a:spLocks noChangeShapeType="1"/>
              </p:cNvSpPr>
              <p:nvPr/>
            </p:nvSpPr>
            <p:spPr bwMode="auto">
              <a:xfrm>
                <a:off x="342" y="900"/>
                <a:ext cx="287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5" name="Line 25"/>
              <p:cNvSpPr>
                <a:spLocks noChangeShapeType="1"/>
              </p:cNvSpPr>
              <p:nvPr/>
            </p:nvSpPr>
            <p:spPr bwMode="auto">
              <a:xfrm>
                <a:off x="342" y="1946"/>
                <a:ext cx="287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6" name="Line 26"/>
              <p:cNvSpPr>
                <a:spLocks noChangeShapeType="1"/>
              </p:cNvSpPr>
              <p:nvPr/>
            </p:nvSpPr>
            <p:spPr bwMode="auto">
              <a:xfrm>
                <a:off x="342" y="1946"/>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7" name="Line 27"/>
              <p:cNvSpPr>
                <a:spLocks noChangeShapeType="1"/>
              </p:cNvSpPr>
              <p:nvPr/>
            </p:nvSpPr>
            <p:spPr bwMode="auto">
              <a:xfrm>
                <a:off x="1061" y="1946"/>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8" name="Line 28"/>
              <p:cNvSpPr>
                <a:spLocks noChangeShapeType="1"/>
              </p:cNvSpPr>
              <p:nvPr/>
            </p:nvSpPr>
            <p:spPr bwMode="auto">
              <a:xfrm>
                <a:off x="1790" y="1946"/>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59" name="Line 29"/>
              <p:cNvSpPr>
                <a:spLocks noChangeShapeType="1"/>
              </p:cNvSpPr>
              <p:nvPr/>
            </p:nvSpPr>
            <p:spPr bwMode="auto">
              <a:xfrm>
                <a:off x="2509" y="1946"/>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0" name="Line 30"/>
              <p:cNvSpPr>
                <a:spLocks noChangeShapeType="1"/>
              </p:cNvSpPr>
              <p:nvPr/>
            </p:nvSpPr>
            <p:spPr bwMode="auto">
              <a:xfrm flipV="1">
                <a:off x="342" y="855"/>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1" name="Line 31"/>
              <p:cNvSpPr>
                <a:spLocks noChangeShapeType="1"/>
              </p:cNvSpPr>
              <p:nvPr/>
            </p:nvSpPr>
            <p:spPr bwMode="auto">
              <a:xfrm flipV="1">
                <a:off x="1061" y="855"/>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2" name="Line 32"/>
              <p:cNvSpPr>
                <a:spLocks noChangeShapeType="1"/>
              </p:cNvSpPr>
              <p:nvPr/>
            </p:nvSpPr>
            <p:spPr bwMode="auto">
              <a:xfrm flipV="1">
                <a:off x="1790" y="855"/>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3" name="Line 33"/>
              <p:cNvSpPr>
                <a:spLocks noChangeShapeType="1"/>
              </p:cNvSpPr>
              <p:nvPr/>
            </p:nvSpPr>
            <p:spPr bwMode="auto">
              <a:xfrm flipV="1">
                <a:off x="2509" y="855"/>
                <a:ext cx="1" cy="4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4" name="Line 34"/>
              <p:cNvSpPr>
                <a:spLocks noChangeShapeType="1"/>
              </p:cNvSpPr>
              <p:nvPr/>
            </p:nvSpPr>
            <p:spPr bwMode="auto">
              <a:xfrm>
                <a:off x="342"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5" name="Line 35"/>
              <p:cNvSpPr>
                <a:spLocks noChangeShapeType="1"/>
              </p:cNvSpPr>
              <p:nvPr/>
            </p:nvSpPr>
            <p:spPr bwMode="auto">
              <a:xfrm>
                <a:off x="482"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6" name="Line 36"/>
              <p:cNvSpPr>
                <a:spLocks noChangeShapeType="1"/>
              </p:cNvSpPr>
              <p:nvPr/>
            </p:nvSpPr>
            <p:spPr bwMode="auto">
              <a:xfrm>
                <a:off x="632"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7" name="Line 37"/>
              <p:cNvSpPr>
                <a:spLocks noChangeShapeType="1"/>
              </p:cNvSpPr>
              <p:nvPr/>
            </p:nvSpPr>
            <p:spPr bwMode="auto">
              <a:xfrm>
                <a:off x="771"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8" name="Line 38"/>
              <p:cNvSpPr>
                <a:spLocks noChangeShapeType="1"/>
              </p:cNvSpPr>
              <p:nvPr/>
            </p:nvSpPr>
            <p:spPr bwMode="auto">
              <a:xfrm>
                <a:off x="921"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69" name="Line 39"/>
              <p:cNvSpPr>
                <a:spLocks noChangeShapeType="1"/>
              </p:cNvSpPr>
              <p:nvPr/>
            </p:nvSpPr>
            <p:spPr bwMode="auto">
              <a:xfrm>
                <a:off x="1061"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0" name="Line 40"/>
              <p:cNvSpPr>
                <a:spLocks noChangeShapeType="1"/>
              </p:cNvSpPr>
              <p:nvPr/>
            </p:nvSpPr>
            <p:spPr bwMode="auto">
              <a:xfrm>
                <a:off x="1211"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1" name="Line 41"/>
              <p:cNvSpPr>
                <a:spLocks noChangeShapeType="1"/>
              </p:cNvSpPr>
              <p:nvPr/>
            </p:nvSpPr>
            <p:spPr bwMode="auto">
              <a:xfrm>
                <a:off x="1351"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2" name="Line 42"/>
              <p:cNvSpPr>
                <a:spLocks noChangeShapeType="1"/>
              </p:cNvSpPr>
              <p:nvPr/>
            </p:nvSpPr>
            <p:spPr bwMode="auto">
              <a:xfrm>
                <a:off x="1501"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3" name="Line 43"/>
              <p:cNvSpPr>
                <a:spLocks noChangeShapeType="1"/>
              </p:cNvSpPr>
              <p:nvPr/>
            </p:nvSpPr>
            <p:spPr bwMode="auto">
              <a:xfrm>
                <a:off x="1640"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4" name="Line 44"/>
              <p:cNvSpPr>
                <a:spLocks noChangeShapeType="1"/>
              </p:cNvSpPr>
              <p:nvPr/>
            </p:nvSpPr>
            <p:spPr bwMode="auto">
              <a:xfrm>
                <a:off x="1790"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5" name="Line 45"/>
              <p:cNvSpPr>
                <a:spLocks noChangeShapeType="1"/>
              </p:cNvSpPr>
              <p:nvPr/>
            </p:nvSpPr>
            <p:spPr bwMode="auto">
              <a:xfrm>
                <a:off x="1930"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6" name="Line 46"/>
              <p:cNvSpPr>
                <a:spLocks noChangeShapeType="1"/>
              </p:cNvSpPr>
              <p:nvPr/>
            </p:nvSpPr>
            <p:spPr bwMode="auto">
              <a:xfrm>
                <a:off x="2080"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7" name="Line 47"/>
              <p:cNvSpPr>
                <a:spLocks noChangeShapeType="1"/>
              </p:cNvSpPr>
              <p:nvPr/>
            </p:nvSpPr>
            <p:spPr bwMode="auto">
              <a:xfrm>
                <a:off x="2220"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8" name="Line 48"/>
              <p:cNvSpPr>
                <a:spLocks noChangeShapeType="1"/>
              </p:cNvSpPr>
              <p:nvPr/>
            </p:nvSpPr>
            <p:spPr bwMode="auto">
              <a:xfrm>
                <a:off x="2369"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79" name="Line 49"/>
              <p:cNvSpPr>
                <a:spLocks noChangeShapeType="1"/>
              </p:cNvSpPr>
              <p:nvPr/>
            </p:nvSpPr>
            <p:spPr bwMode="auto">
              <a:xfrm>
                <a:off x="2509"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0" name="Line 50"/>
              <p:cNvSpPr>
                <a:spLocks noChangeShapeType="1"/>
              </p:cNvSpPr>
              <p:nvPr/>
            </p:nvSpPr>
            <p:spPr bwMode="auto">
              <a:xfrm>
                <a:off x="2649"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1" name="Line 51"/>
              <p:cNvSpPr>
                <a:spLocks noChangeShapeType="1"/>
              </p:cNvSpPr>
              <p:nvPr/>
            </p:nvSpPr>
            <p:spPr bwMode="auto">
              <a:xfrm>
                <a:off x="2799"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2" name="Line 52"/>
              <p:cNvSpPr>
                <a:spLocks noChangeShapeType="1"/>
              </p:cNvSpPr>
              <p:nvPr/>
            </p:nvSpPr>
            <p:spPr bwMode="auto">
              <a:xfrm>
                <a:off x="2949"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3" name="Line 53"/>
              <p:cNvSpPr>
                <a:spLocks noChangeShapeType="1"/>
              </p:cNvSpPr>
              <p:nvPr/>
            </p:nvSpPr>
            <p:spPr bwMode="auto">
              <a:xfrm>
                <a:off x="3088" y="1946"/>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4" name="Line 54"/>
              <p:cNvSpPr>
                <a:spLocks noChangeShapeType="1"/>
              </p:cNvSpPr>
              <p:nvPr/>
            </p:nvSpPr>
            <p:spPr bwMode="auto">
              <a:xfrm flipV="1">
                <a:off x="342"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5" name="Line 55"/>
              <p:cNvSpPr>
                <a:spLocks noChangeShapeType="1"/>
              </p:cNvSpPr>
              <p:nvPr/>
            </p:nvSpPr>
            <p:spPr bwMode="auto">
              <a:xfrm flipV="1">
                <a:off x="482"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6" name="Line 56"/>
              <p:cNvSpPr>
                <a:spLocks noChangeShapeType="1"/>
              </p:cNvSpPr>
              <p:nvPr/>
            </p:nvSpPr>
            <p:spPr bwMode="auto">
              <a:xfrm flipV="1">
                <a:off x="632"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7" name="Line 57"/>
              <p:cNvSpPr>
                <a:spLocks noChangeShapeType="1"/>
              </p:cNvSpPr>
              <p:nvPr/>
            </p:nvSpPr>
            <p:spPr bwMode="auto">
              <a:xfrm flipV="1">
                <a:off x="771"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8" name="Line 58"/>
              <p:cNvSpPr>
                <a:spLocks noChangeShapeType="1"/>
              </p:cNvSpPr>
              <p:nvPr/>
            </p:nvSpPr>
            <p:spPr bwMode="auto">
              <a:xfrm flipV="1">
                <a:off x="921"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89" name="Line 59"/>
              <p:cNvSpPr>
                <a:spLocks noChangeShapeType="1"/>
              </p:cNvSpPr>
              <p:nvPr/>
            </p:nvSpPr>
            <p:spPr bwMode="auto">
              <a:xfrm flipV="1">
                <a:off x="1061"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0" name="Line 60"/>
              <p:cNvSpPr>
                <a:spLocks noChangeShapeType="1"/>
              </p:cNvSpPr>
              <p:nvPr/>
            </p:nvSpPr>
            <p:spPr bwMode="auto">
              <a:xfrm flipV="1">
                <a:off x="1211"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1" name="Line 61"/>
              <p:cNvSpPr>
                <a:spLocks noChangeShapeType="1"/>
              </p:cNvSpPr>
              <p:nvPr/>
            </p:nvSpPr>
            <p:spPr bwMode="auto">
              <a:xfrm flipV="1">
                <a:off x="1351"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2" name="Line 62"/>
              <p:cNvSpPr>
                <a:spLocks noChangeShapeType="1"/>
              </p:cNvSpPr>
              <p:nvPr/>
            </p:nvSpPr>
            <p:spPr bwMode="auto">
              <a:xfrm flipV="1">
                <a:off x="1501"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3" name="Line 63"/>
              <p:cNvSpPr>
                <a:spLocks noChangeShapeType="1"/>
              </p:cNvSpPr>
              <p:nvPr/>
            </p:nvSpPr>
            <p:spPr bwMode="auto">
              <a:xfrm flipV="1">
                <a:off x="1640"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4" name="Line 64"/>
              <p:cNvSpPr>
                <a:spLocks noChangeShapeType="1"/>
              </p:cNvSpPr>
              <p:nvPr/>
            </p:nvSpPr>
            <p:spPr bwMode="auto">
              <a:xfrm flipV="1">
                <a:off x="1790"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5" name="Line 65"/>
              <p:cNvSpPr>
                <a:spLocks noChangeShapeType="1"/>
              </p:cNvSpPr>
              <p:nvPr/>
            </p:nvSpPr>
            <p:spPr bwMode="auto">
              <a:xfrm flipV="1">
                <a:off x="1930"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6" name="Line 66"/>
              <p:cNvSpPr>
                <a:spLocks noChangeShapeType="1"/>
              </p:cNvSpPr>
              <p:nvPr/>
            </p:nvSpPr>
            <p:spPr bwMode="auto">
              <a:xfrm flipV="1">
                <a:off x="2080"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7" name="Line 67"/>
              <p:cNvSpPr>
                <a:spLocks noChangeShapeType="1"/>
              </p:cNvSpPr>
              <p:nvPr/>
            </p:nvSpPr>
            <p:spPr bwMode="auto">
              <a:xfrm flipV="1">
                <a:off x="2220"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8" name="Line 68"/>
              <p:cNvSpPr>
                <a:spLocks noChangeShapeType="1"/>
              </p:cNvSpPr>
              <p:nvPr/>
            </p:nvSpPr>
            <p:spPr bwMode="auto">
              <a:xfrm flipV="1">
                <a:off x="2369"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99" name="Line 69"/>
              <p:cNvSpPr>
                <a:spLocks noChangeShapeType="1"/>
              </p:cNvSpPr>
              <p:nvPr/>
            </p:nvSpPr>
            <p:spPr bwMode="auto">
              <a:xfrm flipV="1">
                <a:off x="2509"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0" name="Line 70"/>
              <p:cNvSpPr>
                <a:spLocks noChangeShapeType="1"/>
              </p:cNvSpPr>
              <p:nvPr/>
            </p:nvSpPr>
            <p:spPr bwMode="auto">
              <a:xfrm flipV="1">
                <a:off x="2649"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1" name="Line 71"/>
              <p:cNvSpPr>
                <a:spLocks noChangeShapeType="1"/>
              </p:cNvSpPr>
              <p:nvPr/>
            </p:nvSpPr>
            <p:spPr bwMode="auto">
              <a:xfrm flipV="1">
                <a:off x="2799"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2" name="Line 72"/>
              <p:cNvSpPr>
                <a:spLocks noChangeShapeType="1"/>
              </p:cNvSpPr>
              <p:nvPr/>
            </p:nvSpPr>
            <p:spPr bwMode="auto">
              <a:xfrm flipV="1">
                <a:off x="2949"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3" name="Line 73"/>
              <p:cNvSpPr>
                <a:spLocks noChangeShapeType="1"/>
              </p:cNvSpPr>
              <p:nvPr/>
            </p:nvSpPr>
            <p:spPr bwMode="auto">
              <a:xfrm flipV="1">
                <a:off x="3088" y="878"/>
                <a:ext cx="1" cy="2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4" name="Line 74"/>
              <p:cNvSpPr>
                <a:spLocks noChangeShapeType="1"/>
              </p:cNvSpPr>
              <p:nvPr/>
            </p:nvSpPr>
            <p:spPr bwMode="auto">
              <a:xfrm flipH="1">
                <a:off x="342" y="18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5" name="Line 75"/>
              <p:cNvSpPr>
                <a:spLocks noChangeShapeType="1"/>
              </p:cNvSpPr>
              <p:nvPr/>
            </p:nvSpPr>
            <p:spPr bwMode="auto">
              <a:xfrm flipH="1">
                <a:off x="342" y="149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6" name="Line 76"/>
              <p:cNvSpPr>
                <a:spLocks noChangeShapeType="1"/>
              </p:cNvSpPr>
              <p:nvPr/>
            </p:nvSpPr>
            <p:spPr bwMode="auto">
              <a:xfrm flipH="1">
                <a:off x="342" y="119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7" name="Line 77"/>
              <p:cNvSpPr>
                <a:spLocks noChangeShapeType="1"/>
              </p:cNvSpPr>
              <p:nvPr/>
            </p:nvSpPr>
            <p:spPr bwMode="auto">
              <a:xfrm flipH="1">
                <a:off x="342" y="9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8" name="Line 78"/>
              <p:cNvSpPr>
                <a:spLocks noChangeShapeType="1"/>
              </p:cNvSpPr>
              <p:nvPr/>
            </p:nvSpPr>
            <p:spPr bwMode="auto">
              <a:xfrm>
                <a:off x="3218" y="1800"/>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09" name="Line 79"/>
              <p:cNvSpPr>
                <a:spLocks noChangeShapeType="1"/>
              </p:cNvSpPr>
              <p:nvPr/>
            </p:nvSpPr>
            <p:spPr bwMode="auto">
              <a:xfrm>
                <a:off x="3218" y="1496"/>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0" name="Line 80"/>
              <p:cNvSpPr>
                <a:spLocks noChangeShapeType="1"/>
              </p:cNvSpPr>
              <p:nvPr/>
            </p:nvSpPr>
            <p:spPr bwMode="auto">
              <a:xfrm>
                <a:off x="3218" y="1193"/>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1" name="Line 81"/>
              <p:cNvSpPr>
                <a:spLocks noChangeShapeType="1"/>
              </p:cNvSpPr>
              <p:nvPr/>
            </p:nvSpPr>
            <p:spPr bwMode="auto">
              <a:xfrm>
                <a:off x="3218" y="900"/>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2" name="Line 82"/>
              <p:cNvSpPr>
                <a:spLocks noChangeShapeType="1"/>
              </p:cNvSpPr>
              <p:nvPr/>
            </p:nvSpPr>
            <p:spPr bwMode="auto">
              <a:xfrm flipH="1">
                <a:off x="342" y="191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3" name="Line 83"/>
              <p:cNvSpPr>
                <a:spLocks noChangeShapeType="1"/>
              </p:cNvSpPr>
              <p:nvPr/>
            </p:nvSpPr>
            <p:spPr bwMode="auto">
              <a:xfrm flipH="1">
                <a:off x="342" y="185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4" name="Line 84"/>
              <p:cNvSpPr>
                <a:spLocks noChangeShapeType="1"/>
              </p:cNvSpPr>
              <p:nvPr/>
            </p:nvSpPr>
            <p:spPr bwMode="auto">
              <a:xfrm flipH="1">
                <a:off x="342" y="18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5" name="Line 85"/>
              <p:cNvSpPr>
                <a:spLocks noChangeShapeType="1"/>
              </p:cNvSpPr>
              <p:nvPr/>
            </p:nvSpPr>
            <p:spPr bwMode="auto">
              <a:xfrm flipH="1">
                <a:off x="342" y="17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6" name="Line 86"/>
              <p:cNvSpPr>
                <a:spLocks noChangeShapeType="1"/>
              </p:cNvSpPr>
              <p:nvPr/>
            </p:nvSpPr>
            <p:spPr bwMode="auto">
              <a:xfrm flipH="1">
                <a:off x="342" y="167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7" name="Line 87"/>
              <p:cNvSpPr>
                <a:spLocks noChangeShapeType="1"/>
              </p:cNvSpPr>
              <p:nvPr/>
            </p:nvSpPr>
            <p:spPr bwMode="auto">
              <a:xfrm flipH="1">
                <a:off x="342" y="16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8" name="Line 88"/>
              <p:cNvSpPr>
                <a:spLocks noChangeShapeType="1"/>
              </p:cNvSpPr>
              <p:nvPr/>
            </p:nvSpPr>
            <p:spPr bwMode="auto">
              <a:xfrm flipH="1">
                <a:off x="342" y="156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19" name="Line 89"/>
              <p:cNvSpPr>
                <a:spLocks noChangeShapeType="1"/>
              </p:cNvSpPr>
              <p:nvPr/>
            </p:nvSpPr>
            <p:spPr bwMode="auto">
              <a:xfrm flipH="1">
                <a:off x="342" y="149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0" name="Line 90"/>
              <p:cNvSpPr>
                <a:spLocks noChangeShapeType="1"/>
              </p:cNvSpPr>
              <p:nvPr/>
            </p:nvSpPr>
            <p:spPr bwMode="auto">
              <a:xfrm flipH="1">
                <a:off x="342" y="14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1" name="Line 91"/>
              <p:cNvSpPr>
                <a:spLocks noChangeShapeType="1"/>
              </p:cNvSpPr>
              <p:nvPr/>
            </p:nvSpPr>
            <p:spPr bwMode="auto">
              <a:xfrm flipH="1">
                <a:off x="342" y="13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2" name="Line 92"/>
              <p:cNvSpPr>
                <a:spLocks noChangeShapeType="1"/>
              </p:cNvSpPr>
              <p:nvPr/>
            </p:nvSpPr>
            <p:spPr bwMode="auto">
              <a:xfrm flipH="1">
                <a:off x="342" y="131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3" name="Line 93"/>
              <p:cNvSpPr>
                <a:spLocks noChangeShapeType="1"/>
              </p:cNvSpPr>
              <p:nvPr/>
            </p:nvSpPr>
            <p:spPr bwMode="auto">
              <a:xfrm flipH="1">
                <a:off x="342" y="126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4" name="Line 94"/>
              <p:cNvSpPr>
                <a:spLocks noChangeShapeType="1"/>
              </p:cNvSpPr>
              <p:nvPr/>
            </p:nvSpPr>
            <p:spPr bwMode="auto">
              <a:xfrm flipH="1">
                <a:off x="342" y="119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5" name="Line 95"/>
              <p:cNvSpPr>
                <a:spLocks noChangeShapeType="1"/>
              </p:cNvSpPr>
              <p:nvPr/>
            </p:nvSpPr>
            <p:spPr bwMode="auto">
              <a:xfrm flipH="1">
                <a:off x="342" y="113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6" name="Line 96"/>
              <p:cNvSpPr>
                <a:spLocks noChangeShapeType="1"/>
              </p:cNvSpPr>
              <p:nvPr/>
            </p:nvSpPr>
            <p:spPr bwMode="auto">
              <a:xfrm flipH="1">
                <a:off x="342" y="108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7" name="Line 97"/>
              <p:cNvSpPr>
                <a:spLocks noChangeShapeType="1"/>
              </p:cNvSpPr>
              <p:nvPr/>
            </p:nvSpPr>
            <p:spPr bwMode="auto">
              <a:xfrm flipH="1">
                <a:off x="342" y="102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8" name="Line 98"/>
              <p:cNvSpPr>
                <a:spLocks noChangeShapeType="1"/>
              </p:cNvSpPr>
              <p:nvPr/>
            </p:nvSpPr>
            <p:spPr bwMode="auto">
              <a:xfrm flipH="1">
                <a:off x="342" y="95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29" name="Line 99"/>
              <p:cNvSpPr>
                <a:spLocks noChangeShapeType="1"/>
              </p:cNvSpPr>
              <p:nvPr/>
            </p:nvSpPr>
            <p:spPr bwMode="auto">
              <a:xfrm flipH="1">
                <a:off x="342" y="9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0" name="Line 100"/>
              <p:cNvSpPr>
                <a:spLocks noChangeShapeType="1"/>
              </p:cNvSpPr>
              <p:nvPr/>
            </p:nvSpPr>
            <p:spPr bwMode="auto">
              <a:xfrm>
                <a:off x="3218" y="1912"/>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1" name="Line 101"/>
              <p:cNvSpPr>
                <a:spLocks noChangeShapeType="1"/>
              </p:cNvSpPr>
              <p:nvPr/>
            </p:nvSpPr>
            <p:spPr bwMode="auto">
              <a:xfrm>
                <a:off x="3218" y="1856"/>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2" name="Line 102"/>
              <p:cNvSpPr>
                <a:spLocks noChangeShapeType="1"/>
              </p:cNvSpPr>
              <p:nvPr/>
            </p:nvSpPr>
            <p:spPr bwMode="auto">
              <a:xfrm>
                <a:off x="3218" y="1800"/>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3" name="Line 103"/>
              <p:cNvSpPr>
                <a:spLocks noChangeShapeType="1"/>
              </p:cNvSpPr>
              <p:nvPr/>
            </p:nvSpPr>
            <p:spPr bwMode="auto">
              <a:xfrm>
                <a:off x="3218" y="1732"/>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4" name="Line 104"/>
              <p:cNvSpPr>
                <a:spLocks noChangeShapeType="1"/>
              </p:cNvSpPr>
              <p:nvPr/>
            </p:nvSpPr>
            <p:spPr bwMode="auto">
              <a:xfrm>
                <a:off x="3218" y="1676"/>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5" name="Line 105"/>
              <p:cNvSpPr>
                <a:spLocks noChangeShapeType="1"/>
              </p:cNvSpPr>
              <p:nvPr/>
            </p:nvSpPr>
            <p:spPr bwMode="auto">
              <a:xfrm>
                <a:off x="3218" y="1620"/>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6" name="Line 106"/>
              <p:cNvSpPr>
                <a:spLocks noChangeShapeType="1"/>
              </p:cNvSpPr>
              <p:nvPr/>
            </p:nvSpPr>
            <p:spPr bwMode="auto">
              <a:xfrm>
                <a:off x="3218" y="1564"/>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7" name="Line 107"/>
              <p:cNvSpPr>
                <a:spLocks noChangeShapeType="1"/>
              </p:cNvSpPr>
              <p:nvPr/>
            </p:nvSpPr>
            <p:spPr bwMode="auto">
              <a:xfrm>
                <a:off x="3218" y="1496"/>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8" name="Line 108"/>
              <p:cNvSpPr>
                <a:spLocks noChangeShapeType="1"/>
              </p:cNvSpPr>
              <p:nvPr/>
            </p:nvSpPr>
            <p:spPr bwMode="auto">
              <a:xfrm>
                <a:off x="3218" y="1440"/>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39" name="Line 109"/>
              <p:cNvSpPr>
                <a:spLocks noChangeShapeType="1"/>
              </p:cNvSpPr>
              <p:nvPr/>
            </p:nvSpPr>
            <p:spPr bwMode="auto">
              <a:xfrm>
                <a:off x="3218" y="1372"/>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0" name="Line 110"/>
              <p:cNvSpPr>
                <a:spLocks noChangeShapeType="1"/>
              </p:cNvSpPr>
              <p:nvPr/>
            </p:nvSpPr>
            <p:spPr bwMode="auto">
              <a:xfrm>
                <a:off x="3218" y="1316"/>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1" name="Line 111"/>
              <p:cNvSpPr>
                <a:spLocks noChangeShapeType="1"/>
              </p:cNvSpPr>
              <p:nvPr/>
            </p:nvSpPr>
            <p:spPr bwMode="auto">
              <a:xfrm>
                <a:off x="3218" y="1260"/>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2" name="Line 112"/>
              <p:cNvSpPr>
                <a:spLocks noChangeShapeType="1"/>
              </p:cNvSpPr>
              <p:nvPr/>
            </p:nvSpPr>
            <p:spPr bwMode="auto">
              <a:xfrm>
                <a:off x="3218" y="1193"/>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3" name="Line 113"/>
              <p:cNvSpPr>
                <a:spLocks noChangeShapeType="1"/>
              </p:cNvSpPr>
              <p:nvPr/>
            </p:nvSpPr>
            <p:spPr bwMode="auto">
              <a:xfrm>
                <a:off x="3218" y="1136"/>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4" name="Line 114"/>
              <p:cNvSpPr>
                <a:spLocks noChangeShapeType="1"/>
              </p:cNvSpPr>
              <p:nvPr/>
            </p:nvSpPr>
            <p:spPr bwMode="auto">
              <a:xfrm>
                <a:off x="3218" y="1080"/>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5" name="Line 115"/>
              <p:cNvSpPr>
                <a:spLocks noChangeShapeType="1"/>
              </p:cNvSpPr>
              <p:nvPr/>
            </p:nvSpPr>
            <p:spPr bwMode="auto">
              <a:xfrm>
                <a:off x="3218" y="1024"/>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6" name="Line 116"/>
              <p:cNvSpPr>
                <a:spLocks noChangeShapeType="1"/>
              </p:cNvSpPr>
              <p:nvPr/>
            </p:nvSpPr>
            <p:spPr bwMode="auto">
              <a:xfrm>
                <a:off x="3218" y="957"/>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147" name="Line 117"/>
              <p:cNvSpPr>
                <a:spLocks noChangeShapeType="1"/>
              </p:cNvSpPr>
              <p:nvPr/>
            </p:nvSpPr>
            <p:spPr bwMode="auto">
              <a:xfrm>
                <a:off x="3218" y="900"/>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grpSp>
      </p:grpSp>
      <p:pic>
        <p:nvPicPr>
          <p:cNvPr id="18" name="Picture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68" y="5698127"/>
            <a:ext cx="3492943" cy="19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9"/>
          <p:cNvSpPr>
            <a:spLocks noChangeArrowheads="1"/>
          </p:cNvSpPr>
          <p:nvPr/>
        </p:nvSpPr>
        <p:spPr bwMode="auto">
          <a:xfrm>
            <a:off x="7995888" y="5683576"/>
            <a:ext cx="1423754"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dirty="0">
                <a:solidFill>
                  <a:srgbClr val="FFFFFF"/>
                </a:solidFill>
                <a:cs typeface="Arial" panose="020B0604020202020204" pitchFamily="34" charset="0"/>
              </a:rPr>
              <a:t>Log Reflection</a:t>
            </a:r>
            <a:endParaRPr lang="en-US" altLang="en-US" sz="1600" b="1" dirty="0">
              <a:solidFill>
                <a:srgbClr val="000000"/>
              </a:solidFill>
              <a:cs typeface="Arial" panose="020B0604020202020204" pitchFamily="34" charset="0"/>
            </a:endParaRPr>
          </a:p>
        </p:txBody>
      </p:sp>
      <p:sp>
        <p:nvSpPr>
          <p:cNvPr id="26" name="Rectangle 126"/>
          <p:cNvSpPr>
            <a:spLocks noChangeArrowheads="1"/>
          </p:cNvSpPr>
          <p:nvPr/>
        </p:nvSpPr>
        <p:spPr bwMode="auto">
          <a:xfrm>
            <a:off x="10081349" y="5263666"/>
            <a:ext cx="699673"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250 µm</a:t>
            </a:r>
            <a:endParaRPr lang="en-US" altLang="en-US" sz="1600" b="1">
              <a:solidFill>
                <a:srgbClr val="000000"/>
              </a:solidFill>
              <a:cs typeface="Arial" panose="020B0604020202020204" pitchFamily="34" charset="0"/>
            </a:endParaRPr>
          </a:p>
        </p:txBody>
      </p:sp>
      <p:sp>
        <p:nvSpPr>
          <p:cNvPr id="27" name="Rectangle 127"/>
          <p:cNvSpPr>
            <a:spLocks noChangeArrowheads="1"/>
          </p:cNvSpPr>
          <p:nvPr/>
        </p:nvSpPr>
        <p:spPr bwMode="auto">
          <a:xfrm>
            <a:off x="10081349" y="5263666"/>
            <a:ext cx="699673"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250 µm</a:t>
            </a:r>
            <a:endParaRPr lang="en-US" altLang="en-US" sz="1600" b="1">
              <a:solidFill>
                <a:srgbClr val="000000"/>
              </a:solidFill>
              <a:cs typeface="Arial" panose="020B0604020202020204" pitchFamily="34" charset="0"/>
            </a:endParaRPr>
          </a:p>
        </p:txBody>
      </p:sp>
      <p:pic>
        <p:nvPicPr>
          <p:cNvPr id="28"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454" y="5300259"/>
            <a:ext cx="325430" cy="16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9"/>
          <p:cNvSpPr>
            <a:spLocks noChangeArrowheads="1"/>
          </p:cNvSpPr>
          <p:nvPr/>
        </p:nvSpPr>
        <p:spPr bwMode="auto">
          <a:xfrm>
            <a:off x="4177515" y="3022923"/>
            <a:ext cx="124748"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F</a:t>
            </a:r>
            <a:endParaRPr lang="en-US" altLang="en-US" sz="1600" b="1">
              <a:solidFill>
                <a:srgbClr val="000000"/>
              </a:solidFill>
              <a:cs typeface="Arial" panose="020B0604020202020204" pitchFamily="34" charset="0"/>
            </a:endParaRPr>
          </a:p>
        </p:txBody>
      </p:sp>
      <p:sp>
        <p:nvSpPr>
          <p:cNvPr id="30" name="Rectangle 130"/>
          <p:cNvSpPr>
            <a:spLocks noChangeArrowheads="1"/>
          </p:cNvSpPr>
          <p:nvPr/>
        </p:nvSpPr>
        <p:spPr bwMode="auto">
          <a:xfrm>
            <a:off x="4313111" y="3022923"/>
            <a:ext cx="124748"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o</a:t>
            </a:r>
            <a:endParaRPr lang="en-US" altLang="en-US" sz="1600" b="1">
              <a:solidFill>
                <a:srgbClr val="000000"/>
              </a:solidFill>
              <a:cs typeface="Arial" panose="020B0604020202020204" pitchFamily="34" charset="0"/>
            </a:endParaRPr>
          </a:p>
        </p:txBody>
      </p:sp>
      <p:sp>
        <p:nvSpPr>
          <p:cNvPr id="31" name="Rectangle 131"/>
          <p:cNvSpPr>
            <a:spLocks noChangeArrowheads="1"/>
          </p:cNvSpPr>
          <p:nvPr/>
        </p:nvSpPr>
        <p:spPr bwMode="auto">
          <a:xfrm>
            <a:off x="4451418" y="3022923"/>
            <a:ext cx="113900"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v</a:t>
            </a:r>
            <a:endParaRPr lang="en-US" altLang="en-US" sz="1600" b="1">
              <a:solidFill>
                <a:srgbClr val="000000"/>
              </a:solidFill>
              <a:cs typeface="Arial" panose="020B0604020202020204" pitchFamily="34" charset="0"/>
            </a:endParaRPr>
          </a:p>
        </p:txBody>
      </p:sp>
      <p:sp>
        <p:nvSpPr>
          <p:cNvPr id="32" name="Rectangle 132"/>
          <p:cNvSpPr>
            <a:spLocks noChangeArrowheads="1"/>
          </p:cNvSpPr>
          <p:nvPr/>
        </p:nvSpPr>
        <p:spPr bwMode="auto">
          <a:xfrm>
            <a:off x="4557183" y="3022923"/>
            <a:ext cx="227801"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ea</a:t>
            </a:r>
            <a:endParaRPr lang="en-US" altLang="en-US" sz="1600" b="1">
              <a:solidFill>
                <a:srgbClr val="000000"/>
              </a:solidFill>
              <a:cs typeface="Arial" panose="020B0604020202020204" pitchFamily="34" charset="0"/>
            </a:endParaRPr>
          </a:p>
        </p:txBody>
      </p:sp>
      <p:sp>
        <p:nvSpPr>
          <p:cNvPr id="33" name="Rectangle 133"/>
          <p:cNvSpPr>
            <a:spLocks noChangeArrowheads="1"/>
          </p:cNvSpPr>
          <p:nvPr/>
        </p:nvSpPr>
        <p:spPr bwMode="auto">
          <a:xfrm>
            <a:off x="9349132" y="2722372"/>
            <a:ext cx="1016967"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Optic Disc</a:t>
            </a:r>
            <a:endParaRPr lang="en-US" altLang="en-US" sz="1600" b="1">
              <a:solidFill>
                <a:srgbClr val="000000"/>
              </a:solidFill>
              <a:cs typeface="Arial" panose="020B0604020202020204" pitchFamily="34" charset="0"/>
            </a:endParaRPr>
          </a:p>
        </p:txBody>
      </p:sp>
      <p:sp>
        <p:nvSpPr>
          <p:cNvPr id="34" name="Rectangle 134"/>
          <p:cNvSpPr>
            <a:spLocks noChangeArrowheads="1"/>
          </p:cNvSpPr>
          <p:nvPr/>
        </p:nvSpPr>
        <p:spPr bwMode="auto">
          <a:xfrm>
            <a:off x="7833173" y="4793497"/>
            <a:ext cx="477297"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Chor</a:t>
            </a:r>
            <a:endParaRPr lang="en-US" altLang="en-US" sz="1600" b="1">
              <a:solidFill>
                <a:srgbClr val="000000"/>
              </a:solidFill>
              <a:cs typeface="Arial" panose="020B0604020202020204" pitchFamily="34" charset="0"/>
            </a:endParaRPr>
          </a:p>
        </p:txBody>
      </p:sp>
      <p:sp>
        <p:nvSpPr>
          <p:cNvPr id="35" name="Rectangle 135"/>
          <p:cNvSpPr>
            <a:spLocks noChangeArrowheads="1"/>
          </p:cNvSpPr>
          <p:nvPr/>
        </p:nvSpPr>
        <p:spPr bwMode="auto">
          <a:xfrm>
            <a:off x="8348437" y="4793497"/>
            <a:ext cx="903067"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iocapillar</a:t>
            </a:r>
            <a:endParaRPr lang="en-US" altLang="en-US" sz="1600" b="1">
              <a:solidFill>
                <a:srgbClr val="000000"/>
              </a:solidFill>
              <a:cs typeface="Arial" panose="020B0604020202020204" pitchFamily="34" charset="0"/>
            </a:endParaRPr>
          </a:p>
        </p:txBody>
      </p:sp>
      <p:sp>
        <p:nvSpPr>
          <p:cNvPr id="36" name="Rectangle 136"/>
          <p:cNvSpPr>
            <a:spLocks noChangeArrowheads="1"/>
          </p:cNvSpPr>
          <p:nvPr/>
        </p:nvSpPr>
        <p:spPr bwMode="auto">
          <a:xfrm>
            <a:off x="9322013" y="4793497"/>
            <a:ext cx="170850"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is</a:t>
            </a:r>
            <a:endParaRPr lang="en-US" altLang="en-US" sz="1600" b="1">
              <a:solidFill>
                <a:srgbClr val="000000"/>
              </a:solidFill>
              <a:cs typeface="Arial" panose="020B0604020202020204" pitchFamily="34" charset="0"/>
            </a:endParaRPr>
          </a:p>
        </p:txBody>
      </p:sp>
      <p:sp>
        <p:nvSpPr>
          <p:cNvPr id="37" name="Rectangle 137"/>
          <p:cNvSpPr>
            <a:spLocks noChangeArrowheads="1"/>
          </p:cNvSpPr>
          <p:nvPr/>
        </p:nvSpPr>
        <p:spPr bwMode="auto">
          <a:xfrm>
            <a:off x="5557879" y="2353378"/>
            <a:ext cx="816286"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Vitreous</a:t>
            </a:r>
            <a:endParaRPr lang="en-US" altLang="en-US" sz="1600" b="1">
              <a:solidFill>
                <a:srgbClr val="000000"/>
              </a:solidFill>
              <a:cs typeface="Arial" panose="020B0604020202020204" pitchFamily="34" charset="0"/>
            </a:endParaRPr>
          </a:p>
        </p:txBody>
      </p:sp>
      <p:sp>
        <p:nvSpPr>
          <p:cNvPr id="38" name="Rectangle 138"/>
          <p:cNvSpPr>
            <a:spLocks noChangeArrowheads="1"/>
          </p:cNvSpPr>
          <p:nvPr/>
        </p:nvSpPr>
        <p:spPr bwMode="auto">
          <a:xfrm>
            <a:off x="7643339" y="2284936"/>
            <a:ext cx="398651"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NFL</a:t>
            </a:r>
            <a:endParaRPr lang="en-US" altLang="en-US" sz="1600" b="1">
              <a:solidFill>
                <a:srgbClr val="000000"/>
              </a:solidFill>
              <a:cs typeface="Arial" panose="020B0604020202020204" pitchFamily="34" charset="0"/>
            </a:endParaRPr>
          </a:p>
        </p:txBody>
      </p:sp>
      <p:sp>
        <p:nvSpPr>
          <p:cNvPr id="39" name="Freeform 139"/>
          <p:cNvSpPr>
            <a:spLocks/>
          </p:cNvSpPr>
          <p:nvPr/>
        </p:nvSpPr>
        <p:spPr bwMode="auto">
          <a:xfrm>
            <a:off x="8833869" y="3189565"/>
            <a:ext cx="216953" cy="166642"/>
          </a:xfrm>
          <a:custGeom>
            <a:avLst/>
            <a:gdLst>
              <a:gd name="T0" fmla="*/ 20 w 80"/>
              <a:gd name="T1" fmla="*/ 11 h 56"/>
              <a:gd name="T2" fmla="*/ 30 w 80"/>
              <a:gd name="T3" fmla="*/ 0 h 56"/>
              <a:gd name="T4" fmla="*/ 80 w 80"/>
              <a:gd name="T5" fmla="*/ 56 h 56"/>
              <a:gd name="T6" fmla="*/ 0 w 80"/>
              <a:gd name="T7" fmla="*/ 34 h 56"/>
              <a:gd name="T8" fmla="*/ 20 w 80"/>
              <a:gd name="T9" fmla="*/ 11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6">
                <a:moveTo>
                  <a:pt x="20" y="11"/>
                </a:moveTo>
                <a:lnTo>
                  <a:pt x="30" y="0"/>
                </a:lnTo>
                <a:lnTo>
                  <a:pt x="80" y="56"/>
                </a:lnTo>
                <a:lnTo>
                  <a:pt x="0" y="34"/>
                </a:lnTo>
                <a:lnTo>
                  <a:pt x="20" y="1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0" name="Freeform 140"/>
          <p:cNvSpPr>
            <a:spLocks/>
          </p:cNvSpPr>
          <p:nvPr/>
        </p:nvSpPr>
        <p:spPr bwMode="auto">
          <a:xfrm>
            <a:off x="8833869" y="3189565"/>
            <a:ext cx="216953" cy="166642"/>
          </a:xfrm>
          <a:custGeom>
            <a:avLst/>
            <a:gdLst>
              <a:gd name="T0" fmla="*/ 20 w 80"/>
              <a:gd name="T1" fmla="*/ 11 h 56"/>
              <a:gd name="T2" fmla="*/ 30 w 80"/>
              <a:gd name="T3" fmla="*/ 0 h 56"/>
              <a:gd name="T4" fmla="*/ 80 w 80"/>
              <a:gd name="T5" fmla="*/ 56 h 56"/>
              <a:gd name="T6" fmla="*/ 0 w 80"/>
              <a:gd name="T7" fmla="*/ 34 h 56"/>
              <a:gd name="T8" fmla="*/ 20 w 80"/>
              <a:gd name="T9" fmla="*/ 11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56">
                <a:moveTo>
                  <a:pt x="20" y="11"/>
                </a:moveTo>
                <a:lnTo>
                  <a:pt x="30" y="0"/>
                </a:lnTo>
                <a:lnTo>
                  <a:pt x="80" y="56"/>
                </a:lnTo>
                <a:lnTo>
                  <a:pt x="0" y="34"/>
                </a:ln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1" name="Line 141"/>
          <p:cNvSpPr>
            <a:spLocks noChangeShapeType="1"/>
          </p:cNvSpPr>
          <p:nvPr/>
        </p:nvSpPr>
        <p:spPr bwMode="auto">
          <a:xfrm>
            <a:off x="8077245" y="2653929"/>
            <a:ext cx="783743" cy="568369"/>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2" name="Freeform 142"/>
          <p:cNvSpPr>
            <a:spLocks/>
          </p:cNvSpPr>
          <p:nvPr/>
        </p:nvSpPr>
        <p:spPr bwMode="auto">
          <a:xfrm>
            <a:off x="7887412" y="3957310"/>
            <a:ext cx="189834" cy="235085"/>
          </a:xfrm>
          <a:custGeom>
            <a:avLst/>
            <a:gdLst>
              <a:gd name="T0" fmla="*/ 50 w 70"/>
              <a:gd name="T1" fmla="*/ 57 h 79"/>
              <a:gd name="T2" fmla="*/ 40 w 70"/>
              <a:gd name="T3" fmla="*/ 79 h 79"/>
              <a:gd name="T4" fmla="*/ 0 w 70"/>
              <a:gd name="T5" fmla="*/ 0 h 79"/>
              <a:gd name="T6" fmla="*/ 70 w 70"/>
              <a:gd name="T7" fmla="*/ 34 h 79"/>
              <a:gd name="T8" fmla="*/ 50 w 70"/>
              <a:gd name="T9" fmla="*/ 5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9">
                <a:moveTo>
                  <a:pt x="50" y="57"/>
                </a:moveTo>
                <a:lnTo>
                  <a:pt x="40" y="79"/>
                </a:lnTo>
                <a:lnTo>
                  <a:pt x="0" y="0"/>
                </a:lnTo>
                <a:lnTo>
                  <a:pt x="70" y="34"/>
                </a:lnTo>
                <a:lnTo>
                  <a:pt x="50" y="57"/>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3" name="Freeform 143"/>
          <p:cNvSpPr>
            <a:spLocks/>
          </p:cNvSpPr>
          <p:nvPr/>
        </p:nvSpPr>
        <p:spPr bwMode="auto">
          <a:xfrm>
            <a:off x="7887412" y="3957310"/>
            <a:ext cx="189834" cy="235085"/>
          </a:xfrm>
          <a:custGeom>
            <a:avLst/>
            <a:gdLst>
              <a:gd name="T0" fmla="*/ 50 w 70"/>
              <a:gd name="T1" fmla="*/ 57 h 79"/>
              <a:gd name="T2" fmla="*/ 40 w 70"/>
              <a:gd name="T3" fmla="*/ 79 h 79"/>
              <a:gd name="T4" fmla="*/ 0 w 70"/>
              <a:gd name="T5" fmla="*/ 0 h 79"/>
              <a:gd name="T6" fmla="*/ 70 w 70"/>
              <a:gd name="T7" fmla="*/ 34 h 79"/>
              <a:gd name="T8" fmla="*/ 50 w 70"/>
              <a:gd name="T9" fmla="*/ 5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9">
                <a:moveTo>
                  <a:pt x="50" y="57"/>
                </a:moveTo>
                <a:lnTo>
                  <a:pt x="40" y="79"/>
                </a:lnTo>
                <a:lnTo>
                  <a:pt x="0" y="0"/>
                </a:lnTo>
                <a:lnTo>
                  <a:pt x="70" y="34"/>
                </a:lnTo>
                <a:lnTo>
                  <a:pt x="5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4" name="Line 144"/>
          <p:cNvSpPr>
            <a:spLocks noChangeShapeType="1"/>
          </p:cNvSpPr>
          <p:nvPr/>
        </p:nvSpPr>
        <p:spPr bwMode="auto">
          <a:xfrm flipH="1" flipV="1">
            <a:off x="8050126" y="4126928"/>
            <a:ext cx="569502" cy="666569"/>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5" name="Rectangle 145"/>
          <p:cNvSpPr>
            <a:spLocks noChangeArrowheads="1"/>
          </p:cNvSpPr>
          <p:nvPr/>
        </p:nvSpPr>
        <p:spPr bwMode="auto">
          <a:xfrm>
            <a:off x="3906324" y="4659588"/>
            <a:ext cx="1515959" cy="2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None/>
            </a:pPr>
            <a:r>
              <a:rPr lang="en-US" altLang="en-US" sz="1600" b="1">
                <a:solidFill>
                  <a:srgbClr val="FFFFFF"/>
                </a:solidFill>
                <a:cs typeface="Arial" panose="020B0604020202020204" pitchFamily="34" charset="0"/>
              </a:rPr>
              <a:t>Photoreceptors</a:t>
            </a:r>
            <a:endParaRPr lang="en-US" altLang="en-US" sz="1600" b="1">
              <a:solidFill>
                <a:srgbClr val="000000"/>
              </a:solidFill>
              <a:cs typeface="Arial" panose="020B0604020202020204" pitchFamily="34" charset="0"/>
            </a:endParaRPr>
          </a:p>
        </p:txBody>
      </p:sp>
      <p:sp>
        <p:nvSpPr>
          <p:cNvPr id="46" name="Freeform 146"/>
          <p:cNvSpPr>
            <a:spLocks/>
          </p:cNvSpPr>
          <p:nvPr/>
        </p:nvSpPr>
        <p:spPr bwMode="auto">
          <a:xfrm>
            <a:off x="5340926" y="3823401"/>
            <a:ext cx="216953" cy="235085"/>
          </a:xfrm>
          <a:custGeom>
            <a:avLst/>
            <a:gdLst>
              <a:gd name="T0" fmla="*/ 20 w 80"/>
              <a:gd name="T1" fmla="*/ 57 h 79"/>
              <a:gd name="T2" fmla="*/ 0 w 80"/>
              <a:gd name="T3" fmla="*/ 34 h 79"/>
              <a:gd name="T4" fmla="*/ 80 w 80"/>
              <a:gd name="T5" fmla="*/ 0 h 79"/>
              <a:gd name="T6" fmla="*/ 30 w 80"/>
              <a:gd name="T7" fmla="*/ 79 h 79"/>
              <a:gd name="T8" fmla="*/ 20 w 80"/>
              <a:gd name="T9" fmla="*/ 5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79">
                <a:moveTo>
                  <a:pt x="20" y="57"/>
                </a:moveTo>
                <a:lnTo>
                  <a:pt x="0" y="34"/>
                </a:lnTo>
                <a:lnTo>
                  <a:pt x="80" y="0"/>
                </a:lnTo>
                <a:lnTo>
                  <a:pt x="30" y="79"/>
                </a:lnTo>
                <a:lnTo>
                  <a:pt x="20" y="57"/>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7" name="Freeform 147"/>
          <p:cNvSpPr>
            <a:spLocks/>
          </p:cNvSpPr>
          <p:nvPr/>
        </p:nvSpPr>
        <p:spPr bwMode="auto">
          <a:xfrm>
            <a:off x="5340926" y="3823401"/>
            <a:ext cx="216953" cy="235085"/>
          </a:xfrm>
          <a:custGeom>
            <a:avLst/>
            <a:gdLst>
              <a:gd name="T0" fmla="*/ 20 w 80"/>
              <a:gd name="T1" fmla="*/ 57 h 79"/>
              <a:gd name="T2" fmla="*/ 0 w 80"/>
              <a:gd name="T3" fmla="*/ 34 h 79"/>
              <a:gd name="T4" fmla="*/ 80 w 80"/>
              <a:gd name="T5" fmla="*/ 0 h 79"/>
              <a:gd name="T6" fmla="*/ 30 w 80"/>
              <a:gd name="T7" fmla="*/ 79 h 79"/>
              <a:gd name="T8" fmla="*/ 20 w 80"/>
              <a:gd name="T9" fmla="*/ 5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79">
                <a:moveTo>
                  <a:pt x="20" y="57"/>
                </a:moveTo>
                <a:lnTo>
                  <a:pt x="0" y="34"/>
                </a:lnTo>
                <a:lnTo>
                  <a:pt x="80" y="0"/>
                </a:lnTo>
                <a:lnTo>
                  <a:pt x="30" y="79"/>
                </a:lnTo>
                <a:lnTo>
                  <a:pt x="2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8" name="Line 148"/>
          <p:cNvSpPr>
            <a:spLocks noChangeShapeType="1"/>
          </p:cNvSpPr>
          <p:nvPr/>
        </p:nvSpPr>
        <p:spPr bwMode="auto">
          <a:xfrm flipV="1">
            <a:off x="4771424" y="3993019"/>
            <a:ext cx="623740" cy="633836"/>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49" name="Text Box 149"/>
          <p:cNvSpPr txBox="1">
            <a:spLocks noChangeArrowheads="1"/>
          </p:cNvSpPr>
          <p:nvPr/>
        </p:nvSpPr>
        <p:spPr bwMode="auto">
          <a:xfrm>
            <a:off x="3521232" y="6013557"/>
            <a:ext cx="3566165" cy="3392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None/>
            </a:pPr>
            <a:r>
              <a:rPr lang="en-US" altLang="en-US" sz="1600" b="1">
                <a:solidFill>
                  <a:srgbClr val="FFFFFF"/>
                </a:solidFill>
                <a:cs typeface="Arial" panose="020B0604020202020204" pitchFamily="34" charset="0"/>
              </a:rPr>
              <a:t>Hee et al. 1995</a:t>
            </a:r>
          </a:p>
        </p:txBody>
      </p:sp>
      <p:sp>
        <p:nvSpPr>
          <p:cNvPr id="148" name="Rectangle 150"/>
          <p:cNvSpPr>
            <a:spLocks noChangeArrowheads="1"/>
          </p:cNvSpPr>
          <p:nvPr/>
        </p:nvSpPr>
        <p:spPr bwMode="auto">
          <a:xfrm>
            <a:off x="174496" y="2889615"/>
            <a:ext cx="33819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chemeClr val="hlink"/>
              </a:buClr>
              <a:buSzPct val="10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1400">
                <a:solidFill>
                  <a:schemeClr val="tx1"/>
                </a:solidFill>
                <a:latin typeface="Arial" panose="020B0604020202020204" pitchFamily="34" charset="0"/>
              </a:defRPr>
            </a:lvl9pPr>
          </a:lstStyle>
          <a:p>
            <a:pPr marL="231775" indent="-231775">
              <a:lnSpc>
                <a:spcPct val="150000"/>
              </a:lnSpc>
              <a:spcBef>
                <a:spcPct val="0"/>
              </a:spcBef>
              <a:buClr>
                <a:srgbClr val="333333"/>
              </a:buClr>
              <a:buFont typeface="Arial" panose="020B0604020202020204" pitchFamily="34" charset="0"/>
              <a:buChar char="•"/>
            </a:pPr>
            <a:r>
              <a:rPr lang="en-US" altLang="en-US" sz="2000" b="1" dirty="0">
                <a:solidFill>
                  <a:srgbClr val="000000"/>
                </a:solidFill>
                <a:latin typeface="Arial"/>
              </a:rPr>
              <a:t>Ophthalmology</a:t>
            </a:r>
          </a:p>
          <a:p>
            <a:pPr marL="231775" indent="-231775">
              <a:lnSpc>
                <a:spcPct val="150000"/>
              </a:lnSpc>
              <a:spcBef>
                <a:spcPct val="0"/>
              </a:spcBef>
              <a:buClr>
                <a:srgbClr val="333333"/>
              </a:buClr>
              <a:buFont typeface="Arial" panose="020B0604020202020204" pitchFamily="34" charset="0"/>
              <a:buChar char="•"/>
            </a:pPr>
            <a:r>
              <a:rPr lang="en-US" altLang="en-US" sz="2000" b="1" dirty="0">
                <a:solidFill>
                  <a:srgbClr val="000000"/>
                </a:solidFill>
                <a:latin typeface="Arial"/>
              </a:rPr>
              <a:t>Cardiology</a:t>
            </a:r>
          </a:p>
          <a:p>
            <a:pPr marL="231775" indent="-231775">
              <a:lnSpc>
                <a:spcPct val="150000"/>
              </a:lnSpc>
              <a:spcBef>
                <a:spcPct val="0"/>
              </a:spcBef>
              <a:buClr>
                <a:srgbClr val="333333"/>
              </a:buClr>
              <a:buFont typeface="Arial" panose="020B0604020202020204" pitchFamily="34" charset="0"/>
              <a:buChar char="•"/>
            </a:pPr>
            <a:r>
              <a:rPr lang="en-US" altLang="en-US" sz="2000" b="1" dirty="0">
                <a:solidFill>
                  <a:srgbClr val="000000"/>
                </a:solidFill>
                <a:latin typeface="Arial"/>
              </a:rPr>
              <a:t>Gastroenterology</a:t>
            </a:r>
          </a:p>
          <a:p>
            <a:pPr marL="231775" indent="-231775">
              <a:lnSpc>
                <a:spcPct val="150000"/>
              </a:lnSpc>
              <a:spcBef>
                <a:spcPct val="0"/>
              </a:spcBef>
              <a:buClr>
                <a:srgbClr val="333333"/>
              </a:buClr>
              <a:buFont typeface="Arial" panose="020B0604020202020204" pitchFamily="34" charset="0"/>
              <a:buChar char="•"/>
            </a:pPr>
            <a:r>
              <a:rPr lang="en-US" altLang="en-US" sz="2000" b="1" dirty="0">
                <a:solidFill>
                  <a:srgbClr val="000000"/>
                </a:solidFill>
                <a:latin typeface="Arial"/>
              </a:rPr>
              <a:t>Developmental Biology </a:t>
            </a:r>
          </a:p>
        </p:txBody>
      </p:sp>
    </p:spTree>
    <p:extLst>
      <p:ext uri="{BB962C8B-B14F-4D97-AF65-F5344CB8AC3E}">
        <p14:creationId xmlns:p14="http://schemas.microsoft.com/office/powerpoint/2010/main" val="34778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2"/>
          <p:cNvSpPr>
            <a:spLocks noGrp="1"/>
          </p:cNvSpPr>
          <p:nvPr>
            <p:ph idx="1"/>
          </p:nvPr>
        </p:nvSpPr>
        <p:spPr>
          <a:xfrm>
            <a:off x="1555698" y="1768568"/>
            <a:ext cx="9080604" cy="4525906"/>
          </a:xfrm>
        </p:spPr>
        <p:txBody>
          <a:bodyPr>
            <a:noAutofit/>
          </a:bodyPr>
          <a:lstStyle/>
          <a:p>
            <a:pPr marL="457200" indent="-457200">
              <a:spcBef>
                <a:spcPts val="0"/>
              </a:spcBef>
              <a:buClrTx/>
              <a:buFont typeface="Arial" panose="020B0604020202020204" pitchFamily="34" charset="0"/>
              <a:buChar char="•"/>
            </a:pPr>
            <a:r>
              <a:rPr lang="en-US" altLang="zh-CN" sz="3200" dirty="0"/>
              <a:t>Optical Coherent Tomography (OCT)</a:t>
            </a:r>
          </a:p>
          <a:p>
            <a:pPr marL="68580" indent="0">
              <a:spcBef>
                <a:spcPts val="0"/>
              </a:spcBef>
              <a:buClrTx/>
              <a:buNone/>
            </a:pPr>
            <a:r>
              <a:rPr lang="en-US" sz="3200" b="0" dirty="0"/>
              <a:t>	– Basic Idea</a:t>
            </a:r>
          </a:p>
          <a:p>
            <a:pPr marL="68580" indent="0">
              <a:spcBef>
                <a:spcPts val="0"/>
              </a:spcBef>
              <a:buClrTx/>
              <a:buNone/>
            </a:pPr>
            <a:r>
              <a:rPr lang="en-US" sz="3200" b="0" dirty="0"/>
              <a:t>	– Further Analysis</a:t>
            </a:r>
          </a:p>
          <a:p>
            <a:pPr marL="68580" indent="0">
              <a:spcBef>
                <a:spcPts val="0"/>
              </a:spcBef>
              <a:buClrTx/>
              <a:buNone/>
            </a:pPr>
            <a:r>
              <a:rPr lang="en-US" altLang="zh-CN" sz="3200" b="0" dirty="0"/>
              <a:t>	– OCT System &amp; Applications</a:t>
            </a:r>
            <a:endParaRPr lang="en-US" sz="3200" b="0" dirty="0"/>
          </a:p>
          <a:p>
            <a:pPr marL="457200" indent="-457200">
              <a:spcBef>
                <a:spcPts val="0"/>
              </a:spcBef>
              <a:buClrTx/>
              <a:buFont typeface="Arial" panose="020B0604020202020204" pitchFamily="34" charset="0"/>
              <a:buChar char="•"/>
            </a:pPr>
            <a:r>
              <a:rPr lang="en-US" sz="3200" dirty="0">
                <a:solidFill>
                  <a:srgbClr val="FF0000"/>
                </a:solidFill>
              </a:rPr>
              <a:t>Radiative Transfer Equation (RTE)</a:t>
            </a:r>
          </a:p>
          <a:p>
            <a:pPr marL="68580" indent="0">
              <a:spcBef>
                <a:spcPts val="0"/>
              </a:spcBef>
              <a:buClrTx/>
              <a:buNone/>
            </a:pPr>
            <a:r>
              <a:rPr lang="en-US" sz="3200" b="0" dirty="0">
                <a:solidFill>
                  <a:srgbClr val="FF0000"/>
                </a:solidFill>
              </a:rPr>
              <a:t>	– Key Definitions</a:t>
            </a:r>
          </a:p>
          <a:p>
            <a:pPr marL="68580" indent="0">
              <a:spcBef>
                <a:spcPts val="0"/>
              </a:spcBef>
              <a:buClrTx/>
              <a:buNone/>
            </a:pPr>
            <a:r>
              <a:rPr lang="en-US" altLang="zh-CN" sz="3200" b="0" dirty="0">
                <a:solidFill>
                  <a:srgbClr val="FF0000"/>
                </a:solidFill>
              </a:rPr>
              <a:t>	– Derivation</a:t>
            </a:r>
          </a:p>
          <a:p>
            <a:pPr marL="68580" indent="0">
              <a:spcBef>
                <a:spcPts val="0"/>
              </a:spcBef>
              <a:buNone/>
            </a:pPr>
            <a:r>
              <a:rPr lang="en-US" altLang="zh-CN" sz="3200" b="0" dirty="0">
                <a:solidFill>
                  <a:srgbClr val="FF0000"/>
                </a:solidFill>
              </a:rPr>
              <a:t>	– Monte-Carlo Simulation</a:t>
            </a:r>
          </a:p>
          <a:p>
            <a:pPr marL="68580" indent="0">
              <a:spcBef>
                <a:spcPts val="0"/>
              </a:spcBef>
              <a:buNone/>
            </a:pPr>
            <a:r>
              <a:rPr lang="en-US" altLang="zh-CN" sz="3200" b="0" dirty="0">
                <a:solidFill>
                  <a:srgbClr val="FF0000"/>
                </a:solidFill>
              </a:rPr>
              <a:t>	– Diffusive Imaging</a:t>
            </a:r>
          </a:p>
        </p:txBody>
      </p:sp>
    </p:spTree>
    <p:extLst>
      <p:ext uri="{BB962C8B-B14F-4D97-AF65-F5344CB8AC3E}">
        <p14:creationId xmlns:p14="http://schemas.microsoft.com/office/powerpoint/2010/main" val="96683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16CC-D019-4D36-975F-7E00E345C9F9}"/>
              </a:ext>
            </a:extLst>
          </p:cNvPr>
          <p:cNvSpPr>
            <a:spLocks noGrp="1"/>
          </p:cNvSpPr>
          <p:nvPr>
            <p:ph type="title"/>
          </p:nvPr>
        </p:nvSpPr>
        <p:spPr/>
        <p:txBody>
          <a:bodyPr/>
          <a:lstStyle/>
          <a:p>
            <a:r>
              <a:rPr lang="en-US" dirty="0"/>
              <a:t>Green Book Chapter 8</a:t>
            </a:r>
          </a:p>
        </p:txBody>
      </p:sp>
      <p:pic>
        <p:nvPicPr>
          <p:cNvPr id="5" name="Picture 4">
            <a:extLst>
              <a:ext uri="{FF2B5EF4-FFF2-40B4-BE49-F238E27FC236}">
                <a16:creationId xmlns:a16="http://schemas.microsoft.com/office/drawing/2014/main" id="{4C7B96D9-52BE-47CC-B08E-2D135F73ABB1}"/>
              </a:ext>
            </a:extLst>
          </p:cNvPr>
          <p:cNvPicPr>
            <a:picLocks noChangeAspect="1"/>
          </p:cNvPicPr>
          <p:nvPr/>
        </p:nvPicPr>
        <p:blipFill>
          <a:blip r:embed="rId2"/>
          <a:stretch>
            <a:fillRect/>
          </a:stretch>
        </p:blipFill>
        <p:spPr>
          <a:xfrm>
            <a:off x="4577936" y="2112519"/>
            <a:ext cx="6848475" cy="3552825"/>
          </a:xfrm>
          <a:prstGeom prst="rect">
            <a:avLst/>
          </a:prstGeom>
        </p:spPr>
      </p:pic>
      <p:pic>
        <p:nvPicPr>
          <p:cNvPr id="7" name="Picture 6">
            <a:extLst>
              <a:ext uri="{FF2B5EF4-FFF2-40B4-BE49-F238E27FC236}">
                <a16:creationId xmlns:a16="http://schemas.microsoft.com/office/drawing/2014/main" id="{19340DFD-FD1D-407B-A703-C97105E5F34F}"/>
              </a:ext>
            </a:extLst>
          </p:cNvPr>
          <p:cNvPicPr>
            <a:picLocks noChangeAspect="1"/>
          </p:cNvPicPr>
          <p:nvPr/>
        </p:nvPicPr>
        <p:blipFill>
          <a:blip r:embed="rId3"/>
          <a:stretch>
            <a:fillRect/>
          </a:stretch>
        </p:blipFill>
        <p:spPr>
          <a:xfrm>
            <a:off x="1023890" y="1512841"/>
            <a:ext cx="3554046" cy="5152516"/>
          </a:xfrm>
          <a:prstGeom prst="rect">
            <a:avLst/>
          </a:prstGeom>
        </p:spPr>
      </p:pic>
    </p:spTree>
    <p:extLst>
      <p:ext uri="{BB962C8B-B14F-4D97-AF65-F5344CB8AC3E}">
        <p14:creationId xmlns:p14="http://schemas.microsoft.com/office/powerpoint/2010/main" val="359146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 Schedule for F21</a:t>
            </a:r>
          </a:p>
        </p:txBody>
      </p:sp>
      <p:graphicFrame>
        <p:nvGraphicFramePr>
          <p:cNvPr id="3" name="Table 2"/>
          <p:cNvGraphicFramePr>
            <a:graphicFrameLocks noGrp="1"/>
          </p:cNvGraphicFramePr>
          <p:nvPr/>
        </p:nvGraphicFramePr>
        <p:xfrm>
          <a:off x="992355" y="1539625"/>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09/07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09/14</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 &amp; 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09/21</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10/05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10/08</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Arial" panose="020B0604020202020204" pitchFamily="34" charset="0"/>
                          <a:cs typeface="Arial" panose="020B0604020202020204" pitchFamily="34" charset="0"/>
                        </a:rPr>
                        <a:t>Mid</a:t>
                      </a:r>
                      <a:r>
                        <a:rPr lang="en-US" sz="1400" b="1" kern="1200" baseline="0" dirty="0">
                          <a:solidFill>
                            <a:srgbClr val="FF0000"/>
                          </a:solidFill>
                          <a:effectLst/>
                          <a:latin typeface="Arial" panose="020B0604020202020204" pitchFamily="34" charset="0"/>
                          <a:cs typeface="Arial" panose="020B0604020202020204" pitchFamily="34" charset="0"/>
                        </a:rPr>
                        <a:t> 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11/05</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11/23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11/30</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5" name="TextBox 4">
            <a:extLst>
              <a:ext uri="{FF2B5EF4-FFF2-40B4-BE49-F238E27FC236}">
                <a16:creationId xmlns:a16="http://schemas.microsoft.com/office/drawing/2014/main" id="{DBB7FDAE-7540-46E2-AA82-45E539EF2D48}"/>
              </a:ext>
            </a:extLst>
          </p:cNvPr>
          <p:cNvSpPr txBox="1"/>
          <p:nvPr/>
        </p:nvSpPr>
        <p:spPr>
          <a:xfrm>
            <a:off x="1018040" y="6419115"/>
            <a:ext cx="10363200" cy="307777"/>
          </a:xfrm>
          <a:prstGeom prst="rect">
            <a:avLst/>
          </a:prstGeom>
          <a:noFill/>
        </p:spPr>
        <p:txBody>
          <a:bodyPr wrap="square">
            <a:spAutoFit/>
          </a:bodyPr>
          <a:lstStyle/>
          <a:p>
            <a:pPr algn="r"/>
            <a:r>
              <a:rPr lang="en-US" sz="1400" b="1" dirty="0">
                <a:solidFill>
                  <a:srgbClr val="00B050"/>
                </a:solidFill>
              </a:rPr>
              <a:t>Office Hour: Teaching Day 5-6pm: </a:t>
            </a:r>
            <a:r>
              <a:rPr lang="en-US" sz="1400" b="1" dirty="0">
                <a:solidFill>
                  <a:srgbClr val="FF0000"/>
                </a:solidFill>
              </a:rPr>
              <a:t>https://rensselaer.webex.com/meet/wangg6</a:t>
            </a:r>
          </a:p>
        </p:txBody>
      </p:sp>
      <p:sp>
        <p:nvSpPr>
          <p:cNvPr id="4" name="Rectangle 3">
            <a:extLst>
              <a:ext uri="{FF2B5EF4-FFF2-40B4-BE49-F238E27FC236}">
                <a16:creationId xmlns:a16="http://schemas.microsoft.com/office/drawing/2014/main" id="{A655F6A0-E51C-4D9C-A3F0-93448C9A700D}"/>
              </a:ext>
            </a:extLst>
          </p:cNvPr>
          <p:cNvSpPr/>
          <p:nvPr/>
        </p:nvSpPr>
        <p:spPr>
          <a:xfrm>
            <a:off x="-1" y="1860113"/>
            <a:ext cx="12191999" cy="336124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73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Key Definitions Made Clear</a:t>
            </a:r>
          </a:p>
        </p:txBody>
      </p:sp>
      <p:graphicFrame>
        <p:nvGraphicFramePr>
          <p:cNvPr id="4" name="Object 12"/>
          <p:cNvGraphicFramePr>
            <a:graphicFrameLocks noGrp="1" noChangeAspect="1"/>
          </p:cNvGraphicFramePr>
          <p:nvPr>
            <p:ph sz="half" idx="4294967295"/>
            <p:extLst>
              <p:ext uri="{D42A27DB-BD31-4B8C-83A1-F6EECF244321}">
                <p14:modId xmlns:p14="http://schemas.microsoft.com/office/powerpoint/2010/main" val="2313530507"/>
              </p:ext>
            </p:extLst>
          </p:nvPr>
        </p:nvGraphicFramePr>
        <p:xfrm>
          <a:off x="7763670" y="1402427"/>
          <a:ext cx="3570881" cy="5157676"/>
        </p:xfrm>
        <a:graphic>
          <a:graphicData uri="http://schemas.openxmlformats.org/presentationml/2006/ole">
            <mc:AlternateContent xmlns:mc="http://schemas.openxmlformats.org/markup-compatibility/2006">
              <mc:Choice xmlns:v="urn:schemas-microsoft-com:vml" Requires="v">
                <p:oleObj spid="_x0000_s162986" name="Equation" r:id="rId3" imgW="3974760" imgH="5740200" progId="Equation.DSMT4">
                  <p:embed/>
                </p:oleObj>
              </mc:Choice>
              <mc:Fallback>
                <p:oleObj name="Equation" r:id="rId3" imgW="3974760" imgH="5740200" progId="Equation.DSMT4">
                  <p:embed/>
                  <p:pic>
                    <p:nvPicPr>
                      <p:cNvPr id="1026" name="Object 12"/>
                      <p:cNvPicPr>
                        <a:picLocks noChangeAspect="1" noChangeArrowheads="1"/>
                      </p:cNvPicPr>
                      <p:nvPr/>
                    </p:nvPicPr>
                    <p:blipFill>
                      <a:blip r:embed="rId4"/>
                      <a:srcRect/>
                      <a:stretch>
                        <a:fillRect/>
                      </a:stretch>
                    </p:blipFill>
                    <p:spPr bwMode="auto">
                      <a:xfrm>
                        <a:off x="7763670" y="1402427"/>
                        <a:ext cx="3570881" cy="5157676"/>
                      </a:xfrm>
                      <a:prstGeom prst="rect">
                        <a:avLst/>
                      </a:prstGeom>
                      <a:noFill/>
                    </p:spPr>
                  </p:pic>
                </p:oleObj>
              </mc:Fallback>
            </mc:AlternateContent>
          </a:graphicData>
        </a:graphic>
      </p:graphicFrame>
      <p:cxnSp>
        <p:nvCxnSpPr>
          <p:cNvPr id="5" name="Straight Arrow Connector 4"/>
          <p:cNvCxnSpPr/>
          <p:nvPr/>
        </p:nvCxnSpPr>
        <p:spPr bwMode="auto">
          <a:xfrm flipV="1">
            <a:off x="2473570" y="1362808"/>
            <a:ext cx="0" cy="362243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 name="Straight Arrow Connector 5"/>
          <p:cNvCxnSpPr/>
          <p:nvPr/>
        </p:nvCxnSpPr>
        <p:spPr bwMode="auto">
          <a:xfrm rot="5400000" flipV="1">
            <a:off x="4175690" y="2842848"/>
            <a:ext cx="0" cy="362243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a:off x="1769105" y="4216024"/>
            <a:ext cx="947000" cy="164025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 name="Straight Arrow Connector 7"/>
          <p:cNvCxnSpPr>
            <a:endCxn id="24" idx="0"/>
          </p:cNvCxnSpPr>
          <p:nvPr/>
        </p:nvCxnSpPr>
        <p:spPr bwMode="auto">
          <a:xfrm flipV="1">
            <a:off x="2473571" y="3771082"/>
            <a:ext cx="1970529" cy="87419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9" name="Oval 8"/>
          <p:cNvSpPr/>
          <p:nvPr/>
        </p:nvSpPr>
        <p:spPr bwMode="auto">
          <a:xfrm rot="20700000">
            <a:off x="3648808" y="3342108"/>
            <a:ext cx="1600200" cy="861646"/>
          </a:xfrm>
          <a:prstGeom prst="ellipse">
            <a:avLst/>
          </a:prstGeom>
          <a:solidFill>
            <a:srgbClr val="FFC000">
              <a:alpha val="50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1" dirty="0" err="1">
              <a:solidFill>
                <a:srgbClr val="0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134298806"/>
              </p:ext>
            </p:extLst>
          </p:nvPr>
        </p:nvGraphicFramePr>
        <p:xfrm>
          <a:off x="4646493" y="3629060"/>
          <a:ext cx="350838" cy="300038"/>
        </p:xfrm>
        <a:graphic>
          <a:graphicData uri="http://schemas.openxmlformats.org/presentationml/2006/ole">
            <mc:AlternateContent xmlns:mc="http://schemas.openxmlformats.org/markup-compatibility/2006">
              <mc:Choice xmlns:v="urn:schemas-microsoft-com:vml" Requires="v">
                <p:oleObj spid="_x0000_s162987" name="Equation" r:id="rId5" imgW="177480" imgH="152280" progId="Equation.DSMT4">
                  <p:embed/>
                </p:oleObj>
              </mc:Choice>
              <mc:Fallback>
                <p:oleObj name="Equation" r:id="rId5" imgW="177480" imgH="152280" progId="Equation.DSMT4">
                  <p:embed/>
                  <p:pic>
                    <p:nvPicPr>
                      <p:cNvPr id="17" name="Object 16"/>
                      <p:cNvPicPr>
                        <a:picLocks noChangeAspect="1" noChangeArrowheads="1"/>
                      </p:cNvPicPr>
                      <p:nvPr/>
                    </p:nvPicPr>
                    <p:blipFill>
                      <a:blip r:embed="rId6"/>
                      <a:srcRect/>
                      <a:stretch>
                        <a:fillRect/>
                      </a:stretch>
                    </p:blipFill>
                    <p:spPr bwMode="auto">
                      <a:xfrm>
                        <a:off x="4646493" y="3629060"/>
                        <a:ext cx="350838" cy="300038"/>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09772187"/>
              </p:ext>
            </p:extLst>
          </p:nvPr>
        </p:nvGraphicFramePr>
        <p:xfrm>
          <a:off x="3463759" y="4216024"/>
          <a:ext cx="201612" cy="300037"/>
        </p:xfrm>
        <a:graphic>
          <a:graphicData uri="http://schemas.openxmlformats.org/presentationml/2006/ole">
            <mc:AlternateContent xmlns:mc="http://schemas.openxmlformats.org/markup-compatibility/2006">
              <mc:Choice xmlns:v="urn:schemas-microsoft-com:vml" Requires="v">
                <p:oleObj spid="_x0000_s162988" name="Equation" r:id="rId7" imgW="101520" imgH="152280" progId="Equation.DSMT4">
                  <p:embed/>
                </p:oleObj>
              </mc:Choice>
              <mc:Fallback>
                <p:oleObj name="Equation" r:id="rId7" imgW="101520" imgH="152280" progId="Equation.DSMT4">
                  <p:embed/>
                  <p:pic>
                    <p:nvPicPr>
                      <p:cNvPr id="18" name="Object 17"/>
                      <p:cNvPicPr>
                        <a:picLocks noChangeAspect="1" noChangeArrowheads="1"/>
                      </p:cNvPicPr>
                      <p:nvPr/>
                    </p:nvPicPr>
                    <p:blipFill>
                      <a:blip r:embed="rId8"/>
                      <a:srcRect/>
                      <a:stretch>
                        <a:fillRect/>
                      </a:stretch>
                    </p:blipFill>
                    <p:spPr bwMode="auto">
                      <a:xfrm>
                        <a:off x="3463759" y="4216024"/>
                        <a:ext cx="201612" cy="30003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48152597"/>
              </p:ext>
            </p:extLst>
          </p:nvPr>
        </p:nvGraphicFramePr>
        <p:xfrm>
          <a:off x="4997331" y="2351753"/>
          <a:ext cx="401638" cy="300037"/>
        </p:xfrm>
        <a:graphic>
          <a:graphicData uri="http://schemas.openxmlformats.org/presentationml/2006/ole">
            <mc:AlternateContent xmlns:mc="http://schemas.openxmlformats.org/markup-compatibility/2006">
              <mc:Choice xmlns:v="urn:schemas-microsoft-com:vml" Requires="v">
                <p:oleObj spid="_x0000_s162989" name="Equation" r:id="rId9" imgW="203040" imgH="152280" progId="Equation.DSMT4">
                  <p:embed/>
                </p:oleObj>
              </mc:Choice>
              <mc:Fallback>
                <p:oleObj name="Equation" r:id="rId9" imgW="203040" imgH="152280" progId="Equation.DSMT4">
                  <p:embed/>
                  <p:pic>
                    <p:nvPicPr>
                      <p:cNvPr id="19" name="Object 18"/>
                      <p:cNvPicPr>
                        <a:picLocks noChangeAspect="1" noChangeArrowheads="1"/>
                      </p:cNvPicPr>
                      <p:nvPr/>
                    </p:nvPicPr>
                    <p:blipFill>
                      <a:blip r:embed="rId10"/>
                      <a:srcRect/>
                      <a:stretch>
                        <a:fillRect/>
                      </a:stretch>
                    </p:blipFill>
                    <p:spPr bwMode="auto">
                      <a:xfrm>
                        <a:off x="4997331" y="2351753"/>
                        <a:ext cx="401638" cy="300037"/>
                      </a:xfrm>
                      <a:prstGeom prst="rect">
                        <a:avLst/>
                      </a:prstGeom>
                      <a:noFill/>
                    </p:spPr>
                  </p:pic>
                </p:oleObj>
              </mc:Fallback>
            </mc:AlternateContent>
          </a:graphicData>
        </a:graphic>
      </p:graphicFrame>
      <p:cxnSp>
        <p:nvCxnSpPr>
          <p:cNvPr id="13" name="Straight Arrow Connector 12"/>
          <p:cNvCxnSpPr/>
          <p:nvPr/>
        </p:nvCxnSpPr>
        <p:spPr bwMode="auto">
          <a:xfrm rot="1800000" flipV="1">
            <a:off x="5602933" y="1485895"/>
            <a:ext cx="0" cy="59229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aphicFrame>
        <p:nvGraphicFramePr>
          <p:cNvPr id="14" name="Object 13"/>
          <p:cNvGraphicFramePr>
            <a:graphicFrameLocks noChangeAspect="1"/>
          </p:cNvGraphicFramePr>
          <p:nvPr>
            <p:extLst>
              <p:ext uri="{D42A27DB-BD31-4B8C-83A1-F6EECF244321}">
                <p14:modId xmlns:p14="http://schemas.microsoft.com/office/powerpoint/2010/main" val="1423925103"/>
              </p:ext>
            </p:extLst>
          </p:nvPr>
        </p:nvGraphicFramePr>
        <p:xfrm>
          <a:off x="5708896" y="1267677"/>
          <a:ext cx="201613" cy="323850"/>
        </p:xfrm>
        <a:graphic>
          <a:graphicData uri="http://schemas.openxmlformats.org/presentationml/2006/ole">
            <mc:AlternateContent xmlns:mc="http://schemas.openxmlformats.org/markup-compatibility/2006">
              <mc:Choice xmlns:v="urn:schemas-microsoft-com:vml" Requires="v">
                <p:oleObj spid="_x0000_s162990" name="Equation" r:id="rId11" imgW="101520" imgH="164880" progId="Equation.DSMT4">
                  <p:embed/>
                </p:oleObj>
              </mc:Choice>
              <mc:Fallback>
                <p:oleObj name="Equation" r:id="rId11" imgW="101520" imgH="164880" progId="Equation.DSMT4">
                  <p:embed/>
                  <p:pic>
                    <p:nvPicPr>
                      <p:cNvPr id="25" name="Object 24"/>
                      <p:cNvPicPr>
                        <a:picLocks noChangeAspect="1" noChangeArrowheads="1"/>
                      </p:cNvPicPr>
                      <p:nvPr/>
                    </p:nvPicPr>
                    <p:blipFill>
                      <a:blip r:embed="rId12"/>
                      <a:srcRect/>
                      <a:stretch>
                        <a:fillRect/>
                      </a:stretch>
                    </p:blipFill>
                    <p:spPr bwMode="auto">
                      <a:xfrm>
                        <a:off x="5708896" y="1267677"/>
                        <a:ext cx="201613" cy="323850"/>
                      </a:xfrm>
                      <a:prstGeom prst="rect">
                        <a:avLst/>
                      </a:prstGeom>
                      <a:noFill/>
                    </p:spPr>
                  </p:pic>
                </p:oleObj>
              </mc:Fallback>
            </mc:AlternateContent>
          </a:graphicData>
        </a:graphic>
      </p:graphicFrame>
      <p:cxnSp>
        <p:nvCxnSpPr>
          <p:cNvPr id="15" name="Straight Arrow Connector 14"/>
          <p:cNvCxnSpPr/>
          <p:nvPr/>
        </p:nvCxnSpPr>
        <p:spPr bwMode="auto">
          <a:xfrm rot="20700000" flipV="1">
            <a:off x="4350919" y="3188876"/>
            <a:ext cx="0" cy="59229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aphicFrame>
        <p:nvGraphicFramePr>
          <p:cNvPr id="16" name="Object 15"/>
          <p:cNvGraphicFramePr>
            <a:graphicFrameLocks noChangeAspect="1"/>
          </p:cNvGraphicFramePr>
          <p:nvPr>
            <p:extLst>
              <p:ext uri="{D42A27DB-BD31-4B8C-83A1-F6EECF244321}">
                <p14:modId xmlns:p14="http://schemas.microsoft.com/office/powerpoint/2010/main" val="830681918"/>
              </p:ext>
            </p:extLst>
          </p:nvPr>
        </p:nvGraphicFramePr>
        <p:xfrm>
          <a:off x="4110038" y="2890838"/>
          <a:ext cx="227012" cy="323850"/>
        </p:xfrm>
        <a:graphic>
          <a:graphicData uri="http://schemas.openxmlformats.org/presentationml/2006/ole">
            <mc:AlternateContent xmlns:mc="http://schemas.openxmlformats.org/markup-compatibility/2006">
              <mc:Choice xmlns:v="urn:schemas-microsoft-com:vml" Requires="v">
                <p:oleObj spid="_x0000_s162991" name="Equation" r:id="rId13" imgW="114120" imgH="164880" progId="Equation.DSMT4">
                  <p:embed/>
                </p:oleObj>
              </mc:Choice>
              <mc:Fallback>
                <p:oleObj name="Equation" r:id="rId13" imgW="114120" imgH="164880" progId="Equation.DSMT4">
                  <p:embed/>
                  <p:pic>
                    <p:nvPicPr>
                      <p:cNvPr id="30" name="Object 29"/>
                      <p:cNvPicPr>
                        <a:picLocks noChangeAspect="1" noChangeArrowheads="1"/>
                      </p:cNvPicPr>
                      <p:nvPr/>
                    </p:nvPicPr>
                    <p:blipFill>
                      <a:blip r:embed="rId14"/>
                      <a:srcRect/>
                      <a:stretch>
                        <a:fillRect/>
                      </a:stretch>
                    </p:blipFill>
                    <p:spPr bwMode="auto">
                      <a:xfrm>
                        <a:off x="4110038" y="2890838"/>
                        <a:ext cx="227012" cy="323850"/>
                      </a:xfrm>
                      <a:prstGeom prst="rect">
                        <a:avLst/>
                      </a:prstGeom>
                      <a:noFill/>
                    </p:spPr>
                  </p:pic>
                </p:oleObj>
              </mc:Fallback>
            </mc:AlternateContent>
          </a:graphicData>
        </a:graphic>
      </p:graphicFrame>
      <p:pic>
        <p:nvPicPr>
          <p:cNvPr id="17" name="Picture 16"/>
          <p:cNvPicPr>
            <a:picLocks noChangeAspect="1"/>
          </p:cNvPicPr>
          <p:nvPr/>
        </p:nvPicPr>
        <p:blipFill>
          <a:blip r:embed="rId15"/>
          <a:stretch>
            <a:fillRect/>
          </a:stretch>
        </p:blipFill>
        <p:spPr>
          <a:xfrm>
            <a:off x="3626190" y="4894074"/>
            <a:ext cx="2461689" cy="1786281"/>
          </a:xfrm>
          <a:prstGeom prst="rect">
            <a:avLst/>
          </a:prstGeom>
        </p:spPr>
      </p:pic>
      <p:pic>
        <p:nvPicPr>
          <p:cNvPr id="18" name="Picture 17"/>
          <p:cNvPicPr>
            <a:picLocks noChangeAspect="1"/>
          </p:cNvPicPr>
          <p:nvPr/>
        </p:nvPicPr>
        <p:blipFill>
          <a:blip r:embed="rId16"/>
          <a:stretch>
            <a:fillRect/>
          </a:stretch>
        </p:blipFill>
        <p:spPr>
          <a:xfrm>
            <a:off x="2292689" y="6015467"/>
            <a:ext cx="1333500" cy="285750"/>
          </a:xfrm>
          <a:prstGeom prst="rect">
            <a:avLst/>
          </a:prstGeom>
        </p:spPr>
      </p:pic>
      <p:cxnSp>
        <p:nvCxnSpPr>
          <p:cNvPr id="19" name="Curved Connector 18"/>
          <p:cNvCxnSpPr>
            <a:stCxn id="20" idx="1"/>
            <a:endCxn id="17" idx="0"/>
          </p:cNvCxnSpPr>
          <p:nvPr/>
        </p:nvCxnSpPr>
        <p:spPr bwMode="auto">
          <a:xfrm rot="10800000" flipV="1">
            <a:off x="4857035" y="3162324"/>
            <a:ext cx="2864522" cy="1731749"/>
          </a:xfrm>
          <a:prstGeom prst="curvedConnector2">
            <a:avLst/>
          </a:prstGeom>
          <a:solidFill>
            <a:schemeClr val="accent1"/>
          </a:solidFill>
          <a:ln w="38100" cap="flat" cmpd="sng" algn="ctr">
            <a:solidFill>
              <a:srgbClr val="33CC33"/>
            </a:solidFill>
            <a:prstDash val="solid"/>
            <a:round/>
            <a:headEnd type="triangle"/>
            <a:tailEnd type="triangle"/>
          </a:ln>
          <a:effectLst/>
        </p:spPr>
      </p:cxnSp>
      <p:sp>
        <p:nvSpPr>
          <p:cNvPr id="20" name="Rectangle 19"/>
          <p:cNvSpPr/>
          <p:nvPr/>
        </p:nvSpPr>
        <p:spPr bwMode="auto">
          <a:xfrm>
            <a:off x="7721557" y="2858993"/>
            <a:ext cx="2504255" cy="6066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1" dirty="0" err="1">
              <a:solidFill>
                <a:srgbClr val="000000"/>
              </a:solidFill>
            </a:endParaRPr>
          </a:p>
        </p:txBody>
      </p:sp>
      <p:sp>
        <p:nvSpPr>
          <p:cNvPr id="21" name="TextBox 20"/>
          <p:cNvSpPr txBox="1"/>
          <p:nvPr/>
        </p:nvSpPr>
        <p:spPr>
          <a:xfrm>
            <a:off x="182880" y="1581638"/>
            <a:ext cx="4398332" cy="1077218"/>
          </a:xfrm>
          <a:prstGeom prst="rect">
            <a:avLst/>
          </a:prstGeom>
          <a:solidFill>
            <a:schemeClr val="bg1"/>
          </a:solidFill>
          <a:ln>
            <a:solidFill>
              <a:schemeClr val="bg1"/>
            </a:solidFill>
          </a:ln>
        </p:spPr>
        <p:txBody>
          <a:bodyPr wrap="square" rtlCol="0">
            <a:spAutoFit/>
          </a:bodyPr>
          <a:lstStyle/>
          <a:p>
            <a:r>
              <a:rPr lang="en-US" sz="1600" b="1" dirty="0">
                <a:solidFill>
                  <a:srgbClr val="000000"/>
                </a:solidFill>
              </a:rPr>
              <a:t>We can first think the normal of </a:t>
            </a:r>
            <a:r>
              <a:rPr lang="en-US" sz="1600" b="1" i="1" dirty="0">
                <a:solidFill>
                  <a:srgbClr val="000000"/>
                </a:solidFill>
              </a:rPr>
              <a:t>dA</a:t>
            </a:r>
            <a:r>
              <a:rPr lang="en-US" sz="1600" b="1" dirty="0">
                <a:solidFill>
                  <a:srgbClr val="000000"/>
                </a:solidFill>
              </a:rPr>
              <a:t> parallel to the direction of interest, and then </a:t>
            </a:r>
            <a:r>
              <a:rPr lang="en-US" sz="1600" b="1" i="1" dirty="0">
                <a:solidFill>
                  <a:srgbClr val="000000"/>
                </a:solidFill>
              </a:rPr>
              <a:t>dA</a:t>
            </a:r>
            <a:r>
              <a:rPr lang="en-US" sz="1600" b="1" dirty="0">
                <a:solidFill>
                  <a:srgbClr val="000000"/>
                </a:solidFill>
              </a:rPr>
              <a:t> can be rotated with a cosine correction to find the projected cross-section/area. </a:t>
            </a:r>
          </a:p>
        </p:txBody>
      </p:sp>
      <p:sp>
        <p:nvSpPr>
          <p:cNvPr id="22" name="Rectangle 21"/>
          <p:cNvSpPr/>
          <p:nvPr/>
        </p:nvSpPr>
        <p:spPr bwMode="auto">
          <a:xfrm>
            <a:off x="7683521" y="1837638"/>
            <a:ext cx="2504255" cy="6066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1" dirty="0" err="1">
              <a:solidFill>
                <a:srgbClr val="000000"/>
              </a:solidFill>
            </a:endParaRPr>
          </a:p>
        </p:txBody>
      </p:sp>
      <p:grpSp>
        <p:nvGrpSpPr>
          <p:cNvPr id="23" name="Group 22"/>
          <p:cNvGrpSpPr/>
          <p:nvPr/>
        </p:nvGrpSpPr>
        <p:grpSpPr>
          <a:xfrm rot="18000000">
            <a:off x="3900859" y="2531714"/>
            <a:ext cx="2172958" cy="596901"/>
            <a:chOff x="4713725" y="1319191"/>
            <a:chExt cx="2172958" cy="596901"/>
          </a:xfrm>
        </p:grpSpPr>
        <p:sp>
          <p:nvSpPr>
            <p:cNvPr id="24" name="Isosceles Triangle 23"/>
            <p:cNvSpPr/>
            <p:nvPr/>
          </p:nvSpPr>
          <p:spPr bwMode="auto">
            <a:xfrm rot="16200000">
              <a:off x="5421606" y="611311"/>
              <a:ext cx="596900" cy="2012662"/>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1" dirty="0" err="1">
                <a:solidFill>
                  <a:srgbClr val="000000"/>
                </a:solidFill>
              </a:endParaRPr>
            </a:p>
          </p:txBody>
        </p:sp>
        <p:sp>
          <p:nvSpPr>
            <p:cNvPr id="25" name="Oval 24"/>
            <p:cNvSpPr/>
            <p:nvPr/>
          </p:nvSpPr>
          <p:spPr bwMode="auto">
            <a:xfrm>
              <a:off x="6566090" y="1319191"/>
              <a:ext cx="320593" cy="5969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1" dirty="0" err="1">
                <a:solidFill>
                  <a:srgbClr val="000000"/>
                </a:solidFill>
              </a:endParaRPr>
            </a:p>
          </p:txBody>
        </p:sp>
      </p:grpSp>
      <p:cxnSp>
        <p:nvCxnSpPr>
          <p:cNvPr id="26" name="Curved Connector 25"/>
          <p:cNvCxnSpPr>
            <a:stCxn id="22" idx="1"/>
            <a:endCxn id="21" idx="3"/>
          </p:cNvCxnSpPr>
          <p:nvPr/>
        </p:nvCxnSpPr>
        <p:spPr bwMode="auto">
          <a:xfrm rot="10800000">
            <a:off x="4581213" y="2120248"/>
            <a:ext cx="3102309" cy="20723"/>
          </a:xfrm>
          <a:prstGeom prst="curvedConnector3">
            <a:avLst>
              <a:gd name="adj1" fmla="val 50000"/>
            </a:avLst>
          </a:prstGeom>
          <a:solidFill>
            <a:schemeClr val="accent1"/>
          </a:solidFill>
          <a:ln w="38100" cap="flat" cmpd="sng" algn="ctr">
            <a:solidFill>
              <a:srgbClr val="33CC33"/>
            </a:solidFill>
            <a:prstDash val="solid"/>
            <a:round/>
            <a:headEnd type="triangle"/>
            <a:tailEnd type="triangle"/>
          </a:ln>
          <a:effectLst/>
        </p:spPr>
      </p:cxnSp>
      <p:sp>
        <p:nvSpPr>
          <p:cNvPr id="27" name="TextBox 26"/>
          <p:cNvSpPr txBox="1"/>
          <p:nvPr/>
        </p:nvSpPr>
        <p:spPr>
          <a:xfrm>
            <a:off x="510139" y="4756162"/>
            <a:ext cx="3155232" cy="1323439"/>
          </a:xfrm>
          <a:prstGeom prst="rect">
            <a:avLst/>
          </a:prstGeom>
          <a:solidFill>
            <a:schemeClr val="bg1"/>
          </a:solidFill>
          <a:ln>
            <a:solidFill>
              <a:schemeClr val="bg1"/>
            </a:solidFill>
          </a:ln>
        </p:spPr>
        <p:txBody>
          <a:bodyPr wrap="square" rtlCol="0">
            <a:spAutoFit/>
          </a:bodyPr>
          <a:lstStyle/>
          <a:p>
            <a:r>
              <a:rPr lang="en-US" sz="1600" b="1" dirty="0">
                <a:solidFill>
                  <a:srgbClr val="000000"/>
                </a:solidFill>
              </a:rPr>
              <a:t>In the context, radiances along various directions do not interfere. Fluence rate gives the absorbed power in the volumetric element.</a:t>
            </a:r>
          </a:p>
        </p:txBody>
      </p:sp>
    </p:spTree>
    <p:extLst>
      <p:ext uri="{BB962C8B-B14F-4D97-AF65-F5344CB8AC3E}">
        <p14:creationId xmlns:p14="http://schemas.microsoft.com/office/powerpoint/2010/main" val="40294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Further Explanation</a:t>
            </a:r>
          </a:p>
        </p:txBody>
      </p:sp>
      <p:graphicFrame>
        <p:nvGraphicFramePr>
          <p:cNvPr id="4" name="Object 3"/>
          <p:cNvGraphicFramePr>
            <a:graphicFrameLocks noChangeAspect="1"/>
          </p:cNvGraphicFramePr>
          <p:nvPr>
            <p:extLst>
              <p:ext uri="{D42A27DB-BD31-4B8C-83A1-F6EECF244321}">
                <p14:modId xmlns:p14="http://schemas.microsoft.com/office/powerpoint/2010/main" val="2520241325"/>
              </p:ext>
            </p:extLst>
          </p:nvPr>
        </p:nvGraphicFramePr>
        <p:xfrm>
          <a:off x="4537713" y="1507439"/>
          <a:ext cx="828675" cy="349250"/>
        </p:xfrm>
        <a:graphic>
          <a:graphicData uri="http://schemas.openxmlformats.org/presentationml/2006/ole">
            <mc:AlternateContent xmlns:mc="http://schemas.openxmlformats.org/markup-compatibility/2006">
              <mc:Choice xmlns:v="urn:schemas-microsoft-com:vml" Requires="v">
                <p:oleObj spid="_x0000_s164122" name="Equation" r:id="rId3" imgW="419040" imgH="177480" progId="Equation.DSMT4">
                  <p:embed/>
                </p:oleObj>
              </mc:Choice>
              <mc:Fallback>
                <p:oleObj name="Equation" r:id="rId3" imgW="419040" imgH="177480" progId="Equation.DSMT4">
                  <p:embed/>
                  <p:pic>
                    <p:nvPicPr>
                      <p:cNvPr id="20" name="Object 19"/>
                      <p:cNvPicPr>
                        <a:picLocks noChangeAspect="1" noChangeArrowheads="1"/>
                      </p:cNvPicPr>
                      <p:nvPr/>
                    </p:nvPicPr>
                    <p:blipFill>
                      <a:blip r:embed="rId4"/>
                      <a:srcRect/>
                      <a:stretch>
                        <a:fillRect/>
                      </a:stretch>
                    </p:blipFill>
                    <p:spPr bwMode="auto">
                      <a:xfrm>
                        <a:off x="4537713" y="1507439"/>
                        <a:ext cx="828675" cy="349250"/>
                      </a:xfrm>
                      <a:prstGeom prst="rect">
                        <a:avLst/>
                      </a:prstGeom>
                      <a:solidFill>
                        <a:schemeClr val="bg1"/>
                      </a:solidFill>
                    </p:spPr>
                  </p:pic>
                </p:oleObj>
              </mc:Fallback>
            </mc:AlternateContent>
          </a:graphicData>
        </a:graphic>
      </p:graphicFrame>
      <p:graphicFrame>
        <p:nvGraphicFramePr>
          <p:cNvPr id="5" name="Object 12"/>
          <p:cNvGraphicFramePr>
            <a:graphicFrameLocks noGrp="1" noChangeAspect="1"/>
          </p:cNvGraphicFramePr>
          <p:nvPr>
            <p:ph sz="half" idx="4294967295"/>
            <p:extLst>
              <p:ext uri="{D42A27DB-BD31-4B8C-83A1-F6EECF244321}">
                <p14:modId xmlns:p14="http://schemas.microsoft.com/office/powerpoint/2010/main" val="2871129541"/>
              </p:ext>
            </p:extLst>
          </p:nvPr>
        </p:nvGraphicFramePr>
        <p:xfrm>
          <a:off x="7023131" y="1897427"/>
          <a:ext cx="3570288" cy="3194050"/>
        </p:xfrm>
        <a:graphic>
          <a:graphicData uri="http://schemas.openxmlformats.org/presentationml/2006/ole">
            <mc:AlternateContent xmlns:mc="http://schemas.openxmlformats.org/markup-compatibility/2006">
              <mc:Choice xmlns:v="urn:schemas-microsoft-com:vml" Requires="v">
                <p:oleObj spid="_x0000_s164123" name="Equation" r:id="rId5" imgW="3974760" imgH="3555720" progId="Equation.DSMT4">
                  <p:embed/>
                </p:oleObj>
              </mc:Choice>
              <mc:Fallback>
                <p:oleObj name="Equation" r:id="rId5" imgW="3974760" imgH="3555720" progId="Equation.DSMT4">
                  <p:embed/>
                  <p:pic>
                    <p:nvPicPr>
                      <p:cNvPr id="1026" name="Object 12"/>
                      <p:cNvPicPr>
                        <a:picLocks noChangeAspect="1" noChangeArrowheads="1"/>
                      </p:cNvPicPr>
                      <p:nvPr/>
                    </p:nvPicPr>
                    <p:blipFill>
                      <a:blip r:embed="rId6"/>
                      <a:srcRect/>
                      <a:stretch>
                        <a:fillRect/>
                      </a:stretch>
                    </p:blipFill>
                    <p:spPr bwMode="auto">
                      <a:xfrm>
                        <a:off x="7023131" y="1897427"/>
                        <a:ext cx="3570288" cy="3194050"/>
                      </a:xfrm>
                      <a:prstGeom prst="rect">
                        <a:avLst/>
                      </a:prstGeom>
                      <a:noFill/>
                    </p:spPr>
                  </p:pic>
                </p:oleObj>
              </mc:Fallback>
            </mc:AlternateContent>
          </a:graphicData>
        </a:graphic>
      </p:graphicFrame>
      <p:cxnSp>
        <p:nvCxnSpPr>
          <p:cNvPr id="6" name="Straight Arrow Connector 5"/>
          <p:cNvCxnSpPr/>
          <p:nvPr/>
        </p:nvCxnSpPr>
        <p:spPr bwMode="auto">
          <a:xfrm flipV="1">
            <a:off x="2473570" y="1507183"/>
            <a:ext cx="0" cy="362243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rot="5400000" flipV="1">
            <a:off x="4175690" y="2987223"/>
            <a:ext cx="0" cy="362243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1769105" y="4360399"/>
            <a:ext cx="947000" cy="164025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9" name="Straight Arrow Connector 8"/>
          <p:cNvCxnSpPr>
            <a:endCxn id="21" idx="0"/>
          </p:cNvCxnSpPr>
          <p:nvPr/>
        </p:nvCxnSpPr>
        <p:spPr bwMode="auto">
          <a:xfrm flipV="1">
            <a:off x="2473571" y="3915457"/>
            <a:ext cx="1970529" cy="87419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0" name="Oval 9"/>
          <p:cNvSpPr/>
          <p:nvPr/>
        </p:nvSpPr>
        <p:spPr bwMode="auto">
          <a:xfrm rot="20700000">
            <a:off x="3648808" y="3486483"/>
            <a:ext cx="1600200" cy="861646"/>
          </a:xfrm>
          <a:prstGeom prst="ellipse">
            <a:avLst/>
          </a:prstGeom>
          <a:solidFill>
            <a:srgbClr val="FFC000">
              <a:alpha val="50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72143646"/>
              </p:ext>
            </p:extLst>
          </p:nvPr>
        </p:nvGraphicFramePr>
        <p:xfrm>
          <a:off x="4646493" y="3773435"/>
          <a:ext cx="350838" cy="300038"/>
        </p:xfrm>
        <a:graphic>
          <a:graphicData uri="http://schemas.openxmlformats.org/presentationml/2006/ole">
            <mc:AlternateContent xmlns:mc="http://schemas.openxmlformats.org/markup-compatibility/2006">
              <mc:Choice xmlns:v="urn:schemas-microsoft-com:vml" Requires="v">
                <p:oleObj spid="_x0000_s164124" name="Equation" r:id="rId7" imgW="177480" imgH="152280" progId="Equation.DSMT4">
                  <p:embed/>
                </p:oleObj>
              </mc:Choice>
              <mc:Fallback>
                <p:oleObj name="Equation" r:id="rId7" imgW="177480" imgH="152280" progId="Equation.DSMT4">
                  <p:embed/>
                  <p:pic>
                    <p:nvPicPr>
                      <p:cNvPr id="17" name="Object 16"/>
                      <p:cNvPicPr>
                        <a:picLocks noChangeAspect="1" noChangeArrowheads="1"/>
                      </p:cNvPicPr>
                      <p:nvPr/>
                    </p:nvPicPr>
                    <p:blipFill>
                      <a:blip r:embed="rId8"/>
                      <a:srcRect/>
                      <a:stretch>
                        <a:fillRect/>
                      </a:stretch>
                    </p:blipFill>
                    <p:spPr bwMode="auto">
                      <a:xfrm>
                        <a:off x="4646493" y="3773435"/>
                        <a:ext cx="350838" cy="30003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11111347"/>
              </p:ext>
            </p:extLst>
          </p:nvPr>
        </p:nvGraphicFramePr>
        <p:xfrm>
          <a:off x="3463759" y="4360399"/>
          <a:ext cx="201612" cy="300037"/>
        </p:xfrm>
        <a:graphic>
          <a:graphicData uri="http://schemas.openxmlformats.org/presentationml/2006/ole">
            <mc:AlternateContent xmlns:mc="http://schemas.openxmlformats.org/markup-compatibility/2006">
              <mc:Choice xmlns:v="urn:schemas-microsoft-com:vml" Requires="v">
                <p:oleObj spid="_x0000_s164125" name="Equation" r:id="rId9" imgW="101520" imgH="152280" progId="Equation.DSMT4">
                  <p:embed/>
                </p:oleObj>
              </mc:Choice>
              <mc:Fallback>
                <p:oleObj name="Equation" r:id="rId9" imgW="101520" imgH="152280" progId="Equation.DSMT4">
                  <p:embed/>
                  <p:pic>
                    <p:nvPicPr>
                      <p:cNvPr id="18" name="Object 17"/>
                      <p:cNvPicPr>
                        <a:picLocks noChangeAspect="1" noChangeArrowheads="1"/>
                      </p:cNvPicPr>
                      <p:nvPr/>
                    </p:nvPicPr>
                    <p:blipFill>
                      <a:blip r:embed="rId10"/>
                      <a:srcRect/>
                      <a:stretch>
                        <a:fillRect/>
                      </a:stretch>
                    </p:blipFill>
                    <p:spPr bwMode="auto">
                      <a:xfrm>
                        <a:off x="3463759" y="4360399"/>
                        <a:ext cx="201612" cy="300037"/>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20826518"/>
              </p:ext>
            </p:extLst>
          </p:nvPr>
        </p:nvGraphicFramePr>
        <p:xfrm>
          <a:off x="4997331" y="2496128"/>
          <a:ext cx="401638" cy="300037"/>
        </p:xfrm>
        <a:graphic>
          <a:graphicData uri="http://schemas.openxmlformats.org/presentationml/2006/ole">
            <mc:AlternateContent xmlns:mc="http://schemas.openxmlformats.org/markup-compatibility/2006">
              <mc:Choice xmlns:v="urn:schemas-microsoft-com:vml" Requires="v">
                <p:oleObj spid="_x0000_s164126" name="Equation" r:id="rId11" imgW="203040" imgH="152280" progId="Equation.DSMT4">
                  <p:embed/>
                </p:oleObj>
              </mc:Choice>
              <mc:Fallback>
                <p:oleObj name="Equation" r:id="rId11" imgW="203040" imgH="152280" progId="Equation.DSMT4">
                  <p:embed/>
                  <p:pic>
                    <p:nvPicPr>
                      <p:cNvPr id="19" name="Object 18"/>
                      <p:cNvPicPr>
                        <a:picLocks noChangeAspect="1" noChangeArrowheads="1"/>
                      </p:cNvPicPr>
                      <p:nvPr/>
                    </p:nvPicPr>
                    <p:blipFill>
                      <a:blip r:embed="rId12"/>
                      <a:srcRect/>
                      <a:stretch>
                        <a:fillRect/>
                      </a:stretch>
                    </p:blipFill>
                    <p:spPr bwMode="auto">
                      <a:xfrm>
                        <a:off x="4997331" y="2496128"/>
                        <a:ext cx="401638" cy="300037"/>
                      </a:xfrm>
                      <a:prstGeom prst="rect">
                        <a:avLst/>
                      </a:prstGeom>
                      <a:noFill/>
                    </p:spPr>
                  </p:pic>
                </p:oleObj>
              </mc:Fallback>
            </mc:AlternateContent>
          </a:graphicData>
        </a:graphic>
      </p:graphicFrame>
      <p:cxnSp>
        <p:nvCxnSpPr>
          <p:cNvPr id="14" name="Straight Arrow Connector 13"/>
          <p:cNvCxnSpPr/>
          <p:nvPr/>
        </p:nvCxnSpPr>
        <p:spPr bwMode="auto">
          <a:xfrm rot="1800000" flipV="1">
            <a:off x="5602933" y="1630270"/>
            <a:ext cx="0" cy="59229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aphicFrame>
        <p:nvGraphicFramePr>
          <p:cNvPr id="15" name="Object 14"/>
          <p:cNvGraphicFramePr>
            <a:graphicFrameLocks noChangeAspect="1"/>
          </p:cNvGraphicFramePr>
          <p:nvPr>
            <p:extLst>
              <p:ext uri="{D42A27DB-BD31-4B8C-83A1-F6EECF244321}">
                <p14:modId xmlns:p14="http://schemas.microsoft.com/office/powerpoint/2010/main" val="3747276505"/>
              </p:ext>
            </p:extLst>
          </p:nvPr>
        </p:nvGraphicFramePr>
        <p:xfrm>
          <a:off x="5708896" y="1412052"/>
          <a:ext cx="201613" cy="323850"/>
        </p:xfrm>
        <a:graphic>
          <a:graphicData uri="http://schemas.openxmlformats.org/presentationml/2006/ole">
            <mc:AlternateContent xmlns:mc="http://schemas.openxmlformats.org/markup-compatibility/2006">
              <mc:Choice xmlns:v="urn:schemas-microsoft-com:vml" Requires="v">
                <p:oleObj spid="_x0000_s164127" name="Equation" r:id="rId13" imgW="101520" imgH="164880" progId="Equation.DSMT4">
                  <p:embed/>
                </p:oleObj>
              </mc:Choice>
              <mc:Fallback>
                <p:oleObj name="Equation" r:id="rId13" imgW="101520" imgH="164880" progId="Equation.DSMT4">
                  <p:embed/>
                  <p:pic>
                    <p:nvPicPr>
                      <p:cNvPr id="25" name="Object 24"/>
                      <p:cNvPicPr>
                        <a:picLocks noChangeAspect="1" noChangeArrowheads="1"/>
                      </p:cNvPicPr>
                      <p:nvPr/>
                    </p:nvPicPr>
                    <p:blipFill>
                      <a:blip r:embed="rId14"/>
                      <a:srcRect/>
                      <a:stretch>
                        <a:fillRect/>
                      </a:stretch>
                    </p:blipFill>
                    <p:spPr bwMode="auto">
                      <a:xfrm>
                        <a:off x="5708896" y="1412052"/>
                        <a:ext cx="201613" cy="323850"/>
                      </a:xfrm>
                      <a:prstGeom prst="rect">
                        <a:avLst/>
                      </a:prstGeom>
                      <a:noFill/>
                    </p:spPr>
                  </p:pic>
                </p:oleObj>
              </mc:Fallback>
            </mc:AlternateContent>
          </a:graphicData>
        </a:graphic>
      </p:graphicFrame>
      <p:cxnSp>
        <p:nvCxnSpPr>
          <p:cNvPr id="16" name="Straight Arrow Connector 15"/>
          <p:cNvCxnSpPr/>
          <p:nvPr/>
        </p:nvCxnSpPr>
        <p:spPr bwMode="auto">
          <a:xfrm rot="20700000" flipV="1">
            <a:off x="4350919" y="3333251"/>
            <a:ext cx="0" cy="59229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aphicFrame>
        <p:nvGraphicFramePr>
          <p:cNvPr id="17" name="Object 16"/>
          <p:cNvGraphicFramePr>
            <a:graphicFrameLocks noChangeAspect="1"/>
          </p:cNvGraphicFramePr>
          <p:nvPr>
            <p:extLst>
              <p:ext uri="{D42A27DB-BD31-4B8C-83A1-F6EECF244321}">
                <p14:modId xmlns:p14="http://schemas.microsoft.com/office/powerpoint/2010/main" val="3371279531"/>
              </p:ext>
            </p:extLst>
          </p:nvPr>
        </p:nvGraphicFramePr>
        <p:xfrm>
          <a:off x="4110038" y="3035213"/>
          <a:ext cx="227012" cy="323850"/>
        </p:xfrm>
        <a:graphic>
          <a:graphicData uri="http://schemas.openxmlformats.org/presentationml/2006/ole">
            <mc:AlternateContent xmlns:mc="http://schemas.openxmlformats.org/markup-compatibility/2006">
              <mc:Choice xmlns:v="urn:schemas-microsoft-com:vml" Requires="v">
                <p:oleObj spid="_x0000_s164128" name="Equation" r:id="rId15" imgW="114120" imgH="164880" progId="Equation.DSMT4">
                  <p:embed/>
                </p:oleObj>
              </mc:Choice>
              <mc:Fallback>
                <p:oleObj name="Equation" r:id="rId15" imgW="114120" imgH="164880" progId="Equation.DSMT4">
                  <p:embed/>
                  <p:pic>
                    <p:nvPicPr>
                      <p:cNvPr id="30" name="Object 29"/>
                      <p:cNvPicPr>
                        <a:picLocks noChangeAspect="1" noChangeArrowheads="1"/>
                      </p:cNvPicPr>
                      <p:nvPr/>
                    </p:nvPicPr>
                    <p:blipFill>
                      <a:blip r:embed="rId16"/>
                      <a:srcRect/>
                      <a:stretch>
                        <a:fillRect/>
                      </a:stretch>
                    </p:blipFill>
                    <p:spPr bwMode="auto">
                      <a:xfrm>
                        <a:off x="4110038" y="3035213"/>
                        <a:ext cx="227012" cy="323850"/>
                      </a:xfrm>
                      <a:prstGeom prst="rect">
                        <a:avLst/>
                      </a:prstGeom>
                      <a:noFill/>
                    </p:spPr>
                  </p:pic>
                </p:oleObj>
              </mc:Fallback>
            </mc:AlternateContent>
          </a:graphicData>
        </a:graphic>
      </p:graphicFrame>
      <p:sp>
        <p:nvSpPr>
          <p:cNvPr id="18" name="Rectangle 17"/>
          <p:cNvSpPr/>
          <p:nvPr/>
        </p:nvSpPr>
        <p:spPr bwMode="auto">
          <a:xfrm>
            <a:off x="6980408" y="3369132"/>
            <a:ext cx="2504255" cy="6066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9" name="Rectangle 18"/>
          <p:cNvSpPr/>
          <p:nvPr/>
        </p:nvSpPr>
        <p:spPr bwMode="auto">
          <a:xfrm>
            <a:off x="6942372" y="2347777"/>
            <a:ext cx="2504255" cy="6066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nvGrpSpPr>
          <p:cNvPr id="20" name="Group 19"/>
          <p:cNvGrpSpPr/>
          <p:nvPr/>
        </p:nvGrpSpPr>
        <p:grpSpPr>
          <a:xfrm rot="18000000">
            <a:off x="3900859" y="2676089"/>
            <a:ext cx="2172958" cy="596901"/>
            <a:chOff x="4713725" y="1319191"/>
            <a:chExt cx="2172958" cy="596901"/>
          </a:xfrm>
        </p:grpSpPr>
        <p:sp>
          <p:nvSpPr>
            <p:cNvPr id="21" name="Isosceles Triangle 20"/>
            <p:cNvSpPr/>
            <p:nvPr/>
          </p:nvSpPr>
          <p:spPr bwMode="auto">
            <a:xfrm rot="16200000">
              <a:off x="5421606" y="611311"/>
              <a:ext cx="596900" cy="2012662"/>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22" name="Oval 21"/>
            <p:cNvSpPr/>
            <p:nvPr/>
          </p:nvSpPr>
          <p:spPr bwMode="auto">
            <a:xfrm>
              <a:off x="6566090" y="1319191"/>
              <a:ext cx="320593" cy="5969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cxnSp>
        <p:nvCxnSpPr>
          <p:cNvPr id="23" name="Curved Connector 22"/>
          <p:cNvCxnSpPr>
            <a:stCxn id="19" idx="1"/>
            <a:endCxn id="24" idx="3"/>
          </p:cNvCxnSpPr>
          <p:nvPr/>
        </p:nvCxnSpPr>
        <p:spPr bwMode="auto">
          <a:xfrm rot="10800000">
            <a:off x="3476680" y="2637305"/>
            <a:ext cx="3465693" cy="13804"/>
          </a:xfrm>
          <a:prstGeom prst="curvedConnector3">
            <a:avLst>
              <a:gd name="adj1" fmla="val 50000"/>
            </a:avLst>
          </a:prstGeom>
          <a:solidFill>
            <a:schemeClr val="accent1"/>
          </a:solidFill>
          <a:ln w="38100" cap="flat" cmpd="sng" algn="ctr">
            <a:solidFill>
              <a:srgbClr val="33CC33"/>
            </a:solidFill>
            <a:prstDash val="solid"/>
            <a:round/>
            <a:headEnd type="triangle"/>
            <a:tailEnd type="triangle"/>
          </a:ln>
          <a:effectLst/>
        </p:spPr>
      </p:cxnSp>
      <p:graphicFrame>
        <p:nvGraphicFramePr>
          <p:cNvPr id="24" name="Object 12"/>
          <p:cNvGraphicFramePr>
            <a:graphicFrameLocks noGrp="1" noChangeAspect="1"/>
          </p:cNvGraphicFramePr>
          <p:nvPr>
            <p:ph sz="half" idx="4294967295"/>
            <p:extLst>
              <p:ext uri="{D42A27DB-BD31-4B8C-83A1-F6EECF244321}">
                <p14:modId xmlns:p14="http://schemas.microsoft.com/office/powerpoint/2010/main" val="859953182"/>
              </p:ext>
            </p:extLst>
          </p:nvPr>
        </p:nvGraphicFramePr>
        <p:xfrm>
          <a:off x="825020" y="2474872"/>
          <a:ext cx="2651659" cy="324867"/>
        </p:xfrm>
        <a:graphic>
          <a:graphicData uri="http://schemas.openxmlformats.org/presentationml/2006/ole">
            <mc:AlternateContent xmlns:mc="http://schemas.openxmlformats.org/markup-compatibility/2006">
              <mc:Choice xmlns:v="urn:schemas-microsoft-com:vml" Requires="v">
                <p:oleObj spid="_x0000_s164129" name="Equation" r:id="rId17" imgW="2908080" imgH="355320" progId="Equation.DSMT4">
                  <p:embed/>
                </p:oleObj>
              </mc:Choice>
              <mc:Fallback>
                <p:oleObj name="Equation" r:id="rId17" imgW="2908080" imgH="355320" progId="Equation.DSMT4">
                  <p:embed/>
                  <p:pic>
                    <p:nvPicPr>
                      <p:cNvPr id="29" name="Object 12"/>
                      <p:cNvPicPr>
                        <a:picLocks noChangeAspect="1" noChangeArrowheads="1"/>
                      </p:cNvPicPr>
                      <p:nvPr/>
                    </p:nvPicPr>
                    <p:blipFill>
                      <a:blip r:embed="rId18"/>
                      <a:srcRect/>
                      <a:stretch>
                        <a:fillRect/>
                      </a:stretch>
                    </p:blipFill>
                    <p:spPr bwMode="auto">
                      <a:xfrm>
                        <a:off x="825020" y="2474872"/>
                        <a:ext cx="2651659" cy="324867"/>
                      </a:xfrm>
                      <a:prstGeom prst="rect">
                        <a:avLst/>
                      </a:prstGeom>
                      <a:solidFill>
                        <a:schemeClr val="bg1"/>
                      </a:solidFill>
                    </p:spPr>
                  </p:pic>
                </p:oleObj>
              </mc:Fallback>
            </mc:AlternateContent>
          </a:graphicData>
        </a:graphic>
      </p:graphicFrame>
      <p:pic>
        <p:nvPicPr>
          <p:cNvPr id="25" name="Picture 11" descr="Image result for point light sourc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856" y="3152786"/>
            <a:ext cx="2258177" cy="1505451"/>
          </a:xfrm>
          <a:prstGeom prst="rect">
            <a:avLst/>
          </a:prstGeom>
          <a:noFill/>
          <a:extLst>
            <a:ext uri="{909E8E84-426E-40DD-AFC4-6F175D3DCCD1}">
              <a14:hiddenFill xmlns:a14="http://schemas.microsoft.com/office/drawing/2010/main">
                <a:solidFill>
                  <a:srgbClr val="FFFFFF"/>
                </a:solidFill>
              </a14:hiddenFill>
            </a:ext>
          </a:extLst>
        </p:spPr>
      </p:pic>
      <p:sp>
        <p:nvSpPr>
          <p:cNvPr id="26" name="Parallelogram 25"/>
          <p:cNvSpPr/>
          <p:nvPr/>
        </p:nvSpPr>
        <p:spPr bwMode="auto">
          <a:xfrm rot="20700000">
            <a:off x="191280" y="3003245"/>
            <a:ext cx="580148" cy="777729"/>
          </a:xfrm>
          <a:prstGeom prst="parallelogram">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solidFill>
                <a:srgbClr val="000000"/>
              </a:solidFill>
            </a:endParaRPr>
          </a:p>
        </p:txBody>
      </p:sp>
      <p:sp>
        <p:nvSpPr>
          <p:cNvPr id="27" name="Cube 26"/>
          <p:cNvSpPr/>
          <p:nvPr/>
        </p:nvSpPr>
        <p:spPr bwMode="auto">
          <a:xfrm>
            <a:off x="8214842" y="5829608"/>
            <a:ext cx="1233568" cy="979318"/>
          </a:xfrm>
          <a:prstGeom prst="cube">
            <a:avLst/>
          </a:prstGeom>
          <a:solidFill>
            <a:srgbClr val="FF0000"/>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solidFill>
                <a:srgbClr val="000000"/>
              </a:solidFill>
            </a:endParaRPr>
          </a:p>
        </p:txBody>
      </p:sp>
      <p:graphicFrame>
        <p:nvGraphicFramePr>
          <p:cNvPr id="28" name="Object 12"/>
          <p:cNvGraphicFramePr>
            <a:graphicFrameLocks noGrp="1" noChangeAspect="1"/>
          </p:cNvGraphicFramePr>
          <p:nvPr>
            <p:ph sz="half" idx="4294967295"/>
            <p:extLst>
              <p:ext uri="{D42A27DB-BD31-4B8C-83A1-F6EECF244321}">
                <p14:modId xmlns:p14="http://schemas.microsoft.com/office/powerpoint/2010/main" val="1697431703"/>
              </p:ext>
            </p:extLst>
          </p:nvPr>
        </p:nvGraphicFramePr>
        <p:xfrm>
          <a:off x="9793386" y="6047468"/>
          <a:ext cx="2083765" cy="346205"/>
        </p:xfrm>
        <a:graphic>
          <a:graphicData uri="http://schemas.openxmlformats.org/presentationml/2006/ole">
            <mc:AlternateContent xmlns:mc="http://schemas.openxmlformats.org/markup-compatibility/2006">
              <mc:Choice xmlns:v="urn:schemas-microsoft-com:vml" Requires="v">
                <p:oleObj spid="_x0000_s164130" name="Equation" r:id="rId20" imgW="1765080" imgH="355320" progId="Equation.DSMT4">
                  <p:embed/>
                </p:oleObj>
              </mc:Choice>
              <mc:Fallback>
                <p:oleObj name="Equation" r:id="rId20" imgW="1765080" imgH="355320" progId="Equation.DSMT4">
                  <p:embed/>
                  <p:pic>
                    <p:nvPicPr>
                      <p:cNvPr id="33" name="Object 12"/>
                      <p:cNvPicPr>
                        <a:picLocks noChangeAspect="1" noChangeArrowheads="1"/>
                      </p:cNvPicPr>
                      <p:nvPr/>
                    </p:nvPicPr>
                    <p:blipFill>
                      <a:blip r:embed="rId21"/>
                      <a:srcRect/>
                      <a:stretch>
                        <a:fillRect/>
                      </a:stretch>
                    </p:blipFill>
                    <p:spPr bwMode="auto">
                      <a:xfrm>
                        <a:off x="9793386" y="6047468"/>
                        <a:ext cx="2083765" cy="346205"/>
                      </a:xfrm>
                      <a:prstGeom prst="rect">
                        <a:avLst/>
                      </a:prstGeom>
                      <a:noFill/>
                    </p:spPr>
                  </p:pic>
                </p:oleObj>
              </mc:Fallback>
            </mc:AlternateContent>
          </a:graphicData>
        </a:graphic>
      </p:graphicFrame>
      <p:sp>
        <p:nvSpPr>
          <p:cNvPr id="29" name="Right Arrow 28"/>
          <p:cNvSpPr/>
          <p:nvPr/>
        </p:nvSpPr>
        <p:spPr bwMode="auto">
          <a:xfrm>
            <a:off x="7316605" y="6255777"/>
            <a:ext cx="898236" cy="40476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solidFill>
                <a:srgbClr val="000000"/>
              </a:solidFill>
            </a:endParaRPr>
          </a:p>
        </p:txBody>
      </p:sp>
      <p:graphicFrame>
        <p:nvGraphicFramePr>
          <p:cNvPr id="30" name="Object 12"/>
          <p:cNvGraphicFramePr>
            <a:graphicFrameLocks noGrp="1" noChangeAspect="1"/>
          </p:cNvGraphicFramePr>
          <p:nvPr>
            <p:ph sz="half" idx="4294967295"/>
            <p:extLst>
              <p:ext uri="{D42A27DB-BD31-4B8C-83A1-F6EECF244321}">
                <p14:modId xmlns:p14="http://schemas.microsoft.com/office/powerpoint/2010/main" val="3918179792"/>
              </p:ext>
            </p:extLst>
          </p:nvPr>
        </p:nvGraphicFramePr>
        <p:xfrm>
          <a:off x="8432532" y="5439129"/>
          <a:ext cx="1003429" cy="348903"/>
        </p:xfrm>
        <a:graphic>
          <a:graphicData uri="http://schemas.openxmlformats.org/presentationml/2006/ole">
            <mc:AlternateContent xmlns:mc="http://schemas.openxmlformats.org/markup-compatibility/2006">
              <mc:Choice xmlns:v="urn:schemas-microsoft-com:vml" Requires="v">
                <p:oleObj spid="_x0000_s164131" name="Equation" r:id="rId22" imgW="876240" imgH="304560" progId="Equation.DSMT4">
                  <p:embed/>
                </p:oleObj>
              </mc:Choice>
              <mc:Fallback>
                <p:oleObj name="Equation" r:id="rId22" imgW="876240" imgH="304560" progId="Equation.DSMT4">
                  <p:embed/>
                  <p:pic>
                    <p:nvPicPr>
                      <p:cNvPr id="35" name="Object 12"/>
                      <p:cNvPicPr>
                        <a:picLocks noChangeAspect="1" noChangeArrowheads="1"/>
                      </p:cNvPicPr>
                      <p:nvPr/>
                    </p:nvPicPr>
                    <p:blipFill>
                      <a:blip r:embed="rId23"/>
                      <a:srcRect/>
                      <a:stretch>
                        <a:fillRect/>
                      </a:stretch>
                    </p:blipFill>
                    <p:spPr bwMode="auto">
                      <a:xfrm>
                        <a:off x="8432532" y="5439129"/>
                        <a:ext cx="1003429" cy="348903"/>
                      </a:xfrm>
                      <a:prstGeom prst="rect">
                        <a:avLst/>
                      </a:prstGeom>
                      <a:noFill/>
                    </p:spPr>
                  </p:pic>
                </p:oleObj>
              </mc:Fallback>
            </mc:AlternateContent>
          </a:graphicData>
        </a:graphic>
      </p:graphicFrame>
      <p:cxnSp>
        <p:nvCxnSpPr>
          <p:cNvPr id="31" name="Curved Connector 30"/>
          <p:cNvCxnSpPr>
            <a:endCxn id="27" idx="5"/>
          </p:cNvCxnSpPr>
          <p:nvPr/>
        </p:nvCxnSpPr>
        <p:spPr bwMode="auto">
          <a:xfrm rot="5400000">
            <a:off x="9000926" y="5377370"/>
            <a:ext cx="1266967" cy="371996"/>
          </a:xfrm>
          <a:prstGeom prst="curvedConnector2">
            <a:avLst/>
          </a:prstGeom>
          <a:solidFill>
            <a:schemeClr val="accent1"/>
          </a:solidFill>
          <a:ln w="38100" cap="flat" cmpd="sng" algn="ctr">
            <a:solidFill>
              <a:srgbClr val="33CC33"/>
            </a:solidFill>
            <a:prstDash val="solid"/>
            <a:round/>
            <a:headEnd type="triangle"/>
            <a:tailEnd type="triangle"/>
          </a:ln>
          <a:effectLst/>
        </p:spPr>
      </p:cxnSp>
      <p:sp>
        <p:nvSpPr>
          <p:cNvPr id="32" name="Rectangle 6"/>
          <p:cNvSpPr>
            <a:spLocks noChangeArrowheads="1"/>
          </p:cNvSpPr>
          <p:nvPr/>
        </p:nvSpPr>
        <p:spPr bwMode="auto">
          <a:xfrm>
            <a:off x="1663569" y="5319919"/>
            <a:ext cx="4856408" cy="1323439"/>
          </a:xfrm>
          <a:prstGeom prst="rect">
            <a:avLst/>
          </a:prstGeom>
          <a:solidFill>
            <a:schemeClr val="bg1"/>
          </a:solidFill>
          <a:ln w="12700">
            <a:noFill/>
            <a:miter lim="800000"/>
            <a:headEnd type="none" w="sm" len="sm"/>
            <a:tailEnd type="none" w="sm" len="sm"/>
          </a:ln>
          <a:effectLst/>
        </p:spPr>
        <p:txBody>
          <a:bodyPr wrap="square">
            <a:spAutoFit/>
          </a:bodyPr>
          <a:lstStyle/>
          <a:p>
            <a:pPr>
              <a:spcBef>
                <a:spcPct val="50000"/>
              </a:spcBef>
            </a:pPr>
            <a:r>
              <a:rPr lang="en-US" altLang="en-US" sz="1600" dirty="0">
                <a:solidFill>
                  <a:srgbClr val="000000"/>
                </a:solidFill>
                <a:cs typeface="Times New Roman" pitchFamily="18" charset="0"/>
              </a:rPr>
              <a:t>Radiance is flux (through an area) emitted from a source distribution which can be decomposed into point sources. Intensity of a point source is normalized with respect to area, angle, and time, and taking the limit.</a:t>
            </a:r>
          </a:p>
        </p:txBody>
      </p:sp>
    </p:spTree>
    <p:extLst>
      <p:ext uri="{BB962C8B-B14F-4D97-AF65-F5344CB8AC3E}">
        <p14:creationId xmlns:p14="http://schemas.microsoft.com/office/powerpoint/2010/main" val="71601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RTE Made Easy</a:t>
            </a:r>
          </a:p>
        </p:txBody>
      </p:sp>
      <p:graphicFrame>
        <p:nvGraphicFramePr>
          <p:cNvPr id="4" name="Object 3"/>
          <p:cNvGraphicFramePr>
            <a:graphicFrameLocks noChangeAspect="1"/>
          </p:cNvGraphicFramePr>
          <p:nvPr>
            <p:extLst>
              <p:ext uri="{D42A27DB-BD31-4B8C-83A1-F6EECF244321}">
                <p14:modId xmlns:p14="http://schemas.microsoft.com/office/powerpoint/2010/main" val="1031341950"/>
              </p:ext>
            </p:extLst>
          </p:nvPr>
        </p:nvGraphicFramePr>
        <p:xfrm>
          <a:off x="1126958" y="4738029"/>
          <a:ext cx="4416425" cy="774700"/>
        </p:xfrm>
        <a:graphic>
          <a:graphicData uri="http://schemas.openxmlformats.org/presentationml/2006/ole">
            <mc:AlternateContent xmlns:mc="http://schemas.openxmlformats.org/markup-compatibility/2006">
              <mc:Choice xmlns:v="urn:schemas-microsoft-com:vml" Requires="v">
                <p:oleObj spid="_x0000_s165136" name="Equation" r:id="rId3" imgW="2234880" imgH="393480" progId="Equation.DSMT4">
                  <p:embed/>
                </p:oleObj>
              </mc:Choice>
              <mc:Fallback>
                <p:oleObj name="Equation" r:id="rId3" imgW="2234880" imgH="393480" progId="Equation.DSMT4">
                  <p:embed/>
                  <p:pic>
                    <p:nvPicPr>
                      <p:cNvPr id="59" name="Object 58"/>
                      <p:cNvPicPr>
                        <a:picLocks noChangeAspect="1" noChangeArrowheads="1"/>
                      </p:cNvPicPr>
                      <p:nvPr/>
                    </p:nvPicPr>
                    <p:blipFill>
                      <a:blip r:embed="rId4"/>
                      <a:srcRect/>
                      <a:stretch>
                        <a:fillRect/>
                      </a:stretch>
                    </p:blipFill>
                    <p:spPr bwMode="auto">
                      <a:xfrm>
                        <a:off x="1126958" y="4738029"/>
                        <a:ext cx="4416425" cy="774700"/>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16590855"/>
              </p:ext>
            </p:extLst>
          </p:nvPr>
        </p:nvGraphicFramePr>
        <p:xfrm>
          <a:off x="1126957" y="2677374"/>
          <a:ext cx="2259012" cy="350838"/>
        </p:xfrm>
        <a:graphic>
          <a:graphicData uri="http://schemas.openxmlformats.org/presentationml/2006/ole">
            <mc:AlternateContent xmlns:mc="http://schemas.openxmlformats.org/markup-compatibility/2006">
              <mc:Choice xmlns:v="urn:schemas-microsoft-com:vml" Requires="v">
                <p:oleObj spid="_x0000_s165137" name="Equation" r:id="rId5" imgW="1143000" imgH="177480" progId="Equation.DSMT4">
                  <p:embed/>
                </p:oleObj>
              </mc:Choice>
              <mc:Fallback>
                <p:oleObj name="Equation" r:id="rId5" imgW="1143000" imgH="177480" progId="Equation.DSMT4">
                  <p:embed/>
                  <p:pic>
                    <p:nvPicPr>
                      <p:cNvPr id="61" name="Object 60"/>
                      <p:cNvPicPr>
                        <a:picLocks noChangeAspect="1" noChangeArrowheads="1"/>
                      </p:cNvPicPr>
                      <p:nvPr/>
                    </p:nvPicPr>
                    <p:blipFill>
                      <a:blip r:embed="rId6"/>
                      <a:srcRect/>
                      <a:stretch>
                        <a:fillRect/>
                      </a:stretch>
                    </p:blipFill>
                    <p:spPr bwMode="auto">
                      <a:xfrm>
                        <a:off x="1126957" y="2677374"/>
                        <a:ext cx="2259012" cy="350838"/>
                      </a:xfrm>
                      <a:prstGeom prst="rect">
                        <a:avLst/>
                      </a:prstGeom>
                      <a:solidFill>
                        <a:schemeClr val="bg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4594520"/>
              </p:ext>
            </p:extLst>
          </p:nvPr>
        </p:nvGraphicFramePr>
        <p:xfrm>
          <a:off x="3754398" y="1983512"/>
          <a:ext cx="200025" cy="323850"/>
        </p:xfrm>
        <a:graphic>
          <a:graphicData uri="http://schemas.openxmlformats.org/presentationml/2006/ole">
            <mc:AlternateContent xmlns:mc="http://schemas.openxmlformats.org/markup-compatibility/2006">
              <mc:Choice xmlns:v="urn:schemas-microsoft-com:vml" Requires="v">
                <p:oleObj spid="_x0000_s165138" name="Equation" r:id="rId7" imgW="101520" imgH="164880" progId="Equation.DSMT4">
                  <p:embed/>
                </p:oleObj>
              </mc:Choice>
              <mc:Fallback>
                <p:oleObj name="Equation" r:id="rId7" imgW="101520" imgH="164880" progId="Equation.DSMT4">
                  <p:embed/>
                  <p:pic>
                    <p:nvPicPr>
                      <p:cNvPr id="19" name="Object 18"/>
                      <p:cNvPicPr>
                        <a:picLocks noChangeAspect="1" noChangeArrowheads="1"/>
                      </p:cNvPicPr>
                      <p:nvPr/>
                    </p:nvPicPr>
                    <p:blipFill>
                      <a:blip r:embed="rId8"/>
                      <a:srcRect/>
                      <a:stretch>
                        <a:fillRect/>
                      </a:stretch>
                    </p:blipFill>
                    <p:spPr bwMode="auto">
                      <a:xfrm>
                        <a:off x="3754398" y="1983512"/>
                        <a:ext cx="200025" cy="323850"/>
                      </a:xfrm>
                      <a:prstGeom prst="rect">
                        <a:avLst/>
                      </a:prstGeom>
                      <a:solidFill>
                        <a:schemeClr val="bg1"/>
                      </a:solidFill>
                    </p:spPr>
                  </p:pic>
                </p:oleObj>
              </mc:Fallback>
            </mc:AlternateContent>
          </a:graphicData>
        </a:graphic>
      </p:graphicFrame>
      <p:sp>
        <p:nvSpPr>
          <p:cNvPr id="7" name="Cube 6"/>
          <p:cNvSpPr/>
          <p:nvPr/>
        </p:nvSpPr>
        <p:spPr bwMode="auto">
          <a:xfrm>
            <a:off x="1141597" y="1634296"/>
            <a:ext cx="1536700" cy="1040562"/>
          </a:xfrm>
          <a:prstGeom prst="cube">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12412120"/>
              </p:ext>
            </p:extLst>
          </p:nvPr>
        </p:nvGraphicFramePr>
        <p:xfrm>
          <a:off x="2698416" y="1558443"/>
          <a:ext cx="350838" cy="300038"/>
        </p:xfrm>
        <a:graphic>
          <a:graphicData uri="http://schemas.openxmlformats.org/presentationml/2006/ole">
            <mc:AlternateContent xmlns:mc="http://schemas.openxmlformats.org/markup-compatibility/2006">
              <mc:Choice xmlns:v="urn:schemas-microsoft-com:vml" Requires="v">
                <p:oleObj spid="_x0000_s165139" name="Equation" r:id="rId9" imgW="177480" imgH="152280" progId="Equation.DSMT4">
                  <p:embed/>
                </p:oleObj>
              </mc:Choice>
              <mc:Fallback>
                <p:oleObj name="Equation" r:id="rId9" imgW="177480" imgH="152280" progId="Equation.DSMT4">
                  <p:embed/>
                  <p:pic>
                    <p:nvPicPr>
                      <p:cNvPr id="14" name="Object 13"/>
                      <p:cNvPicPr>
                        <a:picLocks noChangeAspect="1" noChangeArrowheads="1"/>
                      </p:cNvPicPr>
                      <p:nvPr/>
                    </p:nvPicPr>
                    <p:blipFill>
                      <a:blip r:embed="rId10"/>
                      <a:srcRect/>
                      <a:stretch>
                        <a:fillRect/>
                      </a:stretch>
                    </p:blipFill>
                    <p:spPr bwMode="auto">
                      <a:xfrm>
                        <a:off x="2698416" y="1558443"/>
                        <a:ext cx="350838" cy="30003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0257679"/>
              </p:ext>
            </p:extLst>
          </p:nvPr>
        </p:nvGraphicFramePr>
        <p:xfrm>
          <a:off x="1852819" y="1587419"/>
          <a:ext cx="300038" cy="300038"/>
        </p:xfrm>
        <a:graphic>
          <a:graphicData uri="http://schemas.openxmlformats.org/presentationml/2006/ole">
            <mc:AlternateContent xmlns:mc="http://schemas.openxmlformats.org/markup-compatibility/2006">
              <mc:Choice xmlns:v="urn:schemas-microsoft-com:vml" Requires="v">
                <p:oleObj spid="_x0000_s165140" name="Equation" r:id="rId11" imgW="152280" imgH="152280" progId="Equation.DSMT4">
                  <p:embed/>
                </p:oleObj>
              </mc:Choice>
              <mc:Fallback>
                <p:oleObj name="Equation" r:id="rId11" imgW="152280" imgH="152280" progId="Equation.DSMT4">
                  <p:embed/>
                  <p:pic>
                    <p:nvPicPr>
                      <p:cNvPr id="16" name="Object 15"/>
                      <p:cNvPicPr>
                        <a:picLocks noChangeAspect="1" noChangeArrowheads="1"/>
                      </p:cNvPicPr>
                      <p:nvPr/>
                    </p:nvPicPr>
                    <p:blipFill>
                      <a:blip r:embed="rId12"/>
                      <a:srcRect/>
                      <a:stretch>
                        <a:fillRect/>
                      </a:stretch>
                    </p:blipFill>
                    <p:spPr bwMode="auto">
                      <a:xfrm>
                        <a:off x="1852819" y="1587419"/>
                        <a:ext cx="300038" cy="300038"/>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09202897"/>
              </p:ext>
            </p:extLst>
          </p:nvPr>
        </p:nvGraphicFramePr>
        <p:xfrm>
          <a:off x="1196253" y="1962234"/>
          <a:ext cx="376238" cy="300037"/>
        </p:xfrm>
        <a:graphic>
          <a:graphicData uri="http://schemas.openxmlformats.org/presentationml/2006/ole">
            <mc:AlternateContent xmlns:mc="http://schemas.openxmlformats.org/markup-compatibility/2006">
              <mc:Choice xmlns:v="urn:schemas-microsoft-com:vml" Requires="v">
                <p:oleObj spid="_x0000_s165141" name="Equation" r:id="rId13" imgW="190440" imgH="152280" progId="Equation.DSMT4">
                  <p:embed/>
                </p:oleObj>
              </mc:Choice>
              <mc:Fallback>
                <p:oleObj name="Equation" r:id="rId13" imgW="190440" imgH="152280" progId="Equation.DSMT4">
                  <p:embed/>
                  <p:pic>
                    <p:nvPicPr>
                      <p:cNvPr id="20" name="Object 19"/>
                      <p:cNvPicPr>
                        <a:picLocks noChangeAspect="1" noChangeArrowheads="1"/>
                      </p:cNvPicPr>
                      <p:nvPr/>
                    </p:nvPicPr>
                    <p:blipFill>
                      <a:blip r:embed="rId14"/>
                      <a:srcRect/>
                      <a:stretch>
                        <a:fillRect/>
                      </a:stretch>
                    </p:blipFill>
                    <p:spPr bwMode="auto">
                      <a:xfrm>
                        <a:off x="1196253" y="1962234"/>
                        <a:ext cx="376238" cy="30003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74454497"/>
              </p:ext>
            </p:extLst>
          </p:nvPr>
        </p:nvGraphicFramePr>
        <p:xfrm>
          <a:off x="3309541" y="1792008"/>
          <a:ext cx="401638" cy="300037"/>
        </p:xfrm>
        <a:graphic>
          <a:graphicData uri="http://schemas.openxmlformats.org/presentationml/2006/ole">
            <mc:AlternateContent xmlns:mc="http://schemas.openxmlformats.org/markup-compatibility/2006">
              <mc:Choice xmlns:v="urn:schemas-microsoft-com:vml" Requires="v">
                <p:oleObj spid="_x0000_s165142" name="Equation" r:id="rId15" imgW="203040" imgH="152280" progId="Equation.DSMT4">
                  <p:embed/>
                </p:oleObj>
              </mc:Choice>
              <mc:Fallback>
                <p:oleObj name="Equation" r:id="rId15" imgW="203040" imgH="152280" progId="Equation.DSMT4">
                  <p:embed/>
                  <p:pic>
                    <p:nvPicPr>
                      <p:cNvPr id="26" name="Object 25"/>
                      <p:cNvPicPr>
                        <a:picLocks noChangeAspect="1" noChangeArrowheads="1"/>
                      </p:cNvPicPr>
                      <p:nvPr/>
                    </p:nvPicPr>
                    <p:blipFill>
                      <a:blip r:embed="rId16"/>
                      <a:srcRect/>
                      <a:stretch>
                        <a:fillRect/>
                      </a:stretch>
                    </p:blipFill>
                    <p:spPr bwMode="auto">
                      <a:xfrm>
                        <a:off x="3309541" y="1792008"/>
                        <a:ext cx="401638" cy="300037"/>
                      </a:xfrm>
                      <a:prstGeom prst="rect">
                        <a:avLst/>
                      </a:prstGeom>
                      <a:noFill/>
                    </p:spPr>
                  </p:pic>
                </p:oleObj>
              </mc:Fallback>
            </mc:AlternateContent>
          </a:graphicData>
        </a:graphic>
      </p:graphicFrame>
      <p:grpSp>
        <p:nvGrpSpPr>
          <p:cNvPr id="12" name="Group 11"/>
          <p:cNvGrpSpPr/>
          <p:nvPr/>
        </p:nvGrpSpPr>
        <p:grpSpPr>
          <a:xfrm>
            <a:off x="4725463" y="1888994"/>
            <a:ext cx="2172958" cy="596901"/>
            <a:chOff x="5360232" y="1329310"/>
            <a:chExt cx="2172958" cy="596901"/>
          </a:xfrm>
        </p:grpSpPr>
        <p:sp>
          <p:nvSpPr>
            <p:cNvPr id="13" name="Isosceles Triangle 12"/>
            <p:cNvSpPr/>
            <p:nvPr/>
          </p:nvSpPr>
          <p:spPr bwMode="auto">
            <a:xfrm rot="16200000">
              <a:off x="6068113" y="621430"/>
              <a:ext cx="596900" cy="2012662"/>
            </a:xfrm>
            <a:prstGeom prst="triangl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4" name="Oval 13"/>
            <p:cNvSpPr/>
            <p:nvPr/>
          </p:nvSpPr>
          <p:spPr bwMode="auto">
            <a:xfrm>
              <a:off x="7212597" y="1329310"/>
              <a:ext cx="320593" cy="596901"/>
            </a:xfrm>
            <a:prstGeom prst="ellipse">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sp>
        <p:nvSpPr>
          <p:cNvPr id="15" name="Cube 14"/>
          <p:cNvSpPr/>
          <p:nvPr/>
        </p:nvSpPr>
        <p:spPr bwMode="auto">
          <a:xfrm>
            <a:off x="4567405" y="1634296"/>
            <a:ext cx="1536700" cy="1040562"/>
          </a:xfrm>
          <a:prstGeom prst="cube">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001859840"/>
              </p:ext>
            </p:extLst>
          </p:nvPr>
        </p:nvGraphicFramePr>
        <p:xfrm>
          <a:off x="4528868" y="2677374"/>
          <a:ext cx="3060700" cy="349250"/>
        </p:xfrm>
        <a:graphic>
          <a:graphicData uri="http://schemas.openxmlformats.org/presentationml/2006/ole">
            <mc:AlternateContent xmlns:mc="http://schemas.openxmlformats.org/markup-compatibility/2006">
              <mc:Choice xmlns:v="urn:schemas-microsoft-com:vml" Requires="v">
                <p:oleObj spid="_x0000_s165143" name="Equation" r:id="rId17" imgW="1549080" imgH="177480" progId="Equation.DSMT4">
                  <p:embed/>
                </p:oleObj>
              </mc:Choice>
              <mc:Fallback>
                <p:oleObj name="Equation" r:id="rId17" imgW="1549080" imgH="177480" progId="Equation.DSMT4">
                  <p:embed/>
                  <p:pic>
                    <p:nvPicPr>
                      <p:cNvPr id="35" name="Object 34"/>
                      <p:cNvPicPr>
                        <a:picLocks noChangeAspect="1" noChangeArrowheads="1"/>
                      </p:cNvPicPr>
                      <p:nvPr/>
                    </p:nvPicPr>
                    <p:blipFill>
                      <a:blip r:embed="rId18"/>
                      <a:srcRect/>
                      <a:stretch>
                        <a:fillRect/>
                      </a:stretch>
                    </p:blipFill>
                    <p:spPr bwMode="auto">
                      <a:xfrm>
                        <a:off x="4528868" y="2677374"/>
                        <a:ext cx="3060700" cy="349250"/>
                      </a:xfrm>
                      <a:prstGeom prst="rect">
                        <a:avLst/>
                      </a:prstGeom>
                      <a:solidFill>
                        <a:schemeClr val="bg1"/>
                      </a:solid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589183325"/>
              </p:ext>
            </p:extLst>
          </p:nvPr>
        </p:nvGraphicFramePr>
        <p:xfrm>
          <a:off x="4528868" y="4304074"/>
          <a:ext cx="3136900" cy="374650"/>
        </p:xfrm>
        <a:graphic>
          <a:graphicData uri="http://schemas.openxmlformats.org/presentationml/2006/ole">
            <mc:AlternateContent xmlns:mc="http://schemas.openxmlformats.org/markup-compatibility/2006">
              <mc:Choice xmlns:v="urn:schemas-microsoft-com:vml" Requires="v">
                <p:oleObj spid="_x0000_s165144" name="Equation" r:id="rId19" imgW="1587240" imgH="190440" progId="Equation.DSMT4">
                  <p:embed/>
                </p:oleObj>
              </mc:Choice>
              <mc:Fallback>
                <p:oleObj name="Equation" r:id="rId19" imgW="1587240" imgH="190440" progId="Equation.DSMT4">
                  <p:embed/>
                  <p:pic>
                    <p:nvPicPr>
                      <p:cNvPr id="43" name="Object 42"/>
                      <p:cNvPicPr>
                        <a:picLocks noChangeAspect="1" noChangeArrowheads="1"/>
                      </p:cNvPicPr>
                      <p:nvPr/>
                    </p:nvPicPr>
                    <p:blipFill>
                      <a:blip r:embed="rId20"/>
                      <a:srcRect/>
                      <a:stretch>
                        <a:fillRect/>
                      </a:stretch>
                    </p:blipFill>
                    <p:spPr bwMode="auto">
                      <a:xfrm>
                        <a:off x="4528868" y="4304074"/>
                        <a:ext cx="3136900" cy="374650"/>
                      </a:xfrm>
                      <a:prstGeom prst="rect">
                        <a:avLst/>
                      </a:prstGeom>
                      <a:solidFill>
                        <a:schemeClr val="bg1"/>
                      </a:solidFill>
                    </p:spPr>
                  </p:pic>
                </p:oleObj>
              </mc:Fallback>
            </mc:AlternateContent>
          </a:graphicData>
        </a:graphic>
      </p:graphicFrame>
      <p:grpSp>
        <p:nvGrpSpPr>
          <p:cNvPr id="18" name="Group 17"/>
          <p:cNvGrpSpPr/>
          <p:nvPr/>
        </p:nvGrpSpPr>
        <p:grpSpPr>
          <a:xfrm rot="8100000">
            <a:off x="130344" y="4274178"/>
            <a:ext cx="2172958" cy="596901"/>
            <a:chOff x="4713725" y="1319191"/>
            <a:chExt cx="2172958" cy="596901"/>
          </a:xfrm>
        </p:grpSpPr>
        <p:sp>
          <p:nvSpPr>
            <p:cNvPr id="19" name="Isosceles Triangle 18"/>
            <p:cNvSpPr/>
            <p:nvPr/>
          </p:nvSpPr>
          <p:spPr bwMode="auto">
            <a:xfrm rot="16200000">
              <a:off x="5421606" y="611311"/>
              <a:ext cx="596900" cy="2012662"/>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20" name="Oval 19"/>
            <p:cNvSpPr/>
            <p:nvPr/>
          </p:nvSpPr>
          <p:spPr bwMode="auto">
            <a:xfrm>
              <a:off x="6566090" y="1319191"/>
              <a:ext cx="320593" cy="5969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grpSp>
        <p:nvGrpSpPr>
          <p:cNvPr id="21" name="Group 20"/>
          <p:cNvGrpSpPr/>
          <p:nvPr/>
        </p:nvGrpSpPr>
        <p:grpSpPr>
          <a:xfrm>
            <a:off x="2004697" y="3492396"/>
            <a:ext cx="2172958" cy="596901"/>
            <a:chOff x="5360232" y="1329310"/>
            <a:chExt cx="2172958" cy="596901"/>
          </a:xfrm>
        </p:grpSpPr>
        <p:sp>
          <p:nvSpPr>
            <p:cNvPr id="22" name="Isosceles Triangle 21"/>
            <p:cNvSpPr/>
            <p:nvPr/>
          </p:nvSpPr>
          <p:spPr bwMode="auto">
            <a:xfrm rot="16200000">
              <a:off x="6068113" y="621430"/>
              <a:ext cx="596900" cy="2012662"/>
            </a:xfrm>
            <a:prstGeom prst="triangl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23" name="Oval 22"/>
            <p:cNvSpPr/>
            <p:nvPr/>
          </p:nvSpPr>
          <p:spPr bwMode="auto">
            <a:xfrm>
              <a:off x="7212597" y="1329310"/>
              <a:ext cx="320593" cy="596901"/>
            </a:xfrm>
            <a:prstGeom prst="ellipse">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sp>
        <p:nvSpPr>
          <p:cNvPr id="24" name="Cube 23"/>
          <p:cNvSpPr/>
          <p:nvPr/>
        </p:nvSpPr>
        <p:spPr bwMode="auto">
          <a:xfrm>
            <a:off x="1186740" y="3247745"/>
            <a:ext cx="1536700" cy="1040562"/>
          </a:xfrm>
          <a:prstGeom prst="cube">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25" name="5-Point Star 24"/>
          <p:cNvSpPr/>
          <p:nvPr/>
        </p:nvSpPr>
        <p:spPr bwMode="auto">
          <a:xfrm>
            <a:off x="1691708" y="1994655"/>
            <a:ext cx="285269" cy="28526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aphicFrame>
        <p:nvGraphicFramePr>
          <p:cNvPr id="26" name="Object 14"/>
          <p:cNvGraphicFramePr>
            <a:graphicFrameLocks noGrp="1" noChangeAspect="1"/>
          </p:cNvGraphicFramePr>
          <p:nvPr>
            <p:ph sz="half" idx="4294967295"/>
            <p:extLst>
              <p:ext uri="{D42A27DB-BD31-4B8C-83A1-F6EECF244321}">
                <p14:modId xmlns:p14="http://schemas.microsoft.com/office/powerpoint/2010/main" val="565409994"/>
              </p:ext>
            </p:extLst>
          </p:nvPr>
        </p:nvGraphicFramePr>
        <p:xfrm>
          <a:off x="2373174" y="5744703"/>
          <a:ext cx="8729900" cy="748069"/>
        </p:xfrm>
        <a:graphic>
          <a:graphicData uri="http://schemas.openxmlformats.org/presentationml/2006/ole">
            <mc:AlternateContent xmlns:mc="http://schemas.openxmlformats.org/markup-compatibility/2006">
              <mc:Choice xmlns:v="urn:schemas-microsoft-com:vml" Requires="v">
                <p:oleObj spid="_x0000_s165145" name="Equation" r:id="rId21" imgW="8305560" imgH="711000" progId="Equation.DSMT4">
                  <p:embed/>
                </p:oleObj>
              </mc:Choice>
              <mc:Fallback>
                <p:oleObj name="Equation" r:id="rId21" imgW="8305560" imgH="711000" progId="Equation.DSMT4">
                  <p:embed/>
                  <p:pic>
                    <p:nvPicPr>
                      <p:cNvPr id="63" name="Object 14"/>
                      <p:cNvPicPr>
                        <a:picLocks noChangeAspect="1" noChangeArrowheads="1"/>
                      </p:cNvPicPr>
                      <p:nvPr/>
                    </p:nvPicPr>
                    <p:blipFill>
                      <a:blip r:embed="rId22"/>
                      <a:srcRect/>
                      <a:stretch>
                        <a:fillRect/>
                      </a:stretch>
                    </p:blipFill>
                    <p:spPr bwMode="auto">
                      <a:xfrm>
                        <a:off x="2373174" y="5744703"/>
                        <a:ext cx="8729900" cy="748069"/>
                      </a:xfrm>
                      <a:prstGeom prst="rect">
                        <a:avLst/>
                      </a:prstGeom>
                      <a:solidFill>
                        <a:schemeClr val="accent6">
                          <a:lumMod val="40000"/>
                          <a:lumOff val="60000"/>
                        </a:schemeClr>
                      </a:solidFill>
                      <a:ln w="9525">
                        <a:noFill/>
                        <a:miter lim="800000"/>
                        <a:headEnd/>
                        <a:tailEnd/>
                      </a:ln>
                    </p:spPr>
                  </p:pic>
                </p:oleObj>
              </mc:Fallback>
            </mc:AlternateContent>
          </a:graphicData>
        </a:graphic>
      </p:graphicFrame>
      <p:grpSp>
        <p:nvGrpSpPr>
          <p:cNvPr id="27" name="Group 26"/>
          <p:cNvGrpSpPr/>
          <p:nvPr/>
        </p:nvGrpSpPr>
        <p:grpSpPr>
          <a:xfrm>
            <a:off x="1821471" y="1901144"/>
            <a:ext cx="1516234" cy="531994"/>
            <a:chOff x="5360232" y="1329310"/>
            <a:chExt cx="2172958" cy="596901"/>
          </a:xfrm>
        </p:grpSpPr>
        <p:sp>
          <p:nvSpPr>
            <p:cNvPr id="28" name="Isosceles Triangle 27"/>
            <p:cNvSpPr/>
            <p:nvPr/>
          </p:nvSpPr>
          <p:spPr bwMode="auto">
            <a:xfrm rot="16200000">
              <a:off x="6068113" y="621430"/>
              <a:ext cx="596900" cy="2012662"/>
            </a:xfrm>
            <a:prstGeom prst="triangl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29" name="Oval 28"/>
            <p:cNvSpPr/>
            <p:nvPr/>
          </p:nvSpPr>
          <p:spPr bwMode="auto">
            <a:xfrm>
              <a:off x="7212597" y="1329310"/>
              <a:ext cx="320593" cy="596901"/>
            </a:xfrm>
            <a:prstGeom prst="ellipse">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cxnSp>
        <p:nvCxnSpPr>
          <p:cNvPr id="30" name="Straight Arrow Connector 29"/>
          <p:cNvCxnSpPr/>
          <p:nvPr/>
        </p:nvCxnSpPr>
        <p:spPr bwMode="auto">
          <a:xfrm flipV="1">
            <a:off x="2567629" y="2161560"/>
            <a:ext cx="1196891"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31" name="Group 30"/>
          <p:cNvGrpSpPr/>
          <p:nvPr/>
        </p:nvGrpSpPr>
        <p:grpSpPr>
          <a:xfrm>
            <a:off x="4695228" y="3521103"/>
            <a:ext cx="2172958" cy="596901"/>
            <a:chOff x="4713725" y="1319191"/>
            <a:chExt cx="2172958" cy="596901"/>
          </a:xfrm>
        </p:grpSpPr>
        <p:sp>
          <p:nvSpPr>
            <p:cNvPr id="32" name="Isosceles Triangle 31"/>
            <p:cNvSpPr/>
            <p:nvPr/>
          </p:nvSpPr>
          <p:spPr bwMode="auto">
            <a:xfrm rot="16200000">
              <a:off x="5421606" y="611311"/>
              <a:ext cx="596900" cy="2012662"/>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33" name="Oval 32"/>
            <p:cNvSpPr/>
            <p:nvPr/>
          </p:nvSpPr>
          <p:spPr bwMode="auto">
            <a:xfrm>
              <a:off x="6566090" y="1319191"/>
              <a:ext cx="320593" cy="5969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sp>
        <p:nvSpPr>
          <p:cNvPr id="34" name="Cube 33"/>
          <p:cNvSpPr/>
          <p:nvPr/>
        </p:nvSpPr>
        <p:spPr bwMode="auto">
          <a:xfrm>
            <a:off x="4567405" y="3247745"/>
            <a:ext cx="1536700" cy="1040562"/>
          </a:xfrm>
          <a:prstGeom prst="cube">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nvGrpSpPr>
          <p:cNvPr id="35" name="Group 34"/>
          <p:cNvGrpSpPr/>
          <p:nvPr/>
        </p:nvGrpSpPr>
        <p:grpSpPr>
          <a:xfrm>
            <a:off x="5919996" y="3528986"/>
            <a:ext cx="2172958" cy="596901"/>
            <a:chOff x="5360232" y="1329310"/>
            <a:chExt cx="2172958" cy="596901"/>
          </a:xfrm>
        </p:grpSpPr>
        <p:sp>
          <p:nvSpPr>
            <p:cNvPr id="36" name="Isosceles Triangle 35"/>
            <p:cNvSpPr/>
            <p:nvPr/>
          </p:nvSpPr>
          <p:spPr bwMode="auto">
            <a:xfrm rot="16200000">
              <a:off x="6068113" y="621430"/>
              <a:ext cx="596900" cy="2012662"/>
            </a:xfrm>
            <a:prstGeom prst="triangl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37" name="Oval 36"/>
            <p:cNvSpPr/>
            <p:nvPr/>
          </p:nvSpPr>
          <p:spPr bwMode="auto">
            <a:xfrm>
              <a:off x="7212597" y="1329310"/>
              <a:ext cx="320593" cy="596901"/>
            </a:xfrm>
            <a:prstGeom prst="ellipse">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grpSp>
        <p:nvGrpSpPr>
          <p:cNvPr id="38" name="Group 37"/>
          <p:cNvGrpSpPr/>
          <p:nvPr/>
        </p:nvGrpSpPr>
        <p:grpSpPr>
          <a:xfrm>
            <a:off x="5972238" y="1879080"/>
            <a:ext cx="2172958" cy="596901"/>
            <a:chOff x="4713725" y="1319191"/>
            <a:chExt cx="2172958" cy="596901"/>
          </a:xfrm>
        </p:grpSpPr>
        <p:sp>
          <p:nvSpPr>
            <p:cNvPr id="39" name="Isosceles Triangle 38"/>
            <p:cNvSpPr/>
            <p:nvPr/>
          </p:nvSpPr>
          <p:spPr bwMode="auto">
            <a:xfrm rot="16200000">
              <a:off x="5421606" y="611311"/>
              <a:ext cx="596900" cy="2012662"/>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40" name="Oval 39"/>
            <p:cNvSpPr/>
            <p:nvPr/>
          </p:nvSpPr>
          <p:spPr bwMode="auto">
            <a:xfrm>
              <a:off x="6566090" y="1319191"/>
              <a:ext cx="320593" cy="5969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grpSp>
      <p:sp>
        <p:nvSpPr>
          <p:cNvPr id="41" name="Rectangle 6"/>
          <p:cNvSpPr>
            <a:spLocks noChangeArrowheads="1"/>
          </p:cNvSpPr>
          <p:nvPr/>
        </p:nvSpPr>
        <p:spPr bwMode="auto">
          <a:xfrm>
            <a:off x="8304236" y="1942026"/>
            <a:ext cx="3813970" cy="193899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altLang="en-US" sz="2000" b="1" dirty="0">
                <a:solidFill>
                  <a:srgbClr val="FF0000"/>
                </a:solidFill>
                <a:cs typeface="Times New Roman" pitchFamily="18" charset="0"/>
              </a:rPr>
              <a:t>Energy density change must be explained by source (emission), divergence (propagation/geometrical), scattering (interaction), and absorption (heat)</a:t>
            </a:r>
          </a:p>
        </p:txBody>
      </p:sp>
      <p:pic>
        <p:nvPicPr>
          <p:cNvPr id="42" name="Picture 11" descr="Image result for point light sourc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28367" y="3994383"/>
            <a:ext cx="2258177" cy="1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0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4400" dirty="0"/>
              <a:t>Scattering in Tissue</a:t>
            </a:r>
          </a:p>
        </p:txBody>
      </p:sp>
      <p:pic>
        <p:nvPicPr>
          <p:cNvPr id="5124" name="Picture 4"/>
          <p:cNvPicPr>
            <a:picLocks noChangeAspect="1" noChangeArrowheads="1"/>
          </p:cNvPicPr>
          <p:nvPr/>
        </p:nvPicPr>
        <p:blipFill>
          <a:blip r:embed="rId3" cstate="print"/>
          <a:srcRect l="5481" b="13879"/>
          <a:stretch>
            <a:fillRect/>
          </a:stretch>
        </p:blipFill>
        <p:spPr bwMode="auto">
          <a:xfrm>
            <a:off x="1636154" y="1987550"/>
            <a:ext cx="4216400" cy="3009900"/>
          </a:xfrm>
          <a:prstGeom prst="rect">
            <a:avLst/>
          </a:prstGeom>
          <a:noFill/>
          <a:ln w="9525">
            <a:noFill/>
            <a:miter lim="800000"/>
            <a:headEnd/>
            <a:tailEnd/>
          </a:ln>
          <a:effectLst/>
        </p:spPr>
      </p:pic>
      <p:sp>
        <p:nvSpPr>
          <p:cNvPr id="5125" name="Text Box 5"/>
          <p:cNvSpPr txBox="1">
            <a:spLocks noChangeArrowheads="1"/>
          </p:cNvSpPr>
          <p:nvPr/>
        </p:nvSpPr>
        <p:spPr bwMode="auto">
          <a:xfrm>
            <a:off x="2779155" y="1560514"/>
            <a:ext cx="2202847" cy="461665"/>
          </a:xfrm>
          <a:prstGeom prst="rect">
            <a:avLst/>
          </a:prstGeom>
          <a:noFill/>
          <a:ln w="9525">
            <a:noFill/>
            <a:miter lim="800000"/>
            <a:headEnd/>
            <a:tailEnd/>
          </a:ln>
          <a:effectLst/>
        </p:spPr>
        <p:txBody>
          <a:bodyPr wrap="none">
            <a:spAutoFit/>
          </a:bodyPr>
          <a:lstStyle/>
          <a:p>
            <a:r>
              <a:rPr lang="en-US" b="1">
                <a:solidFill>
                  <a:srgbClr val="000000"/>
                </a:solidFill>
              </a:rPr>
              <a:t>Cell Structure</a:t>
            </a:r>
          </a:p>
        </p:txBody>
      </p:sp>
      <p:sp>
        <p:nvSpPr>
          <p:cNvPr id="5126" name="Line 6"/>
          <p:cNvSpPr>
            <a:spLocks noChangeShapeType="1"/>
          </p:cNvSpPr>
          <p:nvPr/>
        </p:nvSpPr>
        <p:spPr bwMode="auto">
          <a:xfrm>
            <a:off x="2528329" y="5435600"/>
            <a:ext cx="2324100" cy="0"/>
          </a:xfrm>
          <a:prstGeom prst="line">
            <a:avLst/>
          </a:prstGeom>
          <a:noFill/>
          <a:ln w="38100">
            <a:solidFill>
              <a:schemeClr val="tx1"/>
            </a:solidFill>
            <a:round/>
            <a:headEnd type="triangle" w="lg" len="lg"/>
            <a:tailEnd type="triangle" w="lg" len="lg"/>
          </a:ln>
          <a:effectLst/>
        </p:spPr>
        <p:txBody>
          <a:bodyPr/>
          <a:lstStyle/>
          <a:p>
            <a:endParaRPr lang="en-US">
              <a:solidFill>
                <a:srgbClr val="000000"/>
              </a:solidFill>
            </a:endParaRPr>
          </a:p>
        </p:txBody>
      </p:sp>
      <p:sp>
        <p:nvSpPr>
          <p:cNvPr id="5127" name="Text Box 7"/>
          <p:cNvSpPr txBox="1">
            <a:spLocks noChangeArrowheads="1"/>
          </p:cNvSpPr>
          <p:nvPr/>
        </p:nvSpPr>
        <p:spPr bwMode="auto">
          <a:xfrm>
            <a:off x="2505911" y="5541964"/>
            <a:ext cx="2305439" cy="830997"/>
          </a:xfrm>
          <a:prstGeom prst="rect">
            <a:avLst/>
          </a:prstGeom>
          <a:noFill/>
          <a:ln w="9525">
            <a:noFill/>
            <a:miter lim="800000"/>
            <a:headEnd/>
            <a:tailEnd/>
          </a:ln>
          <a:effectLst/>
        </p:spPr>
        <p:txBody>
          <a:bodyPr wrap="none">
            <a:spAutoFit/>
          </a:bodyPr>
          <a:lstStyle/>
          <a:p>
            <a:pPr algn="ctr"/>
            <a:r>
              <a:rPr lang="en-US" b="1">
                <a:solidFill>
                  <a:srgbClr val="000000"/>
                </a:solidFill>
              </a:rPr>
              <a:t>10-30 </a:t>
            </a:r>
            <a:r>
              <a:rPr lang="en-US" b="1">
                <a:solidFill>
                  <a:srgbClr val="000000"/>
                </a:solidFill>
                <a:sym typeface="Symbol" pitchFamily="18" charset="2"/>
              </a:rPr>
              <a:t>m</a:t>
            </a:r>
          </a:p>
          <a:p>
            <a:pPr algn="ctr"/>
            <a:r>
              <a:rPr lang="en-US" b="1">
                <a:solidFill>
                  <a:srgbClr val="000000"/>
                </a:solidFill>
                <a:sym typeface="Symbol" pitchFamily="18" charset="2"/>
              </a:rPr>
              <a:t>(1 m = 10</a:t>
            </a:r>
            <a:r>
              <a:rPr lang="en-US" b="1" baseline="30000">
                <a:solidFill>
                  <a:srgbClr val="000000"/>
                </a:solidFill>
                <a:sym typeface="Symbol" pitchFamily="18" charset="2"/>
              </a:rPr>
              <a:t>-6 </a:t>
            </a:r>
            <a:r>
              <a:rPr lang="en-US" b="1">
                <a:solidFill>
                  <a:srgbClr val="000000"/>
                </a:solidFill>
                <a:sym typeface="Symbol" pitchFamily="18" charset="2"/>
              </a:rPr>
              <a:t>m)</a:t>
            </a:r>
          </a:p>
        </p:txBody>
      </p:sp>
      <p:pic>
        <p:nvPicPr>
          <p:cNvPr id="5128" name="Picture 8"/>
          <p:cNvPicPr>
            <a:picLocks noChangeAspect="1" noChangeArrowheads="1"/>
          </p:cNvPicPr>
          <p:nvPr/>
        </p:nvPicPr>
        <p:blipFill>
          <a:blip r:embed="rId4" cstate="print"/>
          <a:srcRect/>
          <a:stretch>
            <a:fillRect/>
          </a:stretch>
        </p:blipFill>
        <p:spPr bwMode="auto">
          <a:xfrm>
            <a:off x="6420879" y="1697948"/>
            <a:ext cx="4210050" cy="4273550"/>
          </a:xfrm>
          <a:prstGeom prst="rect">
            <a:avLst/>
          </a:prstGeom>
          <a:noFill/>
          <a:ln w="9525">
            <a:noFill/>
            <a:miter lim="800000"/>
            <a:headEnd/>
            <a:tailEnd/>
          </a:ln>
          <a:effectLst/>
        </p:spPr>
      </p:pic>
    </p:spTree>
    <p:extLst>
      <p:ext uri="{BB962C8B-B14F-4D97-AF65-F5344CB8AC3E}">
        <p14:creationId xmlns:p14="http://schemas.microsoft.com/office/powerpoint/2010/main" val="875833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0108"/>
          </a:xfrm>
        </p:spPr>
        <p:txBody>
          <a:bodyPr/>
          <a:lstStyle/>
          <a:p>
            <a:r>
              <a:rPr lang="en-US" sz="4400" dirty="0"/>
              <a:t>MFP &amp; TMFP</a:t>
            </a:r>
          </a:p>
        </p:txBody>
      </p:sp>
      <p:pic>
        <p:nvPicPr>
          <p:cNvPr id="4" name="Picture 3"/>
          <p:cNvPicPr>
            <a:picLocks noChangeAspect="1"/>
          </p:cNvPicPr>
          <p:nvPr/>
        </p:nvPicPr>
        <p:blipFill>
          <a:blip r:embed="rId2"/>
          <a:stretch>
            <a:fillRect/>
          </a:stretch>
        </p:blipFill>
        <p:spPr>
          <a:xfrm>
            <a:off x="6015789" y="1439996"/>
            <a:ext cx="6063649" cy="4934479"/>
          </a:xfrm>
          <a:prstGeom prst="rect">
            <a:avLst/>
          </a:prstGeom>
        </p:spPr>
      </p:pic>
      <p:sp>
        <p:nvSpPr>
          <p:cNvPr id="5" name="Rectangle 4"/>
          <p:cNvSpPr/>
          <p:nvPr/>
        </p:nvSpPr>
        <p:spPr>
          <a:xfrm>
            <a:off x="2943817" y="6374475"/>
            <a:ext cx="8923866"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pitchFamily="116" charset="-128"/>
                <a:cs typeface="+mn-cs"/>
                <a:hlinkClick r:id="rId3"/>
              </a:rPr>
              <a:t>http://www.nature.com/nmeth/journal/v7/n8/pdf/nmeth.1483.pdf</a:t>
            </a:r>
            <a:endParaRPr kumimoji="0" lang="en-US" sz="1400" b="1" i="0" u="none" strike="noStrike" kern="1200" cap="none" spc="0" normalizeH="0" baseline="0" noProof="0" dirty="0">
              <a:ln>
                <a:noFill/>
              </a:ln>
              <a:solidFill>
                <a:srgbClr val="000000"/>
              </a:solidFill>
              <a:effectLst/>
              <a:uLnTx/>
              <a:uFillTx/>
              <a:latin typeface="Arial" charset="0"/>
              <a:ea typeface="ＭＳ Ｐゴシック" pitchFamily="116" charset="-128"/>
              <a:cs typeface="+mn-cs"/>
            </a:endParaRPr>
          </a:p>
        </p:txBody>
      </p:sp>
      <p:sp>
        <p:nvSpPr>
          <p:cNvPr id="6" name="Content Placeholder 2"/>
          <p:cNvSpPr>
            <a:spLocks noGrp="1"/>
          </p:cNvSpPr>
          <p:nvPr>
            <p:ph idx="1"/>
          </p:nvPr>
        </p:nvSpPr>
        <p:spPr>
          <a:xfrm>
            <a:off x="176463" y="1751232"/>
            <a:ext cx="5919537" cy="3388659"/>
          </a:xfrm>
        </p:spPr>
        <p:txBody>
          <a:bodyPr>
            <a:noAutofit/>
          </a:bodyPr>
          <a:lstStyle/>
          <a:p>
            <a:r>
              <a:rPr lang="en-US" sz="2400" dirty="0"/>
              <a:t>Mean Free Path (MFP):</a:t>
            </a:r>
          </a:p>
          <a:p>
            <a:pPr marL="68580" indent="0">
              <a:buNone/>
            </a:pPr>
            <a:r>
              <a:rPr lang="en-US" altLang="zh-CN" sz="2400" b="0" dirty="0"/>
              <a:t>Average path length before an event (absorption / scattering)</a:t>
            </a:r>
          </a:p>
          <a:p>
            <a:endParaRPr lang="en-US" sz="2400" dirty="0"/>
          </a:p>
          <a:p>
            <a:r>
              <a:rPr lang="en-US" sz="2400" dirty="0"/>
              <a:t>Transport Mean Free Path (TMFP):</a:t>
            </a:r>
          </a:p>
          <a:p>
            <a:pPr marL="68580" indent="0">
              <a:buNone/>
            </a:pPr>
            <a:r>
              <a:rPr lang="en-US" sz="2400" b="0" dirty="0"/>
              <a:t>Average distance a photon moves in its original direction after an infinite number of scattering collisions</a:t>
            </a:r>
          </a:p>
        </p:txBody>
      </p:sp>
    </p:spTree>
    <p:extLst>
      <p:ext uri="{BB962C8B-B14F-4D97-AF65-F5344CB8AC3E}">
        <p14:creationId xmlns:p14="http://schemas.microsoft.com/office/powerpoint/2010/main" val="2843598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Henyey-Greenstein Phase Function</a:t>
            </a:r>
          </a:p>
        </p:txBody>
      </p:sp>
      <p:sp>
        <p:nvSpPr>
          <p:cNvPr id="3" name="Rectangle 2"/>
          <p:cNvSpPr/>
          <p:nvPr/>
        </p:nvSpPr>
        <p:spPr>
          <a:xfrm>
            <a:off x="4033520" y="6361906"/>
            <a:ext cx="7955280" cy="338554"/>
          </a:xfrm>
          <a:prstGeom prst="rect">
            <a:avLst/>
          </a:prstGeom>
        </p:spPr>
        <p:txBody>
          <a:bodyPr wrap="square">
            <a:spAutoFit/>
          </a:bodyPr>
          <a:lstStyle/>
          <a:p>
            <a:pPr algn="r"/>
            <a:r>
              <a:rPr lang="en-US" altLang="zh-CN" sz="1600" b="1" dirty="0">
                <a:solidFill>
                  <a:srgbClr val="000000"/>
                </a:solidFill>
                <a:hlinkClick r:id="rId2"/>
              </a:rPr>
              <a:t>http://www2.ensc.sfu.ca/~glennc/e376/e376l7.pdf</a:t>
            </a:r>
            <a:r>
              <a:rPr lang="en-US" altLang="zh-CN" sz="1600" b="1" dirty="0">
                <a:solidFill>
                  <a:srgbClr val="000000"/>
                </a:solidFill>
              </a:rPr>
              <a:t> </a:t>
            </a:r>
            <a:endParaRPr lang="zh-CN" altLang="en-US" sz="1600" b="1" dirty="0">
              <a:solidFill>
                <a:srgbClr val="000000"/>
              </a:solidFill>
            </a:endParaRPr>
          </a:p>
        </p:txBody>
      </p:sp>
      <p:pic>
        <p:nvPicPr>
          <p:cNvPr id="6" name="Picture 5"/>
          <p:cNvPicPr>
            <a:picLocks noChangeAspect="1"/>
          </p:cNvPicPr>
          <p:nvPr/>
        </p:nvPicPr>
        <p:blipFill>
          <a:blip r:embed="rId3"/>
          <a:stretch>
            <a:fillRect/>
          </a:stretch>
        </p:blipFill>
        <p:spPr>
          <a:xfrm>
            <a:off x="5649315" y="1846407"/>
            <a:ext cx="6422363" cy="4095556"/>
          </a:xfrm>
          <a:prstGeom prst="rect">
            <a:avLst/>
          </a:prstGeom>
        </p:spPr>
      </p:pic>
      <p:grpSp>
        <p:nvGrpSpPr>
          <p:cNvPr id="7" name="Group 6"/>
          <p:cNvGrpSpPr/>
          <p:nvPr/>
        </p:nvGrpSpPr>
        <p:grpSpPr>
          <a:xfrm>
            <a:off x="460530" y="1661359"/>
            <a:ext cx="4386002" cy="4702843"/>
            <a:chOff x="0" y="1167560"/>
            <a:chExt cx="5307062" cy="5690440"/>
          </a:xfrm>
        </p:grpSpPr>
        <p:pic>
          <p:nvPicPr>
            <p:cNvPr id="5" name="Picture 4"/>
            <p:cNvPicPr>
              <a:picLocks noChangeAspect="1"/>
            </p:cNvPicPr>
            <p:nvPr/>
          </p:nvPicPr>
          <p:blipFill>
            <a:blip r:embed="rId4"/>
            <a:stretch>
              <a:fillRect/>
            </a:stretch>
          </p:blipFill>
          <p:spPr>
            <a:xfrm>
              <a:off x="0" y="1167560"/>
              <a:ext cx="5307062" cy="4145516"/>
            </a:xfrm>
            <a:prstGeom prst="rect">
              <a:avLst/>
            </a:prstGeom>
          </p:spPr>
        </p:pic>
        <p:pic>
          <p:nvPicPr>
            <p:cNvPr id="4" name="Picture 3"/>
            <p:cNvPicPr>
              <a:picLocks noChangeAspect="1"/>
            </p:cNvPicPr>
            <p:nvPr/>
          </p:nvPicPr>
          <p:blipFill>
            <a:blip r:embed="rId5"/>
            <a:stretch>
              <a:fillRect/>
            </a:stretch>
          </p:blipFill>
          <p:spPr>
            <a:xfrm>
              <a:off x="0" y="3589228"/>
              <a:ext cx="5211876" cy="3268772"/>
            </a:xfrm>
            <a:prstGeom prst="rect">
              <a:avLst/>
            </a:prstGeom>
          </p:spPr>
        </p:pic>
      </p:grpSp>
      <p:sp>
        <p:nvSpPr>
          <p:cNvPr id="8" name="Text Box 7"/>
          <p:cNvSpPr txBox="1">
            <a:spLocks noChangeArrowheads="1"/>
          </p:cNvSpPr>
          <p:nvPr/>
        </p:nvSpPr>
        <p:spPr bwMode="auto">
          <a:xfrm>
            <a:off x="10037866" y="2518257"/>
            <a:ext cx="1602426" cy="276999"/>
          </a:xfrm>
          <a:prstGeom prst="rect">
            <a:avLst/>
          </a:prstGeom>
          <a:noFill/>
          <a:ln w="9525">
            <a:noFill/>
            <a:miter lim="800000"/>
            <a:headEnd/>
            <a:tailEnd/>
          </a:ln>
          <a:effectLst/>
        </p:spPr>
        <p:txBody>
          <a:bodyPr wrap="none">
            <a:spAutoFit/>
          </a:bodyPr>
          <a:lstStyle/>
          <a:p>
            <a:pPr algn="ctr"/>
            <a:r>
              <a:rPr lang="en-US" sz="1200" b="1" dirty="0">
                <a:solidFill>
                  <a:srgbClr val="FF0000"/>
                </a:solidFill>
              </a:rPr>
              <a:t>Solid Angular Span</a:t>
            </a:r>
            <a:endParaRPr lang="en-US" sz="1200" b="1" dirty="0">
              <a:solidFill>
                <a:srgbClr val="FF0000"/>
              </a:solidFill>
              <a:sym typeface="Symbol" pitchFamily="18" charset="2"/>
            </a:endParaRPr>
          </a:p>
        </p:txBody>
      </p:sp>
      <p:cxnSp>
        <p:nvCxnSpPr>
          <p:cNvPr id="10" name="Straight Connector 9"/>
          <p:cNvCxnSpPr>
            <a:endCxn id="8" idx="0"/>
          </p:cNvCxnSpPr>
          <p:nvPr/>
        </p:nvCxnSpPr>
        <p:spPr>
          <a:xfrm flipV="1">
            <a:off x="9625263" y="2518257"/>
            <a:ext cx="1213816" cy="3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622241" y="2564782"/>
            <a:ext cx="290577" cy="3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 Box 7"/>
          <p:cNvSpPr txBox="1">
            <a:spLocks noChangeArrowheads="1"/>
          </p:cNvSpPr>
          <p:nvPr/>
        </p:nvSpPr>
        <p:spPr bwMode="auto">
          <a:xfrm>
            <a:off x="8422138" y="2580464"/>
            <a:ext cx="981359" cy="276999"/>
          </a:xfrm>
          <a:prstGeom prst="rect">
            <a:avLst/>
          </a:prstGeom>
          <a:noFill/>
          <a:ln w="9525">
            <a:noFill/>
            <a:miter lim="800000"/>
            <a:headEnd/>
            <a:tailEnd/>
          </a:ln>
          <a:effectLst/>
        </p:spPr>
        <p:txBody>
          <a:bodyPr wrap="none">
            <a:spAutoFit/>
          </a:bodyPr>
          <a:lstStyle/>
          <a:p>
            <a:pPr algn="ctr"/>
            <a:r>
              <a:rPr lang="en-US" sz="1200" b="1" dirty="0">
                <a:solidFill>
                  <a:srgbClr val="FF0000"/>
                </a:solidFill>
              </a:rPr>
              <a:t>Probability</a:t>
            </a:r>
            <a:endParaRPr lang="en-US" sz="1200" b="1" dirty="0">
              <a:solidFill>
                <a:srgbClr val="FF0000"/>
              </a:solidFill>
              <a:sym typeface="Symbol" pitchFamily="18" charset="2"/>
            </a:endParaRPr>
          </a:p>
        </p:txBody>
      </p:sp>
    </p:spTree>
    <p:extLst>
      <p:ext uri="{BB962C8B-B14F-4D97-AF65-F5344CB8AC3E}">
        <p14:creationId xmlns:p14="http://schemas.microsoft.com/office/powerpoint/2010/main" val="362566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64DF6-B3F6-4AC1-BF98-BB17675C4D54}"/>
              </a:ext>
            </a:extLst>
          </p:cNvPr>
          <p:cNvPicPr>
            <a:picLocks noChangeAspect="1"/>
          </p:cNvPicPr>
          <p:nvPr/>
        </p:nvPicPr>
        <p:blipFill>
          <a:blip r:embed="rId2"/>
          <a:stretch>
            <a:fillRect/>
          </a:stretch>
        </p:blipFill>
        <p:spPr>
          <a:xfrm>
            <a:off x="165656" y="0"/>
            <a:ext cx="7616488" cy="6858000"/>
          </a:xfrm>
          <a:prstGeom prst="rect">
            <a:avLst/>
          </a:prstGeom>
        </p:spPr>
      </p:pic>
      <p:pic>
        <p:nvPicPr>
          <p:cNvPr id="7" name="Picture 6">
            <a:extLst>
              <a:ext uri="{FF2B5EF4-FFF2-40B4-BE49-F238E27FC236}">
                <a16:creationId xmlns:a16="http://schemas.microsoft.com/office/drawing/2014/main" id="{53A1AD53-8225-4BDA-8D42-55F26F27F405}"/>
              </a:ext>
            </a:extLst>
          </p:cNvPr>
          <p:cNvPicPr>
            <a:picLocks noChangeAspect="1"/>
          </p:cNvPicPr>
          <p:nvPr/>
        </p:nvPicPr>
        <p:blipFill>
          <a:blip r:embed="rId3"/>
          <a:stretch>
            <a:fillRect/>
          </a:stretch>
        </p:blipFill>
        <p:spPr>
          <a:xfrm>
            <a:off x="5235984" y="1522421"/>
            <a:ext cx="6730746" cy="1129475"/>
          </a:xfrm>
          <a:prstGeom prst="rect">
            <a:avLst/>
          </a:prstGeom>
          <a:ln w="76200">
            <a:solidFill>
              <a:schemeClr val="accent1"/>
            </a:solidFill>
          </a:ln>
        </p:spPr>
      </p:pic>
      <p:pic>
        <p:nvPicPr>
          <p:cNvPr id="9" name="Picture 8">
            <a:extLst>
              <a:ext uri="{FF2B5EF4-FFF2-40B4-BE49-F238E27FC236}">
                <a16:creationId xmlns:a16="http://schemas.microsoft.com/office/drawing/2014/main" id="{245F5E43-09F5-4530-B154-1794FC27C172}"/>
              </a:ext>
            </a:extLst>
          </p:cNvPr>
          <p:cNvPicPr>
            <a:picLocks noChangeAspect="1"/>
          </p:cNvPicPr>
          <p:nvPr/>
        </p:nvPicPr>
        <p:blipFill>
          <a:blip r:embed="rId4"/>
          <a:stretch>
            <a:fillRect/>
          </a:stretch>
        </p:blipFill>
        <p:spPr>
          <a:xfrm>
            <a:off x="7469766" y="3993304"/>
            <a:ext cx="4448632" cy="1073809"/>
          </a:xfrm>
          <a:prstGeom prst="rect">
            <a:avLst/>
          </a:prstGeom>
          <a:ln w="76200">
            <a:solidFill>
              <a:schemeClr val="accent1"/>
            </a:solidFill>
          </a:ln>
        </p:spPr>
      </p:pic>
      <p:cxnSp>
        <p:nvCxnSpPr>
          <p:cNvPr id="11" name="Straight Arrow Connector 10">
            <a:extLst>
              <a:ext uri="{FF2B5EF4-FFF2-40B4-BE49-F238E27FC236}">
                <a16:creationId xmlns:a16="http://schemas.microsoft.com/office/drawing/2014/main" id="{DE874884-F9F9-4B3F-A39A-54CA4D1356BA}"/>
              </a:ext>
            </a:extLst>
          </p:cNvPr>
          <p:cNvCxnSpPr>
            <a:stCxn id="9" idx="0"/>
            <a:endCxn id="7" idx="2"/>
          </p:cNvCxnSpPr>
          <p:nvPr/>
        </p:nvCxnSpPr>
        <p:spPr>
          <a:xfrm flipH="1" flipV="1">
            <a:off x="8601357" y="2651896"/>
            <a:ext cx="1092725" cy="13414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0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101" y="1333838"/>
            <a:ext cx="4778379" cy="477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11837"/>
            <a:ext cx="12262585" cy="1277948"/>
          </a:xfrm>
        </p:spPr>
        <p:txBody>
          <a:bodyPr/>
          <a:lstStyle/>
          <a:p>
            <a:r>
              <a:rPr lang="en-US" altLang="zh-CN" sz="4400" dirty="0"/>
              <a:t>Multi-layered Tissue Model</a:t>
            </a:r>
          </a:p>
        </p:txBody>
      </p:sp>
      <p:sp>
        <p:nvSpPr>
          <p:cNvPr id="3" name="Content Placeholder 2"/>
          <p:cNvSpPr>
            <a:spLocks noGrp="1"/>
          </p:cNvSpPr>
          <p:nvPr>
            <p:ph idx="1"/>
          </p:nvPr>
        </p:nvSpPr>
        <p:spPr>
          <a:xfrm>
            <a:off x="2425567" y="6189044"/>
            <a:ext cx="7263865" cy="558265"/>
          </a:xfrm>
        </p:spPr>
        <p:txBody>
          <a:bodyPr>
            <a:normAutofit/>
          </a:bodyPr>
          <a:lstStyle/>
          <a:p>
            <a:pPr marL="57150" indent="0" algn="r">
              <a:buNone/>
              <a:tabLst>
                <a:tab pos="5770563" algn="r"/>
              </a:tabLst>
            </a:pPr>
            <a:r>
              <a:rPr lang="en-US" sz="1400" dirty="0"/>
              <a:t>LH Wang, et al. MCML - Monte-Carlo modeling of light transport in multilayered tissues. Computer methods and programs In biomedicine, 47 (2): 131-146, 1995</a:t>
            </a:r>
          </a:p>
        </p:txBody>
      </p:sp>
    </p:spTree>
    <p:extLst>
      <p:ext uri="{BB962C8B-B14F-4D97-AF65-F5344CB8AC3E}">
        <p14:creationId xmlns:p14="http://schemas.microsoft.com/office/powerpoint/2010/main" val="1911880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7A4A-E34A-44E1-9384-51B1FD138BB5}"/>
              </a:ext>
            </a:extLst>
          </p:cNvPr>
          <p:cNvSpPr>
            <a:spLocks noGrp="1"/>
          </p:cNvSpPr>
          <p:nvPr>
            <p:ph type="title"/>
          </p:nvPr>
        </p:nvSpPr>
        <p:spPr/>
        <p:txBody>
          <a:bodyPr/>
          <a:lstStyle/>
          <a:p>
            <a:r>
              <a:rPr lang="en-US" dirty="0"/>
              <a:t>Typical Phase Function Data</a:t>
            </a:r>
          </a:p>
        </p:txBody>
      </p:sp>
      <p:pic>
        <p:nvPicPr>
          <p:cNvPr id="4" name="Content Placeholder 3">
            <a:extLst>
              <a:ext uri="{FF2B5EF4-FFF2-40B4-BE49-F238E27FC236}">
                <a16:creationId xmlns:a16="http://schemas.microsoft.com/office/drawing/2014/main" id="{EA5C2842-BE66-4AD1-B888-B268868DAD21}"/>
              </a:ext>
            </a:extLst>
          </p:cNvPr>
          <p:cNvPicPr>
            <a:picLocks noGrp="1" noChangeAspect="1"/>
          </p:cNvPicPr>
          <p:nvPr>
            <p:ph idx="1"/>
          </p:nvPr>
        </p:nvPicPr>
        <p:blipFill>
          <a:blip r:embed="rId2"/>
          <a:stretch>
            <a:fillRect/>
          </a:stretch>
        </p:blipFill>
        <p:spPr>
          <a:xfrm>
            <a:off x="1355406" y="1899724"/>
            <a:ext cx="9633588" cy="4341251"/>
          </a:xfrm>
          <a:prstGeom prst="rect">
            <a:avLst/>
          </a:prstGeom>
        </p:spPr>
      </p:pic>
    </p:spTree>
    <p:extLst>
      <p:ext uri="{BB962C8B-B14F-4D97-AF65-F5344CB8AC3E}">
        <p14:creationId xmlns:p14="http://schemas.microsoft.com/office/powerpoint/2010/main" val="350877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3FC13-3710-407D-83C4-8D6F0C949531}"/>
              </a:ext>
            </a:extLst>
          </p:cNvPr>
          <p:cNvPicPr>
            <a:picLocks noChangeAspect="1"/>
          </p:cNvPicPr>
          <p:nvPr/>
        </p:nvPicPr>
        <p:blipFill>
          <a:blip r:embed="rId2"/>
          <a:stretch>
            <a:fillRect/>
          </a:stretch>
        </p:blipFill>
        <p:spPr>
          <a:xfrm>
            <a:off x="1618432" y="206563"/>
            <a:ext cx="8543925" cy="4248150"/>
          </a:xfrm>
          <a:prstGeom prst="rect">
            <a:avLst/>
          </a:prstGeom>
        </p:spPr>
      </p:pic>
      <p:pic>
        <p:nvPicPr>
          <p:cNvPr id="9" name="Picture 8" descr="Chart&#10;&#10;Description automatically generated">
            <a:extLst>
              <a:ext uri="{FF2B5EF4-FFF2-40B4-BE49-F238E27FC236}">
                <a16:creationId xmlns:a16="http://schemas.microsoft.com/office/drawing/2014/main" id="{752838B0-4647-4155-8ECD-8FAA2E195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269" y="4410666"/>
            <a:ext cx="8096250" cy="2181225"/>
          </a:xfrm>
          <a:prstGeom prst="rect">
            <a:avLst/>
          </a:prstGeom>
        </p:spPr>
      </p:pic>
    </p:spTree>
    <p:extLst>
      <p:ext uri="{BB962C8B-B14F-4D97-AF65-F5344CB8AC3E}">
        <p14:creationId xmlns:p14="http://schemas.microsoft.com/office/powerpoint/2010/main" val="116676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2"/>
          <p:cNvSpPr>
            <a:spLocks noGrp="1"/>
          </p:cNvSpPr>
          <p:nvPr>
            <p:ph idx="1"/>
          </p:nvPr>
        </p:nvSpPr>
        <p:spPr>
          <a:xfrm>
            <a:off x="1555698" y="1768568"/>
            <a:ext cx="9080604" cy="4525906"/>
          </a:xfrm>
        </p:spPr>
        <p:txBody>
          <a:bodyPr>
            <a:noAutofit/>
          </a:bodyPr>
          <a:lstStyle/>
          <a:p>
            <a:pPr marL="457200" indent="-457200">
              <a:spcBef>
                <a:spcPts val="0"/>
              </a:spcBef>
              <a:buClrTx/>
              <a:buFont typeface="Arial" panose="020B0604020202020204" pitchFamily="34" charset="0"/>
              <a:buChar char="•"/>
            </a:pPr>
            <a:r>
              <a:rPr lang="en-US" altLang="zh-CN" sz="3200" dirty="0">
                <a:solidFill>
                  <a:srgbClr val="FF0000"/>
                </a:solidFill>
              </a:rPr>
              <a:t>Optical Coherent Tomography (OCT)</a:t>
            </a:r>
          </a:p>
          <a:p>
            <a:pPr marL="68580" indent="0">
              <a:spcBef>
                <a:spcPts val="0"/>
              </a:spcBef>
              <a:buClrTx/>
              <a:buNone/>
            </a:pPr>
            <a:r>
              <a:rPr lang="en-US" sz="3200" b="0" dirty="0">
                <a:solidFill>
                  <a:srgbClr val="FF0000"/>
                </a:solidFill>
              </a:rPr>
              <a:t>	– Basic Idea</a:t>
            </a:r>
          </a:p>
          <a:p>
            <a:pPr marL="68580" indent="0">
              <a:spcBef>
                <a:spcPts val="0"/>
              </a:spcBef>
              <a:buClrTx/>
              <a:buNone/>
            </a:pPr>
            <a:r>
              <a:rPr lang="en-US" sz="3200" b="0" dirty="0">
                <a:solidFill>
                  <a:srgbClr val="FF0000"/>
                </a:solidFill>
              </a:rPr>
              <a:t>	– Further Analysis</a:t>
            </a:r>
          </a:p>
          <a:p>
            <a:pPr marL="68580" indent="0">
              <a:spcBef>
                <a:spcPts val="0"/>
              </a:spcBef>
              <a:buClrTx/>
              <a:buNone/>
            </a:pPr>
            <a:r>
              <a:rPr lang="en-US" altLang="zh-CN" sz="3200" b="0" dirty="0">
                <a:solidFill>
                  <a:srgbClr val="FF0000"/>
                </a:solidFill>
              </a:rPr>
              <a:t>	– OCT System &amp; Applications</a:t>
            </a:r>
            <a:endParaRPr lang="en-US" sz="3200" b="0" dirty="0">
              <a:solidFill>
                <a:srgbClr val="FF0000"/>
              </a:solidFill>
            </a:endParaRPr>
          </a:p>
          <a:p>
            <a:pPr marL="457200" indent="-457200">
              <a:spcBef>
                <a:spcPts val="0"/>
              </a:spcBef>
              <a:buClrTx/>
              <a:buFont typeface="Arial" panose="020B0604020202020204" pitchFamily="34" charset="0"/>
              <a:buChar char="•"/>
            </a:pPr>
            <a:r>
              <a:rPr lang="en-US" sz="3200" dirty="0"/>
              <a:t>Radiative Transfer Equation (RTE)</a:t>
            </a:r>
          </a:p>
          <a:p>
            <a:pPr marL="68580" indent="0">
              <a:spcBef>
                <a:spcPts val="0"/>
              </a:spcBef>
              <a:buClrTx/>
              <a:buNone/>
            </a:pPr>
            <a:r>
              <a:rPr lang="en-US" sz="3200" b="0" dirty="0"/>
              <a:t>	– Key Definitions</a:t>
            </a:r>
          </a:p>
          <a:p>
            <a:pPr marL="68580" indent="0">
              <a:spcBef>
                <a:spcPts val="0"/>
              </a:spcBef>
              <a:buClrTx/>
              <a:buNone/>
            </a:pPr>
            <a:r>
              <a:rPr lang="en-US" altLang="zh-CN" sz="3200" b="0" dirty="0"/>
              <a:t>	– Derivation</a:t>
            </a:r>
          </a:p>
          <a:p>
            <a:pPr marL="68580" indent="0">
              <a:spcBef>
                <a:spcPts val="0"/>
              </a:spcBef>
              <a:buNone/>
            </a:pPr>
            <a:r>
              <a:rPr lang="en-US" altLang="zh-CN" sz="3200" b="0" dirty="0"/>
              <a:t>	– Monte-Carlo Simulation</a:t>
            </a:r>
          </a:p>
          <a:p>
            <a:pPr marL="68580" indent="0">
              <a:spcBef>
                <a:spcPts val="0"/>
              </a:spcBef>
              <a:buNone/>
            </a:pPr>
            <a:r>
              <a:rPr lang="en-US" altLang="zh-CN" sz="3200" b="0" dirty="0"/>
              <a:t>	– Diffusive Imaging</a:t>
            </a:r>
          </a:p>
        </p:txBody>
      </p:sp>
    </p:spTree>
    <p:extLst>
      <p:ext uri="{BB962C8B-B14F-4D97-AF65-F5344CB8AC3E}">
        <p14:creationId xmlns:p14="http://schemas.microsoft.com/office/powerpoint/2010/main" val="1605255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6842"/>
          <a:stretch/>
        </p:blipFill>
        <p:spPr>
          <a:xfrm>
            <a:off x="7344076" y="1143000"/>
            <a:ext cx="4847924" cy="56906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364" y="3026552"/>
            <a:ext cx="2798781" cy="2798781"/>
          </a:xfrm>
          <a:prstGeom prst="rect">
            <a:avLst/>
          </a:prstGeom>
        </p:spPr>
      </p:pic>
      <p:sp>
        <p:nvSpPr>
          <p:cNvPr id="2" name="Title 1"/>
          <p:cNvSpPr>
            <a:spLocks noGrp="1"/>
          </p:cNvSpPr>
          <p:nvPr>
            <p:ph type="title"/>
          </p:nvPr>
        </p:nvSpPr>
        <p:spPr>
          <a:xfrm>
            <a:off x="0" y="-1"/>
            <a:ext cx="12192000" cy="1318661"/>
          </a:xfrm>
        </p:spPr>
        <p:txBody>
          <a:bodyPr>
            <a:noAutofit/>
          </a:bodyPr>
          <a:lstStyle/>
          <a:p>
            <a:r>
              <a:rPr lang="en-US" sz="4400" dirty="0"/>
              <a:t>Tetrahedron-based MC simulation</a:t>
            </a:r>
          </a:p>
        </p:txBody>
      </p:sp>
      <p:sp>
        <p:nvSpPr>
          <p:cNvPr id="3" name="TextBox 2"/>
          <p:cNvSpPr txBox="1"/>
          <p:nvPr/>
        </p:nvSpPr>
        <p:spPr>
          <a:xfrm>
            <a:off x="595964" y="1666929"/>
            <a:ext cx="5094642" cy="1938992"/>
          </a:xfrm>
          <a:prstGeom prst="rect">
            <a:avLst/>
          </a:prstGeom>
          <a:noFill/>
        </p:spPr>
        <p:txBody>
          <a:bodyPr wrap="square" rtlCol="0">
            <a:spAutoFit/>
          </a:bodyPr>
          <a:lstStyle/>
          <a:p>
            <a:pPr marL="342900" indent="-342900">
              <a:buFont typeface="Arial" pitchFamily="34" charset="0"/>
              <a:buChar char="•"/>
            </a:pPr>
            <a:r>
              <a:rPr lang="en-US" b="1" dirty="0">
                <a:solidFill>
                  <a:srgbClr val="000000"/>
                </a:solidFill>
              </a:rPr>
              <a:t>Mean free path of a photon in tissue is small (&lt;0.1mm) </a:t>
            </a:r>
          </a:p>
          <a:p>
            <a:pPr marL="342900" indent="-342900">
              <a:buFont typeface="Arial" pitchFamily="34" charset="0"/>
              <a:buChar char="•"/>
            </a:pPr>
            <a:r>
              <a:rPr lang="en-US" b="1" dirty="0">
                <a:solidFill>
                  <a:srgbClr val="000000"/>
                </a:solidFill>
              </a:rPr>
              <a:t>A mesh with simpler shape shall be more efficient for the photon-mesh intersection test </a:t>
            </a:r>
          </a:p>
        </p:txBody>
      </p:sp>
      <p:sp>
        <p:nvSpPr>
          <p:cNvPr id="5" name="Rectangle 4"/>
          <p:cNvSpPr/>
          <p:nvPr/>
        </p:nvSpPr>
        <p:spPr>
          <a:xfrm>
            <a:off x="595964" y="5598526"/>
            <a:ext cx="6748112" cy="461665"/>
          </a:xfrm>
          <a:prstGeom prst="rect">
            <a:avLst/>
          </a:prstGeom>
        </p:spPr>
        <p:txBody>
          <a:bodyPr wrap="square">
            <a:spAutoFit/>
          </a:bodyPr>
          <a:lstStyle/>
          <a:p>
            <a:r>
              <a:rPr lang="en-US" b="1" dirty="0">
                <a:solidFill>
                  <a:srgbClr val="000000"/>
                </a:solidFill>
              </a:rPr>
              <a:t>Tetrahedron</a:t>
            </a:r>
            <a:r>
              <a:rPr lang="en-US" dirty="0">
                <a:solidFill>
                  <a:srgbClr val="000000"/>
                </a:solidFill>
              </a:rPr>
              <a:t>: Simple yet flexible building block</a:t>
            </a:r>
          </a:p>
        </p:txBody>
      </p:sp>
    </p:spTree>
    <p:extLst>
      <p:ext uri="{BB962C8B-B14F-4D97-AF65-F5344CB8AC3E}">
        <p14:creationId xmlns:p14="http://schemas.microsoft.com/office/powerpoint/2010/main" val="202227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Monte-Carlo Simulator</a:t>
            </a:r>
            <a:endParaRPr lang="en-US" sz="4400"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5774555" y="1993665"/>
            <a:ext cx="6194352" cy="3128296"/>
          </a:xfrm>
          <a:prstGeom prst="rect">
            <a:avLst/>
          </a:prstGeom>
          <a:noFill/>
          <a:ln w="50800" algn="ctr">
            <a:noFill/>
            <a:miter lim="800000"/>
            <a:headEnd/>
            <a:tailEnd/>
          </a:ln>
          <a:effectLst/>
        </p:spPr>
      </p:pic>
      <p:sp>
        <p:nvSpPr>
          <p:cNvPr id="5" name="Rectangle 4"/>
          <p:cNvSpPr/>
          <p:nvPr/>
        </p:nvSpPr>
        <p:spPr>
          <a:xfrm>
            <a:off x="798897" y="6567257"/>
            <a:ext cx="11266719" cy="312551"/>
          </a:xfrm>
          <a:prstGeom prst="rect">
            <a:avLst/>
          </a:prstGeom>
        </p:spPr>
        <p:txBody>
          <a:bodyPr wrap="square" lIns="96167" tIns="48084" rIns="96167" bIns="48084">
            <a:spAutoFit/>
          </a:bodyPr>
          <a:lstStyle/>
          <a:p>
            <a:pPr marL="180314" indent="-180314" algn="r">
              <a:defRPr/>
            </a:pPr>
            <a:r>
              <a:rPr lang="en-US" sz="1400" b="1" dirty="0" err="1">
                <a:solidFill>
                  <a:srgbClr val="000000"/>
                </a:solidFill>
                <a:latin typeface="Arial"/>
                <a:ea typeface="宋体" pitchFamily="2" charset="-122"/>
              </a:rPr>
              <a:t>Shen</a:t>
            </a:r>
            <a:r>
              <a:rPr lang="en-US" sz="1400" b="1" dirty="0">
                <a:solidFill>
                  <a:srgbClr val="000000"/>
                </a:solidFill>
                <a:latin typeface="Arial"/>
                <a:ea typeface="宋体" pitchFamily="2" charset="-122"/>
              </a:rPr>
              <a:t> HO, Wang G: A tetrahedron-based inhomogeneous Monte Carlo optical simulator. Phys. Med. Biol. 55:947, 2010</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19" y="1440382"/>
            <a:ext cx="5239385" cy="502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81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517" y="2027699"/>
            <a:ext cx="8839200" cy="2310342"/>
          </a:xfrm>
        </p:spPr>
        <p:txBody>
          <a:bodyPr/>
          <a:lstStyle/>
          <a:p>
            <a:pPr marL="68580" indent="0">
              <a:buNone/>
            </a:pPr>
            <a:r>
              <a:rPr lang="en-US" sz="2000" b="0" dirty="0"/>
              <a:t>In the background there are four light-emitting pixels with intensities a, b, c and d respectively. You have a single pixel camera with an adjustable field of view. </a:t>
            </a:r>
            <a:r>
              <a:rPr lang="en-US" sz="2000" b="0" u="sng" dirty="0"/>
              <a:t>Mode 1</a:t>
            </a:r>
            <a:r>
              <a:rPr lang="en-US" sz="2000" b="0" dirty="0"/>
              <a:t>: Image each pixel with 10 exposures, each lasting 1 second. That is, you have 10 readings for each pixel. </a:t>
            </a:r>
            <a:r>
              <a:rPr lang="en-US" sz="2000" b="0" u="sng" dirty="0"/>
              <a:t>Mode 2</a:t>
            </a:r>
            <a:r>
              <a:rPr lang="en-US" sz="2000" b="0" dirty="0"/>
              <a:t>: The same as the first mode but in each exposure you cover two pixels (hence, about twice as many photons as that you get in Mode 1.  Which mode gives you a better estimation of a, b, c, and d?</a:t>
            </a:r>
          </a:p>
        </p:txBody>
      </p:sp>
      <p:sp>
        <p:nvSpPr>
          <p:cNvPr id="4" name="Rectangle 3"/>
          <p:cNvSpPr/>
          <p:nvPr/>
        </p:nvSpPr>
        <p:spPr bwMode="auto">
          <a:xfrm>
            <a:off x="3027642" y="4503145"/>
            <a:ext cx="857250" cy="857250"/>
          </a:xfrm>
          <a:prstGeom prst="rect">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5" name="Rectangle 4"/>
          <p:cNvSpPr/>
          <p:nvPr/>
        </p:nvSpPr>
        <p:spPr bwMode="auto">
          <a:xfrm>
            <a:off x="4113492" y="4503145"/>
            <a:ext cx="857250" cy="85725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6" name="Rectangle 5"/>
          <p:cNvSpPr/>
          <p:nvPr/>
        </p:nvSpPr>
        <p:spPr bwMode="auto">
          <a:xfrm>
            <a:off x="3027642" y="5608045"/>
            <a:ext cx="857250" cy="857250"/>
          </a:xfrm>
          <a:prstGeom prst="rect">
            <a:avLst/>
          </a:prstGeom>
          <a:solidFill>
            <a:srgbClr val="0000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FFFFFF"/>
              </a:solidFill>
            </a:endParaRPr>
          </a:p>
        </p:txBody>
      </p:sp>
      <p:sp>
        <p:nvSpPr>
          <p:cNvPr id="7" name="Rectangle 6"/>
          <p:cNvSpPr/>
          <p:nvPr/>
        </p:nvSpPr>
        <p:spPr bwMode="auto">
          <a:xfrm>
            <a:off x="4113492" y="5608045"/>
            <a:ext cx="857250" cy="857250"/>
          </a:xfrm>
          <a:prstGeom prst="rect">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8" name="Rectangle 7"/>
          <p:cNvSpPr/>
          <p:nvPr/>
        </p:nvSpPr>
        <p:spPr bwMode="auto">
          <a:xfrm>
            <a:off x="6418542" y="4503145"/>
            <a:ext cx="857250" cy="85725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9" name="Rectangle 8"/>
          <p:cNvSpPr/>
          <p:nvPr/>
        </p:nvSpPr>
        <p:spPr bwMode="auto">
          <a:xfrm>
            <a:off x="7504392" y="4503145"/>
            <a:ext cx="857250" cy="85725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0" name="Rectangle 9"/>
          <p:cNvSpPr/>
          <p:nvPr/>
        </p:nvSpPr>
        <p:spPr bwMode="auto">
          <a:xfrm>
            <a:off x="6418542" y="5608045"/>
            <a:ext cx="857250" cy="857250"/>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1" name="Rectangle 10"/>
          <p:cNvSpPr/>
          <p:nvPr/>
        </p:nvSpPr>
        <p:spPr bwMode="auto">
          <a:xfrm>
            <a:off x="7504392" y="5608045"/>
            <a:ext cx="857250" cy="85725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3" name="Rectangle 12"/>
          <p:cNvSpPr/>
          <p:nvPr/>
        </p:nvSpPr>
        <p:spPr bwMode="auto">
          <a:xfrm>
            <a:off x="6313767" y="4293596"/>
            <a:ext cx="1028700" cy="2409825"/>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4" name="Rectangle 13"/>
          <p:cNvSpPr/>
          <p:nvPr/>
        </p:nvSpPr>
        <p:spPr bwMode="auto">
          <a:xfrm>
            <a:off x="7418667" y="4293596"/>
            <a:ext cx="1028700" cy="2409825"/>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5" name="Rectangle 14"/>
          <p:cNvSpPr/>
          <p:nvPr/>
        </p:nvSpPr>
        <p:spPr bwMode="auto">
          <a:xfrm rot="16200000">
            <a:off x="6751917" y="3826870"/>
            <a:ext cx="1028700" cy="2209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6" name="Rectangle 15"/>
          <p:cNvSpPr/>
          <p:nvPr/>
        </p:nvSpPr>
        <p:spPr bwMode="auto">
          <a:xfrm rot="16200000">
            <a:off x="6947180" y="4946058"/>
            <a:ext cx="1057275" cy="2209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ndParaRPr>
          </a:p>
        </p:txBody>
      </p:sp>
      <p:sp>
        <p:nvSpPr>
          <p:cNvPr id="17" name="Content Placeholder 2"/>
          <p:cNvSpPr txBox="1">
            <a:spLocks/>
          </p:cNvSpPr>
          <p:nvPr/>
        </p:nvSpPr>
        <p:spPr bwMode="auto">
          <a:xfrm>
            <a:off x="1646517" y="1426464"/>
            <a:ext cx="8839200" cy="542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chemeClr val="tx1"/>
                </a:solidFill>
                <a:latin typeface="Arial"/>
                <a:ea typeface="ＭＳ Ｐゴシック"/>
              </a:rPr>
              <a:t>Describe the OCT principle &amp; the RTE derivation</a:t>
            </a:r>
            <a:endParaRPr lang="en-US" b="0" kern="0" dirty="0">
              <a:solidFill>
                <a:schemeClr val="tx1"/>
              </a:solidFill>
              <a:latin typeface="Arial"/>
              <a:ea typeface="ＭＳ Ｐゴシック"/>
            </a:endParaRPr>
          </a:p>
        </p:txBody>
      </p:sp>
      <p:sp>
        <p:nvSpPr>
          <p:cNvPr id="18" name="Content Placeholder 2"/>
          <p:cNvSpPr txBox="1">
            <a:spLocks/>
          </p:cNvSpPr>
          <p:nvPr/>
        </p:nvSpPr>
        <p:spPr bwMode="auto">
          <a:xfrm>
            <a:off x="3232430" y="4646020"/>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a</a:t>
            </a:r>
          </a:p>
        </p:txBody>
      </p:sp>
      <p:sp>
        <p:nvSpPr>
          <p:cNvPr id="19" name="Content Placeholder 2"/>
          <p:cNvSpPr txBox="1">
            <a:spLocks/>
          </p:cNvSpPr>
          <p:nvPr/>
        </p:nvSpPr>
        <p:spPr bwMode="auto">
          <a:xfrm>
            <a:off x="4337330" y="4646020"/>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b</a:t>
            </a:r>
          </a:p>
        </p:txBody>
      </p:sp>
      <p:sp>
        <p:nvSpPr>
          <p:cNvPr id="20" name="Content Placeholder 2"/>
          <p:cNvSpPr txBox="1">
            <a:spLocks/>
          </p:cNvSpPr>
          <p:nvPr/>
        </p:nvSpPr>
        <p:spPr bwMode="auto">
          <a:xfrm>
            <a:off x="3232430" y="5746159"/>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FFFFFF"/>
                </a:solidFill>
                <a:latin typeface="Arial"/>
                <a:ea typeface="ＭＳ Ｐゴシック"/>
              </a:rPr>
              <a:t>c</a:t>
            </a:r>
          </a:p>
        </p:txBody>
      </p:sp>
      <p:sp>
        <p:nvSpPr>
          <p:cNvPr id="21" name="Content Placeholder 2"/>
          <p:cNvSpPr txBox="1">
            <a:spLocks/>
          </p:cNvSpPr>
          <p:nvPr/>
        </p:nvSpPr>
        <p:spPr bwMode="auto">
          <a:xfrm>
            <a:off x="4337330" y="5746159"/>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d</a:t>
            </a:r>
          </a:p>
        </p:txBody>
      </p:sp>
      <p:sp>
        <p:nvSpPr>
          <p:cNvPr id="22" name="Content Placeholder 2"/>
          <p:cNvSpPr txBox="1">
            <a:spLocks/>
          </p:cNvSpPr>
          <p:nvPr/>
        </p:nvSpPr>
        <p:spPr bwMode="auto">
          <a:xfrm>
            <a:off x="6661431" y="4681740"/>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a</a:t>
            </a:r>
          </a:p>
        </p:txBody>
      </p:sp>
      <p:sp>
        <p:nvSpPr>
          <p:cNvPr id="23" name="Content Placeholder 2"/>
          <p:cNvSpPr txBox="1">
            <a:spLocks/>
          </p:cNvSpPr>
          <p:nvPr/>
        </p:nvSpPr>
        <p:spPr bwMode="auto">
          <a:xfrm>
            <a:off x="7766331" y="4681740"/>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b</a:t>
            </a:r>
          </a:p>
        </p:txBody>
      </p:sp>
      <p:sp>
        <p:nvSpPr>
          <p:cNvPr id="24" name="Content Placeholder 2"/>
          <p:cNvSpPr txBox="1">
            <a:spLocks/>
          </p:cNvSpPr>
          <p:nvPr/>
        </p:nvSpPr>
        <p:spPr bwMode="auto">
          <a:xfrm>
            <a:off x="6661431" y="5781879"/>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FFFFFF"/>
                </a:solidFill>
                <a:latin typeface="Arial"/>
                <a:ea typeface="ＭＳ Ｐゴシック"/>
              </a:rPr>
              <a:t>c</a:t>
            </a:r>
          </a:p>
        </p:txBody>
      </p:sp>
      <p:sp>
        <p:nvSpPr>
          <p:cNvPr id="25" name="Content Placeholder 2"/>
          <p:cNvSpPr txBox="1">
            <a:spLocks/>
          </p:cNvSpPr>
          <p:nvPr/>
        </p:nvSpPr>
        <p:spPr bwMode="auto">
          <a:xfrm>
            <a:off x="7766331" y="5781879"/>
            <a:ext cx="552450"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d</a:t>
            </a:r>
          </a:p>
        </p:txBody>
      </p:sp>
      <p:sp>
        <p:nvSpPr>
          <p:cNvPr id="12" name="Title 11"/>
          <p:cNvSpPr>
            <a:spLocks noGrp="1"/>
          </p:cNvSpPr>
          <p:nvPr>
            <p:ph type="title"/>
          </p:nvPr>
        </p:nvSpPr>
        <p:spPr/>
        <p:txBody>
          <a:bodyPr/>
          <a:lstStyle/>
          <a:p>
            <a:r>
              <a:rPr lang="en-US" altLang="zh-CN" sz="4400" dirty="0"/>
              <a:t>Homework</a:t>
            </a:r>
            <a:endParaRPr lang="zh-CN" altLang="en-US" sz="4400" dirty="0"/>
          </a:p>
        </p:txBody>
      </p:sp>
    </p:spTree>
    <p:extLst>
      <p:ext uri="{BB962C8B-B14F-4D97-AF65-F5344CB8AC3E}">
        <p14:creationId xmlns:p14="http://schemas.microsoft.com/office/powerpoint/2010/main" val="89586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4400" dirty="0">
                <a:solidFill>
                  <a:srgbClr val="000000"/>
                </a:solidFill>
                <a:latin typeface="Arial"/>
              </a:rPr>
              <a:t>Optical Coherence Tomography</a:t>
            </a:r>
            <a:r>
              <a:rPr lang="en-US" sz="4400" dirty="0">
                <a:solidFill>
                  <a:srgbClr val="000000"/>
                </a:solidFill>
                <a:latin typeface="Arial"/>
              </a:rPr>
              <a:t> (OCT)</a:t>
            </a:r>
            <a:endParaRPr lang="en-US" sz="4400" dirty="0"/>
          </a:p>
        </p:txBody>
      </p:sp>
      <p:grpSp>
        <p:nvGrpSpPr>
          <p:cNvPr id="4" name="Group 3"/>
          <p:cNvGrpSpPr/>
          <p:nvPr/>
        </p:nvGrpSpPr>
        <p:grpSpPr>
          <a:xfrm>
            <a:off x="2353474" y="1781773"/>
            <a:ext cx="7485051" cy="4761203"/>
            <a:chOff x="1524001" y="945376"/>
            <a:chExt cx="9056912" cy="5761056"/>
          </a:xfrm>
        </p:grpSpPr>
        <p:sp>
          <p:nvSpPr>
            <p:cNvPr id="5" name="Oval 25"/>
            <p:cNvSpPr>
              <a:spLocks noChangeArrowheads="1"/>
            </p:cNvSpPr>
            <p:nvPr/>
          </p:nvSpPr>
          <p:spPr bwMode="auto">
            <a:xfrm>
              <a:off x="7639826" y="945376"/>
              <a:ext cx="2941087" cy="1343800"/>
            </a:xfrm>
            <a:prstGeom prst="ellipse">
              <a:avLst/>
            </a:prstGeom>
            <a:solidFill>
              <a:srgbClr val="9900FF"/>
            </a:solidFill>
            <a:ln w="9525">
              <a:noFill/>
              <a:round/>
              <a:headEnd/>
              <a:tailEnd/>
            </a:ln>
            <a:effectLst/>
          </p:spPr>
          <p:txBody>
            <a:bodyPr wrap="none" anchor="ctr"/>
            <a:lstStyle/>
            <a:p>
              <a:pPr algn="ctr"/>
              <a:endParaRPr lang="en-US" sz="1600" b="1" dirty="0">
                <a:solidFill>
                  <a:srgbClr val="000000"/>
                </a:solidFill>
                <a:latin typeface="Arial"/>
                <a:cs typeface="Times New Roman" pitchFamily="18" charset="0"/>
              </a:endParaRPr>
            </a:p>
          </p:txBody>
        </p:sp>
        <p:grpSp>
          <p:nvGrpSpPr>
            <p:cNvPr id="6" name="Group 26"/>
            <p:cNvGrpSpPr>
              <a:grpSpLocks/>
            </p:cNvGrpSpPr>
            <p:nvPr/>
          </p:nvGrpSpPr>
          <p:grpSpPr bwMode="auto">
            <a:xfrm>
              <a:off x="3273428" y="4589463"/>
              <a:ext cx="1284288" cy="1052513"/>
              <a:chOff x="1006" y="2795"/>
              <a:chExt cx="809" cy="663"/>
            </a:xfrm>
          </p:grpSpPr>
          <p:sp>
            <p:nvSpPr>
              <p:cNvPr id="32" name="Oval 27"/>
              <p:cNvSpPr>
                <a:spLocks noChangeArrowheads="1"/>
              </p:cNvSpPr>
              <p:nvPr/>
            </p:nvSpPr>
            <p:spPr bwMode="auto">
              <a:xfrm>
                <a:off x="1247" y="2795"/>
                <a:ext cx="227" cy="408"/>
              </a:xfrm>
              <a:prstGeom prst="ellipse">
                <a:avLst/>
              </a:prstGeom>
              <a:solidFill>
                <a:srgbClr val="FF0000"/>
              </a:solidFill>
              <a:ln w="9525">
                <a:noFill/>
                <a:round/>
                <a:headEnd/>
                <a:tailEnd/>
              </a:ln>
              <a:effectLst/>
            </p:spPr>
            <p:txBody>
              <a:bodyPr wrap="none" anchor="ctr"/>
              <a:lstStyle/>
              <a:p>
                <a:endParaRPr lang="en-US" sz="1600" b="1">
                  <a:solidFill>
                    <a:srgbClr val="000000"/>
                  </a:solidFill>
                  <a:latin typeface="Arial"/>
                </a:endParaRPr>
              </a:p>
            </p:txBody>
          </p:sp>
          <p:sp>
            <p:nvSpPr>
              <p:cNvPr id="33" name="Text Box 28"/>
              <p:cNvSpPr txBox="1">
                <a:spLocks noChangeArrowheads="1"/>
              </p:cNvSpPr>
              <p:nvPr/>
            </p:nvSpPr>
            <p:spPr bwMode="auto">
              <a:xfrm>
                <a:off x="1006" y="3200"/>
                <a:ext cx="809" cy="258"/>
              </a:xfrm>
              <a:prstGeom prst="rect">
                <a:avLst/>
              </a:prstGeom>
              <a:noFill/>
              <a:ln w="9525">
                <a:noFill/>
                <a:miter lim="800000"/>
                <a:headEnd/>
                <a:tailEnd/>
              </a:ln>
              <a:effectLst/>
            </p:spPr>
            <p:txBody>
              <a:bodyPr wrap="none">
                <a:spAutoFit/>
              </a:bodyPr>
              <a:lstStyle/>
              <a:p>
                <a:pPr>
                  <a:spcBef>
                    <a:spcPct val="50000"/>
                  </a:spcBef>
                </a:pPr>
                <a:r>
                  <a:rPr lang="en-US" sz="1600" b="1" dirty="0">
                    <a:solidFill>
                      <a:srgbClr val="000000"/>
                    </a:solidFill>
                    <a:latin typeface="Arial"/>
                    <a:cs typeface="Times New Roman" pitchFamily="18" charset="0"/>
                  </a:rPr>
                  <a:t>Confocal</a:t>
                </a:r>
              </a:p>
            </p:txBody>
          </p:sp>
        </p:grpSp>
        <p:grpSp>
          <p:nvGrpSpPr>
            <p:cNvPr id="7" name="Group 5"/>
            <p:cNvGrpSpPr>
              <a:grpSpLocks/>
            </p:cNvGrpSpPr>
            <p:nvPr/>
          </p:nvGrpSpPr>
          <p:grpSpPr bwMode="auto">
            <a:xfrm>
              <a:off x="2809875" y="5921376"/>
              <a:ext cx="7056438" cy="215900"/>
              <a:chOff x="714" y="3634"/>
              <a:chExt cx="4445" cy="136"/>
            </a:xfrm>
          </p:grpSpPr>
          <p:sp>
            <p:nvSpPr>
              <p:cNvPr id="28" name="Line 6"/>
              <p:cNvSpPr>
                <a:spLocks noChangeShapeType="1"/>
              </p:cNvSpPr>
              <p:nvPr/>
            </p:nvSpPr>
            <p:spPr bwMode="auto">
              <a:xfrm rot="5400000">
                <a:off x="2025" y="3702"/>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29" name="Line 7"/>
              <p:cNvSpPr>
                <a:spLocks noChangeShapeType="1"/>
              </p:cNvSpPr>
              <p:nvPr/>
            </p:nvSpPr>
            <p:spPr bwMode="auto">
              <a:xfrm rot="5400000">
                <a:off x="3393" y="3702"/>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30" name="Line 8"/>
              <p:cNvSpPr>
                <a:spLocks noChangeShapeType="1"/>
              </p:cNvSpPr>
              <p:nvPr/>
            </p:nvSpPr>
            <p:spPr bwMode="auto">
              <a:xfrm rot="5400000">
                <a:off x="4762" y="3702"/>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31" name="Line 9"/>
              <p:cNvSpPr>
                <a:spLocks noChangeAspect="1" noChangeShapeType="1"/>
              </p:cNvSpPr>
              <p:nvPr/>
            </p:nvSpPr>
            <p:spPr bwMode="auto">
              <a:xfrm>
                <a:off x="714" y="3702"/>
                <a:ext cx="4445" cy="0"/>
              </a:xfrm>
              <a:prstGeom prst="line">
                <a:avLst/>
              </a:prstGeom>
              <a:noFill/>
              <a:ln w="38100">
                <a:solidFill>
                  <a:schemeClr val="tx1"/>
                </a:solidFill>
                <a:round/>
                <a:headEnd/>
                <a:tailEnd type="arrow" w="med" len="med"/>
              </a:ln>
              <a:effectLst/>
            </p:spPr>
            <p:txBody>
              <a:bodyPr/>
              <a:lstStyle/>
              <a:p>
                <a:endParaRPr lang="en-US" sz="1600" b="1">
                  <a:solidFill>
                    <a:srgbClr val="000000"/>
                  </a:solidFill>
                  <a:latin typeface="Arial"/>
                </a:endParaRPr>
              </a:p>
            </p:txBody>
          </p:sp>
        </p:grpSp>
        <p:sp>
          <p:nvSpPr>
            <p:cNvPr id="8" name="Rectangle 10"/>
            <p:cNvSpPr>
              <a:spLocks noChangeArrowheads="1"/>
            </p:cNvSpPr>
            <p:nvPr/>
          </p:nvSpPr>
          <p:spPr bwMode="auto">
            <a:xfrm>
              <a:off x="4543889" y="6296782"/>
              <a:ext cx="914399" cy="409650"/>
            </a:xfrm>
            <a:prstGeom prst="rect">
              <a:avLst/>
            </a:prstGeom>
            <a:noFill/>
            <a:ln w="9525">
              <a:noFill/>
              <a:miter lim="800000"/>
              <a:headEnd/>
              <a:tailEnd/>
            </a:ln>
            <a:effectLst/>
          </p:spPr>
          <p:txBody>
            <a:bodyPr anchor="ctr">
              <a:spAutoFit/>
            </a:bodyPr>
            <a:lstStyle/>
            <a:p>
              <a:pPr algn="ctr"/>
              <a:r>
                <a:rPr lang="en-US" sz="1600" b="1" dirty="0">
                  <a:solidFill>
                    <a:srgbClr val="000000"/>
                  </a:solidFill>
                  <a:latin typeface="Arial"/>
                  <a:cs typeface="Times New Roman" pitchFamily="18" charset="0"/>
                </a:rPr>
                <a:t>1mm</a:t>
              </a:r>
            </a:p>
          </p:txBody>
        </p:sp>
        <p:sp>
          <p:nvSpPr>
            <p:cNvPr id="9" name="Rectangle 11"/>
            <p:cNvSpPr>
              <a:spLocks noChangeArrowheads="1"/>
            </p:cNvSpPr>
            <p:nvPr/>
          </p:nvSpPr>
          <p:spPr bwMode="auto">
            <a:xfrm>
              <a:off x="6718608" y="6296782"/>
              <a:ext cx="914399" cy="409650"/>
            </a:xfrm>
            <a:prstGeom prst="rect">
              <a:avLst/>
            </a:prstGeom>
            <a:noFill/>
            <a:ln w="9525">
              <a:noFill/>
              <a:miter lim="800000"/>
              <a:headEnd/>
              <a:tailEnd/>
            </a:ln>
            <a:effectLst/>
          </p:spPr>
          <p:txBody>
            <a:bodyPr anchor="ctr">
              <a:spAutoFit/>
            </a:bodyPr>
            <a:lstStyle/>
            <a:p>
              <a:pPr algn="ctr"/>
              <a:r>
                <a:rPr lang="en-US" sz="1600" b="1" dirty="0">
                  <a:solidFill>
                    <a:srgbClr val="000000"/>
                  </a:solidFill>
                  <a:latin typeface="Arial"/>
                  <a:cs typeface="Times New Roman" pitchFamily="18" charset="0"/>
                </a:rPr>
                <a:t>1cm</a:t>
              </a:r>
            </a:p>
          </p:txBody>
        </p:sp>
        <p:sp>
          <p:nvSpPr>
            <p:cNvPr id="10" name="Rectangle 12"/>
            <p:cNvSpPr>
              <a:spLocks noChangeArrowheads="1"/>
            </p:cNvSpPr>
            <p:nvPr/>
          </p:nvSpPr>
          <p:spPr bwMode="auto">
            <a:xfrm>
              <a:off x="8895382" y="6296781"/>
              <a:ext cx="914399" cy="409650"/>
            </a:xfrm>
            <a:prstGeom prst="rect">
              <a:avLst/>
            </a:prstGeom>
            <a:noFill/>
            <a:ln w="9525">
              <a:noFill/>
              <a:miter lim="800000"/>
              <a:headEnd/>
              <a:tailEnd/>
            </a:ln>
            <a:effectLst/>
          </p:spPr>
          <p:txBody>
            <a:bodyPr anchor="ctr">
              <a:spAutoFit/>
            </a:bodyPr>
            <a:lstStyle/>
            <a:p>
              <a:pPr algn="ctr"/>
              <a:r>
                <a:rPr lang="en-US" sz="1600" b="1" dirty="0">
                  <a:solidFill>
                    <a:srgbClr val="000000"/>
                  </a:solidFill>
                  <a:latin typeface="Arial"/>
                  <a:cs typeface="Times New Roman" pitchFamily="18" charset="0"/>
                </a:rPr>
                <a:t>10cm</a:t>
              </a:r>
            </a:p>
          </p:txBody>
        </p:sp>
        <p:sp>
          <p:nvSpPr>
            <p:cNvPr id="11" name="Rectangle 13"/>
            <p:cNvSpPr>
              <a:spLocks noChangeArrowheads="1"/>
            </p:cNvSpPr>
            <p:nvPr/>
          </p:nvSpPr>
          <p:spPr bwMode="auto">
            <a:xfrm>
              <a:off x="7537330" y="5455190"/>
              <a:ext cx="2969967" cy="409650"/>
            </a:xfrm>
            <a:prstGeom prst="rect">
              <a:avLst/>
            </a:prstGeom>
            <a:noFill/>
            <a:ln w="9525">
              <a:noFill/>
              <a:miter lim="800000"/>
              <a:headEnd/>
              <a:tailEnd/>
            </a:ln>
            <a:effectLst/>
          </p:spPr>
          <p:txBody>
            <a:bodyPr wrap="none" anchor="ctr">
              <a:spAutoFit/>
            </a:bodyPr>
            <a:lstStyle/>
            <a:p>
              <a:pPr algn="ctr"/>
              <a:r>
                <a:rPr lang="en-US" sz="1600" b="1" dirty="0">
                  <a:solidFill>
                    <a:srgbClr val="000000"/>
                  </a:solidFill>
                  <a:latin typeface="Arial"/>
                  <a:cs typeface="Times New Roman" pitchFamily="18" charset="0"/>
                </a:rPr>
                <a:t>Penetration Depth (log)</a:t>
              </a:r>
            </a:p>
          </p:txBody>
        </p:sp>
        <p:grpSp>
          <p:nvGrpSpPr>
            <p:cNvPr id="12" name="Group 14"/>
            <p:cNvGrpSpPr>
              <a:grpSpLocks/>
            </p:cNvGrpSpPr>
            <p:nvPr/>
          </p:nvGrpSpPr>
          <p:grpSpPr bwMode="auto">
            <a:xfrm>
              <a:off x="1524001" y="1398590"/>
              <a:ext cx="2463800" cy="4632326"/>
              <a:chOff x="-96" y="785"/>
              <a:chExt cx="1552" cy="2918"/>
            </a:xfrm>
          </p:grpSpPr>
          <p:sp>
            <p:nvSpPr>
              <p:cNvPr id="18" name="Line 15"/>
              <p:cNvSpPr>
                <a:spLocks noChangeAspect="1" noChangeShapeType="1"/>
              </p:cNvSpPr>
              <p:nvPr/>
            </p:nvSpPr>
            <p:spPr bwMode="auto">
              <a:xfrm flipV="1">
                <a:off x="725" y="1026"/>
                <a:ext cx="0" cy="2677"/>
              </a:xfrm>
              <a:prstGeom prst="line">
                <a:avLst/>
              </a:prstGeom>
              <a:noFill/>
              <a:ln w="38100">
                <a:solidFill>
                  <a:schemeClr val="tx1"/>
                </a:solidFill>
                <a:round/>
                <a:headEnd/>
                <a:tailEnd type="arrow" w="med" len="med"/>
              </a:ln>
              <a:effectLst/>
            </p:spPr>
            <p:txBody>
              <a:bodyPr/>
              <a:lstStyle/>
              <a:p>
                <a:endParaRPr lang="en-US" sz="1600" b="1">
                  <a:solidFill>
                    <a:srgbClr val="000000"/>
                  </a:solidFill>
                  <a:latin typeface="Arial"/>
                </a:endParaRPr>
              </a:p>
            </p:txBody>
          </p:sp>
          <p:sp>
            <p:nvSpPr>
              <p:cNvPr id="19" name="Line 16"/>
              <p:cNvSpPr>
                <a:spLocks noChangeShapeType="1"/>
              </p:cNvSpPr>
              <p:nvPr/>
            </p:nvSpPr>
            <p:spPr bwMode="auto">
              <a:xfrm>
                <a:off x="657" y="1207"/>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20" name="Line 17"/>
              <p:cNvSpPr>
                <a:spLocks noChangeShapeType="1"/>
              </p:cNvSpPr>
              <p:nvPr/>
            </p:nvSpPr>
            <p:spPr bwMode="auto">
              <a:xfrm>
                <a:off x="657" y="1830"/>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21" name="Line 18"/>
              <p:cNvSpPr>
                <a:spLocks noChangeShapeType="1"/>
              </p:cNvSpPr>
              <p:nvPr/>
            </p:nvSpPr>
            <p:spPr bwMode="auto">
              <a:xfrm>
                <a:off x="657" y="2454"/>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22" name="Line 19"/>
              <p:cNvSpPr>
                <a:spLocks noChangeShapeType="1"/>
              </p:cNvSpPr>
              <p:nvPr/>
            </p:nvSpPr>
            <p:spPr bwMode="auto">
              <a:xfrm>
                <a:off x="657" y="3078"/>
                <a:ext cx="136" cy="0"/>
              </a:xfrm>
              <a:prstGeom prst="line">
                <a:avLst/>
              </a:prstGeom>
              <a:noFill/>
              <a:ln w="25400">
                <a:solidFill>
                  <a:schemeClr val="tx1"/>
                </a:solidFill>
                <a:round/>
                <a:headEnd/>
                <a:tailEnd/>
              </a:ln>
              <a:effectLst/>
            </p:spPr>
            <p:txBody>
              <a:bodyPr/>
              <a:lstStyle/>
              <a:p>
                <a:endParaRPr lang="en-US" sz="1600" b="1">
                  <a:solidFill>
                    <a:srgbClr val="000000"/>
                  </a:solidFill>
                  <a:latin typeface="Arial"/>
                </a:endParaRPr>
              </a:p>
            </p:txBody>
          </p:sp>
          <p:sp>
            <p:nvSpPr>
              <p:cNvPr id="23" name="Rectangle 20"/>
              <p:cNvSpPr>
                <a:spLocks noChangeArrowheads="1"/>
              </p:cNvSpPr>
              <p:nvPr/>
            </p:nvSpPr>
            <p:spPr bwMode="auto">
              <a:xfrm>
                <a:off x="23" y="2962"/>
                <a:ext cx="576" cy="258"/>
              </a:xfrm>
              <a:prstGeom prst="rect">
                <a:avLst/>
              </a:prstGeom>
              <a:noFill/>
              <a:ln w="9525">
                <a:noFill/>
                <a:miter lim="800000"/>
                <a:headEnd/>
                <a:tailEnd/>
              </a:ln>
              <a:effectLst/>
            </p:spPr>
            <p:txBody>
              <a:bodyPr anchor="ctr">
                <a:spAutoFit/>
              </a:bodyPr>
              <a:lstStyle/>
              <a:p>
                <a:pPr algn="r"/>
                <a:r>
                  <a:rPr lang="en-US" sz="1600" b="1" dirty="0">
                    <a:solidFill>
                      <a:srgbClr val="000000"/>
                    </a:solidFill>
                    <a:latin typeface="Arial"/>
                    <a:cs typeface="Times New Roman" pitchFamily="18" charset="0"/>
                  </a:rPr>
                  <a:t>1</a:t>
                </a:r>
                <a:r>
                  <a:rPr lang="en-US" sz="1600" b="1" dirty="0">
                    <a:solidFill>
                      <a:srgbClr val="000000"/>
                    </a:solidFill>
                    <a:cs typeface="Times New Roman" pitchFamily="18" charset="0"/>
                  </a:rPr>
                  <a:t>µ</a:t>
                </a:r>
                <a:r>
                  <a:rPr lang="en-US" sz="1600" b="1" dirty="0">
                    <a:solidFill>
                      <a:srgbClr val="000000"/>
                    </a:solidFill>
                    <a:latin typeface="Arial"/>
                    <a:cs typeface="Times New Roman" pitchFamily="18" charset="0"/>
                  </a:rPr>
                  <a:t>m</a:t>
                </a:r>
              </a:p>
            </p:txBody>
          </p:sp>
          <p:sp>
            <p:nvSpPr>
              <p:cNvPr id="24" name="Rectangle 21"/>
              <p:cNvSpPr>
                <a:spLocks noChangeArrowheads="1"/>
              </p:cNvSpPr>
              <p:nvPr/>
            </p:nvSpPr>
            <p:spPr bwMode="auto">
              <a:xfrm>
                <a:off x="-96" y="2339"/>
                <a:ext cx="695" cy="258"/>
              </a:xfrm>
              <a:prstGeom prst="rect">
                <a:avLst/>
              </a:prstGeom>
              <a:noFill/>
              <a:ln w="9525">
                <a:noFill/>
                <a:miter lim="800000"/>
                <a:headEnd/>
                <a:tailEnd/>
              </a:ln>
              <a:effectLst/>
            </p:spPr>
            <p:txBody>
              <a:bodyPr wrap="square" anchor="ctr">
                <a:spAutoFit/>
              </a:bodyPr>
              <a:lstStyle/>
              <a:p>
                <a:pPr algn="r"/>
                <a:r>
                  <a:rPr lang="en-US" sz="1600" b="1" dirty="0">
                    <a:solidFill>
                      <a:srgbClr val="000000"/>
                    </a:solidFill>
                    <a:latin typeface="Arial"/>
                    <a:cs typeface="Times New Roman" pitchFamily="18" charset="0"/>
                  </a:rPr>
                  <a:t>10</a:t>
                </a:r>
                <a:r>
                  <a:rPr lang="en-US" sz="1600" b="1" dirty="0">
                    <a:solidFill>
                      <a:srgbClr val="000000"/>
                    </a:solidFill>
                    <a:cs typeface="Times New Roman" pitchFamily="18" charset="0"/>
                  </a:rPr>
                  <a:t>µ</a:t>
                </a:r>
                <a:r>
                  <a:rPr lang="en-US" sz="1600" b="1" dirty="0">
                    <a:solidFill>
                      <a:srgbClr val="000000"/>
                    </a:solidFill>
                    <a:latin typeface="Arial"/>
                    <a:cs typeface="Times New Roman" pitchFamily="18" charset="0"/>
                  </a:rPr>
                  <a:t>m</a:t>
                </a:r>
              </a:p>
            </p:txBody>
          </p:sp>
          <p:sp>
            <p:nvSpPr>
              <p:cNvPr id="25" name="Rectangle 22"/>
              <p:cNvSpPr>
                <a:spLocks noChangeArrowheads="1"/>
              </p:cNvSpPr>
              <p:nvPr/>
            </p:nvSpPr>
            <p:spPr bwMode="auto">
              <a:xfrm>
                <a:off x="-32" y="1714"/>
                <a:ext cx="631" cy="258"/>
              </a:xfrm>
              <a:prstGeom prst="rect">
                <a:avLst/>
              </a:prstGeom>
              <a:noFill/>
              <a:ln w="9525">
                <a:noFill/>
                <a:miter lim="800000"/>
                <a:headEnd/>
                <a:tailEnd/>
              </a:ln>
              <a:effectLst/>
            </p:spPr>
            <p:txBody>
              <a:bodyPr wrap="none" anchor="ctr">
                <a:spAutoFit/>
              </a:bodyPr>
              <a:lstStyle/>
              <a:p>
                <a:pPr algn="r"/>
                <a:r>
                  <a:rPr lang="en-US" sz="1600" b="1" dirty="0">
                    <a:solidFill>
                      <a:srgbClr val="000000"/>
                    </a:solidFill>
                    <a:latin typeface="Arial"/>
                    <a:cs typeface="Times New Roman" pitchFamily="18" charset="0"/>
                  </a:rPr>
                  <a:t>100µm</a:t>
                </a:r>
              </a:p>
            </p:txBody>
          </p:sp>
          <p:sp>
            <p:nvSpPr>
              <p:cNvPr id="26" name="Rectangle 23"/>
              <p:cNvSpPr>
                <a:spLocks noChangeArrowheads="1"/>
              </p:cNvSpPr>
              <p:nvPr/>
            </p:nvSpPr>
            <p:spPr bwMode="auto">
              <a:xfrm>
                <a:off x="23" y="1091"/>
                <a:ext cx="576" cy="258"/>
              </a:xfrm>
              <a:prstGeom prst="rect">
                <a:avLst/>
              </a:prstGeom>
              <a:noFill/>
              <a:ln w="9525">
                <a:noFill/>
                <a:miter lim="800000"/>
                <a:headEnd/>
                <a:tailEnd/>
              </a:ln>
              <a:effectLst/>
            </p:spPr>
            <p:txBody>
              <a:bodyPr anchor="ctr">
                <a:spAutoFit/>
              </a:bodyPr>
              <a:lstStyle/>
              <a:p>
                <a:pPr algn="r"/>
                <a:r>
                  <a:rPr lang="en-US" sz="1600" b="1" dirty="0">
                    <a:solidFill>
                      <a:srgbClr val="000000"/>
                    </a:solidFill>
                    <a:latin typeface="Arial"/>
                    <a:cs typeface="Times New Roman" pitchFamily="18" charset="0"/>
                  </a:rPr>
                  <a:t>1mm</a:t>
                </a:r>
              </a:p>
            </p:txBody>
          </p:sp>
          <p:sp>
            <p:nvSpPr>
              <p:cNvPr id="27" name="Rectangle 24"/>
              <p:cNvSpPr>
                <a:spLocks noChangeArrowheads="1"/>
              </p:cNvSpPr>
              <p:nvPr/>
            </p:nvSpPr>
            <p:spPr bwMode="auto">
              <a:xfrm>
                <a:off x="124" y="785"/>
                <a:ext cx="1332" cy="258"/>
              </a:xfrm>
              <a:prstGeom prst="rect">
                <a:avLst/>
              </a:prstGeom>
              <a:noFill/>
              <a:ln w="9525">
                <a:noFill/>
                <a:miter lim="800000"/>
                <a:headEnd/>
                <a:tailEnd/>
              </a:ln>
              <a:effectLst/>
            </p:spPr>
            <p:txBody>
              <a:bodyPr wrap="none" anchor="ctr">
                <a:spAutoFit/>
              </a:bodyPr>
              <a:lstStyle/>
              <a:p>
                <a:pPr algn="ctr"/>
                <a:r>
                  <a:rPr lang="en-US" sz="1600" b="1">
                    <a:solidFill>
                      <a:srgbClr val="000000"/>
                    </a:solidFill>
                    <a:latin typeface="Arial"/>
                    <a:cs typeface="Times New Roman" pitchFamily="18" charset="0"/>
                  </a:rPr>
                  <a:t>Resolution (log)</a:t>
                </a:r>
              </a:p>
            </p:txBody>
          </p:sp>
        </p:grpSp>
        <p:sp>
          <p:nvSpPr>
            <p:cNvPr id="13" name="Oval 25"/>
            <p:cNvSpPr>
              <a:spLocks noChangeArrowheads="1"/>
            </p:cNvSpPr>
            <p:nvPr/>
          </p:nvSpPr>
          <p:spPr bwMode="auto">
            <a:xfrm>
              <a:off x="4232275" y="3797300"/>
              <a:ext cx="1295400" cy="1231900"/>
            </a:xfrm>
            <a:prstGeom prst="ellipse">
              <a:avLst/>
            </a:prstGeom>
            <a:solidFill>
              <a:srgbClr val="99CC00"/>
            </a:solidFill>
            <a:ln w="9525">
              <a:noFill/>
              <a:round/>
              <a:headEnd/>
              <a:tailEnd/>
            </a:ln>
            <a:effectLst/>
          </p:spPr>
          <p:txBody>
            <a:bodyPr wrap="none" anchor="ctr"/>
            <a:lstStyle/>
            <a:p>
              <a:pPr algn="ctr"/>
              <a:r>
                <a:rPr lang="en-US" sz="1600" b="1">
                  <a:solidFill>
                    <a:srgbClr val="000000"/>
                  </a:solidFill>
                  <a:latin typeface="Arial"/>
                  <a:cs typeface="Times New Roman" pitchFamily="18" charset="0"/>
                </a:rPr>
                <a:t>OCT</a:t>
              </a:r>
            </a:p>
          </p:txBody>
        </p:sp>
        <p:grpSp>
          <p:nvGrpSpPr>
            <p:cNvPr id="14" name="Group 29"/>
            <p:cNvGrpSpPr>
              <a:grpSpLocks/>
            </p:cNvGrpSpPr>
            <p:nvPr/>
          </p:nvGrpSpPr>
          <p:grpSpPr bwMode="auto">
            <a:xfrm>
              <a:off x="4154489" y="1839914"/>
              <a:ext cx="5006975" cy="1800225"/>
              <a:chOff x="1561" y="1063"/>
              <a:chExt cx="3154" cy="1134"/>
            </a:xfrm>
          </p:grpSpPr>
          <p:sp>
            <p:nvSpPr>
              <p:cNvPr id="16" name="Oval 30"/>
              <p:cNvSpPr>
                <a:spLocks noChangeArrowheads="1"/>
              </p:cNvSpPr>
              <p:nvPr/>
            </p:nvSpPr>
            <p:spPr bwMode="auto">
              <a:xfrm rot="19876858">
                <a:off x="1561" y="1063"/>
                <a:ext cx="3154" cy="1134"/>
              </a:xfrm>
              <a:prstGeom prst="ellipse">
                <a:avLst/>
              </a:prstGeom>
              <a:solidFill>
                <a:srgbClr val="99CCFF">
                  <a:alpha val="50000"/>
                </a:srgbClr>
              </a:solidFill>
              <a:ln w="9525">
                <a:noFill/>
                <a:round/>
                <a:headEnd/>
                <a:tailEnd/>
              </a:ln>
              <a:effectLst/>
            </p:spPr>
            <p:txBody>
              <a:bodyPr wrap="none" anchor="ctr"/>
              <a:lstStyle/>
              <a:p>
                <a:endParaRPr lang="en-US" sz="1600" b="1">
                  <a:solidFill>
                    <a:srgbClr val="000000"/>
                  </a:solidFill>
                  <a:latin typeface="Arial"/>
                </a:endParaRPr>
              </a:p>
            </p:txBody>
          </p:sp>
          <p:sp>
            <p:nvSpPr>
              <p:cNvPr id="17" name="Text Box 31"/>
              <p:cNvSpPr txBox="1">
                <a:spLocks noChangeArrowheads="1"/>
              </p:cNvSpPr>
              <p:nvPr/>
            </p:nvSpPr>
            <p:spPr bwMode="auto">
              <a:xfrm>
                <a:off x="2784" y="1464"/>
                <a:ext cx="965" cy="258"/>
              </a:xfrm>
              <a:prstGeom prst="rect">
                <a:avLst/>
              </a:prstGeom>
              <a:noFill/>
              <a:ln w="9525">
                <a:noFill/>
                <a:miter lim="800000"/>
                <a:headEnd/>
                <a:tailEnd/>
              </a:ln>
              <a:effectLst/>
            </p:spPr>
            <p:txBody>
              <a:bodyPr wrap="none">
                <a:spAutoFit/>
              </a:bodyPr>
              <a:lstStyle/>
              <a:p>
                <a:r>
                  <a:rPr lang="en-US" sz="1600" b="1" dirty="0">
                    <a:solidFill>
                      <a:srgbClr val="000000"/>
                    </a:solidFill>
                    <a:latin typeface="Arial"/>
                    <a:cs typeface="Times New Roman" pitchFamily="18" charset="0"/>
                  </a:rPr>
                  <a:t>Ultrasound</a:t>
                </a:r>
              </a:p>
            </p:txBody>
          </p:sp>
        </p:grpSp>
        <p:sp>
          <p:nvSpPr>
            <p:cNvPr id="15" name="Text Box 32"/>
            <p:cNvSpPr txBox="1">
              <a:spLocks noChangeArrowheads="1"/>
            </p:cNvSpPr>
            <p:nvPr/>
          </p:nvSpPr>
          <p:spPr bwMode="auto">
            <a:xfrm>
              <a:off x="8882882" y="1104941"/>
              <a:ext cx="1338736" cy="1005506"/>
            </a:xfrm>
            <a:prstGeom prst="rect">
              <a:avLst/>
            </a:prstGeom>
            <a:noFill/>
            <a:ln w="9525">
              <a:noFill/>
              <a:miter lim="800000"/>
              <a:headEnd/>
              <a:tailEnd/>
            </a:ln>
            <a:effectLst/>
          </p:spPr>
          <p:txBody>
            <a:bodyPr wrap="none">
              <a:spAutoFit/>
            </a:bodyPr>
            <a:lstStyle/>
            <a:p>
              <a:r>
                <a:rPr lang="en-US" sz="1600" b="1" dirty="0">
                  <a:solidFill>
                    <a:srgbClr val="FFFF00"/>
                  </a:solidFill>
                  <a:latin typeface="Arial"/>
                  <a:cs typeface="Times New Roman" pitchFamily="18" charset="0"/>
                </a:rPr>
                <a:t>Standard</a:t>
              </a:r>
              <a:br>
                <a:rPr lang="en-US" sz="1600" b="1" dirty="0">
                  <a:solidFill>
                    <a:srgbClr val="FFFF00"/>
                  </a:solidFill>
                  <a:latin typeface="Arial"/>
                  <a:cs typeface="Times New Roman" pitchFamily="18" charset="0"/>
                </a:rPr>
              </a:br>
              <a:r>
                <a:rPr lang="en-US" sz="1600" b="1" dirty="0">
                  <a:solidFill>
                    <a:srgbClr val="FFFF00"/>
                  </a:solidFill>
                  <a:latin typeface="Arial"/>
                  <a:cs typeface="Times New Roman" pitchFamily="18" charset="0"/>
                </a:rPr>
                <a:t>Clinical</a:t>
              </a:r>
            </a:p>
            <a:p>
              <a:r>
                <a:rPr lang="en-US" sz="1600" b="1" dirty="0">
                  <a:solidFill>
                    <a:srgbClr val="FFFF00"/>
                  </a:solidFill>
                  <a:latin typeface="Arial"/>
                  <a:cs typeface="Times New Roman" pitchFamily="18" charset="0"/>
                </a:rPr>
                <a:t>Scanners</a:t>
              </a:r>
            </a:p>
          </p:txBody>
        </p:sp>
      </p:grpSp>
    </p:spTree>
    <p:extLst>
      <p:ext uri="{BB962C8B-B14F-4D97-AF65-F5344CB8AC3E}">
        <p14:creationId xmlns:p14="http://schemas.microsoft.com/office/powerpoint/2010/main" val="252332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Double Slit Experiment &amp; Interferometer</a:t>
            </a:r>
          </a:p>
        </p:txBody>
      </p:sp>
      <p:pic>
        <p:nvPicPr>
          <p:cNvPr id="53250" name="Picture 2" descr="Image result for michelson interferometer trigonome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130" y="1941824"/>
            <a:ext cx="4635064" cy="3521882"/>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Archivo:Interferometer path differe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09" y="2390382"/>
            <a:ext cx="3739192" cy="262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5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Small Offset, Big Power Change</a:t>
            </a:r>
          </a:p>
        </p:txBody>
      </p:sp>
      <p:pic>
        <p:nvPicPr>
          <p:cNvPr id="4" name="Picture 3"/>
          <p:cNvPicPr>
            <a:picLocks noChangeAspect="1"/>
          </p:cNvPicPr>
          <p:nvPr/>
        </p:nvPicPr>
        <p:blipFill>
          <a:blip r:embed="rId2"/>
          <a:stretch>
            <a:fillRect/>
          </a:stretch>
        </p:blipFill>
        <p:spPr>
          <a:xfrm>
            <a:off x="2230170" y="1586258"/>
            <a:ext cx="7731659" cy="5167771"/>
          </a:xfrm>
          <a:prstGeom prst="rect">
            <a:avLst/>
          </a:prstGeom>
        </p:spPr>
      </p:pic>
    </p:spTree>
    <p:extLst>
      <p:ext uri="{BB962C8B-B14F-4D97-AF65-F5344CB8AC3E}">
        <p14:creationId xmlns:p14="http://schemas.microsoft.com/office/powerpoint/2010/main" val="157915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57300"/>
          </a:xfrm>
        </p:spPr>
        <p:txBody>
          <a:bodyPr/>
          <a:lstStyle/>
          <a:p>
            <a:r>
              <a:rPr lang="en-US" sz="4400" dirty="0"/>
              <a:t>Instantaneous Power</a:t>
            </a:r>
          </a:p>
        </p:txBody>
      </p:sp>
      <p:pic>
        <p:nvPicPr>
          <p:cNvPr id="4" name="Picture 3"/>
          <p:cNvPicPr>
            <a:picLocks noChangeAspect="1"/>
          </p:cNvPicPr>
          <p:nvPr/>
        </p:nvPicPr>
        <p:blipFill>
          <a:blip r:embed="rId2"/>
          <a:stretch>
            <a:fillRect/>
          </a:stretch>
        </p:blipFill>
        <p:spPr>
          <a:xfrm>
            <a:off x="2071296" y="1257300"/>
            <a:ext cx="7953152" cy="5600700"/>
          </a:xfrm>
          <a:prstGeom prst="rect">
            <a:avLst/>
          </a:prstGeom>
        </p:spPr>
      </p:pic>
    </p:spTree>
    <p:extLst>
      <p:ext uri="{BB962C8B-B14F-4D97-AF65-F5344CB8AC3E}">
        <p14:creationId xmlns:p14="http://schemas.microsoft.com/office/powerpoint/2010/main" val="302614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60909"/>
          </a:xfrm>
        </p:spPr>
        <p:txBody>
          <a:bodyPr/>
          <a:lstStyle/>
          <a:p>
            <a:r>
              <a:rPr lang="en-US" sz="4400" dirty="0"/>
              <a:t>Average Power</a:t>
            </a:r>
          </a:p>
        </p:txBody>
      </p:sp>
      <p:pic>
        <p:nvPicPr>
          <p:cNvPr id="6" name="Picture 5"/>
          <p:cNvPicPr>
            <a:picLocks noChangeAspect="1"/>
          </p:cNvPicPr>
          <p:nvPr/>
        </p:nvPicPr>
        <p:blipFill>
          <a:blip r:embed="rId2"/>
          <a:stretch>
            <a:fillRect/>
          </a:stretch>
        </p:blipFill>
        <p:spPr>
          <a:xfrm>
            <a:off x="1809542" y="1260908"/>
            <a:ext cx="8518363" cy="5590275"/>
          </a:xfrm>
          <a:prstGeom prst="rect">
            <a:avLst/>
          </a:prstGeom>
        </p:spPr>
      </p:pic>
    </p:spTree>
    <p:extLst>
      <p:ext uri="{BB962C8B-B14F-4D97-AF65-F5344CB8AC3E}">
        <p14:creationId xmlns:p14="http://schemas.microsoft.com/office/powerpoint/2010/main" val="218048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Interference Intensity (Power/Area)</a:t>
            </a:r>
          </a:p>
        </p:txBody>
      </p:sp>
      <p:graphicFrame>
        <p:nvGraphicFramePr>
          <p:cNvPr id="4" name="Object 8"/>
          <p:cNvGraphicFramePr>
            <a:graphicFrameLocks noChangeAspect="1"/>
          </p:cNvGraphicFramePr>
          <p:nvPr>
            <p:extLst>
              <p:ext uri="{D42A27DB-BD31-4B8C-83A1-F6EECF244321}">
                <p14:modId xmlns:p14="http://schemas.microsoft.com/office/powerpoint/2010/main" val="621809506"/>
              </p:ext>
            </p:extLst>
          </p:nvPr>
        </p:nvGraphicFramePr>
        <p:xfrm>
          <a:off x="1993037" y="1951376"/>
          <a:ext cx="7785100" cy="4157662"/>
        </p:xfrm>
        <a:graphic>
          <a:graphicData uri="http://schemas.openxmlformats.org/presentationml/2006/ole">
            <mc:AlternateContent xmlns:mc="http://schemas.openxmlformats.org/markup-compatibility/2006">
              <mc:Choice xmlns:v="urn:schemas-microsoft-com:vml" Requires="v">
                <p:oleObj spid="_x0000_s158760" name="Equation" r:id="rId3" imgW="4051080" imgH="2158920" progId="Equation.DSMT4">
                  <p:embed/>
                </p:oleObj>
              </mc:Choice>
              <mc:Fallback>
                <p:oleObj name="Equation" r:id="rId3" imgW="4051080" imgH="2158920" progId="Equation.DSMT4">
                  <p:embed/>
                  <p:pic>
                    <p:nvPicPr>
                      <p:cNvPr id="4" name="Object 8"/>
                      <p:cNvPicPr>
                        <a:picLocks noChangeAspect="1" noChangeArrowheads="1"/>
                      </p:cNvPicPr>
                      <p:nvPr/>
                    </p:nvPicPr>
                    <p:blipFill>
                      <a:blip r:embed="rId4"/>
                      <a:srcRect/>
                      <a:stretch>
                        <a:fillRect/>
                      </a:stretch>
                    </p:blipFill>
                    <p:spPr bwMode="auto">
                      <a:xfrm>
                        <a:off x="1993037" y="1951376"/>
                        <a:ext cx="7785100" cy="4157662"/>
                      </a:xfrm>
                      <a:prstGeom prst="rect">
                        <a:avLst/>
                      </a:prstGeom>
                      <a:noFill/>
                      <a:ln>
                        <a:noFill/>
                      </a:ln>
                      <a:effectLst/>
                    </p:spPr>
                  </p:pic>
                </p:oleObj>
              </mc:Fallback>
            </mc:AlternateContent>
          </a:graphicData>
        </a:graphic>
      </p:graphicFrame>
      <p:sp>
        <p:nvSpPr>
          <p:cNvPr id="3" name="Rectangle 2"/>
          <p:cNvSpPr/>
          <p:nvPr/>
        </p:nvSpPr>
        <p:spPr>
          <a:xfrm>
            <a:off x="5247634" y="4051471"/>
            <a:ext cx="4876800" cy="1200329"/>
          </a:xfrm>
          <a:prstGeom prst="rect">
            <a:avLst/>
          </a:prstGeom>
        </p:spPr>
        <p:txBody>
          <a:bodyPr wrap="square">
            <a:spAutoFit/>
          </a:bodyPr>
          <a:lstStyle/>
          <a:p>
            <a:r>
              <a:rPr lang="en-US" dirty="0">
                <a:solidFill>
                  <a:srgbClr val="0000FF"/>
                </a:solidFill>
                <a:latin typeface="arial" panose="020B0604020202020204" pitchFamily="34" charset="0"/>
              </a:rPr>
              <a:t>Note (I denotes Intensity here)</a:t>
            </a:r>
          </a:p>
          <a:p>
            <a:r>
              <a:rPr lang="en-US" dirty="0">
                <a:solidFill>
                  <a:srgbClr val="0000FF"/>
                </a:solidFill>
                <a:latin typeface="arial" panose="020B0604020202020204" pitchFamily="34" charset="0"/>
              </a:rPr>
              <a:t>Intensity: power per unit area</a:t>
            </a:r>
          </a:p>
          <a:p>
            <a:r>
              <a:rPr lang="en-US" dirty="0">
                <a:solidFill>
                  <a:srgbClr val="0000FF"/>
                </a:solidFill>
                <a:latin typeface="arial" panose="020B0604020202020204" pitchFamily="34" charset="0"/>
              </a:rPr>
              <a:t>Power: energy per unit time</a:t>
            </a:r>
            <a:endParaRPr lang="en-US" dirty="0">
              <a:solidFill>
                <a:srgbClr val="0000FF"/>
              </a:solidFill>
            </a:endParaRPr>
          </a:p>
        </p:txBody>
      </p:sp>
    </p:spTree>
    <p:extLst>
      <p:ext uri="{BB962C8B-B14F-4D97-AF65-F5344CB8AC3E}">
        <p14:creationId xmlns:p14="http://schemas.microsoft.com/office/powerpoint/2010/main" val="2483575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10355-A441-4EDA-B44D-7727BD6250AA}">
  <ds:schemaRefs>
    <ds:schemaRef ds:uri="http://schemas.microsoft.com/sharepoint/v3/contenttype/forms"/>
  </ds:schemaRefs>
</ds:datastoreItem>
</file>

<file path=customXml/itemProps2.xml><?xml version="1.0" encoding="utf-8"?>
<ds:datastoreItem xmlns:ds="http://schemas.openxmlformats.org/officeDocument/2006/customXml" ds:itemID="{87E0D81F-FD3B-4692-82F9-CF66C76BDE22}">
  <ds:schemaRef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e5cbae32-1e56-4ed1-98f0-920e58778960"/>
    <ds:schemaRef ds:uri="http://purl.org/dc/dcmitype/"/>
  </ds:schemaRefs>
</ds:datastoreItem>
</file>

<file path=customXml/itemProps3.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28348</TotalTime>
  <Words>893</Words>
  <Application>Microsoft Office PowerPoint</Application>
  <PresentationFormat>Widescreen</PresentationFormat>
  <Paragraphs>210</Paragraphs>
  <Slides>32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vt:lpstr>
      <vt:lpstr>Corbel</vt:lpstr>
      <vt:lpstr>Wingdings</vt:lpstr>
      <vt:lpstr>Wingdings 2</vt:lpstr>
      <vt:lpstr>Metro</vt:lpstr>
      <vt:lpstr>Equation</vt:lpstr>
      <vt:lpstr>PowerPoint Presentation</vt:lpstr>
      <vt:lpstr>MI Schedule for F21</vt:lpstr>
      <vt:lpstr>Outline</vt:lpstr>
      <vt:lpstr>Optical Coherence Tomography (OCT)</vt:lpstr>
      <vt:lpstr>Double Slit Experiment &amp; Interferometer</vt:lpstr>
      <vt:lpstr>Small Offset, Big Power Change</vt:lpstr>
      <vt:lpstr>Instantaneous Power</vt:lpstr>
      <vt:lpstr>Average Power</vt:lpstr>
      <vt:lpstr>Interference Intensity (Power/Area)</vt:lpstr>
      <vt:lpstr>Michelson Interferometer</vt:lpstr>
      <vt:lpstr>Pattern with Partially Coherent Light</vt:lpstr>
      <vt:lpstr>Examples with Partial Coherence</vt:lpstr>
      <vt:lpstr>In the Limiting Case</vt:lpstr>
      <vt:lpstr>Fourier Transform Pair</vt:lpstr>
      <vt:lpstr>OCT - Optical Analog of US</vt:lpstr>
      <vt:lpstr>Catheter-based OCT</vt:lpstr>
      <vt:lpstr>Optical Biopsy</vt:lpstr>
      <vt:lpstr>Outline</vt:lpstr>
      <vt:lpstr>Green Book Chapter 8</vt:lpstr>
      <vt:lpstr>Key Definitions Made Clear</vt:lpstr>
      <vt:lpstr>Further Explanation</vt:lpstr>
      <vt:lpstr>RTE Made Easy</vt:lpstr>
      <vt:lpstr>Scattering in Tissue</vt:lpstr>
      <vt:lpstr>MFP &amp; TMFP</vt:lpstr>
      <vt:lpstr>Henyey-Greenstein Phase Function</vt:lpstr>
      <vt:lpstr>PowerPoint Presentation</vt:lpstr>
      <vt:lpstr>Multi-layered Tissue Model</vt:lpstr>
      <vt:lpstr>Typical Phase Function Data</vt:lpstr>
      <vt:lpstr>PowerPoint Presentation</vt:lpstr>
      <vt:lpstr>Tetrahedron-based MC simulation</vt:lpstr>
      <vt:lpstr>Monte-Carlo Simulator</vt:lpstr>
      <vt:lpstr>Homework</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3425</cp:revision>
  <cp:lastPrinted>2012-03-08T21:40:16Z</cp:lastPrinted>
  <dcterms:created xsi:type="dcterms:W3CDTF">2006-10-23T16:36:06Z</dcterms:created>
  <dcterms:modified xsi:type="dcterms:W3CDTF">2021-11-17T00:43:00Z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