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  <p:sldMasterId id="2147483685" r:id="rId5"/>
    <p:sldMasterId id="2147483712" r:id="rId6"/>
    <p:sldMasterId id="2147483724" r:id="rId7"/>
  </p:sldMasterIdLst>
  <p:notesMasterIdLst>
    <p:notesMasterId r:id="rId42"/>
  </p:notesMasterIdLst>
  <p:handoutMasterIdLst>
    <p:handoutMasterId r:id="rId43"/>
  </p:handoutMasterIdLst>
  <p:sldIdLst>
    <p:sldId id="2112" r:id="rId8"/>
    <p:sldId id="1581" r:id="rId9"/>
    <p:sldId id="2053" r:id="rId10"/>
    <p:sldId id="2054" r:id="rId11"/>
    <p:sldId id="2055" r:id="rId12"/>
    <p:sldId id="2056" r:id="rId13"/>
    <p:sldId id="2057" r:id="rId14"/>
    <p:sldId id="2113" r:id="rId15"/>
    <p:sldId id="2114" r:id="rId16"/>
    <p:sldId id="2115" r:id="rId17"/>
    <p:sldId id="2116" r:id="rId18"/>
    <p:sldId id="2066" r:id="rId19"/>
    <p:sldId id="2067" r:id="rId20"/>
    <p:sldId id="2068" r:id="rId21"/>
    <p:sldId id="2108" r:id="rId22"/>
    <p:sldId id="2107" r:id="rId23"/>
    <p:sldId id="2105" r:id="rId24"/>
    <p:sldId id="2071" r:id="rId25"/>
    <p:sldId id="2072" r:id="rId26"/>
    <p:sldId id="2073" r:id="rId27"/>
    <p:sldId id="2074" r:id="rId28"/>
    <p:sldId id="2075" r:id="rId29"/>
    <p:sldId id="2106" r:id="rId30"/>
    <p:sldId id="2076" r:id="rId31"/>
    <p:sldId id="2077" r:id="rId32"/>
    <p:sldId id="2078" r:id="rId33"/>
    <p:sldId id="2079" r:id="rId34"/>
    <p:sldId id="2080" r:id="rId35"/>
    <p:sldId id="2081" r:id="rId36"/>
    <p:sldId id="2082" r:id="rId37"/>
    <p:sldId id="2117" r:id="rId38"/>
    <p:sldId id="2037" r:id="rId39"/>
    <p:sldId id="2103" r:id="rId40"/>
    <p:sldId id="2083" r:id="rId4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FF"/>
    <a:srgbClr val="0000FF"/>
    <a:srgbClr val="009900"/>
    <a:srgbClr val="33CC33"/>
    <a:srgbClr val="FF99CC"/>
    <a:srgbClr val="9900FF"/>
    <a:srgbClr val="CC0000"/>
    <a:srgbClr val="0033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0" autoAdjust="0"/>
    <p:restoredTop sz="86410" autoAdjust="0"/>
  </p:normalViewPr>
  <p:slideViewPr>
    <p:cSldViewPr snapToGrid="0">
      <p:cViewPr varScale="1">
        <p:scale>
          <a:sx n="49" d="100"/>
          <a:sy n="49" d="100"/>
        </p:scale>
        <p:origin x="1160" y="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1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60"/>
    </p:cViewPr>
  </p:sorterViewPr>
  <p:notesViewPr>
    <p:cSldViewPr snapToGrid="0">
      <p:cViewPr varScale="1">
        <p:scale>
          <a:sx n="84" d="100"/>
          <a:sy n="84" d="100"/>
        </p:scale>
        <p:origin x="382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23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22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34316-6637-4CE1-9B72-F0CA3A461E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BF9BD-D9D2-4553-9EC6-6BBB2D7F9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5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52022-C0E1-CE4D-BDCC-2DCD9A1039AF}" type="slidenum"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02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EB821E-12DA-E44C-8EB7-6D5C14BE322B}" type="slidenum"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33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3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2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86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AAD9EF-2E10-3D43-A1D8-588B80436899}" type="slidenum"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20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0BB705-8634-0F4B-8213-E1BF1E33AB20}" type="slidenum"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72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49E26-CFD2-F843-8937-ADD8844ABBB2}" type="slidenum"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46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2C961B-C137-534A-A011-32856C12A615}" type="slidenum"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3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D657C-00C7-FB4E-BFEA-7EBC27D15263}" type="slidenum"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71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EB821E-12DA-E44C-8EB7-6D5C14BE322B}" type="slidenum"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5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B656-96AB-4B78-8EA5-C82FE78C7608}" type="datetime1">
              <a:rPr lang="en-US" smtClean="0"/>
              <a:t>12/8/2021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9340-0AFB-4924-A558-5568C0609C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74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AD0C-DDA8-41F8-B355-8FC9FC1D91D6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BA215-C6CD-4E2F-96B1-2280DCFBB8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4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C58-476B-4006-B784-E343E360902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83724-F38A-4329-8323-400DF434F3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107951" y="87314"/>
          <a:ext cx="2755900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5" name="Image" r:id="rId3" imgW="2228092" imgH="2770638" progId="">
                  <p:embed/>
                </p:oleObj>
              </mc:Choice>
              <mc:Fallback>
                <p:oleObj name="Image" r:id="rId3" imgW="2228092" imgH="2770638" progId="">
                  <p:embed/>
                  <p:pic>
                    <p:nvPicPr>
                      <p:cNvPr id="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1" y="87314"/>
                        <a:ext cx="2755900" cy="256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494618" y="2339975"/>
            <a:ext cx="8210549" cy="15240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918" y="2571746"/>
            <a:ext cx="8515373" cy="857255"/>
          </a:xfrm>
        </p:spPr>
        <p:txBody>
          <a:bodyPr/>
          <a:lstStyle>
            <a:lvl1pPr algn="l">
              <a:lnSpc>
                <a:spcPct val="15000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D6817706-FD7B-2042-A51A-21D7E32E6458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8/12/2021</a:t>
            </a:fld>
            <a:endParaRPr lang="nl-BE"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Medical Imaging Research Center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43BC0B8F-BA91-BF41-B9DD-222BD3BD5E9A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7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F9B9FFBA-BE54-BC4F-A079-24CEA381D865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8/12/2021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27427E86-E1D2-2044-90A8-7E4068C79880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8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7167"/>
            <a:ext cx="10972800" cy="5857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38D4345D-93FB-8243-B51F-A49D3262233A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8/12/2021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D2043CBF-7F2C-A74C-B286-D87140172F20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10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04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3786190"/>
            <a:ext cx="10972800" cy="204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52B5E1C9-E3EB-B14D-958A-52F9CC63B881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8/12/2021</a:t>
            </a:fld>
            <a:endParaRPr lang="nl-BE"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Medical Imaging Research Center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4708BB80-0490-8F40-B56A-9317A7DF5A5D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68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ED778E1E-5276-0E4B-8CC2-897B102A257F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8/12/2021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DC00557C-5E89-7244-9454-18F7701EB351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66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414210C7-3DDA-3B4B-B7CC-A18D46FBF661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8/12/2021</a:t>
            </a:fld>
            <a:endParaRPr lang="nl-BE"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Medical Imaging Research Center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AF7F77EF-6A7D-A144-BB11-A48D2FD7E63B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39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BE854F36-2D24-EE40-8F7E-74E8D87D6024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8/12/2021</a:t>
            </a:fld>
            <a:endParaRPr lang="nl-BE">
              <a:ea typeface="ＭＳ Ｐゴシック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Medical Imaging Research Center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2FED6303-A09C-D943-89B8-7874DAC0C89B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67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53B75F2E-6BB2-444E-B36E-D33665DFA7C4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8/12/2021</a:t>
            </a:fld>
            <a:endParaRPr lang="nl-BE">
              <a:ea typeface="ＭＳ Ｐゴシック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Medical Imaging Research Center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64919973-CBD3-0F40-8FDD-C48EC7BFA77A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3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2646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>
              <a:defRPr sz="40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1480" indent="-342900">
              <a:buFont typeface="Arial" panose="020B0604020202020204" pitchFamily="34" charset="0"/>
              <a:buChar char="•"/>
              <a:defRPr/>
            </a:lvl1pPr>
            <a:lvl2pPr marL="740664" indent="-285750">
              <a:buFont typeface="Arial" panose="020B0604020202020204" pitchFamily="34" charset="0"/>
              <a:buChar char="•"/>
              <a:defRPr/>
            </a:lvl2pPr>
            <a:lvl3pPr marL="996696" indent="-228600">
              <a:buFont typeface="Arial" panose="020B0604020202020204" pitchFamily="34" charset="0"/>
              <a:buChar char="•"/>
              <a:defRPr/>
            </a:lvl3pPr>
            <a:lvl4pPr marL="1261872" indent="-228600">
              <a:buFont typeface="Arial" panose="020B0604020202020204" pitchFamily="34" charset="0"/>
              <a:buChar char="•"/>
              <a:defRPr/>
            </a:lvl4pPr>
            <a:lvl5pPr marL="1481328" indent="-210312">
              <a:buFont typeface="Arial" panose="020B0604020202020204" pitchFamily="34" charset="0"/>
              <a:buChar char="•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8136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35DBB860-459F-544E-B1C7-345F249D3410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8/12/2021</a:t>
            </a:fld>
            <a:endParaRPr lang="nl-BE">
              <a:ea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Medical Imaging Research Center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01428CD6-3318-064F-ACEF-DD0279E687CE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30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6629943B-1C11-7F40-997A-5592057ED771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8/12/2021</a:t>
            </a:fld>
            <a:endParaRPr lang="nl-BE"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Medical Imaging Research Center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A0F94CF6-107A-FD43-8898-F58E7316E26D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54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D79776E6-0956-AA45-B4D0-2642DFEFEDD3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8/12/2021</a:t>
            </a:fld>
            <a:endParaRPr lang="nl-BE"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Medical Imaging Research Center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FAE943FE-44D7-F644-B707-7EB1E1829874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02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D0F10E19-0463-9C4B-AEEB-2897F1E94408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8/12/2021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F1A61A94-5BD3-5F44-ADE7-3D281DC9B6CD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26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2A2D63C2-82D0-4248-8921-667A7EE6394F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8/12/2021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C11144CA-36A8-2D45-9900-BEF84F2E2A0D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73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133" y="2644620"/>
            <a:ext cx="10749738" cy="864917"/>
          </a:xfrm>
        </p:spPr>
        <p:txBody>
          <a:bodyPr anchor="b"/>
          <a:lstStyle>
            <a:lvl1pPr algn="ctr">
              <a:defRPr sz="60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599"/>
            <a:ext cx="9144000" cy="1655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3"/>
            </a:lvl1pPr>
            <a:lvl2pPr marL="457840" indent="0" algn="ctr">
              <a:buNone/>
              <a:defRPr sz="2003"/>
            </a:lvl2pPr>
            <a:lvl3pPr marL="915680" indent="0" algn="ctr">
              <a:buNone/>
              <a:defRPr sz="1803"/>
            </a:lvl3pPr>
            <a:lvl4pPr marL="1373520" indent="0" algn="ctr">
              <a:buNone/>
              <a:defRPr sz="1602"/>
            </a:lvl4pPr>
            <a:lvl5pPr marL="1831360" indent="0" algn="ctr">
              <a:buNone/>
              <a:defRPr sz="1602"/>
            </a:lvl5pPr>
            <a:lvl6pPr marL="2289200" indent="0" algn="ctr">
              <a:buNone/>
              <a:defRPr sz="1602"/>
            </a:lvl6pPr>
            <a:lvl7pPr marL="2747040" indent="0" algn="ctr">
              <a:buNone/>
              <a:defRPr sz="1602"/>
            </a:lvl7pPr>
            <a:lvl8pPr marL="3204881" indent="0" algn="ctr">
              <a:buNone/>
              <a:defRPr sz="1602"/>
            </a:lvl8pPr>
            <a:lvl9pPr marL="3662721" indent="0" algn="ctr">
              <a:buNone/>
              <a:defRPr sz="1602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1583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824" y="765977"/>
            <a:ext cx="6488956" cy="5395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249" y="1825461"/>
            <a:ext cx="10517508" cy="4350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679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773" y="3696944"/>
            <a:ext cx="10749738" cy="864917"/>
          </a:xfrm>
        </p:spPr>
        <p:txBody>
          <a:bodyPr anchor="b"/>
          <a:lstStyle>
            <a:lvl1pPr>
              <a:defRPr sz="60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889" y="4588704"/>
            <a:ext cx="10517508" cy="1501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3"/>
            </a:lvl1pPr>
            <a:lvl2pPr marL="457840" indent="0">
              <a:buNone/>
              <a:defRPr sz="2003"/>
            </a:lvl2pPr>
            <a:lvl3pPr marL="915680" indent="0">
              <a:buNone/>
              <a:defRPr sz="1803"/>
            </a:lvl3pPr>
            <a:lvl4pPr marL="1373520" indent="0">
              <a:buNone/>
              <a:defRPr sz="1602"/>
            </a:lvl4pPr>
            <a:lvl5pPr marL="1831360" indent="0">
              <a:buNone/>
              <a:defRPr sz="1602"/>
            </a:lvl5pPr>
            <a:lvl6pPr marL="2289200" indent="0">
              <a:buNone/>
              <a:defRPr sz="1602"/>
            </a:lvl6pPr>
            <a:lvl7pPr marL="2747040" indent="0">
              <a:buNone/>
              <a:defRPr sz="1602"/>
            </a:lvl7pPr>
            <a:lvl8pPr marL="3204881" indent="0">
              <a:buNone/>
              <a:defRPr sz="1602"/>
            </a:lvl8pPr>
            <a:lvl9pPr marL="3662721" indent="0">
              <a:buNone/>
              <a:defRPr sz="16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765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824" y="765977"/>
            <a:ext cx="6488956" cy="5395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249" y="1825461"/>
            <a:ext cx="5157012" cy="4350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742" y="1825461"/>
            <a:ext cx="5157013" cy="4350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358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82" y="365093"/>
            <a:ext cx="6488956" cy="5395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67" y="1680499"/>
            <a:ext cx="5159132" cy="8250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3" b="1"/>
            </a:lvl1pPr>
            <a:lvl2pPr marL="457840" indent="0">
              <a:buNone/>
              <a:defRPr sz="2003" b="1"/>
            </a:lvl2pPr>
            <a:lvl3pPr marL="915680" indent="0">
              <a:buNone/>
              <a:defRPr sz="1803" b="1"/>
            </a:lvl3pPr>
            <a:lvl4pPr marL="1373520" indent="0">
              <a:buNone/>
              <a:defRPr sz="1602" b="1"/>
            </a:lvl4pPr>
            <a:lvl5pPr marL="1831360" indent="0">
              <a:buNone/>
              <a:defRPr sz="1602" b="1"/>
            </a:lvl5pPr>
            <a:lvl6pPr marL="2289200" indent="0">
              <a:buNone/>
              <a:defRPr sz="1602" b="1"/>
            </a:lvl6pPr>
            <a:lvl7pPr marL="2747040" indent="0">
              <a:buNone/>
              <a:defRPr sz="1602" b="1"/>
            </a:lvl7pPr>
            <a:lvl8pPr marL="3204881" indent="0">
              <a:buNone/>
              <a:defRPr sz="1602" b="1"/>
            </a:lvl8pPr>
            <a:lvl9pPr marL="3662721" indent="0">
              <a:buNone/>
              <a:defRPr sz="16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67" y="2505534"/>
            <a:ext cx="5159132" cy="36849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307" y="1680499"/>
            <a:ext cx="5182448" cy="8250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3" b="1"/>
            </a:lvl1pPr>
            <a:lvl2pPr marL="457840" indent="0">
              <a:buNone/>
              <a:defRPr sz="2003" b="1"/>
            </a:lvl2pPr>
            <a:lvl3pPr marL="915680" indent="0">
              <a:buNone/>
              <a:defRPr sz="1803" b="1"/>
            </a:lvl3pPr>
            <a:lvl4pPr marL="1373520" indent="0">
              <a:buNone/>
              <a:defRPr sz="1602" b="1"/>
            </a:lvl4pPr>
            <a:lvl5pPr marL="1831360" indent="0">
              <a:buNone/>
              <a:defRPr sz="1602" b="1"/>
            </a:lvl5pPr>
            <a:lvl6pPr marL="2289200" indent="0">
              <a:buNone/>
              <a:defRPr sz="1602" b="1"/>
            </a:lvl6pPr>
            <a:lvl7pPr marL="2747040" indent="0">
              <a:buNone/>
              <a:defRPr sz="1602" b="1"/>
            </a:lvl7pPr>
            <a:lvl8pPr marL="3204881" indent="0">
              <a:buNone/>
              <a:defRPr sz="1602" b="1"/>
            </a:lvl8pPr>
            <a:lvl9pPr marL="3662721" indent="0">
              <a:buNone/>
              <a:defRPr sz="16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307" y="2505534"/>
            <a:ext cx="5182448" cy="36849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355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4" y="4246568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26-BFCB-49C7-BDA3-6C4EAADC5527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4DB9F-C2A9-4DA1-8168-14E954073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9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9271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824" y="765977"/>
            <a:ext cx="6488956" cy="5395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0658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040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320" y="1572919"/>
            <a:ext cx="5793253" cy="485197"/>
          </a:xfrm>
        </p:spPr>
        <p:txBody>
          <a:bodyPr anchor="b"/>
          <a:lstStyle>
            <a:lvl1pPr>
              <a:defRPr sz="32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450" y="987897"/>
            <a:ext cx="6172305" cy="4873261"/>
          </a:xfrm>
          <a:prstGeom prst="rect">
            <a:avLst/>
          </a:prstGeom>
        </p:spPr>
        <p:txBody>
          <a:bodyPr/>
          <a:lstStyle>
            <a:lvl1pPr>
              <a:defRPr sz="3204"/>
            </a:lvl1pPr>
            <a:lvl2pPr>
              <a:defRPr sz="2804"/>
            </a:lvl2pPr>
            <a:lvl3pPr>
              <a:defRPr sz="2403"/>
            </a:lvl3pPr>
            <a:lvl4pPr>
              <a:defRPr sz="2003"/>
            </a:lvl4pPr>
            <a:lvl5pPr>
              <a:defRPr sz="2003"/>
            </a:lvl5pPr>
            <a:lvl6pPr>
              <a:defRPr sz="2003"/>
            </a:lvl6pPr>
            <a:lvl7pPr>
              <a:defRPr sz="2003"/>
            </a:lvl7pPr>
            <a:lvl8pPr>
              <a:defRPr sz="2003"/>
            </a:lvl8pPr>
            <a:lvl9pPr>
              <a:defRPr sz="20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67" y="2058116"/>
            <a:ext cx="3931879" cy="381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2"/>
            </a:lvl1pPr>
            <a:lvl2pPr marL="457840" indent="0">
              <a:buNone/>
              <a:defRPr sz="1402"/>
            </a:lvl2pPr>
            <a:lvl3pPr marL="915680" indent="0">
              <a:buNone/>
              <a:defRPr sz="1202"/>
            </a:lvl3pPr>
            <a:lvl4pPr marL="1373520" indent="0">
              <a:buNone/>
              <a:defRPr sz="1001"/>
            </a:lvl4pPr>
            <a:lvl5pPr marL="1831360" indent="0">
              <a:buNone/>
              <a:defRPr sz="1001"/>
            </a:lvl5pPr>
            <a:lvl6pPr marL="2289200" indent="0">
              <a:buNone/>
              <a:defRPr sz="1001"/>
            </a:lvl6pPr>
            <a:lvl7pPr marL="2747040" indent="0">
              <a:buNone/>
              <a:defRPr sz="1001"/>
            </a:lvl7pPr>
            <a:lvl8pPr marL="3204881" indent="0">
              <a:buNone/>
              <a:defRPr sz="1001"/>
            </a:lvl8pPr>
            <a:lvl9pPr marL="3662721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464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320" y="1572919"/>
            <a:ext cx="5793253" cy="485197"/>
          </a:xfrm>
        </p:spPr>
        <p:txBody>
          <a:bodyPr anchor="b"/>
          <a:lstStyle>
            <a:lvl1pPr>
              <a:defRPr sz="32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450" y="987897"/>
            <a:ext cx="6172305" cy="4873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4"/>
            </a:lvl1pPr>
            <a:lvl2pPr marL="457840" indent="0">
              <a:buNone/>
              <a:defRPr sz="2804"/>
            </a:lvl2pPr>
            <a:lvl3pPr marL="915680" indent="0">
              <a:buNone/>
              <a:defRPr sz="2403"/>
            </a:lvl3pPr>
            <a:lvl4pPr marL="1373520" indent="0">
              <a:buNone/>
              <a:defRPr sz="2003"/>
            </a:lvl4pPr>
            <a:lvl5pPr marL="1831360" indent="0">
              <a:buNone/>
              <a:defRPr sz="2003"/>
            </a:lvl5pPr>
            <a:lvl6pPr marL="2289200" indent="0">
              <a:buNone/>
              <a:defRPr sz="2003"/>
            </a:lvl6pPr>
            <a:lvl7pPr marL="2747040" indent="0">
              <a:buNone/>
              <a:defRPr sz="2003"/>
            </a:lvl7pPr>
            <a:lvl8pPr marL="3204881" indent="0">
              <a:buNone/>
              <a:defRPr sz="2003"/>
            </a:lvl8pPr>
            <a:lvl9pPr marL="3662721" indent="0">
              <a:buNone/>
              <a:defRPr sz="200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67" y="2058116"/>
            <a:ext cx="3931879" cy="381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2"/>
            </a:lvl1pPr>
            <a:lvl2pPr marL="457840" indent="0">
              <a:buNone/>
              <a:defRPr sz="1402"/>
            </a:lvl2pPr>
            <a:lvl3pPr marL="915680" indent="0">
              <a:buNone/>
              <a:defRPr sz="1202"/>
            </a:lvl3pPr>
            <a:lvl4pPr marL="1373520" indent="0">
              <a:buNone/>
              <a:defRPr sz="1001"/>
            </a:lvl4pPr>
            <a:lvl5pPr marL="1831360" indent="0">
              <a:buNone/>
              <a:defRPr sz="1001"/>
            </a:lvl5pPr>
            <a:lvl6pPr marL="2289200" indent="0">
              <a:buNone/>
              <a:defRPr sz="1001"/>
            </a:lvl6pPr>
            <a:lvl7pPr marL="2747040" indent="0">
              <a:buNone/>
              <a:defRPr sz="1001"/>
            </a:lvl7pPr>
            <a:lvl8pPr marL="3204881" indent="0">
              <a:buNone/>
              <a:defRPr sz="1001"/>
            </a:lvl8pPr>
            <a:lvl9pPr marL="3662721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593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824" y="765977"/>
            <a:ext cx="6488956" cy="5395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249" y="1825461"/>
            <a:ext cx="10517508" cy="43506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8570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38305" y="265052"/>
            <a:ext cx="616451" cy="6412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249" y="765977"/>
            <a:ext cx="7685708" cy="54101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703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11176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1117601" y="6553200"/>
            <a:ext cx="1056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11684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8636000" y="57912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1117601" y="457200"/>
            <a:ext cx="172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32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52402"/>
            <a:ext cx="11785600" cy="838199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1066801"/>
            <a:ext cx="11785600" cy="4419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566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355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1776"/>
            </a:lvl1pPr>
            <a:lvl2pPr marL="406104" indent="0">
              <a:buNone/>
              <a:defRPr sz="1599"/>
            </a:lvl2pPr>
            <a:lvl3pPr marL="812209" indent="0">
              <a:buNone/>
              <a:defRPr sz="1421"/>
            </a:lvl3pPr>
            <a:lvl4pPr marL="1218312" indent="0">
              <a:buNone/>
              <a:defRPr sz="1244"/>
            </a:lvl4pPr>
            <a:lvl5pPr marL="1624417" indent="0">
              <a:buNone/>
              <a:defRPr sz="1244"/>
            </a:lvl5pPr>
            <a:lvl6pPr marL="2030521" indent="0">
              <a:buNone/>
              <a:defRPr sz="1244"/>
            </a:lvl6pPr>
            <a:lvl7pPr marL="2436625" indent="0">
              <a:buNone/>
              <a:defRPr sz="1244"/>
            </a:lvl7pPr>
            <a:lvl8pPr marL="2842729" indent="0">
              <a:buNone/>
              <a:defRPr sz="1244"/>
            </a:lvl8pPr>
            <a:lvl9pPr marL="3248833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51609-7012-4524-8F91-CAEC89A8DA26}" type="slidenum">
              <a:rPr lang="en-US" sz="2132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13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80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76400"/>
            <a:ext cx="5080000" cy="4114800"/>
          </a:xfrm>
        </p:spPr>
        <p:txBody>
          <a:bodyPr/>
          <a:lstStyle>
            <a:lvl1pPr>
              <a:defRPr sz="2487"/>
            </a:lvl1pPr>
            <a:lvl2pPr>
              <a:defRPr sz="2132"/>
            </a:lvl2pPr>
            <a:lvl3pPr>
              <a:defRPr sz="1776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76400"/>
            <a:ext cx="5080000" cy="4114800"/>
          </a:xfrm>
        </p:spPr>
        <p:txBody>
          <a:bodyPr/>
          <a:lstStyle>
            <a:lvl1pPr>
              <a:defRPr sz="2487"/>
            </a:lvl1pPr>
            <a:lvl2pPr>
              <a:defRPr sz="2132"/>
            </a:lvl2pPr>
            <a:lvl3pPr>
              <a:defRPr sz="1776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EB37-9F67-488F-AFCB-318363D4DA79}" type="slidenum">
              <a:rPr lang="en-US" sz="2132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13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6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AFE1-5DCF-4C10-81B8-B7CC92F60F92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DA1F-CCFE-42FC-8C6A-1168F5C4F1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020" y="6446496"/>
            <a:ext cx="52023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7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2132" b="1"/>
            </a:lvl1pPr>
            <a:lvl2pPr marL="406104" indent="0">
              <a:buNone/>
              <a:defRPr sz="1776" b="1"/>
            </a:lvl2pPr>
            <a:lvl3pPr marL="812209" indent="0">
              <a:buNone/>
              <a:defRPr sz="1599" b="1"/>
            </a:lvl3pPr>
            <a:lvl4pPr marL="1218312" indent="0">
              <a:buNone/>
              <a:defRPr sz="1421" b="1"/>
            </a:lvl4pPr>
            <a:lvl5pPr marL="1624417" indent="0">
              <a:buNone/>
              <a:defRPr sz="1421" b="1"/>
            </a:lvl5pPr>
            <a:lvl6pPr marL="2030521" indent="0">
              <a:buNone/>
              <a:defRPr sz="1421" b="1"/>
            </a:lvl6pPr>
            <a:lvl7pPr marL="2436625" indent="0">
              <a:buNone/>
              <a:defRPr sz="1421" b="1"/>
            </a:lvl7pPr>
            <a:lvl8pPr marL="2842729" indent="0">
              <a:buNone/>
              <a:defRPr sz="1421" b="1"/>
            </a:lvl8pPr>
            <a:lvl9pPr marL="3248833" indent="0">
              <a:buNone/>
              <a:defRPr sz="14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132"/>
            </a:lvl1pPr>
            <a:lvl2pPr>
              <a:defRPr sz="1776"/>
            </a:lvl2pPr>
            <a:lvl3pPr>
              <a:defRPr sz="1599"/>
            </a:lvl3pPr>
            <a:lvl4pPr>
              <a:defRPr sz="1421"/>
            </a:lvl4pPr>
            <a:lvl5pPr>
              <a:defRPr sz="1421"/>
            </a:lvl5pPr>
            <a:lvl6pPr>
              <a:defRPr sz="1421"/>
            </a:lvl6pPr>
            <a:lvl7pPr>
              <a:defRPr sz="1421"/>
            </a:lvl7pPr>
            <a:lvl8pPr>
              <a:defRPr sz="1421"/>
            </a:lvl8pPr>
            <a:lvl9pPr>
              <a:defRPr sz="14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132" b="1"/>
            </a:lvl1pPr>
            <a:lvl2pPr marL="406104" indent="0">
              <a:buNone/>
              <a:defRPr sz="1776" b="1"/>
            </a:lvl2pPr>
            <a:lvl3pPr marL="812209" indent="0">
              <a:buNone/>
              <a:defRPr sz="1599" b="1"/>
            </a:lvl3pPr>
            <a:lvl4pPr marL="1218312" indent="0">
              <a:buNone/>
              <a:defRPr sz="1421" b="1"/>
            </a:lvl4pPr>
            <a:lvl5pPr marL="1624417" indent="0">
              <a:buNone/>
              <a:defRPr sz="1421" b="1"/>
            </a:lvl5pPr>
            <a:lvl6pPr marL="2030521" indent="0">
              <a:buNone/>
              <a:defRPr sz="1421" b="1"/>
            </a:lvl6pPr>
            <a:lvl7pPr marL="2436625" indent="0">
              <a:buNone/>
              <a:defRPr sz="1421" b="1"/>
            </a:lvl7pPr>
            <a:lvl8pPr marL="2842729" indent="0">
              <a:buNone/>
              <a:defRPr sz="1421" b="1"/>
            </a:lvl8pPr>
            <a:lvl9pPr marL="3248833" indent="0">
              <a:buNone/>
              <a:defRPr sz="14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132"/>
            </a:lvl1pPr>
            <a:lvl2pPr>
              <a:defRPr sz="1776"/>
            </a:lvl2pPr>
            <a:lvl3pPr>
              <a:defRPr sz="1599"/>
            </a:lvl3pPr>
            <a:lvl4pPr>
              <a:defRPr sz="1421"/>
            </a:lvl4pPr>
            <a:lvl5pPr>
              <a:defRPr sz="1421"/>
            </a:lvl5pPr>
            <a:lvl6pPr>
              <a:defRPr sz="1421"/>
            </a:lvl6pPr>
            <a:lvl7pPr>
              <a:defRPr sz="1421"/>
            </a:lvl7pPr>
            <a:lvl8pPr>
              <a:defRPr sz="1421"/>
            </a:lvl8pPr>
            <a:lvl9pPr>
              <a:defRPr sz="14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EC937-4EEB-42FF-9745-F8ECC712C67B}" type="slidenum">
              <a:rPr lang="en-US" sz="2132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13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50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09F27-08E5-47E1-9081-CDEF6FA99715}" type="slidenum">
              <a:rPr lang="en-US" sz="2132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13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74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51E47-B223-48F4-A299-CE4A766087D6}" type="slidenum">
              <a:rPr lang="en-US" sz="2132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13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55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177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842"/>
            </a:lvl1pPr>
            <a:lvl2pPr>
              <a:defRPr sz="2487"/>
            </a:lvl2pPr>
            <a:lvl3pPr>
              <a:defRPr sz="2132"/>
            </a:lvl3pPr>
            <a:lvl4pPr>
              <a:defRPr sz="1776"/>
            </a:lvl4pPr>
            <a:lvl5pPr>
              <a:defRPr sz="1776"/>
            </a:lvl5pPr>
            <a:lvl6pPr>
              <a:defRPr sz="1776"/>
            </a:lvl6pPr>
            <a:lvl7pPr>
              <a:defRPr sz="1776"/>
            </a:lvl7pPr>
            <a:lvl8pPr>
              <a:defRPr sz="1776"/>
            </a:lvl8pPr>
            <a:lvl9pPr>
              <a:defRPr sz="17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104" indent="0">
              <a:buNone/>
              <a:defRPr sz="1065"/>
            </a:lvl2pPr>
            <a:lvl3pPr marL="812209" indent="0">
              <a:buNone/>
              <a:defRPr sz="888"/>
            </a:lvl3pPr>
            <a:lvl4pPr marL="1218312" indent="0">
              <a:buNone/>
              <a:defRPr sz="799"/>
            </a:lvl4pPr>
            <a:lvl5pPr marL="1624417" indent="0">
              <a:buNone/>
              <a:defRPr sz="799"/>
            </a:lvl5pPr>
            <a:lvl6pPr marL="2030521" indent="0">
              <a:buNone/>
              <a:defRPr sz="799"/>
            </a:lvl6pPr>
            <a:lvl7pPr marL="2436625" indent="0">
              <a:buNone/>
              <a:defRPr sz="799"/>
            </a:lvl7pPr>
            <a:lvl8pPr marL="2842729" indent="0">
              <a:buNone/>
              <a:defRPr sz="799"/>
            </a:lvl8pPr>
            <a:lvl9pPr marL="3248833" indent="0">
              <a:buNone/>
              <a:defRPr sz="7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27830-E813-4D5B-BECC-EB4E76333BEB}" type="slidenum">
              <a:rPr lang="en-US" sz="2132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13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15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7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842"/>
            </a:lvl1pPr>
            <a:lvl2pPr marL="406104" indent="0">
              <a:buNone/>
              <a:defRPr sz="2487"/>
            </a:lvl2pPr>
            <a:lvl3pPr marL="812209" indent="0">
              <a:buNone/>
              <a:defRPr sz="2132"/>
            </a:lvl3pPr>
            <a:lvl4pPr marL="1218312" indent="0">
              <a:buNone/>
              <a:defRPr sz="1776"/>
            </a:lvl4pPr>
            <a:lvl5pPr marL="1624417" indent="0">
              <a:buNone/>
              <a:defRPr sz="1776"/>
            </a:lvl5pPr>
            <a:lvl6pPr marL="2030521" indent="0">
              <a:buNone/>
              <a:defRPr sz="1776"/>
            </a:lvl6pPr>
            <a:lvl7pPr marL="2436625" indent="0">
              <a:buNone/>
              <a:defRPr sz="1776"/>
            </a:lvl7pPr>
            <a:lvl8pPr marL="2842729" indent="0">
              <a:buNone/>
              <a:defRPr sz="1776"/>
            </a:lvl8pPr>
            <a:lvl9pPr marL="3248833" indent="0">
              <a:buNone/>
              <a:defRPr sz="177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104" indent="0">
              <a:buNone/>
              <a:defRPr sz="1065"/>
            </a:lvl2pPr>
            <a:lvl3pPr marL="812209" indent="0">
              <a:buNone/>
              <a:defRPr sz="888"/>
            </a:lvl3pPr>
            <a:lvl4pPr marL="1218312" indent="0">
              <a:buNone/>
              <a:defRPr sz="799"/>
            </a:lvl4pPr>
            <a:lvl5pPr marL="1624417" indent="0">
              <a:buNone/>
              <a:defRPr sz="799"/>
            </a:lvl5pPr>
            <a:lvl6pPr marL="2030521" indent="0">
              <a:buNone/>
              <a:defRPr sz="799"/>
            </a:lvl6pPr>
            <a:lvl7pPr marL="2436625" indent="0">
              <a:buNone/>
              <a:defRPr sz="799"/>
            </a:lvl7pPr>
            <a:lvl8pPr marL="2842729" indent="0">
              <a:buNone/>
              <a:defRPr sz="799"/>
            </a:lvl8pPr>
            <a:lvl9pPr marL="3248833" indent="0">
              <a:buNone/>
              <a:defRPr sz="7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0E5CE-EF1E-495C-8D34-E9307ADFFB20}" type="slidenum">
              <a:rPr lang="en-US" sz="2132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13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92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7D03F-0D9F-4D6E-A9DA-DA22B08C88FB}" type="slidenum">
              <a:rPr lang="en-US" sz="2132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13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67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1" y="3048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3048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88692-0FB6-433E-9CFB-08D03A34DD8A}" type="slidenum">
              <a:rPr lang="en-US" sz="2132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13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2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70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B744-4202-4B78-8640-C8EB1C667614}" type="datetime1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046C9-A841-4F2A-9FD5-0D30883EB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964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73A-30F8-4BFE-9C82-4AED503D8992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E770A-854C-46B1-A8DF-99DCD4C29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4151-F107-4210-85EB-AF6F1712F0F0}" type="datetime1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4FD61-213A-40C2-9122-0632383D12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DEE-364E-4BA0-AFFE-B3858B53AE08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C8ED9-5CFF-48E8-9D63-1C87EF331A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1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5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6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5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81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3425B349-B583-4A5D-98C2-DCEC0016445A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pPr>
              <a:defRPr/>
            </a:pPr>
            <a:fld id="{69B8646F-6C54-4D73-BE5F-D7471B73A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906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906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83AEBA2D-B4AE-4DD3-A7AC-69EDD2B88F39}" type="datetime1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80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8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Slide</a:t>
            </a:r>
            <a:fld id="{088F9C99-2D15-43C9-BB30-1A2892BDD4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Tx/>
        <a:buSzPct val="95000"/>
        <a:buFont typeface="Wingdings" panose="05000000000000000000" pitchFamily="2" charset="2"/>
        <a:buChar char="l"/>
        <a:defRPr kumimoji="0" sz="3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664" indent="-285750" algn="l" rtl="0" eaLnBrk="1" latinLnBrk="0" hangingPunct="1">
        <a:spcBef>
          <a:spcPct val="20000"/>
        </a:spcBef>
        <a:buClrTx/>
        <a:buSzPct val="90000"/>
        <a:buFont typeface="Wingdings" panose="05000000000000000000" pitchFamily="2" charset="2"/>
        <a:buChar char="l"/>
        <a:defRPr kumimoji="0"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6696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1872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1328" indent="-210312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245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D8D8D"/>
                </a:solidFill>
                <a:latin typeface="Verdana" charset="0"/>
                <a:cs typeface="+mn-cs"/>
              </a:defRPr>
            </a:lvl1pPr>
          </a:lstStyle>
          <a:p>
            <a:pPr eaLnBrk="1" hangingPunct="1">
              <a:defRPr/>
            </a:pPr>
            <a:fld id="{46FC3E61-0286-634D-A84C-44A2744EDE50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8/12/2021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2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D8D8D"/>
                </a:solidFill>
                <a:latin typeface="Verdana" charset="0"/>
                <a:cs typeface="+mn-cs"/>
              </a:defRPr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D8D8D"/>
                </a:solidFill>
                <a:latin typeface="Verdana" charset="0"/>
                <a:cs typeface="+mn-cs"/>
              </a:defRPr>
            </a:lvl1pPr>
          </a:lstStyle>
          <a:p>
            <a:pPr eaLnBrk="1" hangingPunct="1">
              <a:defRPr/>
            </a:pPr>
            <a:fld id="{C6D56EA8-3689-4044-9BA5-9991F1A53FF8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304800" y="6324600"/>
            <a:ext cx="11480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2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▪"/>
        <a:defRPr sz="20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Verdana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charset="0"/>
        <a:buChar char=""/>
        <a:defRPr kern="1200">
          <a:solidFill>
            <a:schemeClr val="bg2"/>
          </a:solidFill>
          <a:latin typeface="Verdana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Symbol" charset="0"/>
        <a:buChar char=""/>
        <a:defRPr sz="1600" kern="1200">
          <a:solidFill>
            <a:schemeClr val="bg2"/>
          </a:solidFill>
          <a:latin typeface="Verdana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charset="0"/>
        <a:buChar char=""/>
        <a:defRPr sz="1600" kern="1200">
          <a:solidFill>
            <a:schemeClr val="bg2"/>
          </a:solidFill>
          <a:latin typeface="Verdana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42860" y="765977"/>
            <a:ext cx="1068882" cy="53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652840" y="1496161"/>
            <a:ext cx="10886320" cy="0"/>
          </a:xfrm>
          <a:prstGeom prst="lin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8034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5" b="1" kern="1200">
          <a:solidFill>
            <a:srgbClr val="FAFD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5" b="1">
          <a:solidFill>
            <a:srgbClr val="FAFD00"/>
          </a:solidFill>
          <a:latin typeface="Arial" panose="020B0604020202020204" pitchFamily="34" charset="0"/>
        </a:defRPr>
      </a:lvl2pPr>
      <a:lvl3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5" b="1">
          <a:solidFill>
            <a:srgbClr val="FAFD00"/>
          </a:solidFill>
          <a:latin typeface="Arial" panose="020B0604020202020204" pitchFamily="34" charset="0"/>
        </a:defRPr>
      </a:lvl3pPr>
      <a:lvl4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5" b="1">
          <a:solidFill>
            <a:srgbClr val="FAFD00"/>
          </a:solidFill>
          <a:latin typeface="Arial" panose="020B0604020202020204" pitchFamily="34" charset="0"/>
        </a:defRPr>
      </a:lvl4pPr>
      <a:lvl5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5" b="1">
          <a:solidFill>
            <a:srgbClr val="FAFD00"/>
          </a:solidFill>
          <a:latin typeface="Arial" panose="020B0604020202020204" pitchFamily="34" charset="0"/>
        </a:defRPr>
      </a:lvl5pPr>
      <a:lvl6pPr marL="45784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5" b="1">
          <a:solidFill>
            <a:srgbClr val="FAFD00"/>
          </a:solidFill>
          <a:latin typeface="Arial" panose="020B0604020202020204" pitchFamily="34" charset="0"/>
        </a:defRPr>
      </a:lvl6pPr>
      <a:lvl7pPr marL="91568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5" b="1">
          <a:solidFill>
            <a:srgbClr val="FAFD00"/>
          </a:solidFill>
          <a:latin typeface="Arial" panose="020B0604020202020204" pitchFamily="34" charset="0"/>
        </a:defRPr>
      </a:lvl7pPr>
      <a:lvl8pPr marL="137352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5" b="1">
          <a:solidFill>
            <a:srgbClr val="FAFD00"/>
          </a:solidFill>
          <a:latin typeface="Arial" panose="020B0604020202020204" pitchFamily="34" charset="0"/>
        </a:defRPr>
      </a:lvl8pPr>
      <a:lvl9pPr marL="183136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5" b="1">
          <a:solidFill>
            <a:srgbClr val="FAFD00"/>
          </a:solidFill>
          <a:latin typeface="Arial" panose="020B0604020202020204" pitchFamily="34" charset="0"/>
        </a:defRPr>
      </a:lvl9pPr>
    </p:titleStyle>
    <p:bodyStyle>
      <a:lvl1pPr marL="286150" indent="-2861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3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6760" indent="-22892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4600" indent="-22892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45210" indent="-17169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2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03050" indent="-17169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2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8120" indent="-228920" algn="l" defTabSz="915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6pPr>
      <a:lvl7pPr marL="2975961" indent="-228920" algn="l" defTabSz="915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7pPr>
      <a:lvl8pPr marL="3433801" indent="-228920" algn="l" defTabSz="915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8pPr>
      <a:lvl9pPr marL="3891641" indent="-228920" algn="l" defTabSz="915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1pPr>
      <a:lvl2pPr marL="45784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2pPr>
      <a:lvl3pPr marL="91568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3pPr>
      <a:lvl4pPr marL="137352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4pPr>
      <a:lvl5pPr marL="183136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5pPr>
      <a:lvl6pPr marL="228920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6pPr>
      <a:lvl7pPr marL="274704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7pPr>
      <a:lvl8pPr marL="3204881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8pPr>
      <a:lvl9pPr marL="3662721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1" y="304801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16764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203200" y="6629400"/>
            <a:ext cx="711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203200" y="6400801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203201" y="6400800"/>
            <a:ext cx="304801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30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908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8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3908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3908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3908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06104" algn="l" rtl="0" fontAlgn="base">
        <a:spcBef>
          <a:spcPct val="0"/>
        </a:spcBef>
        <a:spcAft>
          <a:spcPct val="0"/>
        </a:spcAft>
        <a:defRPr sz="3908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812209" algn="l" rtl="0" fontAlgn="base">
        <a:spcBef>
          <a:spcPct val="0"/>
        </a:spcBef>
        <a:spcAft>
          <a:spcPct val="0"/>
        </a:spcAft>
        <a:defRPr sz="3908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218312" algn="l" rtl="0" fontAlgn="base">
        <a:spcBef>
          <a:spcPct val="0"/>
        </a:spcBef>
        <a:spcAft>
          <a:spcPct val="0"/>
        </a:spcAft>
        <a:defRPr sz="3908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624417" algn="l" rtl="0" fontAlgn="base">
        <a:spcBef>
          <a:spcPct val="0"/>
        </a:spcBef>
        <a:spcAft>
          <a:spcPct val="0"/>
        </a:spcAft>
        <a:defRPr sz="3908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487">
          <a:solidFill>
            <a:schemeClr val="tx2"/>
          </a:solidFill>
          <a:latin typeface="+mn-lt"/>
          <a:ea typeface="+mn-ea"/>
          <a:cs typeface="+mn-cs"/>
        </a:defRPr>
      </a:lvl1pPr>
      <a:lvl2pPr marL="659920" indent="-253815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132">
          <a:solidFill>
            <a:schemeClr val="tx2"/>
          </a:solidFill>
          <a:latin typeface="+mn-lt"/>
          <a:ea typeface="+mn-ea"/>
        </a:defRPr>
      </a:lvl2pPr>
      <a:lvl3pPr marL="1015260" indent="-203052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1776">
          <a:solidFill>
            <a:schemeClr val="tx2"/>
          </a:solidFill>
          <a:latin typeface="+mn-lt"/>
          <a:ea typeface="+mn-ea"/>
        </a:defRPr>
      </a:lvl3pPr>
      <a:lvl4pPr marL="1421364" indent="-203052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1827469" indent="-203052" algn="l" rtl="0" fontAlgn="base">
        <a:spcBef>
          <a:spcPct val="20000"/>
        </a:spcBef>
        <a:spcAft>
          <a:spcPct val="0"/>
        </a:spcAft>
        <a:buChar char="»"/>
        <a:defRPr sz="1421">
          <a:solidFill>
            <a:schemeClr val="tx2"/>
          </a:solidFill>
          <a:latin typeface="+mn-lt"/>
          <a:ea typeface="+mn-ea"/>
        </a:defRPr>
      </a:lvl5pPr>
      <a:lvl6pPr marL="2233573" indent="-203052" algn="l" rtl="0" fontAlgn="base">
        <a:spcBef>
          <a:spcPct val="20000"/>
        </a:spcBef>
        <a:spcAft>
          <a:spcPct val="0"/>
        </a:spcAft>
        <a:buChar char="»"/>
        <a:defRPr sz="1421">
          <a:solidFill>
            <a:schemeClr val="tx1"/>
          </a:solidFill>
          <a:latin typeface="+mn-lt"/>
          <a:ea typeface="+mn-ea"/>
        </a:defRPr>
      </a:lvl6pPr>
      <a:lvl7pPr marL="2639677" indent="-203052" algn="l" rtl="0" fontAlgn="base">
        <a:spcBef>
          <a:spcPct val="20000"/>
        </a:spcBef>
        <a:spcAft>
          <a:spcPct val="0"/>
        </a:spcAft>
        <a:buChar char="»"/>
        <a:defRPr sz="1421">
          <a:solidFill>
            <a:schemeClr val="tx1"/>
          </a:solidFill>
          <a:latin typeface="+mn-lt"/>
          <a:ea typeface="+mn-ea"/>
        </a:defRPr>
      </a:lvl7pPr>
      <a:lvl8pPr marL="3045781" indent="-203052" algn="l" rtl="0" fontAlgn="base">
        <a:spcBef>
          <a:spcPct val="20000"/>
        </a:spcBef>
        <a:spcAft>
          <a:spcPct val="0"/>
        </a:spcAft>
        <a:buChar char="»"/>
        <a:defRPr sz="1421">
          <a:solidFill>
            <a:schemeClr val="tx1"/>
          </a:solidFill>
          <a:latin typeface="+mn-lt"/>
          <a:ea typeface="+mn-ea"/>
        </a:defRPr>
      </a:lvl8pPr>
      <a:lvl9pPr marL="3451885" indent="-203052" algn="l" rtl="0" fontAlgn="base">
        <a:spcBef>
          <a:spcPct val="20000"/>
        </a:spcBef>
        <a:spcAft>
          <a:spcPct val="0"/>
        </a:spcAft>
        <a:buChar char="»"/>
        <a:defRPr sz="142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12209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1pPr>
      <a:lvl2pPr marL="406104" algn="l" defTabSz="812209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2pPr>
      <a:lvl3pPr marL="812209" algn="l" defTabSz="812209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218312" algn="l" defTabSz="812209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4pPr>
      <a:lvl5pPr marL="1624417" algn="l" defTabSz="812209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030521" algn="l" defTabSz="812209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6pPr>
      <a:lvl7pPr marL="2436625" algn="l" defTabSz="812209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7pPr>
      <a:lvl8pPr marL="2842729" algn="l" defTabSz="812209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8pPr>
      <a:lvl9pPr marL="3248833" algn="l" defTabSz="812209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5.wmf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4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3.e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4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3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58.png"/><Relationship Id="rId3" Type="http://schemas.openxmlformats.org/officeDocument/2006/relationships/video" Target="file:///C:\Presentations\Slides%20lessen\Nuclear%20Medicine\WME_demo_fbp.wmv" TargetMode="Externa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57.png"/><Relationship Id="rId2" Type="http://schemas.microsoft.com/office/2007/relationships/media" Target="file:///C:\Presentations\Slides%20lessen\Nuclear%20Medicine\WME_demo_fbp.wmv" TargetMode="External"/><Relationship Id="rId16" Type="http://schemas.openxmlformats.org/officeDocument/2006/relationships/image" Target="../media/image61.png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56.wmf"/><Relationship Id="rId5" Type="http://schemas.openxmlformats.org/officeDocument/2006/relationships/video" Target="file:///C:\Presentations\Slides%20lessen\Nuclear%20Medicine\WME_demo_mltr.wmv" TargetMode="External"/><Relationship Id="rId15" Type="http://schemas.openxmlformats.org/officeDocument/2006/relationships/image" Target="../media/image60.gif"/><Relationship Id="rId10" Type="http://schemas.openxmlformats.org/officeDocument/2006/relationships/oleObject" Target="../embeddings/oleObject54.bin"/><Relationship Id="rId4" Type="http://schemas.microsoft.com/office/2007/relationships/media" Target="file:///C:\Presentations\Slides%20lessen\Nuclear%20Medicine\WME_demo_mltr.wmv" TargetMode="External"/><Relationship Id="rId9" Type="http://schemas.openxmlformats.org/officeDocument/2006/relationships/image" Target="../media/image55.emf"/><Relationship Id="rId1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oleObject" Target="../embeddings/oleObject5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8.png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png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66.png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6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file:///C:\Presentations\Slides%20lessen\Nuclear%20Medicine\WME_wb.wmv" TargetMode="External"/><Relationship Id="rId1" Type="http://schemas.microsoft.com/office/2007/relationships/media" Target="file:///C:\Presentations\Slides%20lessen\Nuclear%20Medicine\WME_wb.wmv" TargetMode="Externa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oleObject" Target="../embeddings/oleObject6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8.png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7.png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66.png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6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6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8.bin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10.wmf"/><Relationship Id="rId5" Type="http://schemas.openxmlformats.org/officeDocument/2006/relationships/image" Target="../media/image16.png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4.wmf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41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10751"/>
            <a:ext cx="1453662" cy="1382751"/>
          </a:xfrm>
          <a:prstGeom prst="rect">
            <a:avLst/>
          </a:prstGeom>
        </p:spPr>
      </p:pic>
      <p:pic>
        <p:nvPicPr>
          <p:cNvPr id="6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0752"/>
            <a:ext cx="6324600" cy="12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" y="4038600"/>
            <a:ext cx="1218324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-8755" y="1493503"/>
            <a:ext cx="12192000" cy="29468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Nuclear Imaging</a:t>
            </a:r>
            <a:endParaRPr kumimoji="0" lang="en-US" sz="4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Arial" panose="020B0604020202020204" pitchFamily="34" charset="0"/>
            </a:endParaRP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 Wang</a:t>
            </a: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X-ray Imaging System (AXIS) Lab</a:t>
            </a:r>
          </a:p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Rensselaer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Polytechnic Institute, Troy, New York, USA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2021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2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Full-voxel Activation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330914" y="3520095"/>
            <a:ext cx="1095469" cy="1095469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3969837" y="4127407"/>
          <a:ext cx="25558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0" name="Equation" r:id="rId3" imgW="139680" imgH="177480" progId="Equation.DSMT4">
                  <p:embed/>
                </p:oleObj>
              </mc:Choice>
              <mc:Fallback>
                <p:oleObj name="Equation" r:id="rId3" imgW="139680" imgH="177480" progId="Equation.DSMT4">
                  <p:embed/>
                  <p:pic>
                    <p:nvPicPr>
                      <p:cNvPr id="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9837" y="4127407"/>
                        <a:ext cx="25558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678119" y="1892949"/>
            <a:ext cx="624434" cy="62443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50117" y="1892949"/>
            <a:ext cx="624434" cy="62443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43044" y="1892949"/>
            <a:ext cx="624434" cy="62443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67478" y="1892949"/>
            <a:ext cx="624434" cy="62443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3509846" y="3730841"/>
          <a:ext cx="2794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1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846" y="3730841"/>
                        <a:ext cx="2794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 bwMode="auto">
          <a:xfrm>
            <a:off x="3712017" y="2516671"/>
            <a:ext cx="321396" cy="1003423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6342" y="2838822"/>
            <a:ext cx="139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Turned On</a:t>
            </a:r>
          </a:p>
        </p:txBody>
      </p:sp>
      <p:sp>
        <p:nvSpPr>
          <p:cNvPr id="13" name="Down Arrow 12"/>
          <p:cNvSpPr/>
          <p:nvPr/>
        </p:nvSpPr>
        <p:spPr bwMode="auto">
          <a:xfrm rot="5400000">
            <a:off x="2808831" y="3738518"/>
            <a:ext cx="321396" cy="632234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16200000" flipH="1">
            <a:off x="4627067" y="3738518"/>
            <a:ext cx="321396" cy="632234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4746697" y="3529877"/>
          <a:ext cx="6032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2" name="Equation" r:id="rId7" imgW="330120" imgH="177480" progId="Equation.DSMT4">
                  <p:embed/>
                </p:oleObj>
              </mc:Choice>
              <mc:Fallback>
                <p:oleObj name="Equation" r:id="rId7" imgW="330120" imgH="177480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97" y="3529877"/>
                        <a:ext cx="6032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>
            <a:off x="2813189" y="4615563"/>
            <a:ext cx="233747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6200000">
            <a:off x="2160038" y="4007772"/>
            <a:ext cx="233747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328776" y="4904385"/>
            <a:ext cx="10976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6200000">
            <a:off x="4146596" y="4896724"/>
            <a:ext cx="5595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3767573" y="4963372"/>
          <a:ext cx="2317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3"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573" y="4963372"/>
                        <a:ext cx="2317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2467732" y="3519056"/>
          <a:ext cx="6032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4" name="Equation" r:id="rId11" imgW="330120" imgH="177480" progId="Equation.DSMT4">
                  <p:embed/>
                </p:oleObj>
              </mc:Choice>
              <mc:Fallback>
                <p:oleObj name="Equation" r:id="rId11" imgW="330120" imgH="177480" progId="Equation.DSMT4">
                  <p:embed/>
                  <p:pic>
                    <p:nvPicPr>
                      <p:cNvPr id="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732" y="3519056"/>
                        <a:ext cx="6032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/>
        </p:nvGraphicFramePr>
        <p:xfrm>
          <a:off x="6789739" y="1758950"/>
          <a:ext cx="3000375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5" name="Equation" r:id="rId13" imgW="1358640" imgH="2044440" progId="Equation.DSMT4">
                  <p:embed/>
                </p:oleObj>
              </mc:Choice>
              <mc:Fallback>
                <p:oleObj name="Equation" r:id="rId13" imgW="1358640" imgH="2044440" progId="Equation.DSMT4">
                  <p:embed/>
                  <p:pic>
                    <p:nvPicPr>
                      <p:cNvPr id="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9" y="1758950"/>
                        <a:ext cx="3000375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2322012" y="5376760"/>
          <a:ext cx="35512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6" name="Equation" r:id="rId15" imgW="1942920" imgH="444240" progId="Equation.DSMT4">
                  <p:embed/>
                </p:oleObj>
              </mc:Choice>
              <mc:Fallback>
                <p:oleObj name="Equation" r:id="rId15" imgW="1942920" imgH="444240" progId="Equation.DSMT4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012" y="5376760"/>
                        <a:ext cx="3551238" cy="814387"/>
                      </a:xfrm>
                      <a:prstGeom prst="rect">
                        <a:avLst/>
                      </a:prstGeom>
                      <a:solidFill>
                        <a:srgbClr val="B0F6A4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77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Half-voxel Activation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378544" y="4089424"/>
            <a:ext cx="538980" cy="1095469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4239" y="4088491"/>
            <a:ext cx="1095469" cy="109546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495265" y="4672260"/>
          <a:ext cx="25558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4" name="Equation" r:id="rId3" imgW="139680" imgH="177480" progId="Equation.DSMT4">
                  <p:embed/>
                </p:oleObj>
              </mc:Choice>
              <mc:Fallback>
                <p:oleObj name="Equation" r:id="rId3" imgW="139680" imgH="177480" progId="Equation.DSMT4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265" y="4672260"/>
                        <a:ext cx="25558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568728" y="2461345"/>
            <a:ext cx="624434" cy="62443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2057269" y="4297020"/>
          <a:ext cx="2794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5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269" y="4297020"/>
                        <a:ext cx="2794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 bwMode="auto">
          <a:xfrm>
            <a:off x="1742985" y="3085067"/>
            <a:ext cx="321396" cy="1003423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5400000">
            <a:off x="852156" y="4306914"/>
            <a:ext cx="321396" cy="632234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6200000" flipH="1">
            <a:off x="2670392" y="4306914"/>
            <a:ext cx="321396" cy="632234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856514" y="5183959"/>
            <a:ext cx="233747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>
            <a:off x="203363" y="4576168"/>
            <a:ext cx="233747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372102" y="5472781"/>
            <a:ext cx="5498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>
            <a:off x="1684285" y="5492447"/>
            <a:ext cx="5595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1573555" y="5532698"/>
          <a:ext cx="2317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6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555" y="5532698"/>
                        <a:ext cx="2317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487744" y="4087285"/>
          <a:ext cx="6508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7"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1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744" y="4087285"/>
                        <a:ext cx="65087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6687859" y="3170734"/>
          <a:ext cx="5194300" cy="18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8" name="Equation" r:id="rId11" imgW="2844720" imgH="990360" progId="Equation.DSMT4">
                  <p:embed/>
                </p:oleObj>
              </mc:Choice>
              <mc:Fallback>
                <p:oleObj name="Equation" r:id="rId11" imgW="2844720" imgH="990360" progId="Equation.DSMT4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7859" y="3170734"/>
                        <a:ext cx="5194300" cy="1814512"/>
                      </a:xfrm>
                      <a:prstGeom prst="rect">
                        <a:avLst/>
                      </a:prstGeom>
                      <a:solidFill>
                        <a:srgbClr val="B0F6A4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 bwMode="auto">
          <a:xfrm>
            <a:off x="4751149" y="4089424"/>
            <a:ext cx="567544" cy="1095469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18408" y="4088491"/>
            <a:ext cx="1095469" cy="109546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4883836" y="4672260"/>
          <a:ext cx="25558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9" name="Equation" r:id="rId13" imgW="139680" imgH="177480" progId="Equation.DSMT4">
                  <p:embed/>
                </p:oleObj>
              </mc:Choice>
              <mc:Fallback>
                <p:oleObj name="Equation" r:id="rId13" imgW="139680" imgH="177480" progId="Equation.DSMT4">
                  <p:embed/>
                  <p:pic>
                    <p:nvPicPr>
                      <p:cNvPr id="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836" y="4672260"/>
                        <a:ext cx="25558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 bwMode="auto">
          <a:xfrm>
            <a:off x="4412897" y="2461345"/>
            <a:ext cx="624434" cy="62443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4345078" y="4297020"/>
          <a:ext cx="2794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0" name="Equation" r:id="rId14" imgW="152280" imgH="164880" progId="Equation.DSMT4">
                  <p:embed/>
                </p:oleObj>
              </mc:Choice>
              <mc:Fallback>
                <p:oleObj name="Equation" r:id="rId14" imgW="152280" imgH="164880" progId="Equation.DSMT4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078" y="4297020"/>
                        <a:ext cx="2794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Down Arrow 23"/>
          <p:cNvSpPr/>
          <p:nvPr/>
        </p:nvSpPr>
        <p:spPr bwMode="auto">
          <a:xfrm>
            <a:off x="4587154" y="3085067"/>
            <a:ext cx="321396" cy="1003423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5400000">
            <a:off x="3696325" y="4306914"/>
            <a:ext cx="321396" cy="632234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6200000" flipH="1">
            <a:off x="5514561" y="4306914"/>
            <a:ext cx="321396" cy="632234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700683" y="5183959"/>
            <a:ext cx="233747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6200000">
            <a:off x="3047532" y="4576168"/>
            <a:ext cx="233747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216271" y="5472781"/>
            <a:ext cx="5498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6200000">
            <a:off x="4528454" y="5492447"/>
            <a:ext cx="5595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4417724" y="5532698"/>
          <a:ext cx="2317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1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724" y="5532698"/>
                        <a:ext cx="2317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8"/>
          <p:cNvGraphicFramePr>
            <a:graphicFrameLocks noChangeAspect="1"/>
          </p:cNvGraphicFramePr>
          <p:nvPr/>
        </p:nvGraphicFramePr>
        <p:xfrm>
          <a:off x="3310318" y="4087782"/>
          <a:ext cx="69691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2" name="Equation" r:id="rId16" imgW="380880" imgH="177480" progId="Equation.DSMT4">
                  <p:embed/>
                </p:oleObj>
              </mc:Choice>
              <mc:Fallback>
                <p:oleObj name="Equation" r:id="rId16" imgW="380880" imgH="177480" progId="Equation.DSMT4">
                  <p:embed/>
                  <p:pic>
                    <p:nvPicPr>
                      <p:cNvPr id="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0318" y="4087782"/>
                        <a:ext cx="69691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41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0908" y="2640910"/>
            <a:ext cx="7090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Data Modeling</a:t>
            </a:r>
            <a:endParaRPr lang="en-US" sz="4000" b="1" dirty="0">
              <a:solidFill>
                <a:srgbClr val="FF000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dirty="0"/>
              <a:t>Statistical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Reconstruction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Heuristics</a:t>
            </a:r>
          </a:p>
        </p:txBody>
      </p:sp>
    </p:spTree>
    <p:extLst>
      <p:ext uri="{BB962C8B-B14F-4D97-AF65-F5344CB8AC3E}">
        <p14:creationId xmlns:p14="http://schemas.microsoft.com/office/powerpoint/2010/main" val="111784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1"/>
          <p:cNvSpPr>
            <a:spLocks noGrp="1"/>
          </p:cNvSpPr>
          <p:nvPr>
            <p:ph idx="1"/>
          </p:nvPr>
        </p:nvSpPr>
        <p:spPr>
          <a:xfrm>
            <a:off x="1952625" y="357189"/>
            <a:ext cx="8229600" cy="5857875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nl-BE">
                <a:latin typeface="Verdana" charset="0"/>
              </a:rPr>
              <a:t>Interaction of </a:t>
            </a:r>
            <a:r>
              <a:rPr lang="nl-BE">
                <a:latin typeface="Symbol" charset="0"/>
              </a:rPr>
              <a:t>g</a:t>
            </a:r>
            <a:r>
              <a:rPr lang="nl-BE">
                <a:latin typeface="Verdana" charset="0"/>
              </a:rPr>
              <a:t> photons with matter</a:t>
            </a:r>
            <a:br>
              <a:rPr lang="nl-BE">
                <a:latin typeface="Verdana" charset="0"/>
              </a:rPr>
            </a:br>
            <a:r>
              <a:rPr lang="nl-BE">
                <a:latin typeface="Verdana" charset="0"/>
              </a:rPr>
              <a:t>			</a:t>
            </a:r>
            <a:r>
              <a:rPr lang="en-US">
                <a:latin typeface="Comic Sans MS" charset="0"/>
              </a:rPr>
              <a:t>E ~ 60 - 600 keV  (e.g. E </a:t>
            </a:r>
            <a:r>
              <a:rPr lang="en-US" baseline="-25000">
                <a:latin typeface="Comic Sans MS" charset="0"/>
              </a:rPr>
              <a:t>99mTc</a:t>
            </a:r>
            <a:r>
              <a:rPr lang="en-US">
                <a:latin typeface="Comic Sans MS" charset="0"/>
              </a:rPr>
              <a:t> = 140 keV)</a:t>
            </a:r>
          </a:p>
          <a:p>
            <a:pPr lvl="1">
              <a:lnSpc>
                <a:spcPct val="150000"/>
              </a:lnSpc>
              <a:buFont typeface="Arial" charset="0"/>
              <a:buNone/>
            </a:pPr>
            <a:r>
              <a:rPr lang="en-US">
                <a:latin typeface="Comic Sans MS" charset="0"/>
              </a:rPr>
              <a:t>	</a:t>
            </a:r>
            <a:r>
              <a:rPr lang="en-US">
                <a:latin typeface="Verdana" charset="0"/>
              </a:rPr>
              <a:t>attenuation is due to Compton scatter and photo-electric absorption</a:t>
            </a:r>
          </a:p>
          <a:p>
            <a:pPr lvl="2">
              <a:lnSpc>
                <a:spcPct val="150000"/>
              </a:lnSpc>
            </a:pPr>
            <a:r>
              <a:rPr lang="en-US">
                <a:latin typeface="Verdana" charset="0"/>
              </a:rPr>
              <a:t>single photon emission:			</a:t>
            </a:r>
          </a:p>
          <a:p>
            <a:pPr lvl="2">
              <a:buFont typeface="Symbol" charset="0"/>
              <a:buNone/>
            </a:pPr>
            <a:endParaRPr lang="en-US" sz="1600">
              <a:latin typeface="Verdana" charset="0"/>
            </a:endParaRPr>
          </a:p>
          <a:p>
            <a:pPr lvl="2">
              <a:buFont typeface="Symbol" charset="0"/>
              <a:buNone/>
            </a:pPr>
            <a:r>
              <a:rPr lang="en-US" sz="1600">
                <a:latin typeface="Verdana" charset="0"/>
              </a:rPr>
              <a:t>			           (</a:t>
            </a:r>
            <a:r>
              <a:rPr lang="en-US" sz="1600">
                <a:latin typeface="Symbol" charset="0"/>
              </a:rPr>
              <a:t>m </a:t>
            </a:r>
            <a:r>
              <a:rPr lang="en-US" sz="1600">
                <a:latin typeface="Verdana" charset="0"/>
              </a:rPr>
              <a:t>= linear attenuation coefficient)</a:t>
            </a:r>
          </a:p>
          <a:p>
            <a:pPr lvl="2">
              <a:lnSpc>
                <a:spcPct val="200000"/>
              </a:lnSpc>
              <a:buFont typeface="Symbol" charset="0"/>
              <a:buNone/>
            </a:pPr>
            <a:r>
              <a:rPr lang="en-US" sz="1600">
                <a:latin typeface="Verdana" charset="0"/>
              </a:rPr>
              <a:t>	</a:t>
            </a:r>
            <a:r>
              <a:rPr lang="en-US" sz="1400">
                <a:latin typeface="Verdana" charset="0"/>
              </a:rPr>
              <a:t>example: median of penetration depth for </a:t>
            </a:r>
            <a:r>
              <a:rPr lang="en-US" sz="1400" baseline="30000">
                <a:latin typeface="Verdana" charset="0"/>
              </a:rPr>
              <a:t>99m</a:t>
            </a:r>
            <a:r>
              <a:rPr lang="en-US" sz="1400">
                <a:latin typeface="Verdana" charset="0"/>
              </a:rPr>
              <a:t>Tc (140 keV) = 4.5 cm</a:t>
            </a:r>
          </a:p>
          <a:p>
            <a:pPr lvl="2">
              <a:lnSpc>
                <a:spcPct val="150000"/>
              </a:lnSpc>
            </a:pPr>
            <a:r>
              <a:rPr lang="en-US">
                <a:latin typeface="Verdana" charset="0"/>
              </a:rPr>
              <a:t>photon pair emission (positron emission):</a:t>
            </a:r>
          </a:p>
          <a:p>
            <a:pPr lvl="2">
              <a:lnSpc>
                <a:spcPct val="150000"/>
              </a:lnSpc>
            </a:pPr>
            <a:endParaRPr lang="en-US" sz="1600">
              <a:latin typeface="Verdana" charset="0"/>
            </a:endParaRPr>
          </a:p>
          <a:p>
            <a:pPr lvl="1">
              <a:lnSpc>
                <a:spcPct val="150000"/>
              </a:lnSpc>
              <a:buFont typeface="Arial" charset="0"/>
              <a:buNone/>
            </a:pPr>
            <a:endParaRPr lang="nl-BE">
              <a:latin typeface="Verdana" charset="0"/>
            </a:endParaRPr>
          </a:p>
        </p:txBody>
      </p:sp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6EFC22-02B2-534E-B78B-B45584106202}" type="datetime1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K.U.Leuven – UZ Leuven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Medical Imaging Research Center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DB3C9-A2B7-E84E-A98E-0EB90F84ECD1}" type="slidenum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graphicFrame>
        <p:nvGraphicFramePr>
          <p:cNvPr id="37893" name="Object 2"/>
          <p:cNvGraphicFramePr>
            <a:graphicFrameLocks noChangeAspect="1"/>
          </p:cNvGraphicFramePr>
          <p:nvPr/>
        </p:nvGraphicFramePr>
        <p:xfrm>
          <a:off x="3255395" y="2609850"/>
          <a:ext cx="23368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9" name="Equation" r:id="rId4" imgW="1397000" imgH="419100" progId="">
                  <p:embed/>
                </p:oleObj>
              </mc:Choice>
              <mc:Fallback>
                <p:oleObj name="Equation" r:id="rId4" imgW="1397000" imgH="419100" progId="">
                  <p:embed/>
                  <p:pic>
                    <p:nvPicPr>
                      <p:cNvPr id="3789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395" y="2609850"/>
                        <a:ext cx="23368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3"/>
          <p:cNvGraphicFramePr>
            <a:graphicFrameLocks noChangeAspect="1"/>
          </p:cNvGraphicFramePr>
          <p:nvPr/>
        </p:nvGraphicFramePr>
        <p:xfrm>
          <a:off x="3238500" y="4286251"/>
          <a:ext cx="36528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0" name="Equation" r:id="rId6" imgW="2184400" imgH="469900" progId="">
                  <p:embed/>
                </p:oleObj>
              </mc:Choice>
              <mc:Fallback>
                <p:oleObj name="Equation" r:id="rId6" imgW="2184400" imgH="469900" progId="">
                  <p:embed/>
                  <p:pic>
                    <p:nvPicPr>
                      <p:cNvPr id="378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4286251"/>
                        <a:ext cx="3652838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5" name="Group 1043"/>
          <p:cNvGrpSpPr>
            <a:grpSpLocks/>
          </p:cNvGrpSpPr>
          <p:nvPr/>
        </p:nvGrpSpPr>
        <p:grpSpPr bwMode="auto">
          <a:xfrm>
            <a:off x="7507289" y="1857375"/>
            <a:ext cx="2803525" cy="1562100"/>
            <a:chOff x="2304" y="1512"/>
            <a:chExt cx="1766" cy="984"/>
          </a:xfrm>
        </p:grpSpPr>
        <p:sp>
          <p:nvSpPr>
            <p:cNvPr id="37913" name="Oval 1033"/>
            <p:cNvSpPr>
              <a:spLocks noChangeArrowheads="1"/>
            </p:cNvSpPr>
            <p:nvPr/>
          </p:nvSpPr>
          <p:spPr bwMode="auto">
            <a:xfrm>
              <a:off x="2466" y="1512"/>
              <a:ext cx="984" cy="9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endParaRPr>
            </a:p>
          </p:txBody>
        </p:sp>
        <p:sp>
          <p:nvSpPr>
            <p:cNvPr id="37914" name="Line 1034"/>
            <p:cNvSpPr>
              <a:spLocks noChangeShapeType="1"/>
            </p:cNvSpPr>
            <p:nvPr/>
          </p:nvSpPr>
          <p:spPr bwMode="auto">
            <a:xfrm>
              <a:off x="2304" y="1686"/>
              <a:ext cx="1566" cy="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915" name="Text Box 1035"/>
            <p:cNvSpPr txBox="1">
              <a:spLocks noChangeArrowheads="1"/>
            </p:cNvSpPr>
            <p:nvPr/>
          </p:nvSpPr>
          <p:spPr bwMode="auto">
            <a:xfrm>
              <a:off x="3878" y="1880"/>
              <a:ext cx="19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37916" name="Oval 1036"/>
            <p:cNvSpPr>
              <a:spLocks noChangeArrowheads="1"/>
            </p:cNvSpPr>
            <p:nvPr/>
          </p:nvSpPr>
          <p:spPr bwMode="auto">
            <a:xfrm>
              <a:off x="2874" y="1764"/>
              <a:ext cx="72" cy="72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endParaRPr>
            </a:p>
          </p:txBody>
        </p:sp>
        <p:sp>
          <p:nvSpPr>
            <p:cNvPr id="37917" name="Text Box 1037"/>
            <p:cNvSpPr txBox="1">
              <a:spLocks noChangeArrowheads="1"/>
            </p:cNvSpPr>
            <p:nvPr/>
          </p:nvSpPr>
          <p:spPr bwMode="auto">
            <a:xfrm>
              <a:off x="2762" y="1778"/>
              <a:ext cx="3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s=a</a:t>
              </a:r>
            </a:p>
          </p:txBody>
        </p:sp>
        <p:sp>
          <p:nvSpPr>
            <p:cNvPr id="37918" name="Rectangle 1041"/>
            <p:cNvSpPr>
              <a:spLocks noChangeArrowheads="1"/>
            </p:cNvSpPr>
            <p:nvPr/>
          </p:nvSpPr>
          <p:spPr bwMode="auto">
            <a:xfrm rot="575436">
              <a:off x="3525" y="1872"/>
              <a:ext cx="207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endParaRPr>
            </a:p>
          </p:txBody>
        </p:sp>
        <p:sp>
          <p:nvSpPr>
            <p:cNvPr id="37919" name="Text Box 1042"/>
            <p:cNvSpPr txBox="1">
              <a:spLocks noChangeArrowheads="1"/>
            </p:cNvSpPr>
            <p:nvPr/>
          </p:nvSpPr>
          <p:spPr bwMode="auto">
            <a:xfrm>
              <a:off x="3380" y="1664"/>
              <a:ext cx="4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s=d</a:t>
              </a:r>
            </a:p>
          </p:txBody>
        </p:sp>
      </p:grpSp>
      <p:grpSp>
        <p:nvGrpSpPr>
          <p:cNvPr id="37896" name="Group 29"/>
          <p:cNvGrpSpPr>
            <a:grpSpLocks/>
          </p:cNvGrpSpPr>
          <p:nvPr/>
        </p:nvGrpSpPr>
        <p:grpSpPr bwMode="auto">
          <a:xfrm>
            <a:off x="7167563" y="4137025"/>
            <a:ext cx="3124200" cy="1720850"/>
            <a:chOff x="2117725" y="3746500"/>
            <a:chExt cx="3124292" cy="1720850"/>
          </a:xfrm>
        </p:grpSpPr>
        <p:sp>
          <p:nvSpPr>
            <p:cNvPr id="37899" name="Oval 1048"/>
            <p:cNvSpPr>
              <a:spLocks noChangeArrowheads="1"/>
            </p:cNvSpPr>
            <p:nvPr/>
          </p:nvSpPr>
          <p:spPr bwMode="auto">
            <a:xfrm>
              <a:off x="2695575" y="3905250"/>
              <a:ext cx="1562100" cy="15621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endParaRPr>
            </a:p>
          </p:txBody>
        </p:sp>
        <p:sp>
          <p:nvSpPr>
            <p:cNvPr id="37900" name="Text Box 1050"/>
            <p:cNvSpPr txBox="1">
              <a:spLocks noChangeArrowheads="1"/>
            </p:cNvSpPr>
            <p:nvPr/>
          </p:nvSpPr>
          <p:spPr bwMode="auto">
            <a:xfrm>
              <a:off x="4937125" y="4489450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s</a:t>
              </a:r>
            </a:p>
          </p:txBody>
        </p:sp>
        <p:grpSp>
          <p:nvGrpSpPr>
            <p:cNvPr id="37901" name="Group 36"/>
            <p:cNvGrpSpPr>
              <a:grpSpLocks/>
            </p:cNvGrpSpPr>
            <p:nvPr/>
          </p:nvGrpSpPr>
          <p:grpSpPr bwMode="auto">
            <a:xfrm>
              <a:off x="2117725" y="3746500"/>
              <a:ext cx="2898274" cy="950357"/>
              <a:chOff x="2117725" y="3746500"/>
              <a:chExt cx="2898274" cy="950357"/>
            </a:xfrm>
          </p:grpSpPr>
          <p:sp>
            <p:nvSpPr>
              <p:cNvPr id="37902" name="Line 1049"/>
              <p:cNvSpPr>
                <a:spLocks noChangeShapeType="1"/>
              </p:cNvSpPr>
              <p:nvPr/>
            </p:nvSpPr>
            <p:spPr bwMode="auto">
              <a:xfrm>
                <a:off x="2438400" y="4181475"/>
                <a:ext cx="2486025" cy="4762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3" name="Text Box 1052"/>
              <p:cNvSpPr txBox="1">
                <a:spLocks noChangeArrowheads="1"/>
              </p:cNvSpPr>
              <p:nvPr/>
            </p:nvSpPr>
            <p:spPr bwMode="auto">
              <a:xfrm>
                <a:off x="3165475" y="4327525"/>
                <a:ext cx="6319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charset="0"/>
                    <a:ea typeface="ＭＳ Ｐゴシック" charset="0"/>
                  </a:rPr>
                  <a:t>s=a</a:t>
                </a:r>
              </a:p>
            </p:txBody>
          </p:sp>
          <p:sp>
            <p:nvSpPr>
              <p:cNvPr id="37904" name="Rectangle 1053"/>
              <p:cNvSpPr>
                <a:spLocks noChangeArrowheads="1"/>
              </p:cNvSpPr>
              <p:nvPr/>
            </p:nvSpPr>
            <p:spPr bwMode="auto">
              <a:xfrm rot="575436">
                <a:off x="4376738" y="4476750"/>
                <a:ext cx="328612" cy="17621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5" name="Text Box 1054"/>
              <p:cNvSpPr txBox="1">
                <a:spLocks noChangeArrowheads="1"/>
              </p:cNvSpPr>
              <p:nvPr/>
            </p:nvSpPr>
            <p:spPr bwMode="auto">
              <a:xfrm>
                <a:off x="4279900" y="4146550"/>
                <a:ext cx="73609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charset="0"/>
                    <a:ea typeface="ＭＳ Ｐゴシック" charset="0"/>
                  </a:rPr>
                  <a:t>s=d</a:t>
                </a:r>
                <a:r>
                  <a: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charset="0"/>
                    <a:ea typeface="ＭＳ Ｐゴシック" charset="0"/>
                  </a:rPr>
                  <a:t>2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37906" name="Text Box 1055"/>
              <p:cNvSpPr txBox="1">
                <a:spLocks noChangeArrowheads="1"/>
              </p:cNvSpPr>
              <p:nvPr/>
            </p:nvSpPr>
            <p:spPr bwMode="auto">
              <a:xfrm>
                <a:off x="3517900" y="3981450"/>
                <a:ext cx="2792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</a:rPr>
                  <a:t>g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charset="0"/>
                  <a:ea typeface="ＭＳ Ｐゴシック" charset="0"/>
                </a:endParaRPr>
              </a:p>
            </p:txBody>
          </p:sp>
          <p:sp>
            <p:nvSpPr>
              <p:cNvPr id="37907" name="Line 1056"/>
              <p:cNvSpPr>
                <a:spLocks noChangeShapeType="1"/>
              </p:cNvSpPr>
              <p:nvPr/>
            </p:nvSpPr>
            <p:spPr bwMode="auto">
              <a:xfrm>
                <a:off x="3571875" y="4324350"/>
                <a:ext cx="266700" cy="571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8" name="Line 1057"/>
              <p:cNvSpPr>
                <a:spLocks noChangeShapeType="1"/>
              </p:cNvSpPr>
              <p:nvPr/>
            </p:nvSpPr>
            <p:spPr bwMode="auto">
              <a:xfrm>
                <a:off x="3076575" y="4200525"/>
                <a:ext cx="266700" cy="571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9" name="Text Box 1058"/>
              <p:cNvSpPr txBox="1">
                <a:spLocks noChangeArrowheads="1"/>
              </p:cNvSpPr>
              <p:nvPr/>
            </p:nvSpPr>
            <p:spPr bwMode="auto">
              <a:xfrm>
                <a:off x="3146425" y="3905250"/>
                <a:ext cx="2792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</a:rPr>
                  <a:t>g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charset="0"/>
                  <a:ea typeface="ＭＳ Ｐゴシック" charset="0"/>
                </a:endParaRPr>
              </a:p>
            </p:txBody>
          </p:sp>
          <p:sp>
            <p:nvSpPr>
              <p:cNvPr id="37910" name="Rectangle 1059"/>
              <p:cNvSpPr>
                <a:spLocks noChangeArrowheads="1"/>
              </p:cNvSpPr>
              <p:nvPr/>
            </p:nvSpPr>
            <p:spPr bwMode="auto">
              <a:xfrm rot="575436">
                <a:off x="2233613" y="4076700"/>
                <a:ext cx="328612" cy="17621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1" name="Text Box 1060"/>
              <p:cNvSpPr txBox="1">
                <a:spLocks noChangeArrowheads="1"/>
              </p:cNvSpPr>
              <p:nvPr/>
            </p:nvSpPr>
            <p:spPr bwMode="auto">
              <a:xfrm>
                <a:off x="2117725" y="3746500"/>
                <a:ext cx="73609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charset="0"/>
                    <a:ea typeface="ＭＳ Ｐゴシック" charset="0"/>
                  </a:rPr>
                  <a:t>s=d</a:t>
                </a:r>
                <a:r>
                  <a: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charset="0"/>
                    <a:ea typeface="ＭＳ Ｐゴシック" charset="0"/>
                  </a:rPr>
                  <a:t>1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37912" name="AutoShape 1065"/>
              <p:cNvSpPr>
                <a:spLocks noChangeArrowheads="1"/>
              </p:cNvSpPr>
              <p:nvPr/>
            </p:nvSpPr>
            <p:spPr bwMode="auto">
              <a:xfrm>
                <a:off x="3309938" y="4271963"/>
                <a:ext cx="203200" cy="176212"/>
              </a:xfrm>
              <a:prstGeom prst="irregularSeal2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charset="0"/>
                  <a:ea typeface="ＭＳ Ｐゴシック" charset="0"/>
                  <a:cs typeface="+mn-cs"/>
                </a:endParaRPr>
              </a:p>
            </p:txBody>
          </p:sp>
        </p:grpSp>
      </p:grpSp>
      <p:graphicFrame>
        <p:nvGraphicFramePr>
          <p:cNvPr id="37897" name="Object 4"/>
          <p:cNvGraphicFramePr>
            <a:graphicFrameLocks noChangeAspect="1"/>
          </p:cNvGraphicFramePr>
          <p:nvPr/>
        </p:nvGraphicFramePr>
        <p:xfrm>
          <a:off x="4262439" y="5000626"/>
          <a:ext cx="17621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1" name="Equation" r:id="rId8" imgW="1054100" imgH="457200" progId="Equation.DSMT4">
                  <p:embed/>
                </p:oleObj>
              </mc:Choice>
              <mc:Fallback>
                <p:oleObj name="Equation" r:id="rId8" imgW="1054100" imgH="457200" progId="Equation.DSMT4">
                  <p:embed/>
                  <p:pic>
                    <p:nvPicPr>
                      <p:cNvPr id="378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9" y="5000626"/>
                        <a:ext cx="17621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Text Box 1066"/>
          <p:cNvSpPr txBox="1">
            <a:spLocks noChangeArrowheads="1"/>
          </p:cNvSpPr>
          <p:nvPr/>
        </p:nvSpPr>
        <p:spPr bwMode="auto">
          <a:xfrm>
            <a:off x="3238501" y="5876925"/>
            <a:ext cx="7000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the attenuation is identical for each point along the projection line</a:t>
            </a:r>
          </a:p>
        </p:txBody>
      </p:sp>
    </p:spTree>
    <p:extLst>
      <p:ext uri="{BB962C8B-B14F-4D97-AF65-F5344CB8AC3E}">
        <p14:creationId xmlns:p14="http://schemas.microsoft.com/office/powerpoint/2010/main" val="383658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Object 57"/>
          <p:cNvGraphicFramePr>
            <a:graphicFrameLocks noChangeAspect="1"/>
          </p:cNvGraphicFramePr>
          <p:nvPr/>
        </p:nvGraphicFramePr>
        <p:xfrm>
          <a:off x="5607051" y="3714750"/>
          <a:ext cx="44180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5" name="Equation" r:id="rId4" imgW="2552700" imgH="330200" progId="">
                  <p:embed/>
                </p:oleObj>
              </mc:Choice>
              <mc:Fallback>
                <p:oleObj name="Equation" r:id="rId4" imgW="2552700" imgH="330200" progId="">
                  <p:embed/>
                  <p:pic>
                    <p:nvPicPr>
                      <p:cNvPr id="48129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1" y="3714750"/>
                        <a:ext cx="44180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1981200" y="357189"/>
            <a:ext cx="8229600" cy="5857875"/>
          </a:xfrm>
        </p:spPr>
        <p:txBody>
          <a:bodyPr/>
          <a:lstStyle/>
          <a:p>
            <a:r>
              <a:rPr lang="nl-BE" sz="1800" dirty="0">
                <a:solidFill>
                  <a:srgbClr val="FF0000"/>
                </a:solidFill>
                <a:latin typeface="Verdana" charset="0"/>
              </a:rPr>
              <a:t>Fourier reconstruction and filtered backprojection (FBP)</a:t>
            </a:r>
          </a:p>
          <a:p>
            <a:pPr lvl="1">
              <a:lnSpc>
                <a:spcPct val="150000"/>
              </a:lnSpc>
            </a:pPr>
            <a:r>
              <a:rPr lang="nl-BE" dirty="0">
                <a:latin typeface="Verdana" charset="0"/>
              </a:rPr>
              <a:t>Detected number of photons</a:t>
            </a:r>
          </a:p>
          <a:p>
            <a:pPr lvl="1">
              <a:buFont typeface="Symbol" charset="0"/>
              <a:buChar char="-"/>
            </a:pPr>
            <a:endParaRPr lang="nl-BE" dirty="0">
              <a:latin typeface="Verdana" charset="0"/>
            </a:endParaRPr>
          </a:p>
          <a:p>
            <a:pPr lvl="1">
              <a:lnSpc>
                <a:spcPct val="150000"/>
              </a:lnSpc>
              <a:buFont typeface="Symbol" charset="0"/>
              <a:buChar char="-"/>
            </a:pPr>
            <a:r>
              <a:rPr lang="nl-BE" dirty="0">
                <a:latin typeface="Verdana" charset="0"/>
              </a:rPr>
              <a:t>SPECT:</a:t>
            </a:r>
          </a:p>
          <a:p>
            <a:pPr lvl="1">
              <a:lnSpc>
                <a:spcPct val="150000"/>
              </a:lnSpc>
              <a:buFont typeface="Symbol" charset="0"/>
              <a:buChar char="-"/>
            </a:pPr>
            <a:endParaRPr lang="nl-BE" dirty="0">
              <a:latin typeface="Verdana" charset="0"/>
            </a:endParaRPr>
          </a:p>
          <a:p>
            <a:pPr lvl="1">
              <a:lnSpc>
                <a:spcPct val="150000"/>
              </a:lnSpc>
              <a:buFont typeface="Symbol" charset="0"/>
              <a:buChar char="-"/>
            </a:pPr>
            <a:r>
              <a:rPr lang="nl-BE" dirty="0">
                <a:latin typeface="Verdana" charset="0"/>
              </a:rPr>
              <a:t>PET:</a:t>
            </a:r>
          </a:p>
          <a:p>
            <a:pPr lvl="1">
              <a:lnSpc>
                <a:spcPct val="150000"/>
              </a:lnSpc>
              <a:buFont typeface="Arial" charset="0"/>
              <a:buNone/>
            </a:pPr>
            <a:endParaRPr lang="nl-BE" dirty="0">
              <a:latin typeface="Verdana" charset="0"/>
            </a:endParaRPr>
          </a:p>
          <a:p>
            <a:pPr lvl="1"/>
            <a:r>
              <a:rPr lang="nl-BE" dirty="0">
                <a:latin typeface="Verdana" charset="0"/>
              </a:rPr>
              <a:t>Radon transform:</a:t>
            </a:r>
          </a:p>
          <a:p>
            <a:endParaRPr lang="nl-BE" dirty="0">
              <a:solidFill>
                <a:srgbClr val="A60A0A"/>
              </a:solidFill>
              <a:latin typeface="Comic Sans MS" charset="0"/>
            </a:endParaRPr>
          </a:p>
          <a:p>
            <a:endParaRPr lang="nl-BE" dirty="0">
              <a:solidFill>
                <a:srgbClr val="A60A0A"/>
              </a:solidFill>
              <a:latin typeface="Comic Sans MS" charset="0"/>
            </a:endParaRPr>
          </a:p>
          <a:p>
            <a:pPr lvl="2">
              <a:buFont typeface="Symbol" charset="0"/>
              <a:buNone/>
            </a:pPr>
            <a:r>
              <a:rPr lang="en-US" dirty="0">
                <a:latin typeface="Verdana" charset="0"/>
              </a:rPr>
              <a:t>Not directly applicable due to attenuation !</a:t>
            </a:r>
          </a:p>
          <a:p>
            <a:pPr lvl="2">
              <a:buFont typeface="Symbol" charset="0"/>
              <a:buNone/>
            </a:pPr>
            <a:endParaRPr lang="en-US" dirty="0">
              <a:latin typeface="Verdana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Verdana" charset="0"/>
              </a:rPr>
              <a:t>Solution: transmission scan -&gt;</a:t>
            </a:r>
            <a:r>
              <a:rPr lang="en-US" dirty="0">
                <a:latin typeface="Comic Sans MS" charset="0"/>
              </a:rPr>
              <a:t> </a:t>
            </a:r>
            <a:r>
              <a:rPr lang="en-US" b="1" dirty="0">
                <a:latin typeface="Symbol" charset="0"/>
              </a:rPr>
              <a:t>m</a:t>
            </a:r>
            <a:r>
              <a:rPr lang="en-US" dirty="0">
                <a:latin typeface="Comic Sans MS" charset="0"/>
              </a:rPr>
              <a:t> </a:t>
            </a:r>
            <a:br>
              <a:rPr lang="en-US" dirty="0">
                <a:latin typeface="Comic Sans MS" charset="0"/>
              </a:rPr>
            </a:br>
            <a:r>
              <a:rPr lang="en-US" dirty="0">
                <a:latin typeface="Verdana" charset="0"/>
              </a:rPr>
              <a:t>-&gt; FBP for PET</a:t>
            </a:r>
            <a:endParaRPr lang="nl-BE" dirty="0">
              <a:latin typeface="Verdana" charset="0"/>
            </a:endParaRPr>
          </a:p>
        </p:txBody>
      </p:sp>
      <p:sp>
        <p:nvSpPr>
          <p:cNvPr id="4813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B11A2B-847B-D344-8B4E-730114AD22D4}" type="datetime1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K.U.Leuven – UZ Leuven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Medical Imaging Research Center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5A00D6-52B9-AF4F-9005-5BA1B0353448}" type="slidenum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7" name="Freeform 19"/>
          <p:cNvSpPr>
            <a:spLocks/>
          </p:cNvSpPr>
          <p:nvPr/>
        </p:nvSpPr>
        <p:spPr bwMode="auto">
          <a:xfrm>
            <a:off x="8582025" y="1536700"/>
            <a:ext cx="901700" cy="1339850"/>
          </a:xfrm>
          <a:custGeom>
            <a:avLst/>
            <a:gdLst>
              <a:gd name="T0" fmla="*/ 0 w 616"/>
              <a:gd name="T1" fmla="*/ 0 h 916"/>
              <a:gd name="T2" fmla="*/ 13 w 616"/>
              <a:gd name="T3" fmla="*/ 0 h 916"/>
              <a:gd name="T4" fmla="*/ 73 w 616"/>
              <a:gd name="T5" fmla="*/ 0 h 916"/>
              <a:gd name="T6" fmla="*/ 134 w 616"/>
              <a:gd name="T7" fmla="*/ 8 h 916"/>
              <a:gd name="T8" fmla="*/ 190 w 616"/>
              <a:gd name="T9" fmla="*/ 24 h 916"/>
              <a:gd name="T10" fmla="*/ 246 w 616"/>
              <a:gd name="T11" fmla="*/ 40 h 916"/>
              <a:gd name="T12" fmla="*/ 297 w 616"/>
              <a:gd name="T13" fmla="*/ 64 h 916"/>
              <a:gd name="T14" fmla="*/ 349 w 616"/>
              <a:gd name="T15" fmla="*/ 93 h 916"/>
              <a:gd name="T16" fmla="*/ 392 w 616"/>
              <a:gd name="T17" fmla="*/ 125 h 916"/>
              <a:gd name="T18" fmla="*/ 435 w 616"/>
              <a:gd name="T19" fmla="*/ 161 h 916"/>
              <a:gd name="T20" fmla="*/ 474 w 616"/>
              <a:gd name="T21" fmla="*/ 202 h 916"/>
              <a:gd name="T22" fmla="*/ 513 w 616"/>
              <a:gd name="T23" fmla="*/ 246 h 916"/>
              <a:gd name="T24" fmla="*/ 543 w 616"/>
              <a:gd name="T25" fmla="*/ 290 h 916"/>
              <a:gd name="T26" fmla="*/ 564 w 616"/>
              <a:gd name="T27" fmla="*/ 339 h 916"/>
              <a:gd name="T28" fmla="*/ 586 w 616"/>
              <a:gd name="T29" fmla="*/ 391 h 916"/>
              <a:gd name="T30" fmla="*/ 603 w 616"/>
              <a:gd name="T31" fmla="*/ 444 h 916"/>
              <a:gd name="T32" fmla="*/ 612 w 616"/>
              <a:gd name="T33" fmla="*/ 500 h 916"/>
              <a:gd name="T34" fmla="*/ 616 w 616"/>
              <a:gd name="T35" fmla="*/ 561 h 916"/>
              <a:gd name="T36" fmla="*/ 612 w 616"/>
              <a:gd name="T37" fmla="*/ 609 h 916"/>
              <a:gd name="T38" fmla="*/ 603 w 616"/>
              <a:gd name="T39" fmla="*/ 658 h 916"/>
              <a:gd name="T40" fmla="*/ 595 w 616"/>
              <a:gd name="T41" fmla="*/ 706 h 916"/>
              <a:gd name="T42" fmla="*/ 577 w 616"/>
              <a:gd name="T43" fmla="*/ 751 h 916"/>
              <a:gd name="T44" fmla="*/ 534 w 616"/>
              <a:gd name="T45" fmla="*/ 835 h 916"/>
              <a:gd name="T46" fmla="*/ 483 w 616"/>
              <a:gd name="T47" fmla="*/ 916 h 916"/>
              <a:gd name="T48" fmla="*/ 0 w 616"/>
              <a:gd name="T49" fmla="*/ 0 h 916"/>
              <a:gd name="T50" fmla="*/ 0 w 616"/>
              <a:gd name="T51" fmla="*/ 0 h 9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16"/>
              <a:gd name="T79" fmla="*/ 0 h 916"/>
              <a:gd name="T80" fmla="*/ 616 w 616"/>
              <a:gd name="T81" fmla="*/ 916 h 91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16" h="916">
                <a:moveTo>
                  <a:pt x="0" y="0"/>
                </a:moveTo>
                <a:lnTo>
                  <a:pt x="13" y="0"/>
                </a:lnTo>
                <a:lnTo>
                  <a:pt x="73" y="0"/>
                </a:lnTo>
                <a:lnTo>
                  <a:pt x="134" y="8"/>
                </a:lnTo>
                <a:lnTo>
                  <a:pt x="190" y="24"/>
                </a:lnTo>
                <a:lnTo>
                  <a:pt x="246" y="40"/>
                </a:lnTo>
                <a:lnTo>
                  <a:pt x="297" y="64"/>
                </a:lnTo>
                <a:lnTo>
                  <a:pt x="349" y="93"/>
                </a:lnTo>
                <a:lnTo>
                  <a:pt x="392" y="125"/>
                </a:lnTo>
                <a:lnTo>
                  <a:pt x="435" y="161"/>
                </a:lnTo>
                <a:lnTo>
                  <a:pt x="474" y="202"/>
                </a:lnTo>
                <a:lnTo>
                  <a:pt x="513" y="246"/>
                </a:lnTo>
                <a:lnTo>
                  <a:pt x="543" y="290"/>
                </a:lnTo>
                <a:lnTo>
                  <a:pt x="564" y="339"/>
                </a:lnTo>
                <a:lnTo>
                  <a:pt x="586" y="391"/>
                </a:lnTo>
                <a:lnTo>
                  <a:pt x="603" y="444"/>
                </a:lnTo>
                <a:lnTo>
                  <a:pt x="612" y="500"/>
                </a:lnTo>
                <a:lnTo>
                  <a:pt x="616" y="561"/>
                </a:lnTo>
                <a:lnTo>
                  <a:pt x="612" y="609"/>
                </a:lnTo>
                <a:lnTo>
                  <a:pt x="603" y="658"/>
                </a:lnTo>
                <a:lnTo>
                  <a:pt x="595" y="706"/>
                </a:lnTo>
                <a:lnTo>
                  <a:pt x="577" y="751"/>
                </a:lnTo>
                <a:lnTo>
                  <a:pt x="534" y="835"/>
                </a:lnTo>
                <a:lnTo>
                  <a:pt x="483" y="9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35" name="Freeform 20"/>
          <p:cNvSpPr>
            <a:spLocks/>
          </p:cNvSpPr>
          <p:nvPr/>
        </p:nvSpPr>
        <p:spPr bwMode="auto">
          <a:xfrm>
            <a:off x="8582025" y="1536700"/>
            <a:ext cx="901700" cy="1339850"/>
          </a:xfrm>
          <a:custGeom>
            <a:avLst/>
            <a:gdLst>
              <a:gd name="T0" fmla="*/ 0 w 616"/>
              <a:gd name="T1" fmla="*/ 0 h 916"/>
              <a:gd name="T2" fmla="*/ 2147483647 w 616"/>
              <a:gd name="T3" fmla="*/ 0 h 916"/>
              <a:gd name="T4" fmla="*/ 2147483647 w 616"/>
              <a:gd name="T5" fmla="*/ 0 h 916"/>
              <a:gd name="T6" fmla="*/ 2147483647 w 616"/>
              <a:gd name="T7" fmla="*/ 2147483647 h 916"/>
              <a:gd name="T8" fmla="*/ 2147483647 w 616"/>
              <a:gd name="T9" fmla="*/ 2147483647 h 916"/>
              <a:gd name="T10" fmla="*/ 2147483647 w 616"/>
              <a:gd name="T11" fmla="*/ 2147483647 h 916"/>
              <a:gd name="T12" fmla="*/ 2147483647 w 616"/>
              <a:gd name="T13" fmla="*/ 2147483647 h 916"/>
              <a:gd name="T14" fmla="*/ 2147483647 w 616"/>
              <a:gd name="T15" fmla="*/ 2147483647 h 916"/>
              <a:gd name="T16" fmla="*/ 2147483647 w 616"/>
              <a:gd name="T17" fmla="*/ 2147483647 h 916"/>
              <a:gd name="T18" fmla="*/ 2147483647 w 616"/>
              <a:gd name="T19" fmla="*/ 2147483647 h 916"/>
              <a:gd name="T20" fmla="*/ 2147483647 w 616"/>
              <a:gd name="T21" fmla="*/ 2147483647 h 916"/>
              <a:gd name="T22" fmla="*/ 2147483647 w 616"/>
              <a:gd name="T23" fmla="*/ 2147483647 h 916"/>
              <a:gd name="T24" fmla="*/ 2147483647 w 616"/>
              <a:gd name="T25" fmla="*/ 2147483647 h 916"/>
              <a:gd name="T26" fmla="*/ 2147483647 w 616"/>
              <a:gd name="T27" fmla="*/ 2147483647 h 916"/>
              <a:gd name="T28" fmla="*/ 2147483647 w 616"/>
              <a:gd name="T29" fmla="*/ 2147483647 h 916"/>
              <a:gd name="T30" fmla="*/ 2147483647 w 616"/>
              <a:gd name="T31" fmla="*/ 2147483647 h 916"/>
              <a:gd name="T32" fmla="*/ 2147483647 w 616"/>
              <a:gd name="T33" fmla="*/ 2147483647 h 916"/>
              <a:gd name="T34" fmla="*/ 2147483647 w 616"/>
              <a:gd name="T35" fmla="*/ 2147483647 h 916"/>
              <a:gd name="T36" fmla="*/ 2147483647 w 616"/>
              <a:gd name="T37" fmla="*/ 2147483647 h 916"/>
              <a:gd name="T38" fmla="*/ 2147483647 w 616"/>
              <a:gd name="T39" fmla="*/ 2147483647 h 916"/>
              <a:gd name="T40" fmla="*/ 2147483647 w 616"/>
              <a:gd name="T41" fmla="*/ 2147483647 h 916"/>
              <a:gd name="T42" fmla="*/ 2147483647 w 616"/>
              <a:gd name="T43" fmla="*/ 2147483647 h 916"/>
              <a:gd name="T44" fmla="*/ 2147483647 w 616"/>
              <a:gd name="T45" fmla="*/ 2147483647 h 916"/>
              <a:gd name="T46" fmla="*/ 2147483647 w 616"/>
              <a:gd name="T47" fmla="*/ 2147483647 h 91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16"/>
              <a:gd name="T73" fmla="*/ 0 h 916"/>
              <a:gd name="T74" fmla="*/ 616 w 616"/>
              <a:gd name="T75" fmla="*/ 916 h 91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16" h="916">
                <a:moveTo>
                  <a:pt x="0" y="0"/>
                </a:moveTo>
                <a:lnTo>
                  <a:pt x="13" y="0"/>
                </a:lnTo>
                <a:lnTo>
                  <a:pt x="73" y="0"/>
                </a:lnTo>
                <a:lnTo>
                  <a:pt x="134" y="8"/>
                </a:lnTo>
                <a:lnTo>
                  <a:pt x="190" y="24"/>
                </a:lnTo>
                <a:lnTo>
                  <a:pt x="246" y="40"/>
                </a:lnTo>
                <a:lnTo>
                  <a:pt x="297" y="64"/>
                </a:lnTo>
                <a:lnTo>
                  <a:pt x="349" y="93"/>
                </a:lnTo>
                <a:lnTo>
                  <a:pt x="392" y="125"/>
                </a:lnTo>
                <a:lnTo>
                  <a:pt x="435" y="161"/>
                </a:lnTo>
                <a:lnTo>
                  <a:pt x="474" y="202"/>
                </a:lnTo>
                <a:lnTo>
                  <a:pt x="513" y="246"/>
                </a:lnTo>
                <a:lnTo>
                  <a:pt x="543" y="290"/>
                </a:lnTo>
                <a:lnTo>
                  <a:pt x="564" y="339"/>
                </a:lnTo>
                <a:lnTo>
                  <a:pt x="586" y="391"/>
                </a:lnTo>
                <a:lnTo>
                  <a:pt x="603" y="444"/>
                </a:lnTo>
                <a:lnTo>
                  <a:pt x="612" y="500"/>
                </a:lnTo>
                <a:lnTo>
                  <a:pt x="616" y="561"/>
                </a:lnTo>
                <a:lnTo>
                  <a:pt x="612" y="609"/>
                </a:lnTo>
                <a:lnTo>
                  <a:pt x="603" y="658"/>
                </a:lnTo>
                <a:lnTo>
                  <a:pt x="595" y="706"/>
                </a:lnTo>
                <a:lnTo>
                  <a:pt x="577" y="751"/>
                </a:lnTo>
                <a:lnTo>
                  <a:pt x="534" y="835"/>
                </a:lnTo>
                <a:lnTo>
                  <a:pt x="483" y="91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36" name="Freeform 21"/>
          <p:cNvSpPr>
            <a:spLocks/>
          </p:cNvSpPr>
          <p:nvPr/>
        </p:nvSpPr>
        <p:spPr bwMode="auto">
          <a:xfrm>
            <a:off x="8499475" y="1536701"/>
            <a:ext cx="82550" cy="4763"/>
          </a:xfrm>
          <a:custGeom>
            <a:avLst/>
            <a:gdLst>
              <a:gd name="T0" fmla="*/ 0 w 56"/>
              <a:gd name="T1" fmla="*/ 2147483647 h 4"/>
              <a:gd name="T2" fmla="*/ 2147483647 w 56"/>
              <a:gd name="T3" fmla="*/ 0 h 4"/>
              <a:gd name="T4" fmla="*/ 2147483647 w 56"/>
              <a:gd name="T5" fmla="*/ 0 h 4"/>
              <a:gd name="T6" fmla="*/ 0 w 56"/>
              <a:gd name="T7" fmla="*/ 2147483647 h 4"/>
              <a:gd name="T8" fmla="*/ 0 w 56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4"/>
              <a:gd name="T17" fmla="*/ 56 w 5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4">
                <a:moveTo>
                  <a:pt x="0" y="4"/>
                </a:moveTo>
                <a:lnTo>
                  <a:pt x="26" y="0"/>
                </a:lnTo>
                <a:lnTo>
                  <a:pt x="56" y="0"/>
                </a:lnTo>
                <a:lnTo>
                  <a:pt x="0" y="4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37" name="Freeform 22"/>
          <p:cNvSpPr>
            <a:spLocks/>
          </p:cNvSpPr>
          <p:nvPr/>
        </p:nvSpPr>
        <p:spPr bwMode="auto">
          <a:xfrm>
            <a:off x="8499475" y="1536701"/>
            <a:ext cx="82550" cy="4763"/>
          </a:xfrm>
          <a:custGeom>
            <a:avLst/>
            <a:gdLst>
              <a:gd name="T0" fmla="*/ 0 w 56"/>
              <a:gd name="T1" fmla="*/ 2147483647 h 4"/>
              <a:gd name="T2" fmla="*/ 2147483647 w 56"/>
              <a:gd name="T3" fmla="*/ 0 h 4"/>
              <a:gd name="T4" fmla="*/ 2147483647 w 56"/>
              <a:gd name="T5" fmla="*/ 0 h 4"/>
              <a:gd name="T6" fmla="*/ 0 60000 65536"/>
              <a:gd name="T7" fmla="*/ 0 60000 65536"/>
              <a:gd name="T8" fmla="*/ 0 60000 65536"/>
              <a:gd name="T9" fmla="*/ 0 w 56"/>
              <a:gd name="T10" fmla="*/ 0 h 4"/>
              <a:gd name="T11" fmla="*/ 56 w 56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">
                <a:moveTo>
                  <a:pt x="0" y="4"/>
                </a:moveTo>
                <a:lnTo>
                  <a:pt x="26" y="0"/>
                </a:lnTo>
                <a:lnTo>
                  <a:pt x="56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7732714" y="1541463"/>
            <a:ext cx="1506537" cy="1643062"/>
          </a:xfrm>
          <a:custGeom>
            <a:avLst/>
            <a:gdLst>
              <a:gd name="T0" fmla="*/ 1030 w 1030"/>
              <a:gd name="T1" fmla="*/ 953 h 1122"/>
              <a:gd name="T2" fmla="*/ 987 w 1030"/>
              <a:gd name="T3" fmla="*/ 989 h 1122"/>
              <a:gd name="T4" fmla="*/ 939 w 1030"/>
              <a:gd name="T5" fmla="*/ 1021 h 1122"/>
              <a:gd name="T6" fmla="*/ 888 w 1030"/>
              <a:gd name="T7" fmla="*/ 1049 h 1122"/>
              <a:gd name="T8" fmla="*/ 836 w 1030"/>
              <a:gd name="T9" fmla="*/ 1074 h 1122"/>
              <a:gd name="T10" fmla="*/ 780 w 1030"/>
              <a:gd name="T11" fmla="*/ 1094 h 1122"/>
              <a:gd name="T12" fmla="*/ 720 w 1030"/>
              <a:gd name="T13" fmla="*/ 1110 h 1122"/>
              <a:gd name="T14" fmla="*/ 659 w 1030"/>
              <a:gd name="T15" fmla="*/ 1118 h 1122"/>
              <a:gd name="T16" fmla="*/ 599 w 1030"/>
              <a:gd name="T17" fmla="*/ 1122 h 1122"/>
              <a:gd name="T18" fmla="*/ 534 w 1030"/>
              <a:gd name="T19" fmla="*/ 1118 h 1122"/>
              <a:gd name="T20" fmla="*/ 474 w 1030"/>
              <a:gd name="T21" fmla="*/ 1110 h 1122"/>
              <a:gd name="T22" fmla="*/ 418 w 1030"/>
              <a:gd name="T23" fmla="*/ 1094 h 1122"/>
              <a:gd name="T24" fmla="*/ 362 w 1030"/>
              <a:gd name="T25" fmla="*/ 1078 h 1122"/>
              <a:gd name="T26" fmla="*/ 310 w 1030"/>
              <a:gd name="T27" fmla="*/ 1054 h 1122"/>
              <a:gd name="T28" fmla="*/ 263 w 1030"/>
              <a:gd name="T29" fmla="*/ 1025 h 1122"/>
              <a:gd name="T30" fmla="*/ 216 w 1030"/>
              <a:gd name="T31" fmla="*/ 993 h 1122"/>
              <a:gd name="T32" fmla="*/ 173 w 1030"/>
              <a:gd name="T33" fmla="*/ 957 h 1122"/>
              <a:gd name="T34" fmla="*/ 134 w 1030"/>
              <a:gd name="T35" fmla="*/ 916 h 1122"/>
              <a:gd name="T36" fmla="*/ 99 w 1030"/>
              <a:gd name="T37" fmla="*/ 872 h 1122"/>
              <a:gd name="T38" fmla="*/ 69 w 1030"/>
              <a:gd name="T39" fmla="*/ 827 h 1122"/>
              <a:gd name="T40" fmla="*/ 43 w 1030"/>
              <a:gd name="T41" fmla="*/ 775 h 1122"/>
              <a:gd name="T42" fmla="*/ 26 w 1030"/>
              <a:gd name="T43" fmla="*/ 722 h 1122"/>
              <a:gd name="T44" fmla="*/ 9 w 1030"/>
              <a:gd name="T45" fmla="*/ 670 h 1122"/>
              <a:gd name="T46" fmla="*/ 0 w 1030"/>
              <a:gd name="T47" fmla="*/ 613 h 1122"/>
              <a:gd name="T48" fmla="*/ 0 w 1030"/>
              <a:gd name="T49" fmla="*/ 557 h 1122"/>
              <a:gd name="T50" fmla="*/ 0 w 1030"/>
              <a:gd name="T51" fmla="*/ 500 h 1122"/>
              <a:gd name="T52" fmla="*/ 9 w 1030"/>
              <a:gd name="T53" fmla="*/ 452 h 1122"/>
              <a:gd name="T54" fmla="*/ 22 w 1030"/>
              <a:gd name="T55" fmla="*/ 400 h 1122"/>
              <a:gd name="T56" fmla="*/ 39 w 1030"/>
              <a:gd name="T57" fmla="*/ 351 h 1122"/>
              <a:gd name="T58" fmla="*/ 61 w 1030"/>
              <a:gd name="T59" fmla="*/ 307 h 1122"/>
              <a:gd name="T60" fmla="*/ 86 w 1030"/>
              <a:gd name="T61" fmla="*/ 262 h 1122"/>
              <a:gd name="T62" fmla="*/ 151 w 1030"/>
              <a:gd name="T63" fmla="*/ 182 h 1122"/>
              <a:gd name="T64" fmla="*/ 229 w 1030"/>
              <a:gd name="T65" fmla="*/ 113 h 1122"/>
              <a:gd name="T66" fmla="*/ 319 w 1030"/>
              <a:gd name="T67" fmla="*/ 56 h 1122"/>
              <a:gd name="T68" fmla="*/ 371 w 1030"/>
              <a:gd name="T69" fmla="*/ 36 h 1122"/>
              <a:gd name="T70" fmla="*/ 418 w 1030"/>
              <a:gd name="T71" fmla="*/ 20 h 1122"/>
              <a:gd name="T72" fmla="*/ 474 w 1030"/>
              <a:gd name="T73" fmla="*/ 8 h 1122"/>
              <a:gd name="T74" fmla="*/ 530 w 1030"/>
              <a:gd name="T75" fmla="*/ 0 h 1122"/>
              <a:gd name="T76" fmla="*/ 1030 w 1030"/>
              <a:gd name="T77" fmla="*/ 953 h 1122"/>
              <a:gd name="T78" fmla="*/ 1030 w 1030"/>
              <a:gd name="T79" fmla="*/ 953 h 112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30"/>
              <a:gd name="T121" fmla="*/ 0 h 1122"/>
              <a:gd name="T122" fmla="*/ 1030 w 1030"/>
              <a:gd name="T123" fmla="*/ 1122 h 112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30" h="1122">
                <a:moveTo>
                  <a:pt x="1030" y="953"/>
                </a:moveTo>
                <a:lnTo>
                  <a:pt x="987" y="989"/>
                </a:lnTo>
                <a:lnTo>
                  <a:pt x="939" y="1021"/>
                </a:lnTo>
                <a:lnTo>
                  <a:pt x="888" y="1049"/>
                </a:lnTo>
                <a:lnTo>
                  <a:pt x="836" y="1074"/>
                </a:lnTo>
                <a:lnTo>
                  <a:pt x="780" y="1094"/>
                </a:lnTo>
                <a:lnTo>
                  <a:pt x="720" y="1110"/>
                </a:lnTo>
                <a:lnTo>
                  <a:pt x="659" y="1118"/>
                </a:lnTo>
                <a:lnTo>
                  <a:pt x="599" y="1122"/>
                </a:lnTo>
                <a:lnTo>
                  <a:pt x="534" y="1118"/>
                </a:lnTo>
                <a:lnTo>
                  <a:pt x="474" y="1110"/>
                </a:lnTo>
                <a:lnTo>
                  <a:pt x="418" y="1094"/>
                </a:lnTo>
                <a:lnTo>
                  <a:pt x="362" y="1078"/>
                </a:lnTo>
                <a:lnTo>
                  <a:pt x="310" y="1054"/>
                </a:lnTo>
                <a:lnTo>
                  <a:pt x="263" y="1025"/>
                </a:lnTo>
                <a:lnTo>
                  <a:pt x="216" y="993"/>
                </a:lnTo>
                <a:lnTo>
                  <a:pt x="173" y="957"/>
                </a:lnTo>
                <a:lnTo>
                  <a:pt x="134" y="916"/>
                </a:lnTo>
                <a:lnTo>
                  <a:pt x="99" y="872"/>
                </a:lnTo>
                <a:lnTo>
                  <a:pt x="69" y="827"/>
                </a:lnTo>
                <a:lnTo>
                  <a:pt x="43" y="775"/>
                </a:lnTo>
                <a:lnTo>
                  <a:pt x="26" y="722"/>
                </a:lnTo>
                <a:lnTo>
                  <a:pt x="9" y="670"/>
                </a:lnTo>
                <a:lnTo>
                  <a:pt x="0" y="613"/>
                </a:lnTo>
                <a:lnTo>
                  <a:pt x="0" y="557"/>
                </a:lnTo>
                <a:lnTo>
                  <a:pt x="0" y="500"/>
                </a:lnTo>
                <a:lnTo>
                  <a:pt x="9" y="452"/>
                </a:lnTo>
                <a:lnTo>
                  <a:pt x="22" y="400"/>
                </a:lnTo>
                <a:lnTo>
                  <a:pt x="39" y="351"/>
                </a:lnTo>
                <a:lnTo>
                  <a:pt x="61" y="307"/>
                </a:lnTo>
                <a:lnTo>
                  <a:pt x="86" y="262"/>
                </a:lnTo>
                <a:lnTo>
                  <a:pt x="151" y="182"/>
                </a:lnTo>
                <a:lnTo>
                  <a:pt x="229" y="113"/>
                </a:lnTo>
                <a:lnTo>
                  <a:pt x="319" y="56"/>
                </a:lnTo>
                <a:lnTo>
                  <a:pt x="371" y="36"/>
                </a:lnTo>
                <a:lnTo>
                  <a:pt x="418" y="20"/>
                </a:lnTo>
                <a:lnTo>
                  <a:pt x="474" y="8"/>
                </a:lnTo>
                <a:lnTo>
                  <a:pt x="530" y="0"/>
                </a:lnTo>
                <a:lnTo>
                  <a:pt x="1030" y="953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39" name="Freeform 24"/>
          <p:cNvSpPr>
            <a:spLocks/>
          </p:cNvSpPr>
          <p:nvPr/>
        </p:nvSpPr>
        <p:spPr bwMode="auto">
          <a:xfrm>
            <a:off x="7724775" y="1541463"/>
            <a:ext cx="1506538" cy="1643062"/>
          </a:xfrm>
          <a:custGeom>
            <a:avLst/>
            <a:gdLst>
              <a:gd name="T0" fmla="*/ 2147483647 w 1030"/>
              <a:gd name="T1" fmla="*/ 2147483647 h 1122"/>
              <a:gd name="T2" fmla="*/ 2147483647 w 1030"/>
              <a:gd name="T3" fmla="*/ 2147483647 h 1122"/>
              <a:gd name="T4" fmla="*/ 2147483647 w 1030"/>
              <a:gd name="T5" fmla="*/ 2147483647 h 1122"/>
              <a:gd name="T6" fmla="*/ 2147483647 w 1030"/>
              <a:gd name="T7" fmla="*/ 2147483647 h 1122"/>
              <a:gd name="T8" fmla="*/ 2147483647 w 1030"/>
              <a:gd name="T9" fmla="*/ 2147483647 h 1122"/>
              <a:gd name="T10" fmla="*/ 2147483647 w 1030"/>
              <a:gd name="T11" fmla="*/ 2147483647 h 1122"/>
              <a:gd name="T12" fmla="*/ 2147483647 w 1030"/>
              <a:gd name="T13" fmla="*/ 2147483647 h 1122"/>
              <a:gd name="T14" fmla="*/ 2147483647 w 1030"/>
              <a:gd name="T15" fmla="*/ 2147483647 h 1122"/>
              <a:gd name="T16" fmla="*/ 2147483647 w 1030"/>
              <a:gd name="T17" fmla="*/ 2147483647 h 1122"/>
              <a:gd name="T18" fmla="*/ 2147483647 w 1030"/>
              <a:gd name="T19" fmla="*/ 2147483647 h 1122"/>
              <a:gd name="T20" fmla="*/ 2147483647 w 1030"/>
              <a:gd name="T21" fmla="*/ 2147483647 h 1122"/>
              <a:gd name="T22" fmla="*/ 2147483647 w 1030"/>
              <a:gd name="T23" fmla="*/ 2147483647 h 1122"/>
              <a:gd name="T24" fmla="*/ 2147483647 w 1030"/>
              <a:gd name="T25" fmla="*/ 2147483647 h 1122"/>
              <a:gd name="T26" fmla="*/ 2147483647 w 1030"/>
              <a:gd name="T27" fmla="*/ 2147483647 h 1122"/>
              <a:gd name="T28" fmla="*/ 2147483647 w 1030"/>
              <a:gd name="T29" fmla="*/ 2147483647 h 1122"/>
              <a:gd name="T30" fmla="*/ 2147483647 w 1030"/>
              <a:gd name="T31" fmla="*/ 2147483647 h 1122"/>
              <a:gd name="T32" fmla="*/ 2147483647 w 1030"/>
              <a:gd name="T33" fmla="*/ 2147483647 h 1122"/>
              <a:gd name="T34" fmla="*/ 2147483647 w 1030"/>
              <a:gd name="T35" fmla="*/ 2147483647 h 1122"/>
              <a:gd name="T36" fmla="*/ 2147483647 w 1030"/>
              <a:gd name="T37" fmla="*/ 2147483647 h 1122"/>
              <a:gd name="T38" fmla="*/ 2147483647 w 1030"/>
              <a:gd name="T39" fmla="*/ 2147483647 h 1122"/>
              <a:gd name="T40" fmla="*/ 2147483647 w 1030"/>
              <a:gd name="T41" fmla="*/ 2147483647 h 1122"/>
              <a:gd name="T42" fmla="*/ 2147483647 w 1030"/>
              <a:gd name="T43" fmla="*/ 2147483647 h 1122"/>
              <a:gd name="T44" fmla="*/ 2147483647 w 1030"/>
              <a:gd name="T45" fmla="*/ 2147483647 h 1122"/>
              <a:gd name="T46" fmla="*/ 0 w 1030"/>
              <a:gd name="T47" fmla="*/ 2147483647 h 1122"/>
              <a:gd name="T48" fmla="*/ 0 w 1030"/>
              <a:gd name="T49" fmla="*/ 2147483647 h 1122"/>
              <a:gd name="T50" fmla="*/ 0 w 1030"/>
              <a:gd name="T51" fmla="*/ 2147483647 h 1122"/>
              <a:gd name="T52" fmla="*/ 2147483647 w 1030"/>
              <a:gd name="T53" fmla="*/ 2147483647 h 1122"/>
              <a:gd name="T54" fmla="*/ 2147483647 w 1030"/>
              <a:gd name="T55" fmla="*/ 2147483647 h 1122"/>
              <a:gd name="T56" fmla="*/ 2147483647 w 1030"/>
              <a:gd name="T57" fmla="*/ 2147483647 h 1122"/>
              <a:gd name="T58" fmla="*/ 2147483647 w 1030"/>
              <a:gd name="T59" fmla="*/ 2147483647 h 1122"/>
              <a:gd name="T60" fmla="*/ 2147483647 w 1030"/>
              <a:gd name="T61" fmla="*/ 2147483647 h 1122"/>
              <a:gd name="T62" fmla="*/ 2147483647 w 1030"/>
              <a:gd name="T63" fmla="*/ 2147483647 h 1122"/>
              <a:gd name="T64" fmla="*/ 2147483647 w 1030"/>
              <a:gd name="T65" fmla="*/ 2147483647 h 1122"/>
              <a:gd name="T66" fmla="*/ 2147483647 w 1030"/>
              <a:gd name="T67" fmla="*/ 2147483647 h 1122"/>
              <a:gd name="T68" fmla="*/ 2147483647 w 1030"/>
              <a:gd name="T69" fmla="*/ 2147483647 h 1122"/>
              <a:gd name="T70" fmla="*/ 2147483647 w 1030"/>
              <a:gd name="T71" fmla="*/ 2147483647 h 1122"/>
              <a:gd name="T72" fmla="*/ 2147483647 w 1030"/>
              <a:gd name="T73" fmla="*/ 2147483647 h 1122"/>
              <a:gd name="T74" fmla="*/ 2147483647 w 1030"/>
              <a:gd name="T75" fmla="*/ 0 h 11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30"/>
              <a:gd name="T115" fmla="*/ 0 h 1122"/>
              <a:gd name="T116" fmla="*/ 1030 w 1030"/>
              <a:gd name="T117" fmla="*/ 1122 h 112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30" h="1122">
                <a:moveTo>
                  <a:pt x="1030" y="953"/>
                </a:moveTo>
                <a:lnTo>
                  <a:pt x="987" y="989"/>
                </a:lnTo>
                <a:lnTo>
                  <a:pt x="939" y="1021"/>
                </a:lnTo>
                <a:lnTo>
                  <a:pt x="888" y="1049"/>
                </a:lnTo>
                <a:lnTo>
                  <a:pt x="836" y="1074"/>
                </a:lnTo>
                <a:lnTo>
                  <a:pt x="780" y="1094"/>
                </a:lnTo>
                <a:lnTo>
                  <a:pt x="720" y="1110"/>
                </a:lnTo>
                <a:lnTo>
                  <a:pt x="659" y="1118"/>
                </a:lnTo>
                <a:lnTo>
                  <a:pt x="599" y="1122"/>
                </a:lnTo>
                <a:lnTo>
                  <a:pt x="534" y="1118"/>
                </a:lnTo>
                <a:lnTo>
                  <a:pt x="474" y="1110"/>
                </a:lnTo>
                <a:lnTo>
                  <a:pt x="418" y="1094"/>
                </a:lnTo>
                <a:lnTo>
                  <a:pt x="362" y="1078"/>
                </a:lnTo>
                <a:lnTo>
                  <a:pt x="310" y="1054"/>
                </a:lnTo>
                <a:lnTo>
                  <a:pt x="263" y="1025"/>
                </a:lnTo>
                <a:lnTo>
                  <a:pt x="216" y="993"/>
                </a:lnTo>
                <a:lnTo>
                  <a:pt x="173" y="957"/>
                </a:lnTo>
                <a:lnTo>
                  <a:pt x="134" y="916"/>
                </a:lnTo>
                <a:lnTo>
                  <a:pt x="99" y="872"/>
                </a:lnTo>
                <a:lnTo>
                  <a:pt x="69" y="827"/>
                </a:lnTo>
                <a:lnTo>
                  <a:pt x="43" y="775"/>
                </a:lnTo>
                <a:lnTo>
                  <a:pt x="26" y="722"/>
                </a:lnTo>
                <a:lnTo>
                  <a:pt x="9" y="670"/>
                </a:lnTo>
                <a:lnTo>
                  <a:pt x="0" y="613"/>
                </a:lnTo>
                <a:lnTo>
                  <a:pt x="0" y="557"/>
                </a:lnTo>
                <a:lnTo>
                  <a:pt x="0" y="500"/>
                </a:lnTo>
                <a:lnTo>
                  <a:pt x="9" y="452"/>
                </a:lnTo>
                <a:lnTo>
                  <a:pt x="22" y="400"/>
                </a:lnTo>
                <a:lnTo>
                  <a:pt x="39" y="351"/>
                </a:lnTo>
                <a:lnTo>
                  <a:pt x="61" y="307"/>
                </a:lnTo>
                <a:lnTo>
                  <a:pt x="86" y="262"/>
                </a:lnTo>
                <a:lnTo>
                  <a:pt x="151" y="182"/>
                </a:lnTo>
                <a:lnTo>
                  <a:pt x="229" y="113"/>
                </a:lnTo>
                <a:lnTo>
                  <a:pt x="319" y="56"/>
                </a:lnTo>
                <a:lnTo>
                  <a:pt x="371" y="36"/>
                </a:lnTo>
                <a:lnTo>
                  <a:pt x="418" y="20"/>
                </a:lnTo>
                <a:lnTo>
                  <a:pt x="474" y="8"/>
                </a:lnTo>
                <a:lnTo>
                  <a:pt x="53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40" name="Line 25"/>
          <p:cNvSpPr>
            <a:spLocks noChangeShapeType="1"/>
          </p:cNvSpPr>
          <p:nvPr/>
        </p:nvSpPr>
        <p:spPr bwMode="auto">
          <a:xfrm>
            <a:off x="7145339" y="2357439"/>
            <a:ext cx="2911475" cy="1587"/>
          </a:xfrm>
          <a:prstGeom prst="line">
            <a:avLst/>
          </a:prstGeom>
          <a:noFill/>
          <a:ln w="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41" name="Line 26"/>
          <p:cNvSpPr>
            <a:spLocks noChangeShapeType="1"/>
          </p:cNvSpPr>
          <p:nvPr/>
        </p:nvSpPr>
        <p:spPr bwMode="auto">
          <a:xfrm>
            <a:off x="7145339" y="2357439"/>
            <a:ext cx="2911475" cy="158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42" name="Line 29"/>
          <p:cNvSpPr>
            <a:spLocks noChangeShapeType="1"/>
          </p:cNvSpPr>
          <p:nvPr/>
        </p:nvSpPr>
        <p:spPr bwMode="auto">
          <a:xfrm flipV="1">
            <a:off x="8601075" y="1057275"/>
            <a:ext cx="1588" cy="2611438"/>
          </a:xfrm>
          <a:prstGeom prst="line">
            <a:avLst/>
          </a:prstGeom>
          <a:noFill/>
          <a:ln w="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43" name="Line 30"/>
          <p:cNvSpPr>
            <a:spLocks noChangeShapeType="1"/>
          </p:cNvSpPr>
          <p:nvPr/>
        </p:nvSpPr>
        <p:spPr bwMode="auto">
          <a:xfrm flipV="1">
            <a:off x="8601075" y="1057275"/>
            <a:ext cx="1588" cy="26114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44" name="Line 33"/>
          <p:cNvSpPr>
            <a:spLocks noChangeShapeType="1"/>
          </p:cNvSpPr>
          <p:nvPr/>
        </p:nvSpPr>
        <p:spPr bwMode="auto">
          <a:xfrm flipH="1">
            <a:off x="7289800" y="1760538"/>
            <a:ext cx="2622550" cy="120015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45" name="Freeform 35"/>
          <p:cNvSpPr>
            <a:spLocks/>
          </p:cNvSpPr>
          <p:nvPr/>
        </p:nvSpPr>
        <p:spPr bwMode="auto">
          <a:xfrm>
            <a:off x="9867901" y="1712913"/>
            <a:ext cx="144463" cy="95250"/>
          </a:xfrm>
          <a:custGeom>
            <a:avLst/>
            <a:gdLst>
              <a:gd name="T0" fmla="*/ 2147483647 w 99"/>
              <a:gd name="T1" fmla="*/ 2147483647 h 65"/>
              <a:gd name="T2" fmla="*/ 2147483647 w 99"/>
              <a:gd name="T3" fmla="*/ 2147483647 h 65"/>
              <a:gd name="T4" fmla="*/ 0 w 99"/>
              <a:gd name="T5" fmla="*/ 2147483647 h 65"/>
              <a:gd name="T6" fmla="*/ 2147483647 w 99"/>
              <a:gd name="T7" fmla="*/ 2147483647 h 65"/>
              <a:gd name="T8" fmla="*/ 2147483647 w 99"/>
              <a:gd name="T9" fmla="*/ 2147483647 h 65"/>
              <a:gd name="T10" fmla="*/ 2147483647 w 99"/>
              <a:gd name="T11" fmla="*/ 2147483647 h 65"/>
              <a:gd name="T12" fmla="*/ 2147483647 w 99"/>
              <a:gd name="T13" fmla="*/ 2147483647 h 65"/>
              <a:gd name="T14" fmla="*/ 2147483647 w 99"/>
              <a:gd name="T15" fmla="*/ 2147483647 h 65"/>
              <a:gd name="T16" fmla="*/ 2147483647 w 99"/>
              <a:gd name="T17" fmla="*/ 0 h 65"/>
              <a:gd name="T18" fmla="*/ 2147483647 w 99"/>
              <a:gd name="T19" fmla="*/ 2147483647 h 65"/>
              <a:gd name="T20" fmla="*/ 2147483647 w 99"/>
              <a:gd name="T21" fmla="*/ 2147483647 h 65"/>
              <a:gd name="T22" fmla="*/ 2147483647 w 99"/>
              <a:gd name="T23" fmla="*/ 2147483647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9"/>
              <a:gd name="T37" fmla="*/ 0 h 65"/>
              <a:gd name="T38" fmla="*/ 99 w 99"/>
              <a:gd name="T39" fmla="*/ 65 h 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9" h="65">
                <a:moveTo>
                  <a:pt x="47" y="8"/>
                </a:moveTo>
                <a:lnTo>
                  <a:pt x="21" y="12"/>
                </a:lnTo>
                <a:lnTo>
                  <a:pt x="0" y="16"/>
                </a:lnTo>
                <a:lnTo>
                  <a:pt x="26" y="65"/>
                </a:lnTo>
                <a:lnTo>
                  <a:pt x="30" y="56"/>
                </a:lnTo>
                <a:lnTo>
                  <a:pt x="34" y="48"/>
                </a:lnTo>
                <a:lnTo>
                  <a:pt x="60" y="28"/>
                </a:lnTo>
                <a:lnTo>
                  <a:pt x="77" y="8"/>
                </a:lnTo>
                <a:lnTo>
                  <a:pt x="99" y="0"/>
                </a:lnTo>
                <a:lnTo>
                  <a:pt x="73" y="4"/>
                </a:lnTo>
                <a:lnTo>
                  <a:pt x="47" y="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46" name="Freeform 36"/>
          <p:cNvSpPr>
            <a:spLocks/>
          </p:cNvSpPr>
          <p:nvPr/>
        </p:nvSpPr>
        <p:spPr bwMode="auto">
          <a:xfrm>
            <a:off x="9867901" y="1712913"/>
            <a:ext cx="144463" cy="95250"/>
          </a:xfrm>
          <a:custGeom>
            <a:avLst/>
            <a:gdLst>
              <a:gd name="T0" fmla="*/ 2147483647 w 99"/>
              <a:gd name="T1" fmla="*/ 2147483647 h 65"/>
              <a:gd name="T2" fmla="*/ 2147483647 w 99"/>
              <a:gd name="T3" fmla="*/ 2147483647 h 65"/>
              <a:gd name="T4" fmla="*/ 0 w 99"/>
              <a:gd name="T5" fmla="*/ 2147483647 h 65"/>
              <a:gd name="T6" fmla="*/ 2147483647 w 99"/>
              <a:gd name="T7" fmla="*/ 2147483647 h 65"/>
              <a:gd name="T8" fmla="*/ 2147483647 w 99"/>
              <a:gd name="T9" fmla="*/ 2147483647 h 65"/>
              <a:gd name="T10" fmla="*/ 2147483647 w 99"/>
              <a:gd name="T11" fmla="*/ 2147483647 h 65"/>
              <a:gd name="T12" fmla="*/ 2147483647 w 99"/>
              <a:gd name="T13" fmla="*/ 2147483647 h 65"/>
              <a:gd name="T14" fmla="*/ 2147483647 w 99"/>
              <a:gd name="T15" fmla="*/ 2147483647 h 65"/>
              <a:gd name="T16" fmla="*/ 2147483647 w 99"/>
              <a:gd name="T17" fmla="*/ 0 h 65"/>
              <a:gd name="T18" fmla="*/ 2147483647 w 99"/>
              <a:gd name="T19" fmla="*/ 2147483647 h 65"/>
              <a:gd name="T20" fmla="*/ 2147483647 w 99"/>
              <a:gd name="T21" fmla="*/ 2147483647 h 65"/>
              <a:gd name="T22" fmla="*/ 2147483647 w 99"/>
              <a:gd name="T23" fmla="*/ 2147483647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9"/>
              <a:gd name="T37" fmla="*/ 0 h 65"/>
              <a:gd name="T38" fmla="*/ 99 w 99"/>
              <a:gd name="T39" fmla="*/ 65 h 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9" h="65">
                <a:moveTo>
                  <a:pt x="47" y="8"/>
                </a:moveTo>
                <a:lnTo>
                  <a:pt x="21" y="12"/>
                </a:lnTo>
                <a:lnTo>
                  <a:pt x="0" y="16"/>
                </a:lnTo>
                <a:lnTo>
                  <a:pt x="26" y="65"/>
                </a:lnTo>
                <a:lnTo>
                  <a:pt x="30" y="56"/>
                </a:lnTo>
                <a:lnTo>
                  <a:pt x="34" y="48"/>
                </a:lnTo>
                <a:lnTo>
                  <a:pt x="60" y="28"/>
                </a:lnTo>
                <a:lnTo>
                  <a:pt x="77" y="8"/>
                </a:lnTo>
                <a:lnTo>
                  <a:pt x="99" y="0"/>
                </a:lnTo>
                <a:lnTo>
                  <a:pt x="73" y="4"/>
                </a:lnTo>
                <a:lnTo>
                  <a:pt x="47" y="8"/>
                </a:lnTo>
              </a:path>
            </a:pathLst>
          </a:cu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47" name="Freeform 37"/>
          <p:cNvSpPr>
            <a:spLocks/>
          </p:cNvSpPr>
          <p:nvPr/>
        </p:nvSpPr>
        <p:spPr bwMode="auto">
          <a:xfrm>
            <a:off x="9886951" y="1736725"/>
            <a:ext cx="74613" cy="46038"/>
          </a:xfrm>
          <a:custGeom>
            <a:avLst/>
            <a:gdLst>
              <a:gd name="T0" fmla="*/ 2147483647 w 51"/>
              <a:gd name="T1" fmla="*/ 2147483647 h 32"/>
              <a:gd name="T2" fmla="*/ 2147483647 w 51"/>
              <a:gd name="T3" fmla="*/ 2147483647 h 32"/>
              <a:gd name="T4" fmla="*/ 0 w 51"/>
              <a:gd name="T5" fmla="*/ 2147483647 h 32"/>
              <a:gd name="T6" fmla="*/ 2147483647 w 51"/>
              <a:gd name="T7" fmla="*/ 2147483647 h 32"/>
              <a:gd name="T8" fmla="*/ 2147483647 w 51"/>
              <a:gd name="T9" fmla="*/ 2147483647 h 32"/>
              <a:gd name="T10" fmla="*/ 2147483647 w 51"/>
              <a:gd name="T11" fmla="*/ 2147483647 h 32"/>
              <a:gd name="T12" fmla="*/ 2147483647 w 51"/>
              <a:gd name="T13" fmla="*/ 2147483647 h 32"/>
              <a:gd name="T14" fmla="*/ 2147483647 w 51"/>
              <a:gd name="T15" fmla="*/ 0 h 32"/>
              <a:gd name="T16" fmla="*/ 2147483647 w 51"/>
              <a:gd name="T17" fmla="*/ 0 h 32"/>
              <a:gd name="T18" fmla="*/ 2147483647 w 51"/>
              <a:gd name="T19" fmla="*/ 2147483647 h 32"/>
              <a:gd name="T20" fmla="*/ 2147483647 w 51"/>
              <a:gd name="T21" fmla="*/ 2147483647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1"/>
              <a:gd name="T34" fmla="*/ 0 h 32"/>
              <a:gd name="T35" fmla="*/ 51 w 51"/>
              <a:gd name="T36" fmla="*/ 32 h 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1" h="32">
                <a:moveTo>
                  <a:pt x="26" y="4"/>
                </a:moveTo>
                <a:lnTo>
                  <a:pt x="13" y="4"/>
                </a:lnTo>
                <a:lnTo>
                  <a:pt x="0" y="8"/>
                </a:lnTo>
                <a:lnTo>
                  <a:pt x="13" y="32"/>
                </a:lnTo>
                <a:lnTo>
                  <a:pt x="21" y="20"/>
                </a:lnTo>
                <a:lnTo>
                  <a:pt x="30" y="12"/>
                </a:lnTo>
                <a:lnTo>
                  <a:pt x="39" y="4"/>
                </a:lnTo>
                <a:lnTo>
                  <a:pt x="51" y="0"/>
                </a:lnTo>
                <a:lnTo>
                  <a:pt x="39" y="0"/>
                </a:lnTo>
                <a:lnTo>
                  <a:pt x="26" y="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48" name="Freeform 38"/>
          <p:cNvSpPr>
            <a:spLocks/>
          </p:cNvSpPr>
          <p:nvPr/>
        </p:nvSpPr>
        <p:spPr bwMode="auto">
          <a:xfrm>
            <a:off x="9886951" y="1736725"/>
            <a:ext cx="74613" cy="46038"/>
          </a:xfrm>
          <a:custGeom>
            <a:avLst/>
            <a:gdLst>
              <a:gd name="T0" fmla="*/ 2147483647 w 51"/>
              <a:gd name="T1" fmla="*/ 2147483647 h 32"/>
              <a:gd name="T2" fmla="*/ 2147483647 w 51"/>
              <a:gd name="T3" fmla="*/ 2147483647 h 32"/>
              <a:gd name="T4" fmla="*/ 0 w 51"/>
              <a:gd name="T5" fmla="*/ 2147483647 h 32"/>
              <a:gd name="T6" fmla="*/ 2147483647 w 51"/>
              <a:gd name="T7" fmla="*/ 2147483647 h 32"/>
              <a:gd name="T8" fmla="*/ 2147483647 w 51"/>
              <a:gd name="T9" fmla="*/ 2147483647 h 32"/>
              <a:gd name="T10" fmla="*/ 2147483647 w 51"/>
              <a:gd name="T11" fmla="*/ 2147483647 h 32"/>
              <a:gd name="T12" fmla="*/ 2147483647 w 51"/>
              <a:gd name="T13" fmla="*/ 2147483647 h 32"/>
              <a:gd name="T14" fmla="*/ 2147483647 w 51"/>
              <a:gd name="T15" fmla="*/ 0 h 32"/>
              <a:gd name="T16" fmla="*/ 2147483647 w 51"/>
              <a:gd name="T17" fmla="*/ 0 h 32"/>
              <a:gd name="T18" fmla="*/ 2147483647 w 51"/>
              <a:gd name="T19" fmla="*/ 2147483647 h 32"/>
              <a:gd name="T20" fmla="*/ 2147483647 w 51"/>
              <a:gd name="T21" fmla="*/ 2147483647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1"/>
              <a:gd name="T34" fmla="*/ 0 h 32"/>
              <a:gd name="T35" fmla="*/ 51 w 51"/>
              <a:gd name="T36" fmla="*/ 32 h 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1" h="32">
                <a:moveTo>
                  <a:pt x="26" y="4"/>
                </a:moveTo>
                <a:lnTo>
                  <a:pt x="13" y="4"/>
                </a:lnTo>
                <a:lnTo>
                  <a:pt x="0" y="8"/>
                </a:lnTo>
                <a:lnTo>
                  <a:pt x="13" y="32"/>
                </a:lnTo>
                <a:lnTo>
                  <a:pt x="21" y="20"/>
                </a:lnTo>
                <a:lnTo>
                  <a:pt x="30" y="12"/>
                </a:lnTo>
                <a:lnTo>
                  <a:pt x="39" y="4"/>
                </a:lnTo>
                <a:lnTo>
                  <a:pt x="51" y="0"/>
                </a:lnTo>
                <a:lnTo>
                  <a:pt x="39" y="0"/>
                </a:lnTo>
                <a:lnTo>
                  <a:pt x="26" y="4"/>
                </a:lnTo>
              </a:path>
            </a:pathLst>
          </a:cu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49" name="Line 39"/>
          <p:cNvSpPr>
            <a:spLocks noChangeShapeType="1"/>
          </p:cNvSpPr>
          <p:nvPr/>
        </p:nvSpPr>
        <p:spPr bwMode="auto">
          <a:xfrm flipH="1" flipV="1">
            <a:off x="7989889" y="1187450"/>
            <a:ext cx="1228725" cy="2344738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50" name="Freeform 41"/>
          <p:cNvSpPr>
            <a:spLocks/>
          </p:cNvSpPr>
          <p:nvPr/>
        </p:nvSpPr>
        <p:spPr bwMode="auto">
          <a:xfrm>
            <a:off x="7939088" y="1092201"/>
            <a:ext cx="101600" cy="136525"/>
          </a:xfrm>
          <a:custGeom>
            <a:avLst/>
            <a:gdLst>
              <a:gd name="T0" fmla="*/ 2147483647 w 69"/>
              <a:gd name="T1" fmla="*/ 2147483647 h 93"/>
              <a:gd name="T2" fmla="*/ 2147483647 w 69"/>
              <a:gd name="T3" fmla="*/ 2147483647 h 93"/>
              <a:gd name="T4" fmla="*/ 2147483647 w 69"/>
              <a:gd name="T5" fmla="*/ 2147483647 h 93"/>
              <a:gd name="T6" fmla="*/ 2147483647 w 69"/>
              <a:gd name="T7" fmla="*/ 2147483647 h 93"/>
              <a:gd name="T8" fmla="*/ 2147483647 w 69"/>
              <a:gd name="T9" fmla="*/ 2147483647 h 93"/>
              <a:gd name="T10" fmla="*/ 2147483647 w 69"/>
              <a:gd name="T11" fmla="*/ 2147483647 h 93"/>
              <a:gd name="T12" fmla="*/ 2147483647 w 69"/>
              <a:gd name="T13" fmla="*/ 2147483647 h 93"/>
              <a:gd name="T14" fmla="*/ 2147483647 w 69"/>
              <a:gd name="T15" fmla="*/ 2147483647 h 93"/>
              <a:gd name="T16" fmla="*/ 0 w 69"/>
              <a:gd name="T17" fmla="*/ 0 h 93"/>
              <a:gd name="T18" fmla="*/ 2147483647 w 69"/>
              <a:gd name="T19" fmla="*/ 2147483647 h 93"/>
              <a:gd name="T20" fmla="*/ 2147483647 w 69"/>
              <a:gd name="T21" fmla="*/ 2147483647 h 93"/>
              <a:gd name="T22" fmla="*/ 2147483647 w 69"/>
              <a:gd name="T23" fmla="*/ 2147483647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9"/>
              <a:gd name="T37" fmla="*/ 0 h 93"/>
              <a:gd name="T38" fmla="*/ 69 w 69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9" h="93">
                <a:moveTo>
                  <a:pt x="13" y="48"/>
                </a:moveTo>
                <a:lnTo>
                  <a:pt x="13" y="69"/>
                </a:lnTo>
                <a:lnTo>
                  <a:pt x="17" y="93"/>
                </a:lnTo>
                <a:lnTo>
                  <a:pt x="69" y="69"/>
                </a:lnTo>
                <a:lnTo>
                  <a:pt x="60" y="65"/>
                </a:lnTo>
                <a:lnTo>
                  <a:pt x="51" y="57"/>
                </a:lnTo>
                <a:lnTo>
                  <a:pt x="34" y="36"/>
                </a:lnTo>
                <a:lnTo>
                  <a:pt x="13" y="16"/>
                </a:lnTo>
                <a:lnTo>
                  <a:pt x="0" y="0"/>
                </a:lnTo>
                <a:lnTo>
                  <a:pt x="4" y="20"/>
                </a:lnTo>
                <a:lnTo>
                  <a:pt x="13" y="4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51" name="Freeform 42"/>
          <p:cNvSpPr>
            <a:spLocks/>
          </p:cNvSpPr>
          <p:nvPr/>
        </p:nvSpPr>
        <p:spPr bwMode="auto">
          <a:xfrm>
            <a:off x="7939088" y="1092201"/>
            <a:ext cx="101600" cy="136525"/>
          </a:xfrm>
          <a:custGeom>
            <a:avLst/>
            <a:gdLst>
              <a:gd name="T0" fmla="*/ 2147483647 w 69"/>
              <a:gd name="T1" fmla="*/ 2147483647 h 93"/>
              <a:gd name="T2" fmla="*/ 2147483647 w 69"/>
              <a:gd name="T3" fmla="*/ 2147483647 h 93"/>
              <a:gd name="T4" fmla="*/ 2147483647 w 69"/>
              <a:gd name="T5" fmla="*/ 2147483647 h 93"/>
              <a:gd name="T6" fmla="*/ 2147483647 w 69"/>
              <a:gd name="T7" fmla="*/ 2147483647 h 93"/>
              <a:gd name="T8" fmla="*/ 2147483647 w 69"/>
              <a:gd name="T9" fmla="*/ 2147483647 h 93"/>
              <a:gd name="T10" fmla="*/ 2147483647 w 69"/>
              <a:gd name="T11" fmla="*/ 2147483647 h 93"/>
              <a:gd name="T12" fmla="*/ 2147483647 w 69"/>
              <a:gd name="T13" fmla="*/ 2147483647 h 93"/>
              <a:gd name="T14" fmla="*/ 2147483647 w 69"/>
              <a:gd name="T15" fmla="*/ 2147483647 h 93"/>
              <a:gd name="T16" fmla="*/ 0 w 69"/>
              <a:gd name="T17" fmla="*/ 0 h 93"/>
              <a:gd name="T18" fmla="*/ 2147483647 w 69"/>
              <a:gd name="T19" fmla="*/ 2147483647 h 93"/>
              <a:gd name="T20" fmla="*/ 2147483647 w 69"/>
              <a:gd name="T21" fmla="*/ 2147483647 h 93"/>
              <a:gd name="T22" fmla="*/ 2147483647 w 69"/>
              <a:gd name="T23" fmla="*/ 2147483647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9"/>
              <a:gd name="T37" fmla="*/ 0 h 93"/>
              <a:gd name="T38" fmla="*/ 69 w 69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9" h="93">
                <a:moveTo>
                  <a:pt x="13" y="48"/>
                </a:moveTo>
                <a:lnTo>
                  <a:pt x="13" y="69"/>
                </a:lnTo>
                <a:lnTo>
                  <a:pt x="17" y="93"/>
                </a:lnTo>
                <a:lnTo>
                  <a:pt x="69" y="69"/>
                </a:lnTo>
                <a:lnTo>
                  <a:pt x="60" y="65"/>
                </a:lnTo>
                <a:lnTo>
                  <a:pt x="51" y="57"/>
                </a:lnTo>
                <a:lnTo>
                  <a:pt x="34" y="36"/>
                </a:lnTo>
                <a:lnTo>
                  <a:pt x="13" y="16"/>
                </a:lnTo>
                <a:lnTo>
                  <a:pt x="0" y="0"/>
                </a:lnTo>
                <a:lnTo>
                  <a:pt x="4" y="20"/>
                </a:lnTo>
                <a:lnTo>
                  <a:pt x="13" y="48"/>
                </a:lnTo>
              </a:path>
            </a:pathLst>
          </a:cu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52" name="Freeform 43"/>
          <p:cNvSpPr>
            <a:spLocks/>
          </p:cNvSpPr>
          <p:nvPr/>
        </p:nvSpPr>
        <p:spPr bwMode="auto">
          <a:xfrm>
            <a:off x="7964488" y="1139825"/>
            <a:ext cx="49212" cy="71438"/>
          </a:xfrm>
          <a:custGeom>
            <a:avLst/>
            <a:gdLst>
              <a:gd name="T0" fmla="*/ 2147483647 w 34"/>
              <a:gd name="T1" fmla="*/ 2147483647 h 49"/>
              <a:gd name="T2" fmla="*/ 2147483647 w 34"/>
              <a:gd name="T3" fmla="*/ 2147483647 h 49"/>
              <a:gd name="T4" fmla="*/ 2147483647 w 34"/>
              <a:gd name="T5" fmla="*/ 2147483647 h 49"/>
              <a:gd name="T6" fmla="*/ 2147483647 w 34"/>
              <a:gd name="T7" fmla="*/ 2147483647 h 49"/>
              <a:gd name="T8" fmla="*/ 2147483647 w 34"/>
              <a:gd name="T9" fmla="*/ 2147483647 h 49"/>
              <a:gd name="T10" fmla="*/ 2147483647 w 34"/>
              <a:gd name="T11" fmla="*/ 2147483647 h 49"/>
              <a:gd name="T12" fmla="*/ 2147483647 w 34"/>
              <a:gd name="T13" fmla="*/ 2147483647 h 49"/>
              <a:gd name="T14" fmla="*/ 0 w 34"/>
              <a:gd name="T15" fmla="*/ 0 h 49"/>
              <a:gd name="T16" fmla="*/ 0 w 34"/>
              <a:gd name="T17" fmla="*/ 2147483647 h 49"/>
              <a:gd name="T18" fmla="*/ 2147483647 w 34"/>
              <a:gd name="T19" fmla="*/ 2147483647 h 49"/>
              <a:gd name="T20" fmla="*/ 2147483647 w 34"/>
              <a:gd name="T21" fmla="*/ 2147483647 h 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49"/>
              <a:gd name="T35" fmla="*/ 34 w 34"/>
              <a:gd name="T36" fmla="*/ 49 h 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49">
                <a:moveTo>
                  <a:pt x="4" y="25"/>
                </a:moveTo>
                <a:lnTo>
                  <a:pt x="4" y="37"/>
                </a:lnTo>
                <a:lnTo>
                  <a:pt x="9" y="49"/>
                </a:lnTo>
                <a:lnTo>
                  <a:pt x="34" y="37"/>
                </a:lnTo>
                <a:lnTo>
                  <a:pt x="26" y="29"/>
                </a:lnTo>
                <a:lnTo>
                  <a:pt x="17" y="21"/>
                </a:lnTo>
                <a:lnTo>
                  <a:pt x="4" y="8"/>
                </a:lnTo>
                <a:lnTo>
                  <a:pt x="0" y="0"/>
                </a:lnTo>
                <a:lnTo>
                  <a:pt x="0" y="8"/>
                </a:lnTo>
                <a:lnTo>
                  <a:pt x="4" y="2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53" name="Freeform 44"/>
          <p:cNvSpPr>
            <a:spLocks/>
          </p:cNvSpPr>
          <p:nvPr/>
        </p:nvSpPr>
        <p:spPr bwMode="auto">
          <a:xfrm>
            <a:off x="7964488" y="1139825"/>
            <a:ext cx="49212" cy="71438"/>
          </a:xfrm>
          <a:custGeom>
            <a:avLst/>
            <a:gdLst>
              <a:gd name="T0" fmla="*/ 2147483647 w 34"/>
              <a:gd name="T1" fmla="*/ 2147483647 h 49"/>
              <a:gd name="T2" fmla="*/ 2147483647 w 34"/>
              <a:gd name="T3" fmla="*/ 2147483647 h 49"/>
              <a:gd name="T4" fmla="*/ 2147483647 w 34"/>
              <a:gd name="T5" fmla="*/ 2147483647 h 49"/>
              <a:gd name="T6" fmla="*/ 2147483647 w 34"/>
              <a:gd name="T7" fmla="*/ 2147483647 h 49"/>
              <a:gd name="T8" fmla="*/ 2147483647 w 34"/>
              <a:gd name="T9" fmla="*/ 2147483647 h 49"/>
              <a:gd name="T10" fmla="*/ 2147483647 w 34"/>
              <a:gd name="T11" fmla="*/ 2147483647 h 49"/>
              <a:gd name="T12" fmla="*/ 2147483647 w 34"/>
              <a:gd name="T13" fmla="*/ 2147483647 h 49"/>
              <a:gd name="T14" fmla="*/ 0 w 34"/>
              <a:gd name="T15" fmla="*/ 0 h 49"/>
              <a:gd name="T16" fmla="*/ 0 w 34"/>
              <a:gd name="T17" fmla="*/ 2147483647 h 49"/>
              <a:gd name="T18" fmla="*/ 2147483647 w 34"/>
              <a:gd name="T19" fmla="*/ 2147483647 h 49"/>
              <a:gd name="T20" fmla="*/ 2147483647 w 34"/>
              <a:gd name="T21" fmla="*/ 2147483647 h 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49"/>
              <a:gd name="T35" fmla="*/ 34 w 34"/>
              <a:gd name="T36" fmla="*/ 49 h 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49">
                <a:moveTo>
                  <a:pt x="4" y="25"/>
                </a:moveTo>
                <a:lnTo>
                  <a:pt x="4" y="37"/>
                </a:lnTo>
                <a:lnTo>
                  <a:pt x="9" y="49"/>
                </a:lnTo>
                <a:lnTo>
                  <a:pt x="34" y="37"/>
                </a:lnTo>
                <a:lnTo>
                  <a:pt x="26" y="29"/>
                </a:lnTo>
                <a:lnTo>
                  <a:pt x="17" y="21"/>
                </a:lnTo>
                <a:lnTo>
                  <a:pt x="4" y="8"/>
                </a:lnTo>
                <a:lnTo>
                  <a:pt x="0" y="0"/>
                </a:lnTo>
                <a:lnTo>
                  <a:pt x="0" y="8"/>
                </a:lnTo>
                <a:lnTo>
                  <a:pt x="4" y="25"/>
                </a:lnTo>
              </a:path>
            </a:pathLst>
          </a:cu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55" name="Line 46"/>
          <p:cNvSpPr>
            <a:spLocks noChangeShapeType="1"/>
          </p:cNvSpPr>
          <p:nvPr/>
        </p:nvSpPr>
        <p:spPr bwMode="auto">
          <a:xfrm flipH="1" flipV="1">
            <a:off x="7637464" y="2392363"/>
            <a:ext cx="749789" cy="140842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57" name="Line 49"/>
          <p:cNvSpPr>
            <a:spLocks noChangeShapeType="1"/>
          </p:cNvSpPr>
          <p:nvPr/>
        </p:nvSpPr>
        <p:spPr bwMode="auto">
          <a:xfrm flipH="1" flipV="1">
            <a:off x="9188450" y="1606550"/>
            <a:ext cx="767546" cy="1465834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58" name="Freeform 51"/>
          <p:cNvSpPr>
            <a:spLocks/>
          </p:cNvSpPr>
          <p:nvPr/>
        </p:nvSpPr>
        <p:spPr bwMode="auto">
          <a:xfrm>
            <a:off x="9734550" y="1831976"/>
            <a:ext cx="133350" cy="536575"/>
          </a:xfrm>
          <a:custGeom>
            <a:avLst/>
            <a:gdLst>
              <a:gd name="T0" fmla="*/ 0 w 91"/>
              <a:gd name="T1" fmla="*/ 0 h 367"/>
              <a:gd name="T2" fmla="*/ 2147483647 w 91"/>
              <a:gd name="T3" fmla="*/ 2147483647 h 367"/>
              <a:gd name="T4" fmla="*/ 2147483647 w 91"/>
              <a:gd name="T5" fmla="*/ 2147483647 h 367"/>
              <a:gd name="T6" fmla="*/ 2147483647 w 91"/>
              <a:gd name="T7" fmla="*/ 2147483647 h 367"/>
              <a:gd name="T8" fmla="*/ 2147483647 w 91"/>
              <a:gd name="T9" fmla="*/ 2147483647 h 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367"/>
              <a:gd name="T17" fmla="*/ 91 w 91"/>
              <a:gd name="T18" fmla="*/ 367 h 3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367">
                <a:moveTo>
                  <a:pt x="0" y="0"/>
                </a:moveTo>
                <a:lnTo>
                  <a:pt x="35" y="84"/>
                </a:lnTo>
                <a:lnTo>
                  <a:pt x="65" y="173"/>
                </a:lnTo>
                <a:lnTo>
                  <a:pt x="82" y="266"/>
                </a:lnTo>
                <a:lnTo>
                  <a:pt x="91" y="367"/>
                </a:lnTo>
              </a:path>
            </a:pathLst>
          </a:cu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59" name="Freeform 52"/>
          <p:cNvSpPr>
            <a:spLocks/>
          </p:cNvSpPr>
          <p:nvPr/>
        </p:nvSpPr>
        <p:spPr bwMode="auto">
          <a:xfrm>
            <a:off x="9723438" y="1831976"/>
            <a:ext cx="101600" cy="136525"/>
          </a:xfrm>
          <a:custGeom>
            <a:avLst/>
            <a:gdLst>
              <a:gd name="T0" fmla="*/ 2147483647 w 69"/>
              <a:gd name="T1" fmla="*/ 2147483647 h 93"/>
              <a:gd name="T2" fmla="*/ 2147483647 w 69"/>
              <a:gd name="T3" fmla="*/ 2147483647 h 93"/>
              <a:gd name="T4" fmla="*/ 2147483647 w 69"/>
              <a:gd name="T5" fmla="*/ 2147483647 h 93"/>
              <a:gd name="T6" fmla="*/ 2147483647 w 69"/>
              <a:gd name="T7" fmla="*/ 2147483647 h 93"/>
              <a:gd name="T8" fmla="*/ 2147483647 w 69"/>
              <a:gd name="T9" fmla="*/ 2147483647 h 93"/>
              <a:gd name="T10" fmla="*/ 2147483647 w 69"/>
              <a:gd name="T11" fmla="*/ 2147483647 h 93"/>
              <a:gd name="T12" fmla="*/ 2147483647 w 69"/>
              <a:gd name="T13" fmla="*/ 2147483647 h 93"/>
              <a:gd name="T14" fmla="*/ 2147483647 w 69"/>
              <a:gd name="T15" fmla="*/ 2147483647 h 93"/>
              <a:gd name="T16" fmla="*/ 0 w 69"/>
              <a:gd name="T17" fmla="*/ 0 h 93"/>
              <a:gd name="T18" fmla="*/ 2147483647 w 69"/>
              <a:gd name="T19" fmla="*/ 2147483647 h 93"/>
              <a:gd name="T20" fmla="*/ 2147483647 w 69"/>
              <a:gd name="T21" fmla="*/ 2147483647 h 93"/>
              <a:gd name="T22" fmla="*/ 2147483647 w 69"/>
              <a:gd name="T23" fmla="*/ 2147483647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9"/>
              <a:gd name="T37" fmla="*/ 0 h 93"/>
              <a:gd name="T38" fmla="*/ 69 w 69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9" h="93">
                <a:moveTo>
                  <a:pt x="13" y="48"/>
                </a:moveTo>
                <a:lnTo>
                  <a:pt x="13" y="68"/>
                </a:lnTo>
                <a:lnTo>
                  <a:pt x="17" y="93"/>
                </a:lnTo>
                <a:lnTo>
                  <a:pt x="69" y="68"/>
                </a:lnTo>
                <a:lnTo>
                  <a:pt x="60" y="60"/>
                </a:lnTo>
                <a:lnTo>
                  <a:pt x="51" y="56"/>
                </a:lnTo>
                <a:lnTo>
                  <a:pt x="34" y="36"/>
                </a:lnTo>
                <a:lnTo>
                  <a:pt x="13" y="16"/>
                </a:lnTo>
                <a:lnTo>
                  <a:pt x="0" y="0"/>
                </a:lnTo>
                <a:lnTo>
                  <a:pt x="4" y="20"/>
                </a:lnTo>
                <a:lnTo>
                  <a:pt x="13" y="4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60" name="Freeform 53"/>
          <p:cNvSpPr>
            <a:spLocks/>
          </p:cNvSpPr>
          <p:nvPr/>
        </p:nvSpPr>
        <p:spPr bwMode="auto">
          <a:xfrm>
            <a:off x="9723438" y="1831976"/>
            <a:ext cx="101600" cy="136525"/>
          </a:xfrm>
          <a:custGeom>
            <a:avLst/>
            <a:gdLst>
              <a:gd name="T0" fmla="*/ 2147483647 w 69"/>
              <a:gd name="T1" fmla="*/ 2147483647 h 93"/>
              <a:gd name="T2" fmla="*/ 2147483647 w 69"/>
              <a:gd name="T3" fmla="*/ 2147483647 h 93"/>
              <a:gd name="T4" fmla="*/ 2147483647 w 69"/>
              <a:gd name="T5" fmla="*/ 2147483647 h 93"/>
              <a:gd name="T6" fmla="*/ 2147483647 w 69"/>
              <a:gd name="T7" fmla="*/ 2147483647 h 93"/>
              <a:gd name="T8" fmla="*/ 2147483647 w 69"/>
              <a:gd name="T9" fmla="*/ 2147483647 h 93"/>
              <a:gd name="T10" fmla="*/ 2147483647 w 69"/>
              <a:gd name="T11" fmla="*/ 2147483647 h 93"/>
              <a:gd name="T12" fmla="*/ 2147483647 w 69"/>
              <a:gd name="T13" fmla="*/ 2147483647 h 93"/>
              <a:gd name="T14" fmla="*/ 2147483647 w 69"/>
              <a:gd name="T15" fmla="*/ 2147483647 h 93"/>
              <a:gd name="T16" fmla="*/ 0 w 69"/>
              <a:gd name="T17" fmla="*/ 0 h 93"/>
              <a:gd name="T18" fmla="*/ 2147483647 w 69"/>
              <a:gd name="T19" fmla="*/ 2147483647 h 93"/>
              <a:gd name="T20" fmla="*/ 2147483647 w 69"/>
              <a:gd name="T21" fmla="*/ 2147483647 h 93"/>
              <a:gd name="T22" fmla="*/ 2147483647 w 69"/>
              <a:gd name="T23" fmla="*/ 2147483647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9"/>
              <a:gd name="T37" fmla="*/ 0 h 93"/>
              <a:gd name="T38" fmla="*/ 69 w 69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9" h="93">
                <a:moveTo>
                  <a:pt x="13" y="48"/>
                </a:moveTo>
                <a:lnTo>
                  <a:pt x="13" y="68"/>
                </a:lnTo>
                <a:lnTo>
                  <a:pt x="17" y="93"/>
                </a:lnTo>
                <a:lnTo>
                  <a:pt x="69" y="68"/>
                </a:lnTo>
                <a:lnTo>
                  <a:pt x="60" y="60"/>
                </a:lnTo>
                <a:lnTo>
                  <a:pt x="51" y="56"/>
                </a:lnTo>
                <a:lnTo>
                  <a:pt x="34" y="36"/>
                </a:lnTo>
                <a:lnTo>
                  <a:pt x="13" y="16"/>
                </a:lnTo>
                <a:lnTo>
                  <a:pt x="0" y="0"/>
                </a:lnTo>
                <a:lnTo>
                  <a:pt x="4" y="20"/>
                </a:lnTo>
                <a:lnTo>
                  <a:pt x="13" y="48"/>
                </a:lnTo>
              </a:path>
            </a:pathLst>
          </a:cu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61" name="Freeform 54"/>
          <p:cNvSpPr>
            <a:spLocks/>
          </p:cNvSpPr>
          <p:nvPr/>
        </p:nvSpPr>
        <p:spPr bwMode="auto">
          <a:xfrm>
            <a:off x="8499475" y="1530351"/>
            <a:ext cx="788988" cy="1412875"/>
          </a:xfrm>
          <a:custGeom>
            <a:avLst/>
            <a:gdLst>
              <a:gd name="T0" fmla="*/ 0 w 539"/>
              <a:gd name="T1" fmla="*/ 2147483647 h 965"/>
              <a:gd name="T2" fmla="*/ 2147483647 w 539"/>
              <a:gd name="T3" fmla="*/ 2147483647 h 965"/>
              <a:gd name="T4" fmla="*/ 2147483647 w 539"/>
              <a:gd name="T5" fmla="*/ 2147483647 h 965"/>
              <a:gd name="T6" fmla="*/ 2147483647 w 539"/>
              <a:gd name="T7" fmla="*/ 2147483647 h 965"/>
              <a:gd name="T8" fmla="*/ 2147483647 w 539"/>
              <a:gd name="T9" fmla="*/ 2147483647 h 965"/>
              <a:gd name="T10" fmla="*/ 2147483647 w 539"/>
              <a:gd name="T11" fmla="*/ 2147483647 h 965"/>
              <a:gd name="T12" fmla="*/ 2147483647 w 539"/>
              <a:gd name="T13" fmla="*/ 2147483647 h 965"/>
              <a:gd name="T14" fmla="*/ 2147483647 w 539"/>
              <a:gd name="T15" fmla="*/ 0 h 965"/>
              <a:gd name="T16" fmla="*/ 2147483647 w 539"/>
              <a:gd name="T17" fmla="*/ 0 h 965"/>
              <a:gd name="T18" fmla="*/ 2147483647 w 539"/>
              <a:gd name="T19" fmla="*/ 2147483647 h 965"/>
              <a:gd name="T20" fmla="*/ 0 w 539"/>
              <a:gd name="T21" fmla="*/ 2147483647 h 965"/>
              <a:gd name="T22" fmla="*/ 0 w 539"/>
              <a:gd name="T23" fmla="*/ 2147483647 h 9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39"/>
              <a:gd name="T37" fmla="*/ 0 h 965"/>
              <a:gd name="T38" fmla="*/ 539 w 539"/>
              <a:gd name="T39" fmla="*/ 965 h 9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39" h="965">
                <a:moveTo>
                  <a:pt x="0" y="8"/>
                </a:moveTo>
                <a:lnTo>
                  <a:pt x="500" y="965"/>
                </a:lnTo>
                <a:lnTo>
                  <a:pt x="500" y="961"/>
                </a:lnTo>
                <a:lnTo>
                  <a:pt x="517" y="940"/>
                </a:lnTo>
                <a:lnTo>
                  <a:pt x="539" y="920"/>
                </a:lnTo>
                <a:lnTo>
                  <a:pt x="56" y="4"/>
                </a:lnTo>
                <a:lnTo>
                  <a:pt x="47" y="0"/>
                </a:lnTo>
                <a:lnTo>
                  <a:pt x="35" y="0"/>
                </a:lnTo>
                <a:lnTo>
                  <a:pt x="22" y="4"/>
                </a:lnTo>
                <a:lnTo>
                  <a:pt x="0" y="8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62" name="Freeform 55"/>
          <p:cNvSpPr>
            <a:spLocks/>
          </p:cNvSpPr>
          <p:nvPr/>
        </p:nvSpPr>
        <p:spPr bwMode="auto">
          <a:xfrm>
            <a:off x="8499475" y="1530351"/>
            <a:ext cx="788988" cy="1412875"/>
          </a:xfrm>
          <a:custGeom>
            <a:avLst/>
            <a:gdLst>
              <a:gd name="T0" fmla="*/ 0 w 539"/>
              <a:gd name="T1" fmla="*/ 2147483647 h 965"/>
              <a:gd name="T2" fmla="*/ 2147483647 w 539"/>
              <a:gd name="T3" fmla="*/ 2147483647 h 965"/>
              <a:gd name="T4" fmla="*/ 2147483647 w 539"/>
              <a:gd name="T5" fmla="*/ 2147483647 h 965"/>
              <a:gd name="T6" fmla="*/ 2147483647 w 539"/>
              <a:gd name="T7" fmla="*/ 2147483647 h 965"/>
              <a:gd name="T8" fmla="*/ 2147483647 w 539"/>
              <a:gd name="T9" fmla="*/ 2147483647 h 965"/>
              <a:gd name="T10" fmla="*/ 2147483647 w 539"/>
              <a:gd name="T11" fmla="*/ 2147483647 h 965"/>
              <a:gd name="T12" fmla="*/ 2147483647 w 539"/>
              <a:gd name="T13" fmla="*/ 2147483647 h 965"/>
              <a:gd name="T14" fmla="*/ 2147483647 w 539"/>
              <a:gd name="T15" fmla="*/ 0 h 965"/>
              <a:gd name="T16" fmla="*/ 2147483647 w 539"/>
              <a:gd name="T17" fmla="*/ 0 h 965"/>
              <a:gd name="T18" fmla="*/ 2147483647 w 539"/>
              <a:gd name="T19" fmla="*/ 2147483647 h 965"/>
              <a:gd name="T20" fmla="*/ 0 w 539"/>
              <a:gd name="T21" fmla="*/ 2147483647 h 965"/>
              <a:gd name="T22" fmla="*/ 0 w 539"/>
              <a:gd name="T23" fmla="*/ 2147483647 h 9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39"/>
              <a:gd name="T37" fmla="*/ 0 h 965"/>
              <a:gd name="T38" fmla="*/ 539 w 539"/>
              <a:gd name="T39" fmla="*/ 965 h 9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39" h="965">
                <a:moveTo>
                  <a:pt x="0" y="8"/>
                </a:moveTo>
                <a:lnTo>
                  <a:pt x="500" y="965"/>
                </a:lnTo>
                <a:lnTo>
                  <a:pt x="500" y="961"/>
                </a:lnTo>
                <a:lnTo>
                  <a:pt x="517" y="940"/>
                </a:lnTo>
                <a:lnTo>
                  <a:pt x="539" y="920"/>
                </a:lnTo>
                <a:lnTo>
                  <a:pt x="56" y="4"/>
                </a:lnTo>
                <a:lnTo>
                  <a:pt x="47" y="0"/>
                </a:lnTo>
                <a:lnTo>
                  <a:pt x="35" y="0"/>
                </a:lnTo>
                <a:lnTo>
                  <a:pt x="22" y="4"/>
                </a:lnTo>
                <a:lnTo>
                  <a:pt x="0" y="8"/>
                </a:lnTo>
              </a:path>
            </a:pathLst>
          </a:custGeom>
          <a:noFill/>
          <a:ln w="635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63" name="Text Box 56"/>
          <p:cNvSpPr txBox="1">
            <a:spLocks noChangeArrowheads="1"/>
          </p:cNvSpPr>
          <p:nvPr/>
        </p:nvSpPr>
        <p:spPr bwMode="auto">
          <a:xfrm>
            <a:off x="10110788" y="21177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48164" name="Text Box 57"/>
          <p:cNvSpPr txBox="1">
            <a:spLocks noChangeArrowheads="1"/>
          </p:cNvSpPr>
          <p:nvPr/>
        </p:nvSpPr>
        <p:spPr bwMode="auto">
          <a:xfrm>
            <a:off x="8445500" y="5000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48165" name="Text Box 58"/>
          <p:cNvSpPr txBox="1">
            <a:spLocks noChangeArrowheads="1"/>
          </p:cNvSpPr>
          <p:nvPr/>
        </p:nvSpPr>
        <p:spPr bwMode="auto">
          <a:xfrm rot="20123451">
            <a:off x="9961563" y="14097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</a:t>
            </a:r>
          </a:p>
        </p:txBody>
      </p:sp>
      <p:sp>
        <p:nvSpPr>
          <p:cNvPr id="48166" name="Text Box 59"/>
          <p:cNvSpPr txBox="1">
            <a:spLocks noChangeArrowheads="1"/>
          </p:cNvSpPr>
          <p:nvPr/>
        </p:nvSpPr>
        <p:spPr bwMode="auto">
          <a:xfrm rot="20123451">
            <a:off x="9812338" y="1844675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charset="0"/>
                <a:ea typeface="ＭＳ Ｐゴシック" charset="0"/>
              </a:rPr>
              <a:t>q</a:t>
            </a:r>
          </a:p>
        </p:txBody>
      </p:sp>
      <p:sp>
        <p:nvSpPr>
          <p:cNvPr id="48167" name="Text Box 60"/>
          <p:cNvSpPr txBox="1">
            <a:spLocks noChangeArrowheads="1"/>
          </p:cNvSpPr>
          <p:nvPr/>
        </p:nvSpPr>
        <p:spPr bwMode="auto">
          <a:xfrm rot="20123451">
            <a:off x="7096126" y="145415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f(x,y)</a:t>
            </a:r>
          </a:p>
        </p:txBody>
      </p:sp>
      <p:sp>
        <p:nvSpPr>
          <p:cNvPr id="48168" name="Text Box 61"/>
          <p:cNvSpPr txBox="1">
            <a:spLocks noChangeArrowheads="1"/>
          </p:cNvSpPr>
          <p:nvPr/>
        </p:nvSpPr>
        <p:spPr bwMode="auto">
          <a:xfrm rot="20123451">
            <a:off x="7667625" y="6270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</a:t>
            </a:r>
          </a:p>
        </p:txBody>
      </p:sp>
      <p:graphicFrame>
        <p:nvGraphicFramePr>
          <p:cNvPr id="48169" name="Object 2"/>
          <p:cNvGraphicFramePr>
            <a:graphicFrameLocks noChangeAspect="1"/>
          </p:cNvGraphicFramePr>
          <p:nvPr/>
        </p:nvGraphicFramePr>
        <p:xfrm>
          <a:off x="3738563" y="1214439"/>
          <a:ext cx="31115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6" name="Equation" r:id="rId6" imgW="1701800" imgH="469900" progId="">
                  <p:embed/>
                </p:oleObj>
              </mc:Choice>
              <mc:Fallback>
                <p:oleObj name="Equation" r:id="rId6" imgW="1701800" imgH="469900" progId="">
                  <p:embed/>
                  <p:pic>
                    <p:nvPicPr>
                      <p:cNvPr id="4816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1214439"/>
                        <a:ext cx="31115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0" name="Object 3"/>
          <p:cNvGraphicFramePr>
            <a:graphicFrameLocks noChangeAspect="1"/>
          </p:cNvGraphicFramePr>
          <p:nvPr/>
        </p:nvGraphicFramePr>
        <p:xfrm>
          <a:off x="3381376" y="2071689"/>
          <a:ext cx="35528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7" name="Equation" r:id="rId8" imgW="1943100" imgH="508000" progId="">
                  <p:embed/>
                </p:oleObj>
              </mc:Choice>
              <mc:Fallback>
                <p:oleObj name="Equation" r:id="rId8" imgW="1943100" imgH="508000" progId="">
                  <p:embed/>
                  <p:pic>
                    <p:nvPicPr>
                      <p:cNvPr id="481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6" y="2071689"/>
                        <a:ext cx="355282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1" name="Object 56"/>
          <p:cNvGraphicFramePr>
            <a:graphicFrameLocks noChangeAspect="1"/>
          </p:cNvGraphicFramePr>
          <p:nvPr/>
        </p:nvGraphicFramePr>
        <p:xfrm>
          <a:off x="3140076" y="3862389"/>
          <a:ext cx="24177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8" name="Equation" r:id="rId10" imgW="1380240" imgH="191880" progId="">
                  <p:embed/>
                </p:oleObj>
              </mc:Choice>
              <mc:Fallback>
                <p:oleObj name="Equation" r:id="rId10" imgW="1380240" imgH="191880" progId="">
                  <p:embed/>
                  <p:pic>
                    <p:nvPicPr>
                      <p:cNvPr id="48171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6" y="3862389"/>
                        <a:ext cx="24177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2" name="Object 6"/>
          <p:cNvGraphicFramePr>
            <a:graphicFrameLocks noChangeAspect="1"/>
          </p:cNvGraphicFramePr>
          <p:nvPr/>
        </p:nvGraphicFramePr>
        <p:xfrm>
          <a:off x="6960097" y="4869160"/>
          <a:ext cx="18573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9" name="Equation" r:id="rId12" imgW="1167893" imgH="583947" progId="">
                  <p:embed/>
                </p:oleObj>
              </mc:Choice>
              <mc:Fallback>
                <p:oleObj name="Equation" r:id="rId12" imgW="1167893" imgH="583947" progId="">
                  <p:embed/>
                  <p:pic>
                    <p:nvPicPr>
                      <p:cNvPr id="4817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97" y="4869160"/>
                        <a:ext cx="185737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Oval 54"/>
          <p:cNvSpPr/>
          <p:nvPr/>
        </p:nvSpPr>
        <p:spPr>
          <a:xfrm>
            <a:off x="7824192" y="4653136"/>
            <a:ext cx="1143000" cy="1143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667250" y="1928813"/>
            <a:ext cx="1143000" cy="1143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8" name="Straight Arrow Connector 57"/>
          <p:cNvCxnSpPr>
            <a:stCxn id="55" idx="1"/>
            <a:endCxn id="56" idx="5"/>
          </p:cNvCxnSpPr>
          <p:nvPr/>
        </p:nvCxnSpPr>
        <p:spPr>
          <a:xfrm flipH="1" flipV="1">
            <a:off x="5642862" y="2904426"/>
            <a:ext cx="2348718" cy="1916099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272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Neat</a:t>
            </a:r>
            <a:r>
              <a:rPr lang="en-US" sz="4400" dirty="0"/>
              <a:t> Data Models for an Impulse</a:t>
            </a:r>
          </a:p>
        </p:txBody>
      </p:sp>
      <p:sp>
        <p:nvSpPr>
          <p:cNvPr id="4" name="Oval 1033"/>
          <p:cNvSpPr>
            <a:spLocks noChangeArrowheads="1"/>
          </p:cNvSpPr>
          <p:nvPr/>
        </p:nvSpPr>
        <p:spPr bwMode="auto">
          <a:xfrm>
            <a:off x="7764463" y="2326005"/>
            <a:ext cx="1562100" cy="15621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  <p:sp>
        <p:nvSpPr>
          <p:cNvPr id="5" name="Line 1034"/>
          <p:cNvSpPr>
            <a:spLocks noChangeShapeType="1"/>
          </p:cNvSpPr>
          <p:nvPr/>
        </p:nvSpPr>
        <p:spPr bwMode="auto">
          <a:xfrm>
            <a:off x="7507289" y="2602230"/>
            <a:ext cx="2486025" cy="476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" name="Text Box 1035"/>
          <p:cNvSpPr txBox="1">
            <a:spLocks noChangeArrowheads="1"/>
          </p:cNvSpPr>
          <p:nvPr/>
        </p:nvSpPr>
        <p:spPr bwMode="auto">
          <a:xfrm>
            <a:off x="10006013" y="291020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</a:t>
            </a:r>
          </a:p>
        </p:txBody>
      </p:sp>
      <p:sp>
        <p:nvSpPr>
          <p:cNvPr id="7" name="Oval 1036"/>
          <p:cNvSpPr>
            <a:spLocks noChangeArrowheads="1"/>
          </p:cNvSpPr>
          <p:nvPr/>
        </p:nvSpPr>
        <p:spPr bwMode="auto">
          <a:xfrm>
            <a:off x="8412163" y="2726055"/>
            <a:ext cx="114300" cy="1143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  <p:sp>
        <p:nvSpPr>
          <p:cNvPr id="8" name="Text Box 1037"/>
          <p:cNvSpPr txBox="1">
            <a:spLocks noChangeArrowheads="1"/>
          </p:cNvSpPr>
          <p:nvPr/>
        </p:nvSpPr>
        <p:spPr bwMode="auto">
          <a:xfrm>
            <a:off x="8234364" y="2748280"/>
            <a:ext cx="63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s=a</a:t>
            </a:r>
          </a:p>
        </p:txBody>
      </p:sp>
      <p:sp>
        <p:nvSpPr>
          <p:cNvPr id="9" name="Rectangle 1041"/>
          <p:cNvSpPr>
            <a:spLocks noChangeArrowheads="1"/>
          </p:cNvSpPr>
          <p:nvPr/>
        </p:nvSpPr>
        <p:spPr bwMode="auto">
          <a:xfrm rot="575436">
            <a:off x="9445627" y="2897506"/>
            <a:ext cx="328613" cy="1762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540981"/>
              </p:ext>
            </p:extLst>
          </p:nvPr>
        </p:nvGraphicFramePr>
        <p:xfrm>
          <a:off x="3034854" y="2773731"/>
          <a:ext cx="24844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6" name="Equation" r:id="rId3" imgW="1485720" imgH="431640" progId="Equation.DSMT4">
                  <p:embed/>
                </p:oleObj>
              </mc:Choice>
              <mc:Fallback>
                <p:oleObj name="Equation" r:id="rId3" imgW="1485720" imgH="431640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854" y="2773731"/>
                        <a:ext cx="24844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48"/>
          <p:cNvSpPr>
            <a:spLocks noChangeArrowheads="1"/>
          </p:cNvSpPr>
          <p:nvPr/>
        </p:nvSpPr>
        <p:spPr bwMode="auto">
          <a:xfrm>
            <a:off x="7745396" y="4764405"/>
            <a:ext cx="1562054" cy="15621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  <p:sp>
        <p:nvSpPr>
          <p:cNvPr id="12" name="Text Box 1050"/>
          <p:cNvSpPr txBox="1">
            <a:spLocks noChangeArrowheads="1"/>
          </p:cNvSpPr>
          <p:nvPr/>
        </p:nvSpPr>
        <p:spPr bwMode="auto">
          <a:xfrm>
            <a:off x="9986881" y="5348605"/>
            <a:ext cx="304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</a:t>
            </a:r>
          </a:p>
        </p:txBody>
      </p:sp>
      <p:sp>
        <p:nvSpPr>
          <p:cNvPr id="13" name="Line 1049"/>
          <p:cNvSpPr>
            <a:spLocks noChangeShapeType="1"/>
          </p:cNvSpPr>
          <p:nvPr/>
        </p:nvSpPr>
        <p:spPr bwMode="auto">
          <a:xfrm>
            <a:off x="7488229" y="5040630"/>
            <a:ext cx="2485952" cy="476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" name="Text Box 1052"/>
          <p:cNvSpPr txBox="1">
            <a:spLocks noChangeArrowheads="1"/>
          </p:cNvSpPr>
          <p:nvPr/>
        </p:nvSpPr>
        <p:spPr bwMode="auto">
          <a:xfrm>
            <a:off x="8215283" y="5186680"/>
            <a:ext cx="6318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s=a</a:t>
            </a:r>
          </a:p>
        </p:txBody>
      </p:sp>
      <p:sp>
        <p:nvSpPr>
          <p:cNvPr id="15" name="Rectangle 1053"/>
          <p:cNvSpPr>
            <a:spLocks noChangeArrowheads="1"/>
          </p:cNvSpPr>
          <p:nvPr/>
        </p:nvSpPr>
        <p:spPr bwMode="auto">
          <a:xfrm rot="575436">
            <a:off x="9426510" y="5335906"/>
            <a:ext cx="328602" cy="1762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  <p:sp>
        <p:nvSpPr>
          <p:cNvPr id="16" name="Text Box 1054"/>
          <p:cNvSpPr txBox="1">
            <a:spLocks noChangeArrowheads="1"/>
          </p:cNvSpPr>
          <p:nvPr/>
        </p:nvSpPr>
        <p:spPr bwMode="auto">
          <a:xfrm>
            <a:off x="9329676" y="5005705"/>
            <a:ext cx="736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s=d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17" name="Text Box 1055"/>
          <p:cNvSpPr txBox="1">
            <a:spLocks noChangeArrowheads="1"/>
          </p:cNvSpPr>
          <p:nvPr/>
        </p:nvSpPr>
        <p:spPr bwMode="auto">
          <a:xfrm>
            <a:off x="8567697" y="4840605"/>
            <a:ext cx="279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ymbol" charset="0"/>
                <a:ea typeface="ＭＳ Ｐゴシック" charset="0"/>
              </a:rPr>
              <a:t>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ymbol" charset="0"/>
              <a:ea typeface="ＭＳ Ｐゴシック" charset="0"/>
            </a:endParaRPr>
          </a:p>
        </p:txBody>
      </p:sp>
      <p:sp>
        <p:nvSpPr>
          <p:cNvPr id="18" name="Line 1056"/>
          <p:cNvSpPr>
            <a:spLocks noChangeShapeType="1"/>
          </p:cNvSpPr>
          <p:nvPr/>
        </p:nvSpPr>
        <p:spPr bwMode="auto">
          <a:xfrm>
            <a:off x="8621670" y="5183505"/>
            <a:ext cx="266692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9" name="Line 1057"/>
          <p:cNvSpPr>
            <a:spLocks noChangeShapeType="1"/>
          </p:cNvSpPr>
          <p:nvPr/>
        </p:nvSpPr>
        <p:spPr bwMode="auto">
          <a:xfrm>
            <a:off x="8126385" y="5059680"/>
            <a:ext cx="266692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" name="Text Box 1058"/>
          <p:cNvSpPr txBox="1">
            <a:spLocks noChangeArrowheads="1"/>
          </p:cNvSpPr>
          <p:nvPr/>
        </p:nvSpPr>
        <p:spPr bwMode="auto">
          <a:xfrm>
            <a:off x="8196233" y="4764405"/>
            <a:ext cx="279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ymbol" charset="0"/>
                <a:ea typeface="ＭＳ Ｐゴシック" charset="0"/>
              </a:rPr>
              <a:t>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ymbol" charset="0"/>
              <a:ea typeface="ＭＳ Ｐゴシック" charset="0"/>
            </a:endParaRPr>
          </a:p>
        </p:txBody>
      </p:sp>
      <p:sp>
        <p:nvSpPr>
          <p:cNvPr id="21" name="Rectangle 1059"/>
          <p:cNvSpPr>
            <a:spLocks noChangeArrowheads="1"/>
          </p:cNvSpPr>
          <p:nvPr/>
        </p:nvSpPr>
        <p:spPr bwMode="auto">
          <a:xfrm rot="575436">
            <a:off x="7283448" y="4935856"/>
            <a:ext cx="328602" cy="1762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  <p:sp>
        <p:nvSpPr>
          <p:cNvPr id="22" name="Text Box 1060"/>
          <p:cNvSpPr txBox="1">
            <a:spLocks noChangeArrowheads="1"/>
          </p:cNvSpPr>
          <p:nvPr/>
        </p:nvSpPr>
        <p:spPr bwMode="auto">
          <a:xfrm>
            <a:off x="7167564" y="4605655"/>
            <a:ext cx="736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s=d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23" name="AutoShape 1065"/>
          <p:cNvSpPr>
            <a:spLocks noChangeArrowheads="1"/>
          </p:cNvSpPr>
          <p:nvPr/>
        </p:nvSpPr>
        <p:spPr bwMode="auto">
          <a:xfrm>
            <a:off x="8359741" y="5131118"/>
            <a:ext cx="203194" cy="176212"/>
          </a:xfrm>
          <a:prstGeom prst="irregularSeal2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756286"/>
              </p:ext>
            </p:extLst>
          </p:nvPr>
        </p:nvGraphicFramePr>
        <p:xfrm>
          <a:off x="1809673" y="5190372"/>
          <a:ext cx="53943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7" name="Equation" r:id="rId5" imgW="3225600" imgH="469800" progId="Equation.DSMT4">
                  <p:embed/>
                </p:oleObj>
              </mc:Choice>
              <mc:Fallback>
                <p:oleObj name="Equation" r:id="rId5" imgW="3225600" imgH="469800" progId="Equation.DSMT4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673" y="5190372"/>
                        <a:ext cx="539432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054"/>
          <p:cNvSpPr txBox="1">
            <a:spLocks noChangeArrowheads="1"/>
          </p:cNvSpPr>
          <p:nvPr/>
        </p:nvSpPr>
        <p:spPr bwMode="auto">
          <a:xfrm>
            <a:off x="9326564" y="2548583"/>
            <a:ext cx="736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s=d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26" name="Rectangle 1059"/>
          <p:cNvSpPr>
            <a:spLocks noChangeArrowheads="1"/>
          </p:cNvSpPr>
          <p:nvPr/>
        </p:nvSpPr>
        <p:spPr bwMode="auto">
          <a:xfrm rot="575436">
            <a:off x="7216380" y="2492743"/>
            <a:ext cx="328602" cy="1762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  <p:sp>
        <p:nvSpPr>
          <p:cNvPr id="27" name="Text Box 1060"/>
          <p:cNvSpPr txBox="1">
            <a:spLocks noChangeArrowheads="1"/>
          </p:cNvSpPr>
          <p:nvPr/>
        </p:nvSpPr>
        <p:spPr bwMode="auto">
          <a:xfrm>
            <a:off x="7100496" y="2162542"/>
            <a:ext cx="736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s=d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143029"/>
              </p:ext>
            </p:extLst>
          </p:nvPr>
        </p:nvGraphicFramePr>
        <p:xfrm>
          <a:off x="3034854" y="1925587"/>
          <a:ext cx="239871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8" name="Equation" r:id="rId7" imgW="1434960" imgH="457200" progId="Equation.DSMT4">
                  <p:embed/>
                </p:oleObj>
              </mc:Choice>
              <mc:Fallback>
                <p:oleObj name="Equation" r:id="rId7" imgW="1434960" imgH="457200" progId="Equation.DSMT4">
                  <p:embed/>
                  <p:pic>
                    <p:nvPicPr>
                      <p:cNvPr id="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854" y="1925587"/>
                        <a:ext cx="2398713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623245"/>
              </p:ext>
            </p:extLst>
          </p:nvPr>
        </p:nvGraphicFramePr>
        <p:xfrm>
          <a:off x="3034854" y="3494084"/>
          <a:ext cx="320516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9" name="Equation" r:id="rId9" imgW="1917360" imgH="457200" progId="Equation.DSMT4">
                  <p:embed/>
                </p:oleObj>
              </mc:Choice>
              <mc:Fallback>
                <p:oleObj name="Equation" r:id="rId9" imgW="1917360" imgH="457200" progId="Equation.DSMT4">
                  <p:embed/>
                  <p:pic>
                    <p:nvPicPr>
                      <p:cNvPr id="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854" y="3494084"/>
                        <a:ext cx="3205163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361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SPECT Model More Complicated</a:t>
            </a:r>
          </a:p>
        </p:txBody>
      </p:sp>
      <p:sp>
        <p:nvSpPr>
          <p:cNvPr id="4" name="Oval 1033"/>
          <p:cNvSpPr>
            <a:spLocks noChangeArrowheads="1"/>
          </p:cNvSpPr>
          <p:nvPr/>
        </p:nvSpPr>
        <p:spPr bwMode="auto">
          <a:xfrm>
            <a:off x="7764463" y="1850559"/>
            <a:ext cx="1562100" cy="15621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  <p:sp>
        <p:nvSpPr>
          <p:cNvPr id="5" name="Line 1034"/>
          <p:cNvSpPr>
            <a:spLocks noChangeShapeType="1"/>
          </p:cNvSpPr>
          <p:nvPr/>
        </p:nvSpPr>
        <p:spPr bwMode="auto">
          <a:xfrm>
            <a:off x="7507289" y="2126784"/>
            <a:ext cx="2486025" cy="476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" name="Text Box 1035"/>
          <p:cNvSpPr txBox="1">
            <a:spLocks noChangeArrowheads="1"/>
          </p:cNvSpPr>
          <p:nvPr/>
        </p:nvSpPr>
        <p:spPr bwMode="auto">
          <a:xfrm>
            <a:off x="10006013" y="2434759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</a:t>
            </a:r>
          </a:p>
        </p:txBody>
      </p:sp>
      <p:sp>
        <p:nvSpPr>
          <p:cNvPr id="7" name="Oval 1036"/>
          <p:cNvSpPr>
            <a:spLocks noChangeArrowheads="1"/>
          </p:cNvSpPr>
          <p:nvPr/>
        </p:nvSpPr>
        <p:spPr bwMode="auto">
          <a:xfrm>
            <a:off x="8412163" y="2250609"/>
            <a:ext cx="114300" cy="1143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  <p:sp>
        <p:nvSpPr>
          <p:cNvPr id="8" name="Text Box 1037"/>
          <p:cNvSpPr txBox="1">
            <a:spLocks noChangeArrowheads="1"/>
          </p:cNvSpPr>
          <p:nvPr/>
        </p:nvSpPr>
        <p:spPr bwMode="auto">
          <a:xfrm>
            <a:off x="8234364" y="2272834"/>
            <a:ext cx="63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s=a</a:t>
            </a:r>
          </a:p>
        </p:txBody>
      </p:sp>
      <p:sp>
        <p:nvSpPr>
          <p:cNvPr id="9" name="Rectangle 1041"/>
          <p:cNvSpPr>
            <a:spLocks noChangeArrowheads="1"/>
          </p:cNvSpPr>
          <p:nvPr/>
        </p:nvSpPr>
        <p:spPr bwMode="auto">
          <a:xfrm rot="575436">
            <a:off x="9445627" y="2422060"/>
            <a:ext cx="328613" cy="1762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472555"/>
              </p:ext>
            </p:extLst>
          </p:nvPr>
        </p:nvGraphicFramePr>
        <p:xfrm>
          <a:off x="1885805" y="2551243"/>
          <a:ext cx="4225926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0" name="Equation" r:id="rId3" imgW="2527200" imgH="431640" progId="Equation.DSMT4">
                  <p:embed/>
                </p:oleObj>
              </mc:Choice>
              <mc:Fallback>
                <p:oleObj name="Equation" r:id="rId3" imgW="2527200" imgH="431640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805" y="2551243"/>
                        <a:ext cx="4225926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54"/>
          <p:cNvSpPr txBox="1">
            <a:spLocks noChangeArrowheads="1"/>
          </p:cNvSpPr>
          <p:nvPr/>
        </p:nvSpPr>
        <p:spPr bwMode="auto">
          <a:xfrm>
            <a:off x="9326564" y="2073137"/>
            <a:ext cx="736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s=d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12" name="Rectangle 1059"/>
          <p:cNvSpPr>
            <a:spLocks noChangeArrowheads="1"/>
          </p:cNvSpPr>
          <p:nvPr/>
        </p:nvSpPr>
        <p:spPr bwMode="auto">
          <a:xfrm rot="575436">
            <a:off x="7216380" y="2017297"/>
            <a:ext cx="328602" cy="1762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  <p:sp>
        <p:nvSpPr>
          <p:cNvPr id="13" name="Text Box 1060"/>
          <p:cNvSpPr txBox="1">
            <a:spLocks noChangeArrowheads="1"/>
          </p:cNvSpPr>
          <p:nvPr/>
        </p:nvSpPr>
        <p:spPr bwMode="auto">
          <a:xfrm>
            <a:off x="7100496" y="1687096"/>
            <a:ext cx="736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s=d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304329"/>
              </p:ext>
            </p:extLst>
          </p:nvPr>
        </p:nvGraphicFramePr>
        <p:xfrm>
          <a:off x="1885806" y="1693993"/>
          <a:ext cx="4095751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1" name="Equation" r:id="rId5" imgW="2450880" imgH="457200" progId="Equation.DSMT4">
                  <p:embed/>
                </p:oleObj>
              </mc:Choice>
              <mc:Fallback>
                <p:oleObj name="Equation" r:id="rId5" imgW="2450880" imgH="457200" progId="Equation.DSMT4">
                  <p:embed/>
                  <p:pic>
                    <p:nvPicPr>
                      <p:cNvPr id="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806" y="1693993"/>
                        <a:ext cx="4095751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473673"/>
              </p:ext>
            </p:extLst>
          </p:nvPr>
        </p:nvGraphicFramePr>
        <p:xfrm>
          <a:off x="1885805" y="3636349"/>
          <a:ext cx="8531226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2" name="Equation" r:id="rId7" imgW="5105160" imgH="711000" progId="Equation.DSMT4">
                  <p:embed/>
                </p:oleObj>
              </mc:Choice>
              <mc:Fallback>
                <p:oleObj name="Equation" r:id="rId7" imgW="5105160" imgH="711000" progId="Equation.DSMT4">
                  <p:embed/>
                  <p:pic>
                    <p:nvPicPr>
                      <p:cNvPr id="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805" y="3636349"/>
                        <a:ext cx="8531226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036"/>
          <p:cNvSpPr>
            <a:spLocks noChangeArrowheads="1"/>
          </p:cNvSpPr>
          <p:nvPr/>
        </p:nvSpPr>
        <p:spPr bwMode="auto">
          <a:xfrm>
            <a:off x="8954343" y="2347490"/>
            <a:ext cx="114300" cy="1143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  <p:sp>
        <p:nvSpPr>
          <p:cNvPr id="17" name="Text Box 1037"/>
          <p:cNvSpPr txBox="1">
            <a:spLocks noChangeArrowheads="1"/>
          </p:cNvSpPr>
          <p:nvPr/>
        </p:nvSpPr>
        <p:spPr bwMode="auto">
          <a:xfrm>
            <a:off x="8776543" y="2369715"/>
            <a:ext cx="638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s=b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01608"/>
              </p:ext>
            </p:extLst>
          </p:nvPr>
        </p:nvGraphicFramePr>
        <p:xfrm>
          <a:off x="1885806" y="4980118"/>
          <a:ext cx="8064501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3" name="Equation" r:id="rId9" imgW="4825800" imgH="914400" progId="Equation.DSMT4">
                  <p:embed/>
                </p:oleObj>
              </mc:Choice>
              <mc:Fallback>
                <p:oleObj name="Equation" r:id="rId9" imgW="4825800" imgH="914400" progId="Equation.DSMT4">
                  <p:embed/>
                  <p:pic>
                    <p:nvPicPr>
                      <p:cNvPr id="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806" y="4980118"/>
                        <a:ext cx="8064501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549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0908" y="2640910"/>
            <a:ext cx="7090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Data Modeling</a:t>
            </a:r>
            <a:endParaRPr lang="en-US" sz="4000" b="1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dirty="0">
                <a:solidFill>
                  <a:srgbClr val="FF0000"/>
                </a:solidFill>
              </a:rPr>
              <a:t>Statistical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Reconstruction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Heuristics</a:t>
            </a:r>
          </a:p>
        </p:txBody>
      </p:sp>
    </p:spTree>
    <p:extLst>
      <p:ext uri="{BB962C8B-B14F-4D97-AF65-F5344CB8AC3E}">
        <p14:creationId xmlns:p14="http://schemas.microsoft.com/office/powerpoint/2010/main" val="3892987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1"/>
          <p:cNvSpPr>
            <a:spLocks noGrp="1"/>
          </p:cNvSpPr>
          <p:nvPr>
            <p:ph idx="1"/>
          </p:nvPr>
        </p:nvSpPr>
        <p:spPr>
          <a:xfrm>
            <a:off x="1981200" y="357189"/>
            <a:ext cx="8229600" cy="5857875"/>
          </a:xfrm>
        </p:spPr>
        <p:txBody>
          <a:bodyPr/>
          <a:lstStyle/>
          <a:p>
            <a:r>
              <a:rPr lang="nl-BE" dirty="0">
                <a:latin typeface="Verdana" charset="0"/>
              </a:rPr>
              <a:t>Iterative reconstruction </a:t>
            </a:r>
            <a:r>
              <a:rPr lang="nl-BE" dirty="0">
                <a:solidFill>
                  <a:schemeClr val="bg2"/>
                </a:solidFill>
                <a:latin typeface="Verdana" charset="0"/>
              </a:rPr>
              <a:t>(also for 3D)</a:t>
            </a:r>
          </a:p>
          <a:p>
            <a:pPr lvl="1">
              <a:lnSpc>
                <a:spcPct val="150000"/>
              </a:lnSpc>
            </a:pPr>
            <a:r>
              <a:rPr lang="nl-BE" dirty="0">
                <a:solidFill>
                  <a:srgbClr val="FF0000"/>
                </a:solidFill>
                <a:latin typeface="Verdana" charset="0"/>
              </a:rPr>
              <a:t>Bayesian approach:</a:t>
            </a:r>
          </a:p>
          <a:p>
            <a:pPr lvl="1">
              <a:lnSpc>
                <a:spcPct val="150000"/>
              </a:lnSpc>
              <a:buFont typeface="Arial" charset="0"/>
              <a:buNone/>
            </a:pPr>
            <a:r>
              <a:rPr lang="nl-BE" dirty="0">
                <a:latin typeface="Verdana" charset="0"/>
              </a:rPr>
              <a:t>	Given	</a:t>
            </a:r>
            <a:r>
              <a:rPr lang="en-US" dirty="0">
                <a:latin typeface="Symbol" charset="0"/>
              </a:rPr>
              <a:t>L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>
                <a:latin typeface="Verdana" charset="0"/>
              </a:rPr>
              <a:t>: reconstructed image</a:t>
            </a:r>
            <a:br>
              <a:rPr lang="en-US" dirty="0">
                <a:latin typeface="Verdana" charset="0"/>
              </a:rPr>
            </a:br>
            <a:r>
              <a:rPr lang="en-US" dirty="0">
                <a:latin typeface="Verdana" charset="0"/>
              </a:rPr>
              <a:t>		Q : measurement (data)</a:t>
            </a:r>
            <a:br>
              <a:rPr lang="nl-BE" dirty="0">
                <a:latin typeface="Verdana" charset="0"/>
              </a:rPr>
            </a:br>
            <a:r>
              <a:rPr lang="en-US" dirty="0">
                <a:latin typeface="Verdana" charset="0"/>
              </a:rPr>
              <a:t>Bayes’ rule:			</a:t>
            </a:r>
            <a:endParaRPr lang="en-US" sz="1600" dirty="0">
              <a:latin typeface="Verdana" charset="0"/>
            </a:endParaRPr>
          </a:p>
          <a:p>
            <a:pPr lvl="1">
              <a:lnSpc>
                <a:spcPct val="150000"/>
              </a:lnSpc>
              <a:buFont typeface="Arial" charset="0"/>
              <a:buNone/>
            </a:pPr>
            <a:r>
              <a:rPr lang="fr-BE" dirty="0">
                <a:latin typeface="Verdana" charset="0"/>
              </a:rPr>
              <a:t>	</a:t>
            </a:r>
          </a:p>
          <a:p>
            <a:pPr lvl="1">
              <a:lnSpc>
                <a:spcPct val="150000"/>
              </a:lnSpc>
              <a:buFont typeface="Arial" charset="0"/>
              <a:buNone/>
            </a:pPr>
            <a:r>
              <a:rPr lang="fr-BE" dirty="0">
                <a:latin typeface="Verdana" charset="0"/>
              </a:rPr>
              <a:t>	</a:t>
            </a:r>
            <a:r>
              <a:rPr lang="fr-BE" dirty="0" err="1">
                <a:latin typeface="Verdana" charset="0"/>
              </a:rPr>
              <a:t>find</a:t>
            </a:r>
            <a:r>
              <a:rPr lang="fr-BE" dirty="0">
                <a:latin typeface="Verdana" charset="0"/>
              </a:rPr>
              <a:t> the </a:t>
            </a:r>
            <a:r>
              <a:rPr lang="en-US" dirty="0">
                <a:solidFill>
                  <a:schemeClr val="tx1"/>
                </a:solidFill>
                <a:latin typeface="Verdana" charset="0"/>
              </a:rPr>
              <a:t>maximum a-posteriori probability (MAP)</a:t>
            </a:r>
          </a:p>
          <a:p>
            <a:pPr lvl="1">
              <a:lnSpc>
                <a:spcPct val="150000"/>
              </a:lnSpc>
              <a:buFont typeface="Arial" charset="0"/>
              <a:buNone/>
            </a:pPr>
            <a:r>
              <a:rPr lang="fr-BE" dirty="0">
                <a:latin typeface="Verdana" charset="0"/>
              </a:rPr>
              <a:t>	</a:t>
            </a:r>
            <a:br>
              <a:rPr lang="fr-BE" dirty="0">
                <a:latin typeface="Verdana" charset="0"/>
              </a:rPr>
            </a:br>
            <a:r>
              <a:rPr lang="fr-BE" dirty="0">
                <a:latin typeface="Verdana" charset="0"/>
              </a:rPr>
              <a:t>p(Q) </a:t>
            </a:r>
            <a:r>
              <a:rPr lang="fr-BE" dirty="0" err="1">
                <a:latin typeface="Verdana" charset="0"/>
              </a:rPr>
              <a:t>is</a:t>
            </a:r>
            <a:r>
              <a:rPr lang="fr-BE" dirty="0">
                <a:latin typeface="Verdana" charset="0"/>
              </a:rPr>
              <a:t> constant</a:t>
            </a:r>
            <a:br>
              <a:rPr lang="fr-BE" dirty="0">
                <a:latin typeface="Verdana" charset="0"/>
              </a:rPr>
            </a:br>
            <a:r>
              <a:rPr lang="fr-BE" dirty="0">
                <a:latin typeface="Verdana" charset="0"/>
              </a:rPr>
              <a:t>if p(</a:t>
            </a:r>
            <a:r>
              <a:rPr lang="fr-BE" dirty="0">
                <a:latin typeface="Symbol" charset="0"/>
              </a:rPr>
              <a:t>L</a:t>
            </a:r>
            <a:r>
              <a:rPr lang="fr-BE" dirty="0">
                <a:latin typeface="Verdana" charset="0"/>
              </a:rPr>
              <a:t>) </a:t>
            </a:r>
            <a:r>
              <a:rPr lang="fr-BE" dirty="0" err="1">
                <a:latin typeface="Verdana" charset="0"/>
              </a:rPr>
              <a:t>is</a:t>
            </a:r>
            <a:r>
              <a:rPr lang="fr-BE" dirty="0">
                <a:latin typeface="Verdana" charset="0"/>
              </a:rPr>
              <a:t> </a:t>
            </a:r>
            <a:r>
              <a:rPr lang="fr-BE" dirty="0" err="1">
                <a:latin typeface="Verdana" charset="0"/>
              </a:rPr>
              <a:t>assumed</a:t>
            </a:r>
            <a:r>
              <a:rPr lang="fr-BE" dirty="0">
                <a:latin typeface="Verdana" charset="0"/>
              </a:rPr>
              <a:t> constant</a:t>
            </a:r>
            <a:br>
              <a:rPr lang="fr-BE" dirty="0">
                <a:latin typeface="Verdana" charset="0"/>
              </a:rPr>
            </a:br>
            <a:r>
              <a:rPr lang="fr-BE" dirty="0">
                <a:latin typeface="Verdana" charset="0"/>
              </a:rPr>
              <a:t>-&gt;</a:t>
            </a:r>
            <a:br>
              <a:rPr lang="fr-BE" dirty="0">
                <a:latin typeface="Verdana" charset="0"/>
              </a:rPr>
            </a:br>
            <a:br>
              <a:rPr lang="fr-BE" dirty="0">
                <a:latin typeface="Verdana" charset="0"/>
              </a:rPr>
            </a:br>
            <a:r>
              <a:rPr lang="fr-BE" dirty="0">
                <a:latin typeface="Verdana" charset="0"/>
              </a:rPr>
              <a:t>			</a:t>
            </a:r>
            <a:r>
              <a:rPr lang="fr-BE" dirty="0">
                <a:solidFill>
                  <a:srgbClr val="FF0000"/>
                </a:solidFill>
                <a:latin typeface="Verdana" charset="0"/>
              </a:rPr>
              <a:t>maximum </a:t>
            </a:r>
            <a:r>
              <a:rPr lang="fr-BE" dirty="0" err="1">
                <a:solidFill>
                  <a:srgbClr val="FF0000"/>
                </a:solidFill>
                <a:latin typeface="Verdana" charset="0"/>
              </a:rPr>
              <a:t>likelihood</a:t>
            </a:r>
            <a:r>
              <a:rPr lang="fr-BE" dirty="0">
                <a:solidFill>
                  <a:srgbClr val="FF0000"/>
                </a:solidFill>
                <a:latin typeface="Verdana" charset="0"/>
              </a:rPr>
              <a:t>  (ML) </a:t>
            </a:r>
            <a:endParaRPr lang="en-US" dirty="0">
              <a:solidFill>
                <a:srgbClr val="FF0000"/>
              </a:solidFill>
              <a:latin typeface="Verdana" charset="0"/>
            </a:endParaRPr>
          </a:p>
          <a:p>
            <a:pPr lvl="1">
              <a:lnSpc>
                <a:spcPct val="140000"/>
              </a:lnSpc>
              <a:buFont typeface="Arial" charset="0"/>
              <a:buNone/>
            </a:pPr>
            <a:endParaRPr lang="en-US" dirty="0">
              <a:latin typeface="Verdana" charset="0"/>
            </a:endParaRPr>
          </a:p>
          <a:p>
            <a:pPr lvl="1">
              <a:lnSpc>
                <a:spcPct val="140000"/>
              </a:lnSpc>
              <a:buFont typeface="Arial" charset="0"/>
              <a:buNone/>
            </a:pPr>
            <a:endParaRPr lang="en-US" dirty="0">
              <a:latin typeface="Verdana" charset="0"/>
            </a:endParaRPr>
          </a:p>
          <a:p>
            <a:pPr lvl="1">
              <a:lnSpc>
                <a:spcPct val="140000"/>
              </a:lnSpc>
              <a:buFont typeface="Arial" charset="0"/>
              <a:buNone/>
            </a:pPr>
            <a:endParaRPr lang="en-US" dirty="0">
              <a:latin typeface="Verdana" charset="0"/>
            </a:endParaRPr>
          </a:p>
          <a:p>
            <a:pPr lvl="2">
              <a:lnSpc>
                <a:spcPct val="150000"/>
              </a:lnSpc>
              <a:buFont typeface="Symbol" charset="0"/>
              <a:buNone/>
            </a:pPr>
            <a:endParaRPr lang="nl-BE" dirty="0">
              <a:latin typeface="Verdana" charset="0"/>
            </a:endParaRPr>
          </a:p>
        </p:txBody>
      </p:sp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D364FF-3AA0-A648-BE0D-4AC2B479A425}" type="datetime1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K.U.Leuven – UZ Leuven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Medical Imaging Research Center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E4A81-2A9A-F343-B7B5-1447D5726AC7}" type="slidenum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graphicFrame>
        <p:nvGraphicFramePr>
          <p:cNvPr id="52229" name="Object 3"/>
          <p:cNvGraphicFramePr>
            <a:graphicFrameLocks noChangeAspect="1"/>
          </p:cNvGraphicFramePr>
          <p:nvPr/>
        </p:nvGraphicFramePr>
        <p:xfrm>
          <a:off x="3810000" y="2428875"/>
          <a:ext cx="235743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5" name="Equation" r:id="rId4" imgW="1536700" imgH="419100" progId="">
                  <p:embed/>
                </p:oleObj>
              </mc:Choice>
              <mc:Fallback>
                <p:oleObj name="Equation" r:id="rId4" imgW="1536700" imgH="419100" progId="">
                  <p:embed/>
                  <p:pic>
                    <p:nvPicPr>
                      <p:cNvPr id="522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428875"/>
                        <a:ext cx="235743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10"/>
          <p:cNvGraphicFramePr>
            <a:graphicFrameLocks noChangeAspect="1"/>
          </p:cNvGraphicFramePr>
          <p:nvPr/>
        </p:nvGraphicFramePr>
        <p:xfrm>
          <a:off x="8596314" y="2984500"/>
          <a:ext cx="17859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6" name="Equation" r:id="rId6" imgW="1002865" imgH="279279" progId="">
                  <p:embed/>
                </p:oleObj>
              </mc:Choice>
              <mc:Fallback>
                <p:oleObj name="Equation" r:id="rId6" imgW="1002865" imgH="279279" progId="">
                  <p:embed/>
                  <p:pic>
                    <p:nvPicPr>
                      <p:cNvPr id="522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6314" y="2984500"/>
                        <a:ext cx="178593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8"/>
          <p:cNvGraphicFramePr>
            <a:graphicFrameLocks noChangeAspect="1"/>
          </p:cNvGraphicFramePr>
          <p:nvPr/>
        </p:nvGraphicFramePr>
        <p:xfrm>
          <a:off x="3167063" y="4718050"/>
          <a:ext cx="37528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7" name="Equation" r:id="rId8" imgW="2108200" imgH="279400" progId="">
                  <p:embed/>
                </p:oleObj>
              </mc:Choice>
              <mc:Fallback>
                <p:oleObj name="Equation" r:id="rId8" imgW="2108200" imgH="279400" progId="">
                  <p:embed/>
                  <p:pic>
                    <p:nvPicPr>
                      <p:cNvPr id="522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4718050"/>
                        <a:ext cx="375285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5845969" y="4464844"/>
            <a:ext cx="357188" cy="1714500"/>
          </a:xfrm>
          <a:prstGeom prst="leftBrac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312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1"/>
          <p:cNvSpPr>
            <a:spLocks noGrp="1"/>
          </p:cNvSpPr>
          <p:nvPr>
            <p:ph idx="1"/>
          </p:nvPr>
        </p:nvSpPr>
        <p:spPr>
          <a:xfrm>
            <a:off x="1981200" y="357189"/>
            <a:ext cx="8229600" cy="5857875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BE">
                <a:solidFill>
                  <a:srgbClr val="FF0000"/>
                </a:solidFill>
                <a:latin typeface="Verdana" charset="0"/>
              </a:rPr>
              <a:t>Maximum Likelihood (ML)</a:t>
            </a:r>
          </a:p>
          <a:p>
            <a:pPr lvl="1">
              <a:lnSpc>
                <a:spcPct val="150000"/>
              </a:lnSpc>
              <a:buFont typeface="Arial" charset="0"/>
              <a:buNone/>
            </a:pPr>
            <a:r>
              <a:rPr lang="fr-BE">
                <a:solidFill>
                  <a:srgbClr val="FF0000"/>
                </a:solidFill>
                <a:latin typeface="Symbol" charset="0"/>
              </a:rPr>
              <a:t>	</a:t>
            </a:r>
            <a:r>
              <a:rPr lang="en-US">
                <a:latin typeface="Symbol" charset="0"/>
              </a:rPr>
              <a:t>L</a:t>
            </a:r>
            <a:r>
              <a:rPr lang="en-US">
                <a:latin typeface="Verdana" charset="0"/>
              </a:rPr>
              <a:t> = {</a:t>
            </a:r>
            <a:r>
              <a:rPr lang="en-US">
                <a:latin typeface="Symbol" charset="0"/>
              </a:rPr>
              <a:t>l</a:t>
            </a:r>
            <a:r>
              <a:rPr lang="en-US" baseline="-25000">
                <a:latin typeface="Verdana" charset="0"/>
              </a:rPr>
              <a:t>j</a:t>
            </a:r>
            <a:r>
              <a:rPr lang="en-US">
                <a:latin typeface="Verdana" charset="0"/>
              </a:rPr>
              <a:t>} -&gt; projections</a:t>
            </a:r>
          </a:p>
          <a:p>
            <a:pPr lvl="2">
              <a:lnSpc>
                <a:spcPct val="150000"/>
              </a:lnSpc>
              <a:buFont typeface="Symbol" charset="0"/>
              <a:buNone/>
            </a:pPr>
            <a:r>
              <a:rPr lang="en-US">
                <a:latin typeface="Verdana" charset="0"/>
              </a:rPr>
              <a:t>	   </a:t>
            </a:r>
            <a:r>
              <a:rPr lang="en-US" sz="1600">
                <a:latin typeface="Verdana" charset="0"/>
              </a:rPr>
              <a:t>c</a:t>
            </a:r>
            <a:r>
              <a:rPr lang="en-US" sz="1600" baseline="-25000">
                <a:latin typeface="Verdana" charset="0"/>
              </a:rPr>
              <a:t>ij</a:t>
            </a:r>
            <a:r>
              <a:rPr lang="en-US" sz="1600">
                <a:latin typeface="Verdana" charset="0"/>
              </a:rPr>
              <a:t> = sensitivity of detector i for activity j (incl. attenuation)</a:t>
            </a:r>
            <a:endParaRPr lang="en-US">
              <a:latin typeface="Verdana" charset="0"/>
            </a:endParaRPr>
          </a:p>
          <a:p>
            <a:pPr lvl="1">
              <a:lnSpc>
                <a:spcPct val="150000"/>
              </a:lnSpc>
              <a:buFont typeface="Arial" charset="0"/>
              <a:buNone/>
            </a:pPr>
            <a:r>
              <a:rPr lang="en-US">
                <a:latin typeface="Verdana" charset="0"/>
              </a:rPr>
              <a:t>	assume Q = {q</a:t>
            </a:r>
            <a:r>
              <a:rPr lang="en-US" baseline="-25000">
                <a:latin typeface="Verdana" charset="0"/>
              </a:rPr>
              <a:t>i</a:t>
            </a:r>
            <a:r>
              <a:rPr lang="en-US">
                <a:latin typeface="Verdana" charset="0"/>
              </a:rPr>
              <a:t>} are samples of a Poisson distribution</a:t>
            </a:r>
          </a:p>
          <a:p>
            <a:pPr lvl="1">
              <a:lnSpc>
                <a:spcPct val="200000"/>
              </a:lnSpc>
              <a:buFont typeface="Arial" charset="0"/>
              <a:buNone/>
            </a:pPr>
            <a:r>
              <a:rPr lang="en-US">
                <a:latin typeface="Verdana" charset="0"/>
              </a:rPr>
              <a:t>	-&gt;                                -&gt;                                 </a:t>
            </a:r>
          </a:p>
          <a:p>
            <a:pPr lvl="1">
              <a:lnSpc>
                <a:spcPct val="200000"/>
              </a:lnSpc>
              <a:buFont typeface="Arial" charset="0"/>
              <a:buNone/>
            </a:pPr>
            <a:r>
              <a:rPr lang="en-US">
                <a:latin typeface="Verdana" charset="0"/>
              </a:rPr>
              <a:t>	-&gt;</a:t>
            </a:r>
          </a:p>
          <a:p>
            <a:pPr lvl="1">
              <a:lnSpc>
                <a:spcPct val="150000"/>
              </a:lnSpc>
              <a:buFont typeface="Arial" charset="0"/>
              <a:buNone/>
            </a:pPr>
            <a:r>
              <a:rPr lang="fr-BE">
                <a:latin typeface="Verdana" charset="0"/>
              </a:rPr>
              <a:t>				</a:t>
            </a:r>
            <a:r>
              <a:rPr lang="fr-BE" sz="1600">
                <a:latin typeface="Verdana" charset="0"/>
              </a:rPr>
              <a:t>    when		-&gt; q</a:t>
            </a:r>
            <a:r>
              <a:rPr lang="fr-BE" sz="1600" baseline="-25000">
                <a:latin typeface="Verdana" charset="0"/>
              </a:rPr>
              <a:t>i</a:t>
            </a:r>
            <a:r>
              <a:rPr lang="fr-BE" sz="1600">
                <a:latin typeface="Verdana" charset="0"/>
              </a:rPr>
              <a:t>! is constant</a:t>
            </a:r>
          </a:p>
          <a:p>
            <a:pPr lvl="1">
              <a:lnSpc>
                <a:spcPct val="150000"/>
              </a:lnSpc>
              <a:buFont typeface="Arial" charset="0"/>
              <a:buNone/>
            </a:pPr>
            <a:r>
              <a:rPr lang="fr-BE">
                <a:latin typeface="Verdana" charset="0"/>
              </a:rPr>
              <a:t>	</a:t>
            </a:r>
            <a:endParaRPr lang="en-US">
              <a:latin typeface="Verdana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Verdana" charset="0"/>
            </a:endParaRPr>
          </a:p>
        </p:txBody>
      </p:sp>
      <p:sp>
        <p:nvSpPr>
          <p:cNvPr id="54274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35441D-EBA4-7F49-BDE3-EE2283B303B0}" type="datetime1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K.U.Leuven – UZ Leuven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Medical Imaging Research Center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C5AD9C-CA1B-584D-B805-BC9B09AD257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graphicFrame>
        <p:nvGraphicFramePr>
          <p:cNvPr id="54277" name="Object 4"/>
          <p:cNvGraphicFramePr>
            <a:graphicFrameLocks noChangeAspect="1"/>
          </p:cNvGraphicFramePr>
          <p:nvPr/>
        </p:nvGraphicFramePr>
        <p:xfrm>
          <a:off x="5667376" y="858838"/>
          <a:ext cx="21367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5" name="Equation" r:id="rId4" imgW="1333500" imgH="355600" progId="">
                  <p:embed/>
                </p:oleObj>
              </mc:Choice>
              <mc:Fallback>
                <p:oleObj name="Equation" r:id="rId4" imgW="1333500" imgH="355600" progId="">
                  <p:embed/>
                  <p:pic>
                    <p:nvPicPr>
                      <p:cNvPr id="5427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858838"/>
                        <a:ext cx="2136775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7"/>
          <p:cNvGraphicFramePr>
            <a:graphicFrameLocks noChangeAspect="1"/>
          </p:cNvGraphicFramePr>
          <p:nvPr/>
        </p:nvGraphicFramePr>
        <p:xfrm>
          <a:off x="3309939" y="2143126"/>
          <a:ext cx="17303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6" name="Equation" r:id="rId6" imgW="1079500" imgH="469900" progId="">
                  <p:embed/>
                </p:oleObj>
              </mc:Choice>
              <mc:Fallback>
                <p:oleObj name="Equation" r:id="rId6" imgW="1079500" imgH="469900" progId="">
                  <p:embed/>
                  <p:pic>
                    <p:nvPicPr>
                      <p:cNvPr id="542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9" y="2143126"/>
                        <a:ext cx="17303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9"/>
          <p:cNvGraphicFramePr>
            <a:graphicFrameLocks noChangeAspect="1"/>
          </p:cNvGraphicFramePr>
          <p:nvPr/>
        </p:nvGraphicFramePr>
        <p:xfrm>
          <a:off x="6132514" y="2143126"/>
          <a:ext cx="20351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7" name="Equation" r:id="rId8" imgW="1269449" imgH="469696" progId="">
                  <p:embed/>
                </p:oleObj>
              </mc:Choice>
              <mc:Fallback>
                <p:oleObj name="Equation" r:id="rId8" imgW="1269449" imgH="469696" progId="">
                  <p:embed/>
                  <p:pic>
                    <p:nvPicPr>
                      <p:cNvPr id="5427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4" y="2143126"/>
                        <a:ext cx="20351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10"/>
          <p:cNvGraphicFramePr>
            <a:graphicFrameLocks noChangeAspect="1"/>
          </p:cNvGraphicFramePr>
          <p:nvPr/>
        </p:nvGraphicFramePr>
        <p:xfrm>
          <a:off x="3309938" y="2857500"/>
          <a:ext cx="34607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8" name="Equation" r:id="rId10" imgW="2159000" imgH="368300" progId="">
                  <p:embed/>
                </p:oleObj>
              </mc:Choice>
              <mc:Fallback>
                <p:oleObj name="Equation" r:id="rId10" imgW="2159000" imgH="368300" progId="">
                  <p:embed/>
                  <p:pic>
                    <p:nvPicPr>
                      <p:cNvPr id="5428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2857500"/>
                        <a:ext cx="34607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6"/>
          <p:cNvGraphicFramePr>
            <a:graphicFrameLocks noChangeAspect="1"/>
          </p:cNvGraphicFramePr>
          <p:nvPr/>
        </p:nvGraphicFramePr>
        <p:xfrm>
          <a:off x="5943600" y="3429000"/>
          <a:ext cx="5095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9" name="Equation" r:id="rId12" imgW="317087" imgH="266353" progId="">
                  <p:embed/>
                </p:oleObj>
              </mc:Choice>
              <mc:Fallback>
                <p:oleObj name="Equation" r:id="rId12" imgW="317087" imgH="266353" progId="">
                  <p:embed/>
                  <p:pic>
                    <p:nvPicPr>
                      <p:cNvPr id="5428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29000"/>
                        <a:ext cx="50958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5400000" flipH="1" flipV="1">
            <a:off x="7096126" y="2928938"/>
            <a:ext cx="714375" cy="571500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83" name="Object 7"/>
          <p:cNvGraphicFramePr>
            <a:graphicFrameLocks noChangeAspect="1"/>
          </p:cNvGraphicFramePr>
          <p:nvPr/>
        </p:nvGraphicFramePr>
        <p:xfrm>
          <a:off x="5881689" y="428625"/>
          <a:ext cx="178593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0" name="Equation" r:id="rId14" imgW="1002865" imgH="279279" progId="">
                  <p:embed/>
                </p:oleObj>
              </mc:Choice>
              <mc:Fallback>
                <p:oleObj name="Equation" r:id="rId14" imgW="1002865" imgH="279279" progId="">
                  <p:embed/>
                  <p:pic>
                    <p:nvPicPr>
                      <p:cNvPr id="542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9" y="428625"/>
                        <a:ext cx="178593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4" name="Object 11"/>
          <p:cNvGraphicFramePr>
            <a:graphicFrameLocks noChangeAspect="1"/>
          </p:cNvGraphicFramePr>
          <p:nvPr/>
        </p:nvGraphicFramePr>
        <p:xfrm>
          <a:off x="2809876" y="4000501"/>
          <a:ext cx="36433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1" name="Equation" r:id="rId16" imgW="2273300" imgH="279400" progId="">
                  <p:embed/>
                </p:oleObj>
              </mc:Choice>
              <mc:Fallback>
                <p:oleObj name="Equation" r:id="rId16" imgW="2273300" imgH="279400" progId="">
                  <p:embed/>
                  <p:pic>
                    <p:nvPicPr>
                      <p:cNvPr id="5428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4000501"/>
                        <a:ext cx="36433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5" name="Object 12"/>
          <p:cNvGraphicFramePr>
            <a:graphicFrameLocks noChangeAspect="1"/>
          </p:cNvGraphicFramePr>
          <p:nvPr/>
        </p:nvGraphicFramePr>
        <p:xfrm>
          <a:off x="4422775" y="4525964"/>
          <a:ext cx="25654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2" name="Equation" r:id="rId18" imgW="1600200" imgH="342900" progId="">
                  <p:embed/>
                </p:oleObj>
              </mc:Choice>
              <mc:Fallback>
                <p:oleObj name="Equation" r:id="rId18" imgW="1600200" imgH="342900" progId="">
                  <p:embed/>
                  <p:pic>
                    <p:nvPicPr>
                      <p:cNvPr id="5428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4525964"/>
                        <a:ext cx="25654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6" name="Object 13"/>
          <p:cNvGraphicFramePr>
            <a:graphicFrameLocks noChangeAspect="1"/>
          </p:cNvGraphicFramePr>
          <p:nvPr/>
        </p:nvGraphicFramePr>
        <p:xfrm>
          <a:off x="4443414" y="5013326"/>
          <a:ext cx="37242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3" name="Equation" r:id="rId20" imgW="2324100" imgH="482600" progId="">
                  <p:embed/>
                </p:oleObj>
              </mc:Choice>
              <mc:Fallback>
                <p:oleObj name="Equation" r:id="rId20" imgW="2324100" imgH="482600" progId="">
                  <p:embed/>
                  <p:pic>
                    <p:nvPicPr>
                      <p:cNvPr id="5428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4" y="5013326"/>
                        <a:ext cx="372427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79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MI Schedule for F21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2355" y="1539625"/>
          <a:ext cx="10363200" cy="485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31">
                  <a:extLst>
                    <a:ext uri="{9D8B030D-6E8A-4147-A177-3AD203B41FA5}">
                      <a16:colId xmlns:a16="http://schemas.microsoft.com/office/drawing/2014/main" val="1553029894"/>
                    </a:ext>
                  </a:extLst>
                </a:gridCol>
                <a:gridCol w="3681009">
                  <a:extLst>
                    <a:ext uri="{9D8B030D-6E8A-4147-A177-3AD203B41FA5}">
                      <a16:colId xmlns:a16="http://schemas.microsoft.com/office/drawing/2014/main" val="63396358"/>
                    </a:ext>
                  </a:extLst>
                </a:gridCol>
                <a:gridCol w="876727">
                  <a:extLst>
                    <a:ext uri="{9D8B030D-6E8A-4147-A177-3AD203B41FA5}">
                      <a16:colId xmlns:a16="http://schemas.microsoft.com/office/drawing/2014/main" val="977348966"/>
                    </a:ext>
                  </a:extLst>
                </a:gridCol>
                <a:gridCol w="4823033">
                  <a:extLst>
                    <a:ext uri="{9D8B030D-6E8A-4147-A177-3AD203B41FA5}">
                      <a16:colId xmlns:a16="http://schemas.microsoft.com/office/drawing/2014/main" val="2870360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0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08/31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Neuron, Network &amp; Backpropagation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Hands-on 1: Python,</a:t>
                      </a:r>
                      <a:r>
                        <a:rPr lang="en-US" sz="14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Colab, &amp; TensorF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272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09/14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Architectures &amp; Training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2: MNIST Classification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3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09/21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340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25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3: CT Networks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10/08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CT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90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Spin-Echo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379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K-Space Theorem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MRI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88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en-US" sz="1400" b="1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MRI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739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4: MRI Networks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11/05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69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68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Multimodality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99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5: Image Conversion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</a:t>
                      </a:r>
                      <a:endParaRPr 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7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11/30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Stability, Interpretability, &amp; Others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078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Exam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470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B7FDAE-7540-46E2-AA82-45E539EF2D48}"/>
              </a:ext>
            </a:extLst>
          </p:cNvPr>
          <p:cNvSpPr txBox="1"/>
          <p:nvPr/>
        </p:nvSpPr>
        <p:spPr>
          <a:xfrm>
            <a:off x="1018040" y="6419115"/>
            <a:ext cx="1036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B050"/>
                </a:solidFill>
              </a:rPr>
              <a:t>Office Hour: Teaching Day 5-6pm: </a:t>
            </a:r>
            <a:r>
              <a:rPr lang="en-US" sz="1400" b="1" dirty="0">
                <a:solidFill>
                  <a:srgbClr val="FF0000"/>
                </a:solidFill>
              </a:rPr>
              <a:t>https://rensselaer.webex.com/meet/wangg6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55F6A0-E51C-4D9C-A3F0-93448C9A700D}"/>
              </a:ext>
            </a:extLst>
          </p:cNvPr>
          <p:cNvSpPr/>
          <p:nvPr/>
        </p:nvSpPr>
        <p:spPr>
          <a:xfrm>
            <a:off x="-1" y="1860114"/>
            <a:ext cx="12191999" cy="302023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1"/>
          <p:cNvSpPr>
            <a:spLocks noGrp="1"/>
          </p:cNvSpPr>
          <p:nvPr>
            <p:ph idx="1"/>
          </p:nvPr>
        </p:nvSpPr>
        <p:spPr>
          <a:xfrm>
            <a:off x="1981200" y="357189"/>
            <a:ext cx="8229600" cy="585787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r-BE" sz="1800">
                <a:latin typeface="Verdana" charset="0"/>
              </a:rPr>
              <a:t>Iterative solution: ML-EM algorithm</a:t>
            </a:r>
          </a:p>
          <a:p>
            <a:pPr>
              <a:lnSpc>
                <a:spcPct val="150000"/>
              </a:lnSpc>
              <a:buFont typeface="Verdana" charset="0"/>
              <a:buNone/>
            </a:pPr>
            <a:endParaRPr lang="fr-BE" sz="1800">
              <a:solidFill>
                <a:schemeClr val="bg2"/>
              </a:solidFill>
              <a:latin typeface="Verdana" charset="0"/>
            </a:endParaRPr>
          </a:p>
          <a:p>
            <a:pPr>
              <a:lnSpc>
                <a:spcPct val="150000"/>
              </a:lnSpc>
              <a:buFont typeface="Verdana" charset="0"/>
              <a:buNone/>
            </a:pPr>
            <a:r>
              <a:rPr lang="fr-BE" sz="1800">
                <a:solidFill>
                  <a:schemeClr val="bg2"/>
                </a:solidFill>
                <a:latin typeface="Verdana" charset="0"/>
              </a:rPr>
              <a:t>	-&gt;</a:t>
            </a:r>
          </a:p>
          <a:p>
            <a:pPr>
              <a:lnSpc>
                <a:spcPct val="150000"/>
              </a:lnSpc>
              <a:buFont typeface="Verdana" charset="0"/>
              <a:buNone/>
            </a:pPr>
            <a:endParaRPr lang="fr-BE" sz="1800">
              <a:solidFill>
                <a:schemeClr val="bg2"/>
              </a:solidFill>
              <a:latin typeface="Verdana" charset="0"/>
            </a:endParaRPr>
          </a:p>
          <a:p>
            <a:pPr>
              <a:lnSpc>
                <a:spcPct val="150000"/>
              </a:lnSpc>
              <a:buFont typeface="Verdana" charset="0"/>
              <a:buNone/>
            </a:pPr>
            <a:r>
              <a:rPr lang="fr-BE" sz="1800">
                <a:solidFill>
                  <a:schemeClr val="bg2"/>
                </a:solidFill>
                <a:latin typeface="Verdana" charset="0"/>
              </a:rPr>
              <a:t>	-&gt; use iterative optimization : expectation-maximization (EM)</a:t>
            </a:r>
            <a:endParaRPr lang="en-US" sz="180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11F8F7-906C-F84B-AC74-308CB3F8D0A9}" type="datetime1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K.U.Leuven – UZ Leuven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Medical Imaging Research Center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38B83-FAF8-994D-83F4-0488685D23A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graphicFrame>
        <p:nvGraphicFramePr>
          <p:cNvPr id="56325" name="Object 13"/>
          <p:cNvGraphicFramePr>
            <a:graphicFrameLocks noChangeAspect="1"/>
          </p:cNvGraphicFramePr>
          <p:nvPr/>
        </p:nvGraphicFramePr>
        <p:xfrm>
          <a:off x="6667500" y="133350"/>
          <a:ext cx="350043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2" name="Equation" r:id="rId8" imgW="2175840" imgH="484560" progId="">
                  <p:embed/>
                </p:oleObj>
              </mc:Choice>
              <mc:Fallback>
                <p:oleObj name="Equation" r:id="rId8" imgW="2175840" imgH="484560" progId="">
                  <p:embed/>
                  <p:pic>
                    <p:nvPicPr>
                      <p:cNvPr id="563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133350"/>
                        <a:ext cx="3500438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5"/>
          <p:cNvGraphicFramePr>
            <a:graphicFrameLocks noChangeAspect="1"/>
          </p:cNvGraphicFramePr>
          <p:nvPr/>
        </p:nvGraphicFramePr>
        <p:xfrm>
          <a:off x="2738439" y="846138"/>
          <a:ext cx="642937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3" name="Equation" r:id="rId10" imgW="4102100" imgH="736600" progId="">
                  <p:embed/>
                </p:oleObj>
              </mc:Choice>
              <mc:Fallback>
                <p:oleObj name="Equation" r:id="rId10" imgW="4102100" imgH="736600" progId="">
                  <p:embed/>
                  <p:pic>
                    <p:nvPicPr>
                      <p:cNvPr id="563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9" y="846138"/>
                        <a:ext cx="6429375" cy="11541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7" name="Picture 2" descr="demo_re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9868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WME_demo_fbp.wmv" descr="/Users/Paul/Documents/My_documents/WORK/BookMedicalImaging_2007/Slides lessen/2009/Nuclear Medicine/WME_demo_fbp.wmv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868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WME_demo_mltr.wmv" descr="/Users/Paul/Documents/My_documents/WORK/BookMedicalImaging_2007/Slides lessen/2009/Nuclear Medicine/WME_demo_mltr.wmv">
            <a:hlinkClick r:id="" action="ppaction://media"/>
          </p:cNvPr>
          <p:cNvPicPr>
            <a:picLocks noRot="1"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29868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08675" y="5629987"/>
            <a:ext cx="61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FBP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639050" y="5629987"/>
            <a:ext cx="287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iterative reconstruction</a:t>
            </a:r>
          </a:p>
        </p:txBody>
      </p:sp>
      <p:pic>
        <p:nvPicPr>
          <p:cNvPr id="56414" name="Picture 94" descr="http://www.people.vcu.edu/~mhcrosthwait/clrs322/images/iterativevsfbp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05" y="2876236"/>
            <a:ext cx="6147792" cy="31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1325" y="2884550"/>
            <a:ext cx="2628481" cy="312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6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1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3" grpId="0" autoUpdateAnimBg="0"/>
      <p:bldP spid="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1C220B-644B-474E-83FB-4E0165F23D6F}" type="datetime1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K.U.Leuven – UZ Leuven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Medical Imaging Research Center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DB260B-D4E1-9C4C-B700-930A9FB8E326}" type="slidenum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grpSp>
        <p:nvGrpSpPr>
          <p:cNvPr id="60420" name="Group 5"/>
          <p:cNvGrpSpPr>
            <a:grpSpLocks/>
          </p:cNvGrpSpPr>
          <p:nvPr/>
        </p:nvGrpSpPr>
        <p:grpSpPr bwMode="auto">
          <a:xfrm>
            <a:off x="2344739" y="1560538"/>
            <a:ext cx="7589837" cy="4676775"/>
            <a:chOff x="820738" y="1520825"/>
            <a:chExt cx="7589833" cy="4676775"/>
          </a:xfrm>
        </p:grpSpPr>
        <p:sp>
          <p:nvSpPr>
            <p:cNvPr id="60434" name="Rectangle 3"/>
            <p:cNvSpPr>
              <a:spLocks noChangeArrowheads="1"/>
            </p:cNvSpPr>
            <p:nvPr/>
          </p:nvSpPr>
          <p:spPr bwMode="auto">
            <a:xfrm>
              <a:off x="7019925" y="3940175"/>
              <a:ext cx="1377950" cy="13779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rgbClr val="C0FEF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0435" name="Group 4"/>
            <p:cNvGrpSpPr>
              <a:grpSpLocks/>
            </p:cNvGrpSpPr>
            <p:nvPr/>
          </p:nvGrpSpPr>
          <p:grpSpPr bwMode="auto">
            <a:xfrm rot="1086033">
              <a:off x="3706819" y="2443165"/>
              <a:ext cx="590551" cy="96837"/>
              <a:chOff x="2539" y="1211"/>
              <a:chExt cx="426" cy="69"/>
            </a:xfrm>
          </p:grpSpPr>
          <p:sp>
            <p:nvSpPr>
              <p:cNvPr id="60487" name="Freeform 5"/>
              <p:cNvSpPr>
                <a:spLocks/>
              </p:cNvSpPr>
              <p:nvPr/>
            </p:nvSpPr>
            <p:spPr bwMode="auto">
              <a:xfrm>
                <a:off x="2794" y="1211"/>
                <a:ext cx="171" cy="69"/>
              </a:xfrm>
              <a:custGeom>
                <a:avLst/>
                <a:gdLst>
                  <a:gd name="T0" fmla="*/ 170 w 171"/>
                  <a:gd name="T1" fmla="*/ 34 h 69"/>
                  <a:gd name="T2" fmla="*/ 0 w 171"/>
                  <a:gd name="T3" fmla="*/ 68 h 69"/>
                  <a:gd name="T4" fmla="*/ 0 w 171"/>
                  <a:gd name="T5" fmla="*/ 34 h 69"/>
                  <a:gd name="T6" fmla="*/ 0 w 171"/>
                  <a:gd name="T7" fmla="*/ 0 h 69"/>
                  <a:gd name="T8" fmla="*/ 170 w 171"/>
                  <a:gd name="T9" fmla="*/ 34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69"/>
                  <a:gd name="T17" fmla="*/ 171 w 171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69">
                    <a:moveTo>
                      <a:pt x="170" y="34"/>
                    </a:moveTo>
                    <a:lnTo>
                      <a:pt x="0" y="68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70" y="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88" name="Line 6"/>
              <p:cNvSpPr>
                <a:spLocks noChangeShapeType="1"/>
              </p:cNvSpPr>
              <p:nvPr/>
            </p:nvSpPr>
            <p:spPr bwMode="auto">
              <a:xfrm>
                <a:off x="2539" y="1246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60436" name="Picture 7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950" y="4210050"/>
              <a:ext cx="1377950" cy="1377950"/>
            </a:xfrm>
            <a:prstGeom prst="rect">
              <a:avLst/>
            </a:prstGeom>
            <a:noFill/>
            <a:ln w="12700">
              <a:solidFill>
                <a:srgbClr val="C0FE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37" name="Picture 8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738" y="3600450"/>
              <a:ext cx="1377950" cy="1838325"/>
            </a:xfrm>
            <a:prstGeom prst="rect">
              <a:avLst/>
            </a:prstGeom>
            <a:noFill/>
            <a:ln w="12700">
              <a:solidFill>
                <a:srgbClr val="C0FE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38" name="Picture 9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738" y="1520825"/>
              <a:ext cx="1377950" cy="1838325"/>
            </a:xfrm>
            <a:prstGeom prst="rect">
              <a:avLst/>
            </a:prstGeom>
            <a:noFill/>
            <a:ln w="12700">
              <a:solidFill>
                <a:srgbClr val="C0FE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39" name="Picture 10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125" y="3959225"/>
              <a:ext cx="1377950" cy="1838325"/>
            </a:xfrm>
            <a:prstGeom prst="rect">
              <a:avLst/>
            </a:prstGeom>
            <a:noFill/>
            <a:ln w="12700">
              <a:solidFill>
                <a:srgbClr val="C0FE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40" name="Picture 11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300" y="4359275"/>
              <a:ext cx="1377950" cy="1838325"/>
            </a:xfrm>
            <a:prstGeom prst="rect">
              <a:avLst/>
            </a:prstGeom>
            <a:noFill/>
            <a:ln w="12700">
              <a:solidFill>
                <a:srgbClr val="C0FE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41" name="Picture 12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163" y="4568825"/>
              <a:ext cx="1379537" cy="1379538"/>
            </a:xfrm>
            <a:prstGeom prst="rect">
              <a:avLst/>
            </a:prstGeom>
            <a:noFill/>
            <a:ln w="12700">
              <a:solidFill>
                <a:srgbClr val="C0FE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42" name="Picture 1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875" y="4789488"/>
              <a:ext cx="1377950" cy="1377950"/>
            </a:xfrm>
            <a:prstGeom prst="rect">
              <a:avLst/>
            </a:prstGeom>
            <a:noFill/>
            <a:ln w="12700">
              <a:solidFill>
                <a:srgbClr val="C0FE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141537" y="2559050"/>
              <a:ext cx="519112" cy="2921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triangle" w="med" len="med"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2130424" y="3389312"/>
              <a:ext cx="1330324" cy="24923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2601912" y="3629025"/>
              <a:ext cx="858837" cy="30003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640137" y="3990975"/>
              <a:ext cx="293687" cy="46672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599359" y="3070225"/>
              <a:ext cx="88900" cy="115887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6569072" y="3051175"/>
              <a:ext cx="950912" cy="152717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0449" name="Group 20"/>
            <p:cNvGrpSpPr>
              <a:grpSpLocks/>
            </p:cNvGrpSpPr>
            <p:nvPr/>
          </p:nvGrpSpPr>
          <p:grpSpPr bwMode="auto">
            <a:xfrm>
              <a:off x="2279650" y="2217748"/>
              <a:ext cx="1455738" cy="357189"/>
              <a:chOff x="1621" y="1117"/>
              <a:chExt cx="1049" cy="257"/>
            </a:xfrm>
          </p:grpSpPr>
          <p:sp>
            <p:nvSpPr>
              <p:cNvPr id="60484" name="Oval 21"/>
              <p:cNvSpPr>
                <a:spLocks noChangeArrowheads="1"/>
              </p:cNvSpPr>
              <p:nvPr/>
            </p:nvSpPr>
            <p:spPr bwMode="auto">
              <a:xfrm>
                <a:off x="1622" y="1119"/>
                <a:ext cx="1045" cy="2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85" name="Oval 22"/>
              <p:cNvSpPr>
                <a:spLocks noChangeArrowheads="1"/>
              </p:cNvSpPr>
              <p:nvPr/>
            </p:nvSpPr>
            <p:spPr bwMode="auto">
              <a:xfrm>
                <a:off x="1621" y="1117"/>
                <a:ext cx="1049" cy="257"/>
              </a:xfrm>
              <a:prstGeom prst="ellips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86" name="Rectangle 24"/>
              <p:cNvSpPr>
                <a:spLocks noChangeArrowheads="1"/>
              </p:cNvSpPr>
              <p:nvPr/>
            </p:nvSpPr>
            <p:spPr bwMode="auto">
              <a:xfrm>
                <a:off x="1769" y="1166"/>
                <a:ext cx="84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550" tIns="41275" rIns="82550" bIns="41275">
                <a:spAutoFit/>
              </a:bodyPr>
              <a:lstStyle/>
              <a:p>
                <a:pPr marL="0" marR="0" lvl="0" indent="0" algn="l" defTabSz="7397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PROJECTIONS</a:t>
                </a:r>
              </a:p>
            </p:txBody>
          </p:sp>
        </p:grpSp>
        <p:grpSp>
          <p:nvGrpSpPr>
            <p:cNvPr id="60450" name="Group 29"/>
            <p:cNvGrpSpPr>
              <a:grpSpLocks/>
            </p:cNvGrpSpPr>
            <p:nvPr/>
          </p:nvGrpSpPr>
          <p:grpSpPr bwMode="auto">
            <a:xfrm>
              <a:off x="5010150" y="3717917"/>
              <a:ext cx="1439863" cy="344487"/>
              <a:chOff x="3588" y="2198"/>
              <a:chExt cx="1037" cy="248"/>
            </a:xfrm>
          </p:grpSpPr>
          <p:sp>
            <p:nvSpPr>
              <p:cNvPr id="60482" name="Rectangle 30"/>
              <p:cNvSpPr>
                <a:spLocks noChangeArrowheads="1"/>
              </p:cNvSpPr>
              <p:nvPr/>
            </p:nvSpPr>
            <p:spPr bwMode="auto">
              <a:xfrm>
                <a:off x="3588" y="2198"/>
                <a:ext cx="1037" cy="248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83" name="Rectangle 32"/>
              <p:cNvSpPr>
                <a:spLocks noChangeArrowheads="1"/>
              </p:cNvSpPr>
              <p:nvPr/>
            </p:nvSpPr>
            <p:spPr bwMode="auto">
              <a:xfrm>
                <a:off x="3653" y="2220"/>
                <a:ext cx="90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550" tIns="41275" rIns="82550" bIns="41275">
                <a:spAutoFit/>
              </a:bodyPr>
              <a:lstStyle/>
              <a:p>
                <a:pPr marL="0" marR="0" lvl="0" indent="0" algn="l" defTabSz="7397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REPROJECTION</a:t>
                </a:r>
              </a:p>
            </p:txBody>
          </p:sp>
        </p:grpSp>
        <p:sp>
          <p:nvSpPr>
            <p:cNvPr id="60451" name="Rectangle 38"/>
            <p:cNvSpPr>
              <a:spLocks noChangeArrowheads="1"/>
            </p:cNvSpPr>
            <p:nvPr/>
          </p:nvSpPr>
          <p:spPr bwMode="auto">
            <a:xfrm>
              <a:off x="4224338" y="2522538"/>
              <a:ext cx="932756" cy="268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marL="0" marR="0" lvl="0" indent="0" algn="l" defTabSz="739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COMPARE</a:t>
              </a:r>
            </a:p>
          </p:txBody>
        </p:sp>
        <p:grpSp>
          <p:nvGrpSpPr>
            <p:cNvPr id="60452" name="Group 40"/>
            <p:cNvGrpSpPr>
              <a:grpSpLocks/>
            </p:cNvGrpSpPr>
            <p:nvPr/>
          </p:nvGrpSpPr>
          <p:grpSpPr bwMode="auto">
            <a:xfrm rot="-1026987">
              <a:off x="5206990" y="2524128"/>
              <a:ext cx="519112" cy="93663"/>
              <a:chOff x="3729" y="1399"/>
              <a:chExt cx="374" cy="68"/>
            </a:xfrm>
          </p:grpSpPr>
          <p:sp>
            <p:nvSpPr>
              <p:cNvPr id="60480" name="Freeform 41"/>
              <p:cNvSpPr>
                <a:spLocks/>
              </p:cNvSpPr>
              <p:nvPr/>
            </p:nvSpPr>
            <p:spPr bwMode="auto">
              <a:xfrm>
                <a:off x="3930" y="1399"/>
                <a:ext cx="173" cy="68"/>
              </a:xfrm>
              <a:custGeom>
                <a:avLst/>
                <a:gdLst>
                  <a:gd name="T0" fmla="*/ 172 w 173"/>
                  <a:gd name="T1" fmla="*/ 34 h 68"/>
                  <a:gd name="T2" fmla="*/ 0 w 173"/>
                  <a:gd name="T3" fmla="*/ 67 h 68"/>
                  <a:gd name="T4" fmla="*/ 0 w 173"/>
                  <a:gd name="T5" fmla="*/ 34 h 68"/>
                  <a:gd name="T6" fmla="*/ 0 w 173"/>
                  <a:gd name="T7" fmla="*/ 0 h 68"/>
                  <a:gd name="T8" fmla="*/ 172 w 173"/>
                  <a:gd name="T9" fmla="*/ 3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68"/>
                  <a:gd name="T17" fmla="*/ 173 w 17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68">
                    <a:moveTo>
                      <a:pt x="172" y="34"/>
                    </a:moveTo>
                    <a:lnTo>
                      <a:pt x="0" y="67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72" y="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81" name="Line 42"/>
              <p:cNvSpPr>
                <a:spLocks noChangeShapeType="1"/>
              </p:cNvSpPr>
              <p:nvPr/>
            </p:nvSpPr>
            <p:spPr bwMode="auto">
              <a:xfrm>
                <a:off x="3729" y="1434"/>
                <a:ext cx="196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0453" name="Freeform 43"/>
            <p:cNvSpPr>
              <a:spLocks/>
            </p:cNvSpPr>
            <p:nvPr/>
          </p:nvSpPr>
          <p:spPr bwMode="auto">
            <a:xfrm>
              <a:off x="8202613" y="2892425"/>
              <a:ext cx="192087" cy="989013"/>
            </a:xfrm>
            <a:custGeom>
              <a:avLst/>
              <a:gdLst>
                <a:gd name="T0" fmla="*/ 0 w 138"/>
                <a:gd name="T1" fmla="*/ 0 h 712"/>
                <a:gd name="T2" fmla="*/ 2147483647 w 138"/>
                <a:gd name="T3" fmla="*/ 0 h 712"/>
                <a:gd name="T4" fmla="*/ 2147483647 w 138"/>
                <a:gd name="T5" fmla="*/ 2147483647 h 712"/>
                <a:gd name="T6" fmla="*/ 0 60000 65536"/>
                <a:gd name="T7" fmla="*/ 0 60000 65536"/>
                <a:gd name="T8" fmla="*/ 0 60000 65536"/>
                <a:gd name="T9" fmla="*/ 0 w 138"/>
                <a:gd name="T10" fmla="*/ 0 h 712"/>
                <a:gd name="T11" fmla="*/ 138 w 138"/>
                <a:gd name="T12" fmla="*/ 712 h 7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712">
                  <a:moveTo>
                    <a:pt x="0" y="0"/>
                  </a:moveTo>
                  <a:lnTo>
                    <a:pt x="137" y="0"/>
                  </a:lnTo>
                  <a:lnTo>
                    <a:pt x="137" y="711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0454" name="Freeform 44"/>
            <p:cNvSpPr>
              <a:spLocks/>
            </p:cNvSpPr>
            <p:nvPr/>
          </p:nvSpPr>
          <p:spPr bwMode="auto">
            <a:xfrm>
              <a:off x="8186738" y="2878138"/>
              <a:ext cx="192087" cy="990600"/>
            </a:xfrm>
            <a:custGeom>
              <a:avLst/>
              <a:gdLst>
                <a:gd name="T0" fmla="*/ 0 w 138"/>
                <a:gd name="T1" fmla="*/ 0 h 713"/>
                <a:gd name="T2" fmla="*/ 2147483647 w 138"/>
                <a:gd name="T3" fmla="*/ 0 h 713"/>
                <a:gd name="T4" fmla="*/ 2147483647 w 138"/>
                <a:gd name="T5" fmla="*/ 2147483647 h 713"/>
                <a:gd name="T6" fmla="*/ 0 60000 65536"/>
                <a:gd name="T7" fmla="*/ 0 60000 65536"/>
                <a:gd name="T8" fmla="*/ 0 60000 65536"/>
                <a:gd name="T9" fmla="*/ 0 w 138"/>
                <a:gd name="T10" fmla="*/ 0 h 713"/>
                <a:gd name="T11" fmla="*/ 138 w 138"/>
                <a:gd name="T12" fmla="*/ 713 h 7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713">
                  <a:moveTo>
                    <a:pt x="0" y="0"/>
                  </a:moveTo>
                  <a:lnTo>
                    <a:pt x="137" y="0"/>
                  </a:lnTo>
                  <a:lnTo>
                    <a:pt x="137" y="712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0455" name="Group 45"/>
            <p:cNvGrpSpPr>
              <a:grpSpLocks/>
            </p:cNvGrpSpPr>
            <p:nvPr/>
          </p:nvGrpSpPr>
          <p:grpSpPr bwMode="auto">
            <a:xfrm>
              <a:off x="6423022" y="3843338"/>
              <a:ext cx="1987549" cy="107950"/>
              <a:chOff x="4605" y="2288"/>
              <a:chExt cx="1432" cy="78"/>
            </a:xfrm>
          </p:grpSpPr>
          <p:sp>
            <p:nvSpPr>
              <p:cNvPr id="60478" name="Freeform 46"/>
              <p:cNvSpPr>
                <a:spLocks/>
              </p:cNvSpPr>
              <p:nvPr/>
            </p:nvSpPr>
            <p:spPr bwMode="auto">
              <a:xfrm>
                <a:off x="4605" y="2288"/>
                <a:ext cx="172" cy="78"/>
              </a:xfrm>
              <a:custGeom>
                <a:avLst/>
                <a:gdLst>
                  <a:gd name="T0" fmla="*/ 0 w 172"/>
                  <a:gd name="T1" fmla="*/ 34 h 78"/>
                  <a:gd name="T2" fmla="*/ 171 w 172"/>
                  <a:gd name="T3" fmla="*/ 0 h 78"/>
                  <a:gd name="T4" fmla="*/ 171 w 172"/>
                  <a:gd name="T5" fmla="*/ 34 h 78"/>
                  <a:gd name="T6" fmla="*/ 171 w 172"/>
                  <a:gd name="T7" fmla="*/ 77 h 78"/>
                  <a:gd name="T8" fmla="*/ 0 w 172"/>
                  <a:gd name="T9" fmla="*/ 34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78"/>
                  <a:gd name="T17" fmla="*/ 172 w 17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78">
                    <a:moveTo>
                      <a:pt x="0" y="34"/>
                    </a:moveTo>
                    <a:lnTo>
                      <a:pt x="171" y="0"/>
                    </a:lnTo>
                    <a:lnTo>
                      <a:pt x="171" y="34"/>
                    </a:lnTo>
                    <a:lnTo>
                      <a:pt x="171" y="77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79" name="Line 47"/>
              <p:cNvSpPr>
                <a:spLocks noChangeShapeType="1"/>
              </p:cNvSpPr>
              <p:nvPr/>
            </p:nvSpPr>
            <p:spPr bwMode="auto">
              <a:xfrm flipH="1">
                <a:off x="4766" y="2324"/>
                <a:ext cx="1271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0456" name="Freeform 48"/>
            <p:cNvSpPr>
              <a:spLocks/>
            </p:cNvSpPr>
            <p:nvPr/>
          </p:nvSpPr>
          <p:spPr bwMode="auto">
            <a:xfrm>
              <a:off x="3568700" y="2917825"/>
              <a:ext cx="1449388" cy="989013"/>
            </a:xfrm>
            <a:custGeom>
              <a:avLst/>
              <a:gdLst>
                <a:gd name="T0" fmla="*/ 2147483647 w 1044"/>
                <a:gd name="T1" fmla="*/ 2147483647 h 713"/>
                <a:gd name="T2" fmla="*/ 0 w 1044"/>
                <a:gd name="T3" fmla="*/ 2147483647 h 713"/>
                <a:gd name="T4" fmla="*/ 0 w 1044"/>
                <a:gd name="T5" fmla="*/ 0 h 713"/>
                <a:gd name="T6" fmla="*/ 0 60000 65536"/>
                <a:gd name="T7" fmla="*/ 0 60000 65536"/>
                <a:gd name="T8" fmla="*/ 0 60000 65536"/>
                <a:gd name="T9" fmla="*/ 0 w 1044"/>
                <a:gd name="T10" fmla="*/ 0 h 713"/>
                <a:gd name="T11" fmla="*/ 1044 w 1044"/>
                <a:gd name="T12" fmla="*/ 713 h 7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4" h="713">
                  <a:moveTo>
                    <a:pt x="1043" y="712"/>
                  </a:moveTo>
                  <a:lnTo>
                    <a:pt x="0" y="712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0457" name="Freeform 49"/>
            <p:cNvSpPr>
              <a:spLocks/>
            </p:cNvSpPr>
            <p:nvPr/>
          </p:nvSpPr>
          <p:spPr bwMode="auto">
            <a:xfrm>
              <a:off x="3554413" y="2905125"/>
              <a:ext cx="1447800" cy="989013"/>
            </a:xfrm>
            <a:custGeom>
              <a:avLst/>
              <a:gdLst>
                <a:gd name="T0" fmla="*/ 2147483647 w 1043"/>
                <a:gd name="T1" fmla="*/ 2147483647 h 713"/>
                <a:gd name="T2" fmla="*/ 0 w 1043"/>
                <a:gd name="T3" fmla="*/ 2147483647 h 713"/>
                <a:gd name="T4" fmla="*/ 0 w 1043"/>
                <a:gd name="T5" fmla="*/ 0 h 713"/>
                <a:gd name="T6" fmla="*/ 0 60000 65536"/>
                <a:gd name="T7" fmla="*/ 0 60000 65536"/>
                <a:gd name="T8" fmla="*/ 0 60000 65536"/>
                <a:gd name="T9" fmla="*/ 0 w 1043"/>
                <a:gd name="T10" fmla="*/ 0 h 713"/>
                <a:gd name="T11" fmla="*/ 1043 w 1043"/>
                <a:gd name="T12" fmla="*/ 713 h 7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713">
                  <a:moveTo>
                    <a:pt x="1042" y="712"/>
                  </a:moveTo>
                  <a:lnTo>
                    <a:pt x="0" y="712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0458" name="Group 50"/>
            <p:cNvGrpSpPr>
              <a:grpSpLocks/>
            </p:cNvGrpSpPr>
            <p:nvPr/>
          </p:nvGrpSpPr>
          <p:grpSpPr bwMode="auto">
            <a:xfrm rot="-1034487">
              <a:off x="3546470" y="2747965"/>
              <a:ext cx="736599" cy="77787"/>
              <a:chOff x="2539" y="1577"/>
              <a:chExt cx="426" cy="68"/>
            </a:xfrm>
          </p:grpSpPr>
          <p:sp>
            <p:nvSpPr>
              <p:cNvPr id="60476" name="Freeform 51"/>
              <p:cNvSpPr>
                <a:spLocks/>
              </p:cNvSpPr>
              <p:nvPr/>
            </p:nvSpPr>
            <p:spPr bwMode="auto">
              <a:xfrm>
                <a:off x="2794" y="1577"/>
                <a:ext cx="171" cy="68"/>
              </a:xfrm>
              <a:custGeom>
                <a:avLst/>
                <a:gdLst>
                  <a:gd name="T0" fmla="*/ 170 w 171"/>
                  <a:gd name="T1" fmla="*/ 33 h 68"/>
                  <a:gd name="T2" fmla="*/ 0 w 171"/>
                  <a:gd name="T3" fmla="*/ 67 h 68"/>
                  <a:gd name="T4" fmla="*/ 0 w 171"/>
                  <a:gd name="T5" fmla="*/ 33 h 68"/>
                  <a:gd name="T6" fmla="*/ 0 w 171"/>
                  <a:gd name="T7" fmla="*/ 0 h 68"/>
                  <a:gd name="T8" fmla="*/ 170 w 171"/>
                  <a:gd name="T9" fmla="*/ 3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68"/>
                  <a:gd name="T17" fmla="*/ 171 w 17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68">
                    <a:moveTo>
                      <a:pt x="170" y="33"/>
                    </a:moveTo>
                    <a:lnTo>
                      <a:pt x="0" y="67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70" y="3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77" name="Line 52"/>
              <p:cNvSpPr>
                <a:spLocks noChangeShapeType="1"/>
              </p:cNvSpPr>
              <p:nvPr/>
            </p:nvSpPr>
            <p:spPr bwMode="auto">
              <a:xfrm>
                <a:off x="2539" y="1612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0459" name="Freeform 53"/>
            <p:cNvSpPr>
              <a:spLocks/>
            </p:cNvSpPr>
            <p:nvPr/>
          </p:nvSpPr>
          <p:spPr bwMode="auto">
            <a:xfrm>
              <a:off x="5207000" y="1825625"/>
              <a:ext cx="3187700" cy="1133475"/>
            </a:xfrm>
            <a:custGeom>
              <a:avLst/>
              <a:gdLst>
                <a:gd name="T0" fmla="*/ 2147483647 w 2296"/>
                <a:gd name="T1" fmla="*/ 2147483647 h 816"/>
                <a:gd name="T2" fmla="*/ 2147483647 w 2296"/>
                <a:gd name="T3" fmla="*/ 0 h 816"/>
                <a:gd name="T4" fmla="*/ 0 w 2296"/>
                <a:gd name="T5" fmla="*/ 0 h 816"/>
                <a:gd name="T6" fmla="*/ 0 60000 65536"/>
                <a:gd name="T7" fmla="*/ 0 60000 65536"/>
                <a:gd name="T8" fmla="*/ 0 60000 65536"/>
                <a:gd name="T9" fmla="*/ 0 w 2296"/>
                <a:gd name="T10" fmla="*/ 0 h 816"/>
                <a:gd name="T11" fmla="*/ 2296 w 229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6" h="816">
                  <a:moveTo>
                    <a:pt x="2295" y="815"/>
                  </a:moveTo>
                  <a:lnTo>
                    <a:pt x="2295" y="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0460" name="Freeform 54"/>
            <p:cNvSpPr>
              <a:spLocks/>
            </p:cNvSpPr>
            <p:nvPr/>
          </p:nvSpPr>
          <p:spPr bwMode="auto">
            <a:xfrm>
              <a:off x="5189538" y="1812925"/>
              <a:ext cx="3189287" cy="1131888"/>
            </a:xfrm>
            <a:custGeom>
              <a:avLst/>
              <a:gdLst>
                <a:gd name="T0" fmla="*/ 2147483647 w 2297"/>
                <a:gd name="T1" fmla="*/ 2147483647 h 816"/>
                <a:gd name="T2" fmla="*/ 2147483647 w 2297"/>
                <a:gd name="T3" fmla="*/ 0 h 816"/>
                <a:gd name="T4" fmla="*/ 0 w 2297"/>
                <a:gd name="T5" fmla="*/ 0 h 816"/>
                <a:gd name="T6" fmla="*/ 0 60000 65536"/>
                <a:gd name="T7" fmla="*/ 0 60000 65536"/>
                <a:gd name="T8" fmla="*/ 0 60000 65536"/>
                <a:gd name="T9" fmla="*/ 0 w 2297"/>
                <a:gd name="T10" fmla="*/ 0 h 816"/>
                <a:gd name="T11" fmla="*/ 2297 w 2297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7" h="816">
                  <a:moveTo>
                    <a:pt x="2296" y="815"/>
                  </a:moveTo>
                  <a:lnTo>
                    <a:pt x="2296" y="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0461" name="Line 55"/>
            <p:cNvSpPr>
              <a:spLocks noChangeShapeType="1"/>
            </p:cNvSpPr>
            <p:nvPr/>
          </p:nvSpPr>
          <p:spPr bwMode="auto">
            <a:xfrm>
              <a:off x="5207000" y="1827213"/>
              <a:ext cx="0" cy="3587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0462" name="Line 56"/>
            <p:cNvSpPr>
              <a:spLocks noChangeShapeType="1"/>
            </p:cNvSpPr>
            <p:nvPr/>
          </p:nvSpPr>
          <p:spPr bwMode="auto">
            <a:xfrm>
              <a:off x="5189538" y="1814513"/>
              <a:ext cx="0" cy="3587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0463" name="Group 57"/>
            <p:cNvGrpSpPr>
              <a:grpSpLocks/>
            </p:cNvGrpSpPr>
            <p:nvPr/>
          </p:nvGrpSpPr>
          <p:grpSpPr bwMode="auto">
            <a:xfrm rot="1141536">
              <a:off x="5189529" y="2212972"/>
              <a:ext cx="549274" cy="95250"/>
              <a:chOff x="3717" y="1052"/>
              <a:chExt cx="396" cy="69"/>
            </a:xfrm>
          </p:grpSpPr>
          <p:sp>
            <p:nvSpPr>
              <p:cNvPr id="60474" name="Freeform 58"/>
              <p:cNvSpPr>
                <a:spLocks/>
              </p:cNvSpPr>
              <p:nvPr/>
            </p:nvSpPr>
            <p:spPr bwMode="auto">
              <a:xfrm>
                <a:off x="3952" y="1052"/>
                <a:ext cx="161" cy="69"/>
              </a:xfrm>
              <a:custGeom>
                <a:avLst/>
                <a:gdLst>
                  <a:gd name="T0" fmla="*/ 160 w 161"/>
                  <a:gd name="T1" fmla="*/ 34 h 69"/>
                  <a:gd name="T2" fmla="*/ 0 w 161"/>
                  <a:gd name="T3" fmla="*/ 68 h 69"/>
                  <a:gd name="T4" fmla="*/ 0 w 161"/>
                  <a:gd name="T5" fmla="*/ 34 h 69"/>
                  <a:gd name="T6" fmla="*/ 0 w 161"/>
                  <a:gd name="T7" fmla="*/ 0 h 69"/>
                  <a:gd name="T8" fmla="*/ 160 w 161"/>
                  <a:gd name="T9" fmla="*/ 34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"/>
                  <a:gd name="T16" fmla="*/ 0 h 69"/>
                  <a:gd name="T17" fmla="*/ 161 w 161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" h="69">
                    <a:moveTo>
                      <a:pt x="160" y="34"/>
                    </a:moveTo>
                    <a:lnTo>
                      <a:pt x="0" y="68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60" y="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75" name="Line 59"/>
              <p:cNvSpPr>
                <a:spLocks noChangeShapeType="1"/>
              </p:cNvSpPr>
              <p:nvPr/>
            </p:nvSpPr>
            <p:spPr bwMode="auto">
              <a:xfrm>
                <a:off x="3717" y="1088"/>
                <a:ext cx="2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7" name="Line 71"/>
            <p:cNvSpPr>
              <a:spLocks noChangeShapeType="1"/>
            </p:cNvSpPr>
            <p:nvPr/>
          </p:nvSpPr>
          <p:spPr bwMode="auto">
            <a:xfrm flipH="1">
              <a:off x="5229223" y="3030537"/>
              <a:ext cx="2279649" cy="178752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0465" name="Text Box 72"/>
            <p:cNvSpPr txBox="1">
              <a:spLocks noChangeArrowheads="1"/>
            </p:cNvSpPr>
            <p:nvPr/>
          </p:nvSpPr>
          <p:spPr bwMode="auto">
            <a:xfrm>
              <a:off x="5208588" y="1804988"/>
              <a:ext cx="8114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image k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466" name="Text Box 73"/>
            <p:cNvSpPr txBox="1">
              <a:spLocks noChangeArrowheads="1"/>
            </p:cNvSpPr>
            <p:nvPr/>
          </p:nvSpPr>
          <p:spPr bwMode="auto">
            <a:xfrm>
              <a:off x="4283075" y="2692400"/>
              <a:ext cx="16802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-&gt; correction factor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467" name="Rectangle 39"/>
            <p:cNvSpPr>
              <a:spLocks noChangeArrowheads="1"/>
            </p:cNvSpPr>
            <p:nvPr/>
          </p:nvSpPr>
          <p:spPr bwMode="auto">
            <a:xfrm>
              <a:off x="5759450" y="2203450"/>
              <a:ext cx="317500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marL="0" marR="0" lvl="0" indent="0" algn="l" defTabSz="739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X</a:t>
              </a:r>
            </a:p>
          </p:txBody>
        </p:sp>
        <p:grpSp>
          <p:nvGrpSpPr>
            <p:cNvPr id="60468" name="Group 79"/>
            <p:cNvGrpSpPr>
              <a:grpSpLocks/>
            </p:cNvGrpSpPr>
            <p:nvPr/>
          </p:nvGrpSpPr>
          <p:grpSpPr bwMode="auto">
            <a:xfrm>
              <a:off x="7383472" y="2581283"/>
              <a:ext cx="785813" cy="501651"/>
              <a:chOff x="4651" y="1626"/>
              <a:chExt cx="495" cy="316"/>
            </a:xfrm>
          </p:grpSpPr>
          <p:sp>
            <p:nvSpPr>
              <p:cNvPr id="60471" name="Oval 25"/>
              <p:cNvSpPr>
                <a:spLocks noChangeArrowheads="1"/>
              </p:cNvSpPr>
              <p:nvPr/>
            </p:nvSpPr>
            <p:spPr bwMode="auto">
              <a:xfrm>
                <a:off x="4654" y="1684"/>
                <a:ext cx="490" cy="2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72" name="Oval 26"/>
              <p:cNvSpPr>
                <a:spLocks noChangeArrowheads="1"/>
              </p:cNvSpPr>
              <p:nvPr/>
            </p:nvSpPr>
            <p:spPr bwMode="auto">
              <a:xfrm>
                <a:off x="4651" y="1683"/>
                <a:ext cx="495" cy="259"/>
              </a:xfrm>
              <a:prstGeom prst="ellips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73" name="Rectangle 28"/>
              <p:cNvSpPr>
                <a:spLocks noChangeArrowheads="1"/>
              </p:cNvSpPr>
              <p:nvPr/>
            </p:nvSpPr>
            <p:spPr bwMode="auto">
              <a:xfrm>
                <a:off x="4722" y="1626"/>
                <a:ext cx="38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550" tIns="41275" rIns="82550" bIns="41275">
                <a:spAutoFit/>
              </a:bodyPr>
              <a:lstStyle/>
              <a:p>
                <a:pPr marL="0" marR="0" lvl="0" indent="0" algn="ctr" defTabSz="7397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  <a:p>
                <a:pPr marL="0" marR="0" lvl="0" indent="0" algn="ctr" defTabSz="7397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IMAGE</a:t>
                </a:r>
              </a:p>
            </p:txBody>
          </p:sp>
        </p:grpSp>
        <p:cxnSp>
          <p:nvCxnSpPr>
            <p:cNvPr id="60469" name="AutoShape 81"/>
            <p:cNvCxnSpPr>
              <a:cxnSpLocks noChangeShapeType="1"/>
              <a:stCxn id="60467" idx="3"/>
              <a:endCxn id="60472" idx="2"/>
            </p:cNvCxnSpPr>
            <p:nvPr/>
          </p:nvCxnSpPr>
          <p:spPr bwMode="auto">
            <a:xfrm>
              <a:off x="6076950" y="2382838"/>
              <a:ext cx="1293813" cy="495300"/>
            </a:xfrm>
            <a:prstGeom prst="bentConnector3">
              <a:avLst>
                <a:gd name="adj1" fmla="val 50431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arrow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70" name="Text Box 82"/>
            <p:cNvSpPr txBox="1">
              <a:spLocks noChangeArrowheads="1"/>
            </p:cNvSpPr>
            <p:nvPr/>
          </p:nvSpPr>
          <p:spPr bwMode="auto">
            <a:xfrm>
              <a:off x="6129338" y="2082800"/>
              <a:ext cx="11336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image (k+1)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0421" name="Group 93"/>
          <p:cNvGrpSpPr>
            <a:grpSpLocks/>
          </p:cNvGrpSpPr>
          <p:nvPr/>
        </p:nvGrpSpPr>
        <p:grpSpPr bwMode="auto">
          <a:xfrm>
            <a:off x="5310188" y="1968524"/>
            <a:ext cx="3579812" cy="1938338"/>
            <a:chOff x="3786182" y="1928802"/>
            <a:chExt cx="3579829" cy="1938348"/>
          </a:xfrm>
        </p:grpSpPr>
        <p:sp>
          <p:nvSpPr>
            <p:cNvPr id="60422" name="Text Box 80"/>
            <p:cNvSpPr txBox="1">
              <a:spLocks noChangeArrowheads="1"/>
            </p:cNvSpPr>
            <p:nvPr/>
          </p:nvSpPr>
          <p:spPr bwMode="auto">
            <a:xfrm>
              <a:off x="3786182" y="3500438"/>
              <a:ext cx="12334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</a:rPr>
                <a:t>S</a:t>
              </a:r>
              <a:r>
                <a: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j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c</a:t>
              </a:r>
              <a:r>
                <a: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ij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</a:rPr>
                <a:t>l</a:t>
              </a:r>
              <a:r>
                <a: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j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</a:t>
              </a: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old</a:t>
              </a:r>
            </a:p>
          </p:txBody>
        </p:sp>
        <p:sp>
          <p:nvSpPr>
            <p:cNvPr id="60423" name="Rectangle 81"/>
            <p:cNvSpPr>
              <a:spLocks noChangeArrowheads="1"/>
            </p:cNvSpPr>
            <p:nvPr/>
          </p:nvSpPr>
          <p:spPr bwMode="auto">
            <a:xfrm>
              <a:off x="3943344" y="2071678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q</a:t>
              </a:r>
              <a:r>
                <a: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i</a:t>
              </a:r>
            </a:p>
          </p:txBody>
        </p:sp>
        <p:sp>
          <p:nvSpPr>
            <p:cNvPr id="60424" name="Rectangle 82"/>
            <p:cNvSpPr>
              <a:spLocks noChangeArrowheads="1"/>
            </p:cNvSpPr>
            <p:nvPr/>
          </p:nvSpPr>
          <p:spPr bwMode="auto">
            <a:xfrm>
              <a:off x="5564204" y="1928802"/>
              <a:ext cx="1365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  <a:r>
                <a: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j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old</a:t>
              </a:r>
            </a:p>
          </p:txBody>
        </p:sp>
        <p:grpSp>
          <p:nvGrpSpPr>
            <p:cNvPr id="60425" name="Group 92"/>
            <p:cNvGrpSpPr>
              <a:grpSpLocks/>
            </p:cNvGrpSpPr>
            <p:nvPr/>
          </p:nvGrpSpPr>
          <p:grpSpPr bwMode="auto">
            <a:xfrm>
              <a:off x="4857752" y="2771779"/>
              <a:ext cx="2465387" cy="728659"/>
              <a:chOff x="4857752" y="2771779"/>
              <a:chExt cx="2465387" cy="728659"/>
            </a:xfrm>
          </p:grpSpPr>
          <p:sp>
            <p:nvSpPr>
              <p:cNvPr id="60427" name="Line 88"/>
              <p:cNvSpPr>
                <a:spLocks noChangeShapeType="1"/>
              </p:cNvSpPr>
              <p:nvPr/>
            </p:nvSpPr>
            <p:spPr bwMode="auto">
              <a:xfrm>
                <a:off x="6072198" y="3143248"/>
                <a:ext cx="106680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28" name="Rectangle 85"/>
              <p:cNvSpPr>
                <a:spLocks noChangeArrowheads="1"/>
              </p:cNvSpPr>
              <p:nvPr/>
            </p:nvSpPr>
            <p:spPr bwMode="auto">
              <a:xfrm>
                <a:off x="5353052" y="2970217"/>
                <a:ext cx="1970087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S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i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c</a:t>
                </a:r>
                <a:r>
                  <a:rPr kumimoji="0" lang="en-US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ij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 (                )</a:t>
                </a: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29" name="Rectangle 86"/>
              <p:cNvSpPr>
                <a:spLocks noChangeArrowheads="1"/>
              </p:cNvSpPr>
              <p:nvPr/>
            </p:nvSpPr>
            <p:spPr bwMode="auto">
              <a:xfrm>
                <a:off x="6311902" y="2771779"/>
                <a:ext cx="347662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q</a:t>
                </a:r>
                <a:r>
                  <a: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i</a:t>
                </a:r>
              </a:p>
            </p:txBody>
          </p:sp>
          <p:sp>
            <p:nvSpPr>
              <p:cNvPr id="60430" name="Text Box 87"/>
              <p:cNvSpPr txBox="1">
                <a:spLocks noChangeArrowheads="1"/>
              </p:cNvSpPr>
              <p:nvPr/>
            </p:nvSpPr>
            <p:spPr bwMode="auto">
              <a:xfrm>
                <a:off x="5980114" y="3132142"/>
                <a:ext cx="1233487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</a:rPr>
                  <a:t>S</a:t>
                </a:r>
                <a:r>
                  <a: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j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c</a:t>
                </a:r>
                <a:r>
                  <a: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ij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</a:rPr>
                  <a:t>l</a:t>
                </a:r>
                <a:r>
                  <a: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j</a:t>
                </a:r>
                <a:r>
                  <a:rPr kumimoji="0" lang="en-US" sz="18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old</a:t>
                </a:r>
              </a:p>
            </p:txBody>
          </p:sp>
          <p:sp>
            <p:nvSpPr>
              <p:cNvPr id="60431" name="Rectangle 99"/>
              <p:cNvSpPr>
                <a:spLocks noChangeArrowheads="1"/>
              </p:cNvSpPr>
              <p:nvPr/>
            </p:nvSpPr>
            <p:spPr bwMode="auto">
              <a:xfrm>
                <a:off x="4857752" y="3133726"/>
                <a:ext cx="6413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S</a:t>
                </a:r>
                <a:r>
                  <a: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i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c</a:t>
                </a:r>
                <a:r>
                  <a: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ij</a:t>
                </a:r>
              </a:p>
            </p:txBody>
          </p:sp>
          <p:sp>
            <p:nvSpPr>
              <p:cNvPr id="60432" name="Line 100"/>
              <p:cNvSpPr>
                <a:spLocks noChangeShapeType="1"/>
              </p:cNvSpPr>
              <p:nvPr/>
            </p:nvSpPr>
            <p:spPr bwMode="auto">
              <a:xfrm flipH="1">
                <a:off x="4949827" y="3175001"/>
                <a:ext cx="45720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33" name="Text Box 101"/>
              <p:cNvSpPr txBox="1">
                <a:spLocks noChangeArrowheads="1"/>
              </p:cNvSpPr>
              <p:nvPr/>
            </p:nvSpPr>
            <p:spPr bwMode="auto">
              <a:xfrm>
                <a:off x="5086352" y="2871788"/>
                <a:ext cx="27622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1</a:t>
                </a:r>
              </a:p>
            </p:txBody>
          </p:sp>
        </p:grpSp>
        <p:cxnSp>
          <p:nvCxnSpPr>
            <p:cNvPr id="60426" name="AutoShape 81"/>
            <p:cNvCxnSpPr>
              <a:cxnSpLocks noChangeShapeType="1"/>
            </p:cNvCxnSpPr>
            <p:nvPr/>
          </p:nvCxnSpPr>
          <p:spPr bwMode="auto">
            <a:xfrm>
              <a:off x="6072198" y="2357430"/>
              <a:ext cx="1293813" cy="495300"/>
            </a:xfrm>
            <a:prstGeom prst="bentConnector3">
              <a:avLst>
                <a:gd name="adj1" fmla="val 50431"/>
              </a:avLst>
            </a:prstGeom>
            <a:noFill/>
            <a:ln w="28575">
              <a:solidFill>
                <a:schemeClr val="bg2"/>
              </a:solidFill>
              <a:miter lim="800000"/>
              <a:headEnd type="none" w="sm" len="sm"/>
              <a:tailEnd type="arrow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74" name="Object 5"/>
          <p:cNvGraphicFramePr>
            <a:graphicFrameLocks noChangeAspect="1"/>
          </p:cNvGraphicFramePr>
          <p:nvPr/>
        </p:nvGraphicFramePr>
        <p:xfrm>
          <a:off x="2034030" y="186656"/>
          <a:ext cx="213042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7" name="Equation" r:id="rId11" imgW="1358640" imgH="736560" progId="Equation.DSMT4">
                  <p:embed/>
                </p:oleObj>
              </mc:Choice>
              <mc:Fallback>
                <p:oleObj name="Equation" r:id="rId11" imgW="1358640" imgH="736560" progId="Equation.DSMT4">
                  <p:embed/>
                  <p:pic>
                    <p:nvPicPr>
                      <p:cNvPr id="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030" y="186656"/>
                        <a:ext cx="2130425" cy="11541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5"/>
          <p:cNvGraphicFramePr>
            <a:graphicFrameLocks noChangeAspect="1"/>
          </p:cNvGraphicFramePr>
          <p:nvPr/>
        </p:nvGraphicFramePr>
        <p:xfrm>
          <a:off x="5227734" y="326356"/>
          <a:ext cx="19113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8" name="Equation" r:id="rId13" imgW="1218960" imgH="558720" progId="Equation.DSMT4">
                  <p:embed/>
                </p:oleObj>
              </mc:Choice>
              <mc:Fallback>
                <p:oleObj name="Equation" r:id="rId13" imgW="1218960" imgH="558720" progId="Equation.DSMT4">
                  <p:embed/>
                  <p:pic>
                    <p:nvPicPr>
                      <p:cNvPr id="7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734" y="326356"/>
                        <a:ext cx="1911350" cy="8747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5"/>
          <p:cNvGraphicFramePr>
            <a:graphicFrameLocks noChangeAspect="1"/>
          </p:cNvGraphicFramePr>
          <p:nvPr/>
        </p:nvGraphicFramePr>
        <p:xfrm>
          <a:off x="8202364" y="326356"/>
          <a:ext cx="20701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9" name="Equation" r:id="rId15" imgW="1320480" imgH="558720" progId="Equation.DSMT4">
                  <p:embed/>
                </p:oleObj>
              </mc:Choice>
              <mc:Fallback>
                <p:oleObj name="Equation" r:id="rId15" imgW="1320480" imgH="558720" progId="Equation.DSMT4">
                  <p:embed/>
                  <p:pic>
                    <p:nvPicPr>
                      <p:cNvPr id="7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2364" y="326356"/>
                        <a:ext cx="2070100" cy="8747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>
          <a:xfrm>
            <a:off x="4271737" y="614004"/>
            <a:ext cx="848714" cy="2994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7246367" y="614004"/>
            <a:ext cx="848714" cy="2994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20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4283E7-5F8A-CF4D-B187-F858FDB4753D}" type="datetime1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5837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K.U.Leuven – UZ Leuven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Medical Imaging Research Center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520ED5-3D52-774C-8795-94098C0322A2}" type="slidenum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pic>
        <p:nvPicPr>
          <p:cNvPr id="58372" name="Picture 2" descr="fig_jnfbpml"/>
          <p:cNvPicPr>
            <a:picLocks noChangeAspect="1" noChangeArrowheads="1"/>
          </p:cNvPicPr>
          <p:nvPr/>
        </p:nvPicPr>
        <p:blipFill>
          <a:blip r:embed="rId5" cstate="email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4" y="974031"/>
            <a:ext cx="605948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4727848" y="548680"/>
            <a:ext cx="61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FBP</a:t>
            </a:r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3771900" y="5303168"/>
            <a:ext cx="287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iterative reconstruction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(34 iterations)</a:t>
            </a:r>
          </a:p>
        </p:txBody>
      </p:sp>
      <p:pic>
        <p:nvPicPr>
          <p:cNvPr id="9" name="WME_wb.wmv" descr="/Users/Paul/Documents/My_documents/WORK/BookMedicalImaging_2007/Slides lessen/2009/Nuclear Medicine/WME_wb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3439" y="1283593"/>
            <a:ext cx="1862137" cy="3143250"/>
          </a:xfrm>
          <a:noFill/>
        </p:spPr>
      </p:pic>
    </p:spTree>
    <p:extLst>
      <p:ext uri="{BB962C8B-B14F-4D97-AF65-F5344CB8AC3E}">
        <p14:creationId xmlns:p14="http://schemas.microsoft.com/office/powerpoint/2010/main" val="12991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0908" y="2640910"/>
            <a:ext cx="7090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Data Modeling</a:t>
            </a:r>
            <a:endParaRPr lang="en-US" sz="4000" b="1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dirty="0"/>
              <a:t>Statistical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Reconstruction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Heuristics</a:t>
            </a:r>
          </a:p>
        </p:txBody>
      </p:sp>
    </p:spTree>
    <p:extLst>
      <p:ext uri="{BB962C8B-B14F-4D97-AF65-F5344CB8AC3E}">
        <p14:creationId xmlns:p14="http://schemas.microsoft.com/office/powerpoint/2010/main" val="1107304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6525" y="513230"/>
            <a:ext cx="5180905" cy="539507"/>
          </a:xfrm>
        </p:spPr>
        <p:txBody>
          <a:bodyPr/>
          <a:lstStyle/>
          <a:p>
            <a:r>
              <a:rPr lang="en-US" altLang="en-US" dirty="0"/>
              <a:t>Heuristics: Sum Game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725820" y="2767682"/>
            <a:ext cx="2238309" cy="214292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H="1" flipV="1">
            <a:off x="3832256" y="2805835"/>
            <a:ext cx="0" cy="211749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763972" y="3835965"/>
            <a:ext cx="217472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798947" y="3176238"/>
            <a:ext cx="780547" cy="40708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</a:t>
            </a:r>
            <a:r>
              <a:rPr kumimoji="0" lang="en-US" altLang="en-US" sz="2403" b="1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</a:t>
            </a: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=4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914922" y="3176238"/>
            <a:ext cx="780547" cy="40708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</a:t>
            </a:r>
            <a:r>
              <a:rPr kumimoji="0" lang="en-US" altLang="en-US" sz="2403" b="1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2</a:t>
            </a: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=3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827562" y="4206368"/>
            <a:ext cx="780547" cy="40708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</a:t>
            </a:r>
            <a:r>
              <a:rPr kumimoji="0" lang="en-US" altLang="en-US" sz="2403" b="1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3</a:t>
            </a: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=2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914922" y="4206368"/>
            <a:ext cx="780547" cy="40708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</a:t>
            </a:r>
            <a:r>
              <a:rPr kumimoji="0" lang="en-US" altLang="en-US" sz="2403" b="1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4</a:t>
            </a: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=1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2458748" y="4656255"/>
            <a:ext cx="278516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2496901" y="3607047"/>
            <a:ext cx="278516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V="1">
            <a:off x="4728851" y="2510150"/>
            <a:ext cx="0" cy="259440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V="1">
            <a:off x="3622414" y="2529226"/>
            <a:ext cx="0" cy="259440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aphicFrame>
        <p:nvGraphicFramePr>
          <p:cNvPr id="50190" name="Object 14"/>
          <p:cNvGraphicFramePr>
            <a:graphicFrameLocks noChangeAspect="1"/>
          </p:cNvGraphicFramePr>
          <p:nvPr/>
        </p:nvGraphicFramePr>
        <p:xfrm>
          <a:off x="5962466" y="2231950"/>
          <a:ext cx="2823321" cy="327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9" name="Equation" r:id="rId3" imgW="812447" imgH="939392" progId="Equation.3">
                  <p:embed/>
                </p:oleObj>
              </mc:Choice>
              <mc:Fallback>
                <p:oleObj name="Equation" r:id="rId3" imgW="812447" imgH="939392" progId="Equation.3">
                  <p:embed/>
                  <p:pic>
                    <p:nvPicPr>
                      <p:cNvPr id="501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466" y="2231950"/>
                        <a:ext cx="2823321" cy="327320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8901F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1809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11"/>
          <p:cNvGrpSpPr>
            <a:grpSpLocks/>
          </p:cNvGrpSpPr>
          <p:nvPr/>
        </p:nvGrpSpPr>
        <p:grpSpPr bwMode="auto">
          <a:xfrm>
            <a:off x="2077220" y="1933085"/>
            <a:ext cx="8108611" cy="3885246"/>
            <a:chOff x="192" y="927"/>
            <a:chExt cx="5305" cy="2748"/>
          </a:xfrm>
        </p:grpSpPr>
        <p:sp>
          <p:nvSpPr>
            <p:cNvPr id="52228" name="Line 102"/>
            <p:cNvSpPr>
              <a:spLocks noChangeShapeType="1"/>
            </p:cNvSpPr>
            <p:nvPr/>
          </p:nvSpPr>
          <p:spPr bwMode="auto">
            <a:xfrm flipH="1" flipV="1">
              <a:off x="2304" y="3207"/>
              <a:ext cx="55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29" name="Rectangle 26"/>
            <p:cNvSpPr>
              <a:spLocks noChangeArrowheads="1"/>
            </p:cNvSpPr>
            <p:nvPr/>
          </p:nvSpPr>
          <p:spPr bwMode="auto">
            <a:xfrm>
              <a:off x="3504" y="1731"/>
              <a:ext cx="866" cy="870"/>
            </a:xfrm>
            <a:prstGeom prst="rect">
              <a:avLst/>
            </a:prstGeom>
            <a:solidFill>
              <a:schemeClr val="hlink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30" name="Line 27"/>
            <p:cNvSpPr>
              <a:spLocks noChangeShapeType="1"/>
            </p:cNvSpPr>
            <p:nvPr/>
          </p:nvSpPr>
          <p:spPr bwMode="auto">
            <a:xfrm flipH="1" flipV="1">
              <a:off x="3932" y="1746"/>
              <a:ext cx="0" cy="861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31" name="Line 28"/>
            <p:cNvSpPr>
              <a:spLocks noChangeShapeType="1"/>
            </p:cNvSpPr>
            <p:nvPr/>
          </p:nvSpPr>
          <p:spPr bwMode="auto">
            <a:xfrm>
              <a:off x="3519" y="2165"/>
              <a:ext cx="841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32" name="Rectangle 29"/>
            <p:cNvSpPr>
              <a:spLocks noChangeArrowheads="1"/>
            </p:cNvSpPr>
            <p:nvPr/>
          </p:nvSpPr>
          <p:spPr bwMode="auto">
            <a:xfrm>
              <a:off x="3532" y="1896"/>
              <a:ext cx="301" cy="2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3</a:t>
              </a:r>
            </a:p>
          </p:txBody>
        </p:sp>
        <p:sp>
          <p:nvSpPr>
            <p:cNvPr id="52233" name="Rectangle 30"/>
            <p:cNvSpPr>
              <a:spLocks noChangeArrowheads="1"/>
            </p:cNvSpPr>
            <p:nvPr/>
          </p:nvSpPr>
          <p:spPr bwMode="auto">
            <a:xfrm>
              <a:off x="3963" y="1896"/>
              <a:ext cx="303" cy="2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2</a:t>
              </a:r>
            </a:p>
          </p:txBody>
        </p:sp>
        <p:sp>
          <p:nvSpPr>
            <p:cNvPr id="52234" name="Rectangle 31"/>
            <p:cNvSpPr>
              <a:spLocks noChangeArrowheads="1"/>
            </p:cNvSpPr>
            <p:nvPr/>
          </p:nvSpPr>
          <p:spPr bwMode="auto">
            <a:xfrm>
              <a:off x="3543" y="2314"/>
              <a:ext cx="303" cy="2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3</a:t>
              </a:r>
            </a:p>
          </p:txBody>
        </p:sp>
        <p:sp>
          <p:nvSpPr>
            <p:cNvPr id="52235" name="Rectangle 32"/>
            <p:cNvSpPr>
              <a:spLocks noChangeArrowheads="1"/>
            </p:cNvSpPr>
            <p:nvPr/>
          </p:nvSpPr>
          <p:spPr bwMode="auto">
            <a:xfrm>
              <a:off x="3963" y="2314"/>
              <a:ext cx="303" cy="2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2</a:t>
              </a:r>
            </a:p>
          </p:txBody>
        </p:sp>
        <p:sp>
          <p:nvSpPr>
            <p:cNvPr id="52236" name="Rectangle 3"/>
            <p:cNvSpPr>
              <a:spLocks noChangeArrowheads="1"/>
            </p:cNvSpPr>
            <p:nvPr/>
          </p:nvSpPr>
          <p:spPr bwMode="auto">
            <a:xfrm>
              <a:off x="1296" y="1731"/>
              <a:ext cx="866" cy="870"/>
            </a:xfrm>
            <a:prstGeom prst="rect">
              <a:avLst/>
            </a:prstGeom>
            <a:solidFill>
              <a:schemeClr val="accent2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37" name="Line 4"/>
            <p:cNvSpPr>
              <a:spLocks noChangeShapeType="1"/>
            </p:cNvSpPr>
            <p:nvPr/>
          </p:nvSpPr>
          <p:spPr bwMode="auto">
            <a:xfrm flipH="1" flipV="1">
              <a:off x="1724" y="1746"/>
              <a:ext cx="0" cy="861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38" name="Line 5"/>
            <p:cNvSpPr>
              <a:spLocks noChangeShapeType="1"/>
            </p:cNvSpPr>
            <p:nvPr/>
          </p:nvSpPr>
          <p:spPr bwMode="auto">
            <a:xfrm>
              <a:off x="1311" y="2165"/>
              <a:ext cx="841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39" name="Rectangle 6"/>
            <p:cNvSpPr>
              <a:spLocks noChangeArrowheads="1"/>
            </p:cNvSpPr>
            <p:nvPr/>
          </p:nvSpPr>
          <p:spPr bwMode="auto">
            <a:xfrm>
              <a:off x="1324" y="1896"/>
              <a:ext cx="303" cy="2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4</a:t>
              </a:r>
            </a:p>
          </p:txBody>
        </p:sp>
        <p:sp>
          <p:nvSpPr>
            <p:cNvPr id="52240" name="Rectangle 7"/>
            <p:cNvSpPr>
              <a:spLocks noChangeArrowheads="1"/>
            </p:cNvSpPr>
            <p:nvPr/>
          </p:nvSpPr>
          <p:spPr bwMode="auto">
            <a:xfrm>
              <a:off x="1756" y="1896"/>
              <a:ext cx="302" cy="2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3</a:t>
              </a:r>
            </a:p>
          </p:txBody>
        </p:sp>
        <p:sp>
          <p:nvSpPr>
            <p:cNvPr id="52241" name="Rectangle 8"/>
            <p:cNvSpPr>
              <a:spLocks noChangeArrowheads="1"/>
            </p:cNvSpPr>
            <p:nvPr/>
          </p:nvSpPr>
          <p:spPr bwMode="auto">
            <a:xfrm>
              <a:off x="1336" y="2314"/>
              <a:ext cx="302" cy="2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2</a:t>
              </a:r>
            </a:p>
          </p:txBody>
        </p:sp>
        <p:sp>
          <p:nvSpPr>
            <p:cNvPr id="52242" name="Rectangle 9"/>
            <p:cNvSpPr>
              <a:spLocks noChangeArrowheads="1"/>
            </p:cNvSpPr>
            <p:nvPr/>
          </p:nvSpPr>
          <p:spPr bwMode="auto">
            <a:xfrm>
              <a:off x="1756" y="2314"/>
              <a:ext cx="302" cy="2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52243" name="Line 33"/>
            <p:cNvSpPr>
              <a:spLocks noChangeShapeType="1"/>
            </p:cNvSpPr>
            <p:nvPr/>
          </p:nvSpPr>
          <p:spPr bwMode="auto">
            <a:xfrm flipV="1">
              <a:off x="1584" y="1587"/>
              <a:ext cx="0" cy="110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44" name="Line 34"/>
            <p:cNvSpPr>
              <a:spLocks noChangeShapeType="1"/>
            </p:cNvSpPr>
            <p:nvPr/>
          </p:nvSpPr>
          <p:spPr bwMode="auto">
            <a:xfrm flipV="1">
              <a:off x="2016" y="1587"/>
              <a:ext cx="0" cy="110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45" name="Line 37"/>
            <p:cNvSpPr>
              <a:spLocks noChangeShapeType="1"/>
            </p:cNvSpPr>
            <p:nvPr/>
          </p:nvSpPr>
          <p:spPr bwMode="auto">
            <a:xfrm>
              <a:off x="1296" y="1587"/>
              <a:ext cx="864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46" name="Line 39"/>
            <p:cNvSpPr>
              <a:spLocks noChangeShapeType="1"/>
            </p:cNvSpPr>
            <p:nvPr/>
          </p:nvSpPr>
          <p:spPr bwMode="auto">
            <a:xfrm>
              <a:off x="3504" y="1587"/>
              <a:ext cx="86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47" name="Rectangle 18"/>
            <p:cNvSpPr>
              <a:spLocks noChangeArrowheads="1"/>
            </p:cNvSpPr>
            <p:nvPr/>
          </p:nvSpPr>
          <p:spPr bwMode="auto">
            <a:xfrm>
              <a:off x="192" y="1731"/>
              <a:ext cx="866" cy="870"/>
            </a:xfrm>
            <a:prstGeom prst="rect">
              <a:avLst/>
            </a:prstGeom>
            <a:solidFill>
              <a:schemeClr val="hlink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48" name="Line 19"/>
            <p:cNvSpPr>
              <a:spLocks noChangeShapeType="1"/>
            </p:cNvSpPr>
            <p:nvPr/>
          </p:nvSpPr>
          <p:spPr bwMode="auto">
            <a:xfrm flipH="1" flipV="1">
              <a:off x="620" y="1746"/>
              <a:ext cx="0" cy="861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49" name="Line 20"/>
            <p:cNvSpPr>
              <a:spLocks noChangeShapeType="1"/>
            </p:cNvSpPr>
            <p:nvPr/>
          </p:nvSpPr>
          <p:spPr bwMode="auto">
            <a:xfrm>
              <a:off x="207" y="2165"/>
              <a:ext cx="841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50" name="Rectangle 21"/>
            <p:cNvSpPr>
              <a:spLocks noChangeArrowheads="1"/>
            </p:cNvSpPr>
            <p:nvPr/>
          </p:nvSpPr>
          <p:spPr bwMode="auto">
            <a:xfrm>
              <a:off x="220" y="1896"/>
              <a:ext cx="303" cy="2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0</a:t>
              </a:r>
            </a:p>
          </p:txBody>
        </p:sp>
        <p:sp>
          <p:nvSpPr>
            <p:cNvPr id="52251" name="Rectangle 22"/>
            <p:cNvSpPr>
              <a:spLocks noChangeArrowheads="1"/>
            </p:cNvSpPr>
            <p:nvPr/>
          </p:nvSpPr>
          <p:spPr bwMode="auto">
            <a:xfrm>
              <a:off x="652" y="1896"/>
              <a:ext cx="302" cy="2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0</a:t>
              </a:r>
            </a:p>
          </p:txBody>
        </p:sp>
        <p:sp>
          <p:nvSpPr>
            <p:cNvPr id="52252" name="Rectangle 23"/>
            <p:cNvSpPr>
              <a:spLocks noChangeArrowheads="1"/>
            </p:cNvSpPr>
            <p:nvPr/>
          </p:nvSpPr>
          <p:spPr bwMode="auto">
            <a:xfrm>
              <a:off x="232" y="2314"/>
              <a:ext cx="302" cy="2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0</a:t>
              </a:r>
            </a:p>
          </p:txBody>
        </p:sp>
        <p:sp>
          <p:nvSpPr>
            <p:cNvPr id="52253" name="Rectangle 24"/>
            <p:cNvSpPr>
              <a:spLocks noChangeArrowheads="1"/>
            </p:cNvSpPr>
            <p:nvPr/>
          </p:nvSpPr>
          <p:spPr bwMode="auto">
            <a:xfrm>
              <a:off x="652" y="2314"/>
              <a:ext cx="302" cy="2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0</a:t>
              </a:r>
            </a:p>
          </p:txBody>
        </p:sp>
        <p:sp>
          <p:nvSpPr>
            <p:cNvPr id="52254" name="Line 35"/>
            <p:cNvSpPr>
              <a:spLocks noChangeShapeType="1"/>
            </p:cNvSpPr>
            <p:nvPr/>
          </p:nvSpPr>
          <p:spPr bwMode="auto">
            <a:xfrm flipV="1">
              <a:off x="864" y="1587"/>
              <a:ext cx="0" cy="110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55" name="Line 36"/>
            <p:cNvSpPr>
              <a:spLocks noChangeShapeType="1"/>
            </p:cNvSpPr>
            <p:nvPr/>
          </p:nvSpPr>
          <p:spPr bwMode="auto">
            <a:xfrm flipV="1">
              <a:off x="480" y="1587"/>
              <a:ext cx="0" cy="110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56" name="Line 40"/>
            <p:cNvSpPr>
              <a:spLocks noChangeShapeType="1"/>
            </p:cNvSpPr>
            <p:nvPr/>
          </p:nvSpPr>
          <p:spPr bwMode="auto">
            <a:xfrm>
              <a:off x="240" y="1587"/>
              <a:ext cx="864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 useBgFill="1">
          <p:nvSpPr>
            <p:cNvPr id="52257" name="Oval 44"/>
            <p:cNvSpPr>
              <a:spLocks noChangeArrowheads="1"/>
            </p:cNvSpPr>
            <p:nvPr/>
          </p:nvSpPr>
          <p:spPr bwMode="auto">
            <a:xfrm>
              <a:off x="1008" y="1155"/>
              <a:ext cx="384" cy="336"/>
            </a:xfrm>
            <a:prstGeom prst="ellipse">
              <a:avLst/>
            </a:prstGeom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58" name="Line 45"/>
            <p:cNvSpPr>
              <a:spLocks noChangeShapeType="1"/>
            </p:cNvSpPr>
            <p:nvPr/>
          </p:nvSpPr>
          <p:spPr bwMode="auto">
            <a:xfrm>
              <a:off x="1008" y="1323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59" name="Line 46"/>
            <p:cNvSpPr>
              <a:spLocks noChangeShapeType="1"/>
            </p:cNvSpPr>
            <p:nvPr/>
          </p:nvSpPr>
          <p:spPr bwMode="auto">
            <a:xfrm flipV="1">
              <a:off x="672" y="1347"/>
              <a:ext cx="336" cy="24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0" name="Line 47"/>
            <p:cNvSpPr>
              <a:spLocks noChangeShapeType="1"/>
            </p:cNvSpPr>
            <p:nvPr/>
          </p:nvSpPr>
          <p:spPr bwMode="auto">
            <a:xfrm flipH="1" flipV="1">
              <a:off x="1392" y="1347"/>
              <a:ext cx="336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1" name="Line 50"/>
            <p:cNvSpPr>
              <a:spLocks noChangeShapeType="1"/>
            </p:cNvSpPr>
            <p:nvPr/>
          </p:nvSpPr>
          <p:spPr bwMode="auto">
            <a:xfrm flipV="1">
              <a:off x="1200" y="1143"/>
              <a:ext cx="2312" cy="1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2" name="Line 52"/>
            <p:cNvSpPr>
              <a:spLocks noChangeShapeType="1"/>
            </p:cNvSpPr>
            <p:nvPr/>
          </p:nvSpPr>
          <p:spPr bwMode="auto">
            <a:xfrm flipV="1">
              <a:off x="3792" y="1587"/>
              <a:ext cx="0" cy="12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3" name="Line 53"/>
            <p:cNvSpPr>
              <a:spLocks noChangeShapeType="1"/>
            </p:cNvSpPr>
            <p:nvPr/>
          </p:nvSpPr>
          <p:spPr bwMode="auto">
            <a:xfrm flipV="1">
              <a:off x="4224" y="1587"/>
              <a:ext cx="0" cy="12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4" name="Line 54"/>
            <p:cNvSpPr>
              <a:spLocks noChangeShapeType="1"/>
            </p:cNvSpPr>
            <p:nvPr/>
          </p:nvSpPr>
          <p:spPr bwMode="auto">
            <a:xfrm>
              <a:off x="1200" y="1875"/>
              <a:ext cx="115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5" name="Line 55"/>
            <p:cNvSpPr>
              <a:spLocks noChangeShapeType="1"/>
            </p:cNvSpPr>
            <p:nvPr/>
          </p:nvSpPr>
          <p:spPr bwMode="auto">
            <a:xfrm>
              <a:off x="1200" y="2259"/>
              <a:ext cx="115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6" name="Line 56"/>
            <p:cNvSpPr>
              <a:spLocks noChangeShapeType="1"/>
            </p:cNvSpPr>
            <p:nvPr/>
          </p:nvSpPr>
          <p:spPr bwMode="auto">
            <a:xfrm>
              <a:off x="2352" y="1731"/>
              <a:ext cx="0" cy="91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7" name="Line 57"/>
            <p:cNvSpPr>
              <a:spLocks noChangeShapeType="1"/>
            </p:cNvSpPr>
            <p:nvPr/>
          </p:nvSpPr>
          <p:spPr bwMode="auto">
            <a:xfrm>
              <a:off x="3360" y="1731"/>
              <a:ext cx="0" cy="912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8" name="Line 58"/>
            <p:cNvSpPr>
              <a:spLocks noChangeShapeType="1"/>
            </p:cNvSpPr>
            <p:nvPr/>
          </p:nvSpPr>
          <p:spPr bwMode="auto">
            <a:xfrm>
              <a:off x="3360" y="1875"/>
              <a:ext cx="115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9" name="Line 59"/>
            <p:cNvSpPr>
              <a:spLocks noChangeShapeType="1"/>
            </p:cNvSpPr>
            <p:nvPr/>
          </p:nvSpPr>
          <p:spPr bwMode="auto">
            <a:xfrm>
              <a:off x="3360" y="2259"/>
              <a:ext cx="115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 useBgFill="1">
          <p:nvSpPr>
            <p:cNvPr id="52270" name="Oval 61"/>
            <p:cNvSpPr>
              <a:spLocks noChangeArrowheads="1"/>
            </p:cNvSpPr>
            <p:nvPr/>
          </p:nvSpPr>
          <p:spPr bwMode="auto">
            <a:xfrm>
              <a:off x="2676" y="1775"/>
              <a:ext cx="384" cy="336"/>
            </a:xfrm>
            <a:prstGeom prst="ellipse">
              <a:avLst/>
            </a:prstGeom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1" name="Line 62"/>
            <p:cNvSpPr>
              <a:spLocks noChangeShapeType="1"/>
            </p:cNvSpPr>
            <p:nvPr/>
          </p:nvSpPr>
          <p:spPr bwMode="auto">
            <a:xfrm>
              <a:off x="2676" y="1943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2" name="Line 63"/>
            <p:cNvSpPr>
              <a:spLocks noChangeShapeType="1"/>
            </p:cNvSpPr>
            <p:nvPr/>
          </p:nvSpPr>
          <p:spPr bwMode="auto">
            <a:xfrm flipV="1">
              <a:off x="2340" y="1959"/>
              <a:ext cx="336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3" name="Line 64"/>
            <p:cNvSpPr>
              <a:spLocks noChangeShapeType="1"/>
            </p:cNvSpPr>
            <p:nvPr/>
          </p:nvSpPr>
          <p:spPr bwMode="auto">
            <a:xfrm flipH="1" flipV="1">
              <a:off x="3060" y="1959"/>
              <a:ext cx="288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4" name="Line 75"/>
            <p:cNvSpPr>
              <a:spLocks noChangeShapeType="1"/>
            </p:cNvSpPr>
            <p:nvPr/>
          </p:nvSpPr>
          <p:spPr bwMode="auto">
            <a:xfrm>
              <a:off x="2864" y="2103"/>
              <a:ext cx="0" cy="6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5" name="Line 76"/>
            <p:cNvSpPr>
              <a:spLocks noChangeShapeType="1"/>
            </p:cNvSpPr>
            <p:nvPr/>
          </p:nvSpPr>
          <p:spPr bwMode="auto">
            <a:xfrm>
              <a:off x="3932" y="1155"/>
              <a:ext cx="0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6" name="Rectangle 77"/>
            <p:cNvSpPr>
              <a:spLocks noChangeArrowheads="1"/>
            </p:cNvSpPr>
            <p:nvPr/>
          </p:nvSpPr>
          <p:spPr bwMode="auto">
            <a:xfrm>
              <a:off x="1308" y="2787"/>
              <a:ext cx="866" cy="870"/>
            </a:xfrm>
            <a:prstGeom prst="rect">
              <a:avLst/>
            </a:prstGeom>
            <a:solidFill>
              <a:schemeClr val="hlink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7" name="Line 78"/>
            <p:cNvSpPr>
              <a:spLocks noChangeShapeType="1"/>
            </p:cNvSpPr>
            <p:nvPr/>
          </p:nvSpPr>
          <p:spPr bwMode="auto">
            <a:xfrm flipH="1" flipV="1">
              <a:off x="1736" y="2802"/>
              <a:ext cx="0" cy="861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8" name="Line 79"/>
            <p:cNvSpPr>
              <a:spLocks noChangeShapeType="1"/>
            </p:cNvSpPr>
            <p:nvPr/>
          </p:nvSpPr>
          <p:spPr bwMode="auto">
            <a:xfrm>
              <a:off x="1323" y="3221"/>
              <a:ext cx="841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9" name="Rectangle 80"/>
            <p:cNvSpPr>
              <a:spLocks noChangeArrowheads="1"/>
            </p:cNvSpPr>
            <p:nvPr/>
          </p:nvSpPr>
          <p:spPr bwMode="auto">
            <a:xfrm>
              <a:off x="1336" y="2952"/>
              <a:ext cx="303" cy="2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4</a:t>
              </a:r>
            </a:p>
          </p:txBody>
        </p:sp>
        <p:sp>
          <p:nvSpPr>
            <p:cNvPr id="52280" name="Rectangle 81"/>
            <p:cNvSpPr>
              <a:spLocks noChangeArrowheads="1"/>
            </p:cNvSpPr>
            <p:nvPr/>
          </p:nvSpPr>
          <p:spPr bwMode="auto">
            <a:xfrm>
              <a:off x="1768" y="2952"/>
              <a:ext cx="302" cy="2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3</a:t>
              </a:r>
            </a:p>
          </p:txBody>
        </p:sp>
        <p:sp>
          <p:nvSpPr>
            <p:cNvPr id="52281" name="Rectangle 82"/>
            <p:cNvSpPr>
              <a:spLocks noChangeArrowheads="1"/>
            </p:cNvSpPr>
            <p:nvPr/>
          </p:nvSpPr>
          <p:spPr bwMode="auto">
            <a:xfrm>
              <a:off x="1348" y="3371"/>
              <a:ext cx="302" cy="2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2</a:t>
              </a:r>
            </a:p>
          </p:txBody>
        </p:sp>
        <p:sp>
          <p:nvSpPr>
            <p:cNvPr id="52282" name="Rectangle 83"/>
            <p:cNvSpPr>
              <a:spLocks noChangeArrowheads="1"/>
            </p:cNvSpPr>
            <p:nvPr/>
          </p:nvSpPr>
          <p:spPr bwMode="auto">
            <a:xfrm>
              <a:off x="1768" y="3371"/>
              <a:ext cx="302" cy="2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52283" name="Rectangle 87"/>
            <p:cNvSpPr>
              <a:spLocks noChangeArrowheads="1"/>
            </p:cNvSpPr>
            <p:nvPr/>
          </p:nvSpPr>
          <p:spPr bwMode="auto">
            <a:xfrm>
              <a:off x="3504" y="927"/>
              <a:ext cx="866" cy="414"/>
            </a:xfrm>
            <a:prstGeom prst="rect">
              <a:avLst/>
            </a:prstGeom>
            <a:solidFill>
              <a:schemeClr val="tx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84" name="Line 88"/>
            <p:cNvSpPr>
              <a:spLocks noChangeShapeType="1"/>
            </p:cNvSpPr>
            <p:nvPr/>
          </p:nvSpPr>
          <p:spPr bwMode="auto">
            <a:xfrm flipV="1">
              <a:off x="3932" y="942"/>
              <a:ext cx="0" cy="393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85" name="Rectangle 90"/>
            <p:cNvSpPr>
              <a:spLocks noChangeArrowheads="1"/>
            </p:cNvSpPr>
            <p:nvPr/>
          </p:nvSpPr>
          <p:spPr bwMode="auto">
            <a:xfrm>
              <a:off x="3591" y="1044"/>
              <a:ext cx="304" cy="2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6</a:t>
              </a:r>
            </a:p>
          </p:txBody>
        </p:sp>
        <p:sp>
          <p:nvSpPr>
            <p:cNvPr id="52286" name="Rectangle 91"/>
            <p:cNvSpPr>
              <a:spLocks noChangeArrowheads="1"/>
            </p:cNvSpPr>
            <p:nvPr/>
          </p:nvSpPr>
          <p:spPr bwMode="auto">
            <a:xfrm>
              <a:off x="4023" y="1044"/>
              <a:ext cx="301" cy="2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4</a:t>
              </a:r>
            </a:p>
          </p:txBody>
        </p:sp>
        <p:sp>
          <p:nvSpPr>
            <p:cNvPr id="52287" name="Rectangle 94"/>
            <p:cNvSpPr>
              <a:spLocks noChangeArrowheads="1"/>
            </p:cNvSpPr>
            <p:nvPr/>
          </p:nvSpPr>
          <p:spPr bwMode="auto">
            <a:xfrm rot="-5400000">
              <a:off x="2412" y="2991"/>
              <a:ext cx="866" cy="414"/>
            </a:xfrm>
            <a:prstGeom prst="rect">
              <a:avLst/>
            </a:prstGeom>
            <a:solidFill>
              <a:schemeClr val="tx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88" name="Line 95"/>
            <p:cNvSpPr>
              <a:spLocks noChangeShapeType="1"/>
            </p:cNvSpPr>
            <p:nvPr/>
          </p:nvSpPr>
          <p:spPr bwMode="auto">
            <a:xfrm rot="16200000" flipV="1">
              <a:off x="2849" y="3005"/>
              <a:ext cx="0" cy="393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89" name="Rectangle 96"/>
            <p:cNvSpPr>
              <a:spLocks noChangeArrowheads="1"/>
            </p:cNvSpPr>
            <p:nvPr/>
          </p:nvSpPr>
          <p:spPr bwMode="auto">
            <a:xfrm>
              <a:off x="2729" y="3263"/>
              <a:ext cx="302" cy="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-2</a:t>
              </a:r>
            </a:p>
          </p:txBody>
        </p:sp>
        <p:sp>
          <p:nvSpPr>
            <p:cNvPr id="52290" name="Rectangle 97"/>
            <p:cNvSpPr>
              <a:spLocks noChangeArrowheads="1"/>
            </p:cNvSpPr>
            <p:nvPr/>
          </p:nvSpPr>
          <p:spPr bwMode="auto">
            <a:xfrm>
              <a:off x="2814" y="2868"/>
              <a:ext cx="146" cy="2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2</a:t>
              </a:r>
            </a:p>
          </p:txBody>
        </p:sp>
        <p:sp>
          <p:nvSpPr>
            <p:cNvPr id="52291" name="Line 99"/>
            <p:cNvSpPr>
              <a:spLocks noChangeShapeType="1"/>
            </p:cNvSpPr>
            <p:nvPr/>
          </p:nvSpPr>
          <p:spPr bwMode="auto">
            <a:xfrm>
              <a:off x="2316" y="2763"/>
              <a:ext cx="0" cy="91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92" name="Line 100"/>
            <p:cNvSpPr>
              <a:spLocks noChangeShapeType="1"/>
            </p:cNvSpPr>
            <p:nvPr/>
          </p:nvSpPr>
          <p:spPr bwMode="auto">
            <a:xfrm>
              <a:off x="972" y="2967"/>
              <a:ext cx="133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93" name="Line 101"/>
            <p:cNvSpPr>
              <a:spLocks noChangeShapeType="1"/>
            </p:cNvSpPr>
            <p:nvPr/>
          </p:nvSpPr>
          <p:spPr bwMode="auto">
            <a:xfrm>
              <a:off x="948" y="3351"/>
              <a:ext cx="1368" cy="1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94" name="Line 103"/>
            <p:cNvSpPr>
              <a:spLocks noChangeShapeType="1"/>
            </p:cNvSpPr>
            <p:nvPr/>
          </p:nvSpPr>
          <p:spPr bwMode="auto">
            <a:xfrm>
              <a:off x="3936" y="2628"/>
              <a:ext cx="0" cy="57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95" name="Line 104"/>
            <p:cNvSpPr>
              <a:spLocks noChangeShapeType="1"/>
            </p:cNvSpPr>
            <p:nvPr/>
          </p:nvSpPr>
          <p:spPr bwMode="auto">
            <a:xfrm flipH="1">
              <a:off x="3072" y="3204"/>
              <a:ext cx="88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96" name="Rectangle 105"/>
            <p:cNvSpPr>
              <a:spLocks noChangeArrowheads="1"/>
            </p:cNvSpPr>
            <p:nvPr/>
          </p:nvSpPr>
          <p:spPr bwMode="auto">
            <a:xfrm>
              <a:off x="4123" y="2976"/>
              <a:ext cx="1374" cy="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AFD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Update a guess</a:t>
              </a:r>
              <a:b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AFD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</a:b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AFD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based on</a:t>
              </a:r>
              <a:b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AFD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</a:b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AFD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data differences</a:t>
              </a:r>
            </a:p>
          </p:txBody>
        </p:sp>
        <p:sp>
          <p:nvSpPr>
            <p:cNvPr id="52297" name="Rectangle 106"/>
            <p:cNvSpPr>
              <a:spLocks noChangeArrowheads="1"/>
            </p:cNvSpPr>
            <p:nvPr/>
          </p:nvSpPr>
          <p:spPr bwMode="auto">
            <a:xfrm>
              <a:off x="4455" y="1968"/>
              <a:ext cx="739" cy="22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Guess 1</a:t>
              </a:r>
            </a:p>
          </p:txBody>
        </p:sp>
        <p:sp>
          <p:nvSpPr>
            <p:cNvPr id="52298" name="Rectangle 107"/>
            <p:cNvSpPr>
              <a:spLocks noChangeArrowheads="1"/>
            </p:cNvSpPr>
            <p:nvPr/>
          </p:nvSpPr>
          <p:spPr bwMode="auto">
            <a:xfrm>
              <a:off x="255" y="2677"/>
              <a:ext cx="739" cy="22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Guess 0</a:t>
              </a:r>
            </a:p>
          </p:txBody>
        </p:sp>
        <p:sp>
          <p:nvSpPr>
            <p:cNvPr id="52299" name="Rectangle 108"/>
            <p:cNvSpPr>
              <a:spLocks noChangeArrowheads="1"/>
            </p:cNvSpPr>
            <p:nvPr/>
          </p:nvSpPr>
          <p:spPr bwMode="auto">
            <a:xfrm>
              <a:off x="484" y="3037"/>
              <a:ext cx="739" cy="22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Guess 2</a:t>
              </a:r>
            </a:p>
          </p:txBody>
        </p:sp>
        <p:sp>
          <p:nvSpPr>
            <p:cNvPr id="52300" name="Rectangle 109"/>
            <p:cNvSpPr>
              <a:spLocks noChangeArrowheads="1"/>
            </p:cNvSpPr>
            <p:nvPr/>
          </p:nvSpPr>
          <p:spPr bwMode="auto">
            <a:xfrm>
              <a:off x="4460" y="1044"/>
              <a:ext cx="495" cy="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Error</a:t>
              </a:r>
            </a:p>
          </p:txBody>
        </p:sp>
        <p:sp>
          <p:nvSpPr>
            <p:cNvPr id="52301" name="Rectangle 110"/>
            <p:cNvSpPr>
              <a:spLocks noChangeArrowheads="1"/>
            </p:cNvSpPr>
            <p:nvPr/>
          </p:nvSpPr>
          <p:spPr bwMode="auto">
            <a:xfrm>
              <a:off x="3139" y="3347"/>
              <a:ext cx="495" cy="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Error</a:t>
              </a:r>
            </a:p>
          </p:txBody>
        </p:sp>
      </p:grpSp>
      <p:sp>
        <p:nvSpPr>
          <p:cNvPr id="52227" name="Rectangle 114"/>
          <p:cNvSpPr>
            <a:spLocks noGrp="1" noChangeArrowheads="1"/>
          </p:cNvSpPr>
          <p:nvPr>
            <p:ph type="title"/>
          </p:nvPr>
        </p:nvSpPr>
        <p:spPr>
          <a:xfrm>
            <a:off x="4468094" y="548681"/>
            <a:ext cx="3077766" cy="539507"/>
          </a:xfrm>
        </p:spPr>
        <p:txBody>
          <a:bodyPr/>
          <a:lstStyle/>
          <a:p>
            <a:r>
              <a:rPr lang="en-US" altLang="en-US" dirty="0"/>
              <a:t>Let Us Guess</a:t>
            </a:r>
          </a:p>
        </p:txBody>
      </p:sp>
    </p:spTree>
    <p:extLst>
      <p:ext uri="{BB962C8B-B14F-4D97-AF65-F5344CB8AC3E}">
        <p14:creationId xmlns:p14="http://schemas.microsoft.com/office/powerpoint/2010/main" val="3922201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10833" y="1063515"/>
            <a:ext cx="5392289" cy="534142"/>
          </a:xfrm>
        </p:spPr>
        <p:txBody>
          <a:bodyPr/>
          <a:lstStyle/>
          <a:p>
            <a:pPr algn="ctr"/>
            <a:r>
              <a:rPr lang="en-US" altLang="en-US" dirty="0"/>
              <a:t>Same Game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725820" y="2767682"/>
            <a:ext cx="2238309" cy="2142926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-2500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H="1" flipV="1">
            <a:off x="3832256" y="2805835"/>
            <a:ext cx="0" cy="211749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763972" y="3835965"/>
            <a:ext cx="217472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798947" y="3176238"/>
            <a:ext cx="780547" cy="296068"/>
          </a:xfrm>
          <a:prstGeom prst="rect">
            <a:avLst/>
          </a:prstGeom>
          <a:noFill/>
          <a:ln>
            <a:noFill/>
          </a:ln>
          <a:effec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=4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914922" y="3176238"/>
            <a:ext cx="780547" cy="296068"/>
          </a:xfrm>
          <a:prstGeom prst="rect">
            <a:avLst/>
          </a:prstGeom>
          <a:noFill/>
          <a:ln>
            <a:noFill/>
          </a:ln>
          <a:effec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2=3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827562" y="4206368"/>
            <a:ext cx="780547" cy="296068"/>
          </a:xfrm>
          <a:prstGeom prst="rect">
            <a:avLst/>
          </a:prstGeom>
          <a:noFill/>
          <a:ln>
            <a:noFill/>
          </a:ln>
          <a:effec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3=2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914922" y="4206368"/>
            <a:ext cx="780547" cy="296068"/>
          </a:xfrm>
          <a:prstGeom prst="rect">
            <a:avLst/>
          </a:prstGeom>
          <a:noFill/>
          <a:ln>
            <a:noFill/>
          </a:ln>
          <a:effec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4=1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2458748" y="4656255"/>
            <a:ext cx="278516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2496901" y="3607047"/>
            <a:ext cx="278516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V="1">
            <a:off x="4728851" y="2510150"/>
            <a:ext cx="0" cy="259440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V="1">
            <a:off x="3622414" y="2529226"/>
            <a:ext cx="0" cy="259440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aphicFrame>
        <p:nvGraphicFramePr>
          <p:cNvPr id="50190" name="Object 14"/>
          <p:cNvGraphicFramePr>
            <a:graphicFrameLocks noChangeAspect="1"/>
          </p:cNvGraphicFramePr>
          <p:nvPr/>
        </p:nvGraphicFramePr>
        <p:xfrm>
          <a:off x="5962466" y="2231950"/>
          <a:ext cx="2823321" cy="327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3" name="Equation" r:id="rId3" imgW="812447" imgH="939392" progId="Equation.3">
                  <p:embed/>
                </p:oleObj>
              </mc:Choice>
              <mc:Fallback>
                <p:oleObj name="Equation" r:id="rId3" imgW="812447" imgH="939392" progId="Equation.3">
                  <p:embed/>
                  <p:pic>
                    <p:nvPicPr>
                      <p:cNvPr id="501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466" y="2231950"/>
                        <a:ext cx="2823321" cy="3273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628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11"/>
          <p:cNvGrpSpPr>
            <a:grpSpLocks/>
          </p:cNvGrpSpPr>
          <p:nvPr/>
        </p:nvGrpSpPr>
        <p:grpSpPr bwMode="auto">
          <a:xfrm>
            <a:off x="2077219" y="1933085"/>
            <a:ext cx="7778458" cy="3885246"/>
            <a:chOff x="192" y="927"/>
            <a:chExt cx="5089" cy="2748"/>
          </a:xfrm>
          <a:solidFill>
            <a:schemeClr val="bg1"/>
          </a:solidFill>
        </p:grpSpPr>
        <p:sp>
          <p:nvSpPr>
            <p:cNvPr id="52228" name="Line 102"/>
            <p:cNvSpPr>
              <a:spLocks noChangeShapeType="1"/>
            </p:cNvSpPr>
            <p:nvPr/>
          </p:nvSpPr>
          <p:spPr bwMode="auto">
            <a:xfrm flipH="1" flipV="1">
              <a:off x="2304" y="3207"/>
              <a:ext cx="552" cy="0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29" name="Rectangle 26"/>
            <p:cNvSpPr>
              <a:spLocks noChangeArrowheads="1"/>
            </p:cNvSpPr>
            <p:nvPr/>
          </p:nvSpPr>
          <p:spPr bwMode="auto">
            <a:xfrm>
              <a:off x="3504" y="1731"/>
              <a:ext cx="866" cy="870"/>
            </a:xfrm>
            <a:prstGeom prst="rect">
              <a:avLst/>
            </a:prstGeom>
            <a:grp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30" name="Line 27"/>
            <p:cNvSpPr>
              <a:spLocks noChangeShapeType="1"/>
            </p:cNvSpPr>
            <p:nvPr/>
          </p:nvSpPr>
          <p:spPr bwMode="auto">
            <a:xfrm flipH="1" flipV="1">
              <a:off x="3932" y="1746"/>
              <a:ext cx="0" cy="861"/>
            </a:xfrm>
            <a:prstGeom prst="line">
              <a:avLst/>
            </a:prstGeom>
            <a:grp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31" name="Line 28"/>
            <p:cNvSpPr>
              <a:spLocks noChangeShapeType="1"/>
            </p:cNvSpPr>
            <p:nvPr/>
          </p:nvSpPr>
          <p:spPr bwMode="auto">
            <a:xfrm>
              <a:off x="3519" y="2165"/>
              <a:ext cx="841" cy="0"/>
            </a:xfrm>
            <a:prstGeom prst="line">
              <a:avLst/>
            </a:prstGeom>
            <a:grp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32" name="Rectangle 29"/>
            <p:cNvSpPr>
              <a:spLocks noChangeArrowheads="1"/>
            </p:cNvSpPr>
            <p:nvPr/>
          </p:nvSpPr>
          <p:spPr bwMode="auto">
            <a:xfrm>
              <a:off x="3532" y="1896"/>
              <a:ext cx="301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3</a:t>
              </a:r>
            </a:p>
          </p:txBody>
        </p:sp>
        <p:sp>
          <p:nvSpPr>
            <p:cNvPr id="52233" name="Rectangle 30"/>
            <p:cNvSpPr>
              <a:spLocks noChangeArrowheads="1"/>
            </p:cNvSpPr>
            <p:nvPr/>
          </p:nvSpPr>
          <p:spPr bwMode="auto">
            <a:xfrm>
              <a:off x="3963" y="1896"/>
              <a:ext cx="303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2</a:t>
              </a:r>
            </a:p>
          </p:txBody>
        </p:sp>
        <p:sp>
          <p:nvSpPr>
            <p:cNvPr id="52234" name="Rectangle 31"/>
            <p:cNvSpPr>
              <a:spLocks noChangeArrowheads="1"/>
            </p:cNvSpPr>
            <p:nvPr/>
          </p:nvSpPr>
          <p:spPr bwMode="auto">
            <a:xfrm>
              <a:off x="3543" y="2314"/>
              <a:ext cx="303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3</a:t>
              </a:r>
            </a:p>
          </p:txBody>
        </p:sp>
        <p:sp>
          <p:nvSpPr>
            <p:cNvPr id="52235" name="Rectangle 32"/>
            <p:cNvSpPr>
              <a:spLocks noChangeArrowheads="1"/>
            </p:cNvSpPr>
            <p:nvPr/>
          </p:nvSpPr>
          <p:spPr bwMode="auto">
            <a:xfrm>
              <a:off x="3963" y="2314"/>
              <a:ext cx="303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2</a:t>
              </a:r>
            </a:p>
          </p:txBody>
        </p:sp>
        <p:sp>
          <p:nvSpPr>
            <p:cNvPr id="52236" name="Rectangle 3"/>
            <p:cNvSpPr>
              <a:spLocks noChangeArrowheads="1"/>
            </p:cNvSpPr>
            <p:nvPr/>
          </p:nvSpPr>
          <p:spPr bwMode="auto">
            <a:xfrm>
              <a:off x="1296" y="1731"/>
              <a:ext cx="866" cy="870"/>
            </a:xfrm>
            <a:prstGeom prst="rect">
              <a:avLst/>
            </a:prstGeom>
            <a:grp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37" name="Line 4"/>
            <p:cNvSpPr>
              <a:spLocks noChangeShapeType="1"/>
            </p:cNvSpPr>
            <p:nvPr/>
          </p:nvSpPr>
          <p:spPr bwMode="auto">
            <a:xfrm flipH="1" flipV="1">
              <a:off x="1724" y="1746"/>
              <a:ext cx="0" cy="861"/>
            </a:xfrm>
            <a:prstGeom prst="line">
              <a:avLst/>
            </a:prstGeom>
            <a:grp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38" name="Line 5"/>
            <p:cNvSpPr>
              <a:spLocks noChangeShapeType="1"/>
            </p:cNvSpPr>
            <p:nvPr/>
          </p:nvSpPr>
          <p:spPr bwMode="auto">
            <a:xfrm>
              <a:off x="1311" y="2165"/>
              <a:ext cx="841" cy="0"/>
            </a:xfrm>
            <a:prstGeom prst="line">
              <a:avLst/>
            </a:prstGeom>
            <a:grp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39" name="Rectangle 6"/>
            <p:cNvSpPr>
              <a:spLocks noChangeArrowheads="1"/>
            </p:cNvSpPr>
            <p:nvPr/>
          </p:nvSpPr>
          <p:spPr bwMode="auto">
            <a:xfrm>
              <a:off x="1324" y="1896"/>
              <a:ext cx="303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4</a:t>
              </a:r>
            </a:p>
          </p:txBody>
        </p:sp>
        <p:sp>
          <p:nvSpPr>
            <p:cNvPr id="52240" name="Rectangle 7"/>
            <p:cNvSpPr>
              <a:spLocks noChangeArrowheads="1"/>
            </p:cNvSpPr>
            <p:nvPr/>
          </p:nvSpPr>
          <p:spPr bwMode="auto">
            <a:xfrm>
              <a:off x="1756" y="1896"/>
              <a:ext cx="302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3</a:t>
              </a:r>
            </a:p>
          </p:txBody>
        </p:sp>
        <p:sp>
          <p:nvSpPr>
            <p:cNvPr id="52241" name="Rectangle 8"/>
            <p:cNvSpPr>
              <a:spLocks noChangeArrowheads="1"/>
            </p:cNvSpPr>
            <p:nvPr/>
          </p:nvSpPr>
          <p:spPr bwMode="auto">
            <a:xfrm>
              <a:off x="1336" y="2314"/>
              <a:ext cx="302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2</a:t>
              </a:r>
            </a:p>
          </p:txBody>
        </p:sp>
        <p:sp>
          <p:nvSpPr>
            <p:cNvPr id="52242" name="Rectangle 9"/>
            <p:cNvSpPr>
              <a:spLocks noChangeArrowheads="1"/>
            </p:cNvSpPr>
            <p:nvPr/>
          </p:nvSpPr>
          <p:spPr bwMode="auto">
            <a:xfrm>
              <a:off x="1756" y="2314"/>
              <a:ext cx="302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52243" name="Line 33"/>
            <p:cNvSpPr>
              <a:spLocks noChangeShapeType="1"/>
            </p:cNvSpPr>
            <p:nvPr/>
          </p:nvSpPr>
          <p:spPr bwMode="auto">
            <a:xfrm flipV="1">
              <a:off x="1584" y="1587"/>
              <a:ext cx="0" cy="1104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44" name="Line 34"/>
            <p:cNvSpPr>
              <a:spLocks noChangeShapeType="1"/>
            </p:cNvSpPr>
            <p:nvPr/>
          </p:nvSpPr>
          <p:spPr bwMode="auto">
            <a:xfrm flipV="1">
              <a:off x="2016" y="1587"/>
              <a:ext cx="0" cy="1104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45" name="Line 37"/>
            <p:cNvSpPr>
              <a:spLocks noChangeShapeType="1"/>
            </p:cNvSpPr>
            <p:nvPr/>
          </p:nvSpPr>
          <p:spPr bwMode="auto">
            <a:xfrm>
              <a:off x="1296" y="1587"/>
              <a:ext cx="864" cy="0"/>
            </a:xfrm>
            <a:prstGeom prst="line">
              <a:avLst/>
            </a:prstGeom>
            <a:grpFill/>
            <a:ln w="508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46" name="Line 39"/>
            <p:cNvSpPr>
              <a:spLocks noChangeShapeType="1"/>
            </p:cNvSpPr>
            <p:nvPr/>
          </p:nvSpPr>
          <p:spPr bwMode="auto">
            <a:xfrm>
              <a:off x="3504" y="1587"/>
              <a:ext cx="864" cy="0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47" name="Rectangle 18"/>
            <p:cNvSpPr>
              <a:spLocks noChangeArrowheads="1"/>
            </p:cNvSpPr>
            <p:nvPr/>
          </p:nvSpPr>
          <p:spPr bwMode="auto">
            <a:xfrm>
              <a:off x="192" y="1731"/>
              <a:ext cx="866" cy="870"/>
            </a:xfrm>
            <a:prstGeom prst="rect">
              <a:avLst/>
            </a:prstGeom>
            <a:grp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48" name="Line 19"/>
            <p:cNvSpPr>
              <a:spLocks noChangeShapeType="1"/>
            </p:cNvSpPr>
            <p:nvPr/>
          </p:nvSpPr>
          <p:spPr bwMode="auto">
            <a:xfrm flipH="1" flipV="1">
              <a:off x="620" y="1746"/>
              <a:ext cx="0" cy="861"/>
            </a:xfrm>
            <a:prstGeom prst="line">
              <a:avLst/>
            </a:prstGeom>
            <a:grp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49" name="Line 20"/>
            <p:cNvSpPr>
              <a:spLocks noChangeShapeType="1"/>
            </p:cNvSpPr>
            <p:nvPr/>
          </p:nvSpPr>
          <p:spPr bwMode="auto">
            <a:xfrm>
              <a:off x="207" y="2165"/>
              <a:ext cx="841" cy="0"/>
            </a:xfrm>
            <a:prstGeom prst="line">
              <a:avLst/>
            </a:prstGeom>
            <a:grp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50" name="Rectangle 21"/>
            <p:cNvSpPr>
              <a:spLocks noChangeArrowheads="1"/>
            </p:cNvSpPr>
            <p:nvPr/>
          </p:nvSpPr>
          <p:spPr bwMode="auto">
            <a:xfrm>
              <a:off x="220" y="1896"/>
              <a:ext cx="303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52251" name="Rectangle 22"/>
            <p:cNvSpPr>
              <a:spLocks noChangeArrowheads="1"/>
            </p:cNvSpPr>
            <p:nvPr/>
          </p:nvSpPr>
          <p:spPr bwMode="auto">
            <a:xfrm>
              <a:off x="652" y="1896"/>
              <a:ext cx="302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52252" name="Rectangle 23"/>
            <p:cNvSpPr>
              <a:spLocks noChangeArrowheads="1"/>
            </p:cNvSpPr>
            <p:nvPr/>
          </p:nvSpPr>
          <p:spPr bwMode="auto">
            <a:xfrm>
              <a:off x="232" y="2314"/>
              <a:ext cx="302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52253" name="Rectangle 24"/>
            <p:cNvSpPr>
              <a:spLocks noChangeArrowheads="1"/>
            </p:cNvSpPr>
            <p:nvPr/>
          </p:nvSpPr>
          <p:spPr bwMode="auto">
            <a:xfrm>
              <a:off x="652" y="2314"/>
              <a:ext cx="302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52254" name="Line 35"/>
            <p:cNvSpPr>
              <a:spLocks noChangeShapeType="1"/>
            </p:cNvSpPr>
            <p:nvPr/>
          </p:nvSpPr>
          <p:spPr bwMode="auto">
            <a:xfrm flipV="1">
              <a:off x="864" y="1587"/>
              <a:ext cx="0" cy="1104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55" name="Line 36"/>
            <p:cNvSpPr>
              <a:spLocks noChangeShapeType="1"/>
            </p:cNvSpPr>
            <p:nvPr/>
          </p:nvSpPr>
          <p:spPr bwMode="auto">
            <a:xfrm flipV="1">
              <a:off x="480" y="1587"/>
              <a:ext cx="0" cy="1104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56" name="Line 40"/>
            <p:cNvSpPr>
              <a:spLocks noChangeShapeType="1"/>
            </p:cNvSpPr>
            <p:nvPr/>
          </p:nvSpPr>
          <p:spPr bwMode="auto">
            <a:xfrm>
              <a:off x="240" y="1587"/>
              <a:ext cx="864" cy="0"/>
            </a:xfrm>
            <a:prstGeom prst="line">
              <a:avLst/>
            </a:prstGeom>
            <a:grpFill/>
            <a:ln w="508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 useBgFill="1">
          <p:nvSpPr>
            <p:cNvPr id="52257" name="Oval 44"/>
            <p:cNvSpPr>
              <a:spLocks noChangeArrowheads="1"/>
            </p:cNvSpPr>
            <p:nvPr/>
          </p:nvSpPr>
          <p:spPr bwMode="auto">
            <a:xfrm>
              <a:off x="1008" y="1155"/>
              <a:ext cx="384" cy="336"/>
            </a:xfrm>
            <a:prstGeom prst="ellips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58" name="Line 45"/>
            <p:cNvSpPr>
              <a:spLocks noChangeShapeType="1"/>
            </p:cNvSpPr>
            <p:nvPr/>
          </p:nvSpPr>
          <p:spPr bwMode="auto">
            <a:xfrm>
              <a:off x="1008" y="1323"/>
              <a:ext cx="384" cy="0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59" name="Line 46"/>
            <p:cNvSpPr>
              <a:spLocks noChangeShapeType="1"/>
            </p:cNvSpPr>
            <p:nvPr/>
          </p:nvSpPr>
          <p:spPr bwMode="auto">
            <a:xfrm flipV="1">
              <a:off x="672" y="1347"/>
              <a:ext cx="336" cy="240"/>
            </a:xfrm>
            <a:prstGeom prst="line">
              <a:avLst/>
            </a:prstGeom>
            <a:grp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0" name="Line 47"/>
            <p:cNvSpPr>
              <a:spLocks noChangeShapeType="1"/>
            </p:cNvSpPr>
            <p:nvPr/>
          </p:nvSpPr>
          <p:spPr bwMode="auto">
            <a:xfrm flipH="1" flipV="1">
              <a:off x="1392" y="1347"/>
              <a:ext cx="336" cy="240"/>
            </a:xfrm>
            <a:prstGeom prst="line">
              <a:avLst/>
            </a:prstGeom>
            <a:grp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1" name="Line 50"/>
            <p:cNvSpPr>
              <a:spLocks noChangeShapeType="1"/>
            </p:cNvSpPr>
            <p:nvPr/>
          </p:nvSpPr>
          <p:spPr bwMode="auto">
            <a:xfrm flipV="1">
              <a:off x="1200" y="1143"/>
              <a:ext cx="2312" cy="12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2" name="Line 52"/>
            <p:cNvSpPr>
              <a:spLocks noChangeShapeType="1"/>
            </p:cNvSpPr>
            <p:nvPr/>
          </p:nvSpPr>
          <p:spPr bwMode="auto">
            <a:xfrm flipV="1">
              <a:off x="3792" y="1587"/>
              <a:ext cx="0" cy="1248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3" name="Line 53"/>
            <p:cNvSpPr>
              <a:spLocks noChangeShapeType="1"/>
            </p:cNvSpPr>
            <p:nvPr/>
          </p:nvSpPr>
          <p:spPr bwMode="auto">
            <a:xfrm flipV="1">
              <a:off x="4224" y="1587"/>
              <a:ext cx="0" cy="1248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4" name="Line 54"/>
            <p:cNvSpPr>
              <a:spLocks noChangeShapeType="1"/>
            </p:cNvSpPr>
            <p:nvPr/>
          </p:nvSpPr>
          <p:spPr bwMode="auto">
            <a:xfrm>
              <a:off x="1200" y="1875"/>
              <a:ext cx="1152" cy="0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5" name="Line 55"/>
            <p:cNvSpPr>
              <a:spLocks noChangeShapeType="1"/>
            </p:cNvSpPr>
            <p:nvPr/>
          </p:nvSpPr>
          <p:spPr bwMode="auto">
            <a:xfrm>
              <a:off x="1200" y="2259"/>
              <a:ext cx="1152" cy="0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6" name="Line 56"/>
            <p:cNvSpPr>
              <a:spLocks noChangeShapeType="1"/>
            </p:cNvSpPr>
            <p:nvPr/>
          </p:nvSpPr>
          <p:spPr bwMode="auto">
            <a:xfrm>
              <a:off x="2352" y="1731"/>
              <a:ext cx="0" cy="912"/>
            </a:xfrm>
            <a:prstGeom prst="line">
              <a:avLst/>
            </a:prstGeom>
            <a:grpFill/>
            <a:ln w="508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7" name="Line 57"/>
            <p:cNvSpPr>
              <a:spLocks noChangeShapeType="1"/>
            </p:cNvSpPr>
            <p:nvPr/>
          </p:nvSpPr>
          <p:spPr bwMode="auto">
            <a:xfrm>
              <a:off x="3360" y="1731"/>
              <a:ext cx="0" cy="912"/>
            </a:xfrm>
            <a:prstGeom prst="line">
              <a:avLst/>
            </a:prstGeom>
            <a:grpFill/>
            <a:ln w="508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8" name="Line 58"/>
            <p:cNvSpPr>
              <a:spLocks noChangeShapeType="1"/>
            </p:cNvSpPr>
            <p:nvPr/>
          </p:nvSpPr>
          <p:spPr bwMode="auto">
            <a:xfrm>
              <a:off x="3360" y="1875"/>
              <a:ext cx="1152" cy="0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69" name="Line 59"/>
            <p:cNvSpPr>
              <a:spLocks noChangeShapeType="1"/>
            </p:cNvSpPr>
            <p:nvPr/>
          </p:nvSpPr>
          <p:spPr bwMode="auto">
            <a:xfrm>
              <a:off x="3360" y="2259"/>
              <a:ext cx="1152" cy="0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 useBgFill="1">
          <p:nvSpPr>
            <p:cNvPr id="52270" name="Oval 61"/>
            <p:cNvSpPr>
              <a:spLocks noChangeArrowheads="1"/>
            </p:cNvSpPr>
            <p:nvPr/>
          </p:nvSpPr>
          <p:spPr bwMode="auto">
            <a:xfrm>
              <a:off x="2676" y="1775"/>
              <a:ext cx="384" cy="336"/>
            </a:xfrm>
            <a:prstGeom prst="ellips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1" name="Line 62"/>
            <p:cNvSpPr>
              <a:spLocks noChangeShapeType="1"/>
            </p:cNvSpPr>
            <p:nvPr/>
          </p:nvSpPr>
          <p:spPr bwMode="auto">
            <a:xfrm>
              <a:off x="2676" y="1943"/>
              <a:ext cx="384" cy="0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2" name="Line 63"/>
            <p:cNvSpPr>
              <a:spLocks noChangeShapeType="1"/>
            </p:cNvSpPr>
            <p:nvPr/>
          </p:nvSpPr>
          <p:spPr bwMode="auto">
            <a:xfrm flipV="1">
              <a:off x="2340" y="1959"/>
              <a:ext cx="336" cy="0"/>
            </a:xfrm>
            <a:prstGeom prst="line">
              <a:avLst/>
            </a:prstGeom>
            <a:grp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3" name="Line 64"/>
            <p:cNvSpPr>
              <a:spLocks noChangeShapeType="1"/>
            </p:cNvSpPr>
            <p:nvPr/>
          </p:nvSpPr>
          <p:spPr bwMode="auto">
            <a:xfrm flipH="1" flipV="1">
              <a:off x="3060" y="1959"/>
              <a:ext cx="288" cy="0"/>
            </a:xfrm>
            <a:prstGeom prst="line">
              <a:avLst/>
            </a:prstGeom>
            <a:grp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4" name="Line 75"/>
            <p:cNvSpPr>
              <a:spLocks noChangeShapeType="1"/>
            </p:cNvSpPr>
            <p:nvPr/>
          </p:nvSpPr>
          <p:spPr bwMode="auto">
            <a:xfrm>
              <a:off x="2864" y="2103"/>
              <a:ext cx="0" cy="648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5" name="Line 76"/>
            <p:cNvSpPr>
              <a:spLocks noChangeShapeType="1"/>
            </p:cNvSpPr>
            <p:nvPr/>
          </p:nvSpPr>
          <p:spPr bwMode="auto">
            <a:xfrm>
              <a:off x="3932" y="1155"/>
              <a:ext cx="0" cy="432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6" name="Rectangle 77"/>
            <p:cNvSpPr>
              <a:spLocks noChangeArrowheads="1"/>
            </p:cNvSpPr>
            <p:nvPr/>
          </p:nvSpPr>
          <p:spPr bwMode="auto">
            <a:xfrm>
              <a:off x="1308" y="2787"/>
              <a:ext cx="866" cy="870"/>
            </a:xfrm>
            <a:prstGeom prst="rect">
              <a:avLst/>
            </a:prstGeom>
            <a:grp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7" name="Line 78"/>
            <p:cNvSpPr>
              <a:spLocks noChangeShapeType="1"/>
            </p:cNvSpPr>
            <p:nvPr/>
          </p:nvSpPr>
          <p:spPr bwMode="auto">
            <a:xfrm flipH="1" flipV="1">
              <a:off x="1736" y="2802"/>
              <a:ext cx="0" cy="861"/>
            </a:xfrm>
            <a:prstGeom prst="line">
              <a:avLst/>
            </a:prstGeom>
            <a:grp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8" name="Line 79"/>
            <p:cNvSpPr>
              <a:spLocks noChangeShapeType="1"/>
            </p:cNvSpPr>
            <p:nvPr/>
          </p:nvSpPr>
          <p:spPr bwMode="auto">
            <a:xfrm>
              <a:off x="1323" y="3221"/>
              <a:ext cx="841" cy="0"/>
            </a:xfrm>
            <a:prstGeom prst="line">
              <a:avLst/>
            </a:prstGeom>
            <a:grp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79" name="Rectangle 80"/>
            <p:cNvSpPr>
              <a:spLocks noChangeArrowheads="1"/>
            </p:cNvSpPr>
            <p:nvPr/>
          </p:nvSpPr>
          <p:spPr bwMode="auto">
            <a:xfrm>
              <a:off x="1336" y="2952"/>
              <a:ext cx="303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4.2</a:t>
              </a:r>
            </a:p>
          </p:txBody>
        </p:sp>
        <p:sp>
          <p:nvSpPr>
            <p:cNvPr id="52280" name="Rectangle 81"/>
            <p:cNvSpPr>
              <a:spLocks noChangeArrowheads="1"/>
            </p:cNvSpPr>
            <p:nvPr/>
          </p:nvSpPr>
          <p:spPr bwMode="auto">
            <a:xfrm>
              <a:off x="1768" y="2952"/>
              <a:ext cx="302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2.8</a:t>
              </a:r>
            </a:p>
          </p:txBody>
        </p:sp>
        <p:sp>
          <p:nvSpPr>
            <p:cNvPr id="52281" name="Rectangle 82"/>
            <p:cNvSpPr>
              <a:spLocks noChangeArrowheads="1"/>
            </p:cNvSpPr>
            <p:nvPr/>
          </p:nvSpPr>
          <p:spPr bwMode="auto">
            <a:xfrm>
              <a:off x="1348" y="3371"/>
              <a:ext cx="302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1.8</a:t>
              </a:r>
            </a:p>
          </p:txBody>
        </p:sp>
        <p:sp>
          <p:nvSpPr>
            <p:cNvPr id="52282" name="Rectangle 83"/>
            <p:cNvSpPr>
              <a:spLocks noChangeArrowheads="1"/>
            </p:cNvSpPr>
            <p:nvPr/>
          </p:nvSpPr>
          <p:spPr bwMode="auto">
            <a:xfrm>
              <a:off x="1768" y="3371"/>
              <a:ext cx="302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1.2</a:t>
              </a:r>
            </a:p>
          </p:txBody>
        </p:sp>
        <p:sp>
          <p:nvSpPr>
            <p:cNvPr id="52283" name="Rectangle 87"/>
            <p:cNvSpPr>
              <a:spLocks noChangeArrowheads="1"/>
            </p:cNvSpPr>
            <p:nvPr/>
          </p:nvSpPr>
          <p:spPr bwMode="auto">
            <a:xfrm>
              <a:off x="3504" y="927"/>
              <a:ext cx="866" cy="414"/>
            </a:xfrm>
            <a:prstGeom prst="rect">
              <a:avLst/>
            </a:prstGeom>
            <a:grp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84" name="Line 88"/>
            <p:cNvSpPr>
              <a:spLocks noChangeShapeType="1"/>
            </p:cNvSpPr>
            <p:nvPr/>
          </p:nvSpPr>
          <p:spPr bwMode="auto">
            <a:xfrm flipV="1">
              <a:off x="3932" y="942"/>
              <a:ext cx="0" cy="393"/>
            </a:xfrm>
            <a:prstGeom prst="line">
              <a:avLst/>
            </a:prstGeom>
            <a:grp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85" name="Rectangle 90"/>
            <p:cNvSpPr>
              <a:spLocks noChangeArrowheads="1"/>
            </p:cNvSpPr>
            <p:nvPr/>
          </p:nvSpPr>
          <p:spPr bwMode="auto">
            <a:xfrm>
              <a:off x="3591" y="1044"/>
              <a:ext cx="304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3</a:t>
              </a:r>
            </a:p>
          </p:txBody>
        </p:sp>
        <p:sp>
          <p:nvSpPr>
            <p:cNvPr id="52286" name="Rectangle 91"/>
            <p:cNvSpPr>
              <a:spLocks noChangeArrowheads="1"/>
            </p:cNvSpPr>
            <p:nvPr/>
          </p:nvSpPr>
          <p:spPr bwMode="auto">
            <a:xfrm>
              <a:off x="4023" y="1044"/>
              <a:ext cx="301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2</a:t>
              </a:r>
            </a:p>
          </p:txBody>
        </p:sp>
        <p:sp>
          <p:nvSpPr>
            <p:cNvPr id="52287" name="Rectangle 94"/>
            <p:cNvSpPr>
              <a:spLocks noChangeArrowheads="1"/>
            </p:cNvSpPr>
            <p:nvPr/>
          </p:nvSpPr>
          <p:spPr bwMode="auto">
            <a:xfrm rot="-5400000">
              <a:off x="2412" y="2991"/>
              <a:ext cx="866" cy="414"/>
            </a:xfrm>
            <a:prstGeom prst="rect">
              <a:avLst/>
            </a:prstGeom>
            <a:grp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88" name="Line 95"/>
            <p:cNvSpPr>
              <a:spLocks noChangeShapeType="1"/>
            </p:cNvSpPr>
            <p:nvPr/>
          </p:nvSpPr>
          <p:spPr bwMode="auto">
            <a:xfrm rot="16200000" flipV="1">
              <a:off x="2849" y="3005"/>
              <a:ext cx="0" cy="393"/>
            </a:xfrm>
            <a:prstGeom prst="line">
              <a:avLst/>
            </a:prstGeom>
            <a:grp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89" name="Rectangle 96"/>
            <p:cNvSpPr>
              <a:spLocks noChangeArrowheads="1"/>
            </p:cNvSpPr>
            <p:nvPr/>
          </p:nvSpPr>
          <p:spPr bwMode="auto">
            <a:xfrm>
              <a:off x="2670" y="3263"/>
              <a:ext cx="337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3/5</a:t>
              </a:r>
            </a:p>
          </p:txBody>
        </p:sp>
        <p:sp>
          <p:nvSpPr>
            <p:cNvPr id="52290" name="Rectangle 97"/>
            <p:cNvSpPr>
              <a:spLocks noChangeArrowheads="1"/>
            </p:cNvSpPr>
            <p:nvPr/>
          </p:nvSpPr>
          <p:spPr bwMode="auto">
            <a:xfrm>
              <a:off x="2670" y="2868"/>
              <a:ext cx="290" cy="1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7/5</a:t>
              </a:r>
            </a:p>
          </p:txBody>
        </p:sp>
        <p:sp>
          <p:nvSpPr>
            <p:cNvPr id="52291" name="Line 99"/>
            <p:cNvSpPr>
              <a:spLocks noChangeShapeType="1"/>
            </p:cNvSpPr>
            <p:nvPr/>
          </p:nvSpPr>
          <p:spPr bwMode="auto">
            <a:xfrm>
              <a:off x="2316" y="2763"/>
              <a:ext cx="0" cy="912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92" name="Line 100"/>
            <p:cNvSpPr>
              <a:spLocks noChangeShapeType="1"/>
            </p:cNvSpPr>
            <p:nvPr/>
          </p:nvSpPr>
          <p:spPr bwMode="auto">
            <a:xfrm>
              <a:off x="972" y="2967"/>
              <a:ext cx="1332" cy="0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93" name="Line 101"/>
            <p:cNvSpPr>
              <a:spLocks noChangeShapeType="1"/>
            </p:cNvSpPr>
            <p:nvPr/>
          </p:nvSpPr>
          <p:spPr bwMode="auto">
            <a:xfrm>
              <a:off x="948" y="3351"/>
              <a:ext cx="1368" cy="12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94" name="Line 103"/>
            <p:cNvSpPr>
              <a:spLocks noChangeShapeType="1"/>
            </p:cNvSpPr>
            <p:nvPr/>
          </p:nvSpPr>
          <p:spPr bwMode="auto">
            <a:xfrm>
              <a:off x="3936" y="2628"/>
              <a:ext cx="0" cy="576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95" name="Line 104"/>
            <p:cNvSpPr>
              <a:spLocks noChangeShapeType="1"/>
            </p:cNvSpPr>
            <p:nvPr/>
          </p:nvSpPr>
          <p:spPr bwMode="auto">
            <a:xfrm flipH="1">
              <a:off x="3072" y="3204"/>
              <a:ext cx="888" cy="0"/>
            </a:xfrm>
            <a:prstGeom prst="line">
              <a:avLst/>
            </a:prstGeom>
            <a:grp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2296" name="Rectangle 105"/>
            <p:cNvSpPr>
              <a:spLocks noChangeArrowheads="1"/>
            </p:cNvSpPr>
            <p:nvPr/>
          </p:nvSpPr>
          <p:spPr bwMode="auto">
            <a:xfrm>
              <a:off x="4338" y="2976"/>
              <a:ext cx="943" cy="4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Update a guess</a:t>
              </a:r>
              <a:b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</a:b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based on</a:t>
              </a:r>
              <a:b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</a:b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data differences</a:t>
              </a:r>
            </a:p>
          </p:txBody>
        </p:sp>
        <p:sp>
          <p:nvSpPr>
            <p:cNvPr id="52297" name="Rectangle 106"/>
            <p:cNvSpPr>
              <a:spLocks noChangeArrowheads="1"/>
            </p:cNvSpPr>
            <p:nvPr/>
          </p:nvSpPr>
          <p:spPr bwMode="auto">
            <a:xfrm>
              <a:off x="4566" y="1968"/>
              <a:ext cx="519" cy="16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Guess 1</a:t>
              </a:r>
            </a:p>
          </p:txBody>
        </p:sp>
        <p:sp>
          <p:nvSpPr>
            <p:cNvPr id="52298" name="Rectangle 107"/>
            <p:cNvSpPr>
              <a:spLocks noChangeArrowheads="1"/>
            </p:cNvSpPr>
            <p:nvPr/>
          </p:nvSpPr>
          <p:spPr bwMode="auto">
            <a:xfrm>
              <a:off x="366" y="2677"/>
              <a:ext cx="519" cy="16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Guess 0</a:t>
              </a:r>
            </a:p>
          </p:txBody>
        </p:sp>
        <p:sp>
          <p:nvSpPr>
            <p:cNvPr id="52299" name="Rectangle 108"/>
            <p:cNvSpPr>
              <a:spLocks noChangeArrowheads="1"/>
            </p:cNvSpPr>
            <p:nvPr/>
          </p:nvSpPr>
          <p:spPr bwMode="auto">
            <a:xfrm>
              <a:off x="594" y="3037"/>
              <a:ext cx="519" cy="16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Guess 2</a:t>
              </a:r>
            </a:p>
          </p:txBody>
        </p:sp>
        <p:sp>
          <p:nvSpPr>
            <p:cNvPr id="52300" name="Rectangle 109"/>
            <p:cNvSpPr>
              <a:spLocks noChangeArrowheads="1"/>
            </p:cNvSpPr>
            <p:nvPr/>
          </p:nvSpPr>
          <p:spPr bwMode="auto">
            <a:xfrm>
              <a:off x="4441" y="1036"/>
              <a:ext cx="364" cy="16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Ratio</a:t>
              </a:r>
            </a:p>
          </p:txBody>
        </p:sp>
        <p:sp>
          <p:nvSpPr>
            <p:cNvPr id="52301" name="Rectangle 110"/>
            <p:cNvSpPr>
              <a:spLocks noChangeArrowheads="1"/>
            </p:cNvSpPr>
            <p:nvPr/>
          </p:nvSpPr>
          <p:spPr bwMode="auto">
            <a:xfrm>
              <a:off x="3124" y="3378"/>
              <a:ext cx="364" cy="16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Ratio</a:t>
              </a:r>
            </a:p>
          </p:txBody>
        </p:sp>
      </p:grpSp>
      <p:sp>
        <p:nvSpPr>
          <p:cNvPr id="52227" name="Rectangle 114"/>
          <p:cNvSpPr>
            <a:spLocks noGrp="1" noChangeArrowheads="1"/>
          </p:cNvSpPr>
          <p:nvPr>
            <p:ph type="title"/>
          </p:nvPr>
        </p:nvSpPr>
        <p:spPr>
          <a:xfrm>
            <a:off x="1524001" y="1063515"/>
            <a:ext cx="9143999" cy="534142"/>
          </a:xfrm>
        </p:spPr>
        <p:txBody>
          <a:bodyPr/>
          <a:lstStyle/>
          <a:p>
            <a:pPr algn="ctr"/>
            <a:r>
              <a:rPr lang="en-US" altLang="en-US" dirty="0"/>
              <a:t>Ratio instead of Difference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68437" y="2336998"/>
            <a:ext cx="98991" cy="338223"/>
            <a:chOff x="2041596" y="1951163"/>
            <a:chExt cx="98854" cy="337753"/>
          </a:xfrm>
        </p:grpSpPr>
        <p:sp>
          <p:nvSpPr>
            <p:cNvPr id="2" name="Oval 1"/>
            <p:cNvSpPr/>
            <p:nvPr/>
          </p:nvSpPr>
          <p:spPr bwMode="auto">
            <a:xfrm>
              <a:off x="2041596" y="1951163"/>
              <a:ext cx="98854" cy="9885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567" tIns="45784" rIns="91567" bIns="457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2041596" y="2190062"/>
              <a:ext cx="98854" cy="9885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567" tIns="45784" rIns="91567" bIns="457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20420" y="3196594"/>
            <a:ext cx="98991" cy="338223"/>
            <a:chOff x="2041596" y="1951163"/>
            <a:chExt cx="98854" cy="337753"/>
          </a:xfrm>
        </p:grpSpPr>
        <p:sp>
          <p:nvSpPr>
            <p:cNvPr id="82" name="Oval 81"/>
            <p:cNvSpPr/>
            <p:nvPr/>
          </p:nvSpPr>
          <p:spPr bwMode="auto">
            <a:xfrm>
              <a:off x="2041596" y="1951163"/>
              <a:ext cx="98854" cy="9885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567" tIns="45784" rIns="91567" bIns="457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041596" y="2190062"/>
              <a:ext cx="98854" cy="9885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567" tIns="45784" rIns="91567" bIns="457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517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725820" y="2767682"/>
            <a:ext cx="2238309" cy="2142926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-2500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H="1" flipV="1">
            <a:off x="3832256" y="2805835"/>
            <a:ext cx="0" cy="211749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763972" y="3835965"/>
            <a:ext cx="217472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798947" y="3176238"/>
            <a:ext cx="780547" cy="296068"/>
          </a:xfrm>
          <a:prstGeom prst="rect">
            <a:avLst/>
          </a:prstGeom>
          <a:noFill/>
          <a:ln>
            <a:noFill/>
          </a:ln>
          <a:effec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=4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914922" y="3176238"/>
            <a:ext cx="780547" cy="296068"/>
          </a:xfrm>
          <a:prstGeom prst="rect">
            <a:avLst/>
          </a:prstGeom>
          <a:noFill/>
          <a:ln>
            <a:noFill/>
          </a:ln>
          <a:effec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2=3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827562" y="4206368"/>
            <a:ext cx="780547" cy="296068"/>
          </a:xfrm>
          <a:prstGeom prst="rect">
            <a:avLst/>
          </a:prstGeom>
          <a:noFill/>
          <a:ln>
            <a:noFill/>
          </a:ln>
          <a:effec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3=2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914922" y="4206368"/>
            <a:ext cx="780547" cy="296068"/>
          </a:xfrm>
          <a:prstGeom prst="rect">
            <a:avLst/>
          </a:prstGeom>
          <a:noFill/>
          <a:ln>
            <a:noFill/>
          </a:ln>
          <a:effec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4=1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V="1">
            <a:off x="4728851" y="2510150"/>
            <a:ext cx="0" cy="2594403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aphicFrame>
        <p:nvGraphicFramePr>
          <p:cNvPr id="50190" name="Object 14"/>
          <p:cNvGraphicFramePr>
            <a:graphicFrameLocks noChangeAspect="1"/>
          </p:cNvGraphicFramePr>
          <p:nvPr/>
        </p:nvGraphicFramePr>
        <p:xfrm>
          <a:off x="5939499" y="3083233"/>
          <a:ext cx="4154627" cy="150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7" name="Equation" r:id="rId3" imgW="1968480" imgH="711000" progId="Equation.DSMT4">
                  <p:embed/>
                </p:oleObj>
              </mc:Choice>
              <mc:Fallback>
                <p:oleObj name="Equation" r:id="rId3" imgW="1968480" imgH="711000" progId="Equation.DSMT4">
                  <p:embed/>
                  <p:pic>
                    <p:nvPicPr>
                      <p:cNvPr id="501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9499" y="3083233"/>
                        <a:ext cx="4154627" cy="1505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54"/>
          <p:cNvSpPr>
            <a:spLocks noChangeShapeType="1"/>
          </p:cNvSpPr>
          <p:nvPr/>
        </p:nvSpPr>
        <p:spPr bwMode="auto">
          <a:xfrm>
            <a:off x="2351585" y="3273410"/>
            <a:ext cx="3027161" cy="0"/>
          </a:xfrm>
          <a:prstGeom prst="line">
            <a:avLst/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310833" y="1063515"/>
            <a:ext cx="5392289" cy="534142"/>
          </a:xfrm>
        </p:spPr>
        <p:txBody>
          <a:bodyPr/>
          <a:lstStyle/>
          <a:p>
            <a:pPr algn="ctr"/>
            <a:r>
              <a:rPr lang="en-US" altLang="en-US" dirty="0"/>
              <a:t>Weighted Sum</a:t>
            </a:r>
          </a:p>
        </p:txBody>
      </p:sp>
      <p:sp>
        <p:nvSpPr>
          <p:cNvPr id="2" name="Isosceles Triangle 1"/>
          <p:cNvSpPr/>
          <p:nvPr/>
        </p:nvSpPr>
        <p:spPr bwMode="auto">
          <a:xfrm rot="16200000">
            <a:off x="3256851" y="1408021"/>
            <a:ext cx="899688" cy="3718334"/>
          </a:xfrm>
          <a:prstGeom prst="triangl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rot="900000">
            <a:off x="4522265" y="1948183"/>
            <a:ext cx="899688" cy="3718334"/>
          </a:xfrm>
          <a:prstGeom prst="triangle">
            <a:avLst/>
          </a:prstGeom>
          <a:solidFill>
            <a:srgbClr val="3333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83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6"/>
          <p:cNvSpPr>
            <a:spLocks noChangeArrowheads="1"/>
          </p:cNvSpPr>
          <p:nvPr/>
        </p:nvSpPr>
        <p:spPr bwMode="auto">
          <a:xfrm>
            <a:off x="8071954" y="4208291"/>
            <a:ext cx="1323668" cy="1230045"/>
          </a:xfrm>
          <a:prstGeom prst="rect">
            <a:avLst/>
          </a:prstGeom>
          <a:solidFill>
            <a:schemeClr val="bg1"/>
          </a:solidFill>
          <a:ln w="508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2230" name="Line 27"/>
          <p:cNvSpPr>
            <a:spLocks noChangeShapeType="1"/>
          </p:cNvSpPr>
          <p:nvPr/>
        </p:nvSpPr>
        <p:spPr bwMode="auto">
          <a:xfrm flipH="1" flipV="1">
            <a:off x="8726145" y="4229499"/>
            <a:ext cx="0" cy="1217321"/>
          </a:xfrm>
          <a:prstGeom prst="line">
            <a:avLst/>
          </a:prstGeom>
          <a:solidFill>
            <a:schemeClr val="bg1"/>
          </a:solidFill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31" name="Line 28"/>
          <p:cNvSpPr>
            <a:spLocks noChangeShapeType="1"/>
          </p:cNvSpPr>
          <p:nvPr/>
        </p:nvSpPr>
        <p:spPr bwMode="auto">
          <a:xfrm>
            <a:off x="8094881" y="4821899"/>
            <a:ext cx="1285456" cy="0"/>
          </a:xfrm>
          <a:prstGeom prst="line">
            <a:avLst/>
          </a:prstGeom>
          <a:solidFill>
            <a:schemeClr val="bg1"/>
          </a:solidFill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35" name="Rectangle 32"/>
          <p:cNvSpPr>
            <a:spLocks noChangeArrowheads="1"/>
          </p:cNvSpPr>
          <p:nvPr/>
        </p:nvSpPr>
        <p:spPr bwMode="auto">
          <a:xfrm>
            <a:off x="2780322" y="6163509"/>
            <a:ext cx="6855272" cy="406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Correction Factor </a:t>
            </a:r>
            <a:r>
              <a:rPr kumimoji="0" lang="en-US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= (</a:t>
            </a:r>
            <a:r>
              <a:rPr kumimoji="0" lang="en-US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0.2*10/3</a:t>
            </a:r>
            <a:r>
              <a:rPr kumimoji="0" lang="en-US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+</a:t>
            </a:r>
            <a:r>
              <a:rPr kumimoji="0" lang="en-US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0.1*4/3</a:t>
            </a:r>
            <a:r>
              <a:rPr kumimoji="0" lang="en-US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)/(</a:t>
            </a:r>
            <a:r>
              <a:rPr kumimoji="0" lang="en-US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0.2</a:t>
            </a:r>
            <a:r>
              <a:rPr kumimoji="0" lang="en-US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+</a:t>
            </a:r>
            <a:r>
              <a:rPr kumimoji="0" lang="en-US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0.1</a:t>
            </a:r>
            <a:r>
              <a:rPr kumimoji="0" lang="en-US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)</a:t>
            </a:r>
          </a:p>
        </p:txBody>
      </p:sp>
      <p:sp>
        <p:nvSpPr>
          <p:cNvPr id="52236" name="Rectangle 3"/>
          <p:cNvSpPr>
            <a:spLocks noChangeArrowheads="1"/>
          </p:cNvSpPr>
          <p:nvPr/>
        </p:nvSpPr>
        <p:spPr bwMode="auto">
          <a:xfrm>
            <a:off x="3764666" y="4208291"/>
            <a:ext cx="1323668" cy="1230045"/>
          </a:xfrm>
          <a:prstGeom prst="rect">
            <a:avLst/>
          </a:prstGeom>
          <a:solidFill>
            <a:schemeClr val="bg1"/>
          </a:solidFill>
          <a:ln w="508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2237" name="Line 4"/>
          <p:cNvSpPr>
            <a:spLocks noChangeShapeType="1"/>
          </p:cNvSpPr>
          <p:nvPr/>
        </p:nvSpPr>
        <p:spPr bwMode="auto">
          <a:xfrm flipH="1" flipV="1">
            <a:off x="4418857" y="4229499"/>
            <a:ext cx="0" cy="1217321"/>
          </a:xfrm>
          <a:prstGeom prst="line">
            <a:avLst/>
          </a:prstGeom>
          <a:solidFill>
            <a:schemeClr val="bg1"/>
          </a:solidFill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38" name="Line 5"/>
          <p:cNvSpPr>
            <a:spLocks noChangeShapeType="1"/>
          </p:cNvSpPr>
          <p:nvPr/>
        </p:nvSpPr>
        <p:spPr bwMode="auto">
          <a:xfrm>
            <a:off x="3787593" y="4821899"/>
            <a:ext cx="1285456" cy="0"/>
          </a:xfrm>
          <a:prstGeom prst="line">
            <a:avLst/>
          </a:prstGeom>
          <a:solidFill>
            <a:schemeClr val="bg1"/>
          </a:solidFill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39" name="Rectangle 6"/>
          <p:cNvSpPr>
            <a:spLocks noChangeArrowheads="1"/>
          </p:cNvSpPr>
          <p:nvPr/>
        </p:nvSpPr>
        <p:spPr bwMode="auto">
          <a:xfrm>
            <a:off x="3807465" y="4441575"/>
            <a:ext cx="463131" cy="258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4</a:t>
            </a:r>
          </a:p>
        </p:txBody>
      </p:sp>
      <p:sp>
        <p:nvSpPr>
          <p:cNvPr id="52240" name="Rectangle 7"/>
          <p:cNvSpPr>
            <a:spLocks noChangeArrowheads="1"/>
          </p:cNvSpPr>
          <p:nvPr/>
        </p:nvSpPr>
        <p:spPr bwMode="auto">
          <a:xfrm>
            <a:off x="4467769" y="4441575"/>
            <a:ext cx="461602" cy="258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3</a:t>
            </a:r>
          </a:p>
        </p:txBody>
      </p:sp>
      <p:sp>
        <p:nvSpPr>
          <p:cNvPr id="52241" name="Rectangle 8"/>
          <p:cNvSpPr>
            <a:spLocks noChangeArrowheads="1"/>
          </p:cNvSpPr>
          <p:nvPr/>
        </p:nvSpPr>
        <p:spPr bwMode="auto">
          <a:xfrm>
            <a:off x="3825805" y="5032562"/>
            <a:ext cx="461602" cy="258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2</a:t>
            </a:r>
          </a:p>
        </p:txBody>
      </p:sp>
      <p:sp>
        <p:nvSpPr>
          <p:cNvPr id="52242" name="Rectangle 9"/>
          <p:cNvSpPr>
            <a:spLocks noChangeArrowheads="1"/>
          </p:cNvSpPr>
          <p:nvPr/>
        </p:nvSpPr>
        <p:spPr bwMode="auto">
          <a:xfrm>
            <a:off x="4467769" y="5032562"/>
            <a:ext cx="461602" cy="258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1</a:t>
            </a:r>
          </a:p>
        </p:txBody>
      </p:sp>
      <p:sp>
        <p:nvSpPr>
          <p:cNvPr id="52244" name="Line 34"/>
          <p:cNvSpPr>
            <a:spLocks noChangeShapeType="1"/>
          </p:cNvSpPr>
          <p:nvPr/>
        </p:nvSpPr>
        <p:spPr bwMode="auto">
          <a:xfrm flipV="1">
            <a:off x="4865175" y="4004698"/>
            <a:ext cx="0" cy="1560885"/>
          </a:xfrm>
          <a:prstGeom prst="line">
            <a:avLst/>
          </a:prstGeom>
          <a:solidFill>
            <a:schemeClr val="bg1"/>
          </a:solidFill>
          <a:ln w="508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45" name="Line 37"/>
          <p:cNvSpPr>
            <a:spLocks noChangeShapeType="1"/>
          </p:cNvSpPr>
          <p:nvPr/>
        </p:nvSpPr>
        <p:spPr bwMode="auto">
          <a:xfrm>
            <a:off x="3764667" y="4004697"/>
            <a:ext cx="1320611" cy="0"/>
          </a:xfrm>
          <a:prstGeom prst="line">
            <a:avLst/>
          </a:prstGeom>
          <a:solidFill>
            <a:schemeClr val="bg1"/>
          </a:solidFill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46" name="Line 39"/>
          <p:cNvSpPr>
            <a:spLocks noChangeShapeType="1"/>
          </p:cNvSpPr>
          <p:nvPr/>
        </p:nvSpPr>
        <p:spPr bwMode="auto">
          <a:xfrm>
            <a:off x="8071955" y="4004697"/>
            <a:ext cx="1320611" cy="0"/>
          </a:xfrm>
          <a:prstGeom prst="line">
            <a:avLst/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47" name="Rectangle 18"/>
          <p:cNvSpPr>
            <a:spLocks noChangeArrowheads="1"/>
          </p:cNvSpPr>
          <p:nvPr/>
        </p:nvSpPr>
        <p:spPr bwMode="auto">
          <a:xfrm>
            <a:off x="2077219" y="4208291"/>
            <a:ext cx="1323668" cy="1230045"/>
          </a:xfrm>
          <a:prstGeom prst="rect">
            <a:avLst/>
          </a:prstGeom>
          <a:solidFill>
            <a:schemeClr val="bg1"/>
          </a:solidFill>
          <a:ln w="508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2248" name="Line 19"/>
          <p:cNvSpPr>
            <a:spLocks noChangeShapeType="1"/>
          </p:cNvSpPr>
          <p:nvPr/>
        </p:nvSpPr>
        <p:spPr bwMode="auto">
          <a:xfrm flipH="1" flipV="1">
            <a:off x="2731410" y="4229499"/>
            <a:ext cx="0" cy="1217321"/>
          </a:xfrm>
          <a:prstGeom prst="line">
            <a:avLst/>
          </a:prstGeom>
          <a:solidFill>
            <a:schemeClr val="bg1"/>
          </a:solidFill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49" name="Line 20"/>
          <p:cNvSpPr>
            <a:spLocks noChangeShapeType="1"/>
          </p:cNvSpPr>
          <p:nvPr/>
        </p:nvSpPr>
        <p:spPr bwMode="auto">
          <a:xfrm>
            <a:off x="2100146" y="4821899"/>
            <a:ext cx="1285456" cy="0"/>
          </a:xfrm>
          <a:prstGeom prst="line">
            <a:avLst/>
          </a:prstGeom>
          <a:solidFill>
            <a:schemeClr val="bg1"/>
          </a:solidFill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50" name="Rectangle 21"/>
          <p:cNvSpPr>
            <a:spLocks noChangeArrowheads="1"/>
          </p:cNvSpPr>
          <p:nvPr/>
        </p:nvSpPr>
        <p:spPr bwMode="auto">
          <a:xfrm>
            <a:off x="2120018" y="4441575"/>
            <a:ext cx="463131" cy="258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1</a:t>
            </a:r>
          </a:p>
        </p:txBody>
      </p:sp>
      <p:sp>
        <p:nvSpPr>
          <p:cNvPr id="52251" name="Rectangle 22"/>
          <p:cNvSpPr>
            <a:spLocks noChangeArrowheads="1"/>
          </p:cNvSpPr>
          <p:nvPr/>
        </p:nvSpPr>
        <p:spPr bwMode="auto">
          <a:xfrm>
            <a:off x="2834641" y="4441575"/>
            <a:ext cx="344665" cy="258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1</a:t>
            </a:r>
          </a:p>
        </p:txBody>
      </p:sp>
      <p:sp>
        <p:nvSpPr>
          <p:cNvPr id="52252" name="Rectangle 23"/>
          <p:cNvSpPr>
            <a:spLocks noChangeArrowheads="1"/>
          </p:cNvSpPr>
          <p:nvPr/>
        </p:nvSpPr>
        <p:spPr bwMode="auto">
          <a:xfrm>
            <a:off x="2138358" y="5032562"/>
            <a:ext cx="461602" cy="258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1</a:t>
            </a:r>
          </a:p>
        </p:txBody>
      </p:sp>
      <p:sp>
        <p:nvSpPr>
          <p:cNvPr id="52253" name="Rectangle 24"/>
          <p:cNvSpPr>
            <a:spLocks noChangeArrowheads="1"/>
          </p:cNvSpPr>
          <p:nvPr/>
        </p:nvSpPr>
        <p:spPr bwMode="auto">
          <a:xfrm>
            <a:off x="2780322" y="5032562"/>
            <a:ext cx="461602" cy="258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1</a:t>
            </a:r>
          </a:p>
        </p:txBody>
      </p:sp>
      <p:sp>
        <p:nvSpPr>
          <p:cNvPr id="52254" name="Line 35"/>
          <p:cNvSpPr>
            <a:spLocks noChangeShapeType="1"/>
          </p:cNvSpPr>
          <p:nvPr/>
        </p:nvSpPr>
        <p:spPr bwMode="auto">
          <a:xfrm flipV="1">
            <a:off x="3104361" y="4004698"/>
            <a:ext cx="0" cy="1560885"/>
          </a:xfrm>
          <a:prstGeom prst="line">
            <a:avLst/>
          </a:prstGeom>
          <a:solidFill>
            <a:schemeClr val="bg1"/>
          </a:solidFill>
          <a:ln w="508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56" name="Line 40"/>
          <p:cNvSpPr>
            <a:spLocks noChangeShapeType="1"/>
          </p:cNvSpPr>
          <p:nvPr/>
        </p:nvSpPr>
        <p:spPr bwMode="auto">
          <a:xfrm>
            <a:off x="2150587" y="4004697"/>
            <a:ext cx="1320611" cy="0"/>
          </a:xfrm>
          <a:prstGeom prst="line">
            <a:avLst/>
          </a:prstGeom>
          <a:solidFill>
            <a:schemeClr val="bg1"/>
          </a:solidFill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 useBgFill="1">
        <p:nvSpPr>
          <p:cNvPr id="52257" name="Oval 44"/>
          <p:cNvSpPr>
            <a:spLocks noChangeArrowheads="1"/>
          </p:cNvSpPr>
          <p:nvPr/>
        </p:nvSpPr>
        <p:spPr bwMode="auto">
          <a:xfrm>
            <a:off x="3324462" y="3393916"/>
            <a:ext cx="586938" cy="475052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2258" name="Line 45"/>
          <p:cNvSpPr>
            <a:spLocks noChangeShapeType="1"/>
          </p:cNvSpPr>
          <p:nvPr/>
        </p:nvSpPr>
        <p:spPr bwMode="auto">
          <a:xfrm>
            <a:off x="3324462" y="3631442"/>
            <a:ext cx="586938" cy="0"/>
          </a:xfrm>
          <a:prstGeom prst="line">
            <a:avLst/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59" name="Line 46"/>
          <p:cNvSpPr>
            <a:spLocks noChangeShapeType="1"/>
          </p:cNvSpPr>
          <p:nvPr/>
        </p:nvSpPr>
        <p:spPr bwMode="auto">
          <a:xfrm flipV="1">
            <a:off x="2810893" y="3665375"/>
            <a:ext cx="513571" cy="339323"/>
          </a:xfrm>
          <a:prstGeom prst="line">
            <a:avLst/>
          </a:prstGeom>
          <a:solidFill>
            <a:schemeClr val="bg1"/>
          </a:solidFill>
          <a:ln w="508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60" name="Line 47"/>
          <p:cNvSpPr>
            <a:spLocks noChangeShapeType="1"/>
          </p:cNvSpPr>
          <p:nvPr/>
        </p:nvSpPr>
        <p:spPr bwMode="auto">
          <a:xfrm flipH="1" flipV="1">
            <a:off x="3911401" y="3665375"/>
            <a:ext cx="513571" cy="339323"/>
          </a:xfrm>
          <a:prstGeom prst="line">
            <a:avLst/>
          </a:prstGeom>
          <a:solidFill>
            <a:schemeClr val="bg1"/>
          </a:solidFill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61" name="Line 50"/>
          <p:cNvSpPr>
            <a:spLocks noChangeShapeType="1"/>
          </p:cNvSpPr>
          <p:nvPr/>
        </p:nvSpPr>
        <p:spPr bwMode="auto">
          <a:xfrm flipV="1">
            <a:off x="3617931" y="3372804"/>
            <a:ext cx="4397469" cy="21112"/>
          </a:xfrm>
          <a:prstGeom prst="line">
            <a:avLst/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63" name="Line 53"/>
          <p:cNvSpPr>
            <a:spLocks noChangeShapeType="1"/>
          </p:cNvSpPr>
          <p:nvPr/>
        </p:nvSpPr>
        <p:spPr bwMode="auto">
          <a:xfrm flipV="1">
            <a:off x="9064887" y="4004698"/>
            <a:ext cx="0" cy="1764479"/>
          </a:xfrm>
          <a:prstGeom prst="line">
            <a:avLst/>
          </a:prstGeom>
          <a:solidFill>
            <a:schemeClr val="bg1"/>
          </a:solidFill>
          <a:ln w="50800">
            <a:solidFill>
              <a:srgbClr val="3333FF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66" name="Line 56"/>
          <p:cNvSpPr>
            <a:spLocks noChangeShapeType="1"/>
          </p:cNvSpPr>
          <p:nvPr/>
        </p:nvSpPr>
        <p:spPr bwMode="auto">
          <a:xfrm>
            <a:off x="5378746" y="4208291"/>
            <a:ext cx="0" cy="1289427"/>
          </a:xfrm>
          <a:prstGeom prst="line">
            <a:avLst/>
          </a:prstGeom>
          <a:solidFill>
            <a:schemeClr val="bg1"/>
          </a:solidFill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 useBgFill="1">
        <p:nvSpPr>
          <p:cNvPr id="52270" name="Oval 61"/>
          <p:cNvSpPr>
            <a:spLocks noChangeArrowheads="1"/>
          </p:cNvSpPr>
          <p:nvPr/>
        </p:nvSpPr>
        <p:spPr bwMode="auto">
          <a:xfrm>
            <a:off x="5873975" y="4270500"/>
            <a:ext cx="586938" cy="475052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2271" name="Line 62"/>
          <p:cNvSpPr>
            <a:spLocks noChangeShapeType="1"/>
          </p:cNvSpPr>
          <p:nvPr/>
        </p:nvSpPr>
        <p:spPr bwMode="auto">
          <a:xfrm>
            <a:off x="5873975" y="4508026"/>
            <a:ext cx="586938" cy="0"/>
          </a:xfrm>
          <a:prstGeom prst="line">
            <a:avLst/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72" name="Line 63"/>
          <p:cNvSpPr>
            <a:spLocks noChangeShapeType="1"/>
          </p:cNvSpPr>
          <p:nvPr/>
        </p:nvSpPr>
        <p:spPr bwMode="auto">
          <a:xfrm flipV="1">
            <a:off x="5360405" y="4530647"/>
            <a:ext cx="513571" cy="0"/>
          </a:xfrm>
          <a:prstGeom prst="line">
            <a:avLst/>
          </a:prstGeom>
          <a:solidFill>
            <a:schemeClr val="bg1"/>
          </a:solidFill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74" name="Line 75"/>
          <p:cNvSpPr>
            <a:spLocks noChangeShapeType="1"/>
          </p:cNvSpPr>
          <p:nvPr/>
        </p:nvSpPr>
        <p:spPr bwMode="auto">
          <a:xfrm>
            <a:off x="6470084" y="4508027"/>
            <a:ext cx="472959" cy="351339"/>
          </a:xfrm>
          <a:prstGeom prst="line">
            <a:avLst/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75" name="Line 76"/>
          <p:cNvSpPr>
            <a:spLocks noChangeShapeType="1"/>
          </p:cNvSpPr>
          <p:nvPr/>
        </p:nvSpPr>
        <p:spPr bwMode="auto">
          <a:xfrm>
            <a:off x="8726145" y="3393917"/>
            <a:ext cx="0" cy="610781"/>
          </a:xfrm>
          <a:prstGeom prst="line">
            <a:avLst/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83" name="Rectangle 87"/>
          <p:cNvSpPr>
            <a:spLocks noChangeArrowheads="1"/>
          </p:cNvSpPr>
          <p:nvPr/>
        </p:nvSpPr>
        <p:spPr bwMode="auto">
          <a:xfrm>
            <a:off x="8071954" y="3071559"/>
            <a:ext cx="1323668" cy="585332"/>
          </a:xfrm>
          <a:prstGeom prst="rect">
            <a:avLst/>
          </a:prstGeom>
          <a:solidFill>
            <a:schemeClr val="bg1"/>
          </a:solidFill>
          <a:ln w="508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2284" name="Line 88"/>
          <p:cNvSpPr>
            <a:spLocks noChangeShapeType="1"/>
          </p:cNvSpPr>
          <p:nvPr/>
        </p:nvSpPr>
        <p:spPr bwMode="auto">
          <a:xfrm flipV="1">
            <a:off x="8726145" y="3092768"/>
            <a:ext cx="0" cy="555641"/>
          </a:xfrm>
          <a:prstGeom prst="line">
            <a:avLst/>
          </a:prstGeom>
          <a:solidFill>
            <a:schemeClr val="bg1"/>
          </a:solidFill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85" name="Rectangle 90"/>
          <p:cNvSpPr>
            <a:spLocks noChangeArrowheads="1"/>
          </p:cNvSpPr>
          <p:nvPr/>
        </p:nvSpPr>
        <p:spPr bwMode="auto">
          <a:xfrm>
            <a:off x="8204933" y="3236979"/>
            <a:ext cx="464659" cy="258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3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宋体" pitchFamily="2" charset="-122"/>
              <a:cs typeface="+mn-cs"/>
            </a:endParaRPr>
          </a:p>
        </p:txBody>
      </p:sp>
      <p:sp>
        <p:nvSpPr>
          <p:cNvPr id="52286" name="Rectangle 91"/>
          <p:cNvSpPr>
            <a:spLocks noChangeArrowheads="1"/>
          </p:cNvSpPr>
          <p:nvPr/>
        </p:nvSpPr>
        <p:spPr bwMode="auto">
          <a:xfrm>
            <a:off x="8865237" y="3236979"/>
            <a:ext cx="460074" cy="258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4/3</a:t>
            </a:r>
          </a:p>
        </p:txBody>
      </p:sp>
      <p:sp>
        <p:nvSpPr>
          <p:cNvPr id="52287" name="Rectangle 94"/>
          <p:cNvSpPr>
            <a:spLocks noChangeArrowheads="1"/>
          </p:cNvSpPr>
          <p:nvPr/>
        </p:nvSpPr>
        <p:spPr bwMode="auto">
          <a:xfrm rot="16200000">
            <a:off x="6647561" y="4547244"/>
            <a:ext cx="1224390" cy="632793"/>
          </a:xfrm>
          <a:prstGeom prst="rect">
            <a:avLst/>
          </a:prstGeom>
          <a:solidFill>
            <a:schemeClr val="bg1"/>
          </a:solidFill>
          <a:ln w="508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2288" name="Line 95"/>
          <p:cNvSpPr>
            <a:spLocks noChangeShapeType="1"/>
          </p:cNvSpPr>
          <p:nvPr/>
        </p:nvSpPr>
        <p:spPr bwMode="auto">
          <a:xfrm rot="16200000" flipV="1">
            <a:off x="7265870" y="4568240"/>
            <a:ext cx="0" cy="600694"/>
          </a:xfrm>
          <a:prstGeom prst="line">
            <a:avLst/>
          </a:prstGeom>
          <a:solidFill>
            <a:schemeClr val="bg1"/>
          </a:solidFill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289" name="Rectangle 96"/>
          <p:cNvSpPr>
            <a:spLocks noChangeArrowheads="1"/>
          </p:cNvSpPr>
          <p:nvPr/>
        </p:nvSpPr>
        <p:spPr bwMode="auto">
          <a:xfrm>
            <a:off x="6990743" y="4377276"/>
            <a:ext cx="515099" cy="258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rPr>
              <a:t>10/3</a:t>
            </a:r>
          </a:p>
        </p:txBody>
      </p:sp>
      <p:sp>
        <p:nvSpPr>
          <p:cNvPr id="52297" name="Rectangle 106"/>
          <p:cNvSpPr>
            <a:spLocks noChangeArrowheads="1"/>
          </p:cNvSpPr>
          <p:nvPr/>
        </p:nvSpPr>
        <p:spPr bwMode="auto">
          <a:xfrm>
            <a:off x="9695206" y="4543373"/>
            <a:ext cx="793283" cy="2318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Guess 1</a:t>
            </a:r>
          </a:p>
        </p:txBody>
      </p:sp>
      <p:sp>
        <p:nvSpPr>
          <p:cNvPr id="52298" name="Rectangle 107"/>
          <p:cNvSpPr>
            <a:spLocks noChangeArrowheads="1"/>
          </p:cNvSpPr>
          <p:nvPr/>
        </p:nvSpPr>
        <p:spPr bwMode="auto">
          <a:xfrm>
            <a:off x="1659363" y="5527407"/>
            <a:ext cx="793283" cy="2318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Guess 0</a:t>
            </a:r>
          </a:p>
        </p:txBody>
      </p:sp>
      <p:sp>
        <p:nvSpPr>
          <p:cNvPr id="52300" name="Rectangle 109"/>
          <p:cNvSpPr>
            <a:spLocks noChangeArrowheads="1"/>
          </p:cNvSpPr>
          <p:nvPr/>
        </p:nvSpPr>
        <p:spPr bwMode="auto">
          <a:xfrm>
            <a:off x="9464402" y="3236979"/>
            <a:ext cx="556420" cy="2321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Ratio</a:t>
            </a:r>
          </a:p>
        </p:txBody>
      </p:sp>
      <p:sp>
        <p:nvSpPr>
          <p:cNvPr id="52301" name="Rectangle 110"/>
          <p:cNvSpPr>
            <a:spLocks noChangeArrowheads="1"/>
          </p:cNvSpPr>
          <p:nvPr/>
        </p:nvSpPr>
        <p:spPr bwMode="auto">
          <a:xfrm>
            <a:off x="6956250" y="3921775"/>
            <a:ext cx="556420" cy="2321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Ratio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68437" y="3475472"/>
            <a:ext cx="98991" cy="338223"/>
            <a:chOff x="2041596" y="1951163"/>
            <a:chExt cx="98854" cy="337753"/>
          </a:xfrm>
        </p:grpSpPr>
        <p:sp>
          <p:nvSpPr>
            <p:cNvPr id="2" name="Oval 1"/>
            <p:cNvSpPr/>
            <p:nvPr/>
          </p:nvSpPr>
          <p:spPr bwMode="auto">
            <a:xfrm>
              <a:off x="2041596" y="1951163"/>
              <a:ext cx="98854" cy="9885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567" tIns="45784" rIns="91567" bIns="457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2041596" y="2190062"/>
              <a:ext cx="98854" cy="9885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567" tIns="45784" rIns="91567" bIns="457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20420" y="4335068"/>
            <a:ext cx="98991" cy="338223"/>
            <a:chOff x="2041596" y="1951163"/>
            <a:chExt cx="98854" cy="337753"/>
          </a:xfrm>
        </p:grpSpPr>
        <p:sp>
          <p:nvSpPr>
            <p:cNvPr id="82" name="Oval 81"/>
            <p:cNvSpPr/>
            <p:nvPr/>
          </p:nvSpPr>
          <p:spPr bwMode="auto">
            <a:xfrm>
              <a:off x="2041596" y="1951163"/>
              <a:ext cx="98854" cy="9885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567" tIns="45784" rIns="91567" bIns="457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041596" y="2190062"/>
              <a:ext cx="98854" cy="9885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567" tIns="45784" rIns="91567" bIns="457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aphicFrame>
        <p:nvGraphicFramePr>
          <p:cNvPr id="84" name="Object 14"/>
          <p:cNvGraphicFramePr>
            <a:graphicFrameLocks noChangeAspect="1"/>
          </p:cNvGraphicFramePr>
          <p:nvPr/>
        </p:nvGraphicFramePr>
        <p:xfrm>
          <a:off x="6677397" y="1751001"/>
          <a:ext cx="2976539" cy="107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2" name="Equation" r:id="rId3" imgW="1968480" imgH="711000" progId="Equation.DSMT4">
                  <p:embed/>
                </p:oleObj>
              </mc:Choice>
              <mc:Fallback>
                <p:oleObj name="Equation" r:id="rId3" imgW="1968480" imgH="711000" progId="Equation.DSMT4">
                  <p:embed/>
                  <p:pic>
                    <p:nvPicPr>
                      <p:cNvPr id="8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397" y="1751001"/>
                        <a:ext cx="2976539" cy="1079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Line 54"/>
          <p:cNvSpPr>
            <a:spLocks noChangeShapeType="1"/>
          </p:cNvSpPr>
          <p:nvPr/>
        </p:nvSpPr>
        <p:spPr bwMode="auto">
          <a:xfrm>
            <a:off x="3617931" y="4411884"/>
            <a:ext cx="1760814" cy="0"/>
          </a:xfrm>
          <a:prstGeom prst="line">
            <a:avLst/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87" name="Line 54"/>
          <p:cNvSpPr>
            <a:spLocks noChangeShapeType="1"/>
          </p:cNvSpPr>
          <p:nvPr/>
        </p:nvSpPr>
        <p:spPr bwMode="auto">
          <a:xfrm>
            <a:off x="1803891" y="4411884"/>
            <a:ext cx="1760814" cy="0"/>
          </a:xfrm>
          <a:prstGeom prst="line">
            <a:avLst/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aphicFrame>
        <p:nvGraphicFramePr>
          <p:cNvPr id="88" name="Object 14"/>
          <p:cNvGraphicFramePr>
            <a:graphicFrameLocks noChangeAspect="1"/>
          </p:cNvGraphicFramePr>
          <p:nvPr/>
        </p:nvGraphicFramePr>
        <p:xfrm>
          <a:off x="3299843" y="1753915"/>
          <a:ext cx="29384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3" name="Equation" r:id="rId5" imgW="1942920" imgH="711000" progId="Equation.DSMT4">
                  <p:embed/>
                </p:oleObj>
              </mc:Choice>
              <mc:Fallback>
                <p:oleObj name="Equation" r:id="rId5" imgW="1942920" imgH="711000" progId="Equation.DSMT4">
                  <p:embed/>
                  <p:pic>
                    <p:nvPicPr>
                      <p:cNvPr id="8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9843" y="1753915"/>
                        <a:ext cx="2938462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Line 54"/>
          <p:cNvSpPr>
            <a:spLocks noChangeShapeType="1"/>
          </p:cNvSpPr>
          <p:nvPr/>
        </p:nvSpPr>
        <p:spPr bwMode="auto">
          <a:xfrm>
            <a:off x="7893121" y="4482019"/>
            <a:ext cx="1760814" cy="0"/>
          </a:xfrm>
          <a:prstGeom prst="line">
            <a:avLst/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0" name="Line 39"/>
          <p:cNvSpPr>
            <a:spLocks noChangeShapeType="1"/>
          </p:cNvSpPr>
          <p:nvPr/>
        </p:nvSpPr>
        <p:spPr bwMode="auto">
          <a:xfrm rot="16200000">
            <a:off x="7211419" y="4815529"/>
            <a:ext cx="1320611" cy="0"/>
          </a:xfrm>
          <a:prstGeom prst="line">
            <a:avLst/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1" name="Line 75"/>
          <p:cNvSpPr>
            <a:spLocks noChangeShapeType="1"/>
          </p:cNvSpPr>
          <p:nvPr/>
        </p:nvSpPr>
        <p:spPr bwMode="auto">
          <a:xfrm>
            <a:off x="7566026" y="4846641"/>
            <a:ext cx="262889" cy="12725"/>
          </a:xfrm>
          <a:prstGeom prst="line">
            <a:avLst/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8838896" y="4283344"/>
            <a:ext cx="416783" cy="416783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7" name="Curved Connector 6"/>
          <p:cNvCxnSpPr>
            <a:stCxn id="5" idx="3"/>
            <a:endCxn id="52235" idx="0"/>
          </p:cNvCxnSpPr>
          <p:nvPr/>
        </p:nvCxnSpPr>
        <p:spPr bwMode="auto">
          <a:xfrm rot="5400000">
            <a:off x="6791736" y="4055314"/>
            <a:ext cx="1524418" cy="2691973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4704"/>
            <a:ext cx="9144000" cy="534142"/>
          </a:xfrm>
        </p:spPr>
        <p:txBody>
          <a:bodyPr/>
          <a:lstStyle/>
          <a:p>
            <a:pPr algn="ctr"/>
            <a:r>
              <a:rPr lang="en-US" altLang="en-US" dirty="0"/>
              <a:t>Simultaneous Correction</a:t>
            </a:r>
          </a:p>
        </p:txBody>
      </p:sp>
      <p:sp>
        <p:nvSpPr>
          <p:cNvPr id="64" name="Rectangle 107"/>
          <p:cNvSpPr>
            <a:spLocks noChangeArrowheads="1"/>
          </p:cNvSpPr>
          <p:nvPr/>
        </p:nvSpPr>
        <p:spPr bwMode="auto">
          <a:xfrm>
            <a:off x="1995723" y="1751001"/>
            <a:ext cx="1091823" cy="9322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Guess</a:t>
            </a:r>
          </a:p>
          <a:p>
            <a:pPr marL="0" marR="0" lvl="0" indent="0" algn="l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Truth</a:t>
            </a:r>
          </a:p>
        </p:txBody>
      </p:sp>
      <p:cxnSp>
        <p:nvCxnSpPr>
          <p:cNvPr id="65" name="Curved Connector 64"/>
          <p:cNvCxnSpPr>
            <a:stCxn id="52235" idx="1"/>
            <a:endCxn id="52251" idx="1"/>
          </p:cNvCxnSpPr>
          <p:nvPr/>
        </p:nvCxnSpPr>
        <p:spPr bwMode="auto">
          <a:xfrm rot="10800000" flipH="1">
            <a:off x="2780322" y="4570942"/>
            <a:ext cx="54318" cy="1795686"/>
          </a:xfrm>
          <a:prstGeom prst="curvedConnector3">
            <a:avLst>
              <a:gd name="adj1" fmla="val -420855"/>
            </a:avLst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5069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Polarization &amp; Manipulation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26464"/>
            <a:ext cx="9144000" cy="51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76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1C220B-644B-474E-83FB-4E0165F23D6F}" type="datetime1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K.U.Leuven – UZ Leuven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Medical Imaging Research Center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DB260B-D4E1-9C4C-B700-930A9FB8E326}" type="slidenum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grpSp>
        <p:nvGrpSpPr>
          <p:cNvPr id="60420" name="Group 5"/>
          <p:cNvGrpSpPr>
            <a:grpSpLocks/>
          </p:cNvGrpSpPr>
          <p:nvPr/>
        </p:nvGrpSpPr>
        <p:grpSpPr bwMode="auto">
          <a:xfrm>
            <a:off x="2344739" y="1560538"/>
            <a:ext cx="7589837" cy="4676775"/>
            <a:chOff x="820738" y="1520825"/>
            <a:chExt cx="7589833" cy="4676775"/>
          </a:xfrm>
        </p:grpSpPr>
        <p:sp>
          <p:nvSpPr>
            <p:cNvPr id="60434" name="Rectangle 3"/>
            <p:cNvSpPr>
              <a:spLocks noChangeArrowheads="1"/>
            </p:cNvSpPr>
            <p:nvPr/>
          </p:nvSpPr>
          <p:spPr bwMode="auto">
            <a:xfrm>
              <a:off x="7019925" y="3940175"/>
              <a:ext cx="1377950" cy="13779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rgbClr val="C0FEF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0435" name="Group 4"/>
            <p:cNvGrpSpPr>
              <a:grpSpLocks/>
            </p:cNvGrpSpPr>
            <p:nvPr/>
          </p:nvGrpSpPr>
          <p:grpSpPr bwMode="auto">
            <a:xfrm rot="1086033">
              <a:off x="3706819" y="2443165"/>
              <a:ext cx="590551" cy="96837"/>
              <a:chOff x="2539" y="1211"/>
              <a:chExt cx="426" cy="69"/>
            </a:xfrm>
          </p:grpSpPr>
          <p:sp>
            <p:nvSpPr>
              <p:cNvPr id="60487" name="Freeform 5"/>
              <p:cNvSpPr>
                <a:spLocks/>
              </p:cNvSpPr>
              <p:nvPr/>
            </p:nvSpPr>
            <p:spPr bwMode="auto">
              <a:xfrm>
                <a:off x="2794" y="1211"/>
                <a:ext cx="171" cy="69"/>
              </a:xfrm>
              <a:custGeom>
                <a:avLst/>
                <a:gdLst>
                  <a:gd name="T0" fmla="*/ 170 w 171"/>
                  <a:gd name="T1" fmla="*/ 34 h 69"/>
                  <a:gd name="T2" fmla="*/ 0 w 171"/>
                  <a:gd name="T3" fmla="*/ 68 h 69"/>
                  <a:gd name="T4" fmla="*/ 0 w 171"/>
                  <a:gd name="T5" fmla="*/ 34 h 69"/>
                  <a:gd name="T6" fmla="*/ 0 w 171"/>
                  <a:gd name="T7" fmla="*/ 0 h 69"/>
                  <a:gd name="T8" fmla="*/ 170 w 171"/>
                  <a:gd name="T9" fmla="*/ 34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69"/>
                  <a:gd name="T17" fmla="*/ 171 w 171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69">
                    <a:moveTo>
                      <a:pt x="170" y="34"/>
                    </a:moveTo>
                    <a:lnTo>
                      <a:pt x="0" y="68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70" y="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88" name="Line 6"/>
              <p:cNvSpPr>
                <a:spLocks noChangeShapeType="1"/>
              </p:cNvSpPr>
              <p:nvPr/>
            </p:nvSpPr>
            <p:spPr bwMode="auto">
              <a:xfrm>
                <a:off x="2539" y="1246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60436" name="Picture 7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950" y="4210050"/>
              <a:ext cx="1377950" cy="1377950"/>
            </a:xfrm>
            <a:prstGeom prst="rect">
              <a:avLst/>
            </a:prstGeom>
            <a:noFill/>
            <a:ln w="12700">
              <a:solidFill>
                <a:srgbClr val="C0FE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37" name="Picture 8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738" y="3600450"/>
              <a:ext cx="1377950" cy="1838325"/>
            </a:xfrm>
            <a:prstGeom prst="rect">
              <a:avLst/>
            </a:prstGeom>
            <a:noFill/>
            <a:ln w="12700">
              <a:solidFill>
                <a:srgbClr val="C0FE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38" name="Picture 9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738" y="1520825"/>
              <a:ext cx="1377950" cy="1838325"/>
            </a:xfrm>
            <a:prstGeom prst="rect">
              <a:avLst/>
            </a:prstGeom>
            <a:noFill/>
            <a:ln w="12700">
              <a:solidFill>
                <a:srgbClr val="C0FE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39" name="Picture 10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125" y="3959225"/>
              <a:ext cx="1377950" cy="1838325"/>
            </a:xfrm>
            <a:prstGeom prst="rect">
              <a:avLst/>
            </a:prstGeom>
            <a:noFill/>
            <a:ln w="12700">
              <a:solidFill>
                <a:srgbClr val="C0FE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40" name="Picture 11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300" y="4359275"/>
              <a:ext cx="1377950" cy="1838325"/>
            </a:xfrm>
            <a:prstGeom prst="rect">
              <a:avLst/>
            </a:prstGeom>
            <a:noFill/>
            <a:ln w="12700">
              <a:solidFill>
                <a:srgbClr val="C0FE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41" name="Picture 12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163" y="4568825"/>
              <a:ext cx="1379537" cy="1379538"/>
            </a:xfrm>
            <a:prstGeom prst="rect">
              <a:avLst/>
            </a:prstGeom>
            <a:noFill/>
            <a:ln w="12700">
              <a:solidFill>
                <a:srgbClr val="C0FE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42" name="Picture 1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875" y="4789488"/>
              <a:ext cx="1377950" cy="1377950"/>
            </a:xfrm>
            <a:prstGeom prst="rect">
              <a:avLst/>
            </a:prstGeom>
            <a:noFill/>
            <a:ln w="12700">
              <a:solidFill>
                <a:srgbClr val="C0FE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141537" y="2559050"/>
              <a:ext cx="519112" cy="2921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triangle" w="med" len="med"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2130424" y="3389312"/>
              <a:ext cx="1330324" cy="24923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2601912" y="3629025"/>
              <a:ext cx="858837" cy="30003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640137" y="3990975"/>
              <a:ext cx="293687" cy="46672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599359" y="3070225"/>
              <a:ext cx="88900" cy="115887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6569072" y="3051175"/>
              <a:ext cx="950912" cy="152717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0449" name="Group 20"/>
            <p:cNvGrpSpPr>
              <a:grpSpLocks/>
            </p:cNvGrpSpPr>
            <p:nvPr/>
          </p:nvGrpSpPr>
          <p:grpSpPr bwMode="auto">
            <a:xfrm>
              <a:off x="2279650" y="2217748"/>
              <a:ext cx="1455738" cy="357189"/>
              <a:chOff x="1621" y="1117"/>
              <a:chExt cx="1049" cy="257"/>
            </a:xfrm>
          </p:grpSpPr>
          <p:sp>
            <p:nvSpPr>
              <p:cNvPr id="60484" name="Oval 21"/>
              <p:cNvSpPr>
                <a:spLocks noChangeArrowheads="1"/>
              </p:cNvSpPr>
              <p:nvPr/>
            </p:nvSpPr>
            <p:spPr bwMode="auto">
              <a:xfrm>
                <a:off x="1622" y="1119"/>
                <a:ext cx="1045" cy="2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85" name="Oval 22"/>
              <p:cNvSpPr>
                <a:spLocks noChangeArrowheads="1"/>
              </p:cNvSpPr>
              <p:nvPr/>
            </p:nvSpPr>
            <p:spPr bwMode="auto">
              <a:xfrm>
                <a:off x="1621" y="1117"/>
                <a:ext cx="1049" cy="257"/>
              </a:xfrm>
              <a:prstGeom prst="ellips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86" name="Rectangle 24"/>
              <p:cNvSpPr>
                <a:spLocks noChangeArrowheads="1"/>
              </p:cNvSpPr>
              <p:nvPr/>
            </p:nvSpPr>
            <p:spPr bwMode="auto">
              <a:xfrm>
                <a:off x="1769" y="1166"/>
                <a:ext cx="84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550" tIns="41275" rIns="82550" bIns="41275">
                <a:spAutoFit/>
              </a:bodyPr>
              <a:lstStyle/>
              <a:p>
                <a:pPr marL="0" marR="0" lvl="0" indent="0" algn="l" defTabSz="7397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PROJECTIONS</a:t>
                </a:r>
              </a:p>
            </p:txBody>
          </p:sp>
        </p:grpSp>
        <p:grpSp>
          <p:nvGrpSpPr>
            <p:cNvPr id="60450" name="Group 29"/>
            <p:cNvGrpSpPr>
              <a:grpSpLocks/>
            </p:cNvGrpSpPr>
            <p:nvPr/>
          </p:nvGrpSpPr>
          <p:grpSpPr bwMode="auto">
            <a:xfrm>
              <a:off x="5010150" y="3717917"/>
              <a:ext cx="1439863" cy="344487"/>
              <a:chOff x="3588" y="2198"/>
              <a:chExt cx="1037" cy="248"/>
            </a:xfrm>
          </p:grpSpPr>
          <p:sp>
            <p:nvSpPr>
              <p:cNvPr id="60482" name="Rectangle 30"/>
              <p:cNvSpPr>
                <a:spLocks noChangeArrowheads="1"/>
              </p:cNvSpPr>
              <p:nvPr/>
            </p:nvSpPr>
            <p:spPr bwMode="auto">
              <a:xfrm>
                <a:off x="3588" y="2198"/>
                <a:ext cx="1037" cy="248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83" name="Rectangle 32"/>
              <p:cNvSpPr>
                <a:spLocks noChangeArrowheads="1"/>
              </p:cNvSpPr>
              <p:nvPr/>
            </p:nvSpPr>
            <p:spPr bwMode="auto">
              <a:xfrm>
                <a:off x="3653" y="2220"/>
                <a:ext cx="90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550" tIns="41275" rIns="82550" bIns="41275">
                <a:spAutoFit/>
              </a:bodyPr>
              <a:lstStyle/>
              <a:p>
                <a:pPr marL="0" marR="0" lvl="0" indent="0" algn="l" defTabSz="7397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REPROJECTION</a:t>
                </a:r>
              </a:p>
            </p:txBody>
          </p:sp>
        </p:grpSp>
        <p:sp>
          <p:nvSpPr>
            <p:cNvPr id="60451" name="Rectangle 38"/>
            <p:cNvSpPr>
              <a:spLocks noChangeArrowheads="1"/>
            </p:cNvSpPr>
            <p:nvPr/>
          </p:nvSpPr>
          <p:spPr bwMode="auto">
            <a:xfrm>
              <a:off x="4224338" y="2522538"/>
              <a:ext cx="932756" cy="268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marL="0" marR="0" lvl="0" indent="0" algn="l" defTabSz="739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COMPARE</a:t>
              </a:r>
            </a:p>
          </p:txBody>
        </p:sp>
        <p:grpSp>
          <p:nvGrpSpPr>
            <p:cNvPr id="60452" name="Group 40"/>
            <p:cNvGrpSpPr>
              <a:grpSpLocks/>
            </p:cNvGrpSpPr>
            <p:nvPr/>
          </p:nvGrpSpPr>
          <p:grpSpPr bwMode="auto">
            <a:xfrm rot="-1026987">
              <a:off x="5206990" y="2524128"/>
              <a:ext cx="519112" cy="93663"/>
              <a:chOff x="3729" y="1399"/>
              <a:chExt cx="374" cy="68"/>
            </a:xfrm>
          </p:grpSpPr>
          <p:sp>
            <p:nvSpPr>
              <p:cNvPr id="60480" name="Freeform 41"/>
              <p:cNvSpPr>
                <a:spLocks/>
              </p:cNvSpPr>
              <p:nvPr/>
            </p:nvSpPr>
            <p:spPr bwMode="auto">
              <a:xfrm>
                <a:off x="3930" y="1399"/>
                <a:ext cx="173" cy="68"/>
              </a:xfrm>
              <a:custGeom>
                <a:avLst/>
                <a:gdLst>
                  <a:gd name="T0" fmla="*/ 172 w 173"/>
                  <a:gd name="T1" fmla="*/ 34 h 68"/>
                  <a:gd name="T2" fmla="*/ 0 w 173"/>
                  <a:gd name="T3" fmla="*/ 67 h 68"/>
                  <a:gd name="T4" fmla="*/ 0 w 173"/>
                  <a:gd name="T5" fmla="*/ 34 h 68"/>
                  <a:gd name="T6" fmla="*/ 0 w 173"/>
                  <a:gd name="T7" fmla="*/ 0 h 68"/>
                  <a:gd name="T8" fmla="*/ 172 w 173"/>
                  <a:gd name="T9" fmla="*/ 3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68"/>
                  <a:gd name="T17" fmla="*/ 173 w 17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68">
                    <a:moveTo>
                      <a:pt x="172" y="34"/>
                    </a:moveTo>
                    <a:lnTo>
                      <a:pt x="0" y="67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72" y="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81" name="Line 42"/>
              <p:cNvSpPr>
                <a:spLocks noChangeShapeType="1"/>
              </p:cNvSpPr>
              <p:nvPr/>
            </p:nvSpPr>
            <p:spPr bwMode="auto">
              <a:xfrm>
                <a:off x="3729" y="1434"/>
                <a:ext cx="196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0453" name="Freeform 43"/>
            <p:cNvSpPr>
              <a:spLocks/>
            </p:cNvSpPr>
            <p:nvPr/>
          </p:nvSpPr>
          <p:spPr bwMode="auto">
            <a:xfrm>
              <a:off x="8202613" y="2892425"/>
              <a:ext cx="192087" cy="989013"/>
            </a:xfrm>
            <a:custGeom>
              <a:avLst/>
              <a:gdLst>
                <a:gd name="T0" fmla="*/ 0 w 138"/>
                <a:gd name="T1" fmla="*/ 0 h 712"/>
                <a:gd name="T2" fmla="*/ 2147483647 w 138"/>
                <a:gd name="T3" fmla="*/ 0 h 712"/>
                <a:gd name="T4" fmla="*/ 2147483647 w 138"/>
                <a:gd name="T5" fmla="*/ 2147483647 h 712"/>
                <a:gd name="T6" fmla="*/ 0 60000 65536"/>
                <a:gd name="T7" fmla="*/ 0 60000 65536"/>
                <a:gd name="T8" fmla="*/ 0 60000 65536"/>
                <a:gd name="T9" fmla="*/ 0 w 138"/>
                <a:gd name="T10" fmla="*/ 0 h 712"/>
                <a:gd name="T11" fmla="*/ 138 w 138"/>
                <a:gd name="T12" fmla="*/ 712 h 7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712">
                  <a:moveTo>
                    <a:pt x="0" y="0"/>
                  </a:moveTo>
                  <a:lnTo>
                    <a:pt x="137" y="0"/>
                  </a:lnTo>
                  <a:lnTo>
                    <a:pt x="137" y="711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0454" name="Freeform 44"/>
            <p:cNvSpPr>
              <a:spLocks/>
            </p:cNvSpPr>
            <p:nvPr/>
          </p:nvSpPr>
          <p:spPr bwMode="auto">
            <a:xfrm>
              <a:off x="8186738" y="2878138"/>
              <a:ext cx="192087" cy="990600"/>
            </a:xfrm>
            <a:custGeom>
              <a:avLst/>
              <a:gdLst>
                <a:gd name="T0" fmla="*/ 0 w 138"/>
                <a:gd name="T1" fmla="*/ 0 h 713"/>
                <a:gd name="T2" fmla="*/ 2147483647 w 138"/>
                <a:gd name="T3" fmla="*/ 0 h 713"/>
                <a:gd name="T4" fmla="*/ 2147483647 w 138"/>
                <a:gd name="T5" fmla="*/ 2147483647 h 713"/>
                <a:gd name="T6" fmla="*/ 0 60000 65536"/>
                <a:gd name="T7" fmla="*/ 0 60000 65536"/>
                <a:gd name="T8" fmla="*/ 0 60000 65536"/>
                <a:gd name="T9" fmla="*/ 0 w 138"/>
                <a:gd name="T10" fmla="*/ 0 h 713"/>
                <a:gd name="T11" fmla="*/ 138 w 138"/>
                <a:gd name="T12" fmla="*/ 713 h 7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713">
                  <a:moveTo>
                    <a:pt x="0" y="0"/>
                  </a:moveTo>
                  <a:lnTo>
                    <a:pt x="137" y="0"/>
                  </a:lnTo>
                  <a:lnTo>
                    <a:pt x="137" y="712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0455" name="Group 45"/>
            <p:cNvGrpSpPr>
              <a:grpSpLocks/>
            </p:cNvGrpSpPr>
            <p:nvPr/>
          </p:nvGrpSpPr>
          <p:grpSpPr bwMode="auto">
            <a:xfrm>
              <a:off x="6423022" y="3843338"/>
              <a:ext cx="1987549" cy="107950"/>
              <a:chOff x="4605" y="2288"/>
              <a:chExt cx="1432" cy="78"/>
            </a:xfrm>
          </p:grpSpPr>
          <p:sp>
            <p:nvSpPr>
              <p:cNvPr id="60478" name="Freeform 46"/>
              <p:cNvSpPr>
                <a:spLocks/>
              </p:cNvSpPr>
              <p:nvPr/>
            </p:nvSpPr>
            <p:spPr bwMode="auto">
              <a:xfrm>
                <a:off x="4605" y="2288"/>
                <a:ext cx="172" cy="78"/>
              </a:xfrm>
              <a:custGeom>
                <a:avLst/>
                <a:gdLst>
                  <a:gd name="T0" fmla="*/ 0 w 172"/>
                  <a:gd name="T1" fmla="*/ 34 h 78"/>
                  <a:gd name="T2" fmla="*/ 171 w 172"/>
                  <a:gd name="T3" fmla="*/ 0 h 78"/>
                  <a:gd name="T4" fmla="*/ 171 w 172"/>
                  <a:gd name="T5" fmla="*/ 34 h 78"/>
                  <a:gd name="T6" fmla="*/ 171 w 172"/>
                  <a:gd name="T7" fmla="*/ 77 h 78"/>
                  <a:gd name="T8" fmla="*/ 0 w 172"/>
                  <a:gd name="T9" fmla="*/ 34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78"/>
                  <a:gd name="T17" fmla="*/ 172 w 17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78">
                    <a:moveTo>
                      <a:pt x="0" y="34"/>
                    </a:moveTo>
                    <a:lnTo>
                      <a:pt x="171" y="0"/>
                    </a:lnTo>
                    <a:lnTo>
                      <a:pt x="171" y="34"/>
                    </a:lnTo>
                    <a:lnTo>
                      <a:pt x="171" y="77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79" name="Line 47"/>
              <p:cNvSpPr>
                <a:spLocks noChangeShapeType="1"/>
              </p:cNvSpPr>
              <p:nvPr/>
            </p:nvSpPr>
            <p:spPr bwMode="auto">
              <a:xfrm flipH="1">
                <a:off x="4766" y="2324"/>
                <a:ext cx="1271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0456" name="Freeform 48"/>
            <p:cNvSpPr>
              <a:spLocks/>
            </p:cNvSpPr>
            <p:nvPr/>
          </p:nvSpPr>
          <p:spPr bwMode="auto">
            <a:xfrm>
              <a:off x="3568700" y="2917825"/>
              <a:ext cx="1449388" cy="989013"/>
            </a:xfrm>
            <a:custGeom>
              <a:avLst/>
              <a:gdLst>
                <a:gd name="T0" fmla="*/ 2147483647 w 1044"/>
                <a:gd name="T1" fmla="*/ 2147483647 h 713"/>
                <a:gd name="T2" fmla="*/ 0 w 1044"/>
                <a:gd name="T3" fmla="*/ 2147483647 h 713"/>
                <a:gd name="T4" fmla="*/ 0 w 1044"/>
                <a:gd name="T5" fmla="*/ 0 h 713"/>
                <a:gd name="T6" fmla="*/ 0 60000 65536"/>
                <a:gd name="T7" fmla="*/ 0 60000 65536"/>
                <a:gd name="T8" fmla="*/ 0 60000 65536"/>
                <a:gd name="T9" fmla="*/ 0 w 1044"/>
                <a:gd name="T10" fmla="*/ 0 h 713"/>
                <a:gd name="T11" fmla="*/ 1044 w 1044"/>
                <a:gd name="T12" fmla="*/ 713 h 7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4" h="713">
                  <a:moveTo>
                    <a:pt x="1043" y="712"/>
                  </a:moveTo>
                  <a:lnTo>
                    <a:pt x="0" y="712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0457" name="Freeform 49"/>
            <p:cNvSpPr>
              <a:spLocks/>
            </p:cNvSpPr>
            <p:nvPr/>
          </p:nvSpPr>
          <p:spPr bwMode="auto">
            <a:xfrm>
              <a:off x="3554413" y="2905125"/>
              <a:ext cx="1447800" cy="989013"/>
            </a:xfrm>
            <a:custGeom>
              <a:avLst/>
              <a:gdLst>
                <a:gd name="T0" fmla="*/ 2147483647 w 1043"/>
                <a:gd name="T1" fmla="*/ 2147483647 h 713"/>
                <a:gd name="T2" fmla="*/ 0 w 1043"/>
                <a:gd name="T3" fmla="*/ 2147483647 h 713"/>
                <a:gd name="T4" fmla="*/ 0 w 1043"/>
                <a:gd name="T5" fmla="*/ 0 h 713"/>
                <a:gd name="T6" fmla="*/ 0 60000 65536"/>
                <a:gd name="T7" fmla="*/ 0 60000 65536"/>
                <a:gd name="T8" fmla="*/ 0 60000 65536"/>
                <a:gd name="T9" fmla="*/ 0 w 1043"/>
                <a:gd name="T10" fmla="*/ 0 h 713"/>
                <a:gd name="T11" fmla="*/ 1043 w 1043"/>
                <a:gd name="T12" fmla="*/ 713 h 7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713">
                  <a:moveTo>
                    <a:pt x="1042" y="712"/>
                  </a:moveTo>
                  <a:lnTo>
                    <a:pt x="0" y="712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0458" name="Group 50"/>
            <p:cNvGrpSpPr>
              <a:grpSpLocks/>
            </p:cNvGrpSpPr>
            <p:nvPr/>
          </p:nvGrpSpPr>
          <p:grpSpPr bwMode="auto">
            <a:xfrm rot="-1034487">
              <a:off x="3546470" y="2747965"/>
              <a:ext cx="736599" cy="77787"/>
              <a:chOff x="2539" y="1577"/>
              <a:chExt cx="426" cy="68"/>
            </a:xfrm>
          </p:grpSpPr>
          <p:sp>
            <p:nvSpPr>
              <p:cNvPr id="60476" name="Freeform 51"/>
              <p:cNvSpPr>
                <a:spLocks/>
              </p:cNvSpPr>
              <p:nvPr/>
            </p:nvSpPr>
            <p:spPr bwMode="auto">
              <a:xfrm>
                <a:off x="2794" y="1577"/>
                <a:ext cx="171" cy="68"/>
              </a:xfrm>
              <a:custGeom>
                <a:avLst/>
                <a:gdLst>
                  <a:gd name="T0" fmla="*/ 170 w 171"/>
                  <a:gd name="T1" fmla="*/ 33 h 68"/>
                  <a:gd name="T2" fmla="*/ 0 w 171"/>
                  <a:gd name="T3" fmla="*/ 67 h 68"/>
                  <a:gd name="T4" fmla="*/ 0 w 171"/>
                  <a:gd name="T5" fmla="*/ 33 h 68"/>
                  <a:gd name="T6" fmla="*/ 0 w 171"/>
                  <a:gd name="T7" fmla="*/ 0 h 68"/>
                  <a:gd name="T8" fmla="*/ 170 w 171"/>
                  <a:gd name="T9" fmla="*/ 3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68"/>
                  <a:gd name="T17" fmla="*/ 171 w 17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68">
                    <a:moveTo>
                      <a:pt x="170" y="33"/>
                    </a:moveTo>
                    <a:lnTo>
                      <a:pt x="0" y="67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70" y="3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77" name="Line 52"/>
              <p:cNvSpPr>
                <a:spLocks noChangeShapeType="1"/>
              </p:cNvSpPr>
              <p:nvPr/>
            </p:nvSpPr>
            <p:spPr bwMode="auto">
              <a:xfrm>
                <a:off x="2539" y="1612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0459" name="Freeform 53"/>
            <p:cNvSpPr>
              <a:spLocks/>
            </p:cNvSpPr>
            <p:nvPr/>
          </p:nvSpPr>
          <p:spPr bwMode="auto">
            <a:xfrm>
              <a:off x="5207000" y="1825625"/>
              <a:ext cx="3187700" cy="1133475"/>
            </a:xfrm>
            <a:custGeom>
              <a:avLst/>
              <a:gdLst>
                <a:gd name="T0" fmla="*/ 2147483647 w 2296"/>
                <a:gd name="T1" fmla="*/ 2147483647 h 816"/>
                <a:gd name="T2" fmla="*/ 2147483647 w 2296"/>
                <a:gd name="T3" fmla="*/ 0 h 816"/>
                <a:gd name="T4" fmla="*/ 0 w 2296"/>
                <a:gd name="T5" fmla="*/ 0 h 816"/>
                <a:gd name="T6" fmla="*/ 0 60000 65536"/>
                <a:gd name="T7" fmla="*/ 0 60000 65536"/>
                <a:gd name="T8" fmla="*/ 0 60000 65536"/>
                <a:gd name="T9" fmla="*/ 0 w 2296"/>
                <a:gd name="T10" fmla="*/ 0 h 816"/>
                <a:gd name="T11" fmla="*/ 2296 w 229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6" h="816">
                  <a:moveTo>
                    <a:pt x="2295" y="815"/>
                  </a:moveTo>
                  <a:lnTo>
                    <a:pt x="2295" y="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0460" name="Freeform 54"/>
            <p:cNvSpPr>
              <a:spLocks/>
            </p:cNvSpPr>
            <p:nvPr/>
          </p:nvSpPr>
          <p:spPr bwMode="auto">
            <a:xfrm>
              <a:off x="5189538" y="1812925"/>
              <a:ext cx="3189287" cy="1131888"/>
            </a:xfrm>
            <a:custGeom>
              <a:avLst/>
              <a:gdLst>
                <a:gd name="T0" fmla="*/ 2147483647 w 2297"/>
                <a:gd name="T1" fmla="*/ 2147483647 h 816"/>
                <a:gd name="T2" fmla="*/ 2147483647 w 2297"/>
                <a:gd name="T3" fmla="*/ 0 h 816"/>
                <a:gd name="T4" fmla="*/ 0 w 2297"/>
                <a:gd name="T5" fmla="*/ 0 h 816"/>
                <a:gd name="T6" fmla="*/ 0 60000 65536"/>
                <a:gd name="T7" fmla="*/ 0 60000 65536"/>
                <a:gd name="T8" fmla="*/ 0 60000 65536"/>
                <a:gd name="T9" fmla="*/ 0 w 2297"/>
                <a:gd name="T10" fmla="*/ 0 h 816"/>
                <a:gd name="T11" fmla="*/ 2297 w 2297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7" h="816">
                  <a:moveTo>
                    <a:pt x="2296" y="815"/>
                  </a:moveTo>
                  <a:lnTo>
                    <a:pt x="2296" y="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0461" name="Line 55"/>
            <p:cNvSpPr>
              <a:spLocks noChangeShapeType="1"/>
            </p:cNvSpPr>
            <p:nvPr/>
          </p:nvSpPr>
          <p:spPr bwMode="auto">
            <a:xfrm>
              <a:off x="5207000" y="1827213"/>
              <a:ext cx="0" cy="3587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0462" name="Line 56"/>
            <p:cNvSpPr>
              <a:spLocks noChangeShapeType="1"/>
            </p:cNvSpPr>
            <p:nvPr/>
          </p:nvSpPr>
          <p:spPr bwMode="auto">
            <a:xfrm>
              <a:off x="5189538" y="1814513"/>
              <a:ext cx="0" cy="3587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0463" name="Group 57"/>
            <p:cNvGrpSpPr>
              <a:grpSpLocks/>
            </p:cNvGrpSpPr>
            <p:nvPr/>
          </p:nvGrpSpPr>
          <p:grpSpPr bwMode="auto">
            <a:xfrm rot="1141536">
              <a:off x="5189529" y="2212972"/>
              <a:ext cx="549274" cy="95250"/>
              <a:chOff x="3717" y="1052"/>
              <a:chExt cx="396" cy="69"/>
            </a:xfrm>
          </p:grpSpPr>
          <p:sp>
            <p:nvSpPr>
              <p:cNvPr id="60474" name="Freeform 58"/>
              <p:cNvSpPr>
                <a:spLocks/>
              </p:cNvSpPr>
              <p:nvPr/>
            </p:nvSpPr>
            <p:spPr bwMode="auto">
              <a:xfrm>
                <a:off x="3952" y="1052"/>
                <a:ext cx="161" cy="69"/>
              </a:xfrm>
              <a:custGeom>
                <a:avLst/>
                <a:gdLst>
                  <a:gd name="T0" fmla="*/ 160 w 161"/>
                  <a:gd name="T1" fmla="*/ 34 h 69"/>
                  <a:gd name="T2" fmla="*/ 0 w 161"/>
                  <a:gd name="T3" fmla="*/ 68 h 69"/>
                  <a:gd name="T4" fmla="*/ 0 w 161"/>
                  <a:gd name="T5" fmla="*/ 34 h 69"/>
                  <a:gd name="T6" fmla="*/ 0 w 161"/>
                  <a:gd name="T7" fmla="*/ 0 h 69"/>
                  <a:gd name="T8" fmla="*/ 160 w 161"/>
                  <a:gd name="T9" fmla="*/ 34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"/>
                  <a:gd name="T16" fmla="*/ 0 h 69"/>
                  <a:gd name="T17" fmla="*/ 161 w 161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" h="69">
                    <a:moveTo>
                      <a:pt x="160" y="34"/>
                    </a:moveTo>
                    <a:lnTo>
                      <a:pt x="0" y="68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60" y="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75" name="Line 59"/>
              <p:cNvSpPr>
                <a:spLocks noChangeShapeType="1"/>
              </p:cNvSpPr>
              <p:nvPr/>
            </p:nvSpPr>
            <p:spPr bwMode="auto">
              <a:xfrm>
                <a:off x="3717" y="1088"/>
                <a:ext cx="2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7" name="Line 71"/>
            <p:cNvSpPr>
              <a:spLocks noChangeShapeType="1"/>
            </p:cNvSpPr>
            <p:nvPr/>
          </p:nvSpPr>
          <p:spPr bwMode="auto">
            <a:xfrm flipH="1">
              <a:off x="5229223" y="3030537"/>
              <a:ext cx="2279649" cy="178752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0465" name="Text Box 72"/>
            <p:cNvSpPr txBox="1">
              <a:spLocks noChangeArrowheads="1"/>
            </p:cNvSpPr>
            <p:nvPr/>
          </p:nvSpPr>
          <p:spPr bwMode="auto">
            <a:xfrm>
              <a:off x="5208588" y="1804988"/>
              <a:ext cx="8114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image k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466" name="Text Box 73"/>
            <p:cNvSpPr txBox="1">
              <a:spLocks noChangeArrowheads="1"/>
            </p:cNvSpPr>
            <p:nvPr/>
          </p:nvSpPr>
          <p:spPr bwMode="auto">
            <a:xfrm>
              <a:off x="4283075" y="2692400"/>
              <a:ext cx="16802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-&gt; correction factor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467" name="Rectangle 39"/>
            <p:cNvSpPr>
              <a:spLocks noChangeArrowheads="1"/>
            </p:cNvSpPr>
            <p:nvPr/>
          </p:nvSpPr>
          <p:spPr bwMode="auto">
            <a:xfrm>
              <a:off x="5759450" y="2203450"/>
              <a:ext cx="317500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marL="0" marR="0" lvl="0" indent="0" algn="l" defTabSz="739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X</a:t>
              </a:r>
            </a:p>
          </p:txBody>
        </p:sp>
        <p:grpSp>
          <p:nvGrpSpPr>
            <p:cNvPr id="60468" name="Group 79"/>
            <p:cNvGrpSpPr>
              <a:grpSpLocks/>
            </p:cNvGrpSpPr>
            <p:nvPr/>
          </p:nvGrpSpPr>
          <p:grpSpPr bwMode="auto">
            <a:xfrm>
              <a:off x="7383472" y="2581283"/>
              <a:ext cx="785813" cy="501651"/>
              <a:chOff x="4651" y="1626"/>
              <a:chExt cx="495" cy="316"/>
            </a:xfrm>
          </p:grpSpPr>
          <p:sp>
            <p:nvSpPr>
              <p:cNvPr id="60471" name="Oval 25"/>
              <p:cNvSpPr>
                <a:spLocks noChangeArrowheads="1"/>
              </p:cNvSpPr>
              <p:nvPr/>
            </p:nvSpPr>
            <p:spPr bwMode="auto">
              <a:xfrm>
                <a:off x="4654" y="1684"/>
                <a:ext cx="490" cy="2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72" name="Oval 26"/>
              <p:cNvSpPr>
                <a:spLocks noChangeArrowheads="1"/>
              </p:cNvSpPr>
              <p:nvPr/>
            </p:nvSpPr>
            <p:spPr bwMode="auto">
              <a:xfrm>
                <a:off x="4651" y="1683"/>
                <a:ext cx="495" cy="259"/>
              </a:xfrm>
              <a:prstGeom prst="ellips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73" name="Rectangle 28"/>
              <p:cNvSpPr>
                <a:spLocks noChangeArrowheads="1"/>
              </p:cNvSpPr>
              <p:nvPr/>
            </p:nvSpPr>
            <p:spPr bwMode="auto">
              <a:xfrm>
                <a:off x="4722" y="1626"/>
                <a:ext cx="38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550" tIns="41275" rIns="82550" bIns="41275">
                <a:spAutoFit/>
              </a:bodyPr>
              <a:lstStyle/>
              <a:p>
                <a:pPr marL="0" marR="0" lvl="0" indent="0" algn="ctr" defTabSz="7397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  <a:p>
                <a:pPr marL="0" marR="0" lvl="0" indent="0" algn="ctr" defTabSz="7397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IMAGE</a:t>
                </a:r>
              </a:p>
            </p:txBody>
          </p:sp>
        </p:grpSp>
        <p:cxnSp>
          <p:nvCxnSpPr>
            <p:cNvPr id="60469" name="AutoShape 81"/>
            <p:cNvCxnSpPr>
              <a:cxnSpLocks noChangeShapeType="1"/>
              <a:stCxn id="60467" idx="3"/>
              <a:endCxn id="60472" idx="2"/>
            </p:cNvCxnSpPr>
            <p:nvPr/>
          </p:nvCxnSpPr>
          <p:spPr bwMode="auto">
            <a:xfrm>
              <a:off x="6076950" y="2382838"/>
              <a:ext cx="1293813" cy="495300"/>
            </a:xfrm>
            <a:prstGeom prst="bentConnector3">
              <a:avLst>
                <a:gd name="adj1" fmla="val 50431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arrow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70" name="Text Box 82"/>
            <p:cNvSpPr txBox="1">
              <a:spLocks noChangeArrowheads="1"/>
            </p:cNvSpPr>
            <p:nvPr/>
          </p:nvSpPr>
          <p:spPr bwMode="auto">
            <a:xfrm>
              <a:off x="6129338" y="2082800"/>
              <a:ext cx="11336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image (k+1)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0421" name="Group 93"/>
          <p:cNvGrpSpPr>
            <a:grpSpLocks/>
          </p:cNvGrpSpPr>
          <p:nvPr/>
        </p:nvGrpSpPr>
        <p:grpSpPr bwMode="auto">
          <a:xfrm>
            <a:off x="5310188" y="1968524"/>
            <a:ext cx="3579812" cy="1938338"/>
            <a:chOff x="3786182" y="1928802"/>
            <a:chExt cx="3579829" cy="1938348"/>
          </a:xfrm>
        </p:grpSpPr>
        <p:sp>
          <p:nvSpPr>
            <p:cNvPr id="60422" name="Text Box 80"/>
            <p:cNvSpPr txBox="1">
              <a:spLocks noChangeArrowheads="1"/>
            </p:cNvSpPr>
            <p:nvPr/>
          </p:nvSpPr>
          <p:spPr bwMode="auto">
            <a:xfrm>
              <a:off x="3786182" y="3500438"/>
              <a:ext cx="12334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</a:rPr>
                <a:t>S</a:t>
              </a:r>
              <a:r>
                <a: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j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c</a:t>
              </a:r>
              <a:r>
                <a: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ij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</a:rPr>
                <a:t>l</a:t>
              </a:r>
              <a:r>
                <a: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j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</a:t>
              </a: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old</a:t>
              </a:r>
            </a:p>
          </p:txBody>
        </p:sp>
        <p:sp>
          <p:nvSpPr>
            <p:cNvPr id="60423" name="Rectangle 81"/>
            <p:cNvSpPr>
              <a:spLocks noChangeArrowheads="1"/>
            </p:cNvSpPr>
            <p:nvPr/>
          </p:nvSpPr>
          <p:spPr bwMode="auto">
            <a:xfrm>
              <a:off x="3943344" y="2071678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q</a:t>
              </a:r>
              <a:r>
                <a: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i</a:t>
              </a:r>
            </a:p>
          </p:txBody>
        </p:sp>
        <p:sp>
          <p:nvSpPr>
            <p:cNvPr id="60424" name="Rectangle 82"/>
            <p:cNvSpPr>
              <a:spLocks noChangeArrowheads="1"/>
            </p:cNvSpPr>
            <p:nvPr/>
          </p:nvSpPr>
          <p:spPr bwMode="auto">
            <a:xfrm>
              <a:off x="5564204" y="1928802"/>
              <a:ext cx="1365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  <a:r>
                <a: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j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old</a:t>
              </a:r>
            </a:p>
          </p:txBody>
        </p:sp>
        <p:grpSp>
          <p:nvGrpSpPr>
            <p:cNvPr id="60425" name="Group 92"/>
            <p:cNvGrpSpPr>
              <a:grpSpLocks/>
            </p:cNvGrpSpPr>
            <p:nvPr/>
          </p:nvGrpSpPr>
          <p:grpSpPr bwMode="auto">
            <a:xfrm>
              <a:off x="4857752" y="2771779"/>
              <a:ext cx="2465387" cy="728659"/>
              <a:chOff x="4857752" y="2771779"/>
              <a:chExt cx="2465387" cy="728659"/>
            </a:xfrm>
          </p:grpSpPr>
          <p:sp>
            <p:nvSpPr>
              <p:cNvPr id="60427" name="Line 88"/>
              <p:cNvSpPr>
                <a:spLocks noChangeShapeType="1"/>
              </p:cNvSpPr>
              <p:nvPr/>
            </p:nvSpPr>
            <p:spPr bwMode="auto">
              <a:xfrm>
                <a:off x="6072198" y="3143248"/>
                <a:ext cx="106680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28" name="Rectangle 85"/>
              <p:cNvSpPr>
                <a:spLocks noChangeArrowheads="1"/>
              </p:cNvSpPr>
              <p:nvPr/>
            </p:nvSpPr>
            <p:spPr bwMode="auto">
              <a:xfrm>
                <a:off x="5353052" y="2970217"/>
                <a:ext cx="1970087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S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i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c</a:t>
                </a:r>
                <a:r>
                  <a:rPr kumimoji="0" lang="en-US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ij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 (                )</a:t>
                </a: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29" name="Rectangle 86"/>
              <p:cNvSpPr>
                <a:spLocks noChangeArrowheads="1"/>
              </p:cNvSpPr>
              <p:nvPr/>
            </p:nvSpPr>
            <p:spPr bwMode="auto">
              <a:xfrm>
                <a:off x="6311902" y="2771779"/>
                <a:ext cx="347662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q</a:t>
                </a:r>
                <a:r>
                  <a: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i</a:t>
                </a:r>
              </a:p>
            </p:txBody>
          </p:sp>
          <p:sp>
            <p:nvSpPr>
              <p:cNvPr id="60430" name="Text Box 87"/>
              <p:cNvSpPr txBox="1">
                <a:spLocks noChangeArrowheads="1"/>
              </p:cNvSpPr>
              <p:nvPr/>
            </p:nvSpPr>
            <p:spPr bwMode="auto">
              <a:xfrm>
                <a:off x="5980114" y="3132142"/>
                <a:ext cx="1233487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</a:rPr>
                  <a:t>S</a:t>
                </a:r>
                <a:r>
                  <a: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j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c</a:t>
                </a:r>
                <a:r>
                  <a: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ij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</a:rPr>
                  <a:t>l</a:t>
                </a:r>
                <a:r>
                  <a: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j</a:t>
                </a:r>
                <a:r>
                  <a:rPr kumimoji="0" lang="en-US" sz="18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old</a:t>
                </a:r>
              </a:p>
            </p:txBody>
          </p:sp>
          <p:sp>
            <p:nvSpPr>
              <p:cNvPr id="60431" name="Rectangle 99"/>
              <p:cNvSpPr>
                <a:spLocks noChangeArrowheads="1"/>
              </p:cNvSpPr>
              <p:nvPr/>
            </p:nvSpPr>
            <p:spPr bwMode="auto">
              <a:xfrm>
                <a:off x="4857752" y="3133726"/>
                <a:ext cx="6413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S</a:t>
                </a:r>
                <a:r>
                  <a: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i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c</a:t>
                </a:r>
                <a:r>
                  <a: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  <a:cs typeface="+mn-cs"/>
                  </a:rPr>
                  <a:t>ij</a:t>
                </a:r>
              </a:p>
            </p:txBody>
          </p:sp>
          <p:sp>
            <p:nvSpPr>
              <p:cNvPr id="60432" name="Line 100"/>
              <p:cNvSpPr>
                <a:spLocks noChangeShapeType="1"/>
              </p:cNvSpPr>
              <p:nvPr/>
            </p:nvSpPr>
            <p:spPr bwMode="auto">
              <a:xfrm flipH="1">
                <a:off x="4949827" y="3175001"/>
                <a:ext cx="45720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433" name="Text Box 101"/>
              <p:cNvSpPr txBox="1">
                <a:spLocks noChangeArrowheads="1"/>
              </p:cNvSpPr>
              <p:nvPr/>
            </p:nvSpPr>
            <p:spPr bwMode="auto">
              <a:xfrm>
                <a:off x="5086352" y="2871788"/>
                <a:ext cx="27622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1</a:t>
                </a:r>
              </a:p>
            </p:txBody>
          </p:sp>
        </p:grpSp>
        <p:cxnSp>
          <p:nvCxnSpPr>
            <p:cNvPr id="60426" name="AutoShape 81"/>
            <p:cNvCxnSpPr>
              <a:cxnSpLocks noChangeShapeType="1"/>
            </p:cNvCxnSpPr>
            <p:nvPr/>
          </p:nvCxnSpPr>
          <p:spPr bwMode="auto">
            <a:xfrm>
              <a:off x="6072198" y="2357430"/>
              <a:ext cx="1293813" cy="495300"/>
            </a:xfrm>
            <a:prstGeom prst="bentConnector3">
              <a:avLst>
                <a:gd name="adj1" fmla="val 50431"/>
              </a:avLst>
            </a:prstGeom>
            <a:noFill/>
            <a:ln w="28575">
              <a:solidFill>
                <a:schemeClr val="bg2"/>
              </a:solidFill>
              <a:miter lim="800000"/>
              <a:headEnd type="none" w="sm" len="sm"/>
              <a:tailEnd type="arrow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74" name="Object 5"/>
          <p:cNvGraphicFramePr>
            <a:graphicFrameLocks noChangeAspect="1"/>
          </p:cNvGraphicFramePr>
          <p:nvPr/>
        </p:nvGraphicFramePr>
        <p:xfrm>
          <a:off x="2034030" y="186656"/>
          <a:ext cx="213042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7" name="Equation" r:id="rId11" imgW="1358640" imgH="736560" progId="Equation.DSMT4">
                  <p:embed/>
                </p:oleObj>
              </mc:Choice>
              <mc:Fallback>
                <p:oleObj name="Equation" r:id="rId11" imgW="1358640" imgH="736560" progId="Equation.DSMT4">
                  <p:embed/>
                  <p:pic>
                    <p:nvPicPr>
                      <p:cNvPr id="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030" y="186656"/>
                        <a:ext cx="2130425" cy="11541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5"/>
          <p:cNvGraphicFramePr>
            <a:graphicFrameLocks noChangeAspect="1"/>
          </p:cNvGraphicFramePr>
          <p:nvPr/>
        </p:nvGraphicFramePr>
        <p:xfrm>
          <a:off x="5227734" y="326356"/>
          <a:ext cx="19113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8" name="Equation" r:id="rId13" imgW="1218960" imgH="558720" progId="Equation.DSMT4">
                  <p:embed/>
                </p:oleObj>
              </mc:Choice>
              <mc:Fallback>
                <p:oleObj name="Equation" r:id="rId13" imgW="1218960" imgH="558720" progId="Equation.DSMT4">
                  <p:embed/>
                  <p:pic>
                    <p:nvPicPr>
                      <p:cNvPr id="7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734" y="326356"/>
                        <a:ext cx="1911350" cy="8747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5"/>
          <p:cNvGraphicFramePr>
            <a:graphicFrameLocks noChangeAspect="1"/>
          </p:cNvGraphicFramePr>
          <p:nvPr/>
        </p:nvGraphicFramePr>
        <p:xfrm>
          <a:off x="8202364" y="326356"/>
          <a:ext cx="20701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9" name="Equation" r:id="rId15" imgW="1320480" imgH="558720" progId="Equation.DSMT4">
                  <p:embed/>
                </p:oleObj>
              </mc:Choice>
              <mc:Fallback>
                <p:oleObj name="Equation" r:id="rId15" imgW="1320480" imgH="558720" progId="Equation.DSMT4">
                  <p:embed/>
                  <p:pic>
                    <p:nvPicPr>
                      <p:cNvPr id="7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2364" y="326356"/>
                        <a:ext cx="2070100" cy="8747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>
          <a:xfrm>
            <a:off x="4271737" y="614004"/>
            <a:ext cx="848714" cy="2994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7246367" y="614004"/>
            <a:ext cx="848714" cy="2994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018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4D16-7C80-41A9-BF2C-E52168DB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MAP: Regularized Reconstruction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1E8E4-BCBA-4975-AB52-A2E31473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30" y="1607260"/>
            <a:ext cx="8703038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9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7C1A-46C8-45BB-94F9-6AF7D3C3D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L0 Norm Replaced by L1 Norm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117EB43-21C3-463A-A48C-28B456CDF297}"/>
                  </a:ext>
                </a:extLst>
              </p:cNvPr>
              <p:cNvSpPr txBox="1"/>
              <p:nvPr/>
            </p:nvSpPr>
            <p:spPr bwMode="auto">
              <a:xfrm>
                <a:off x="727700" y="2150207"/>
                <a:ext cx="5136631" cy="88423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l-G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𝛷</m:t>
                      </m:r>
                      <m:acc>
                        <m:accPr>
                          <m:chr m:val="⃗"/>
                          <m:ctrlPr>
                            <a:rPr lang="el-G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ΦΨ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117EB43-21C3-463A-A48C-28B456CDF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700" y="2150207"/>
                <a:ext cx="5136631" cy="884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A3F457-DA3D-4A1A-BBF2-27BDAE9A51E2}"/>
              </a:ext>
            </a:extLst>
          </p:cNvPr>
          <p:cNvSpPr txBox="1">
            <a:spLocks/>
          </p:cNvSpPr>
          <p:nvPr/>
        </p:nvSpPr>
        <p:spPr>
          <a:xfrm>
            <a:off x="2397343" y="2882243"/>
            <a:ext cx="2014539" cy="406187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Tx/>
              <a:buSzPct val="95000"/>
              <a:buFont typeface="Arial" panose="020B0604020202020204" pitchFamily="34" charset="0"/>
              <a:buChar char="•"/>
              <a:defRPr kumimoji="0"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defRPr kumimoji="0"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/>
              <a:t>Measurement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83E1FC-63E1-4F68-BC9A-72103AAA5A2D}"/>
              </a:ext>
            </a:extLst>
          </p:cNvPr>
          <p:cNvSpPr/>
          <p:nvPr/>
        </p:nvSpPr>
        <p:spPr>
          <a:xfrm>
            <a:off x="2022841" y="3680738"/>
            <a:ext cx="8477347" cy="125426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4E4E2F-7A35-44AF-838A-A7E90C492C4C}"/>
              </a:ext>
            </a:extLst>
          </p:cNvPr>
          <p:cNvSpPr txBox="1">
            <a:spLocks/>
          </p:cNvSpPr>
          <p:nvPr/>
        </p:nvSpPr>
        <p:spPr>
          <a:xfrm>
            <a:off x="8159743" y="2835993"/>
            <a:ext cx="2014538" cy="452437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Tx/>
              <a:buSzPct val="95000"/>
              <a:buFont typeface="Arial" panose="020B0604020202020204" pitchFamily="34" charset="0"/>
              <a:buChar char="•"/>
              <a:defRPr kumimoji="0"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defRPr kumimoji="0"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err="1"/>
              <a:t>Sparsifying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10945E9E-B8EB-479A-B8CD-7D5923BD934F}"/>
                  </a:ext>
                </a:extLst>
              </p:cNvPr>
              <p:cNvSpPr txBox="1"/>
              <p:nvPr/>
            </p:nvSpPr>
            <p:spPr bwMode="auto">
              <a:xfrm>
                <a:off x="7787604" y="2200497"/>
                <a:ext cx="3029946" cy="65703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10945E9E-B8EB-479A-B8CD-7D5923BD9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7604" y="2200497"/>
                <a:ext cx="3029946" cy="6570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7C5EBE8A-1251-41AC-B7B4-A54CEB85EF37}"/>
              </a:ext>
            </a:extLst>
          </p:cNvPr>
          <p:cNvSpPr/>
          <p:nvPr/>
        </p:nvSpPr>
        <p:spPr>
          <a:xfrm>
            <a:off x="7516472" y="2084672"/>
            <a:ext cx="2911795" cy="83937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317F384-4D5A-4EC0-A33D-AF9394A2D252}"/>
              </a:ext>
            </a:extLst>
          </p:cNvPr>
          <p:cNvSpPr txBox="1">
            <a:spLocks/>
          </p:cNvSpPr>
          <p:nvPr/>
        </p:nvSpPr>
        <p:spPr>
          <a:xfrm>
            <a:off x="4498411" y="5090585"/>
            <a:ext cx="5421291" cy="1373687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Tx/>
              <a:buSzPct val="95000"/>
              <a:buFont typeface="Arial" panose="020B0604020202020204" pitchFamily="34" charset="0"/>
              <a:buChar char="•"/>
              <a:defRPr kumimoji="0"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defRPr kumimoji="0"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/>
              <a:t>Objective Function consists of two terms:</a:t>
            </a:r>
          </a:p>
          <a:p>
            <a:pPr marL="6858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/>
              <a:t>The first is data fidelity</a:t>
            </a:r>
          </a:p>
          <a:p>
            <a:pPr marL="6858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/>
              <a:t>The second is prior information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7E1CC6-8F25-4B1B-BB25-223FBD4B42D0}"/>
              </a:ext>
            </a:extLst>
          </p:cNvPr>
          <p:cNvSpPr/>
          <p:nvPr/>
        </p:nvSpPr>
        <p:spPr>
          <a:xfrm>
            <a:off x="620218" y="2109324"/>
            <a:ext cx="5051953" cy="83937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10">
                <a:extLst>
                  <a:ext uri="{FF2B5EF4-FFF2-40B4-BE49-F238E27FC236}">
                    <a16:creationId xmlns:a16="http://schemas.microsoft.com/office/drawing/2014/main" id="{0D7C29E4-CFDC-4412-A1A3-1C5D5FF64FD1}"/>
                  </a:ext>
                </a:extLst>
              </p:cNvPr>
              <p:cNvSpPr txBox="1"/>
              <p:nvPr/>
            </p:nvSpPr>
            <p:spPr bwMode="auto">
              <a:xfrm>
                <a:off x="2347767" y="3766481"/>
                <a:ext cx="8321948" cy="100586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l-G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=</a:t>
                </a:r>
                <a:r>
                  <a:rPr lang="pt-BR" sz="4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𝑀𝑖𝑛</m:t>
                        </m:r>
                      </m:num>
                      <m:den>
                        <m:acc>
                          <m:accPr>
                            <m:chr m:val="⃗"/>
                            <m:ctrlPr>
                              <a:rPr lang="el-GR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den>
                    </m:f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||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𝛷</m:t>
                    </m:r>
                    <m:acc>
                      <m:accPr>
                        <m:chr m:val="⃗"/>
                        <m:ctrlPr>
                          <a:rPr lang="el-G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||</a:t>
                </a:r>
                <a:r>
                  <a:rPr lang="en-US" sz="48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4800" dirty="0">
                    <a:solidFill>
                      <a:srgbClr val="00000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48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800" baseline="-25000" dirty="0"/>
              </a:p>
            </p:txBody>
          </p:sp>
        </mc:Choice>
        <mc:Fallback xmlns="">
          <p:sp>
            <p:nvSpPr>
              <p:cNvPr id="23" name="Object 10">
                <a:extLst>
                  <a:ext uri="{FF2B5EF4-FFF2-40B4-BE49-F238E27FC236}">
                    <a16:creationId xmlns:a16="http://schemas.microsoft.com/office/drawing/2014/main" id="{0D7C29E4-CFDC-4412-A1A3-1C5D5FF64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7767" y="3766481"/>
                <a:ext cx="8321948" cy="1005866"/>
              </a:xfrm>
              <a:prstGeom prst="rect">
                <a:avLst/>
              </a:prstGeom>
              <a:blipFill>
                <a:blip r:embed="rId5"/>
                <a:stretch>
                  <a:fillRect t="-606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655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Homework</a:t>
            </a:r>
            <a:endParaRPr lang="en-US" sz="4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82761" y="2518528"/>
            <a:ext cx="8026478" cy="3847281"/>
            <a:chOff x="1659363" y="1914538"/>
            <a:chExt cx="8829126" cy="465521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8071954" y="4208291"/>
              <a:ext cx="1323668" cy="123004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8" name="Line 27"/>
            <p:cNvSpPr>
              <a:spLocks noChangeShapeType="1"/>
            </p:cNvSpPr>
            <p:nvPr/>
          </p:nvSpPr>
          <p:spPr bwMode="auto">
            <a:xfrm flipH="1" flipV="1">
              <a:off x="8726145" y="4229499"/>
              <a:ext cx="0" cy="1217321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>
              <a:off x="8094881" y="4821899"/>
              <a:ext cx="1285456" cy="0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2780322" y="6163509"/>
              <a:ext cx="6855272" cy="406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宋体" pitchFamily="2" charset="-122"/>
                  <a:cs typeface="+mn-cs"/>
                </a:rPr>
                <a:t>Correction Factor </a:t>
              </a:r>
              <a:r>
                <a:rPr kumimoji="0" lang="en-US" altLang="en-US" sz="3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itchFamily="2" charset="-122"/>
                  <a:cs typeface="+mn-cs"/>
                </a:rPr>
                <a:t>= (</a:t>
              </a:r>
              <a:r>
                <a:rPr kumimoji="0" lang="en-US" altLang="en-US" sz="3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宋体" pitchFamily="2" charset="-122"/>
                  <a:cs typeface="+mn-cs"/>
                </a:rPr>
                <a:t>0.2*10/3</a:t>
              </a:r>
              <a:r>
                <a:rPr kumimoji="0" lang="en-US" altLang="en-US" sz="3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itchFamily="2" charset="-122"/>
                  <a:cs typeface="+mn-cs"/>
                </a:rPr>
                <a:t>+</a:t>
              </a:r>
              <a:r>
                <a:rPr kumimoji="0" lang="en-US" altLang="en-US" sz="3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/>
                  <a:ea typeface="宋体" pitchFamily="2" charset="-122"/>
                  <a:cs typeface="+mn-cs"/>
                </a:rPr>
                <a:t>0.1*4/3</a:t>
              </a:r>
              <a:r>
                <a:rPr kumimoji="0" lang="en-US" altLang="en-US" sz="3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itchFamily="2" charset="-122"/>
                  <a:cs typeface="+mn-cs"/>
                </a:rPr>
                <a:t>)/(</a:t>
              </a:r>
              <a:r>
                <a:rPr kumimoji="0" lang="en-US" altLang="en-US" sz="3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宋体" pitchFamily="2" charset="-122"/>
                  <a:cs typeface="+mn-cs"/>
                </a:rPr>
                <a:t>0.2</a:t>
              </a:r>
              <a:r>
                <a:rPr kumimoji="0" lang="en-US" altLang="en-US" sz="3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itchFamily="2" charset="-122"/>
                  <a:cs typeface="+mn-cs"/>
                </a:rPr>
                <a:t>+</a:t>
              </a:r>
              <a:r>
                <a:rPr kumimoji="0" lang="en-US" altLang="en-US" sz="3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/>
                  <a:ea typeface="宋体" pitchFamily="2" charset="-122"/>
                  <a:cs typeface="+mn-cs"/>
                </a:rPr>
                <a:t>0.1</a:t>
              </a:r>
              <a:r>
                <a:rPr kumimoji="0" lang="en-US" altLang="en-US" sz="3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itchFamily="2" charset="-122"/>
                  <a:cs typeface="+mn-cs"/>
                </a:rPr>
                <a:t>)</a:t>
              </a: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3764666" y="4208291"/>
              <a:ext cx="1323668" cy="123004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 flipH="1" flipV="1">
              <a:off x="4418857" y="4229499"/>
              <a:ext cx="0" cy="1217321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3787593" y="4821899"/>
              <a:ext cx="1285456" cy="0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807465" y="4441575"/>
              <a:ext cx="463131" cy="258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4</a:t>
              </a: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467769" y="4441575"/>
              <a:ext cx="461602" cy="258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3</a:t>
              </a: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3825805" y="5032562"/>
              <a:ext cx="461602" cy="258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2</a:t>
              </a: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4467769" y="5032562"/>
              <a:ext cx="461602" cy="258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 flipV="1">
              <a:off x="4865175" y="4004698"/>
              <a:ext cx="0" cy="1560885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>
              <a:off x="3764667" y="4004697"/>
              <a:ext cx="1320611" cy="0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0" name="Line 39"/>
            <p:cNvSpPr>
              <a:spLocks noChangeShapeType="1"/>
            </p:cNvSpPr>
            <p:nvPr/>
          </p:nvSpPr>
          <p:spPr bwMode="auto">
            <a:xfrm>
              <a:off x="8071955" y="4004697"/>
              <a:ext cx="1320611" cy="0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077219" y="4208291"/>
              <a:ext cx="1323668" cy="123004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 flipV="1">
              <a:off x="2731410" y="4229499"/>
              <a:ext cx="0" cy="1217321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2100146" y="4821899"/>
              <a:ext cx="1285456" cy="0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120018" y="4441575"/>
              <a:ext cx="463131" cy="258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834641" y="4441575"/>
              <a:ext cx="344665" cy="258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138358" y="5032562"/>
              <a:ext cx="461602" cy="258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780322" y="5032562"/>
              <a:ext cx="461602" cy="258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 flipV="1">
              <a:off x="3104361" y="4004698"/>
              <a:ext cx="0" cy="1560885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2150587" y="4004697"/>
              <a:ext cx="1320611" cy="0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 useBgFill="1">
          <p:nvSpPr>
            <p:cNvPr id="30" name="Oval 44"/>
            <p:cNvSpPr>
              <a:spLocks noChangeArrowheads="1"/>
            </p:cNvSpPr>
            <p:nvPr/>
          </p:nvSpPr>
          <p:spPr bwMode="auto">
            <a:xfrm>
              <a:off x="3324462" y="3393916"/>
              <a:ext cx="586938" cy="47505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1" name="Line 45"/>
            <p:cNvSpPr>
              <a:spLocks noChangeShapeType="1"/>
            </p:cNvSpPr>
            <p:nvPr/>
          </p:nvSpPr>
          <p:spPr bwMode="auto">
            <a:xfrm>
              <a:off x="3324462" y="3631442"/>
              <a:ext cx="586938" cy="0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2" name="Line 46"/>
            <p:cNvSpPr>
              <a:spLocks noChangeShapeType="1"/>
            </p:cNvSpPr>
            <p:nvPr/>
          </p:nvSpPr>
          <p:spPr bwMode="auto">
            <a:xfrm flipV="1">
              <a:off x="2810893" y="3665375"/>
              <a:ext cx="513571" cy="339323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3" name="Line 47"/>
            <p:cNvSpPr>
              <a:spLocks noChangeShapeType="1"/>
            </p:cNvSpPr>
            <p:nvPr/>
          </p:nvSpPr>
          <p:spPr bwMode="auto">
            <a:xfrm flipH="1" flipV="1">
              <a:off x="3911401" y="3665375"/>
              <a:ext cx="513571" cy="339323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4" name="Line 50"/>
            <p:cNvSpPr>
              <a:spLocks noChangeShapeType="1"/>
            </p:cNvSpPr>
            <p:nvPr/>
          </p:nvSpPr>
          <p:spPr bwMode="auto">
            <a:xfrm flipV="1">
              <a:off x="3617931" y="3372804"/>
              <a:ext cx="4397469" cy="21112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5" name="Line 53"/>
            <p:cNvSpPr>
              <a:spLocks noChangeShapeType="1"/>
            </p:cNvSpPr>
            <p:nvPr/>
          </p:nvSpPr>
          <p:spPr bwMode="auto">
            <a:xfrm flipV="1">
              <a:off x="9064887" y="4004698"/>
              <a:ext cx="0" cy="1764479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3333FF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6" name="Line 56"/>
            <p:cNvSpPr>
              <a:spLocks noChangeShapeType="1"/>
            </p:cNvSpPr>
            <p:nvPr/>
          </p:nvSpPr>
          <p:spPr bwMode="auto">
            <a:xfrm>
              <a:off x="5378746" y="4208291"/>
              <a:ext cx="0" cy="1289427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 useBgFill="1">
          <p:nvSpPr>
            <p:cNvPr id="37" name="Oval 61"/>
            <p:cNvSpPr>
              <a:spLocks noChangeArrowheads="1"/>
            </p:cNvSpPr>
            <p:nvPr/>
          </p:nvSpPr>
          <p:spPr bwMode="auto">
            <a:xfrm>
              <a:off x="5873975" y="4270500"/>
              <a:ext cx="586938" cy="47505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8" name="Line 62"/>
            <p:cNvSpPr>
              <a:spLocks noChangeShapeType="1"/>
            </p:cNvSpPr>
            <p:nvPr/>
          </p:nvSpPr>
          <p:spPr bwMode="auto">
            <a:xfrm>
              <a:off x="5873975" y="4508026"/>
              <a:ext cx="586938" cy="0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" name="Line 63"/>
            <p:cNvSpPr>
              <a:spLocks noChangeShapeType="1"/>
            </p:cNvSpPr>
            <p:nvPr/>
          </p:nvSpPr>
          <p:spPr bwMode="auto">
            <a:xfrm flipV="1">
              <a:off x="5360405" y="4530647"/>
              <a:ext cx="513571" cy="0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0" name="Line 75"/>
            <p:cNvSpPr>
              <a:spLocks noChangeShapeType="1"/>
            </p:cNvSpPr>
            <p:nvPr/>
          </p:nvSpPr>
          <p:spPr bwMode="auto">
            <a:xfrm>
              <a:off x="6470084" y="4508027"/>
              <a:ext cx="472959" cy="351339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1" name="Line 76"/>
            <p:cNvSpPr>
              <a:spLocks noChangeShapeType="1"/>
            </p:cNvSpPr>
            <p:nvPr/>
          </p:nvSpPr>
          <p:spPr bwMode="auto">
            <a:xfrm>
              <a:off x="8726145" y="3393917"/>
              <a:ext cx="0" cy="610781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2" name="Rectangle 87"/>
            <p:cNvSpPr>
              <a:spLocks noChangeArrowheads="1"/>
            </p:cNvSpPr>
            <p:nvPr/>
          </p:nvSpPr>
          <p:spPr bwMode="auto">
            <a:xfrm>
              <a:off x="8071954" y="3071559"/>
              <a:ext cx="1323668" cy="58533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" name="Line 88"/>
            <p:cNvSpPr>
              <a:spLocks noChangeShapeType="1"/>
            </p:cNvSpPr>
            <p:nvPr/>
          </p:nvSpPr>
          <p:spPr bwMode="auto">
            <a:xfrm flipV="1">
              <a:off x="8726145" y="3092768"/>
              <a:ext cx="0" cy="555641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" name="Rectangle 90"/>
            <p:cNvSpPr>
              <a:spLocks noChangeArrowheads="1"/>
            </p:cNvSpPr>
            <p:nvPr/>
          </p:nvSpPr>
          <p:spPr bwMode="auto">
            <a:xfrm>
              <a:off x="8204933" y="3236979"/>
              <a:ext cx="464659" cy="258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3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itchFamily="2" charset="-122"/>
                <a:cs typeface="+mn-cs"/>
              </a:endParaRPr>
            </a:p>
          </p:txBody>
        </p:sp>
        <p:sp>
          <p:nvSpPr>
            <p:cNvPr id="45" name="Rectangle 91"/>
            <p:cNvSpPr>
              <a:spLocks noChangeArrowheads="1"/>
            </p:cNvSpPr>
            <p:nvPr/>
          </p:nvSpPr>
          <p:spPr bwMode="auto">
            <a:xfrm>
              <a:off x="8865237" y="3236979"/>
              <a:ext cx="460074" cy="258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4/3</a:t>
              </a:r>
            </a:p>
          </p:txBody>
        </p:sp>
        <p:sp>
          <p:nvSpPr>
            <p:cNvPr id="46" name="Rectangle 94"/>
            <p:cNvSpPr>
              <a:spLocks noChangeArrowheads="1"/>
            </p:cNvSpPr>
            <p:nvPr/>
          </p:nvSpPr>
          <p:spPr bwMode="auto">
            <a:xfrm rot="16200000">
              <a:off x="6647561" y="4547244"/>
              <a:ext cx="1224390" cy="632793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7" name="Line 95"/>
            <p:cNvSpPr>
              <a:spLocks noChangeShapeType="1"/>
            </p:cNvSpPr>
            <p:nvPr/>
          </p:nvSpPr>
          <p:spPr bwMode="auto">
            <a:xfrm rot="16200000" flipV="1">
              <a:off x="7265870" y="4568240"/>
              <a:ext cx="0" cy="600694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8" name="Rectangle 96"/>
            <p:cNvSpPr>
              <a:spLocks noChangeArrowheads="1"/>
            </p:cNvSpPr>
            <p:nvPr/>
          </p:nvSpPr>
          <p:spPr bwMode="auto">
            <a:xfrm>
              <a:off x="6990743" y="4377276"/>
              <a:ext cx="515099" cy="258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3127" tIns="36563" rIns="73127" bIns="36563">
              <a:spAutoFit/>
            </a:bodyPr>
            <a:lstStyle>
              <a:lvl1pPr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 defTabSz="585788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857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宋体" pitchFamily="2" charset="-122"/>
                  <a:cs typeface="+mn-cs"/>
                </a:rPr>
                <a:t>10/3</a:t>
              </a:r>
            </a:p>
          </p:txBody>
        </p:sp>
        <p:sp>
          <p:nvSpPr>
            <p:cNvPr id="49" name="Rectangle 106"/>
            <p:cNvSpPr>
              <a:spLocks noChangeArrowheads="1"/>
            </p:cNvSpPr>
            <p:nvPr/>
          </p:nvSpPr>
          <p:spPr bwMode="auto">
            <a:xfrm>
              <a:off x="9695206" y="4543373"/>
              <a:ext cx="793283" cy="231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Guess 1</a:t>
              </a:r>
            </a:p>
          </p:txBody>
        </p:sp>
        <p:sp>
          <p:nvSpPr>
            <p:cNvPr id="50" name="Rectangle 107"/>
            <p:cNvSpPr>
              <a:spLocks noChangeArrowheads="1"/>
            </p:cNvSpPr>
            <p:nvPr/>
          </p:nvSpPr>
          <p:spPr bwMode="auto">
            <a:xfrm>
              <a:off x="1659363" y="5527407"/>
              <a:ext cx="793283" cy="231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Guess 0</a:t>
              </a:r>
            </a:p>
          </p:txBody>
        </p:sp>
        <p:sp>
          <p:nvSpPr>
            <p:cNvPr id="51" name="Rectangle 109"/>
            <p:cNvSpPr>
              <a:spLocks noChangeArrowheads="1"/>
            </p:cNvSpPr>
            <p:nvPr/>
          </p:nvSpPr>
          <p:spPr bwMode="auto">
            <a:xfrm>
              <a:off x="9464402" y="3236979"/>
              <a:ext cx="556420" cy="23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Ratio</a:t>
              </a:r>
            </a:p>
          </p:txBody>
        </p:sp>
        <p:sp>
          <p:nvSpPr>
            <p:cNvPr id="52" name="Rectangle 110"/>
            <p:cNvSpPr>
              <a:spLocks noChangeArrowheads="1"/>
            </p:cNvSpPr>
            <p:nvPr/>
          </p:nvSpPr>
          <p:spPr bwMode="auto">
            <a:xfrm>
              <a:off x="6956250" y="3921775"/>
              <a:ext cx="556420" cy="23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3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Ratio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68437" y="3475472"/>
              <a:ext cx="98991" cy="338223"/>
              <a:chOff x="2041596" y="1951163"/>
              <a:chExt cx="98854" cy="337753"/>
            </a:xfrm>
          </p:grpSpPr>
          <p:sp>
            <p:nvSpPr>
              <p:cNvPr id="54" name="Oval 53"/>
              <p:cNvSpPr/>
              <p:nvPr/>
            </p:nvSpPr>
            <p:spPr bwMode="auto">
              <a:xfrm>
                <a:off x="2041596" y="1951163"/>
                <a:ext cx="98854" cy="9885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567" tIns="45784" rIns="91567" bIns="457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2041596" y="2190062"/>
                <a:ext cx="98854" cy="9885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567" tIns="45784" rIns="91567" bIns="457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120420" y="4335068"/>
              <a:ext cx="98991" cy="338223"/>
              <a:chOff x="2041596" y="1951163"/>
              <a:chExt cx="98854" cy="337753"/>
            </a:xfrm>
          </p:grpSpPr>
          <p:sp>
            <p:nvSpPr>
              <p:cNvPr id="57" name="Oval 56"/>
              <p:cNvSpPr/>
              <p:nvPr/>
            </p:nvSpPr>
            <p:spPr bwMode="auto">
              <a:xfrm>
                <a:off x="2041596" y="1951163"/>
                <a:ext cx="98854" cy="9885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567" tIns="45784" rIns="91567" bIns="457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2041596" y="2190062"/>
                <a:ext cx="98854" cy="9885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567" tIns="45784" rIns="91567" bIns="457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graphicFrame>
          <p:nvGraphicFramePr>
            <p:cNvPr id="59" name="Object 14"/>
            <p:cNvGraphicFramePr>
              <a:graphicFrameLocks noChangeAspect="1"/>
            </p:cNvGraphicFramePr>
            <p:nvPr/>
          </p:nvGraphicFramePr>
          <p:xfrm>
            <a:off x="6677397" y="1914538"/>
            <a:ext cx="2976539" cy="1079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380" name="Equation" r:id="rId3" imgW="1968480" imgH="711000" progId="Equation.DSMT4">
                    <p:embed/>
                  </p:oleObj>
                </mc:Choice>
                <mc:Fallback>
                  <p:oleObj name="Equation" r:id="rId3" imgW="1968480" imgH="711000" progId="Equation.DSMT4">
                    <p:embed/>
                    <p:pic>
                      <p:nvPicPr>
                        <p:cNvPr id="59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7397" y="1914538"/>
                          <a:ext cx="2976539" cy="10795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Line 54"/>
            <p:cNvSpPr>
              <a:spLocks noChangeShapeType="1"/>
            </p:cNvSpPr>
            <p:nvPr/>
          </p:nvSpPr>
          <p:spPr bwMode="auto">
            <a:xfrm>
              <a:off x="3617931" y="4411884"/>
              <a:ext cx="1760814" cy="0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" name="Line 54"/>
            <p:cNvSpPr>
              <a:spLocks noChangeShapeType="1"/>
            </p:cNvSpPr>
            <p:nvPr/>
          </p:nvSpPr>
          <p:spPr bwMode="auto">
            <a:xfrm>
              <a:off x="1803891" y="4411884"/>
              <a:ext cx="1760814" cy="0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aphicFrame>
          <p:nvGraphicFramePr>
            <p:cNvPr id="62" name="Object 14"/>
            <p:cNvGraphicFramePr>
              <a:graphicFrameLocks noChangeAspect="1"/>
            </p:cNvGraphicFramePr>
            <p:nvPr/>
          </p:nvGraphicFramePr>
          <p:xfrm>
            <a:off x="3299843" y="1917452"/>
            <a:ext cx="2938462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381" name="Equation" r:id="rId5" imgW="1942920" imgH="711000" progId="Equation.DSMT4">
                    <p:embed/>
                  </p:oleObj>
                </mc:Choice>
                <mc:Fallback>
                  <p:oleObj name="Equation" r:id="rId5" imgW="1942920" imgH="711000" progId="Equation.DSMT4">
                    <p:embed/>
                    <p:pic>
                      <p:nvPicPr>
                        <p:cNvPr id="62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9843" y="1917452"/>
                          <a:ext cx="2938462" cy="1079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Line 54"/>
            <p:cNvSpPr>
              <a:spLocks noChangeShapeType="1"/>
            </p:cNvSpPr>
            <p:nvPr/>
          </p:nvSpPr>
          <p:spPr bwMode="auto">
            <a:xfrm>
              <a:off x="7893121" y="4482019"/>
              <a:ext cx="1760814" cy="0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4" name="Line 39"/>
            <p:cNvSpPr>
              <a:spLocks noChangeShapeType="1"/>
            </p:cNvSpPr>
            <p:nvPr/>
          </p:nvSpPr>
          <p:spPr bwMode="auto">
            <a:xfrm rot="16200000">
              <a:off x="7211419" y="4815529"/>
              <a:ext cx="1320611" cy="0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5" name="Line 75"/>
            <p:cNvSpPr>
              <a:spLocks noChangeShapeType="1"/>
            </p:cNvSpPr>
            <p:nvPr/>
          </p:nvSpPr>
          <p:spPr bwMode="auto">
            <a:xfrm>
              <a:off x="7566026" y="4846641"/>
              <a:ext cx="262889" cy="12725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8838896" y="4283344"/>
              <a:ext cx="416783" cy="416783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67" name="Curved Connector 66"/>
            <p:cNvCxnSpPr>
              <a:stCxn id="66" idx="3"/>
              <a:endCxn id="10" idx="0"/>
            </p:cNvCxnSpPr>
            <p:nvPr/>
          </p:nvCxnSpPr>
          <p:spPr bwMode="auto">
            <a:xfrm rot="5400000">
              <a:off x="6791736" y="4055314"/>
              <a:ext cx="1524418" cy="2691973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8" name="Rectangle 107"/>
            <p:cNvSpPr>
              <a:spLocks noChangeArrowheads="1"/>
            </p:cNvSpPr>
            <p:nvPr/>
          </p:nvSpPr>
          <p:spPr bwMode="auto">
            <a:xfrm>
              <a:off x="1995723" y="1914538"/>
              <a:ext cx="1091823" cy="9322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3588" tIns="25435" rIns="63588" bIns="25435">
              <a:spAutoFit/>
            </a:bodyPr>
            <a:lstStyle>
              <a:lvl1pPr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Guess</a:t>
              </a:r>
            </a:p>
            <a:p>
              <a:pPr marL="0" marR="0" lvl="0" indent="0" algn="l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Truth</a:t>
              </a:r>
            </a:p>
          </p:txBody>
        </p:sp>
        <p:cxnSp>
          <p:nvCxnSpPr>
            <p:cNvPr id="69" name="Curved Connector 68"/>
            <p:cNvCxnSpPr>
              <a:stCxn id="10" idx="1"/>
              <a:endCxn id="25" idx="1"/>
            </p:cNvCxnSpPr>
            <p:nvPr/>
          </p:nvCxnSpPr>
          <p:spPr bwMode="auto">
            <a:xfrm rot="10800000" flipH="1">
              <a:off x="2780322" y="4570942"/>
              <a:ext cx="54318" cy="1795686"/>
            </a:xfrm>
            <a:prstGeom prst="curvedConnector3">
              <a:avLst>
                <a:gd name="adj1" fmla="val -420855"/>
              </a:avLst>
            </a:prstGeom>
            <a:solidFill>
              <a:schemeClr val="accent1"/>
            </a:solidFill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0" name="Rectangle 2"/>
          <p:cNvSpPr txBox="1">
            <a:spLocks noChangeArrowheads="1"/>
          </p:cNvSpPr>
          <p:nvPr/>
        </p:nvSpPr>
        <p:spPr bwMode="auto">
          <a:xfrm>
            <a:off x="522998" y="1479762"/>
            <a:ext cx="10315575" cy="90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06104"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812209"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218312"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624417"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Please compute the correction factors for the rest three pixels, &amp; correct Guess 0, &amp; read my heuristic paper on iterative methods.</a:t>
            </a:r>
          </a:p>
        </p:txBody>
      </p:sp>
    </p:spTree>
    <p:extLst>
      <p:ext uri="{BB962C8B-B14F-4D97-AF65-F5344CB8AC3E}">
        <p14:creationId xmlns:p14="http://schemas.microsoft.com/office/powerpoint/2010/main" val="1483749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Further Reading (04-Heuristic-SART.pdf)</a:t>
            </a: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389" y="1149359"/>
            <a:ext cx="7555440" cy="53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6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Existing Polarizable Tracers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89287" y="1841500"/>
          <a:ext cx="8813425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5880">
                  <a:extLst>
                    <a:ext uri="{9D8B030D-6E8A-4147-A177-3AD203B41FA5}">
                      <a16:colId xmlns:a16="http://schemas.microsoft.com/office/drawing/2014/main" val="2683372852"/>
                    </a:ext>
                  </a:extLst>
                </a:gridCol>
                <a:gridCol w="1679002">
                  <a:extLst>
                    <a:ext uri="{9D8B030D-6E8A-4147-A177-3AD203B41FA5}">
                      <a16:colId xmlns:a16="http://schemas.microsoft.com/office/drawing/2014/main" val="1869150322"/>
                    </a:ext>
                  </a:extLst>
                </a:gridCol>
                <a:gridCol w="1602441">
                  <a:extLst>
                    <a:ext uri="{9D8B030D-6E8A-4147-A177-3AD203B41FA5}">
                      <a16:colId xmlns:a16="http://schemas.microsoft.com/office/drawing/2014/main" val="1480496169"/>
                    </a:ext>
                  </a:extLst>
                </a:gridCol>
                <a:gridCol w="1922929">
                  <a:extLst>
                    <a:ext uri="{9D8B030D-6E8A-4147-A177-3AD203B41FA5}">
                      <a16:colId xmlns:a16="http://schemas.microsoft.com/office/drawing/2014/main" val="126996268"/>
                    </a:ext>
                  </a:extLst>
                </a:gridCol>
                <a:gridCol w="2083173">
                  <a:extLst>
                    <a:ext uri="{9D8B030D-6E8A-4147-A177-3AD203B41FA5}">
                      <a16:colId xmlns:a16="http://schemas.microsoft.com/office/drawing/2014/main" val="4195292943"/>
                    </a:ext>
                  </a:extLst>
                </a:gridCol>
              </a:tblGrid>
              <a:tr h="1410148"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Characteristics of some radioisotopes that are the best known candidates for SET at this time. However, these would not be practical for clinical imaging.</a:t>
                      </a:r>
                      <a:r>
                        <a:rPr lang="en-US" sz="25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5133"/>
                  </a:ext>
                </a:extLst>
              </a:tr>
              <a:tr h="1153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Isotope</a:t>
                      </a:r>
                      <a:endParaRPr lang="en-US" sz="3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Half-life</a:t>
                      </a:r>
                      <a:endParaRPr lang="en-US" sz="3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 number</a:t>
                      </a:r>
                      <a:endParaRPr lang="en-US" sz="3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γ-ray Emission (keV)</a:t>
                      </a:r>
                      <a:endParaRPr lang="en-US" sz="3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γ-ray Branching Ratio</a:t>
                      </a:r>
                      <a:endParaRPr lang="en-US" sz="3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b"/>
                </a:tc>
                <a:extLst>
                  <a:ext uri="{0D108BD9-81ED-4DB2-BD59-A6C34878D82A}">
                    <a16:rowId xmlns:a16="http://schemas.microsoft.com/office/drawing/2014/main" val="3788615633"/>
                  </a:ext>
                </a:extLst>
              </a:tr>
              <a:tr h="512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baseline="300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131m</a:t>
                      </a:r>
                      <a:r>
                        <a:rPr lang="en-US" sz="25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</a:t>
                      </a:r>
                      <a:endParaRPr lang="en-US" sz="3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days</a:t>
                      </a:r>
                      <a:endParaRPr lang="en-US" sz="3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</a:t>
                      </a:r>
                      <a:endParaRPr lang="en-US" sz="3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en-US" sz="3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3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ctr"/>
                </a:tc>
                <a:extLst>
                  <a:ext uri="{0D108BD9-81ED-4DB2-BD59-A6C34878D82A}">
                    <a16:rowId xmlns:a16="http://schemas.microsoft.com/office/drawing/2014/main" val="1528203657"/>
                  </a:ext>
                </a:extLst>
              </a:tr>
              <a:tr h="7691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baseline="300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127m</a:t>
                      </a:r>
                      <a:r>
                        <a:rPr lang="en-US" sz="25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</a:t>
                      </a:r>
                      <a:endParaRPr lang="en-US" sz="3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sec</a:t>
                      </a:r>
                      <a:endParaRPr lang="en-US" sz="3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9/2</a:t>
                      </a:r>
                      <a:endParaRPr lang="en-US" sz="3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124.8-172.5</a:t>
                      </a:r>
                      <a:endParaRPr lang="en-US" sz="3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n-US" sz="3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ctr"/>
                </a:tc>
                <a:extLst>
                  <a:ext uri="{0D108BD9-81ED-4DB2-BD59-A6C34878D82A}">
                    <a16:rowId xmlns:a16="http://schemas.microsoft.com/office/drawing/2014/main" val="513732519"/>
                  </a:ext>
                </a:extLst>
              </a:tr>
              <a:tr h="512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baseline="300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79m</a:t>
                      </a:r>
                      <a:r>
                        <a:rPr lang="en-US" sz="25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</a:t>
                      </a:r>
                      <a:endParaRPr lang="en-US" sz="3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sec</a:t>
                      </a:r>
                      <a:endParaRPr lang="en-US" sz="3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7/2</a:t>
                      </a:r>
                      <a:endParaRPr lang="en-US" sz="3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n-US" sz="3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US" sz="3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293" marR="192293" marT="0" marB="0" anchor="ctr"/>
                </a:tc>
                <a:extLst>
                  <a:ext uri="{0D108BD9-81ED-4DB2-BD59-A6C34878D82A}">
                    <a16:rowId xmlns:a16="http://schemas.microsoft.com/office/drawing/2014/main" val="2130042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61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423555"/>
          </a:xfrm>
        </p:spPr>
        <p:txBody>
          <a:bodyPr/>
          <a:lstStyle/>
          <a:p>
            <a:r>
              <a:rPr lang="en-US" sz="4400" dirty="0"/>
              <a:t>Preferred Properties of Tracers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9344" y="2424416"/>
            <a:ext cx="8839200" cy="3195548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n-US" dirty="0"/>
              <a:t>Polarity: </a:t>
            </a:r>
            <a:r>
              <a:rPr lang="en-US" b="0" dirty="0"/>
              <a:t>60-90%</a:t>
            </a:r>
          </a:p>
          <a:p>
            <a:pPr marL="457200" indent="-457200"/>
            <a:r>
              <a:rPr lang="en-US" dirty="0"/>
              <a:t>Half-life of Radioactivity: </a:t>
            </a:r>
            <a:r>
              <a:rPr lang="en-US" b="0" dirty="0"/>
              <a:t>Minutes to Hours</a:t>
            </a:r>
          </a:p>
          <a:p>
            <a:pPr marL="457200" indent="-457200"/>
            <a:r>
              <a:rPr lang="en-US" dirty="0"/>
              <a:t>Half-life of Polarity: </a:t>
            </a:r>
            <a:r>
              <a:rPr lang="en-US" b="0" dirty="0"/>
              <a:t>Minutes to Hours</a:t>
            </a:r>
          </a:p>
          <a:p>
            <a:pPr marL="457200" indent="-457200"/>
            <a:r>
              <a:rPr lang="en-US" dirty="0"/>
              <a:t>Biocompatibility: </a:t>
            </a:r>
            <a:r>
              <a:rPr lang="en-US" b="0" dirty="0"/>
              <a:t>With Possible Surface Modifier</a:t>
            </a:r>
          </a:p>
          <a:p>
            <a:pPr marL="457200" indent="-457200"/>
            <a:r>
              <a:rPr lang="en-US" dirty="0"/>
              <a:t>Cost-effectiveness: </a:t>
            </a:r>
            <a:r>
              <a:rPr lang="en-US" b="0" dirty="0"/>
              <a:t>Comparable to Other Tracers</a:t>
            </a:r>
          </a:p>
          <a:p>
            <a:pPr marL="457200" indent="-457200"/>
            <a:r>
              <a:rPr lang="en-US" b="0" dirty="0"/>
              <a:t>… …</a:t>
            </a:r>
          </a:p>
        </p:txBody>
      </p:sp>
    </p:spTree>
    <p:extLst>
      <p:ext uri="{BB962C8B-B14F-4D97-AF65-F5344CB8AC3E}">
        <p14:creationId xmlns:p14="http://schemas.microsoft.com/office/powerpoint/2010/main" val="31262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SET Idea</a:t>
            </a:r>
            <a:endParaRPr lang="zh-CN" alt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413" y="1457637"/>
            <a:ext cx="7179174" cy="52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4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Spin Around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3355" r="1033" b="-2014"/>
          <a:stretch/>
        </p:blipFill>
        <p:spPr bwMode="auto">
          <a:xfrm>
            <a:off x="1527425" y="1811220"/>
            <a:ext cx="8839200" cy="4590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130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7163"/>
          </a:xfrm>
        </p:spPr>
        <p:txBody>
          <a:bodyPr/>
          <a:lstStyle/>
          <a:p>
            <a:r>
              <a:rPr lang="en-US" sz="4400" dirty="0"/>
              <a:t>SET Data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7211" y="1983103"/>
            <a:ext cx="3313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At location </a:t>
            </a: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m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and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 m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paired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Φ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: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-ray flux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µ: attenuation coefficient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77211" y="3897599"/>
            <a:ext cx="2886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Linear integral equation permits inverse solution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Attenuation coefficients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7211" y="5438761"/>
            <a:ext cx="328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anose="02020603050405020304" pitchFamily="18" charset="0"/>
              </a:rPr>
              <a:t>Flux escaping each side of activated location proportional to concentration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689" y="1978782"/>
            <a:ext cx="3611766" cy="648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689" y="2661923"/>
            <a:ext cx="3554587" cy="648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068" y="3631001"/>
            <a:ext cx="3497236" cy="553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2452" y="5285155"/>
            <a:ext cx="3368758" cy="6480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2453" y="6005995"/>
            <a:ext cx="3325874" cy="648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7914" y="4303199"/>
            <a:ext cx="2997098" cy="6480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 bwMode="auto">
          <a:xfrm>
            <a:off x="1927159" y="3449284"/>
            <a:ext cx="83376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927159" y="5147449"/>
            <a:ext cx="83376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6977212" y="1165571"/>
            <a:ext cx="1257477" cy="742340"/>
            <a:chOff x="5453211" y="1165571"/>
            <a:chExt cx="1257477" cy="74234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5829807" y="1166024"/>
              <a:ext cx="477940" cy="47794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6108562" y="1430987"/>
            <a:ext cx="111510" cy="141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76" name="Equation" r:id="rId10" imgW="139680" imgH="177480" progId="Equation.DSMT4">
                    <p:embed/>
                  </p:oleObj>
                </mc:Choice>
                <mc:Fallback>
                  <p:oleObj name="Equation" r:id="rId10" imgW="139680" imgH="177480" progId="Equation.DSMT4">
                    <p:embed/>
                    <p:pic>
                      <p:nvPicPr>
                        <p:cNvPr id="2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8562" y="1430987"/>
                          <a:ext cx="111510" cy="1419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000099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8"/>
            <p:cNvGraphicFramePr>
              <a:graphicFrameLocks noChangeAspect="1"/>
            </p:cNvGraphicFramePr>
            <p:nvPr/>
          </p:nvGraphicFramePr>
          <p:xfrm>
            <a:off x="5907873" y="1257970"/>
            <a:ext cx="121899" cy="13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77" name="Equation" r:id="rId12" imgW="152280" imgH="164880" progId="Equation.DSMT4">
                    <p:embed/>
                  </p:oleObj>
                </mc:Choice>
                <mc:Fallback>
                  <p:oleObj name="Equation" r:id="rId12" imgW="152280" imgH="164880" progId="Equation.DSMT4">
                    <p:embed/>
                    <p:pic>
                      <p:nvPicPr>
                        <p:cNvPr id="2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7873" y="1257970"/>
                          <a:ext cx="121899" cy="132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000099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Down Arrow 26"/>
            <p:cNvSpPr/>
            <p:nvPr/>
          </p:nvSpPr>
          <p:spPr bwMode="auto">
            <a:xfrm rot="5400000">
              <a:off x="5602029" y="1261320"/>
              <a:ext cx="140221" cy="275836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8" name="Down Arrow 27"/>
            <p:cNvSpPr/>
            <p:nvPr/>
          </p:nvSpPr>
          <p:spPr bwMode="auto">
            <a:xfrm rot="16200000" flipH="1">
              <a:off x="6395304" y="1261320"/>
              <a:ext cx="140221" cy="275836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6447497" y="1170292"/>
            <a:ext cx="263191" cy="141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78" name="Equation" r:id="rId14" imgW="330120" imgH="177480" progId="Equation.DSMT4">
                    <p:embed/>
                  </p:oleObj>
                </mc:Choice>
                <mc:Fallback>
                  <p:oleObj name="Equation" r:id="rId14" imgW="330120" imgH="177480" progId="Equation.DSMT4">
                    <p:embed/>
                    <p:pic>
                      <p:nvPicPr>
                        <p:cNvPr id="2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7497" y="1170292"/>
                          <a:ext cx="263191" cy="1419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000099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 bwMode="auto">
            <a:xfrm>
              <a:off x="5603929" y="1643964"/>
              <a:ext cx="101981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5828875" y="1769974"/>
              <a:ext cx="47887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16200000">
              <a:off x="6185680" y="1766631"/>
              <a:ext cx="24413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aphicFrame>
          <p:nvGraphicFramePr>
            <p:cNvPr id="33" name="Object 8"/>
            <p:cNvGraphicFramePr>
              <a:graphicFrameLocks noChangeAspect="1"/>
            </p:cNvGraphicFramePr>
            <p:nvPr/>
          </p:nvGraphicFramePr>
          <p:xfrm>
            <a:off x="6020316" y="1795709"/>
            <a:ext cx="101121" cy="11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79" name="Equation" r:id="rId16" imgW="126720" imgH="139680" progId="Equation.DSMT4">
                    <p:embed/>
                  </p:oleObj>
                </mc:Choice>
                <mc:Fallback>
                  <p:oleObj name="Equation" r:id="rId16" imgW="126720" imgH="139680" progId="Equation.DSMT4">
                    <p:embed/>
                    <p:pic>
                      <p:nvPicPr>
                        <p:cNvPr id="33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0316" y="1795709"/>
                          <a:ext cx="101121" cy="11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000099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8"/>
            <p:cNvGraphicFramePr>
              <a:graphicFrameLocks noChangeAspect="1"/>
            </p:cNvGraphicFramePr>
            <p:nvPr/>
          </p:nvGraphicFramePr>
          <p:xfrm>
            <a:off x="5453211" y="1165571"/>
            <a:ext cx="263191" cy="141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80" name="Equation" r:id="rId18" imgW="330120" imgH="177480" progId="Equation.DSMT4">
                    <p:embed/>
                  </p:oleObj>
                </mc:Choice>
                <mc:Fallback>
                  <p:oleObj name="Equation" r:id="rId18" imgW="330120" imgH="177480" progId="Equation.DSMT4">
                    <p:embed/>
                    <p:pic>
                      <p:nvPicPr>
                        <p:cNvPr id="3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3211" y="1165571"/>
                          <a:ext cx="263191" cy="1419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000099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oup 40"/>
          <p:cNvGrpSpPr/>
          <p:nvPr/>
        </p:nvGrpSpPr>
        <p:grpSpPr>
          <a:xfrm>
            <a:off x="2025650" y="1129443"/>
            <a:ext cx="2971800" cy="517358"/>
            <a:chOff x="501650" y="1129443"/>
            <a:chExt cx="2971800" cy="517358"/>
          </a:xfrm>
        </p:grpSpPr>
        <p:sp>
          <p:nvSpPr>
            <p:cNvPr id="5" name="Rectangle 4"/>
            <p:cNvSpPr/>
            <p:nvPr/>
          </p:nvSpPr>
          <p:spPr bwMode="auto">
            <a:xfrm>
              <a:off x="710980" y="1129443"/>
              <a:ext cx="517358" cy="517358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228338" y="1129443"/>
              <a:ext cx="517358" cy="517358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746034" y="1129443"/>
              <a:ext cx="517358" cy="517358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268593" y="1129443"/>
              <a:ext cx="517358" cy="517358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780750" y="1129443"/>
              <a:ext cx="517358" cy="517358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aphicFrame>
          <p:nvGraphicFramePr>
            <p:cNvPr id="37" name="Object 8"/>
            <p:cNvGraphicFramePr>
              <a:graphicFrameLocks noChangeAspect="1"/>
            </p:cNvGraphicFramePr>
            <p:nvPr/>
          </p:nvGraphicFramePr>
          <p:xfrm>
            <a:off x="1536712" y="1403638"/>
            <a:ext cx="111510" cy="141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81" name="Equation" r:id="rId20" imgW="139680" imgH="177480" progId="Equation.DSMT4">
                    <p:embed/>
                  </p:oleObj>
                </mc:Choice>
                <mc:Fallback>
                  <p:oleObj name="Equation" r:id="rId20" imgW="139680" imgH="177480" progId="Equation.DSMT4">
                    <p:embed/>
                    <p:pic>
                      <p:nvPicPr>
                        <p:cNvPr id="37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712" y="1403638"/>
                          <a:ext cx="111510" cy="1419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000099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8"/>
            <p:cNvGraphicFramePr>
              <a:graphicFrameLocks noChangeAspect="1"/>
            </p:cNvGraphicFramePr>
            <p:nvPr/>
          </p:nvGraphicFramePr>
          <p:xfrm>
            <a:off x="1336023" y="1230621"/>
            <a:ext cx="121899" cy="13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82" name="Equation" r:id="rId21" imgW="152280" imgH="164880" progId="Equation.DSMT4">
                    <p:embed/>
                  </p:oleObj>
                </mc:Choice>
                <mc:Fallback>
                  <p:oleObj name="Equation" r:id="rId21" imgW="152280" imgH="164880" progId="Equation.DSMT4">
                    <p:embed/>
                    <p:pic>
                      <p:nvPicPr>
                        <p:cNvPr id="3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6023" y="1230621"/>
                          <a:ext cx="121899" cy="132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000099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Down Arrow 38"/>
            <p:cNvSpPr/>
            <p:nvPr/>
          </p:nvSpPr>
          <p:spPr bwMode="auto">
            <a:xfrm rot="5400000">
              <a:off x="792966" y="1057528"/>
              <a:ext cx="140221" cy="722853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" name="Down Arrow 39"/>
            <p:cNvSpPr/>
            <p:nvPr/>
          </p:nvSpPr>
          <p:spPr bwMode="auto">
            <a:xfrm rot="16200000" flipH="1">
              <a:off x="2537585" y="553200"/>
              <a:ext cx="140221" cy="1731509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>
            <a:off x="731520" y="1643964"/>
            <a:ext cx="58064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383015" y="1129394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</a:t>
            </a:r>
            <a:r>
              <a:rPr lang="en-US" i="1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56785" y="1129394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</a:t>
            </a:r>
            <a:r>
              <a:rPr lang="en-US" i="1" baseline="-25000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80360" y="1562101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149560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Quiz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48130" y="2338427"/>
            <a:ext cx="3261628" cy="3243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5397" y="2338427"/>
            <a:ext cx="4747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If we turn on each pixel at a time and measure data on two sides, can we solve all µ and λ values uniquely?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I: flux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µ: attenuation coefficient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λ: concentration</a:t>
            </a:r>
          </a:p>
        </p:txBody>
      </p:sp>
    </p:spTree>
    <p:extLst>
      <p:ext uri="{BB962C8B-B14F-4D97-AF65-F5344CB8AC3E}">
        <p14:creationId xmlns:p14="http://schemas.microsoft.com/office/powerpoint/2010/main" val="3325127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book medical imaging">
      <a:dk1>
        <a:srgbClr val="FF0000"/>
      </a:dk1>
      <a:lt1>
        <a:srgbClr val="1C1C1C"/>
      </a:lt1>
      <a:dk2>
        <a:srgbClr val="1C1C1C"/>
      </a:dk2>
      <a:lt2>
        <a:srgbClr val="FFFFFF"/>
      </a:lt2>
      <a:accent1>
        <a:srgbClr val="0000FF"/>
      </a:accent1>
      <a:accent2>
        <a:srgbClr val="00B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ICTsemis">
  <a:themeElements>
    <a:clrScheme name="">
      <a:dk1>
        <a:srgbClr val="000000"/>
      </a:dk1>
      <a:lt1>
        <a:srgbClr val="FFFFFF"/>
      </a:lt1>
      <a:dk2>
        <a:srgbClr val="081D58"/>
      </a:dk2>
      <a:lt2>
        <a:srgbClr val="FAFD00"/>
      </a:lt2>
      <a:accent1>
        <a:srgbClr val="B760F9"/>
      </a:accent1>
      <a:accent2>
        <a:srgbClr val="618FFD"/>
      </a:accent2>
      <a:accent3>
        <a:srgbClr val="AAABB4"/>
      </a:accent3>
      <a:accent4>
        <a:srgbClr val="DADADA"/>
      </a:accent4>
      <a:accent5>
        <a:srgbClr val="D8B6FB"/>
      </a:accent5>
      <a:accent6>
        <a:srgbClr val="5781E5"/>
      </a:accent6>
      <a:hlink>
        <a:srgbClr val="00B7A5"/>
      </a:hlink>
      <a:folHlink>
        <a:srgbClr val="00279F"/>
      </a:folHlink>
    </a:clrScheme>
    <a:fontScheme name="UICTsem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8901F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8901F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UICTsem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CTsemi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CTsemi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CTsemi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CTsemi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CTsemi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CTsemi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37D29BF67744493AC767626542B74" ma:contentTypeVersion="8" ma:contentTypeDescription="Create a new document." ma:contentTypeScope="" ma:versionID="9fba13bb70f6fdc0d8881ca83cca6939">
  <xsd:schema xmlns:xsd="http://www.w3.org/2001/XMLSchema" xmlns:xs="http://www.w3.org/2001/XMLSchema" xmlns:p="http://schemas.microsoft.com/office/2006/metadata/properties" xmlns:ns3="e5cbae32-1e56-4ed1-98f0-920e58778960" targetNamespace="http://schemas.microsoft.com/office/2006/metadata/properties" ma:root="true" ma:fieldsID="e0701a60e0df51587e5e07234ec8de35" ns3:_="">
    <xsd:import namespace="e5cbae32-1e56-4ed1-98f0-920e587789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bae32-1e56-4ed1-98f0-920e58778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E0D81F-FD3B-4692-82F9-CF66C76BDE22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5cbae32-1e56-4ed1-98f0-920e5877896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B10355-A441-4EDA-B44D-7727BD6250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38D22B-7418-4B83-9BEF-05CEE3E2A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bae32-1e56-4ed1-98f0-920e58778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27931</TotalTime>
  <Words>1196</Words>
  <Application>Microsoft Office PowerPoint</Application>
  <PresentationFormat>Widescreen</PresentationFormat>
  <Paragraphs>409</Paragraphs>
  <Slides>34</Slides>
  <Notes>12</Notes>
  <HiddenSlides>0</HiddenSlides>
  <MMClips>3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Arial</vt:lpstr>
      <vt:lpstr>Calibri</vt:lpstr>
      <vt:lpstr>Cambria Math</vt:lpstr>
      <vt:lpstr>Comic Sans MS</vt:lpstr>
      <vt:lpstr>Corbel</vt:lpstr>
      <vt:lpstr>Symbol</vt:lpstr>
      <vt:lpstr>Times</vt:lpstr>
      <vt:lpstr>Verdana</vt:lpstr>
      <vt:lpstr>Wingdings</vt:lpstr>
      <vt:lpstr>Wingdings 2</vt:lpstr>
      <vt:lpstr>Metro</vt:lpstr>
      <vt:lpstr>template</vt:lpstr>
      <vt:lpstr>UICTsemis</vt:lpstr>
      <vt:lpstr>3_Blank Presentation</vt:lpstr>
      <vt:lpstr>Equation</vt:lpstr>
      <vt:lpstr>Image</vt:lpstr>
      <vt:lpstr>PowerPoint Presentation</vt:lpstr>
      <vt:lpstr>MI Schedule for F21</vt:lpstr>
      <vt:lpstr>Polarization &amp; Manipulation</vt:lpstr>
      <vt:lpstr>Existing Polarizable Tracers</vt:lpstr>
      <vt:lpstr>Preferred Properties of Tracers</vt:lpstr>
      <vt:lpstr>SET Idea</vt:lpstr>
      <vt:lpstr>Spin Around</vt:lpstr>
      <vt:lpstr>SET Data Model</vt:lpstr>
      <vt:lpstr>Quiz</vt:lpstr>
      <vt:lpstr>Full-voxel Activation</vt:lpstr>
      <vt:lpstr>Half-voxel Activation</vt:lpstr>
      <vt:lpstr>Outline</vt:lpstr>
      <vt:lpstr>PowerPoint Presentation</vt:lpstr>
      <vt:lpstr>PowerPoint Presentation</vt:lpstr>
      <vt:lpstr>Neat Data Models for an Impulse</vt:lpstr>
      <vt:lpstr>SPECT Model More Complicated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Heuristics: Sum Game</vt:lpstr>
      <vt:lpstr>Let Us Guess</vt:lpstr>
      <vt:lpstr>Same Game</vt:lpstr>
      <vt:lpstr>Ratio instead of Difference</vt:lpstr>
      <vt:lpstr>Weighted Sum</vt:lpstr>
      <vt:lpstr>Simultaneous Correction</vt:lpstr>
      <vt:lpstr>PowerPoint Presentation</vt:lpstr>
      <vt:lpstr>MAP: Regularized Reconstruction</vt:lpstr>
      <vt:lpstr>L0 Norm Replaced by L1 Norm</vt:lpstr>
      <vt:lpstr>Homework</vt:lpstr>
      <vt:lpstr>Further Reading (04-Heuristic-SART.pdf)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3386</cp:revision>
  <cp:lastPrinted>2012-03-08T21:40:16Z</cp:lastPrinted>
  <dcterms:created xsi:type="dcterms:W3CDTF">2006-10-23T16:36:06Z</dcterms:created>
  <dcterms:modified xsi:type="dcterms:W3CDTF">2021-12-08T17:30:12Z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0x010100AE037D29BF67744493AC767626542B74</vt:lpwstr>
  </property>
</Properties>
</file>