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 id="2147483673" r:id="rId5"/>
    <p:sldMasterId id="2147483686" r:id="rId6"/>
    <p:sldMasterId id="2147483700" r:id="rId7"/>
  </p:sldMasterIdLst>
  <p:notesMasterIdLst>
    <p:notesMasterId r:id="rId52"/>
  </p:notesMasterIdLst>
  <p:handoutMasterIdLst>
    <p:handoutMasterId r:id="rId53"/>
  </p:handoutMasterIdLst>
  <p:sldIdLst>
    <p:sldId id="1214" r:id="rId8"/>
    <p:sldId id="1581" r:id="rId9"/>
    <p:sldId id="1971" r:id="rId10"/>
    <p:sldId id="1972" r:id="rId11"/>
    <p:sldId id="1973" r:id="rId12"/>
    <p:sldId id="1974" r:id="rId13"/>
    <p:sldId id="1975" r:id="rId14"/>
    <p:sldId id="1976" r:id="rId15"/>
    <p:sldId id="1977" r:id="rId16"/>
    <p:sldId id="2062" r:id="rId17"/>
    <p:sldId id="2061" r:id="rId18"/>
    <p:sldId id="1980" r:id="rId19"/>
    <p:sldId id="1981" r:id="rId20"/>
    <p:sldId id="1982" r:id="rId21"/>
    <p:sldId id="2028" r:id="rId22"/>
    <p:sldId id="2029" r:id="rId23"/>
    <p:sldId id="2030" r:id="rId24"/>
    <p:sldId id="2031" r:id="rId25"/>
    <p:sldId id="2032" r:id="rId26"/>
    <p:sldId id="2033" r:id="rId27"/>
    <p:sldId id="2034" r:id="rId28"/>
    <p:sldId id="2035" r:id="rId29"/>
    <p:sldId id="2036" r:id="rId30"/>
    <p:sldId id="2037" r:id="rId31"/>
    <p:sldId id="2038" r:id="rId32"/>
    <p:sldId id="2039" r:id="rId33"/>
    <p:sldId id="2040" r:id="rId34"/>
    <p:sldId id="2041" r:id="rId35"/>
    <p:sldId id="2043" r:id="rId36"/>
    <p:sldId id="2044" r:id="rId37"/>
    <p:sldId id="1863" r:id="rId38"/>
    <p:sldId id="2045" r:id="rId39"/>
    <p:sldId id="2046" r:id="rId40"/>
    <p:sldId id="2047" r:id="rId41"/>
    <p:sldId id="2048" r:id="rId42"/>
    <p:sldId id="2049" r:id="rId43"/>
    <p:sldId id="2050" r:id="rId44"/>
    <p:sldId id="2063" r:id="rId45"/>
    <p:sldId id="2051" r:id="rId46"/>
    <p:sldId id="2052" r:id="rId47"/>
    <p:sldId id="2066" r:id="rId48"/>
    <p:sldId id="2064" r:id="rId49"/>
    <p:sldId id="2065" r:id="rId50"/>
    <p:sldId id="2060" r:id="rId5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CCFF"/>
    <a:srgbClr val="0000FF"/>
    <a:srgbClr val="009900"/>
    <a:srgbClr val="33CC33"/>
    <a:srgbClr val="FF99CC"/>
    <a:srgbClr val="9900FF"/>
    <a:srgbClr val="CC0000"/>
    <a:srgbClr val="0033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19" autoAdjust="0"/>
    <p:restoredTop sz="86387" autoAdjust="0"/>
  </p:normalViewPr>
  <p:slideViewPr>
    <p:cSldViewPr snapToGrid="0">
      <p:cViewPr varScale="1">
        <p:scale>
          <a:sx n="61" d="100"/>
          <a:sy n="61" d="100"/>
        </p:scale>
        <p:origin x="60" y="5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7754"/>
    </p:cViewPr>
  </p:sorterViewPr>
  <p:notesViewPr>
    <p:cSldViewPr snapToGrid="0">
      <p:cViewPr varScale="1">
        <p:scale>
          <a:sx n="84" d="100"/>
          <a:sy n="84" d="100"/>
        </p:scale>
        <p:origin x="38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5" Type="http://schemas.openxmlformats.org/officeDocument/2006/relationships/image" Target="../media/image55.wmf"/><Relationship Id="rId4" Type="http://schemas.openxmlformats.org/officeDocument/2006/relationships/image" Target="../media/image5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334316-6637-4CE1-9B72-F0CA3A461E32}" type="datetimeFigureOut">
              <a:rPr lang="en-US" smtClean="0"/>
              <a:t>11/5/2021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5BF9BD-D9D2-4553-9EC6-6BBB2D7F9AFC}" type="slidenum">
              <a:rPr lang="en-US" smtClean="0"/>
              <a:t>‹#›</a:t>
            </a:fld>
            <a:endParaRPr lang="en-US"/>
          </a:p>
        </p:txBody>
      </p:sp>
    </p:spTree>
    <p:extLst>
      <p:ext uri="{BB962C8B-B14F-4D97-AF65-F5344CB8AC3E}">
        <p14:creationId xmlns:p14="http://schemas.microsoft.com/office/powerpoint/2010/main" val="1545118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F30534E-9FB8-46AE-8E3B-5675B268AE6A}" type="slidenum">
              <a:rPr lang="en-US"/>
              <a:pPr/>
              <a:t>‹#›</a:t>
            </a:fld>
            <a:endParaRPr lang="en-US"/>
          </a:p>
        </p:txBody>
      </p:sp>
    </p:spTree>
    <p:extLst>
      <p:ext uri="{BB962C8B-B14F-4D97-AF65-F5344CB8AC3E}">
        <p14:creationId xmlns:p14="http://schemas.microsoft.com/office/powerpoint/2010/main" val="39136188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1</a:t>
            </a:fld>
            <a:endParaRPr lang="en-US"/>
          </a:p>
        </p:txBody>
      </p:sp>
    </p:spTree>
    <p:extLst>
      <p:ext uri="{BB962C8B-B14F-4D97-AF65-F5344CB8AC3E}">
        <p14:creationId xmlns:p14="http://schemas.microsoft.com/office/powerpoint/2010/main" val="194821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5CF9C2-5E23-9B44-8843-90D2538E7C71}"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7107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AAD9EF-2E10-3D43-A1D8-588B80436899}"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2327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521818-A42D-5043-8B16-2FFA80381EBB}"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90825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0BB705-8634-0F4B-8213-E1BF1E33AB20}"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12900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0E372B-2128-FB47-A768-5D7CF8A5ECA1}"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59928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2D415D-5B95-5244-B653-92CDDAE1CDEC}" type="slidenum">
              <a:rPr kumimoji="0" lang="nl-BE"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nl-BE" sz="13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1541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2</a:t>
            </a:fld>
            <a:endParaRPr lang="en-US"/>
          </a:p>
        </p:txBody>
      </p:sp>
    </p:spTree>
    <p:extLst>
      <p:ext uri="{BB962C8B-B14F-4D97-AF65-F5344CB8AC3E}">
        <p14:creationId xmlns:p14="http://schemas.microsoft.com/office/powerpoint/2010/main" val="409082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C871B4-D38B-6F4A-8DEC-ED6852CB9B20}"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5541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95636C-3496-5347-AA5F-E8A6158C300A}"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8810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4A9479-CBC2-A14C-B3C6-5C5959235930}"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4939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68B805-52F7-004C-A8E6-51A16EF98627}"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251886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535B88-CECC-0640-9D87-26D476246470}"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256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DA4B05-FD4C-1549-AD16-6A38B92063D4}"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6803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E8FF90-CC94-1948-9687-8F7C0B6B2310}"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881936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vmlDrawing" Target="../drawings/vmlDrawing1.v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vmlDrawing" Target="../drawings/vmlDrawing2.v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E70BB656-96AB-4B78-8EA5-C82FE78C7608}" type="datetime1">
              <a:rPr lang="en-US" smtClean="0"/>
              <a:t>11/5/2021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6A09340-0AFB-4924-A558-5568C0609C8B}" type="slidenum">
              <a:rPr lang="en-US" smtClean="0"/>
              <a:t>‹#›</a:t>
            </a:fld>
            <a:endParaRPr lang="en-US"/>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371774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0ACAD0C-DDA8-41F8-B355-8FC9FC1D91D6}"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FABA215-C6CD-4E2F-96B1-2280DCFBB8B3}" type="slidenum">
              <a:rPr lang="en-US" smtClean="0"/>
              <a:pPr>
                <a:defRPr/>
              </a:pPr>
              <a:t>‹#›</a:t>
            </a:fld>
            <a:endParaRPr lang="en-US"/>
          </a:p>
        </p:txBody>
      </p:sp>
    </p:spTree>
    <p:extLst>
      <p:ext uri="{BB962C8B-B14F-4D97-AF65-F5344CB8AC3E}">
        <p14:creationId xmlns:p14="http://schemas.microsoft.com/office/powerpoint/2010/main" val="234664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4"/>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C40C58-476B-4006-B784-E343E3609029}"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8083724-F38A-4329-8323-400DF434F34B}" type="slidenum">
              <a:rPr lang="en-US" smtClean="0"/>
              <a:pPr>
                <a:defRPr/>
              </a:pPr>
              <a:t>‹#›</a:t>
            </a:fld>
            <a:endParaRPr lang="en-US"/>
          </a:p>
        </p:txBody>
      </p:sp>
    </p:spTree>
    <p:extLst>
      <p:ext uri="{BB962C8B-B14F-4D97-AF65-F5344CB8AC3E}">
        <p14:creationId xmlns:p14="http://schemas.microsoft.com/office/powerpoint/2010/main" val="186309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Line 29"/>
          <p:cNvSpPr>
            <a:spLocks noChangeShapeType="1"/>
          </p:cNvSpPr>
          <p:nvPr userDrawn="1"/>
        </p:nvSpPr>
        <p:spPr bwMode="auto">
          <a:xfrm>
            <a:off x="1117036" y="456366"/>
            <a:ext cx="0" cy="6097391"/>
          </a:xfrm>
          <a:prstGeom prst="line">
            <a:avLst/>
          </a:prstGeom>
          <a:noFill/>
          <a:ln w="9525">
            <a:solidFill>
              <a:schemeClr val="bg1"/>
            </a:solidFill>
            <a:round/>
            <a:headEnd/>
            <a:tailEnd/>
          </a:ln>
        </p:spPr>
        <p:txBody>
          <a:bodyPr wrap="none" anchor="ctr"/>
          <a:lstStyle/>
          <a:p>
            <a:pPr>
              <a:defRPr/>
            </a:pPr>
            <a:endParaRPr lang="en-US" sz="2132" b="0">
              <a:solidFill>
                <a:srgbClr val="000000"/>
              </a:solidFill>
              <a:latin typeface="Arial" charset="0"/>
              <a:ea typeface="+mn-ea"/>
            </a:endParaRPr>
          </a:p>
        </p:txBody>
      </p:sp>
      <p:sp>
        <p:nvSpPr>
          <p:cNvPr id="3" name="Line 30"/>
          <p:cNvSpPr>
            <a:spLocks noChangeShapeType="1"/>
          </p:cNvSpPr>
          <p:nvPr userDrawn="1"/>
        </p:nvSpPr>
        <p:spPr bwMode="auto">
          <a:xfrm>
            <a:off x="1117036" y="6553757"/>
            <a:ext cx="10566259" cy="0"/>
          </a:xfrm>
          <a:prstGeom prst="line">
            <a:avLst/>
          </a:prstGeom>
          <a:noFill/>
          <a:ln w="9525">
            <a:solidFill>
              <a:schemeClr val="bg1"/>
            </a:solidFill>
            <a:round/>
            <a:headEnd/>
            <a:tailEnd/>
          </a:ln>
        </p:spPr>
        <p:txBody>
          <a:bodyPr wrap="none" anchor="ctr"/>
          <a:lstStyle/>
          <a:p>
            <a:pPr>
              <a:defRPr/>
            </a:pPr>
            <a:endParaRPr lang="en-US" sz="2132" b="0">
              <a:solidFill>
                <a:srgbClr val="000000"/>
              </a:solidFill>
              <a:latin typeface="Arial" charset="0"/>
              <a:ea typeface="+mn-ea"/>
            </a:endParaRPr>
          </a:p>
        </p:txBody>
      </p:sp>
      <p:sp>
        <p:nvSpPr>
          <p:cNvPr id="4" name="Line 31"/>
          <p:cNvSpPr>
            <a:spLocks noChangeShapeType="1"/>
          </p:cNvSpPr>
          <p:nvPr userDrawn="1"/>
        </p:nvSpPr>
        <p:spPr bwMode="auto">
          <a:xfrm flipV="1">
            <a:off x="11683293" y="5791359"/>
            <a:ext cx="0" cy="762398"/>
          </a:xfrm>
          <a:prstGeom prst="line">
            <a:avLst/>
          </a:prstGeom>
          <a:noFill/>
          <a:ln w="9525">
            <a:solidFill>
              <a:schemeClr val="bg1"/>
            </a:solidFill>
            <a:round/>
            <a:headEnd/>
            <a:tailEnd/>
          </a:ln>
        </p:spPr>
        <p:txBody>
          <a:bodyPr wrap="none" anchor="ctr"/>
          <a:lstStyle/>
          <a:p>
            <a:pPr>
              <a:defRPr/>
            </a:pPr>
            <a:endParaRPr lang="en-US" sz="2132" b="0">
              <a:solidFill>
                <a:srgbClr val="000000"/>
              </a:solidFill>
              <a:latin typeface="Arial" charset="0"/>
              <a:ea typeface="+mn-ea"/>
            </a:endParaRPr>
          </a:p>
        </p:txBody>
      </p:sp>
      <p:sp>
        <p:nvSpPr>
          <p:cNvPr id="5" name="Line 32"/>
          <p:cNvSpPr>
            <a:spLocks noChangeShapeType="1"/>
          </p:cNvSpPr>
          <p:nvPr userDrawn="1"/>
        </p:nvSpPr>
        <p:spPr bwMode="auto">
          <a:xfrm flipH="1">
            <a:off x="8635295" y="5791359"/>
            <a:ext cx="3048000" cy="0"/>
          </a:xfrm>
          <a:prstGeom prst="line">
            <a:avLst/>
          </a:prstGeom>
          <a:noFill/>
          <a:ln w="9525">
            <a:solidFill>
              <a:schemeClr val="bg1"/>
            </a:solidFill>
            <a:round/>
            <a:headEnd/>
            <a:tailEnd/>
          </a:ln>
        </p:spPr>
        <p:txBody>
          <a:bodyPr wrap="none" anchor="ctr"/>
          <a:lstStyle/>
          <a:p>
            <a:pPr>
              <a:defRPr/>
            </a:pPr>
            <a:endParaRPr lang="en-US" sz="2132" b="0">
              <a:solidFill>
                <a:srgbClr val="000000"/>
              </a:solidFill>
              <a:latin typeface="Arial" charset="0"/>
              <a:ea typeface="+mn-ea"/>
            </a:endParaRPr>
          </a:p>
        </p:txBody>
      </p:sp>
      <p:sp>
        <p:nvSpPr>
          <p:cNvPr id="6" name="Line 35"/>
          <p:cNvSpPr>
            <a:spLocks noChangeShapeType="1"/>
          </p:cNvSpPr>
          <p:nvPr userDrawn="1"/>
        </p:nvSpPr>
        <p:spPr bwMode="auto">
          <a:xfrm>
            <a:off x="1117037" y="456365"/>
            <a:ext cx="1727481" cy="0"/>
          </a:xfrm>
          <a:prstGeom prst="line">
            <a:avLst/>
          </a:prstGeom>
          <a:noFill/>
          <a:ln w="9525">
            <a:solidFill>
              <a:schemeClr val="bg1"/>
            </a:solidFill>
            <a:round/>
            <a:headEnd/>
            <a:tailEnd/>
          </a:ln>
        </p:spPr>
        <p:txBody>
          <a:bodyPr wrap="none" anchor="ctr"/>
          <a:lstStyle/>
          <a:p>
            <a:pPr>
              <a:defRPr/>
            </a:pPr>
            <a:endParaRPr lang="en-US" sz="2132" b="0">
              <a:solidFill>
                <a:srgbClr val="000000"/>
              </a:solidFill>
              <a:latin typeface="Arial" charset="0"/>
              <a:ea typeface="+mn-ea"/>
            </a:endParaRPr>
          </a:p>
        </p:txBody>
      </p:sp>
    </p:spTree>
    <p:extLst>
      <p:ext uri="{BB962C8B-B14F-4D97-AF65-F5344CB8AC3E}">
        <p14:creationId xmlns:p14="http://schemas.microsoft.com/office/powerpoint/2010/main" val="318973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1" y="152402"/>
            <a:ext cx="11785600" cy="838199"/>
          </a:xfrm>
        </p:spPr>
        <p:txBody>
          <a:bodyPr/>
          <a:lstStyle>
            <a:lvl1pPr algn="ctr">
              <a:defRPr sz="40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03201" y="1066801"/>
            <a:ext cx="11785600" cy="4419600"/>
          </a:xfrm>
        </p:spPr>
        <p:txBody>
          <a:bodyPr/>
          <a:lstStyle>
            <a:lvl1pPr>
              <a:defRPr b="1"/>
            </a:lvl1pPr>
          </a:lstStyle>
          <a:p>
            <a:pPr lvl="0"/>
            <a:r>
              <a:rPr lang="en-US" dirty="0"/>
              <a:t>Click to edit Master text styles</a:t>
            </a:r>
          </a:p>
        </p:txBody>
      </p:sp>
    </p:spTree>
    <p:extLst>
      <p:ext uri="{BB962C8B-B14F-4D97-AF65-F5344CB8AC3E}">
        <p14:creationId xmlns:p14="http://schemas.microsoft.com/office/powerpoint/2010/main" val="911562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553"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1776"/>
            </a:lvl1pPr>
            <a:lvl2pPr marL="406104" indent="0">
              <a:buNone/>
              <a:defRPr sz="1599"/>
            </a:lvl2pPr>
            <a:lvl3pPr marL="812209" indent="0">
              <a:buNone/>
              <a:defRPr sz="1421"/>
            </a:lvl3pPr>
            <a:lvl4pPr marL="1218312" indent="0">
              <a:buNone/>
              <a:defRPr sz="1244"/>
            </a:lvl4pPr>
            <a:lvl5pPr marL="1624417" indent="0">
              <a:buNone/>
              <a:defRPr sz="1244"/>
            </a:lvl5pPr>
            <a:lvl6pPr marL="2030521" indent="0">
              <a:buNone/>
              <a:defRPr sz="1244"/>
            </a:lvl6pPr>
            <a:lvl7pPr marL="2436625" indent="0">
              <a:buNone/>
              <a:defRPr sz="1244"/>
            </a:lvl7pPr>
            <a:lvl8pPr marL="2842729" indent="0">
              <a:buNone/>
              <a:defRPr sz="1244"/>
            </a:lvl8pPr>
            <a:lvl9pPr marL="3248833" indent="0">
              <a:buNone/>
              <a:defRPr sz="1244"/>
            </a:lvl9pPr>
          </a:lstStyle>
          <a:p>
            <a:pPr lvl="0"/>
            <a:r>
              <a:rPr lang="en-US"/>
              <a:t>Click to edit Master text styles</a:t>
            </a:r>
          </a:p>
        </p:txBody>
      </p:sp>
      <p:sp>
        <p:nvSpPr>
          <p:cNvPr id="4" name="Slide Number Placeholder 3"/>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43F2A4AD-6D2E-48FA-AFFE-342739D67E29}" type="slidenum">
              <a:rPr lang="en-US"/>
              <a:pPr>
                <a:defRPr/>
              </a:pPr>
              <a:t>‹#›</a:t>
            </a:fld>
            <a:endParaRPr lang="en-US"/>
          </a:p>
        </p:txBody>
      </p:sp>
    </p:spTree>
    <p:extLst>
      <p:ext uri="{BB962C8B-B14F-4D97-AF65-F5344CB8AC3E}">
        <p14:creationId xmlns:p14="http://schemas.microsoft.com/office/powerpoint/2010/main" val="274717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676400"/>
            <a:ext cx="5080000" cy="4114800"/>
          </a:xfrm>
        </p:spPr>
        <p:txBody>
          <a:bodyPr/>
          <a:lstStyle>
            <a:lvl1pPr>
              <a:defRPr sz="2487"/>
            </a:lvl1pPr>
            <a:lvl2pPr>
              <a:defRPr sz="2132"/>
            </a:lvl2pPr>
            <a:lvl3pPr>
              <a:defRPr sz="1776"/>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76400"/>
            <a:ext cx="5080000" cy="4114800"/>
          </a:xfrm>
        </p:spPr>
        <p:txBody>
          <a:bodyPr/>
          <a:lstStyle>
            <a:lvl1pPr>
              <a:defRPr sz="2487"/>
            </a:lvl1pPr>
            <a:lvl2pPr>
              <a:defRPr sz="2132"/>
            </a:lvl2pPr>
            <a:lvl3pPr>
              <a:defRPr sz="1776"/>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C7444E74-1E95-400B-BAB1-92C6BDCC6134}" type="slidenum">
              <a:rPr lang="en-US"/>
              <a:pPr>
                <a:defRPr/>
              </a:pPr>
              <a:t>‹#›</a:t>
            </a:fld>
            <a:endParaRPr lang="en-US"/>
          </a:p>
        </p:txBody>
      </p:sp>
    </p:spTree>
    <p:extLst>
      <p:ext uri="{BB962C8B-B14F-4D97-AF65-F5344CB8AC3E}">
        <p14:creationId xmlns:p14="http://schemas.microsoft.com/office/powerpoint/2010/main" val="580133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132" b="1"/>
            </a:lvl1pPr>
            <a:lvl2pPr marL="406104" indent="0">
              <a:buNone/>
              <a:defRPr sz="1776" b="1"/>
            </a:lvl2pPr>
            <a:lvl3pPr marL="812209" indent="0">
              <a:buNone/>
              <a:defRPr sz="1599" b="1"/>
            </a:lvl3pPr>
            <a:lvl4pPr marL="1218312" indent="0">
              <a:buNone/>
              <a:defRPr sz="1421" b="1"/>
            </a:lvl4pPr>
            <a:lvl5pPr marL="1624417" indent="0">
              <a:buNone/>
              <a:defRPr sz="1421" b="1"/>
            </a:lvl5pPr>
            <a:lvl6pPr marL="2030521" indent="0">
              <a:buNone/>
              <a:defRPr sz="1421" b="1"/>
            </a:lvl6pPr>
            <a:lvl7pPr marL="2436625" indent="0">
              <a:buNone/>
              <a:defRPr sz="1421" b="1"/>
            </a:lvl7pPr>
            <a:lvl8pPr marL="2842729" indent="0">
              <a:buNone/>
              <a:defRPr sz="1421" b="1"/>
            </a:lvl8pPr>
            <a:lvl9pPr marL="3248833" indent="0">
              <a:buNone/>
              <a:defRPr sz="1421"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132"/>
            </a:lvl1pPr>
            <a:lvl2pPr>
              <a:defRPr sz="1776"/>
            </a:lvl2pPr>
            <a:lvl3pPr>
              <a:defRPr sz="1599"/>
            </a:lvl3pPr>
            <a:lvl4pPr>
              <a:defRPr sz="1421"/>
            </a:lvl4pPr>
            <a:lvl5pPr>
              <a:defRPr sz="1421"/>
            </a:lvl5pPr>
            <a:lvl6pPr>
              <a:defRPr sz="1421"/>
            </a:lvl6pPr>
            <a:lvl7pPr>
              <a:defRPr sz="1421"/>
            </a:lvl7pPr>
            <a:lvl8pPr>
              <a:defRPr sz="1421"/>
            </a:lvl8pPr>
            <a:lvl9pPr>
              <a:defRPr sz="14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132" b="1"/>
            </a:lvl1pPr>
            <a:lvl2pPr marL="406104" indent="0">
              <a:buNone/>
              <a:defRPr sz="1776" b="1"/>
            </a:lvl2pPr>
            <a:lvl3pPr marL="812209" indent="0">
              <a:buNone/>
              <a:defRPr sz="1599" b="1"/>
            </a:lvl3pPr>
            <a:lvl4pPr marL="1218312" indent="0">
              <a:buNone/>
              <a:defRPr sz="1421" b="1"/>
            </a:lvl4pPr>
            <a:lvl5pPr marL="1624417" indent="0">
              <a:buNone/>
              <a:defRPr sz="1421" b="1"/>
            </a:lvl5pPr>
            <a:lvl6pPr marL="2030521" indent="0">
              <a:buNone/>
              <a:defRPr sz="1421" b="1"/>
            </a:lvl6pPr>
            <a:lvl7pPr marL="2436625" indent="0">
              <a:buNone/>
              <a:defRPr sz="1421" b="1"/>
            </a:lvl7pPr>
            <a:lvl8pPr marL="2842729" indent="0">
              <a:buNone/>
              <a:defRPr sz="1421" b="1"/>
            </a:lvl8pPr>
            <a:lvl9pPr marL="3248833" indent="0">
              <a:buNone/>
              <a:defRPr sz="1421"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132"/>
            </a:lvl1pPr>
            <a:lvl2pPr>
              <a:defRPr sz="1776"/>
            </a:lvl2pPr>
            <a:lvl3pPr>
              <a:defRPr sz="1599"/>
            </a:lvl3pPr>
            <a:lvl4pPr>
              <a:defRPr sz="1421"/>
            </a:lvl4pPr>
            <a:lvl5pPr>
              <a:defRPr sz="1421"/>
            </a:lvl5pPr>
            <a:lvl6pPr>
              <a:defRPr sz="1421"/>
            </a:lvl6pPr>
            <a:lvl7pPr>
              <a:defRPr sz="1421"/>
            </a:lvl7pPr>
            <a:lvl8pPr>
              <a:defRPr sz="1421"/>
            </a:lvl8pPr>
            <a:lvl9pPr>
              <a:defRPr sz="14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B2E9C790-2B5B-4BC7-A101-B9183B9EB441}" type="slidenum">
              <a:rPr lang="en-US"/>
              <a:pPr>
                <a:defRPr/>
              </a:pPr>
              <a:t>‹#›</a:t>
            </a:fld>
            <a:endParaRPr lang="en-US"/>
          </a:p>
        </p:txBody>
      </p:sp>
    </p:spTree>
    <p:extLst>
      <p:ext uri="{BB962C8B-B14F-4D97-AF65-F5344CB8AC3E}">
        <p14:creationId xmlns:p14="http://schemas.microsoft.com/office/powerpoint/2010/main" val="166096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E845B021-CDF2-469A-B5E2-AA635D9E83A0}" type="slidenum">
              <a:rPr lang="en-US"/>
              <a:pPr>
                <a:defRPr/>
              </a:pPr>
              <a:t>‹#›</a:t>
            </a:fld>
            <a:endParaRPr lang="en-US"/>
          </a:p>
        </p:txBody>
      </p:sp>
    </p:spTree>
    <p:extLst>
      <p:ext uri="{BB962C8B-B14F-4D97-AF65-F5344CB8AC3E}">
        <p14:creationId xmlns:p14="http://schemas.microsoft.com/office/powerpoint/2010/main" val="4153675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11BAAEEE-C220-4031-80B3-968A60E1F9D6}" type="slidenum">
              <a:rPr lang="en-US"/>
              <a:pPr>
                <a:defRPr/>
              </a:pPr>
              <a:t>‹#›</a:t>
            </a:fld>
            <a:endParaRPr lang="en-US"/>
          </a:p>
        </p:txBody>
      </p:sp>
    </p:spTree>
    <p:extLst>
      <p:ext uri="{BB962C8B-B14F-4D97-AF65-F5344CB8AC3E}">
        <p14:creationId xmlns:p14="http://schemas.microsoft.com/office/powerpoint/2010/main" val="2217600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1776"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2842"/>
            </a:lvl1pPr>
            <a:lvl2pPr>
              <a:defRPr sz="2487"/>
            </a:lvl2pPr>
            <a:lvl3pPr>
              <a:defRPr sz="2132"/>
            </a:lvl3pPr>
            <a:lvl4pPr>
              <a:defRPr sz="1776"/>
            </a:lvl4pPr>
            <a:lvl5pPr>
              <a:defRPr sz="1776"/>
            </a:lvl5pPr>
            <a:lvl6pPr>
              <a:defRPr sz="1776"/>
            </a:lvl6pPr>
            <a:lvl7pPr>
              <a:defRPr sz="1776"/>
            </a:lvl7pPr>
            <a:lvl8pPr>
              <a:defRPr sz="1776"/>
            </a:lvl8pPr>
            <a:lvl9pPr>
              <a:defRPr sz="17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244"/>
            </a:lvl1pPr>
            <a:lvl2pPr marL="406104" indent="0">
              <a:buNone/>
              <a:defRPr sz="1065"/>
            </a:lvl2pPr>
            <a:lvl3pPr marL="812209" indent="0">
              <a:buNone/>
              <a:defRPr sz="888"/>
            </a:lvl3pPr>
            <a:lvl4pPr marL="1218312" indent="0">
              <a:buNone/>
              <a:defRPr sz="799"/>
            </a:lvl4pPr>
            <a:lvl5pPr marL="1624417" indent="0">
              <a:buNone/>
              <a:defRPr sz="799"/>
            </a:lvl5pPr>
            <a:lvl6pPr marL="2030521" indent="0">
              <a:buNone/>
              <a:defRPr sz="799"/>
            </a:lvl6pPr>
            <a:lvl7pPr marL="2436625" indent="0">
              <a:buNone/>
              <a:defRPr sz="799"/>
            </a:lvl7pPr>
            <a:lvl8pPr marL="2842729" indent="0">
              <a:buNone/>
              <a:defRPr sz="799"/>
            </a:lvl8pPr>
            <a:lvl9pPr marL="3248833" indent="0">
              <a:buNone/>
              <a:defRPr sz="799"/>
            </a:lvl9pPr>
          </a:lstStyle>
          <a:p>
            <a:pPr lvl="0"/>
            <a:r>
              <a:rPr lang="en-US"/>
              <a:t>Click to edit Master text styles</a:t>
            </a:r>
          </a:p>
        </p:txBody>
      </p:sp>
      <p:sp>
        <p:nvSpPr>
          <p:cNvPr id="5" name="Slide Number Placeholder 4"/>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A4E6CD8C-BFB8-495A-AA09-B388F75CCDB0}" type="slidenum">
              <a:rPr lang="en-US"/>
              <a:pPr>
                <a:defRPr/>
              </a:pPr>
              <a:t>‹#›</a:t>
            </a:fld>
            <a:endParaRPr lang="en-US"/>
          </a:p>
        </p:txBody>
      </p:sp>
    </p:spTree>
    <p:extLst>
      <p:ext uri="{BB962C8B-B14F-4D97-AF65-F5344CB8AC3E}">
        <p14:creationId xmlns:p14="http://schemas.microsoft.com/office/powerpoint/2010/main" val="353654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426464"/>
          </a:xfrm>
          <a:solidFill>
            <a:schemeClr val="accent4">
              <a:lumMod val="20000"/>
              <a:lumOff val="80000"/>
            </a:schemeClr>
          </a:solidFill>
        </p:spPr>
        <p:txBody>
          <a:bodyPr anchor="ctr"/>
          <a:lstStyle>
            <a:lvl1pPr>
              <a:defRPr sz="4000"/>
            </a:lvl1pPr>
          </a:lstStyle>
          <a:p>
            <a:r>
              <a:rPr kumimoji="0" lang="en-US" dirty="0"/>
              <a:t>Click to Edit Master Title Style</a:t>
            </a:r>
          </a:p>
        </p:txBody>
      </p:sp>
      <p:sp>
        <p:nvSpPr>
          <p:cNvPr id="3" name="Content Placeholder 2"/>
          <p:cNvSpPr>
            <a:spLocks noGrp="1"/>
          </p:cNvSpPr>
          <p:nvPr>
            <p:ph idx="1"/>
          </p:nvPr>
        </p:nvSpPr>
        <p:spPr/>
        <p:txBody>
          <a:bodyPr/>
          <a:lstStyle>
            <a:lvl1pPr marL="411480" indent="-342900">
              <a:buFont typeface="Arial" panose="020B0604020202020204" pitchFamily="34" charset="0"/>
              <a:buChar char="•"/>
              <a:defRPr/>
            </a:lvl1pPr>
            <a:lvl2pPr marL="740664" indent="-285750">
              <a:buFont typeface="Arial" panose="020B0604020202020204" pitchFamily="34" charset="0"/>
              <a:buChar char="•"/>
              <a:defRPr/>
            </a:lvl2pPr>
            <a:lvl3pPr marL="996696" indent="-228600">
              <a:buFont typeface="Arial" panose="020B0604020202020204" pitchFamily="34" charset="0"/>
              <a:buChar char="•"/>
              <a:defRPr/>
            </a:lvl3pPr>
            <a:lvl4pPr marL="1261872" indent="-228600">
              <a:buFont typeface="Arial" panose="020B0604020202020204" pitchFamily="34" charset="0"/>
              <a:buChar char="•"/>
              <a:defRPr/>
            </a:lvl4pPr>
            <a:lvl5pPr marL="1481328" indent="-210312">
              <a:buFont typeface="Arial" panose="020B0604020202020204" pitchFamily="34" charset="0"/>
              <a:buChar cha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218136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77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842"/>
            </a:lvl1pPr>
            <a:lvl2pPr marL="406104" indent="0">
              <a:buNone/>
              <a:defRPr sz="2487"/>
            </a:lvl2pPr>
            <a:lvl3pPr marL="812209" indent="0">
              <a:buNone/>
              <a:defRPr sz="2132"/>
            </a:lvl3pPr>
            <a:lvl4pPr marL="1218312" indent="0">
              <a:buNone/>
              <a:defRPr sz="1776"/>
            </a:lvl4pPr>
            <a:lvl5pPr marL="1624417" indent="0">
              <a:buNone/>
              <a:defRPr sz="1776"/>
            </a:lvl5pPr>
            <a:lvl6pPr marL="2030521" indent="0">
              <a:buNone/>
              <a:defRPr sz="1776"/>
            </a:lvl6pPr>
            <a:lvl7pPr marL="2436625" indent="0">
              <a:buNone/>
              <a:defRPr sz="1776"/>
            </a:lvl7pPr>
            <a:lvl8pPr marL="2842729" indent="0">
              <a:buNone/>
              <a:defRPr sz="1776"/>
            </a:lvl8pPr>
            <a:lvl9pPr marL="3248833" indent="0">
              <a:buNone/>
              <a:defRPr sz="1776"/>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244"/>
            </a:lvl1pPr>
            <a:lvl2pPr marL="406104" indent="0">
              <a:buNone/>
              <a:defRPr sz="1065"/>
            </a:lvl2pPr>
            <a:lvl3pPr marL="812209" indent="0">
              <a:buNone/>
              <a:defRPr sz="888"/>
            </a:lvl3pPr>
            <a:lvl4pPr marL="1218312" indent="0">
              <a:buNone/>
              <a:defRPr sz="799"/>
            </a:lvl4pPr>
            <a:lvl5pPr marL="1624417" indent="0">
              <a:buNone/>
              <a:defRPr sz="799"/>
            </a:lvl5pPr>
            <a:lvl6pPr marL="2030521" indent="0">
              <a:buNone/>
              <a:defRPr sz="799"/>
            </a:lvl6pPr>
            <a:lvl7pPr marL="2436625" indent="0">
              <a:buNone/>
              <a:defRPr sz="799"/>
            </a:lvl7pPr>
            <a:lvl8pPr marL="2842729" indent="0">
              <a:buNone/>
              <a:defRPr sz="799"/>
            </a:lvl8pPr>
            <a:lvl9pPr marL="3248833" indent="0">
              <a:buNone/>
              <a:defRPr sz="799"/>
            </a:lvl9pPr>
          </a:lstStyle>
          <a:p>
            <a:pPr lvl="0"/>
            <a:r>
              <a:rPr lang="en-US"/>
              <a:t>Click to edit Master text styles</a:t>
            </a:r>
          </a:p>
        </p:txBody>
      </p:sp>
      <p:sp>
        <p:nvSpPr>
          <p:cNvPr id="5" name="Slide Number Placeholder 4"/>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BCB10C8E-3768-48E7-AFC3-4E4B2D94E113}" type="slidenum">
              <a:rPr lang="en-US"/>
              <a:pPr>
                <a:defRPr/>
              </a:pPr>
              <a:t>‹#›</a:t>
            </a:fld>
            <a:endParaRPr lang="en-US"/>
          </a:p>
        </p:txBody>
      </p:sp>
    </p:spTree>
    <p:extLst>
      <p:ext uri="{BB962C8B-B14F-4D97-AF65-F5344CB8AC3E}">
        <p14:creationId xmlns:p14="http://schemas.microsoft.com/office/powerpoint/2010/main" val="2122039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2E4C3068-189C-40FB-924C-0D46D050D28F}" type="slidenum">
              <a:rPr lang="en-US"/>
              <a:pPr>
                <a:defRPr/>
              </a:pPr>
              <a:t>‹#›</a:t>
            </a:fld>
            <a:endParaRPr lang="en-US"/>
          </a:p>
        </p:txBody>
      </p:sp>
    </p:spTree>
    <p:extLst>
      <p:ext uri="{BB962C8B-B14F-4D97-AF65-F5344CB8AC3E}">
        <p14:creationId xmlns:p14="http://schemas.microsoft.com/office/powerpoint/2010/main" val="3411932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1" y="3048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048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46253" y="6288888"/>
            <a:ext cx="1218776" cy="456365"/>
          </a:xfrm>
          <a:prstGeom prst="rect">
            <a:avLst/>
          </a:prstGeom>
        </p:spPr>
        <p:txBody>
          <a:bodyPr/>
          <a:lstStyle>
            <a:lvl1pPr>
              <a:defRPr sz="2132" b="0">
                <a:solidFill>
                  <a:srgbClr val="000000"/>
                </a:solidFill>
                <a:latin typeface="Arial" charset="0"/>
                <a:ea typeface="+mn-ea"/>
              </a:defRPr>
            </a:lvl1pPr>
          </a:lstStyle>
          <a:p>
            <a:pPr>
              <a:defRPr/>
            </a:pPr>
            <a:fld id="{B40A12BC-22A6-46D1-B4F2-5DE003FA6AC9}" type="slidenum">
              <a:rPr lang="en-US"/>
              <a:pPr>
                <a:defRPr/>
              </a:pPr>
              <a:t>‹#›</a:t>
            </a:fld>
            <a:endParaRPr lang="en-US"/>
          </a:p>
        </p:txBody>
      </p:sp>
    </p:spTree>
    <p:extLst>
      <p:ext uri="{BB962C8B-B14F-4D97-AF65-F5344CB8AC3E}">
        <p14:creationId xmlns:p14="http://schemas.microsoft.com/office/powerpoint/2010/main" val="3560475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eaLnBrk="0" hangingPunct="0"/>
            <a:fld id="{7CB0FFF0-54BA-3647-A41C-5B9BFB72D9A1}" type="datetimeFigureOut">
              <a:rPr lang="en-US" sz="2400" smtClean="0">
                <a:solidFill>
                  <a:srgbClr val="000000"/>
                </a:solidFill>
                <a:ea typeface="ＭＳ Ｐゴシック"/>
                <a:cs typeface="Times New Roman" pitchFamily="18" charset="0"/>
              </a:rPr>
              <a:pPr eaLnBrk="0" hangingPunct="0"/>
              <a:t>11/5/2021</a:t>
            </a:fld>
            <a:endParaRPr lang="en-US" sz="2400">
              <a:solidFill>
                <a:srgbClr val="000000"/>
              </a:solidFill>
              <a:ea typeface="ＭＳ Ｐゴシック"/>
              <a:cs typeface="Times New Roman" pitchFamily="18"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eaLnBrk="0" hangingPunct="0"/>
            <a:endParaRPr lang="en-US" sz="2400">
              <a:solidFill>
                <a:srgbClr val="000000"/>
              </a:solidFill>
              <a:ea typeface="ＭＳ Ｐゴシック"/>
              <a:cs typeface="Times New Roman" pitchFamily="18"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eaLnBrk="0" hangingPunct="0"/>
            <a:fld id="{6C89A89B-94DB-104C-B520-29F91C44CDB5}" type="slidenum">
              <a:rPr lang="en-US" sz="2400" smtClean="0">
                <a:solidFill>
                  <a:srgbClr val="000000"/>
                </a:solidFill>
                <a:ea typeface="ＭＳ Ｐゴシック"/>
                <a:cs typeface="Times New Roman" pitchFamily="18" charset="0"/>
              </a:rPr>
              <a:pPr eaLnBrk="0" hangingPunct="0"/>
              <a:t>‹#›</a:t>
            </a:fld>
            <a:endParaRPr lang="en-US" sz="2400">
              <a:solidFill>
                <a:srgbClr val="000000"/>
              </a:solidFill>
              <a:ea typeface="ＭＳ Ｐゴシック"/>
              <a:cs typeface="Times New Roman" pitchFamily="18" charset="0"/>
            </a:endParaRPr>
          </a:p>
        </p:txBody>
      </p:sp>
    </p:spTree>
    <p:extLst>
      <p:ext uri="{BB962C8B-B14F-4D97-AF65-F5344CB8AC3E}">
        <p14:creationId xmlns:p14="http://schemas.microsoft.com/office/powerpoint/2010/main" val="3482302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3" name="Object 11"/>
          <p:cNvGraphicFramePr>
            <a:graphicFrameLocks noChangeAspect="1"/>
          </p:cNvGraphicFramePr>
          <p:nvPr/>
        </p:nvGraphicFramePr>
        <p:xfrm>
          <a:off x="107951" y="87314"/>
          <a:ext cx="2755900" cy="2568575"/>
        </p:xfrm>
        <a:graphic>
          <a:graphicData uri="http://schemas.openxmlformats.org/presentationml/2006/ole">
            <mc:AlternateContent xmlns:mc="http://schemas.openxmlformats.org/markup-compatibility/2006">
              <mc:Choice xmlns:v="urn:schemas-microsoft-com:vml" Requires="v">
                <p:oleObj spid="_x0000_s111650" name="Image" r:id="rId3" imgW="2228092" imgH="2770638" progId="">
                  <p:embed/>
                </p:oleObj>
              </mc:Choice>
              <mc:Fallback>
                <p:oleObj name="Image" r:id="rId3" imgW="2228092" imgH="2770638" progId="">
                  <p:embed/>
                  <p:pic>
                    <p:nvPicPr>
                      <p:cNvPr id="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1" y="87314"/>
                        <a:ext cx="27559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 name="AutoShape 4"/>
          <p:cNvSpPr>
            <a:spLocks noChangeArrowheads="1"/>
          </p:cNvSpPr>
          <p:nvPr/>
        </p:nvSpPr>
        <p:spPr bwMode="auto">
          <a:xfrm>
            <a:off x="3494618" y="2339975"/>
            <a:ext cx="8210549" cy="15240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 name="T18" fmla="*/ 0 w 1000"/>
              <a:gd name="T19" fmla="*/ 0 h 1000"/>
              <a:gd name="T20" fmla="*/ 1000 w 1000"/>
              <a:gd name="T21" fmla="*/ 1000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endParaRPr>
          </a:p>
        </p:txBody>
      </p:sp>
      <p:sp>
        <p:nvSpPr>
          <p:cNvPr id="2" name="Title 1"/>
          <p:cNvSpPr>
            <a:spLocks noGrp="1"/>
          </p:cNvSpPr>
          <p:nvPr>
            <p:ph type="ctrTitle"/>
          </p:nvPr>
        </p:nvSpPr>
        <p:spPr>
          <a:xfrm>
            <a:off x="3390918" y="2571746"/>
            <a:ext cx="8515373" cy="857255"/>
          </a:xfrm>
        </p:spPr>
        <p:txBody>
          <a:bodyPr/>
          <a:lstStyle>
            <a:lvl1pPr algn="l">
              <a:lnSpc>
                <a:spcPct val="150000"/>
              </a:lnSpc>
              <a:defRPr sz="2800">
                <a:solidFill>
                  <a:schemeClr val="bg2"/>
                </a:solidFill>
              </a:defRPr>
            </a:lvl1pPr>
          </a:lstStyle>
          <a:p>
            <a:r>
              <a:rPr lang="en-US"/>
              <a:t>Click to edit Master title style</a:t>
            </a:r>
            <a:endParaRPr lang="nl-BE" dirty="0"/>
          </a:p>
        </p:txBody>
      </p:sp>
      <p:sp>
        <p:nvSpPr>
          <p:cNvPr id="5" name="Date Placeholder 3"/>
          <p:cNvSpPr>
            <a:spLocks noGrp="1"/>
          </p:cNvSpPr>
          <p:nvPr>
            <p:ph type="dt" sz="half" idx="10"/>
          </p:nvPr>
        </p:nvSpPr>
        <p:spPr/>
        <p:txBody>
          <a:bodyPr/>
          <a:lstStyle>
            <a:lvl1pPr>
              <a:defRPr/>
            </a:lvl1pPr>
          </a:lstStyle>
          <a:p>
            <a:pPr eaLnBrk="1" hangingPunct="1">
              <a:defRPr/>
            </a:pPr>
            <a:fld id="{D6817706-FD7B-2042-A51A-21D7E32E6458}"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43BC0B8F-BA91-BF41-B9DD-222BD3BD5E9A}"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4068935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F9B9FFBA-BE54-BC4F-A079-24CEA381D865}"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27427E86-E1D2-2044-90A8-7E4068C79880}"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705476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7167"/>
            <a:ext cx="10972800" cy="5857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38D4345D-93FB-8243-B51F-A49D3262233A}"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D2043CBF-7F2C-A74C-B286-D87140172F20}"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372140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a:xfrm>
            <a:off x="609600" y="1600201"/>
            <a:ext cx="10972800" cy="204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Content Placeholder 2"/>
          <p:cNvSpPr>
            <a:spLocks noGrp="1"/>
          </p:cNvSpPr>
          <p:nvPr>
            <p:ph idx="13"/>
          </p:nvPr>
        </p:nvSpPr>
        <p:spPr>
          <a:xfrm>
            <a:off x="609600" y="3786190"/>
            <a:ext cx="10972800" cy="204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3"/>
          <p:cNvSpPr>
            <a:spLocks noGrp="1"/>
          </p:cNvSpPr>
          <p:nvPr>
            <p:ph type="dt" sz="half" idx="14"/>
          </p:nvPr>
        </p:nvSpPr>
        <p:spPr/>
        <p:txBody>
          <a:bodyPr/>
          <a:lstStyle>
            <a:lvl1pPr>
              <a:defRPr/>
            </a:lvl1pPr>
          </a:lstStyle>
          <a:p>
            <a:pPr eaLnBrk="1" hangingPunct="1">
              <a:defRPr/>
            </a:pPr>
            <a:fld id="{52B5E1C9-E3EB-B14D-958A-52F9CC63B881}"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5"/>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8" name="Slide Number Placeholder 5"/>
          <p:cNvSpPr>
            <a:spLocks noGrp="1"/>
          </p:cNvSpPr>
          <p:nvPr>
            <p:ph type="sldNum" sz="quarter" idx="16"/>
          </p:nvPr>
        </p:nvSpPr>
        <p:spPr/>
        <p:txBody>
          <a:bodyPr/>
          <a:lstStyle>
            <a:lvl1pPr>
              <a:defRPr/>
            </a:lvl1pPr>
          </a:lstStyle>
          <a:p>
            <a:pPr eaLnBrk="1" hangingPunct="1">
              <a:defRPr/>
            </a:pPr>
            <a:fld id="{4708BB80-0490-8F40-B56A-9317A7DF5A5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703456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1" hangingPunct="1">
              <a:defRPr/>
            </a:pPr>
            <a:fld id="{ED778E1E-5276-0E4B-8CC2-897B102A257F}"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DC00557C-5E89-7244-9454-18F7701EB351}"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799757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3"/>
          <p:cNvSpPr>
            <a:spLocks noGrp="1"/>
          </p:cNvSpPr>
          <p:nvPr>
            <p:ph type="dt" sz="half" idx="10"/>
          </p:nvPr>
        </p:nvSpPr>
        <p:spPr/>
        <p:txBody>
          <a:bodyPr/>
          <a:lstStyle>
            <a:lvl1pPr>
              <a:defRPr/>
            </a:lvl1pPr>
          </a:lstStyle>
          <a:p>
            <a:pPr eaLnBrk="1" hangingPunct="1">
              <a:defRPr/>
            </a:pPr>
            <a:fld id="{414210C7-3DDA-3B4B-B7CC-A18D46FBF661}"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AF7F77EF-6A7D-A144-BB11-A48D2FD7E63B}"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769312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7931154" y="4246568"/>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4739A26-BFCB-49C7-BDA3-6C4EAADC5527}" type="datetime1">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224DB9F-C2A9-4DA1-8168-14E954073F73}" type="slidenum">
              <a:rPr lang="en-US" smtClean="0"/>
              <a:pPr>
                <a:defRPr/>
              </a:pPr>
              <a:t>‹#›</a:t>
            </a:fld>
            <a:endParaRPr lang="en-US"/>
          </a:p>
        </p:txBody>
      </p:sp>
      <p:sp>
        <p:nvSpPr>
          <p:cNvPr id="7" name="Rectangle 6"/>
          <p:cNvSpPr/>
          <p:nvPr/>
        </p:nvSpPr>
        <p:spPr>
          <a:xfrm>
            <a:off x="484213" y="402269"/>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639271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3"/>
          <p:cNvSpPr>
            <a:spLocks noGrp="1"/>
          </p:cNvSpPr>
          <p:nvPr>
            <p:ph type="dt" sz="half" idx="10"/>
          </p:nvPr>
        </p:nvSpPr>
        <p:spPr/>
        <p:txBody>
          <a:bodyPr/>
          <a:lstStyle>
            <a:lvl1pPr>
              <a:defRPr/>
            </a:lvl1pPr>
          </a:lstStyle>
          <a:p>
            <a:pPr eaLnBrk="1" hangingPunct="1">
              <a:defRPr/>
            </a:pPr>
            <a:fld id="{BE854F36-2D24-EE40-8F7E-74E8D87D6024}" type="datetime1">
              <a:rPr lang="nl-BE" smtClean="0">
                <a:ea typeface="ＭＳ Ｐゴシック" charset="0"/>
              </a:rPr>
              <a:pPr eaLnBrk="1" hangingPunct="1">
                <a:defRPr/>
              </a:pPr>
              <a:t>5/11/2021</a:t>
            </a:fld>
            <a:endParaRPr lang="nl-BE">
              <a:ea typeface="ＭＳ Ｐゴシック" charset="0"/>
            </a:endParaRPr>
          </a:p>
        </p:txBody>
      </p:sp>
      <p:sp>
        <p:nvSpPr>
          <p:cNvPr id="8"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9" name="Slide Number Placeholder 5"/>
          <p:cNvSpPr>
            <a:spLocks noGrp="1"/>
          </p:cNvSpPr>
          <p:nvPr>
            <p:ph type="sldNum" sz="quarter" idx="12"/>
          </p:nvPr>
        </p:nvSpPr>
        <p:spPr/>
        <p:txBody>
          <a:bodyPr/>
          <a:lstStyle>
            <a:lvl1pPr>
              <a:defRPr/>
            </a:lvl1pPr>
          </a:lstStyle>
          <a:p>
            <a:pPr eaLnBrk="1" hangingPunct="1">
              <a:defRPr/>
            </a:pPr>
            <a:fld id="{2FED6303-A09C-D943-89B8-7874DAC0C89B}"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785490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3"/>
          <p:cNvSpPr>
            <a:spLocks noGrp="1"/>
          </p:cNvSpPr>
          <p:nvPr>
            <p:ph type="dt" sz="half" idx="10"/>
          </p:nvPr>
        </p:nvSpPr>
        <p:spPr/>
        <p:txBody>
          <a:bodyPr/>
          <a:lstStyle>
            <a:lvl1pPr>
              <a:defRPr/>
            </a:lvl1pPr>
          </a:lstStyle>
          <a:p>
            <a:pPr eaLnBrk="1" hangingPunct="1">
              <a:defRPr/>
            </a:pPr>
            <a:fld id="{53B75F2E-6BB2-444E-B36E-D33665DFA7C4}" type="datetime1">
              <a:rPr lang="nl-BE" smtClean="0">
                <a:ea typeface="ＭＳ Ｐゴシック" charset="0"/>
              </a:rPr>
              <a:pPr eaLnBrk="1" hangingPunct="1">
                <a:defRPr/>
              </a:pPr>
              <a:t>5/11/2021</a:t>
            </a:fld>
            <a:endParaRPr lang="nl-BE">
              <a:ea typeface="ＭＳ Ｐゴシック" charset="0"/>
            </a:endParaRPr>
          </a:p>
        </p:txBody>
      </p:sp>
      <p:sp>
        <p:nvSpPr>
          <p:cNvPr id="4"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5" name="Slide Number Placeholder 5"/>
          <p:cNvSpPr>
            <a:spLocks noGrp="1"/>
          </p:cNvSpPr>
          <p:nvPr>
            <p:ph type="sldNum" sz="quarter" idx="12"/>
          </p:nvPr>
        </p:nvSpPr>
        <p:spPr/>
        <p:txBody>
          <a:bodyPr/>
          <a:lstStyle>
            <a:lvl1pPr>
              <a:defRPr/>
            </a:lvl1pPr>
          </a:lstStyle>
          <a:p>
            <a:pPr eaLnBrk="1" hangingPunct="1">
              <a:defRPr/>
            </a:pPr>
            <a:fld id="{64919973-CBD3-0F40-8FDD-C48EC7BFA77A}"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623824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1" hangingPunct="1">
              <a:defRPr/>
            </a:pPr>
            <a:fld id="{35DBB860-459F-544E-B1C7-345F249D3410}" type="datetime1">
              <a:rPr lang="nl-BE" smtClean="0">
                <a:ea typeface="ＭＳ Ｐゴシック" charset="0"/>
              </a:rPr>
              <a:pPr eaLnBrk="1" hangingPunct="1">
                <a:defRPr/>
              </a:pPr>
              <a:t>5/11/2021</a:t>
            </a:fld>
            <a:endParaRPr lang="nl-BE">
              <a:ea typeface="ＭＳ Ｐゴシック" charset="0"/>
            </a:endParaRPr>
          </a:p>
        </p:txBody>
      </p:sp>
      <p:sp>
        <p:nvSpPr>
          <p:cNvPr id="3"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4" name="Slide Number Placeholder 5"/>
          <p:cNvSpPr>
            <a:spLocks noGrp="1"/>
          </p:cNvSpPr>
          <p:nvPr>
            <p:ph type="sldNum" sz="quarter" idx="12"/>
          </p:nvPr>
        </p:nvSpPr>
        <p:spPr/>
        <p:txBody>
          <a:bodyPr/>
          <a:lstStyle>
            <a:lvl1pPr>
              <a:defRPr/>
            </a:lvl1pPr>
          </a:lstStyle>
          <a:p>
            <a:pPr eaLnBrk="1" hangingPunct="1">
              <a:defRPr/>
            </a:pPr>
            <a:fld id="{01428CD6-3318-064F-ACEF-DD0279E687CE}"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3597223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BE"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hangingPunct="1">
              <a:defRPr/>
            </a:pPr>
            <a:fld id="{6629943B-1C11-7F40-997A-5592057ED771}"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A0F94CF6-107A-FD43-8898-F58E7316E26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484458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B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hangingPunct="1">
              <a:defRPr/>
            </a:pPr>
            <a:fld id="{D79776E6-0956-AA45-B4D0-2642DFEFEDD3}"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FAE943FE-44D7-F644-B707-7EB1E1829874}"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227845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D0F10E19-0463-9C4B-AEEB-2897F1E94408}"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F1A61A94-5BD3-5F44-ADE7-3D281DC9B6C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835250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2A2D63C2-82D0-4248-8921-667A7EE6394F}"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C11144CA-36A8-2D45-9900-BEF84F2E2A0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227375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3" name="Object 11"/>
          <p:cNvGraphicFramePr>
            <a:graphicFrameLocks noChangeAspect="1"/>
          </p:cNvGraphicFramePr>
          <p:nvPr/>
        </p:nvGraphicFramePr>
        <p:xfrm>
          <a:off x="107951" y="87314"/>
          <a:ext cx="2755900" cy="2568575"/>
        </p:xfrm>
        <a:graphic>
          <a:graphicData uri="http://schemas.openxmlformats.org/presentationml/2006/ole">
            <mc:AlternateContent xmlns:mc="http://schemas.openxmlformats.org/markup-compatibility/2006">
              <mc:Choice xmlns:v="urn:schemas-microsoft-com:vml" Requires="v">
                <p:oleObj spid="_x0000_s112674" name="Image" r:id="rId3" imgW="2228092" imgH="2770638" progId="">
                  <p:embed/>
                </p:oleObj>
              </mc:Choice>
              <mc:Fallback>
                <p:oleObj name="Image" r:id="rId3" imgW="2228092" imgH="2770638" progId="">
                  <p:embed/>
                  <p:pic>
                    <p:nvPicPr>
                      <p:cNvPr id="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1" y="87314"/>
                        <a:ext cx="27559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 name="AutoShape 4"/>
          <p:cNvSpPr>
            <a:spLocks noChangeArrowheads="1"/>
          </p:cNvSpPr>
          <p:nvPr/>
        </p:nvSpPr>
        <p:spPr bwMode="auto">
          <a:xfrm>
            <a:off x="3494618" y="2339975"/>
            <a:ext cx="8210549" cy="15240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 name="T18" fmla="*/ 0 w 1000"/>
              <a:gd name="T19" fmla="*/ 0 h 1000"/>
              <a:gd name="T20" fmla="*/ 1000 w 1000"/>
              <a:gd name="T21" fmla="*/ 1000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Times New Roman" pitchFamily="18" charset="0"/>
            </a:endParaRPr>
          </a:p>
        </p:txBody>
      </p:sp>
      <p:sp>
        <p:nvSpPr>
          <p:cNvPr id="2" name="Title 1"/>
          <p:cNvSpPr>
            <a:spLocks noGrp="1"/>
          </p:cNvSpPr>
          <p:nvPr>
            <p:ph type="ctrTitle"/>
          </p:nvPr>
        </p:nvSpPr>
        <p:spPr>
          <a:xfrm>
            <a:off x="3390918" y="2571746"/>
            <a:ext cx="8515373" cy="857255"/>
          </a:xfrm>
        </p:spPr>
        <p:txBody>
          <a:bodyPr/>
          <a:lstStyle>
            <a:lvl1pPr algn="l">
              <a:lnSpc>
                <a:spcPct val="150000"/>
              </a:lnSpc>
              <a:defRPr sz="2800">
                <a:solidFill>
                  <a:schemeClr val="bg2"/>
                </a:solidFill>
              </a:defRPr>
            </a:lvl1pPr>
          </a:lstStyle>
          <a:p>
            <a:r>
              <a:rPr lang="en-US"/>
              <a:t>Click to edit Master title style</a:t>
            </a:r>
            <a:endParaRPr lang="nl-BE" dirty="0"/>
          </a:p>
        </p:txBody>
      </p:sp>
      <p:sp>
        <p:nvSpPr>
          <p:cNvPr id="5" name="Date Placeholder 3"/>
          <p:cNvSpPr>
            <a:spLocks noGrp="1"/>
          </p:cNvSpPr>
          <p:nvPr>
            <p:ph type="dt" sz="half" idx="10"/>
          </p:nvPr>
        </p:nvSpPr>
        <p:spPr/>
        <p:txBody>
          <a:bodyPr/>
          <a:lstStyle>
            <a:lvl1pPr>
              <a:defRPr/>
            </a:lvl1pPr>
          </a:lstStyle>
          <a:p>
            <a:pPr eaLnBrk="1" hangingPunct="1">
              <a:defRPr/>
            </a:pPr>
            <a:fld id="{D6817706-FD7B-2042-A51A-21D7E32E6458}"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43BC0B8F-BA91-BF41-B9DD-222BD3BD5E9A}"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729130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F9B9FFBA-BE54-BC4F-A079-24CEA381D865}"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27427E86-E1D2-2044-90A8-7E4068C79880}"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63431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7167"/>
            <a:ext cx="10972800" cy="5857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38D4345D-93FB-8243-B51F-A49D3262233A}"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D2043CBF-7F2C-A74C-B286-D87140172F20}"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441105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4DAFE1-5DCF-4C10-81B8-B7CC92F60F92}"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F6E4DA1F-CCFE-42FC-8C6A-1168F5C4F1A0}" type="slidenum">
              <a:rPr lang="en-US" smtClean="0"/>
              <a:pPr>
                <a:defRPr/>
              </a:pPr>
              <a:t>‹#›</a:t>
            </a:fld>
            <a:endParaRPr lang="en-US"/>
          </a:p>
        </p:txBody>
      </p:sp>
      <p:pic>
        <p:nvPicPr>
          <p:cNvPr id="8" name="Picture 7"/>
          <p:cNvPicPr>
            <a:picLocks noChangeAspect="1"/>
          </p:cNvPicPr>
          <p:nvPr userDrawn="1"/>
        </p:nvPicPr>
        <p:blipFill>
          <a:blip r:embed="rId2"/>
          <a:stretch>
            <a:fillRect/>
          </a:stretch>
        </p:blipFill>
        <p:spPr>
          <a:xfrm>
            <a:off x="10939020" y="6446496"/>
            <a:ext cx="520237" cy="335309"/>
          </a:xfrm>
          <a:prstGeom prst="rect">
            <a:avLst/>
          </a:prstGeom>
        </p:spPr>
      </p:pic>
    </p:spTree>
    <p:extLst>
      <p:ext uri="{BB962C8B-B14F-4D97-AF65-F5344CB8AC3E}">
        <p14:creationId xmlns:p14="http://schemas.microsoft.com/office/powerpoint/2010/main" val="3776347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a:xfrm>
            <a:off x="609600" y="1600201"/>
            <a:ext cx="10972800" cy="204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Content Placeholder 2"/>
          <p:cNvSpPr>
            <a:spLocks noGrp="1"/>
          </p:cNvSpPr>
          <p:nvPr>
            <p:ph idx="13"/>
          </p:nvPr>
        </p:nvSpPr>
        <p:spPr>
          <a:xfrm>
            <a:off x="609600" y="3786190"/>
            <a:ext cx="10972800" cy="204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3"/>
          <p:cNvSpPr>
            <a:spLocks noGrp="1"/>
          </p:cNvSpPr>
          <p:nvPr>
            <p:ph type="dt" sz="half" idx="14"/>
          </p:nvPr>
        </p:nvSpPr>
        <p:spPr/>
        <p:txBody>
          <a:bodyPr/>
          <a:lstStyle>
            <a:lvl1pPr>
              <a:defRPr/>
            </a:lvl1pPr>
          </a:lstStyle>
          <a:p>
            <a:pPr eaLnBrk="1" hangingPunct="1">
              <a:defRPr/>
            </a:pPr>
            <a:fld id="{52B5E1C9-E3EB-B14D-958A-52F9CC63B881}"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5"/>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8" name="Slide Number Placeholder 5"/>
          <p:cNvSpPr>
            <a:spLocks noGrp="1"/>
          </p:cNvSpPr>
          <p:nvPr>
            <p:ph type="sldNum" sz="quarter" idx="16"/>
          </p:nvPr>
        </p:nvSpPr>
        <p:spPr/>
        <p:txBody>
          <a:bodyPr/>
          <a:lstStyle>
            <a:lvl1pPr>
              <a:defRPr/>
            </a:lvl1pPr>
          </a:lstStyle>
          <a:p>
            <a:pPr eaLnBrk="1" hangingPunct="1">
              <a:defRPr/>
            </a:pPr>
            <a:fld id="{4708BB80-0490-8F40-B56A-9317A7DF5A5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98391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1" hangingPunct="1">
              <a:defRPr/>
            </a:pPr>
            <a:fld id="{ED778E1E-5276-0E4B-8CC2-897B102A257F}"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DC00557C-5E89-7244-9454-18F7701EB351}"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057274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3"/>
          <p:cNvSpPr>
            <a:spLocks noGrp="1"/>
          </p:cNvSpPr>
          <p:nvPr>
            <p:ph type="dt" sz="half" idx="10"/>
          </p:nvPr>
        </p:nvSpPr>
        <p:spPr/>
        <p:txBody>
          <a:bodyPr/>
          <a:lstStyle>
            <a:lvl1pPr>
              <a:defRPr/>
            </a:lvl1pPr>
          </a:lstStyle>
          <a:p>
            <a:pPr eaLnBrk="1" hangingPunct="1">
              <a:defRPr/>
            </a:pPr>
            <a:fld id="{414210C7-3DDA-3B4B-B7CC-A18D46FBF661}"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AF7F77EF-6A7D-A144-BB11-A48D2FD7E63B}"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064132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3"/>
          <p:cNvSpPr>
            <a:spLocks noGrp="1"/>
          </p:cNvSpPr>
          <p:nvPr>
            <p:ph type="dt" sz="half" idx="10"/>
          </p:nvPr>
        </p:nvSpPr>
        <p:spPr/>
        <p:txBody>
          <a:bodyPr/>
          <a:lstStyle>
            <a:lvl1pPr>
              <a:defRPr/>
            </a:lvl1pPr>
          </a:lstStyle>
          <a:p>
            <a:pPr eaLnBrk="1" hangingPunct="1">
              <a:defRPr/>
            </a:pPr>
            <a:fld id="{BE854F36-2D24-EE40-8F7E-74E8D87D6024}" type="datetime1">
              <a:rPr lang="nl-BE" smtClean="0">
                <a:ea typeface="ＭＳ Ｐゴシック" charset="0"/>
              </a:rPr>
              <a:pPr eaLnBrk="1" hangingPunct="1">
                <a:defRPr/>
              </a:pPr>
              <a:t>5/11/2021</a:t>
            </a:fld>
            <a:endParaRPr lang="nl-BE">
              <a:ea typeface="ＭＳ Ｐゴシック" charset="0"/>
            </a:endParaRPr>
          </a:p>
        </p:txBody>
      </p:sp>
      <p:sp>
        <p:nvSpPr>
          <p:cNvPr id="8"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9" name="Slide Number Placeholder 5"/>
          <p:cNvSpPr>
            <a:spLocks noGrp="1"/>
          </p:cNvSpPr>
          <p:nvPr>
            <p:ph type="sldNum" sz="quarter" idx="12"/>
          </p:nvPr>
        </p:nvSpPr>
        <p:spPr/>
        <p:txBody>
          <a:bodyPr/>
          <a:lstStyle>
            <a:lvl1pPr>
              <a:defRPr/>
            </a:lvl1pPr>
          </a:lstStyle>
          <a:p>
            <a:pPr eaLnBrk="1" hangingPunct="1">
              <a:defRPr/>
            </a:pPr>
            <a:fld id="{2FED6303-A09C-D943-89B8-7874DAC0C89B}"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3357050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3"/>
          <p:cNvSpPr>
            <a:spLocks noGrp="1"/>
          </p:cNvSpPr>
          <p:nvPr>
            <p:ph type="dt" sz="half" idx="10"/>
          </p:nvPr>
        </p:nvSpPr>
        <p:spPr/>
        <p:txBody>
          <a:bodyPr/>
          <a:lstStyle>
            <a:lvl1pPr>
              <a:defRPr/>
            </a:lvl1pPr>
          </a:lstStyle>
          <a:p>
            <a:pPr eaLnBrk="1" hangingPunct="1">
              <a:defRPr/>
            </a:pPr>
            <a:fld id="{53B75F2E-6BB2-444E-B36E-D33665DFA7C4}" type="datetime1">
              <a:rPr lang="nl-BE" smtClean="0">
                <a:ea typeface="ＭＳ Ｐゴシック" charset="0"/>
              </a:rPr>
              <a:pPr eaLnBrk="1" hangingPunct="1">
                <a:defRPr/>
              </a:pPr>
              <a:t>5/11/2021</a:t>
            </a:fld>
            <a:endParaRPr lang="nl-BE">
              <a:ea typeface="ＭＳ Ｐゴシック" charset="0"/>
            </a:endParaRPr>
          </a:p>
        </p:txBody>
      </p:sp>
      <p:sp>
        <p:nvSpPr>
          <p:cNvPr id="4"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5" name="Slide Number Placeholder 5"/>
          <p:cNvSpPr>
            <a:spLocks noGrp="1"/>
          </p:cNvSpPr>
          <p:nvPr>
            <p:ph type="sldNum" sz="quarter" idx="12"/>
          </p:nvPr>
        </p:nvSpPr>
        <p:spPr/>
        <p:txBody>
          <a:bodyPr/>
          <a:lstStyle>
            <a:lvl1pPr>
              <a:defRPr/>
            </a:lvl1pPr>
          </a:lstStyle>
          <a:p>
            <a:pPr eaLnBrk="1" hangingPunct="1">
              <a:defRPr/>
            </a:pPr>
            <a:fld id="{64919973-CBD3-0F40-8FDD-C48EC7BFA77A}"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474335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1" hangingPunct="1">
              <a:defRPr/>
            </a:pPr>
            <a:fld id="{35DBB860-459F-544E-B1C7-345F249D3410}" type="datetime1">
              <a:rPr lang="nl-BE" smtClean="0">
                <a:ea typeface="ＭＳ Ｐゴシック" charset="0"/>
              </a:rPr>
              <a:pPr eaLnBrk="1" hangingPunct="1">
                <a:defRPr/>
              </a:pPr>
              <a:t>5/11/2021</a:t>
            </a:fld>
            <a:endParaRPr lang="nl-BE">
              <a:ea typeface="ＭＳ Ｐゴシック" charset="0"/>
            </a:endParaRPr>
          </a:p>
        </p:txBody>
      </p:sp>
      <p:sp>
        <p:nvSpPr>
          <p:cNvPr id="3"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4" name="Slide Number Placeholder 5"/>
          <p:cNvSpPr>
            <a:spLocks noGrp="1"/>
          </p:cNvSpPr>
          <p:nvPr>
            <p:ph type="sldNum" sz="quarter" idx="12"/>
          </p:nvPr>
        </p:nvSpPr>
        <p:spPr/>
        <p:txBody>
          <a:bodyPr/>
          <a:lstStyle>
            <a:lvl1pPr>
              <a:defRPr/>
            </a:lvl1pPr>
          </a:lstStyle>
          <a:p>
            <a:pPr eaLnBrk="1" hangingPunct="1">
              <a:defRPr/>
            </a:pPr>
            <a:fld id="{01428CD6-3318-064F-ACEF-DD0279E687CE}"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1036906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BE"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hangingPunct="1">
              <a:defRPr/>
            </a:pPr>
            <a:fld id="{6629943B-1C11-7F40-997A-5592057ED771}"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A0F94CF6-107A-FD43-8898-F58E7316E26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719582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B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hangingPunct="1">
              <a:defRPr/>
            </a:pPr>
            <a:fld id="{D79776E6-0956-AA45-B4D0-2642DFEFEDD3}" type="datetime1">
              <a:rPr lang="nl-BE" smtClean="0">
                <a:ea typeface="ＭＳ Ｐゴシック" charset="0"/>
              </a:rPr>
              <a:pPr eaLnBrk="1" hangingPunct="1">
                <a:defRPr/>
              </a:pPr>
              <a:t>5/11/2021</a:t>
            </a:fld>
            <a:endParaRPr lang="nl-BE">
              <a:ea typeface="ＭＳ Ｐゴシック" charset="0"/>
            </a:endParaRPr>
          </a:p>
        </p:txBody>
      </p:sp>
      <p:sp>
        <p:nvSpPr>
          <p:cNvPr id="6"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7" name="Slide Number Placeholder 5"/>
          <p:cNvSpPr>
            <a:spLocks noGrp="1"/>
          </p:cNvSpPr>
          <p:nvPr>
            <p:ph type="sldNum" sz="quarter" idx="12"/>
          </p:nvPr>
        </p:nvSpPr>
        <p:spPr/>
        <p:txBody>
          <a:bodyPr/>
          <a:lstStyle>
            <a:lvl1pPr>
              <a:defRPr/>
            </a:lvl1pPr>
          </a:lstStyle>
          <a:p>
            <a:pPr eaLnBrk="1" hangingPunct="1">
              <a:defRPr/>
            </a:pPr>
            <a:fld id="{FAE943FE-44D7-F644-B707-7EB1E1829874}"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3821245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D0F10E19-0463-9C4B-AEEB-2897F1E94408}"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F1A61A94-5BD3-5F44-ADE7-3D281DC9B6C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84672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2A2D63C2-82D0-4248-8921-667A7EE6394F}"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11"/>
          </p:nvPr>
        </p:nvSpPr>
        <p:spPr/>
        <p:txBody>
          <a:bodyPr/>
          <a:lstStyle>
            <a:lvl1pPr>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12"/>
          </p:nvPr>
        </p:nvSpPr>
        <p:spPr/>
        <p:txBody>
          <a:bodyPr/>
          <a:lstStyle>
            <a:lvl1pPr>
              <a:defRPr/>
            </a:lvl1pPr>
          </a:lstStyle>
          <a:p>
            <a:pPr eaLnBrk="1" hangingPunct="1">
              <a:defRPr/>
            </a:pPr>
            <a:fld id="{C11144CA-36A8-2D45-9900-BEF84F2E2A0D}" type="slidenum">
              <a:rPr lang="nl-BE" smtClean="0">
                <a:ea typeface="ＭＳ Ｐゴシック" charset="0"/>
              </a:rPr>
              <a:pPr eaLnBrk="1" hangingPunct="1">
                <a:defRPr/>
              </a:pPr>
              <a:t>‹#›</a:t>
            </a:fld>
            <a:endParaRPr lang="nl-BE">
              <a:ea typeface="ＭＳ Ｐゴシック" charset="0"/>
            </a:endParaRPr>
          </a:p>
        </p:txBody>
      </p:sp>
    </p:spTree>
    <p:extLst>
      <p:ext uri="{BB962C8B-B14F-4D97-AF65-F5344CB8AC3E}">
        <p14:creationId xmlns:p14="http://schemas.microsoft.com/office/powerpoint/2010/main" val="256596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70"/>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2F1B744-4202-4B78-8640-C8EB1C667614}" type="datetime1">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D69046C9-A841-4F2A-9FD5-0D30883EBC7D}" type="slidenum">
              <a:rPr lang="en-US" smtClean="0"/>
              <a:pPr>
                <a:defRPr/>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13964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B1B8773A-30F8-4BFE-9C82-4AED503D8992}"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946E770A-854C-46B1-A8DF-99DCD4C291EA}" type="slidenum">
              <a:rPr lang="en-US" smtClean="0"/>
              <a:pPr>
                <a:defRPr/>
              </a:pPr>
              <a:t>‹#›</a:t>
            </a:fld>
            <a:endParaRPr lang="en-US" dirty="0"/>
          </a:p>
        </p:txBody>
      </p:sp>
    </p:spTree>
    <p:extLst>
      <p:ext uri="{BB962C8B-B14F-4D97-AF65-F5344CB8AC3E}">
        <p14:creationId xmlns:p14="http://schemas.microsoft.com/office/powerpoint/2010/main" val="152190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4151-F107-4210-85EB-AF6F1712F0F0}" type="datetime1">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EB4FD61-213A-40C2-9122-0632383D12D8}" type="slidenum">
              <a:rPr lang="en-US" smtClean="0"/>
              <a:pPr>
                <a:defRPr/>
              </a:pPr>
              <a:t>‹#›</a:t>
            </a:fld>
            <a:endParaRPr lang="en-US"/>
          </a:p>
        </p:txBody>
      </p:sp>
    </p:spTree>
    <p:extLst>
      <p:ext uri="{BB962C8B-B14F-4D97-AF65-F5344CB8AC3E}">
        <p14:creationId xmlns:p14="http://schemas.microsoft.com/office/powerpoint/2010/main" val="26452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A16DEE-364E-4BA0-AFFE-B3858B53AE08}"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DDC8ED9-5CFF-48E8-9D63-1C87EF331A7A}" type="slidenum">
              <a:rPr lang="en-US" smtClean="0"/>
              <a:pPr>
                <a:defRPr/>
              </a:pPr>
              <a:t>‹#›</a:t>
            </a:fld>
            <a:endParaRPr lang="en-US"/>
          </a:p>
        </p:txBody>
      </p:sp>
    </p:spTree>
    <p:extLst>
      <p:ext uri="{BB962C8B-B14F-4D97-AF65-F5344CB8AC3E}">
        <p14:creationId xmlns:p14="http://schemas.microsoft.com/office/powerpoint/2010/main" val="347205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5"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6"/>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5"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1"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3425B349-B583-4A5D-98C2-DCEC0016445A}" type="datetime1">
              <a:rPr lang="en-US" smtClean="0"/>
              <a:t>11/5/2021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pPr>
              <a:defRPr/>
            </a:pPr>
            <a:fld id="{69B8646F-6C54-4D73-BE5F-D7471B73A58F}" type="slidenum">
              <a:rPr lang="en-US" smtClean="0"/>
              <a:pPr>
                <a:defRPr/>
              </a:pPr>
              <a:t>‹#›</a:t>
            </a:fld>
            <a:endParaRPr lang="en-US"/>
          </a:p>
        </p:txBody>
      </p:sp>
    </p:spTree>
    <p:extLst>
      <p:ext uri="{BB962C8B-B14F-4D97-AF65-F5344CB8AC3E}">
        <p14:creationId xmlns:p14="http://schemas.microsoft.com/office/powerpoint/2010/main" val="369339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90600" y="512064"/>
            <a:ext cx="10363200" cy="914400"/>
          </a:xfrm>
          <a:prstGeom prst="rect">
            <a:avLst/>
          </a:prstGeom>
        </p:spPr>
        <p:txBody>
          <a:bodyPr vert="horz" anchor="t">
            <a:noAutofit/>
          </a:bodyPr>
          <a:lstStyle/>
          <a:p>
            <a:r>
              <a:rPr kumimoji="0" lang="en-US" dirty="0"/>
              <a:t>Click to Edit Master Title Style</a:t>
            </a:r>
          </a:p>
        </p:txBody>
      </p:sp>
      <p:sp>
        <p:nvSpPr>
          <p:cNvPr id="13" name="Text Placeholder 12"/>
          <p:cNvSpPr>
            <a:spLocks noGrp="1"/>
          </p:cNvSpPr>
          <p:nvPr>
            <p:ph type="body" idx="1"/>
          </p:nvPr>
        </p:nvSpPr>
        <p:spPr>
          <a:xfrm>
            <a:off x="990600" y="1783560"/>
            <a:ext cx="10363200" cy="45720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636000" y="6416680"/>
            <a:ext cx="2844800" cy="365125"/>
          </a:xfrm>
          <a:prstGeom prst="rect">
            <a:avLst/>
          </a:prstGeom>
        </p:spPr>
        <p:txBody>
          <a:bodyPr vert="horz" anchor="b"/>
          <a:lstStyle>
            <a:lvl1pPr algn="l" eaLnBrk="1" latinLnBrk="0" hangingPunct="1">
              <a:defRPr kumimoji="0" sz="1100">
                <a:solidFill>
                  <a:schemeClr val="tx2"/>
                </a:solidFill>
                <a:latin typeface="Arial" panose="020B0604020202020204" pitchFamily="34" charset="0"/>
                <a:cs typeface="Arial" panose="020B0604020202020204" pitchFamily="34" charset="0"/>
              </a:defRPr>
            </a:lvl1pPr>
            <a:extLst/>
          </a:lstStyle>
          <a:p>
            <a:fld id="{83AEBA2D-B4AE-4DD3-A7AC-69EDD2B88F39}" type="datetime1">
              <a:rPr lang="en-US" smtClean="0"/>
              <a:pPr/>
              <a:t>11/5/2021</a:t>
            </a:fld>
            <a:endParaRPr lang="en-US"/>
          </a:p>
        </p:txBody>
      </p:sp>
      <p:sp>
        <p:nvSpPr>
          <p:cNvPr id="3" name="Footer Placeholder 2"/>
          <p:cNvSpPr>
            <a:spLocks noGrp="1"/>
          </p:cNvSpPr>
          <p:nvPr>
            <p:ph type="ftr" sz="quarter" idx="3"/>
          </p:nvPr>
        </p:nvSpPr>
        <p:spPr>
          <a:xfrm>
            <a:off x="1219200" y="6416680"/>
            <a:ext cx="7416800" cy="365125"/>
          </a:xfrm>
          <a:prstGeom prst="rect">
            <a:avLst/>
          </a:prstGeom>
        </p:spPr>
        <p:txBody>
          <a:bodyPr vert="horz" anchor="b"/>
          <a:lstStyle>
            <a:lvl1pPr algn="r" eaLnBrk="1" latinLnBrk="0" hangingPunct="1">
              <a:defRPr kumimoji="0" sz="1100">
                <a:solidFill>
                  <a:schemeClr val="tx2"/>
                </a:solidFill>
                <a:latin typeface="Arial" panose="020B0604020202020204" pitchFamily="34" charset="0"/>
                <a:cs typeface="Arial" panose="020B0604020202020204" pitchFamily="34" charset="0"/>
              </a:defRPr>
            </a:lvl1pPr>
            <a:extLst/>
          </a:lstStyle>
          <a:p>
            <a:endParaRPr lang="en-US"/>
          </a:p>
        </p:txBody>
      </p:sp>
      <p:sp>
        <p:nvSpPr>
          <p:cNvPr id="23" name="Slide Number Placeholder 22"/>
          <p:cNvSpPr>
            <a:spLocks noGrp="1"/>
          </p:cNvSpPr>
          <p:nvPr>
            <p:ph type="sldNum" sz="quarter" idx="4"/>
          </p:nvPr>
        </p:nvSpPr>
        <p:spPr>
          <a:xfrm>
            <a:off x="11480800" y="6416680"/>
            <a:ext cx="609600" cy="365125"/>
          </a:xfrm>
          <a:prstGeom prst="rect">
            <a:avLst/>
          </a:prstGeom>
        </p:spPr>
        <p:txBody>
          <a:bodyPr vert="horz" anchor="b"/>
          <a:lstStyle>
            <a:lvl1pPr algn="l" eaLnBrk="1" latinLnBrk="0" hangingPunct="1">
              <a:defRPr kumimoji="0" sz="1200">
                <a:solidFill>
                  <a:schemeClr val="tx2"/>
                </a:solidFill>
                <a:latin typeface="Arial" panose="020B0604020202020204" pitchFamily="34" charset="0"/>
                <a:cs typeface="Arial" panose="020B0604020202020204" pitchFamily="34" charset="0"/>
              </a:defRPr>
            </a:lvl1pPr>
            <a:extLst/>
          </a:lstStyle>
          <a:p>
            <a:pPr>
              <a:defRPr/>
            </a:pPr>
            <a:r>
              <a:rPr lang="en-US"/>
              <a:t>Slide</a:t>
            </a:r>
            <a:fld id="{088F9C99-2D15-43C9-BB30-1A2892BDD46B}" type="slidenum">
              <a:rPr lang="en-US" smtClean="0"/>
              <a:pPr>
                <a:defRPr/>
              </a:pPr>
              <a:t>‹#›</a:t>
            </a:fld>
            <a:endParaRPr lang="en-US"/>
          </a:p>
        </p:txBody>
      </p:sp>
    </p:spTree>
    <p:extLst>
      <p:ext uri="{BB962C8B-B14F-4D97-AF65-F5344CB8AC3E}">
        <p14:creationId xmlns:p14="http://schemas.microsoft.com/office/powerpoint/2010/main" val="3674472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p:titleStyle>
    <p:bodyStyle>
      <a:lvl1pPr marL="411480" indent="-342900" algn="l" rtl="0" eaLnBrk="1" latinLnBrk="0" hangingPunct="1">
        <a:spcBef>
          <a:spcPts val="700"/>
        </a:spcBef>
        <a:buClrTx/>
        <a:buSzPct val="95000"/>
        <a:buFont typeface="Wingdings" panose="05000000000000000000" pitchFamily="2" charset="2"/>
        <a:buChar char="l"/>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Wingdings" panose="05000000000000000000" pitchFamily="2" charset="2"/>
        <a:buChar char="l"/>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Wingdings" panose="05000000000000000000" pitchFamily="2" charset="2"/>
        <a:buChar char="l"/>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Wingdings" panose="05000000000000000000" pitchFamily="2" charset="2"/>
        <a:buChar char="l"/>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Wingdings" panose="05000000000000000000" pitchFamily="2" charset="2"/>
        <a:buChar char="l"/>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117036" y="304245"/>
            <a:ext cx="10362776" cy="1143597"/>
          </a:xfrm>
          <a:prstGeom prst="rect">
            <a:avLst/>
          </a:prstGeom>
          <a:noFill/>
          <a:ln>
            <a:noFill/>
          </a:ln>
          <a:effectLst>
            <a:outerShdw dist="25399" dir="2700000" algn="ctr" rotWithShape="0">
              <a:schemeClr val="bg2">
                <a:alpha val="31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1117036" y="1676917"/>
            <a:ext cx="10362776" cy="411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1042" name="Line 18"/>
          <p:cNvSpPr>
            <a:spLocks noChangeShapeType="1"/>
          </p:cNvSpPr>
          <p:nvPr userDrawn="1"/>
        </p:nvSpPr>
        <p:spPr bwMode="auto">
          <a:xfrm>
            <a:off x="203483" y="6628923"/>
            <a:ext cx="710071" cy="0"/>
          </a:xfrm>
          <a:prstGeom prst="line">
            <a:avLst/>
          </a:prstGeom>
          <a:noFill/>
          <a:ln w="9525">
            <a:solidFill>
              <a:schemeClr val="bg1"/>
            </a:solidFill>
            <a:round/>
            <a:headEnd/>
            <a:tailEnd/>
          </a:ln>
        </p:spPr>
        <p:txBody>
          <a:bodyPr/>
          <a:lstStyle/>
          <a:p>
            <a:pPr>
              <a:defRPr/>
            </a:pPr>
            <a:endParaRPr lang="en-US" sz="2132" b="0">
              <a:solidFill>
                <a:srgbClr val="000000"/>
              </a:solidFill>
              <a:latin typeface="Arial" charset="0"/>
              <a:ea typeface="+mn-ea"/>
            </a:endParaRPr>
          </a:p>
        </p:txBody>
      </p:sp>
      <p:sp>
        <p:nvSpPr>
          <p:cNvPr id="1043" name="Line 19"/>
          <p:cNvSpPr>
            <a:spLocks noChangeShapeType="1"/>
          </p:cNvSpPr>
          <p:nvPr userDrawn="1"/>
        </p:nvSpPr>
        <p:spPr bwMode="auto">
          <a:xfrm flipV="1">
            <a:off x="203483" y="6401637"/>
            <a:ext cx="0" cy="227287"/>
          </a:xfrm>
          <a:prstGeom prst="line">
            <a:avLst/>
          </a:prstGeom>
          <a:noFill/>
          <a:ln w="9525">
            <a:solidFill>
              <a:schemeClr val="bg1"/>
            </a:solidFill>
            <a:round/>
            <a:headEnd/>
            <a:tailEnd/>
          </a:ln>
        </p:spPr>
        <p:txBody>
          <a:bodyPr wrap="none" anchor="ctr"/>
          <a:lstStyle/>
          <a:p>
            <a:pPr>
              <a:defRPr/>
            </a:pPr>
            <a:endParaRPr lang="en-US" sz="2132" b="0">
              <a:solidFill>
                <a:srgbClr val="000000"/>
              </a:solidFill>
              <a:latin typeface="Arial" charset="0"/>
              <a:ea typeface="+mn-ea"/>
            </a:endParaRPr>
          </a:p>
        </p:txBody>
      </p:sp>
      <p:sp>
        <p:nvSpPr>
          <p:cNvPr id="1044" name="Line 20"/>
          <p:cNvSpPr>
            <a:spLocks noChangeShapeType="1"/>
          </p:cNvSpPr>
          <p:nvPr userDrawn="1"/>
        </p:nvSpPr>
        <p:spPr bwMode="auto">
          <a:xfrm>
            <a:off x="203483" y="6401636"/>
            <a:ext cx="305224" cy="0"/>
          </a:xfrm>
          <a:prstGeom prst="line">
            <a:avLst/>
          </a:prstGeom>
          <a:noFill/>
          <a:ln w="9525">
            <a:solidFill>
              <a:schemeClr val="bg1"/>
            </a:solidFill>
            <a:round/>
            <a:headEnd/>
            <a:tailEnd/>
          </a:ln>
        </p:spPr>
        <p:txBody>
          <a:bodyPr wrap="none" anchor="ctr"/>
          <a:lstStyle/>
          <a:p>
            <a:pPr>
              <a:defRPr/>
            </a:pPr>
            <a:endParaRPr lang="en-US" sz="2132" b="0">
              <a:solidFill>
                <a:srgbClr val="000000"/>
              </a:solidFill>
              <a:latin typeface="Arial" charset="0"/>
              <a:ea typeface="+mn-ea"/>
            </a:endParaRPr>
          </a:p>
        </p:txBody>
      </p:sp>
    </p:spTree>
    <p:extLst>
      <p:ext uri="{BB962C8B-B14F-4D97-AF65-F5344CB8AC3E}">
        <p14:creationId xmlns:p14="http://schemas.microsoft.com/office/powerpoint/2010/main" val="1180131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rtl="0" eaLnBrk="0" fontAlgn="base" hangingPunct="0">
        <a:spcBef>
          <a:spcPct val="0"/>
        </a:spcBef>
        <a:spcAft>
          <a:spcPct val="0"/>
        </a:spcAft>
        <a:defRPr sz="3905">
          <a:solidFill>
            <a:schemeClr val="tx2"/>
          </a:solidFill>
          <a:latin typeface="+mj-lt"/>
          <a:ea typeface="+mj-ea"/>
          <a:cs typeface="+mj-cs"/>
        </a:defRPr>
      </a:lvl1pPr>
      <a:lvl2pPr algn="l" rtl="0" eaLnBrk="0" fontAlgn="base" hangingPunct="0">
        <a:spcBef>
          <a:spcPct val="0"/>
        </a:spcBef>
        <a:spcAft>
          <a:spcPct val="0"/>
        </a:spcAft>
        <a:defRPr sz="3905">
          <a:solidFill>
            <a:schemeClr val="tx2"/>
          </a:solidFill>
          <a:latin typeface="Arial" charset="0"/>
          <a:ea typeface="ＭＳ Ｐゴシック" pitchFamily="116" charset="-128"/>
        </a:defRPr>
      </a:lvl2pPr>
      <a:lvl3pPr algn="l" rtl="0" eaLnBrk="0" fontAlgn="base" hangingPunct="0">
        <a:spcBef>
          <a:spcPct val="0"/>
        </a:spcBef>
        <a:spcAft>
          <a:spcPct val="0"/>
        </a:spcAft>
        <a:defRPr sz="3905">
          <a:solidFill>
            <a:schemeClr val="tx2"/>
          </a:solidFill>
          <a:latin typeface="Arial" charset="0"/>
          <a:ea typeface="ＭＳ Ｐゴシック" pitchFamily="116" charset="-128"/>
        </a:defRPr>
      </a:lvl3pPr>
      <a:lvl4pPr algn="l" rtl="0" eaLnBrk="0" fontAlgn="base" hangingPunct="0">
        <a:spcBef>
          <a:spcPct val="0"/>
        </a:spcBef>
        <a:spcAft>
          <a:spcPct val="0"/>
        </a:spcAft>
        <a:defRPr sz="3905">
          <a:solidFill>
            <a:schemeClr val="tx2"/>
          </a:solidFill>
          <a:latin typeface="Arial" charset="0"/>
          <a:ea typeface="ＭＳ Ｐゴシック" pitchFamily="116" charset="-128"/>
        </a:defRPr>
      </a:lvl4pPr>
      <a:lvl5pPr algn="l" rtl="0" eaLnBrk="0" fontAlgn="base" hangingPunct="0">
        <a:spcBef>
          <a:spcPct val="0"/>
        </a:spcBef>
        <a:spcAft>
          <a:spcPct val="0"/>
        </a:spcAft>
        <a:defRPr sz="3905">
          <a:solidFill>
            <a:schemeClr val="tx2"/>
          </a:solidFill>
          <a:latin typeface="Arial" charset="0"/>
          <a:ea typeface="ＭＳ Ｐゴシック" pitchFamily="116" charset="-128"/>
        </a:defRPr>
      </a:lvl5pPr>
      <a:lvl6pPr marL="406104" algn="l" rtl="0" fontAlgn="base">
        <a:spcBef>
          <a:spcPct val="0"/>
        </a:spcBef>
        <a:spcAft>
          <a:spcPct val="0"/>
        </a:spcAft>
        <a:defRPr sz="3908">
          <a:solidFill>
            <a:srgbClr val="691638"/>
          </a:solidFill>
          <a:latin typeface="Arial" charset="0"/>
          <a:ea typeface="ＭＳ Ｐゴシック" pitchFamily="116" charset="-128"/>
        </a:defRPr>
      </a:lvl6pPr>
      <a:lvl7pPr marL="812209" algn="l" rtl="0" fontAlgn="base">
        <a:spcBef>
          <a:spcPct val="0"/>
        </a:spcBef>
        <a:spcAft>
          <a:spcPct val="0"/>
        </a:spcAft>
        <a:defRPr sz="3908">
          <a:solidFill>
            <a:srgbClr val="691638"/>
          </a:solidFill>
          <a:latin typeface="Arial" charset="0"/>
          <a:ea typeface="ＭＳ Ｐゴシック" pitchFamily="116" charset="-128"/>
        </a:defRPr>
      </a:lvl7pPr>
      <a:lvl8pPr marL="1218312" algn="l" rtl="0" fontAlgn="base">
        <a:spcBef>
          <a:spcPct val="0"/>
        </a:spcBef>
        <a:spcAft>
          <a:spcPct val="0"/>
        </a:spcAft>
        <a:defRPr sz="3908">
          <a:solidFill>
            <a:srgbClr val="691638"/>
          </a:solidFill>
          <a:latin typeface="Arial" charset="0"/>
          <a:ea typeface="ＭＳ Ｐゴシック" pitchFamily="116" charset="-128"/>
        </a:defRPr>
      </a:lvl8pPr>
      <a:lvl9pPr marL="1624417" algn="l" rtl="0" fontAlgn="base">
        <a:spcBef>
          <a:spcPct val="0"/>
        </a:spcBef>
        <a:spcAft>
          <a:spcPct val="0"/>
        </a:spcAft>
        <a:defRPr sz="3908">
          <a:solidFill>
            <a:srgbClr val="691638"/>
          </a:solidFill>
          <a:latin typeface="Arial" charset="0"/>
          <a:ea typeface="ＭＳ Ｐゴシック" pitchFamily="116" charset="-128"/>
        </a:defRPr>
      </a:lvl9pPr>
    </p:titleStyle>
    <p:bodyStyle>
      <a:lvl1pPr algn="l" rtl="0" eaLnBrk="0" fontAlgn="base" hangingPunct="0">
        <a:spcBef>
          <a:spcPct val="20000"/>
        </a:spcBef>
        <a:spcAft>
          <a:spcPct val="0"/>
        </a:spcAft>
        <a:buClr>
          <a:srgbClr val="691638"/>
        </a:buClr>
        <a:defRPr sz="2403">
          <a:solidFill>
            <a:schemeClr val="tx2"/>
          </a:solidFill>
          <a:latin typeface="+mn-lt"/>
          <a:ea typeface="+mn-ea"/>
          <a:cs typeface="+mn-cs"/>
        </a:defRPr>
      </a:lvl1pPr>
      <a:lvl2pPr marL="659735" indent="-252766" algn="l" rtl="0" eaLnBrk="0" fontAlgn="base" hangingPunct="0">
        <a:spcBef>
          <a:spcPct val="20000"/>
        </a:spcBef>
        <a:spcAft>
          <a:spcPct val="0"/>
        </a:spcAft>
        <a:buClr>
          <a:srgbClr val="DC5A21"/>
        </a:buClr>
        <a:buFont typeface="Times" panose="02020603050405020304" pitchFamily="18" charset="0"/>
        <a:buChar char="•"/>
        <a:defRPr sz="2103">
          <a:solidFill>
            <a:schemeClr val="tx2"/>
          </a:solidFill>
          <a:latin typeface="+mn-lt"/>
          <a:ea typeface="+mn-ea"/>
        </a:defRPr>
      </a:lvl2pPr>
      <a:lvl3pPr marL="1014243" indent="-201895" algn="l" rtl="0" eaLnBrk="0" fontAlgn="base" hangingPunct="0">
        <a:spcBef>
          <a:spcPct val="20000"/>
        </a:spcBef>
        <a:spcAft>
          <a:spcPct val="0"/>
        </a:spcAft>
        <a:buClr>
          <a:srgbClr val="87ADB0"/>
        </a:buClr>
        <a:buChar char="•"/>
        <a:defRPr sz="1702">
          <a:solidFill>
            <a:schemeClr val="tx2"/>
          </a:solidFill>
          <a:latin typeface="+mn-lt"/>
          <a:ea typeface="+mn-ea"/>
        </a:defRPr>
      </a:lvl3pPr>
      <a:lvl4pPr marL="1421212" indent="-201895" algn="l" rtl="0" eaLnBrk="0" fontAlgn="base" hangingPunct="0">
        <a:spcBef>
          <a:spcPct val="20000"/>
        </a:spcBef>
        <a:spcAft>
          <a:spcPct val="0"/>
        </a:spcAft>
        <a:buChar char="–"/>
        <a:defRPr>
          <a:solidFill>
            <a:schemeClr val="tx2"/>
          </a:solidFill>
          <a:latin typeface="+mn-lt"/>
          <a:ea typeface="+mn-ea"/>
        </a:defRPr>
      </a:lvl4pPr>
      <a:lvl5pPr marL="1826592" indent="-201895" algn="l" rtl="0" eaLnBrk="0" fontAlgn="base" hangingPunct="0">
        <a:spcBef>
          <a:spcPct val="20000"/>
        </a:spcBef>
        <a:spcAft>
          <a:spcPct val="0"/>
        </a:spcAft>
        <a:buChar char="»"/>
        <a:defRPr sz="1402">
          <a:solidFill>
            <a:schemeClr val="tx2"/>
          </a:solidFill>
          <a:latin typeface="+mn-lt"/>
          <a:ea typeface="+mn-ea"/>
        </a:defRPr>
      </a:lvl5pPr>
      <a:lvl6pPr marL="2233573" indent="-203052" algn="l" rtl="0" fontAlgn="base">
        <a:spcBef>
          <a:spcPct val="20000"/>
        </a:spcBef>
        <a:spcAft>
          <a:spcPct val="0"/>
        </a:spcAft>
        <a:buChar char="»"/>
        <a:defRPr sz="1421">
          <a:solidFill>
            <a:schemeClr val="tx1"/>
          </a:solidFill>
          <a:latin typeface="+mn-lt"/>
          <a:ea typeface="+mn-ea"/>
        </a:defRPr>
      </a:lvl6pPr>
      <a:lvl7pPr marL="2639677" indent="-203052" algn="l" rtl="0" fontAlgn="base">
        <a:spcBef>
          <a:spcPct val="20000"/>
        </a:spcBef>
        <a:spcAft>
          <a:spcPct val="0"/>
        </a:spcAft>
        <a:buChar char="»"/>
        <a:defRPr sz="1421">
          <a:solidFill>
            <a:schemeClr val="tx1"/>
          </a:solidFill>
          <a:latin typeface="+mn-lt"/>
          <a:ea typeface="+mn-ea"/>
        </a:defRPr>
      </a:lvl7pPr>
      <a:lvl8pPr marL="3045781" indent="-203052" algn="l" rtl="0" fontAlgn="base">
        <a:spcBef>
          <a:spcPct val="20000"/>
        </a:spcBef>
        <a:spcAft>
          <a:spcPct val="0"/>
        </a:spcAft>
        <a:buChar char="»"/>
        <a:defRPr sz="1421">
          <a:solidFill>
            <a:schemeClr val="tx1"/>
          </a:solidFill>
          <a:latin typeface="+mn-lt"/>
          <a:ea typeface="+mn-ea"/>
        </a:defRPr>
      </a:lvl8pPr>
      <a:lvl9pPr marL="3451885" indent="-203052" algn="l" rtl="0" fontAlgn="base">
        <a:spcBef>
          <a:spcPct val="20000"/>
        </a:spcBef>
        <a:spcAft>
          <a:spcPct val="0"/>
        </a:spcAft>
        <a:buChar char="»"/>
        <a:defRPr sz="1421">
          <a:solidFill>
            <a:schemeClr val="tx1"/>
          </a:solidFill>
          <a:latin typeface="+mn-lt"/>
          <a:ea typeface="+mn-ea"/>
        </a:defRPr>
      </a:lvl9pPr>
    </p:bodyStyle>
    <p:otherStyle>
      <a:defPPr>
        <a:defRPr lang="en-US"/>
      </a:defPPr>
      <a:lvl1pPr marL="0" algn="l" defTabSz="812209" rtl="0" eaLnBrk="1" latinLnBrk="0" hangingPunct="1">
        <a:defRPr sz="1599" kern="1200">
          <a:solidFill>
            <a:schemeClr val="tx1"/>
          </a:solidFill>
          <a:latin typeface="+mn-lt"/>
          <a:ea typeface="+mn-ea"/>
          <a:cs typeface="+mn-cs"/>
        </a:defRPr>
      </a:lvl1pPr>
      <a:lvl2pPr marL="406104" algn="l" defTabSz="812209" rtl="0" eaLnBrk="1" latinLnBrk="0" hangingPunct="1">
        <a:defRPr sz="1599" kern="1200">
          <a:solidFill>
            <a:schemeClr val="tx1"/>
          </a:solidFill>
          <a:latin typeface="+mn-lt"/>
          <a:ea typeface="+mn-ea"/>
          <a:cs typeface="+mn-cs"/>
        </a:defRPr>
      </a:lvl2pPr>
      <a:lvl3pPr marL="812209" algn="l" defTabSz="812209" rtl="0" eaLnBrk="1" latinLnBrk="0" hangingPunct="1">
        <a:defRPr sz="1599" kern="1200">
          <a:solidFill>
            <a:schemeClr val="tx1"/>
          </a:solidFill>
          <a:latin typeface="+mn-lt"/>
          <a:ea typeface="+mn-ea"/>
          <a:cs typeface="+mn-cs"/>
        </a:defRPr>
      </a:lvl3pPr>
      <a:lvl4pPr marL="1218312" algn="l" defTabSz="812209" rtl="0" eaLnBrk="1" latinLnBrk="0" hangingPunct="1">
        <a:defRPr sz="1599" kern="1200">
          <a:solidFill>
            <a:schemeClr val="tx1"/>
          </a:solidFill>
          <a:latin typeface="+mn-lt"/>
          <a:ea typeface="+mn-ea"/>
          <a:cs typeface="+mn-cs"/>
        </a:defRPr>
      </a:lvl4pPr>
      <a:lvl5pPr marL="1624417" algn="l" defTabSz="812209" rtl="0" eaLnBrk="1" latinLnBrk="0" hangingPunct="1">
        <a:defRPr sz="1599" kern="1200">
          <a:solidFill>
            <a:schemeClr val="tx1"/>
          </a:solidFill>
          <a:latin typeface="+mn-lt"/>
          <a:ea typeface="+mn-ea"/>
          <a:cs typeface="+mn-cs"/>
        </a:defRPr>
      </a:lvl5pPr>
      <a:lvl6pPr marL="2030521" algn="l" defTabSz="812209" rtl="0" eaLnBrk="1" latinLnBrk="0" hangingPunct="1">
        <a:defRPr sz="1599" kern="1200">
          <a:solidFill>
            <a:schemeClr val="tx1"/>
          </a:solidFill>
          <a:latin typeface="+mn-lt"/>
          <a:ea typeface="+mn-ea"/>
          <a:cs typeface="+mn-cs"/>
        </a:defRPr>
      </a:lvl6pPr>
      <a:lvl7pPr marL="2436625" algn="l" defTabSz="812209" rtl="0" eaLnBrk="1" latinLnBrk="0" hangingPunct="1">
        <a:defRPr sz="1599" kern="1200">
          <a:solidFill>
            <a:schemeClr val="tx1"/>
          </a:solidFill>
          <a:latin typeface="+mn-lt"/>
          <a:ea typeface="+mn-ea"/>
          <a:cs typeface="+mn-cs"/>
        </a:defRPr>
      </a:lvl7pPr>
      <a:lvl8pPr marL="2842729" algn="l" defTabSz="812209" rtl="0" eaLnBrk="1" latinLnBrk="0" hangingPunct="1">
        <a:defRPr sz="1599" kern="1200">
          <a:solidFill>
            <a:schemeClr val="tx1"/>
          </a:solidFill>
          <a:latin typeface="+mn-lt"/>
          <a:ea typeface="+mn-ea"/>
          <a:cs typeface="+mn-cs"/>
        </a:defRPr>
      </a:lvl8pPr>
      <a:lvl9pPr marL="3248833" algn="l" defTabSz="812209" rtl="0" eaLnBrk="1" latinLnBrk="0" hangingPunct="1">
        <a:defRPr sz="15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nl-BE"/>
          </a:p>
        </p:txBody>
      </p:sp>
      <p:sp>
        <p:nvSpPr>
          <p:cNvPr id="1027" name="Text Placeholder 2"/>
          <p:cNvSpPr>
            <a:spLocks noGrp="1"/>
          </p:cNvSpPr>
          <p:nvPr>
            <p:ph type="body" idx="1"/>
          </p:nvPr>
        </p:nvSpPr>
        <p:spPr bwMode="auto">
          <a:xfrm>
            <a:off x="609600" y="1071563"/>
            <a:ext cx="10972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55245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D8D8D"/>
                </a:solidFill>
                <a:latin typeface="Verdana" charset="0"/>
                <a:cs typeface="+mn-cs"/>
              </a:defRPr>
            </a:lvl1pPr>
          </a:lstStyle>
          <a:p>
            <a:pPr eaLnBrk="1" hangingPunct="1">
              <a:defRPr/>
            </a:pPr>
            <a:fld id="{46FC3E61-0286-634D-A84C-44A2744EDE50}"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3"/>
          </p:nvPr>
        </p:nvSpPr>
        <p:spPr>
          <a:xfrm>
            <a:off x="584200" y="6356351"/>
            <a:ext cx="3860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D8D8D"/>
                </a:solidFill>
                <a:latin typeface="Verdana" charset="0"/>
                <a:cs typeface="+mn-cs"/>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D8D8D"/>
                </a:solidFill>
                <a:latin typeface="Verdana" charset="0"/>
                <a:cs typeface="+mn-cs"/>
              </a:defRPr>
            </a:lvl1pPr>
          </a:lstStyle>
          <a:p>
            <a:pPr eaLnBrk="1" hangingPunct="1">
              <a:defRPr/>
            </a:pPr>
            <a:fld id="{C6D56EA8-3689-4044-9BA5-9991F1A53FF8}" type="slidenum">
              <a:rPr lang="nl-BE" smtClean="0">
                <a:ea typeface="ＭＳ Ｐゴシック" charset="0"/>
              </a:rPr>
              <a:pPr eaLnBrk="1" hangingPunct="1">
                <a:defRPr/>
              </a:pPr>
              <a:t>‹#›</a:t>
            </a:fld>
            <a:endParaRPr lang="nl-BE">
              <a:ea typeface="ＭＳ Ｐゴシック" charset="0"/>
            </a:endParaRPr>
          </a:p>
        </p:txBody>
      </p:sp>
      <p:sp>
        <p:nvSpPr>
          <p:cNvPr id="1031" name="Line 8"/>
          <p:cNvSpPr>
            <a:spLocks noChangeShapeType="1"/>
          </p:cNvSpPr>
          <p:nvPr userDrawn="1"/>
        </p:nvSpPr>
        <p:spPr bwMode="auto">
          <a:xfrm>
            <a:off x="304800" y="6324600"/>
            <a:ext cx="11480800" cy="0"/>
          </a:xfrm>
          <a:prstGeom prst="line">
            <a:avLst/>
          </a:prstGeom>
          <a:noFill/>
          <a:ln w="9525">
            <a:solidFill>
              <a:srgbClr val="B2B2B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endParaRPr>
          </a:p>
        </p:txBody>
      </p:sp>
    </p:spTree>
    <p:extLst>
      <p:ext uri="{BB962C8B-B14F-4D97-AF65-F5344CB8AC3E}">
        <p14:creationId xmlns:p14="http://schemas.microsoft.com/office/powerpoint/2010/main" val="21211390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p:txStyles>
    <p:titleStyle>
      <a:lvl1pPr algn="l" rtl="0" eaLnBrk="0" fontAlgn="base" hangingPunct="0">
        <a:spcBef>
          <a:spcPct val="0"/>
        </a:spcBef>
        <a:spcAft>
          <a:spcPct val="0"/>
        </a:spcAft>
        <a:defRPr sz="2400" kern="1200">
          <a:solidFill>
            <a:schemeClr val="tx1"/>
          </a:solidFill>
          <a:latin typeface="Verdana" pitchFamily="34" charset="0"/>
          <a:ea typeface="ＭＳ Ｐゴシック" charset="0"/>
          <a:cs typeface="ＭＳ Ｐゴシック" charset="0"/>
        </a:defRPr>
      </a:lvl1pPr>
      <a:lvl2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5pPr>
      <a:lvl6pPr marL="457200" algn="ctr" rtl="0" eaLnBrk="1" fontAlgn="base" hangingPunct="1">
        <a:spcBef>
          <a:spcPct val="0"/>
        </a:spcBef>
        <a:spcAft>
          <a:spcPct val="0"/>
        </a:spcAft>
        <a:defRPr sz="3200">
          <a:solidFill>
            <a:schemeClr val="tx1"/>
          </a:solidFill>
          <a:latin typeface="Verdana" pitchFamily="34" charset="0"/>
        </a:defRPr>
      </a:lvl6pPr>
      <a:lvl7pPr marL="914400" algn="ctr" rtl="0" eaLnBrk="1" fontAlgn="base" hangingPunct="1">
        <a:spcBef>
          <a:spcPct val="0"/>
        </a:spcBef>
        <a:spcAft>
          <a:spcPct val="0"/>
        </a:spcAft>
        <a:defRPr sz="3200">
          <a:solidFill>
            <a:schemeClr val="tx1"/>
          </a:solidFill>
          <a:latin typeface="Verdana" pitchFamily="34" charset="0"/>
        </a:defRPr>
      </a:lvl7pPr>
      <a:lvl8pPr marL="1371600" algn="ctr" rtl="0" eaLnBrk="1" fontAlgn="base" hangingPunct="1">
        <a:spcBef>
          <a:spcPct val="0"/>
        </a:spcBef>
        <a:spcAft>
          <a:spcPct val="0"/>
        </a:spcAft>
        <a:defRPr sz="3200">
          <a:solidFill>
            <a:schemeClr val="tx1"/>
          </a:solidFill>
          <a:latin typeface="Verdana" pitchFamily="34" charset="0"/>
        </a:defRPr>
      </a:lvl8pPr>
      <a:lvl9pPr marL="1828800" algn="ctr"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Verdana" charset="0"/>
        <a:buChar char="▪"/>
        <a:defRPr sz="2000" kern="1200">
          <a:solidFill>
            <a:schemeClr val="tx1"/>
          </a:solidFill>
          <a:latin typeface="Verdana"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kern="1200">
          <a:solidFill>
            <a:schemeClr val="bg2"/>
          </a:solidFill>
          <a:latin typeface="Verdana" pitchFamily="34" charset="0"/>
          <a:ea typeface="ＭＳ Ｐゴシック" charset="0"/>
          <a:cs typeface="+mn-cs"/>
        </a:defRPr>
      </a:lvl2pPr>
      <a:lvl3pPr marL="1143000" indent="-228600" algn="l" rtl="0" eaLnBrk="0" fontAlgn="base" hangingPunct="0">
        <a:spcBef>
          <a:spcPct val="20000"/>
        </a:spcBef>
        <a:spcAft>
          <a:spcPct val="0"/>
        </a:spcAft>
        <a:buFont typeface="Symbol" charset="0"/>
        <a:buChar char=""/>
        <a:defRPr kern="1200">
          <a:solidFill>
            <a:schemeClr val="bg2"/>
          </a:solidFill>
          <a:latin typeface="Verdana" pitchFamily="34" charset="0"/>
          <a:ea typeface="ＭＳ Ｐゴシック" charset="0"/>
          <a:cs typeface="+mn-cs"/>
        </a:defRPr>
      </a:lvl3pPr>
      <a:lvl4pPr marL="1600200" indent="-228600" algn="l" rtl="0" eaLnBrk="0" fontAlgn="base" hangingPunct="0">
        <a:spcBef>
          <a:spcPct val="20000"/>
        </a:spcBef>
        <a:spcAft>
          <a:spcPct val="0"/>
        </a:spcAft>
        <a:buFont typeface="Symbol" charset="0"/>
        <a:buChar char=""/>
        <a:defRPr sz="1600" kern="1200">
          <a:solidFill>
            <a:schemeClr val="bg2"/>
          </a:solidFill>
          <a:latin typeface="Verdana" pitchFamily="34" charset="0"/>
          <a:ea typeface="ＭＳ Ｐゴシック" charset="0"/>
          <a:cs typeface="+mn-cs"/>
        </a:defRPr>
      </a:lvl4pPr>
      <a:lvl5pPr marL="2057400" indent="-228600" algn="l" rtl="0" eaLnBrk="0" fontAlgn="base" hangingPunct="0">
        <a:spcBef>
          <a:spcPct val="20000"/>
        </a:spcBef>
        <a:spcAft>
          <a:spcPct val="0"/>
        </a:spcAft>
        <a:buFont typeface="Symbol" charset="0"/>
        <a:buChar char=""/>
        <a:defRPr sz="1600" kern="1200">
          <a:solidFill>
            <a:schemeClr val="bg2"/>
          </a:solidFill>
          <a:latin typeface="Verdana"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nl-BE"/>
          </a:p>
        </p:txBody>
      </p:sp>
      <p:sp>
        <p:nvSpPr>
          <p:cNvPr id="1027" name="Text Placeholder 2"/>
          <p:cNvSpPr>
            <a:spLocks noGrp="1"/>
          </p:cNvSpPr>
          <p:nvPr>
            <p:ph type="body" idx="1"/>
          </p:nvPr>
        </p:nvSpPr>
        <p:spPr bwMode="auto">
          <a:xfrm>
            <a:off x="609600" y="1071563"/>
            <a:ext cx="10972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55245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D8D8D"/>
                </a:solidFill>
                <a:latin typeface="Verdana" charset="0"/>
                <a:cs typeface="+mn-cs"/>
              </a:defRPr>
            </a:lvl1pPr>
          </a:lstStyle>
          <a:p>
            <a:pPr eaLnBrk="1" hangingPunct="1">
              <a:defRPr/>
            </a:pPr>
            <a:fld id="{46FC3E61-0286-634D-A84C-44A2744EDE50}" type="datetime1">
              <a:rPr lang="nl-BE" smtClean="0">
                <a:ea typeface="ＭＳ Ｐゴシック" charset="0"/>
              </a:rPr>
              <a:pPr eaLnBrk="1" hangingPunct="1">
                <a:defRPr/>
              </a:pPr>
              <a:t>5/11/2021</a:t>
            </a:fld>
            <a:endParaRPr lang="nl-BE">
              <a:ea typeface="ＭＳ Ｐゴシック" charset="0"/>
            </a:endParaRPr>
          </a:p>
        </p:txBody>
      </p:sp>
      <p:sp>
        <p:nvSpPr>
          <p:cNvPr id="5" name="Footer Placeholder 4"/>
          <p:cNvSpPr>
            <a:spLocks noGrp="1"/>
          </p:cNvSpPr>
          <p:nvPr>
            <p:ph type="ftr" sz="quarter" idx="3"/>
          </p:nvPr>
        </p:nvSpPr>
        <p:spPr>
          <a:xfrm>
            <a:off x="584200" y="6356351"/>
            <a:ext cx="3860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D8D8D"/>
                </a:solidFill>
                <a:latin typeface="Verdana" charset="0"/>
                <a:cs typeface="+mn-cs"/>
              </a:defRPr>
            </a:lvl1pPr>
          </a:lstStyle>
          <a:p>
            <a:pPr eaLnBrk="1" hangingPunct="1">
              <a:defRPr/>
            </a:pPr>
            <a:r>
              <a:rPr lang="en-US">
                <a:ea typeface="ＭＳ Ｐゴシック" charset="0"/>
              </a:rPr>
              <a:t>K.U.Leuven – UZ Leuven</a:t>
            </a:r>
          </a:p>
          <a:p>
            <a:pPr eaLnBrk="1" hangingPunct="1">
              <a:defRPr/>
            </a:pPr>
            <a:r>
              <a:rPr lang="en-US">
                <a:ea typeface="ＭＳ Ｐゴシック" charset="0"/>
              </a:rPr>
              <a:t>Medical Imaging Research Center</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D8D8D"/>
                </a:solidFill>
                <a:latin typeface="Verdana" charset="0"/>
                <a:cs typeface="+mn-cs"/>
              </a:defRPr>
            </a:lvl1pPr>
          </a:lstStyle>
          <a:p>
            <a:pPr eaLnBrk="1" hangingPunct="1">
              <a:defRPr/>
            </a:pPr>
            <a:fld id="{C6D56EA8-3689-4044-9BA5-9991F1A53FF8}" type="slidenum">
              <a:rPr lang="nl-BE" smtClean="0">
                <a:ea typeface="ＭＳ Ｐゴシック" charset="0"/>
              </a:rPr>
              <a:pPr eaLnBrk="1" hangingPunct="1">
                <a:defRPr/>
              </a:pPr>
              <a:t>‹#›</a:t>
            </a:fld>
            <a:endParaRPr lang="nl-BE">
              <a:ea typeface="ＭＳ Ｐゴシック" charset="0"/>
            </a:endParaRPr>
          </a:p>
        </p:txBody>
      </p:sp>
      <p:sp>
        <p:nvSpPr>
          <p:cNvPr id="1031" name="Line 8"/>
          <p:cNvSpPr>
            <a:spLocks noChangeShapeType="1"/>
          </p:cNvSpPr>
          <p:nvPr userDrawn="1"/>
        </p:nvSpPr>
        <p:spPr bwMode="auto">
          <a:xfrm>
            <a:off x="304800" y="6324600"/>
            <a:ext cx="11480800" cy="0"/>
          </a:xfrm>
          <a:prstGeom prst="line">
            <a:avLst/>
          </a:prstGeom>
          <a:noFill/>
          <a:ln w="9525">
            <a:solidFill>
              <a:srgbClr val="B2B2B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Times New Roman" pitchFamily="18" charset="0"/>
            </a:endParaRPr>
          </a:p>
        </p:txBody>
      </p:sp>
    </p:spTree>
    <p:extLst>
      <p:ext uri="{BB962C8B-B14F-4D97-AF65-F5344CB8AC3E}">
        <p14:creationId xmlns:p14="http://schemas.microsoft.com/office/powerpoint/2010/main" val="7678417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p:txStyles>
    <p:titleStyle>
      <a:lvl1pPr algn="l" rtl="0" eaLnBrk="0" fontAlgn="base" hangingPunct="0">
        <a:spcBef>
          <a:spcPct val="0"/>
        </a:spcBef>
        <a:spcAft>
          <a:spcPct val="0"/>
        </a:spcAft>
        <a:defRPr sz="2400" kern="1200">
          <a:solidFill>
            <a:schemeClr val="tx1"/>
          </a:solidFill>
          <a:latin typeface="Verdana" pitchFamily="34" charset="0"/>
          <a:ea typeface="ＭＳ Ｐゴシック" charset="0"/>
          <a:cs typeface="ＭＳ Ｐゴシック" charset="0"/>
        </a:defRPr>
      </a:lvl1pPr>
      <a:lvl2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5pPr>
      <a:lvl6pPr marL="457200" algn="ctr" rtl="0" eaLnBrk="1" fontAlgn="base" hangingPunct="1">
        <a:spcBef>
          <a:spcPct val="0"/>
        </a:spcBef>
        <a:spcAft>
          <a:spcPct val="0"/>
        </a:spcAft>
        <a:defRPr sz="3200">
          <a:solidFill>
            <a:schemeClr val="tx1"/>
          </a:solidFill>
          <a:latin typeface="Verdana" pitchFamily="34" charset="0"/>
        </a:defRPr>
      </a:lvl6pPr>
      <a:lvl7pPr marL="914400" algn="ctr" rtl="0" eaLnBrk="1" fontAlgn="base" hangingPunct="1">
        <a:spcBef>
          <a:spcPct val="0"/>
        </a:spcBef>
        <a:spcAft>
          <a:spcPct val="0"/>
        </a:spcAft>
        <a:defRPr sz="3200">
          <a:solidFill>
            <a:schemeClr val="tx1"/>
          </a:solidFill>
          <a:latin typeface="Verdana" pitchFamily="34" charset="0"/>
        </a:defRPr>
      </a:lvl7pPr>
      <a:lvl8pPr marL="1371600" algn="ctr" rtl="0" eaLnBrk="1" fontAlgn="base" hangingPunct="1">
        <a:spcBef>
          <a:spcPct val="0"/>
        </a:spcBef>
        <a:spcAft>
          <a:spcPct val="0"/>
        </a:spcAft>
        <a:defRPr sz="3200">
          <a:solidFill>
            <a:schemeClr val="tx1"/>
          </a:solidFill>
          <a:latin typeface="Verdana" pitchFamily="34" charset="0"/>
        </a:defRPr>
      </a:lvl8pPr>
      <a:lvl9pPr marL="1828800" algn="ctr"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Verdana" charset="0"/>
        <a:buChar char="▪"/>
        <a:defRPr sz="2000" kern="1200">
          <a:solidFill>
            <a:schemeClr val="tx1"/>
          </a:solidFill>
          <a:latin typeface="Verdana"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kern="1200">
          <a:solidFill>
            <a:schemeClr val="bg2"/>
          </a:solidFill>
          <a:latin typeface="Verdana" pitchFamily="34" charset="0"/>
          <a:ea typeface="ＭＳ Ｐゴシック" charset="0"/>
          <a:cs typeface="+mn-cs"/>
        </a:defRPr>
      </a:lvl2pPr>
      <a:lvl3pPr marL="1143000" indent="-228600" algn="l" rtl="0" eaLnBrk="0" fontAlgn="base" hangingPunct="0">
        <a:spcBef>
          <a:spcPct val="20000"/>
        </a:spcBef>
        <a:spcAft>
          <a:spcPct val="0"/>
        </a:spcAft>
        <a:buFont typeface="Symbol" charset="0"/>
        <a:buChar char=""/>
        <a:defRPr kern="1200">
          <a:solidFill>
            <a:schemeClr val="bg2"/>
          </a:solidFill>
          <a:latin typeface="Verdana" pitchFamily="34" charset="0"/>
          <a:ea typeface="ＭＳ Ｐゴシック" charset="0"/>
          <a:cs typeface="+mn-cs"/>
        </a:defRPr>
      </a:lvl3pPr>
      <a:lvl4pPr marL="1600200" indent="-228600" algn="l" rtl="0" eaLnBrk="0" fontAlgn="base" hangingPunct="0">
        <a:spcBef>
          <a:spcPct val="20000"/>
        </a:spcBef>
        <a:spcAft>
          <a:spcPct val="0"/>
        </a:spcAft>
        <a:buFont typeface="Symbol" charset="0"/>
        <a:buChar char=""/>
        <a:defRPr sz="1600" kern="1200">
          <a:solidFill>
            <a:schemeClr val="bg2"/>
          </a:solidFill>
          <a:latin typeface="Verdana" pitchFamily="34" charset="0"/>
          <a:ea typeface="ＭＳ Ｐゴシック" charset="0"/>
          <a:cs typeface="+mn-cs"/>
        </a:defRPr>
      </a:lvl4pPr>
      <a:lvl5pPr marL="2057400" indent="-228600" algn="l" rtl="0" eaLnBrk="0" fontAlgn="base" hangingPunct="0">
        <a:spcBef>
          <a:spcPct val="20000"/>
        </a:spcBef>
        <a:spcAft>
          <a:spcPct val="0"/>
        </a:spcAft>
        <a:buFont typeface="Symbol" charset="0"/>
        <a:buChar char=""/>
        <a:defRPr sz="1600" kern="1200">
          <a:solidFill>
            <a:schemeClr val="bg2"/>
          </a:solidFill>
          <a:latin typeface="Verdana"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jpe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oleObject" Target="../embeddings/oleObject3.bin"/><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vmlDrawing" Target="../drawings/vmlDrawing4.vml"/><Relationship Id="rId6" Type="http://schemas.openxmlformats.org/officeDocument/2006/relationships/image" Target="../media/image26.jpeg"/><Relationship Id="rId5" Type="http://schemas.openxmlformats.org/officeDocument/2006/relationships/image" Target="../media/image25.w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5.xml"/><Relationship Id="rId7" Type="http://schemas.openxmlformats.org/officeDocument/2006/relationships/image" Target="../media/image28.wmf"/><Relationship Id="rId2" Type="http://schemas.openxmlformats.org/officeDocument/2006/relationships/slideLayout" Target="../slideLayouts/slideLayout26.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7.wmf"/><Relationship Id="rId10" Type="http://schemas.openxmlformats.org/officeDocument/2006/relationships/image" Target="../media/image31.wmf"/><Relationship Id="rId4" Type="http://schemas.openxmlformats.org/officeDocument/2006/relationships/oleObject" Target="../embeddings/oleObject6.bin"/><Relationship Id="rId9" Type="http://schemas.openxmlformats.org/officeDocument/2006/relationships/image" Target="../media/image30.wmf"/></Relationships>
</file>

<file path=ppt/slides/_rels/slide1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6.xml"/><Relationship Id="rId7" Type="http://schemas.openxmlformats.org/officeDocument/2006/relationships/image" Target="../media/image33.wmf"/><Relationship Id="rId2" Type="http://schemas.openxmlformats.org/officeDocument/2006/relationships/slideLayout" Target="../slideLayouts/slideLayout26.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32.wmf"/><Relationship Id="rId10" Type="http://schemas.openxmlformats.org/officeDocument/2006/relationships/image" Target="../media/image29.wmf"/><Relationship Id="rId4" Type="http://schemas.openxmlformats.org/officeDocument/2006/relationships/oleObject" Target="../embeddings/oleObject8.bin"/><Relationship Id="rId9" Type="http://schemas.openxmlformats.org/officeDocument/2006/relationships/image" Target="../media/image3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7.xml"/><Relationship Id="rId7" Type="http://schemas.openxmlformats.org/officeDocument/2006/relationships/image" Target="../media/image35.wmf"/><Relationship Id="rId2" Type="http://schemas.openxmlformats.org/officeDocument/2006/relationships/slideLayout" Target="../slideLayouts/slideLayout26.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36.wmf"/><Relationship Id="rId5" Type="http://schemas.openxmlformats.org/officeDocument/2006/relationships/image" Target="../media/image34.wmf"/><Relationship Id="rId10" Type="http://schemas.openxmlformats.org/officeDocument/2006/relationships/image" Target="../media/image31.wmf"/><Relationship Id="rId4" Type="http://schemas.openxmlformats.org/officeDocument/2006/relationships/oleObject" Target="../embeddings/oleObject10.bin"/><Relationship Id="rId9" Type="http://schemas.openxmlformats.org/officeDocument/2006/relationships/image" Target="../media/image30.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41.wmf"/><Relationship Id="rId3" Type="http://schemas.openxmlformats.org/officeDocument/2006/relationships/notesSlide" Target="../notesSlides/notesSlide8.xml"/><Relationship Id="rId7" Type="http://schemas.openxmlformats.org/officeDocument/2006/relationships/image" Target="../media/image38.wmf"/><Relationship Id="rId12" Type="http://schemas.openxmlformats.org/officeDocument/2006/relationships/oleObject" Target="../embeddings/oleObject16.bin"/><Relationship Id="rId2" Type="http://schemas.openxmlformats.org/officeDocument/2006/relationships/slideLayout" Target="../slideLayouts/slideLayout26.xml"/><Relationship Id="rId1" Type="http://schemas.openxmlformats.org/officeDocument/2006/relationships/vmlDrawing" Target="../drawings/vmlDrawing8.vml"/><Relationship Id="rId6" Type="http://schemas.openxmlformats.org/officeDocument/2006/relationships/oleObject" Target="../embeddings/oleObject13.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39.wmf"/></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9.xml"/><Relationship Id="rId7" Type="http://schemas.openxmlformats.org/officeDocument/2006/relationships/image" Target="../media/image44.wmf"/><Relationship Id="rId2" Type="http://schemas.openxmlformats.org/officeDocument/2006/relationships/slideLayout" Target="../slideLayouts/slideLayout26.xml"/><Relationship Id="rId1" Type="http://schemas.openxmlformats.org/officeDocument/2006/relationships/vmlDrawing" Target="../drawings/vmlDrawing9.vml"/><Relationship Id="rId6" Type="http://schemas.openxmlformats.org/officeDocument/2006/relationships/oleObject" Target="../embeddings/oleObject18.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45.wm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11.xml"/><Relationship Id="rId7" Type="http://schemas.openxmlformats.org/officeDocument/2006/relationships/image" Target="../media/image49.wmf"/><Relationship Id="rId2" Type="http://schemas.openxmlformats.org/officeDocument/2006/relationships/slideLayout" Target="../slideLayouts/slideLayout26.xml"/><Relationship Id="rId1" Type="http://schemas.openxmlformats.org/officeDocument/2006/relationships/vmlDrawing" Target="../drawings/vmlDrawing10.vml"/><Relationship Id="rId6" Type="http://schemas.openxmlformats.org/officeDocument/2006/relationships/oleObject" Target="../embeddings/oleObject22.bin"/><Relationship Id="rId5" Type="http://schemas.openxmlformats.org/officeDocument/2006/relationships/image" Target="../media/image48.wmf"/><Relationship Id="rId4" Type="http://schemas.openxmlformats.org/officeDocument/2006/relationships/oleObject" Target="../embeddings/oleObject21.bin"/><Relationship Id="rId9" Type="http://schemas.openxmlformats.org/officeDocument/2006/relationships/image" Target="../media/image50.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55.wmf"/><Relationship Id="rId3" Type="http://schemas.openxmlformats.org/officeDocument/2006/relationships/notesSlide" Target="../notesSlides/notesSlide13.xml"/><Relationship Id="rId7" Type="http://schemas.openxmlformats.org/officeDocument/2006/relationships/image" Target="../media/image52.wmf"/><Relationship Id="rId12" Type="http://schemas.openxmlformats.org/officeDocument/2006/relationships/oleObject" Target="../embeddings/oleObject28.bin"/><Relationship Id="rId2" Type="http://schemas.openxmlformats.org/officeDocument/2006/relationships/slideLayout" Target="../slideLayouts/slideLayout26.xml"/><Relationship Id="rId1" Type="http://schemas.openxmlformats.org/officeDocument/2006/relationships/vmlDrawing" Target="../drawings/vmlDrawing11.vml"/><Relationship Id="rId6" Type="http://schemas.openxmlformats.org/officeDocument/2006/relationships/oleObject" Target="../embeddings/oleObject25.bin"/><Relationship Id="rId11" Type="http://schemas.openxmlformats.org/officeDocument/2006/relationships/image" Target="../media/image54.emf"/><Relationship Id="rId5" Type="http://schemas.openxmlformats.org/officeDocument/2006/relationships/image" Target="../media/image51.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53.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anko-shoko.net/note.php?id=pn13"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4.xml"/><Relationship Id="rId7" Type="http://schemas.openxmlformats.org/officeDocument/2006/relationships/image" Target="../media/image71.png"/><Relationship Id="rId12" Type="http://schemas.openxmlformats.org/officeDocument/2006/relationships/image" Target="../media/image67.wmf"/><Relationship Id="rId2" Type="http://schemas.openxmlformats.org/officeDocument/2006/relationships/slideLayout" Target="../slideLayouts/slideLayout26.xml"/><Relationship Id="rId1" Type="http://schemas.openxmlformats.org/officeDocument/2006/relationships/vmlDrawing" Target="../drawings/vmlDrawing12.vml"/><Relationship Id="rId6" Type="http://schemas.openxmlformats.org/officeDocument/2006/relationships/image" Target="../media/image70.jpeg"/><Relationship Id="rId11" Type="http://schemas.openxmlformats.org/officeDocument/2006/relationships/oleObject" Target="../embeddings/oleObject30.bin"/><Relationship Id="rId5" Type="http://schemas.openxmlformats.org/officeDocument/2006/relationships/image" Target="../media/image69.jpe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6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vmlDrawing" Target="../drawings/vmlDrawing13.vml"/><Relationship Id="rId5" Type="http://schemas.openxmlformats.org/officeDocument/2006/relationships/image" Target="../media/image73.emf"/><Relationship Id="rId4" Type="http://schemas.openxmlformats.org/officeDocument/2006/relationships/oleObject" Target="../embeddings/oleObject31.bin"/></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tiff"/><Relationship Id="rId7" Type="http://schemas.openxmlformats.org/officeDocument/2006/relationships/image" Target="../media/image78.png"/><Relationship Id="rId2" Type="http://schemas.openxmlformats.org/officeDocument/2006/relationships/image" Target="../media/image74.tif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1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a:ea typeface="宋体" panose="02010600030101010101" pitchFamily="2" charset="-122"/>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110751"/>
            <a:ext cx="1453662" cy="1382751"/>
          </a:xfrm>
          <a:prstGeom prst="rect">
            <a:avLst/>
          </a:prstGeom>
        </p:spPr>
      </p:pic>
      <p:pic>
        <p:nvPicPr>
          <p:cNvPr id="6" name="Picture 2" descr="lgplogo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10752"/>
            <a:ext cx="6324600" cy="120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 y="4038600"/>
            <a:ext cx="1218324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txBox="1">
            <a:spLocks noChangeArrowheads="1"/>
          </p:cNvSpPr>
          <p:nvPr/>
        </p:nvSpPr>
        <p:spPr bwMode="auto">
          <a:xfrm>
            <a:off x="-8755" y="1493503"/>
            <a:ext cx="12192000" cy="2946802"/>
          </a:xfrm>
          <a:prstGeom prst="rect">
            <a:avLst/>
          </a:prstGeom>
          <a:gradFill>
            <a:gsLst>
              <a:gs pos="0">
                <a:schemeClr val="accent1">
                  <a:lumMod val="5000"/>
                  <a:lumOff val="95000"/>
                </a:schemeClr>
              </a:gs>
              <a:gs pos="83000">
                <a:schemeClr val="bg2"/>
              </a:gs>
              <a:gs pos="100000">
                <a:schemeClr val="bg2"/>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lvl="0" algn="ctr" eaLnBrk="1" hangingPunct="1">
              <a:spcBef>
                <a:spcPts val="0"/>
              </a:spcBef>
              <a:spcAft>
                <a:spcPts val="600"/>
              </a:spcAft>
              <a:defRPr/>
            </a:pPr>
            <a:r>
              <a:rPr lang="en-US" sz="4600" b="1" dirty="0">
                <a:solidFill>
                  <a:schemeClr val="tx1"/>
                </a:solidFill>
                <a:latin typeface="Arial" panose="020B0604020202020204" pitchFamily="34" charset="0"/>
                <a:ea typeface="ＭＳ Ｐゴシック" pitchFamily="116" charset="-128"/>
                <a:cs typeface="Arial" panose="020B0604020202020204" pitchFamily="34" charset="0"/>
              </a:rPr>
              <a:t>Nuclear Physics</a:t>
            </a:r>
            <a:endParaRPr kumimoji="0" lang="en-US" sz="4600" b="1" i="0" u="none" strike="noStrike" kern="1200" cap="none" spc="0" normalizeH="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endParaRPr>
          </a:p>
          <a:p>
            <a:pPr lvl="0" algn="ctr" eaLnBrk="1" hangingPunct="1">
              <a:spcBef>
                <a:spcPts val="0"/>
              </a:spcBef>
              <a:spcAft>
                <a:spcPts val="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 Wang</a:t>
            </a:r>
          </a:p>
          <a:p>
            <a:pPr lvl="0" algn="ctr" eaLnBrk="1" hangingPunct="1">
              <a:spcBef>
                <a:spcPts val="0"/>
              </a:spcBef>
              <a:spcAft>
                <a:spcPts val="0"/>
              </a:spcAft>
              <a:defRPr/>
            </a:pPr>
            <a:r>
              <a:rPr lang="en-US" sz="2400" dirty="0">
                <a:solidFill>
                  <a:schemeClr val="tx1"/>
                </a:solidFill>
                <a:latin typeface="Arial" panose="020B0604020202020204" pitchFamily="34" charset="0"/>
                <a:cs typeface="Arial" panose="020B0604020202020204" pitchFamily="34" charset="0"/>
              </a:rPr>
              <a:t>AI-based X-ray Imaging System (AXIS) Lab</a:t>
            </a:r>
          </a:p>
          <a:p>
            <a:pPr lvl="0" algn="ctr" eaLnBrk="1" hangingPunct="1">
              <a:spcBef>
                <a:spcPts val="0"/>
              </a:spcBef>
              <a:spcAft>
                <a:spcPts val="60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Rensselaer</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Polytechnic Institute, Troy, New York, USA</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1200"/>
              </a:spcBef>
              <a:spcAft>
                <a:spcPts val="1200"/>
              </a:spcAft>
              <a:buClr>
                <a:srgbClr val="691638"/>
              </a:buClr>
              <a:buSzTx/>
              <a:buFontTx/>
              <a:buNone/>
              <a:tabLst/>
              <a:defRPr/>
            </a:pPr>
            <a:r>
              <a:rPr lang="en-US" sz="2400" dirty="0">
                <a:solidFill>
                  <a:schemeClr val="tx1"/>
                </a:solidFill>
                <a:latin typeface="Arial" panose="020B0604020202020204" pitchFamily="34" charset="0"/>
                <a:cs typeface="Arial" panose="020B0604020202020204" pitchFamily="34" charset="0"/>
              </a:rPr>
              <a:t>November 5</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2021</a:t>
            </a:r>
          </a:p>
          <a:p>
            <a:pPr marL="0" marR="0" lvl="0" indent="0" algn="ctr" defTabSz="914400" rtl="0" eaLnBrk="1" fontAlgn="base" latinLnBrk="0" hangingPunct="1">
              <a:lnSpc>
                <a:spcPct val="80000"/>
              </a:lnSpc>
              <a:spcBef>
                <a:spcPts val="120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270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0" dirty="0">
                <a:solidFill>
                  <a:srgbClr val="000000"/>
                </a:solidFill>
                <a:latin typeface="Arial"/>
                <a:ea typeface="ＭＳ Ｐゴシック"/>
              </a:rPr>
              <a:t>Molecular/Tracer Sensitivity</a:t>
            </a:r>
            <a:endParaRPr lang="en-US" sz="4400" dirty="0"/>
          </a:p>
        </p:txBody>
      </p:sp>
      <p:pic>
        <p:nvPicPr>
          <p:cNvPr id="4" name="Picture 3"/>
          <p:cNvPicPr>
            <a:picLocks noChangeAspect="1"/>
          </p:cNvPicPr>
          <p:nvPr/>
        </p:nvPicPr>
        <p:blipFill>
          <a:blip r:embed="rId2"/>
          <a:stretch>
            <a:fillRect/>
          </a:stretch>
        </p:blipFill>
        <p:spPr>
          <a:xfrm>
            <a:off x="282764" y="3118056"/>
            <a:ext cx="8912476" cy="3739944"/>
          </a:xfrm>
          <a:prstGeom prst="rect">
            <a:avLst/>
          </a:prstGeom>
        </p:spPr>
      </p:pic>
      <p:sp>
        <p:nvSpPr>
          <p:cNvPr id="5" name="Rectangle 4"/>
          <p:cNvSpPr/>
          <p:nvPr/>
        </p:nvSpPr>
        <p:spPr>
          <a:xfrm>
            <a:off x="282764" y="1672095"/>
            <a:ext cx="8496944" cy="1200329"/>
          </a:xfrm>
          <a:prstGeom prst="rect">
            <a:avLst/>
          </a:prstGeom>
        </p:spPr>
        <p:txBody>
          <a:bodyPr wrap="square">
            <a:spAutoFit/>
          </a:bodyPr>
          <a:lstStyle/>
          <a:p>
            <a:pPr algn="just" eaLnBrk="1" hangingPunct="1"/>
            <a:r>
              <a:rPr lang="en-US" sz="1800" b="1" dirty="0">
                <a:solidFill>
                  <a:srgbClr val="000000"/>
                </a:solidFill>
                <a:latin typeface="Arial" panose="020B0604020202020204" pitchFamily="34" charset="0"/>
                <a:ea typeface="ＭＳ Ｐゴシック" charset="0"/>
              </a:rPr>
              <a:t>The mole is the unit (SI) for amount of substance, defined as the amount of substance as many representative particles as there are atoms in 12 grams of carbon-12 (</a:t>
            </a:r>
            <a:r>
              <a:rPr lang="en-US" sz="1800" b="1" baseline="30000" dirty="0">
                <a:solidFill>
                  <a:srgbClr val="000000"/>
                </a:solidFill>
                <a:latin typeface="Arial" panose="020B0604020202020204" pitchFamily="34" charset="0"/>
                <a:ea typeface="ＭＳ Ｐゴシック" charset="0"/>
              </a:rPr>
              <a:t>12</a:t>
            </a:r>
            <a:r>
              <a:rPr lang="en-US" sz="1800" b="1" dirty="0">
                <a:solidFill>
                  <a:srgbClr val="000000"/>
                </a:solidFill>
                <a:latin typeface="Arial" panose="020B0604020202020204" pitchFamily="34" charset="0"/>
                <a:ea typeface="ＭＳ Ｐゴシック" charset="0"/>
              </a:rPr>
              <a:t>C). This number is the Avogadro constant, ~6.022140857×10</a:t>
            </a:r>
            <a:r>
              <a:rPr lang="en-US" sz="1800" b="1" baseline="30000" dirty="0">
                <a:solidFill>
                  <a:srgbClr val="000000"/>
                </a:solidFill>
                <a:latin typeface="Arial" panose="020B0604020202020204" pitchFamily="34" charset="0"/>
                <a:ea typeface="ＭＳ Ｐゴシック" charset="0"/>
              </a:rPr>
              <a:t>23</a:t>
            </a:r>
            <a:r>
              <a:rPr lang="en-US" sz="1800" b="1" dirty="0">
                <a:solidFill>
                  <a:srgbClr val="000000"/>
                </a:solidFill>
                <a:latin typeface="Arial" panose="020B0604020202020204" pitchFamily="34" charset="0"/>
                <a:ea typeface="ＭＳ Ｐゴシック" charset="0"/>
              </a:rPr>
              <a:t> mol</a:t>
            </a:r>
            <a:r>
              <a:rPr lang="en-US" sz="1800" b="1" baseline="30000" dirty="0">
                <a:solidFill>
                  <a:srgbClr val="000000"/>
                </a:solidFill>
                <a:latin typeface="Arial" panose="020B0604020202020204" pitchFamily="34" charset="0"/>
                <a:ea typeface="ＭＳ Ｐゴシック" charset="0"/>
              </a:rPr>
              <a:t>−1</a:t>
            </a:r>
            <a:r>
              <a:rPr lang="en-US" sz="1800" b="1" dirty="0">
                <a:solidFill>
                  <a:srgbClr val="000000"/>
                </a:solidFill>
                <a:latin typeface="Arial" panose="020B0604020202020204" pitchFamily="34" charset="0"/>
                <a:ea typeface="ＭＳ Ｐゴシック" charset="0"/>
              </a:rPr>
              <a:t>. The mole has the unit symbol mol.</a:t>
            </a:r>
            <a:endParaRPr lang="en-US" sz="1800" b="1" dirty="0">
              <a:solidFill>
                <a:srgbClr val="000000"/>
              </a:solidFill>
              <a:ea typeface="ＭＳ Ｐゴシック" charset="0"/>
            </a:endParaRPr>
          </a:p>
        </p:txBody>
      </p:sp>
      <p:sp>
        <p:nvSpPr>
          <p:cNvPr id="6" name="Rectangle 5"/>
          <p:cNvSpPr/>
          <p:nvPr/>
        </p:nvSpPr>
        <p:spPr>
          <a:xfrm>
            <a:off x="822960" y="1672095"/>
            <a:ext cx="571500" cy="31672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98097" y="5128484"/>
            <a:ext cx="4937731" cy="1631216"/>
          </a:xfrm>
          <a:prstGeom prst="rect">
            <a:avLst/>
          </a:prstGeom>
          <a:noFill/>
        </p:spPr>
        <p:txBody>
          <a:bodyPr wrap="square" rtlCol="0">
            <a:spAutoFit/>
          </a:bodyPr>
          <a:lstStyle/>
          <a:p>
            <a:r>
              <a:rPr lang="en-US" sz="2000" b="1" dirty="0">
                <a:solidFill>
                  <a:srgbClr val="FF0000"/>
                </a:solidFill>
              </a:rPr>
              <a:t>Mole</a:t>
            </a:r>
            <a:r>
              <a:rPr lang="en-US" sz="2000" dirty="0">
                <a:solidFill>
                  <a:srgbClr val="FF0000"/>
                </a:solidFill>
              </a:rPr>
              <a:t>: SI Unit; Amount of Substance</a:t>
            </a:r>
          </a:p>
          <a:p>
            <a:r>
              <a:rPr lang="en-US" sz="2000" b="1" dirty="0" err="1">
                <a:solidFill>
                  <a:srgbClr val="FF0000"/>
                </a:solidFill>
              </a:rPr>
              <a:t>mol</a:t>
            </a:r>
            <a:r>
              <a:rPr lang="en-US" sz="2000" b="1" dirty="0">
                <a:solidFill>
                  <a:srgbClr val="FF0000"/>
                </a:solidFill>
              </a:rPr>
              <a:t>/m</a:t>
            </a:r>
            <a:r>
              <a:rPr lang="en-US" sz="2000" b="1" baseline="30000" dirty="0">
                <a:solidFill>
                  <a:srgbClr val="FF0000"/>
                </a:solidFill>
              </a:rPr>
              <a:t>3</a:t>
            </a:r>
            <a:r>
              <a:rPr lang="en-US" sz="2000" dirty="0">
                <a:solidFill>
                  <a:srgbClr val="FF0000"/>
                </a:solidFill>
              </a:rPr>
              <a:t>: SI Unit; Concentration</a:t>
            </a:r>
          </a:p>
          <a:p>
            <a:r>
              <a:rPr lang="en-US" sz="2000" dirty="0">
                <a:solidFill>
                  <a:srgbClr val="FF9900"/>
                </a:solidFill>
              </a:rPr>
              <a:t>Mole and Molar: Impractical</a:t>
            </a:r>
          </a:p>
          <a:p>
            <a:r>
              <a:rPr lang="en-US" sz="2000" b="1" dirty="0">
                <a:solidFill>
                  <a:srgbClr val="FF0000"/>
                </a:solidFill>
              </a:rPr>
              <a:t>M</a:t>
            </a:r>
            <a:r>
              <a:rPr lang="en-US" sz="2000" dirty="0">
                <a:solidFill>
                  <a:srgbClr val="FF0000"/>
                </a:solidFill>
              </a:rPr>
              <a:t>: mol/dm</a:t>
            </a:r>
            <a:r>
              <a:rPr lang="en-US" sz="2000" baseline="30000" dirty="0">
                <a:solidFill>
                  <a:srgbClr val="FF0000"/>
                </a:solidFill>
              </a:rPr>
              <a:t>3</a:t>
            </a:r>
          </a:p>
          <a:p>
            <a:r>
              <a:rPr lang="en-US" sz="2000" baseline="30000" dirty="0">
                <a:solidFill>
                  <a:srgbClr val="FF0000"/>
                </a:solidFill>
              </a:rPr>
              <a:t>	</a:t>
            </a:r>
            <a:r>
              <a:rPr lang="en-US" sz="2000" dirty="0">
                <a:solidFill>
                  <a:srgbClr val="FFC000"/>
                </a:solidFill>
              </a:rPr>
              <a:t>mol/m</a:t>
            </a:r>
            <a:r>
              <a:rPr lang="en-US" sz="2000" baseline="30000" dirty="0">
                <a:solidFill>
                  <a:srgbClr val="FFC000"/>
                </a:solidFill>
              </a:rPr>
              <a:t>3</a:t>
            </a:r>
            <a:r>
              <a:rPr lang="en-US" sz="2000" dirty="0">
                <a:solidFill>
                  <a:srgbClr val="FFC000"/>
                </a:solidFill>
              </a:rPr>
              <a:t>=10</a:t>
            </a:r>
            <a:r>
              <a:rPr lang="en-US" sz="2000" baseline="30000" dirty="0">
                <a:solidFill>
                  <a:srgbClr val="FFC000"/>
                </a:solidFill>
              </a:rPr>
              <a:t>-3</a:t>
            </a:r>
            <a:r>
              <a:rPr lang="en-US" sz="2000" dirty="0">
                <a:solidFill>
                  <a:srgbClr val="FFC000"/>
                </a:solidFill>
              </a:rPr>
              <a:t>mol/dm</a:t>
            </a:r>
            <a:r>
              <a:rPr lang="en-US" sz="2000" baseline="30000" dirty="0">
                <a:solidFill>
                  <a:srgbClr val="FFC000"/>
                </a:solidFill>
              </a:rPr>
              <a:t>3</a:t>
            </a:r>
            <a:r>
              <a:rPr lang="en-US" sz="2000" dirty="0">
                <a:solidFill>
                  <a:srgbClr val="FFC000"/>
                </a:solidFill>
              </a:rPr>
              <a:t>=10</a:t>
            </a:r>
            <a:r>
              <a:rPr lang="en-US" sz="2000" baseline="30000" dirty="0">
                <a:solidFill>
                  <a:srgbClr val="FFC000"/>
                </a:solidFill>
              </a:rPr>
              <a:t>-3</a:t>
            </a:r>
            <a:r>
              <a:rPr lang="en-US" sz="2000" dirty="0">
                <a:solidFill>
                  <a:srgbClr val="FFC000"/>
                </a:solidFill>
              </a:rPr>
              <a:t>M=1mM</a:t>
            </a:r>
            <a:endParaRPr lang="en-US" sz="2000" baseline="30000" dirty="0">
              <a:solidFill>
                <a:srgbClr val="FFC000"/>
              </a:solidFill>
            </a:endParaRPr>
          </a:p>
        </p:txBody>
      </p:sp>
    </p:spTree>
    <p:extLst>
      <p:ext uri="{BB962C8B-B14F-4D97-AF65-F5344CB8AC3E}">
        <p14:creationId xmlns:p14="http://schemas.microsoft.com/office/powerpoint/2010/main" val="4076091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cli:Library:Mobile Documents:com~apple~CloudDocs:R01 XLCT 2017Oct:CAD desgins figures:resolution sensitivity v5.png"/>
          <p:cNvPicPr/>
          <p:nvPr/>
        </p:nvPicPr>
        <p:blipFill>
          <a:blip r:embed="rId2">
            <a:extLst>
              <a:ext uri="{28A0092B-C50C-407E-A947-70E740481C1C}">
                <a14:useLocalDpi xmlns:a14="http://schemas.microsoft.com/office/drawing/2010/main" val="0"/>
              </a:ext>
            </a:extLst>
          </a:blip>
          <a:srcRect/>
          <a:stretch>
            <a:fillRect/>
          </a:stretch>
        </p:blipFill>
        <p:spPr bwMode="auto">
          <a:xfrm>
            <a:off x="165838" y="1426464"/>
            <a:ext cx="9160030" cy="5431536"/>
          </a:xfrm>
          <a:prstGeom prst="rect">
            <a:avLst/>
          </a:prstGeom>
          <a:noFill/>
          <a:ln>
            <a:noFill/>
          </a:ln>
        </p:spPr>
      </p:pic>
      <p:sp>
        <p:nvSpPr>
          <p:cNvPr id="2" name="Title 1"/>
          <p:cNvSpPr>
            <a:spLocks noGrp="1"/>
          </p:cNvSpPr>
          <p:nvPr>
            <p:ph type="title"/>
          </p:nvPr>
        </p:nvSpPr>
        <p:spPr/>
        <p:txBody>
          <a:bodyPr/>
          <a:lstStyle/>
          <a:p>
            <a:r>
              <a:rPr lang="en-US" sz="4400" dirty="0"/>
              <a:t>Tracer Sensitivity</a:t>
            </a:r>
          </a:p>
        </p:txBody>
      </p:sp>
      <p:sp>
        <p:nvSpPr>
          <p:cNvPr id="6" name="TextBox 5"/>
          <p:cNvSpPr txBox="1"/>
          <p:nvPr/>
        </p:nvSpPr>
        <p:spPr>
          <a:xfrm>
            <a:off x="7806888" y="6241393"/>
            <a:ext cx="4126032" cy="523220"/>
          </a:xfrm>
          <a:prstGeom prst="rect">
            <a:avLst/>
          </a:prstGeom>
          <a:noFill/>
        </p:spPr>
        <p:txBody>
          <a:bodyPr wrap="square" rtlCol="0">
            <a:spAutoFit/>
          </a:bodyPr>
          <a:lstStyle/>
          <a:p>
            <a:r>
              <a:rPr lang="en-US" sz="1400" b="1" dirty="0">
                <a:solidFill>
                  <a:srgbClr val="FF9900"/>
                </a:solidFill>
              </a:rPr>
              <a:t>From an R01 proposal led by Changqing Li, in collaboration with Jeffrey Anker and Ge Wang</a:t>
            </a:r>
            <a:endParaRPr lang="en-US" sz="1400" baseline="30000" dirty="0">
              <a:solidFill>
                <a:srgbClr val="FF9900"/>
              </a:solidFill>
            </a:endParaRPr>
          </a:p>
        </p:txBody>
      </p:sp>
    </p:spTree>
    <p:extLst>
      <p:ext uri="{BB962C8B-B14F-4D97-AF65-F5344CB8AC3E}">
        <p14:creationId xmlns:p14="http://schemas.microsoft.com/office/powerpoint/2010/main" val="16854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Similarities &amp; Differences</a:t>
            </a:r>
          </a:p>
        </p:txBody>
      </p:sp>
      <p:pic>
        <p:nvPicPr>
          <p:cNvPr id="8198" name="Picture 6" descr="Image result for pet sc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4316" y="1615408"/>
            <a:ext cx="4066374" cy="304800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0858" y="1615408"/>
            <a:ext cx="3810000" cy="304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9"/>
          <p:cNvGraphicFramePr>
            <a:graphicFrameLocks noChangeAspect="1"/>
          </p:cNvGraphicFramePr>
          <p:nvPr/>
        </p:nvGraphicFramePr>
        <p:xfrm>
          <a:off x="4326194" y="1504896"/>
          <a:ext cx="1224833" cy="1463675"/>
        </p:xfrm>
        <a:graphic>
          <a:graphicData uri="http://schemas.openxmlformats.org/presentationml/2006/ole">
            <mc:AlternateContent xmlns:mc="http://schemas.openxmlformats.org/markup-compatibility/2006">
              <mc:Choice xmlns:v="urn:schemas-microsoft-com:vml" Requires="v">
                <p:oleObj spid="_x0000_s99398" name="Photo Editor-foto" r:id="rId5" imgW="1733333" imgH="2790476" progId="">
                  <p:embed/>
                </p:oleObj>
              </mc:Choice>
              <mc:Fallback>
                <p:oleObj name="Photo Editor-foto" r:id="rId5" imgW="1733333" imgH="2790476" progId="">
                  <p:embed/>
                  <p:pic>
                    <p:nvPicPr>
                      <p:cNvPr id="4"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6194" y="1504896"/>
                        <a:ext cx="1224833" cy="1463675"/>
                      </a:xfrm>
                      <a:prstGeom prst="rect">
                        <a:avLst/>
                      </a:prstGeom>
                      <a:noFill/>
                      <a:ln>
                        <a:noFill/>
                      </a:ln>
                      <a:effectLst/>
                    </p:spPr>
                  </p:pic>
                </p:oleObj>
              </mc:Fallback>
            </mc:AlternateContent>
          </a:graphicData>
        </a:graphic>
      </p:graphicFrame>
      <p:graphicFrame>
        <p:nvGraphicFramePr>
          <p:cNvPr id="5" name="Object 10"/>
          <p:cNvGraphicFramePr>
            <a:graphicFrameLocks noChangeAspect="1"/>
          </p:cNvGraphicFramePr>
          <p:nvPr/>
        </p:nvGraphicFramePr>
        <p:xfrm>
          <a:off x="5944316" y="1504897"/>
          <a:ext cx="1222691" cy="1463675"/>
        </p:xfrm>
        <a:graphic>
          <a:graphicData uri="http://schemas.openxmlformats.org/presentationml/2006/ole">
            <mc:AlternateContent xmlns:mc="http://schemas.openxmlformats.org/markup-compatibility/2006">
              <mc:Choice xmlns:v="urn:schemas-microsoft-com:vml" Requires="v">
                <p:oleObj spid="_x0000_s99399" name="Photo Editor-foto" r:id="rId7" imgW="1733333" imgH="2800741" progId="">
                  <p:embed/>
                </p:oleObj>
              </mc:Choice>
              <mc:Fallback>
                <p:oleObj name="Photo Editor-foto" r:id="rId7" imgW="1733333" imgH="2800741" progId="">
                  <p:embed/>
                  <p:pic>
                    <p:nvPicPr>
                      <p:cNvPr id="5"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316" y="1504897"/>
                        <a:ext cx="1222691" cy="1463675"/>
                      </a:xfrm>
                      <a:prstGeom prst="rect">
                        <a:avLst/>
                      </a:prstGeom>
                      <a:noFill/>
                      <a:ln>
                        <a:noFill/>
                      </a:ln>
                      <a:effectLst/>
                    </p:spPr>
                  </p:pic>
                </p:oleObj>
              </mc:Fallback>
            </mc:AlternateContent>
          </a:graphicData>
        </a:graphic>
      </p:graphicFrame>
      <p:sp>
        <p:nvSpPr>
          <p:cNvPr id="9" name="Content Placeholder 2"/>
          <p:cNvSpPr>
            <a:spLocks noGrp="1"/>
          </p:cNvSpPr>
          <p:nvPr>
            <p:ph idx="1"/>
          </p:nvPr>
        </p:nvSpPr>
        <p:spPr>
          <a:xfrm>
            <a:off x="1640243" y="4597503"/>
            <a:ext cx="4121459" cy="2209800"/>
          </a:xfrm>
        </p:spPr>
        <p:txBody>
          <a:bodyPr/>
          <a:lstStyle/>
          <a:p>
            <a:pPr marL="68580" indent="0">
              <a:spcBef>
                <a:spcPts val="0"/>
              </a:spcBef>
              <a:buNone/>
            </a:pPr>
            <a:r>
              <a:rPr lang="en-US" dirty="0">
                <a:solidFill>
                  <a:schemeClr val="tx1"/>
                </a:solidFill>
              </a:rPr>
              <a:t>Similarities</a:t>
            </a:r>
          </a:p>
          <a:p>
            <a:pPr marL="342900">
              <a:spcBef>
                <a:spcPts val="0"/>
              </a:spcBef>
            </a:pPr>
            <a:r>
              <a:rPr lang="en-US" sz="2400" dirty="0"/>
              <a:t>Similar Energy Levels</a:t>
            </a:r>
          </a:p>
          <a:p>
            <a:pPr marL="342900">
              <a:spcBef>
                <a:spcPts val="0"/>
              </a:spcBef>
            </a:pPr>
            <a:r>
              <a:rPr lang="en-US" sz="2400" dirty="0"/>
              <a:t>Straight Ray Geometries</a:t>
            </a:r>
          </a:p>
          <a:p>
            <a:pPr marL="342900">
              <a:spcBef>
                <a:spcPts val="0"/>
              </a:spcBef>
            </a:pPr>
            <a:r>
              <a:rPr lang="en-US" sz="2400" dirty="0"/>
              <a:t>Line Integrals</a:t>
            </a:r>
          </a:p>
          <a:p>
            <a:pPr marL="342900">
              <a:spcBef>
                <a:spcPts val="0"/>
              </a:spcBef>
            </a:pPr>
            <a:r>
              <a:rPr lang="en-US" sz="2400" dirty="0"/>
              <a:t>Tomographic Recons</a:t>
            </a:r>
          </a:p>
        </p:txBody>
      </p:sp>
      <p:sp>
        <p:nvSpPr>
          <p:cNvPr id="10" name="Content Placeholder 2"/>
          <p:cNvSpPr txBox="1">
            <a:spLocks/>
          </p:cNvSpPr>
          <p:nvPr/>
        </p:nvSpPr>
        <p:spPr bwMode="auto">
          <a:xfrm>
            <a:off x="5865658" y="4584752"/>
            <a:ext cx="4802342"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b="1">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eaLnBrk="1" hangingPunct="1">
              <a:spcBef>
                <a:spcPts val="0"/>
              </a:spcBef>
              <a:buClrTx/>
              <a:defRPr/>
            </a:pPr>
            <a:r>
              <a:rPr lang="en-US" kern="0" dirty="0">
                <a:solidFill>
                  <a:srgbClr val="000000"/>
                </a:solidFill>
                <a:latin typeface="Arial"/>
                <a:ea typeface="ＭＳ Ｐゴシック"/>
              </a:rPr>
              <a:t>Differences</a:t>
            </a:r>
          </a:p>
          <a:p>
            <a:pPr marL="342900" indent="-342900" eaLnBrk="1" hangingPunct="1">
              <a:spcBef>
                <a:spcPts val="0"/>
              </a:spcBef>
              <a:buClrTx/>
              <a:buFont typeface="Arial" panose="020B0604020202020204" pitchFamily="34" charset="0"/>
              <a:buChar char="•"/>
              <a:defRPr/>
            </a:pPr>
            <a:r>
              <a:rPr lang="en-US" sz="2400" kern="0" dirty="0">
                <a:solidFill>
                  <a:srgbClr val="000000"/>
                </a:solidFill>
                <a:latin typeface="Arial"/>
                <a:ea typeface="ＭＳ Ｐゴシック"/>
              </a:rPr>
              <a:t>External vs Internal Sources</a:t>
            </a:r>
          </a:p>
          <a:p>
            <a:pPr marL="342900" indent="-342900" eaLnBrk="1" hangingPunct="1">
              <a:spcBef>
                <a:spcPts val="0"/>
              </a:spcBef>
              <a:buClrTx/>
              <a:buFont typeface="Arial" panose="020B0604020202020204" pitchFamily="34" charset="0"/>
              <a:buChar char="•"/>
              <a:defRPr/>
            </a:pPr>
            <a:r>
              <a:rPr lang="en-US" sz="2400" kern="0" dirty="0">
                <a:solidFill>
                  <a:srgbClr val="000000"/>
                </a:solidFill>
                <a:latin typeface="Arial"/>
                <a:ea typeface="ＭＳ Ｐゴシック"/>
              </a:rPr>
              <a:t>High vs Low Flux/Resolution</a:t>
            </a:r>
          </a:p>
          <a:p>
            <a:pPr marL="342900" indent="-342900" eaLnBrk="1" hangingPunct="1">
              <a:spcBef>
                <a:spcPts val="0"/>
              </a:spcBef>
              <a:buClrTx/>
              <a:buFont typeface="Arial" panose="020B0604020202020204" pitchFamily="34" charset="0"/>
              <a:buChar char="•"/>
              <a:defRPr/>
            </a:pPr>
            <a:r>
              <a:rPr lang="en-US" sz="2400" kern="0" dirty="0">
                <a:solidFill>
                  <a:srgbClr val="000000"/>
                </a:solidFill>
                <a:latin typeface="Arial"/>
                <a:ea typeface="ＭＳ Ｐゴシック"/>
              </a:rPr>
              <a:t>Low vs High Sensitivity</a:t>
            </a:r>
          </a:p>
          <a:p>
            <a:pPr marL="342900" indent="-342900">
              <a:spcBef>
                <a:spcPts val="0"/>
              </a:spcBef>
              <a:buClrTx/>
              <a:buFont typeface="Arial" panose="020B0604020202020204" pitchFamily="34" charset="0"/>
              <a:buChar char="•"/>
              <a:defRPr/>
            </a:pPr>
            <a:r>
              <a:rPr lang="en-US" altLang="zh-CN" sz="2400" kern="0" dirty="0">
                <a:solidFill>
                  <a:srgbClr val="FF0000"/>
                </a:solidFill>
              </a:rPr>
              <a:t>Anatomical vs Functional</a:t>
            </a:r>
          </a:p>
        </p:txBody>
      </p:sp>
    </p:spTree>
    <p:extLst>
      <p:ext uri="{BB962C8B-B14F-4D97-AF65-F5344CB8AC3E}">
        <p14:creationId xmlns:p14="http://schemas.microsoft.com/office/powerpoint/2010/main" val="224036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PET-CT Scanner</a:t>
            </a:r>
            <a:endParaRPr lang="zh-CN" altLang="en-US" sz="4400" dirty="0"/>
          </a:p>
        </p:txBody>
      </p:sp>
      <p:pic>
        <p:nvPicPr>
          <p:cNvPr id="36866" name="Picture 2" descr="Image result for pet-ct sc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 y="1619746"/>
            <a:ext cx="11064240" cy="486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029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PET-CT for Cancer Imaging</a:t>
            </a:r>
            <a:endParaRPr lang="zh-CN" altLang="en-US" sz="4400" dirty="0"/>
          </a:p>
        </p:txBody>
      </p:sp>
      <p:pic>
        <p:nvPicPr>
          <p:cNvPr id="36866" name="Picture 2" descr="Image result for nuclear cancer ima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844825"/>
            <a:ext cx="9159327" cy="388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284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Outline</a:t>
            </a:r>
          </a:p>
        </p:txBody>
      </p:sp>
      <p:sp>
        <p:nvSpPr>
          <p:cNvPr id="5" name="TextBox 4"/>
          <p:cNvSpPr txBox="1"/>
          <p:nvPr/>
        </p:nvSpPr>
        <p:spPr>
          <a:xfrm>
            <a:off x="2927648" y="1689811"/>
            <a:ext cx="6696744" cy="483209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Introduction</a:t>
            </a:r>
            <a:endPar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Beyond CT &amp; MRI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Nuclear Imaging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Similarities &amp; Differences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Nuclear Physics</a:t>
            </a:r>
            <a:endParaRPr kumimoji="0" lang="en-US" sz="28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	Single &amp; Paired </a:t>
            </a:r>
            <a:r>
              <a:rPr kumimoji="0" lang="el-GR" sz="28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γ</a:t>
            </a:r>
            <a:r>
              <a:rPr kumimoji="0" lang="en-US" sz="28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 Photon Emission</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	Imaging Models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SPECT &amp; PET Systems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a:t>
            </a:r>
            <a:r>
              <a:rPr kumimoji="0" lang="en-US" altLang="zh-CN"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Key Components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Image Quality Issues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Novel Nuclear Imaging</a:t>
            </a:r>
          </a:p>
        </p:txBody>
      </p:sp>
    </p:spTree>
    <p:extLst>
      <p:ext uri="{BB962C8B-B14F-4D97-AF65-F5344CB8AC3E}">
        <p14:creationId xmlns:p14="http://schemas.microsoft.com/office/powerpoint/2010/main" val="2367758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1"/>
          <p:cNvSpPr>
            <a:spLocks noGrp="1"/>
          </p:cNvSpPr>
          <p:nvPr>
            <p:ph idx="1"/>
          </p:nvPr>
        </p:nvSpPr>
        <p:spPr>
          <a:xfrm>
            <a:off x="1981200" y="357189"/>
            <a:ext cx="8229600" cy="5857875"/>
          </a:xfrm>
        </p:spPr>
        <p:txBody>
          <a:bodyPr/>
          <a:lstStyle/>
          <a:p>
            <a:r>
              <a:rPr lang="nl-BE" dirty="0">
                <a:latin typeface="Verdana" charset="0"/>
              </a:rPr>
              <a:t>Radionuclides</a:t>
            </a:r>
          </a:p>
          <a:p>
            <a:pPr lvl="1">
              <a:lnSpc>
                <a:spcPct val="150000"/>
              </a:lnSpc>
            </a:pPr>
            <a:r>
              <a:rPr lang="nl-BE" dirty="0">
                <a:solidFill>
                  <a:srgbClr val="FF0000"/>
                </a:solidFill>
                <a:latin typeface="Verdana" charset="0"/>
              </a:rPr>
              <a:t>Radioactive decay modes</a:t>
            </a:r>
          </a:p>
          <a:p>
            <a:pPr lvl="2">
              <a:lnSpc>
                <a:spcPct val="150000"/>
              </a:lnSpc>
            </a:pPr>
            <a:r>
              <a:rPr lang="nl-BE" dirty="0">
                <a:latin typeface="Verdana" charset="0"/>
              </a:rPr>
              <a:t> Nucleon emission/capture</a:t>
            </a:r>
          </a:p>
          <a:p>
            <a:pPr lvl="2">
              <a:lnSpc>
                <a:spcPct val="150000"/>
              </a:lnSpc>
            </a:pPr>
            <a:r>
              <a:rPr lang="nl-BE" dirty="0">
                <a:latin typeface="Symbol" charset="0"/>
              </a:rPr>
              <a:t>   b</a:t>
            </a:r>
            <a:r>
              <a:rPr lang="nl-BE" baseline="30000" dirty="0">
                <a:latin typeface="Verdana" charset="0"/>
              </a:rPr>
              <a:t>-</a:t>
            </a:r>
            <a:r>
              <a:rPr lang="nl-BE" dirty="0">
                <a:latin typeface="Verdana" charset="0"/>
              </a:rPr>
              <a:t> emission</a:t>
            </a:r>
          </a:p>
          <a:p>
            <a:pPr lvl="2">
              <a:lnSpc>
                <a:spcPct val="150000"/>
              </a:lnSpc>
            </a:pPr>
            <a:r>
              <a:rPr lang="nl-BE" dirty="0">
                <a:latin typeface="Verdana" charset="0"/>
              </a:rPr>
              <a:t> Electron capture (EC)</a:t>
            </a:r>
          </a:p>
          <a:p>
            <a:pPr lvl="2">
              <a:lnSpc>
                <a:spcPct val="150000"/>
              </a:lnSpc>
            </a:pPr>
            <a:r>
              <a:rPr lang="nl-BE" dirty="0">
                <a:latin typeface="Verdana" charset="0"/>
              </a:rPr>
              <a:t> Positron emission (</a:t>
            </a:r>
            <a:r>
              <a:rPr lang="nl-BE" dirty="0">
                <a:latin typeface="Symbol" charset="0"/>
              </a:rPr>
              <a:t>b</a:t>
            </a:r>
            <a:r>
              <a:rPr lang="nl-BE" baseline="30000" dirty="0">
                <a:latin typeface="Verdana" charset="0"/>
              </a:rPr>
              <a:t>+</a:t>
            </a:r>
            <a:r>
              <a:rPr lang="nl-BE" dirty="0">
                <a:latin typeface="Verdana" charset="0"/>
              </a:rPr>
              <a:t> decay)</a:t>
            </a:r>
          </a:p>
          <a:p>
            <a:pPr lvl="1">
              <a:lnSpc>
                <a:spcPct val="150000"/>
              </a:lnSpc>
            </a:pPr>
            <a:r>
              <a:rPr lang="nl-BE" dirty="0">
                <a:solidFill>
                  <a:srgbClr val="FF0000"/>
                </a:solidFill>
                <a:latin typeface="Verdana" charset="0"/>
              </a:rPr>
              <a:t>Nucleon emission/capture</a:t>
            </a:r>
          </a:p>
          <a:p>
            <a:pPr lvl="2">
              <a:lnSpc>
                <a:spcPct val="150000"/>
              </a:lnSpc>
            </a:pPr>
            <a:r>
              <a:rPr lang="nl-BE" dirty="0">
                <a:latin typeface="Verdana" charset="0"/>
              </a:rPr>
              <a:t> Heavy damage to tissue -&gt; used in radiotherapy</a:t>
            </a:r>
          </a:p>
          <a:p>
            <a:pPr lvl="2">
              <a:lnSpc>
                <a:spcPct val="150000"/>
              </a:lnSpc>
            </a:pPr>
            <a:endParaRPr lang="nl-BE" dirty="0">
              <a:latin typeface="Verdana" charset="0"/>
            </a:endParaRPr>
          </a:p>
          <a:p>
            <a:pPr lvl="2">
              <a:lnSpc>
                <a:spcPct val="150000"/>
              </a:lnSpc>
            </a:pPr>
            <a:r>
              <a:rPr lang="nl-BE" dirty="0">
                <a:latin typeface="Verdana" charset="0"/>
              </a:rPr>
              <a:t> Example: 	</a:t>
            </a:r>
            <a:r>
              <a:rPr lang="nl-BE" dirty="0">
                <a:latin typeface="Symbol" charset="0"/>
              </a:rPr>
              <a:t>a</a:t>
            </a:r>
            <a:r>
              <a:rPr lang="nl-BE" dirty="0">
                <a:latin typeface="Verdana" charset="0"/>
              </a:rPr>
              <a:t> emission:</a:t>
            </a:r>
            <a:br>
              <a:rPr lang="nl-BE" dirty="0">
                <a:latin typeface="Verdana" charset="0"/>
              </a:rPr>
            </a:br>
            <a:r>
              <a:rPr lang="nl-BE" dirty="0">
                <a:latin typeface="Verdana" charset="0"/>
              </a:rPr>
              <a:t>		(kinetic energy: 3-7 MeV) </a:t>
            </a:r>
          </a:p>
        </p:txBody>
      </p:sp>
      <p:sp>
        <p:nvSpPr>
          <p:cNvPr id="21506"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842F2AA-6E02-8845-BC60-C39B09B82511}"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2150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2150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15BFF5-6159-DD41-BCA3-39FB9BBEE777}"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aphicFrame>
        <p:nvGraphicFramePr>
          <p:cNvPr id="21509" name="Object 6"/>
          <p:cNvGraphicFramePr>
            <a:graphicFrameLocks noChangeAspect="1"/>
          </p:cNvGraphicFramePr>
          <p:nvPr/>
        </p:nvGraphicFramePr>
        <p:xfrm>
          <a:off x="6310314" y="4429126"/>
          <a:ext cx="2143125" cy="415925"/>
        </p:xfrm>
        <a:graphic>
          <a:graphicData uri="http://schemas.openxmlformats.org/presentationml/2006/ole">
            <mc:AlternateContent xmlns:mc="http://schemas.openxmlformats.org/markup-compatibility/2006">
              <mc:Choice xmlns:v="urn:schemas-microsoft-com:vml" Requires="v">
                <p:oleObj spid="_x0000_s114722" name="Equation" r:id="rId4" imgW="1244600" imgH="241300" progId="">
                  <p:embed/>
                </p:oleObj>
              </mc:Choice>
              <mc:Fallback>
                <p:oleObj name="Equation" r:id="rId4" imgW="1244600" imgH="241300" progId="">
                  <p:embed/>
                  <p:pic>
                    <p:nvPicPr>
                      <p:cNvPr id="2150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314" y="4429126"/>
                        <a:ext cx="21431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pic>
        <p:nvPicPr>
          <p:cNvPr id="21532" name="Picture 28" descr="Image result for chemical element z and a"/>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997236" y="1"/>
            <a:ext cx="2670764" cy="352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064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757363" y="569913"/>
            <a:ext cx="86233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50000"/>
              </a:lnSpc>
              <a:spcBef>
                <a:spcPct val="0"/>
              </a:spcBef>
              <a:spcAft>
                <a:spcPct val="0"/>
              </a:spcAft>
              <a:buClrTx/>
              <a:buSzTx/>
              <a:buFont typeface="Arial" charset="0"/>
              <a:buChar char="•"/>
              <a:tabLst/>
              <a:defRPr/>
            </a:pPr>
            <a:r>
              <a:rPr kumimoji="0" lang="nl-BE" sz="1800" b="0" i="0" u="none" strike="noStrike" kern="1200" cap="none" spc="0" normalizeH="0" baseline="0" noProof="0">
                <a:ln>
                  <a:noFill/>
                </a:ln>
                <a:solidFill>
                  <a:srgbClr val="FF0000"/>
                </a:solidFill>
                <a:effectLst/>
                <a:uLnTx/>
                <a:uFillTx/>
                <a:latin typeface="Verdana" charset="0"/>
                <a:ea typeface="ＭＳ Ｐゴシック" charset="0"/>
                <a:cs typeface="+mn-cs"/>
              </a:rPr>
              <a:t> atomic number</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the number of protons in the nucleus of an atom</a:t>
            </a:r>
          </a:p>
          <a:p>
            <a:pPr marL="0" marR="0" lvl="0" indent="0" algn="l" defTabSz="914400" rtl="0" eaLnBrk="1" fontAlgn="base" latinLnBrk="0" hangingPunct="1">
              <a:lnSpc>
                <a:spcPct val="150000"/>
              </a:lnSpc>
              <a:spcBef>
                <a:spcPct val="0"/>
              </a:spcBef>
              <a:spcAft>
                <a:spcPct val="0"/>
              </a:spcAft>
              <a:buClrTx/>
              <a:buSzTx/>
              <a:buFont typeface="Arial" charset="0"/>
              <a:buChar char="•"/>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cs typeface="+mn-cs"/>
              </a:rPr>
              <a:t> mass number</a:t>
            </a: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 the sum of the number of nucleons (neutrons and</a:t>
            </a:r>
            <a:b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b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	            protons) in an atomic nucleus</a:t>
            </a:r>
          </a:p>
          <a:p>
            <a:pPr marL="0" marR="0" lvl="0" indent="0" algn="l" defTabSz="914400" rtl="0" eaLnBrk="1" fontAlgn="base" latinLnBrk="0" hangingPunct="1">
              <a:lnSpc>
                <a:spcPct val="150000"/>
              </a:lnSpc>
              <a:spcBef>
                <a:spcPct val="0"/>
              </a:spcBef>
              <a:spcAft>
                <a:spcPct val="0"/>
              </a:spcAft>
              <a:buClrTx/>
              <a:buSzTx/>
              <a:buFont typeface="Arial" charset="0"/>
              <a:buChar char="•"/>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cs typeface="+mn-cs"/>
              </a:rPr>
              <a:t> is</a:t>
            </a:r>
            <a:r>
              <a:rPr kumimoji="0" lang="nl-BE" sz="1800" b="0" i="0" u="none" strike="noStrike" kern="1200" cap="none" spc="0" normalizeH="0" baseline="0" noProof="0">
                <a:ln>
                  <a:noFill/>
                </a:ln>
                <a:solidFill>
                  <a:srgbClr val="FF0000"/>
                </a:solidFill>
                <a:effectLst/>
                <a:uLnTx/>
                <a:uFillTx/>
                <a:latin typeface="Verdana" charset="0"/>
                <a:ea typeface="ＭＳ Ｐゴシック" charset="0"/>
                <a:cs typeface="+mn-cs"/>
              </a:rPr>
              <a:t>otopes</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of a chemical element have the </a:t>
            </a:r>
            <a:r>
              <a:rPr kumimoji="0" lang="nl-BE" sz="1800" b="0" i="0" u="none" strike="noStrike" kern="1200" cap="none" spc="0" normalizeH="0" baseline="0" noProof="0">
                <a:ln>
                  <a:noFill/>
                </a:ln>
                <a:solidFill>
                  <a:srgbClr val="FF0000"/>
                </a:solidFill>
                <a:effectLst/>
                <a:uLnTx/>
                <a:uFillTx/>
                <a:latin typeface="Verdana" charset="0"/>
                <a:ea typeface="ＭＳ Ｐゴシック" charset="0"/>
                <a:cs typeface="+mn-cs"/>
              </a:rPr>
              <a:t>same atomic number </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(number</a:t>
            </a:r>
            <a:b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b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of protons in the nucleus) but have </a:t>
            </a:r>
            <a:r>
              <a:rPr kumimoji="0" lang="nl-BE" sz="1800" b="0" i="0" u="none" strike="noStrike" kern="1200" cap="none" spc="0" normalizeH="0" baseline="0" noProof="0">
                <a:ln>
                  <a:noFill/>
                </a:ln>
                <a:solidFill>
                  <a:srgbClr val="FF0000"/>
                </a:solidFill>
                <a:effectLst/>
                <a:uLnTx/>
                <a:uFillTx/>
                <a:latin typeface="Verdana" charset="0"/>
                <a:ea typeface="ＭＳ Ｐゴシック" charset="0"/>
                <a:cs typeface="+mn-cs"/>
              </a:rPr>
              <a:t>different mass numbers</a:t>
            </a:r>
            <a:br>
              <a:rPr kumimoji="0" lang="nl-BE" sz="1800" b="0" i="0" u="none" strike="noStrike" kern="1200" cap="none" spc="0" normalizeH="0" baseline="0" noProof="0">
                <a:ln>
                  <a:noFill/>
                </a:ln>
                <a:solidFill>
                  <a:srgbClr val="FF0000"/>
                </a:solidFill>
                <a:effectLst/>
                <a:uLnTx/>
                <a:uFillTx/>
                <a:latin typeface="Verdana" charset="0"/>
                <a:ea typeface="ＭＳ Ｐゴシック" charset="0"/>
                <a:cs typeface="+mn-cs"/>
              </a:rPr>
            </a:br>
            <a:r>
              <a:rPr kumimoji="0" lang="nl-BE" sz="1800" b="0" i="0" u="none" strike="noStrike" kern="1200" cap="none" spc="0" normalizeH="0" baseline="0" noProof="0">
                <a:ln>
                  <a:noFill/>
                </a:ln>
                <a:solidFill>
                  <a:srgbClr val="FF0000"/>
                </a:solidFill>
                <a:effectLst/>
                <a:uLnTx/>
                <a:uFillTx/>
                <a:latin typeface="Verdana" charset="0"/>
                <a:ea typeface="ＭＳ Ｐゴシック" charset="0"/>
                <a:cs typeface="+mn-cs"/>
              </a:rPr>
              <a:t>	</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(from having different numbers of neutrons in the nucleus).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Example: </a:t>
            </a:r>
            <a:r>
              <a:rPr kumimoji="0" lang="nl-BE" sz="1800" b="0" i="0" u="none" strike="noStrike" kern="1200" cap="none" spc="0" normalizeH="0" baseline="30000" noProof="0">
                <a:ln>
                  <a:noFill/>
                </a:ln>
                <a:solidFill>
                  <a:srgbClr val="FFFFFF"/>
                </a:solidFill>
                <a:effectLst/>
                <a:uLnTx/>
                <a:uFillTx/>
                <a:latin typeface="Verdana" charset="0"/>
                <a:ea typeface="ＭＳ Ｐゴシック" charset="0"/>
                <a:cs typeface="+mn-cs"/>
              </a:rPr>
              <a:t>12</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C</a:t>
            </a:r>
            <a:r>
              <a:rPr kumimoji="0" lang="nl-BE" sz="1400" b="0" i="0" u="none" strike="noStrike" kern="1200" cap="none" spc="0" normalizeH="0" baseline="0" noProof="0">
                <a:ln>
                  <a:noFill/>
                </a:ln>
                <a:solidFill>
                  <a:srgbClr val="FFFFFF"/>
                </a:solidFill>
                <a:effectLst/>
                <a:uLnTx/>
                <a:uFillTx/>
                <a:latin typeface="Verdana" charset="0"/>
                <a:ea typeface="ＭＳ Ｐゴシック" charset="0"/>
                <a:cs typeface="+mn-cs"/>
              </a:rPr>
              <a:t>arbon</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and </a:t>
            </a:r>
            <a:r>
              <a:rPr kumimoji="0" lang="nl-BE" sz="1800" b="0" i="0" u="none" strike="noStrike" kern="1200" cap="none" spc="0" normalizeH="0" baseline="30000" noProof="0">
                <a:ln>
                  <a:noFill/>
                </a:ln>
                <a:solidFill>
                  <a:srgbClr val="FFFFFF"/>
                </a:solidFill>
                <a:effectLst/>
                <a:uLnTx/>
                <a:uFillTx/>
                <a:latin typeface="Verdana" charset="0"/>
                <a:ea typeface="ＭＳ Ｐゴシック" charset="0"/>
                <a:cs typeface="+mn-cs"/>
              </a:rPr>
              <a:t>14</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C </a:t>
            </a:r>
            <a:r>
              <a:rPr kumimoji="0" lang="nl-BE" sz="1400" b="0" i="0" u="none" strike="noStrike" kern="1200" cap="none" spc="0" normalizeH="0" baseline="0" noProof="0">
                <a:ln>
                  <a:noFill/>
                </a:ln>
                <a:solidFill>
                  <a:srgbClr val="FFFFFF"/>
                </a:solidFill>
                <a:effectLst/>
                <a:uLnTx/>
                <a:uFillTx/>
                <a:latin typeface="Verdana" charset="0"/>
                <a:ea typeface="ＭＳ Ｐゴシック" charset="0"/>
                <a:cs typeface="+mn-cs"/>
              </a:rPr>
              <a:t>(6 protons and 6 resp. 8 neutrons)</a:t>
            </a:r>
          </a:p>
          <a:p>
            <a:pPr marL="0" marR="0" lvl="0" indent="0" algn="l" defTabSz="914400" rtl="0" eaLnBrk="1" fontAlgn="base" latinLnBrk="0" hangingPunct="1">
              <a:lnSpc>
                <a:spcPct val="150000"/>
              </a:lnSpc>
              <a:spcBef>
                <a:spcPct val="0"/>
              </a:spcBef>
              <a:spcAft>
                <a:spcPct val="0"/>
              </a:spcAft>
              <a:buClrTx/>
              <a:buSzTx/>
              <a:buFont typeface="Arial" charset="0"/>
              <a:buChar char="•"/>
              <a:tabLst/>
              <a:defRPr/>
            </a:pP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Different isotopes of the same element cannot have the same mass</a:t>
            </a:r>
            <a:b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b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number, but isotopes of different elements often do have the</a:t>
            </a:r>
            <a:b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b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same mass number</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Examples: </a:t>
            </a:r>
            <a:r>
              <a:rPr kumimoji="0" lang="en-US" sz="1800" b="0" i="0" u="none" strike="noStrike" kern="1200" cap="none" spc="0" normalizeH="0" baseline="30000" noProof="0">
                <a:ln>
                  <a:noFill/>
                </a:ln>
                <a:solidFill>
                  <a:srgbClr val="FFFFFF"/>
                </a:solidFill>
                <a:effectLst/>
                <a:uLnTx/>
                <a:uFillTx/>
                <a:latin typeface="Verdana" charset="0"/>
                <a:ea typeface="ＭＳ Ｐゴシック" charset="0"/>
                <a:cs typeface="+mn-cs"/>
              </a:rPr>
              <a:t>99</a:t>
            </a: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Mo and </a:t>
            </a:r>
            <a:r>
              <a:rPr kumimoji="0" lang="en-US" sz="1800" b="0" i="0" u="none" strike="noStrike" kern="1200" cap="none" spc="0" normalizeH="0" baseline="30000" noProof="0">
                <a:ln>
                  <a:noFill/>
                </a:ln>
                <a:solidFill>
                  <a:srgbClr val="FFFFFF"/>
                </a:solidFill>
                <a:effectLst/>
                <a:uLnTx/>
                <a:uFillTx/>
                <a:latin typeface="Verdana" charset="0"/>
                <a:ea typeface="ＭＳ Ｐゴシック" charset="0"/>
                <a:cs typeface="+mn-cs"/>
              </a:rPr>
              <a:t>99</a:t>
            </a: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Tc</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                 </a:t>
            </a:r>
            <a:r>
              <a:rPr kumimoji="0" lang="nl-BE" sz="1800" b="0" i="0" u="none" strike="noStrike" kern="1200" cap="none" spc="0" normalizeH="0" baseline="30000" noProof="0">
                <a:ln>
                  <a:noFill/>
                </a:ln>
                <a:solidFill>
                  <a:srgbClr val="FFFFFF"/>
                </a:solidFill>
                <a:effectLst/>
                <a:uLnTx/>
                <a:uFillTx/>
                <a:latin typeface="Verdana" charset="0"/>
                <a:ea typeface="ＭＳ Ｐゴシック" charset="0"/>
                <a:cs typeface="+mn-cs"/>
              </a:rPr>
              <a:t>14</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C </a:t>
            </a:r>
            <a:r>
              <a:rPr kumimoji="0" lang="nl-BE" sz="1400" b="0" i="0" u="none" strike="noStrike" kern="1200" cap="none" spc="0" normalizeH="0" baseline="0" noProof="0">
                <a:ln>
                  <a:noFill/>
                </a:ln>
                <a:solidFill>
                  <a:srgbClr val="FFFFFF"/>
                </a:solidFill>
                <a:effectLst/>
                <a:uLnTx/>
                <a:uFillTx/>
                <a:latin typeface="Verdana" charset="0"/>
                <a:ea typeface="ＭＳ Ｐゴシック" charset="0"/>
                <a:cs typeface="+mn-cs"/>
              </a:rPr>
              <a:t>(6 protons and 8 neutrons)</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 and </a:t>
            </a:r>
            <a:r>
              <a:rPr kumimoji="0" lang="nl-BE" sz="1800" b="0" i="0" u="none" strike="noStrike" kern="1200" cap="none" spc="0" normalizeH="0" baseline="30000" noProof="0">
                <a:ln>
                  <a:noFill/>
                </a:ln>
                <a:solidFill>
                  <a:srgbClr val="FFFFFF"/>
                </a:solidFill>
                <a:effectLst/>
                <a:uLnTx/>
                <a:uFillTx/>
                <a:latin typeface="Verdana" charset="0"/>
                <a:ea typeface="ＭＳ Ｐゴシック" charset="0"/>
                <a:cs typeface="+mn-cs"/>
              </a:rPr>
              <a:t>14</a:t>
            </a:r>
            <a:r>
              <a:rPr kumimoji="0" lang="nl-BE" sz="1800" b="0" i="0" u="none" strike="noStrike" kern="1200" cap="none" spc="0" normalizeH="0" baseline="0" noProof="0">
                <a:ln>
                  <a:noFill/>
                </a:ln>
                <a:solidFill>
                  <a:srgbClr val="FFFFFF"/>
                </a:solidFill>
                <a:effectLst/>
                <a:uLnTx/>
                <a:uFillTx/>
                <a:latin typeface="Verdana" charset="0"/>
                <a:ea typeface="ＭＳ Ｐゴシック" charset="0"/>
                <a:cs typeface="+mn-cs"/>
              </a:rPr>
              <a:t>N</a:t>
            </a:r>
            <a:r>
              <a:rPr kumimoji="0" lang="nl-BE" sz="1400" b="0" i="0" u="none" strike="noStrike" kern="1200" cap="none" spc="0" normalizeH="0" baseline="0" noProof="0">
                <a:ln>
                  <a:noFill/>
                </a:ln>
                <a:solidFill>
                  <a:srgbClr val="FFFFFF"/>
                </a:solidFill>
                <a:effectLst/>
                <a:uLnTx/>
                <a:uFillTx/>
                <a:latin typeface="Verdana" charset="0"/>
                <a:ea typeface="ＭＳ Ｐゴシック" charset="0"/>
                <a:cs typeface="+mn-cs"/>
              </a:rPr>
              <a:t>itrogen</a:t>
            </a: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 </a:t>
            </a:r>
            <a:r>
              <a:rPr kumimoji="0" lang="nl-BE" sz="1400" b="0" i="0" u="none" strike="noStrike" kern="1200" cap="none" spc="0" normalizeH="0" baseline="0" noProof="0">
                <a:ln>
                  <a:noFill/>
                </a:ln>
                <a:solidFill>
                  <a:srgbClr val="FFFFFF"/>
                </a:solidFill>
                <a:effectLst/>
                <a:uLnTx/>
                <a:uFillTx/>
                <a:latin typeface="Verdana" charset="0"/>
                <a:ea typeface="ＭＳ Ｐゴシック" charset="0"/>
                <a:cs typeface="+mn-cs"/>
              </a:rPr>
              <a:t>(7 protons and 7 neutrons)</a:t>
            </a:r>
          </a:p>
        </p:txBody>
      </p:sp>
      <p:sp>
        <p:nvSpPr>
          <p:cNvPr id="25602"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35FCB9F-2F42-954C-8EF2-F9C30A9C1EE9}"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2560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2560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C6372-8FCD-5448-8F0F-60E75BC3EC87}"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Tree>
    <p:extLst>
      <p:ext uri="{BB962C8B-B14F-4D97-AF65-F5344CB8AC3E}">
        <p14:creationId xmlns:p14="http://schemas.microsoft.com/office/powerpoint/2010/main" val="26818246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1"/>
          <p:cNvSpPr>
            <a:spLocks noGrp="1"/>
          </p:cNvSpPr>
          <p:nvPr>
            <p:ph idx="1"/>
          </p:nvPr>
        </p:nvSpPr>
        <p:spPr>
          <a:xfrm>
            <a:off x="1981200" y="357189"/>
            <a:ext cx="8229600" cy="5857875"/>
          </a:xfrm>
        </p:spPr>
        <p:txBody>
          <a:bodyPr/>
          <a:lstStyle/>
          <a:p>
            <a:pPr>
              <a:buFont typeface="Arial" charset="0"/>
              <a:buChar char="•"/>
            </a:pPr>
            <a:r>
              <a:rPr lang="en-US" sz="1800">
                <a:solidFill>
                  <a:srgbClr val="FF0000"/>
                </a:solidFill>
                <a:latin typeface="Symbol" charset="0"/>
              </a:rPr>
              <a:t>b</a:t>
            </a:r>
            <a:r>
              <a:rPr lang="en-US" sz="1800" baseline="30000">
                <a:solidFill>
                  <a:srgbClr val="FF0000"/>
                </a:solidFill>
                <a:latin typeface="Verdana" charset="0"/>
              </a:rPr>
              <a:t>-</a:t>
            </a:r>
            <a:r>
              <a:rPr lang="en-US" sz="1800">
                <a:solidFill>
                  <a:srgbClr val="FF0000"/>
                </a:solidFill>
                <a:latin typeface="Verdana" charset="0"/>
              </a:rPr>
              <a:t> emission:</a:t>
            </a:r>
            <a:br>
              <a:rPr lang="en-US" sz="1800">
                <a:solidFill>
                  <a:srgbClr val="FF0000"/>
                </a:solidFill>
                <a:latin typeface="Verdana" charset="0"/>
              </a:rPr>
            </a:br>
            <a:br>
              <a:rPr lang="en-US" sz="1800">
                <a:solidFill>
                  <a:srgbClr val="FF0000"/>
                </a:solidFill>
                <a:latin typeface="Verdana" charset="0"/>
              </a:rPr>
            </a:br>
            <a:r>
              <a:rPr lang="en-US" sz="1800">
                <a:solidFill>
                  <a:srgbClr val="FF0000"/>
                </a:solidFill>
                <a:latin typeface="Verdana" charset="0"/>
              </a:rPr>
              <a:t>				   tissue damage</a:t>
            </a:r>
            <a:endParaRPr lang="en-US" sz="1800" baseline="30000">
              <a:latin typeface="Verdana" charset="0"/>
            </a:endParaRPr>
          </a:p>
          <a:p>
            <a:pPr lvl="1">
              <a:lnSpc>
                <a:spcPct val="150000"/>
              </a:lnSpc>
            </a:pPr>
            <a:r>
              <a:rPr lang="en-US">
                <a:latin typeface="Verdana" charset="0"/>
              </a:rPr>
              <a:t>immediate release of </a:t>
            </a:r>
            <a:r>
              <a:rPr lang="en-US" b="1">
                <a:latin typeface="Symbol" charset="0"/>
              </a:rPr>
              <a:t>g</a:t>
            </a:r>
            <a:r>
              <a:rPr lang="en-US">
                <a:latin typeface="Verdana" charset="0"/>
              </a:rPr>
              <a:t>-photon</a:t>
            </a:r>
          </a:p>
          <a:p>
            <a:pPr lvl="1">
              <a:lnSpc>
                <a:spcPct val="140000"/>
              </a:lnSpc>
            </a:pPr>
            <a:r>
              <a:rPr lang="en-US">
                <a:solidFill>
                  <a:srgbClr val="FF0000"/>
                </a:solidFill>
                <a:latin typeface="Verdana" charset="0"/>
              </a:rPr>
              <a:t>metastable</a:t>
            </a:r>
            <a:r>
              <a:rPr lang="en-US">
                <a:latin typeface="Verdana" charset="0"/>
              </a:rPr>
              <a:t> state (preferred) -&gt; delayed release of </a:t>
            </a:r>
            <a:r>
              <a:rPr lang="en-US" b="1">
                <a:latin typeface="Symbol" charset="0"/>
              </a:rPr>
              <a:t>g</a:t>
            </a:r>
            <a:r>
              <a:rPr lang="en-US" b="1">
                <a:latin typeface="Verdana" charset="0"/>
              </a:rPr>
              <a:t> </a:t>
            </a:r>
            <a:r>
              <a:rPr lang="en-US">
                <a:latin typeface="Verdana" charset="0"/>
              </a:rPr>
              <a:t>–photon</a:t>
            </a:r>
          </a:p>
          <a:p>
            <a:pPr lvl="2">
              <a:lnSpc>
                <a:spcPct val="140000"/>
              </a:lnSpc>
            </a:pPr>
            <a:r>
              <a:rPr lang="en-US">
                <a:latin typeface="Verdana" charset="0"/>
              </a:rPr>
              <a:t>e.g. </a:t>
            </a:r>
            <a:r>
              <a:rPr lang="en-US" baseline="30000">
                <a:latin typeface="Verdana" charset="0"/>
              </a:rPr>
              <a:t>99</a:t>
            </a:r>
            <a:r>
              <a:rPr lang="en-US">
                <a:latin typeface="Verdana" charset="0"/>
              </a:rPr>
              <a:t>Mo (half life = 66 h) -&gt; </a:t>
            </a:r>
            <a:r>
              <a:rPr lang="en-US" baseline="30000">
                <a:latin typeface="Verdana" charset="0"/>
              </a:rPr>
              <a:t>99m</a:t>
            </a:r>
            <a:r>
              <a:rPr lang="en-US">
                <a:latin typeface="Verdana" charset="0"/>
              </a:rPr>
              <a:t>Tc (half life = 6 h) -&gt; </a:t>
            </a:r>
            <a:r>
              <a:rPr lang="en-US" baseline="30000">
                <a:latin typeface="Verdana" charset="0"/>
              </a:rPr>
              <a:t>99</a:t>
            </a:r>
            <a:r>
              <a:rPr lang="en-US">
                <a:latin typeface="Verdana" charset="0"/>
              </a:rPr>
              <a:t>Tc</a:t>
            </a:r>
          </a:p>
          <a:p>
            <a:pPr lvl="2">
              <a:lnSpc>
                <a:spcPct val="140000"/>
              </a:lnSpc>
              <a:buFont typeface="Symbol" charset="0"/>
              <a:buNone/>
            </a:pPr>
            <a:r>
              <a:rPr lang="en-US">
                <a:latin typeface="Verdana" charset="0"/>
              </a:rPr>
              <a:t>					  E</a:t>
            </a:r>
            <a:r>
              <a:rPr lang="en-US" b="1" baseline="-25000">
                <a:latin typeface="Symbol" charset="0"/>
              </a:rPr>
              <a:t>g</a:t>
            </a:r>
            <a:r>
              <a:rPr lang="en-US">
                <a:latin typeface="Verdana" charset="0"/>
              </a:rPr>
              <a:t> = 140 keV</a:t>
            </a:r>
          </a:p>
          <a:p>
            <a:endParaRPr lang="nl-BE">
              <a:latin typeface="Verdana" charset="0"/>
            </a:endParaRPr>
          </a:p>
        </p:txBody>
      </p:sp>
      <p:sp>
        <p:nvSpPr>
          <p:cNvPr id="23554"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70ECEAA-E0BB-B248-8C91-942F87F41612}"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2355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235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AA0452-6B6C-7349-A27A-F285F4EED7A4}"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aphicFrame>
        <p:nvGraphicFramePr>
          <p:cNvPr id="23557" name="Object 2"/>
          <p:cNvGraphicFramePr>
            <a:graphicFrameLocks noChangeAspect="1"/>
          </p:cNvGraphicFramePr>
          <p:nvPr/>
        </p:nvGraphicFramePr>
        <p:xfrm>
          <a:off x="3952876" y="357188"/>
          <a:ext cx="1851025" cy="450850"/>
        </p:xfrm>
        <a:graphic>
          <a:graphicData uri="http://schemas.openxmlformats.org/presentationml/2006/ole">
            <mc:AlternateContent xmlns:mc="http://schemas.openxmlformats.org/markup-compatibility/2006">
              <mc:Choice xmlns:v="urn:schemas-microsoft-com:vml" Requires="v">
                <p:oleObj spid="_x0000_s115778" name="Equation" r:id="rId4" imgW="990170" imgH="241195" progId="">
                  <p:embed/>
                </p:oleObj>
              </mc:Choice>
              <mc:Fallback>
                <p:oleObj name="Equation" r:id="rId4" imgW="990170" imgH="241195" progId="">
                  <p:embed/>
                  <p:pic>
                    <p:nvPicPr>
                      <p:cNvPr id="2355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6" y="357188"/>
                        <a:ext cx="185102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23558" name="Object 3"/>
          <p:cNvGraphicFramePr>
            <a:graphicFrameLocks noChangeAspect="1"/>
          </p:cNvGraphicFramePr>
          <p:nvPr/>
        </p:nvGraphicFramePr>
        <p:xfrm>
          <a:off x="3971925" y="858839"/>
          <a:ext cx="1447800" cy="427037"/>
        </p:xfrm>
        <a:graphic>
          <a:graphicData uri="http://schemas.openxmlformats.org/presentationml/2006/ole">
            <mc:AlternateContent xmlns:mc="http://schemas.openxmlformats.org/markup-compatibility/2006">
              <mc:Choice xmlns:v="urn:schemas-microsoft-com:vml" Requires="v">
                <p:oleObj spid="_x0000_s115779" name="Equation" r:id="rId6" imgW="774364" imgH="228501" progId="">
                  <p:embed/>
                </p:oleObj>
              </mc:Choice>
              <mc:Fallback>
                <p:oleObj name="Equation" r:id="rId6" imgW="774364" imgH="228501" progId="">
                  <p:embed/>
                  <p:pic>
                    <p:nvPicPr>
                      <p:cNvPr id="2355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1925" y="858839"/>
                        <a:ext cx="1447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23559" name="Line 46"/>
          <p:cNvSpPr>
            <a:spLocks noChangeShapeType="1"/>
          </p:cNvSpPr>
          <p:nvPr/>
        </p:nvSpPr>
        <p:spPr bwMode="auto">
          <a:xfrm flipV="1">
            <a:off x="2206625" y="1585914"/>
            <a:ext cx="331788" cy="160337"/>
          </a:xfrm>
          <a:prstGeom prst="line">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3560" name="Line 47"/>
          <p:cNvSpPr>
            <a:spLocks noChangeShapeType="1"/>
          </p:cNvSpPr>
          <p:nvPr/>
        </p:nvSpPr>
        <p:spPr bwMode="auto">
          <a:xfrm>
            <a:off x="2205039" y="1739901"/>
            <a:ext cx="327025" cy="174625"/>
          </a:xfrm>
          <a:prstGeom prst="line">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3561" name="Text Box 48"/>
          <p:cNvSpPr txBox="1">
            <a:spLocks noChangeArrowheads="1"/>
          </p:cNvSpPr>
          <p:nvPr/>
        </p:nvSpPr>
        <p:spPr bwMode="auto">
          <a:xfrm>
            <a:off x="1809750" y="1571625"/>
            <a:ext cx="488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600" b="0" i="0" u="none" strike="noStrike" kern="1200" cap="none" spc="0" normalizeH="0" baseline="0" noProof="0">
                <a:ln>
                  <a:noFill/>
                </a:ln>
                <a:solidFill>
                  <a:srgbClr val="FFFFFF"/>
                </a:solidFill>
                <a:effectLst/>
                <a:uLnTx/>
                <a:uFillTx/>
                <a:latin typeface="Verdana" charset="0"/>
                <a:ea typeface="ＭＳ Ｐゴシック" charset="0"/>
              </a:rPr>
              <a:t>OR</a:t>
            </a:r>
            <a:endParaRPr kumimoji="0" lang="en-US" sz="16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23562" name="Oval 3"/>
          <p:cNvSpPr>
            <a:spLocks noChangeArrowheads="1"/>
          </p:cNvSpPr>
          <p:nvPr/>
        </p:nvSpPr>
        <p:spPr bwMode="auto">
          <a:xfrm>
            <a:off x="5095876" y="857251"/>
            <a:ext cx="276225" cy="409575"/>
          </a:xfrm>
          <a:prstGeom prst="ellipse">
            <a:avLst/>
          </a:prstGeom>
          <a:noFill/>
          <a:ln w="19050">
            <a:solidFill>
              <a:srgbClr val="FF00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cxnSp>
        <p:nvCxnSpPr>
          <p:cNvPr id="14" name="Straight Arrow Connector 13"/>
          <p:cNvCxnSpPr>
            <a:stCxn id="23562" idx="6"/>
          </p:cNvCxnSpPr>
          <p:nvPr/>
        </p:nvCxnSpPr>
        <p:spPr>
          <a:xfrm>
            <a:off x="5372100" y="1062039"/>
            <a:ext cx="509588" cy="9525"/>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3564" name="Group 56"/>
          <p:cNvGrpSpPr>
            <a:grpSpLocks/>
          </p:cNvGrpSpPr>
          <p:nvPr/>
        </p:nvGrpSpPr>
        <p:grpSpPr bwMode="auto">
          <a:xfrm>
            <a:off x="2095500" y="3429000"/>
            <a:ext cx="8267700" cy="2235200"/>
            <a:chOff x="642" y="2484"/>
            <a:chExt cx="5208" cy="1408"/>
          </a:xfrm>
        </p:grpSpPr>
        <p:pic>
          <p:nvPicPr>
            <p:cNvPr id="23566" name="Picture 6"/>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84" y="2608"/>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67" name="Picture 7"/>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194" y="3268"/>
              <a:ext cx="33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68" name="Picture 8"/>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00" y="2823"/>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69" name="Picture 9"/>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65" y="3030"/>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0" name="Picture 10"/>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22" y="3231"/>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1" name="Picture 1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256" y="2877"/>
              <a:ext cx="33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2" name="Picture 12"/>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267" y="2676"/>
              <a:ext cx="33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3" name="Picture 13"/>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79" y="3120"/>
              <a:ext cx="33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4" name="Picture 14"/>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97" y="2629"/>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5" name="Picture 15"/>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66" y="2916"/>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6" name="Picture 16"/>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82" y="2863"/>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7" name="Picture 1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98" y="3499"/>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8" name="Picture 18"/>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1" y="3688"/>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79" name="Picture 19"/>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68" y="2484"/>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0" name="Picture 20"/>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97" y="3716"/>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1" name="Picture 21"/>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42" y="2838"/>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2" name="Picture 22"/>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366" y="3154"/>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3" name="Picture 23"/>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017" y="2630"/>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4" name="Picture 24"/>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317" y="3271"/>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5" name="Picture 25"/>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033" y="2845"/>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6" name="Picture 26"/>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997" y="3052"/>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7" name="Picture 27"/>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955" y="3253"/>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8" name="Picture 28"/>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389" y="2898"/>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89" name="Picture 29"/>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400" y="2698"/>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0" name="Picture 30"/>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212" y="3132"/>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1" name="Picture 3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130" y="2651"/>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2" name="Picture 32"/>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599" y="2938"/>
              <a:ext cx="32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3" name="Picture 33"/>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214" y="2885"/>
              <a:ext cx="33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4" name="Picture 34"/>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495" y="3174"/>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5" name="Picture 35"/>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997" y="3536"/>
              <a:ext cx="1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6" name="Picture 36"/>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13" y="3709"/>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7" name="Picture 3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01" y="2506"/>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8" name="Picture 38"/>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30" y="3738"/>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99" name="Picture 39"/>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774" y="2859"/>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600" name="Freeform 40"/>
            <p:cNvSpPr>
              <a:spLocks/>
            </p:cNvSpPr>
            <p:nvPr/>
          </p:nvSpPr>
          <p:spPr bwMode="auto">
            <a:xfrm>
              <a:off x="3724" y="3145"/>
              <a:ext cx="909" cy="168"/>
            </a:xfrm>
            <a:custGeom>
              <a:avLst/>
              <a:gdLst>
                <a:gd name="T0" fmla="*/ 111 w 1141"/>
                <a:gd name="T1" fmla="*/ 0 h 1093"/>
                <a:gd name="T2" fmla="*/ 0 w 1141"/>
                <a:gd name="T3" fmla="*/ 0 h 1093"/>
                <a:gd name="T4" fmla="*/ 118 w 1141"/>
                <a:gd name="T5" fmla="*/ 0 h 1093"/>
                <a:gd name="T6" fmla="*/ 0 60000 65536"/>
                <a:gd name="T7" fmla="*/ 0 60000 65536"/>
                <a:gd name="T8" fmla="*/ 0 60000 65536"/>
                <a:gd name="T9" fmla="*/ 0 w 1141"/>
                <a:gd name="T10" fmla="*/ 0 h 1093"/>
                <a:gd name="T11" fmla="*/ 1141 w 1141"/>
                <a:gd name="T12" fmla="*/ 1093 h 1093"/>
              </a:gdLst>
              <a:ahLst/>
              <a:cxnLst>
                <a:cxn ang="T6">
                  <a:pos x="T0" y="T1"/>
                </a:cxn>
                <a:cxn ang="T7">
                  <a:pos x="T2" y="T3"/>
                </a:cxn>
                <a:cxn ang="T8">
                  <a:pos x="T4" y="T5"/>
                </a:cxn>
              </a:cxnLst>
              <a:rect l="T9" t="T10" r="T11" b="T12"/>
              <a:pathLst>
                <a:path w="1141" h="1093">
                  <a:moveTo>
                    <a:pt x="1080" y="0"/>
                  </a:moveTo>
                  <a:lnTo>
                    <a:pt x="0" y="1092"/>
                  </a:lnTo>
                  <a:lnTo>
                    <a:pt x="1140" y="156"/>
                  </a:lnTo>
                </a:path>
              </a:pathLst>
            </a:custGeom>
            <a:solidFill>
              <a:srgbClr val="FC5A6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3601" name="Line 41"/>
            <p:cNvSpPr>
              <a:spLocks noChangeShapeType="1"/>
            </p:cNvSpPr>
            <p:nvPr/>
          </p:nvSpPr>
          <p:spPr bwMode="auto">
            <a:xfrm>
              <a:off x="3781" y="3310"/>
              <a:ext cx="1038" cy="42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3602" name="Rectangle 42"/>
            <p:cNvSpPr>
              <a:spLocks noChangeArrowheads="1"/>
            </p:cNvSpPr>
            <p:nvPr/>
          </p:nvSpPr>
          <p:spPr bwMode="auto">
            <a:xfrm>
              <a:off x="4876" y="3408"/>
              <a:ext cx="235"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srgbClr val="FF0000"/>
                  </a:solidFill>
                  <a:effectLst/>
                  <a:uLnTx/>
                  <a:uFillTx/>
                  <a:latin typeface="Symbol" charset="0"/>
                  <a:ea typeface="ＭＳ Ｐゴシック" charset="0"/>
                  <a:cs typeface="+mn-cs"/>
                </a:rPr>
                <a:t></a:t>
              </a:r>
            </a:p>
          </p:txBody>
        </p:sp>
        <p:sp>
          <p:nvSpPr>
            <p:cNvPr id="23603" name="Text Box 43"/>
            <p:cNvSpPr txBox="1">
              <a:spLocks noChangeArrowheads="1"/>
            </p:cNvSpPr>
            <p:nvPr/>
          </p:nvSpPr>
          <p:spPr bwMode="auto">
            <a:xfrm>
              <a:off x="4296" y="2560"/>
              <a:ext cx="155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rPr>
                <a:t>atomic number + 1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rPr>
                <a:t>same mass number</a:t>
              </a:r>
            </a:p>
          </p:txBody>
        </p:sp>
        <p:pic>
          <p:nvPicPr>
            <p:cNvPr id="23604" name="Picture 44"/>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585" y="3073"/>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24775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1"/>
          <p:cNvSpPr>
            <a:spLocks noGrp="1"/>
          </p:cNvSpPr>
          <p:nvPr>
            <p:ph idx="1"/>
          </p:nvPr>
        </p:nvSpPr>
        <p:spPr>
          <a:xfrm>
            <a:off x="1981200" y="357189"/>
            <a:ext cx="8229600" cy="5857875"/>
          </a:xfrm>
        </p:spPr>
        <p:txBody>
          <a:bodyPr/>
          <a:lstStyle/>
          <a:p>
            <a:pPr>
              <a:buFont typeface="Arial" charset="0"/>
              <a:buChar char="•"/>
            </a:pPr>
            <a:r>
              <a:rPr lang="nl-BE" sz="1800">
                <a:latin typeface="Verdana" charset="0"/>
              </a:rPr>
              <a:t>Electron capture (EC)</a:t>
            </a:r>
          </a:p>
        </p:txBody>
      </p:sp>
      <p:sp>
        <p:nvSpPr>
          <p:cNvPr id="27650"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2E50E28-3F2E-3343-9542-69A362E69CEB}"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2765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276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EA428B-9428-6C41-80B9-6CD3AF9A6815}"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aphicFrame>
        <p:nvGraphicFramePr>
          <p:cNvPr id="27653" name="Object 2"/>
          <p:cNvGraphicFramePr>
            <a:graphicFrameLocks noChangeAspect="1"/>
          </p:cNvGraphicFramePr>
          <p:nvPr/>
        </p:nvGraphicFramePr>
        <p:xfrm>
          <a:off x="5238750" y="357188"/>
          <a:ext cx="1874838" cy="450850"/>
        </p:xfrm>
        <a:graphic>
          <a:graphicData uri="http://schemas.openxmlformats.org/presentationml/2006/ole">
            <mc:AlternateContent xmlns:mc="http://schemas.openxmlformats.org/markup-compatibility/2006">
              <mc:Choice xmlns:v="urn:schemas-microsoft-com:vml" Requires="v">
                <p:oleObj spid="_x0000_s116802" name="Equation" r:id="rId4" imgW="1002865" imgH="241195" progId="">
                  <p:embed/>
                </p:oleObj>
              </mc:Choice>
              <mc:Fallback>
                <p:oleObj name="Equation" r:id="rId4" imgW="1002865" imgH="241195" progId="">
                  <p:embed/>
                  <p:pic>
                    <p:nvPicPr>
                      <p:cNvPr id="2765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0" y="357188"/>
                        <a:ext cx="187483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27654" name="Object 3"/>
          <p:cNvGraphicFramePr>
            <a:graphicFrameLocks noChangeAspect="1"/>
          </p:cNvGraphicFramePr>
          <p:nvPr/>
        </p:nvGraphicFramePr>
        <p:xfrm>
          <a:off x="5254626" y="787400"/>
          <a:ext cx="1471613" cy="427038"/>
        </p:xfrm>
        <a:graphic>
          <a:graphicData uri="http://schemas.openxmlformats.org/presentationml/2006/ole">
            <mc:AlternateContent xmlns:mc="http://schemas.openxmlformats.org/markup-compatibility/2006">
              <mc:Choice xmlns:v="urn:schemas-microsoft-com:vml" Requires="v">
                <p:oleObj spid="_x0000_s116803" name="Equation" r:id="rId6" imgW="787400" imgH="228600" progId="">
                  <p:embed/>
                </p:oleObj>
              </mc:Choice>
              <mc:Fallback>
                <p:oleObj name="Equation" r:id="rId6" imgW="787400" imgH="228600" progId="">
                  <p:embed/>
                  <p:pic>
                    <p:nvPicPr>
                      <p:cNvPr id="2765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626" y="787400"/>
                        <a:ext cx="14716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pSp>
        <p:nvGrpSpPr>
          <p:cNvPr id="27655" name="Group 90"/>
          <p:cNvGrpSpPr>
            <a:grpSpLocks/>
          </p:cNvGrpSpPr>
          <p:nvPr/>
        </p:nvGrpSpPr>
        <p:grpSpPr bwMode="auto">
          <a:xfrm>
            <a:off x="2770189" y="1847851"/>
            <a:ext cx="3316287" cy="3286125"/>
            <a:chOff x="1246188" y="1847850"/>
            <a:chExt cx="3316287" cy="3286125"/>
          </a:xfrm>
        </p:grpSpPr>
        <p:sp>
          <p:nvSpPr>
            <p:cNvPr id="27700" name="Oval 3"/>
            <p:cNvSpPr>
              <a:spLocks noChangeArrowheads="1"/>
            </p:cNvSpPr>
            <p:nvPr/>
          </p:nvSpPr>
          <p:spPr bwMode="auto">
            <a:xfrm>
              <a:off x="1246188" y="1847850"/>
              <a:ext cx="3316287" cy="3286125"/>
            </a:xfrm>
            <a:prstGeom prst="ellipse">
              <a:avLst/>
            </a:prstGeom>
            <a:solidFill>
              <a:srgbClr val="7B00E4"/>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7701" name="Oval 4"/>
            <p:cNvSpPr>
              <a:spLocks noChangeArrowheads="1"/>
            </p:cNvSpPr>
            <p:nvPr/>
          </p:nvSpPr>
          <p:spPr bwMode="auto">
            <a:xfrm>
              <a:off x="1652588" y="2251075"/>
              <a:ext cx="2503487" cy="2478088"/>
            </a:xfrm>
            <a:prstGeom prst="ellipse">
              <a:avLst/>
            </a:prstGeom>
            <a:solidFill>
              <a:srgbClr val="50009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7702" name="Picture 5"/>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52738" y="3743325"/>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03" name="Picture 6"/>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933700" y="2684463"/>
              <a:ext cx="4460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04" name="Picture 7"/>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176463" y="2684463"/>
              <a:ext cx="4460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05" name="Picture 8"/>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000250" y="3260725"/>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06" name="Picture 9"/>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163888" y="3432175"/>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07" name="Picture 10"/>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525713" y="3779838"/>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08" name="Picture 1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652838" y="2638425"/>
              <a:ext cx="20796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09" name="Picture 12"/>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647950" y="3663950"/>
              <a:ext cx="4460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0" name="Picture 13"/>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0600" y="3021013"/>
              <a:ext cx="4460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1" name="Picture 14"/>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211388" y="3333750"/>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2" name="Picture 15"/>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155825" y="3635375"/>
              <a:ext cx="4460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3" name="Picture 16"/>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744788" y="3100388"/>
              <a:ext cx="4460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4" name="Picture 17"/>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757488" y="2798763"/>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5" name="Picture 18"/>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03488" y="3454400"/>
              <a:ext cx="447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6" name="Picture 19"/>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392363" y="2727325"/>
              <a:ext cx="447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7" name="Picture 20"/>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027363" y="3160713"/>
              <a:ext cx="4460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8" name="Picture 21"/>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506663" y="3081338"/>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19" name="Picture 22"/>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020888" y="4151313"/>
              <a:ext cx="2095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0" name="Picture 23"/>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778125" y="2278063"/>
              <a:ext cx="2095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1" name="Picture 24"/>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759075" y="4367213"/>
              <a:ext cx="2095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2" name="Picture 25"/>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909763" y="2986088"/>
              <a:ext cx="2111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3" name="Picture 26"/>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19375" y="2589213"/>
              <a:ext cx="447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4" name="Picture 2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144838" y="2935288"/>
              <a:ext cx="4460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5" name="Picture 28"/>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29038" y="2265363"/>
              <a:ext cx="209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6" name="Picture 29"/>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194175" y="3475038"/>
              <a:ext cx="207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7" name="Picture 30"/>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846513" y="4397375"/>
              <a:ext cx="20796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8" name="Picture 3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808163" y="3648075"/>
              <a:ext cx="2095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9" name="Picture 32"/>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90775" y="4743450"/>
              <a:ext cx="209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30" name="Picture 33"/>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808163" y="4511675"/>
              <a:ext cx="2095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31" name="Picture 34"/>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341438" y="3878263"/>
              <a:ext cx="2095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32" name="Picture 35"/>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574800" y="2609850"/>
              <a:ext cx="2095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33" name="Picture 36"/>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90775" y="2033588"/>
              <a:ext cx="2095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34" name="Picture 37"/>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963863" y="3636963"/>
              <a:ext cx="2095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735" name="Oval 38"/>
            <p:cNvSpPr>
              <a:spLocks noChangeArrowheads="1"/>
            </p:cNvSpPr>
            <p:nvPr/>
          </p:nvSpPr>
          <p:spPr bwMode="auto">
            <a:xfrm>
              <a:off x="2825750" y="3503613"/>
              <a:ext cx="523875" cy="515937"/>
            </a:xfrm>
            <a:prstGeom prst="ellipse">
              <a:avLst/>
            </a:prstGeom>
            <a:solidFill>
              <a:schemeClr val="accent2"/>
            </a:solidFill>
            <a:ln w="12700">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7736" name="Picture 39"/>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70200" y="3508375"/>
              <a:ext cx="4460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737" name="Oval 40"/>
            <p:cNvSpPr>
              <a:spLocks noChangeArrowheads="1"/>
            </p:cNvSpPr>
            <p:nvPr/>
          </p:nvSpPr>
          <p:spPr bwMode="auto">
            <a:xfrm>
              <a:off x="3844925" y="3298825"/>
              <a:ext cx="268288" cy="265113"/>
            </a:xfrm>
            <a:prstGeom prst="ellipse">
              <a:avLst/>
            </a:prstGeom>
            <a:solidFill>
              <a:schemeClr val="accent2"/>
            </a:solidFill>
            <a:ln w="12700">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7738" name="Picture 4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875088" y="3316288"/>
              <a:ext cx="2079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739" name="Line 42"/>
            <p:cNvSpPr>
              <a:spLocks noChangeShapeType="1"/>
            </p:cNvSpPr>
            <p:nvPr/>
          </p:nvSpPr>
          <p:spPr bwMode="auto">
            <a:xfrm flipH="1">
              <a:off x="3235325" y="3514725"/>
              <a:ext cx="625475" cy="241300"/>
            </a:xfrm>
            <a:prstGeom prst="line">
              <a:avLst/>
            </a:prstGeom>
            <a:noFill/>
            <a:ln w="508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pSp>
        <p:nvGrpSpPr>
          <p:cNvPr id="27656" name="Group 91"/>
          <p:cNvGrpSpPr>
            <a:grpSpLocks/>
          </p:cNvGrpSpPr>
          <p:nvPr/>
        </p:nvGrpSpPr>
        <p:grpSpPr bwMode="auto">
          <a:xfrm>
            <a:off x="6181726" y="1991644"/>
            <a:ext cx="3910013" cy="4141787"/>
            <a:chOff x="4657725" y="2246313"/>
            <a:chExt cx="3909267" cy="4141787"/>
          </a:xfrm>
        </p:grpSpPr>
        <p:sp>
          <p:nvSpPr>
            <p:cNvPr id="27659" name="Oval 43"/>
            <p:cNvSpPr>
              <a:spLocks noChangeArrowheads="1"/>
            </p:cNvSpPr>
            <p:nvPr/>
          </p:nvSpPr>
          <p:spPr bwMode="auto">
            <a:xfrm>
              <a:off x="4657725" y="3101975"/>
              <a:ext cx="3317875" cy="3286125"/>
            </a:xfrm>
            <a:prstGeom prst="ellipse">
              <a:avLst/>
            </a:prstGeom>
            <a:solidFill>
              <a:srgbClr val="7B00E4"/>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7660" name="Oval 44"/>
            <p:cNvSpPr>
              <a:spLocks noChangeArrowheads="1"/>
            </p:cNvSpPr>
            <p:nvPr/>
          </p:nvSpPr>
          <p:spPr bwMode="auto">
            <a:xfrm>
              <a:off x="5065713" y="3506788"/>
              <a:ext cx="2501900" cy="2478087"/>
            </a:xfrm>
            <a:prstGeom prst="ellipse">
              <a:avLst/>
            </a:prstGeom>
            <a:solidFill>
              <a:srgbClr val="50009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7661" name="Picture 45"/>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64275" y="4999038"/>
              <a:ext cx="447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2" name="Picture 46"/>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45238" y="3938588"/>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3" name="Picture 47"/>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86413" y="3938588"/>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4" name="Picture 48"/>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413375" y="4514850"/>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5" name="Picture 49"/>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577013" y="4687888"/>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6" name="Picture 50"/>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937250" y="5033963"/>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7" name="Picture 5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62788" y="3894138"/>
              <a:ext cx="209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8" name="Picture 52"/>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057900" y="4918075"/>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9" name="Picture 53"/>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672138" y="4276725"/>
              <a:ext cx="4460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0" name="Picture 54"/>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622925" y="4587875"/>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1" name="Picture 55"/>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567363" y="4889500"/>
              <a:ext cx="4460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2" name="Picture 56"/>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154738" y="4356100"/>
              <a:ext cx="447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3" name="Picture 57"/>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169025" y="4054475"/>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4" name="Picture 58"/>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915025" y="4708525"/>
              <a:ext cx="4460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5" name="Picture 59"/>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803900" y="3981450"/>
              <a:ext cx="447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6" name="Picture 60"/>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438900" y="4416425"/>
              <a:ext cx="4460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7" name="Picture 61"/>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918200" y="4337050"/>
              <a:ext cx="447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8" name="Picture 62"/>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432425" y="5407025"/>
              <a:ext cx="2079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79" name="Picture 63"/>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189663" y="3533775"/>
              <a:ext cx="209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0" name="Picture 64"/>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170613" y="5622925"/>
              <a:ext cx="20796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1" name="Picture 65"/>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21300" y="4240213"/>
              <a:ext cx="211138"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2" name="Picture 66"/>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30913" y="3843338"/>
              <a:ext cx="447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3" name="Picture 6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6375" y="4191000"/>
              <a:ext cx="4460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4" name="Picture 68"/>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140575" y="3519488"/>
              <a:ext cx="207963"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5" name="Picture 69"/>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258050" y="5653088"/>
              <a:ext cx="207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6" name="Picture 70"/>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734175" y="5305425"/>
              <a:ext cx="2079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7" name="Picture 7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219700" y="4902200"/>
              <a:ext cx="2095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8" name="Picture 72"/>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800725" y="5997575"/>
              <a:ext cx="21113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89" name="Picture 73"/>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219700" y="5767388"/>
              <a:ext cx="2095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90" name="Picture 74"/>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752975" y="5133975"/>
              <a:ext cx="209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91" name="Picture 75"/>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987925" y="3865563"/>
              <a:ext cx="207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92" name="Picture 76"/>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800725" y="3289300"/>
              <a:ext cx="2111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93" name="Oval 77"/>
            <p:cNvSpPr>
              <a:spLocks noChangeArrowheads="1"/>
            </p:cNvSpPr>
            <p:nvPr/>
          </p:nvSpPr>
          <p:spPr bwMode="auto">
            <a:xfrm>
              <a:off x="6273800" y="4781550"/>
              <a:ext cx="522288" cy="517525"/>
            </a:xfrm>
            <a:prstGeom prst="ellipse">
              <a:avLst/>
            </a:prstGeom>
            <a:solidFill>
              <a:schemeClr val="accent2"/>
            </a:solidFill>
            <a:ln w="12700">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7694" name="Picture 78"/>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10313" y="4792663"/>
              <a:ext cx="447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95" name="Oval 79"/>
            <p:cNvSpPr>
              <a:spLocks noChangeArrowheads="1"/>
            </p:cNvSpPr>
            <p:nvPr/>
          </p:nvSpPr>
          <p:spPr bwMode="auto">
            <a:xfrm>
              <a:off x="7026275" y="4565650"/>
              <a:ext cx="268288" cy="265113"/>
            </a:xfrm>
            <a:prstGeom prst="ellipse">
              <a:avLst/>
            </a:prstGeom>
            <a:solidFill>
              <a:schemeClr val="accent2"/>
            </a:solidFill>
            <a:ln w="12700">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7696" name="Picture 80"/>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54850" y="4583113"/>
              <a:ext cx="2095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97" name="Line 81"/>
            <p:cNvSpPr>
              <a:spLocks noChangeShapeType="1"/>
            </p:cNvSpPr>
            <p:nvPr/>
          </p:nvSpPr>
          <p:spPr bwMode="auto">
            <a:xfrm flipH="1" flipV="1">
              <a:off x="7253288" y="4757738"/>
              <a:ext cx="576262" cy="215900"/>
            </a:xfrm>
            <a:prstGeom prst="line">
              <a:avLst/>
            </a:prstGeom>
            <a:noFill/>
            <a:ln w="508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7698" name="Line 82"/>
            <p:cNvSpPr>
              <a:spLocks noChangeShapeType="1"/>
            </p:cNvSpPr>
            <p:nvPr/>
          </p:nvSpPr>
          <p:spPr bwMode="auto">
            <a:xfrm flipV="1">
              <a:off x="7470775" y="2949575"/>
              <a:ext cx="785813" cy="178435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7699" name="Rectangle 83"/>
            <p:cNvSpPr>
              <a:spLocks noChangeArrowheads="1"/>
            </p:cNvSpPr>
            <p:nvPr/>
          </p:nvSpPr>
          <p:spPr bwMode="auto">
            <a:xfrm>
              <a:off x="8151813" y="2246313"/>
              <a:ext cx="415179"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FF0000"/>
                  </a:solidFill>
                  <a:effectLst/>
                  <a:uLnTx/>
                  <a:uFillTx/>
                  <a:latin typeface="Symbol" charset="0"/>
                  <a:ea typeface="ＭＳ Ｐゴシック" charset="0"/>
                  <a:cs typeface="+mn-cs"/>
                </a:rPr>
                <a:t></a:t>
              </a:r>
            </a:p>
          </p:txBody>
        </p:sp>
      </p:grpSp>
      <p:sp>
        <p:nvSpPr>
          <p:cNvPr id="27657" name="Rectangle 84"/>
          <p:cNvSpPr>
            <a:spLocks noChangeArrowheads="1"/>
          </p:cNvSpPr>
          <p:nvPr/>
        </p:nvSpPr>
        <p:spPr bwMode="auto">
          <a:xfrm>
            <a:off x="2439988" y="5705475"/>
            <a:ext cx="3130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e.g. </a:t>
            </a:r>
            <a:r>
              <a:rPr kumimoji="0" lang="en-US" sz="1800" b="0" i="0" u="none" strike="noStrike" kern="1200" cap="none" spc="0" normalizeH="0" baseline="30000" noProof="0">
                <a:ln>
                  <a:noFill/>
                </a:ln>
                <a:solidFill>
                  <a:srgbClr val="FFFFFF"/>
                </a:solidFill>
                <a:effectLst/>
                <a:uLnTx/>
                <a:uFillTx/>
                <a:latin typeface="Verdana" charset="0"/>
                <a:ea typeface="ＭＳ Ｐゴシック" charset="0"/>
                <a:cs typeface="+mn-cs"/>
              </a:rPr>
              <a:t>123</a:t>
            </a: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I (half life = 13 h)</a:t>
            </a:r>
          </a:p>
        </p:txBody>
      </p:sp>
      <p:sp>
        <p:nvSpPr>
          <p:cNvPr id="27658" name="Text Box 85"/>
          <p:cNvSpPr txBox="1">
            <a:spLocks noChangeArrowheads="1"/>
          </p:cNvSpPr>
          <p:nvPr/>
        </p:nvSpPr>
        <p:spPr bwMode="auto">
          <a:xfrm>
            <a:off x="7223126" y="1340768"/>
            <a:ext cx="2466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rPr>
              <a:t>atomic number - 1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rPr>
              <a:t>same mass number</a:t>
            </a:r>
          </a:p>
        </p:txBody>
      </p:sp>
    </p:spTree>
    <p:extLst>
      <p:ext uri="{BB962C8B-B14F-4D97-AF65-F5344CB8AC3E}">
        <p14:creationId xmlns:p14="http://schemas.microsoft.com/office/powerpoint/2010/main" val="46731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MI Schedule for F21</a:t>
            </a:r>
          </a:p>
        </p:txBody>
      </p:sp>
      <p:graphicFrame>
        <p:nvGraphicFramePr>
          <p:cNvPr id="3" name="Table 2"/>
          <p:cNvGraphicFramePr>
            <a:graphicFrameLocks noGrp="1"/>
          </p:cNvGraphicFramePr>
          <p:nvPr/>
        </p:nvGraphicFramePr>
        <p:xfrm>
          <a:off x="992355" y="1539625"/>
          <a:ext cx="10363200" cy="4850384"/>
        </p:xfrm>
        <a:graphic>
          <a:graphicData uri="http://schemas.openxmlformats.org/drawingml/2006/table">
            <a:tbl>
              <a:tblPr firstRow="1" bandRow="1">
                <a:tableStyleId>{5C22544A-7EE6-4342-B048-85BDC9FD1C3A}</a:tableStyleId>
              </a:tblPr>
              <a:tblGrid>
                <a:gridCol w="982431">
                  <a:extLst>
                    <a:ext uri="{9D8B030D-6E8A-4147-A177-3AD203B41FA5}">
                      <a16:colId xmlns:a16="http://schemas.microsoft.com/office/drawing/2014/main" val="1553029894"/>
                    </a:ext>
                  </a:extLst>
                </a:gridCol>
                <a:gridCol w="3681009">
                  <a:extLst>
                    <a:ext uri="{9D8B030D-6E8A-4147-A177-3AD203B41FA5}">
                      <a16:colId xmlns:a16="http://schemas.microsoft.com/office/drawing/2014/main" val="63396358"/>
                    </a:ext>
                  </a:extLst>
                </a:gridCol>
                <a:gridCol w="876727">
                  <a:extLst>
                    <a:ext uri="{9D8B030D-6E8A-4147-A177-3AD203B41FA5}">
                      <a16:colId xmlns:a16="http://schemas.microsoft.com/office/drawing/2014/main" val="977348966"/>
                    </a:ext>
                  </a:extLst>
                </a:gridCol>
                <a:gridCol w="4823033">
                  <a:extLst>
                    <a:ext uri="{9D8B030D-6E8A-4147-A177-3AD203B41FA5}">
                      <a16:colId xmlns:a16="http://schemas.microsoft.com/office/drawing/2014/main" val="2870360462"/>
                    </a:ext>
                  </a:extLst>
                </a:gridCol>
              </a:tblGrid>
              <a:tr h="0">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Tue</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Fri</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4700383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08/31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Introduction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Neuron, Network &amp; Backpropagation</a:t>
                      </a:r>
                    </a:p>
                  </a:txBody>
                  <a:tcPr/>
                </a:tc>
                <a:extLst>
                  <a:ext uri="{0D108BD9-81ED-4DB2-BD59-A6C34878D82A}">
                    <a16:rowId xmlns:a16="http://schemas.microsoft.com/office/drawing/2014/main" val="245347227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09/07</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No Class</a:t>
                      </a: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Hands-on 1: Python,</a:t>
                      </a:r>
                      <a:r>
                        <a:rPr lang="en-US" sz="1400" b="1" baseline="0" dirty="0">
                          <a:solidFill>
                            <a:srgbClr val="0000FF"/>
                          </a:solidFill>
                          <a:effectLst/>
                          <a:latin typeface="Arial" panose="020B0604020202020204" pitchFamily="34" charset="0"/>
                          <a:ea typeface="Calibri" panose="020F0502020204030204" pitchFamily="34" charset="0"/>
                          <a:cs typeface="Arial" panose="020B0604020202020204" pitchFamily="34" charset="0"/>
                        </a:rPr>
                        <a:t> Colab, &amp; TensorF</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627241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09/14</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Architectures &amp; Training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2: MNIST Classification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1593036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09/21</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CT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54340660"/>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10/01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28325062"/>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10/05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3: CT Networks</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10/08</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CT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7359023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MRI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Spin-Echo</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537940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10/19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K-Space Theorem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MRI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3198821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10/26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Arial" panose="020B0604020202020204" pitchFamily="34" charset="0"/>
                          <a:cs typeface="Arial" panose="020B0604020202020204" pitchFamily="34" charset="0"/>
                        </a:rPr>
                        <a:t>Mid</a:t>
                      </a:r>
                      <a:r>
                        <a:rPr lang="en-US" sz="1400" b="1" kern="1200" baseline="0" dirty="0">
                          <a:solidFill>
                            <a:srgbClr val="FF0000"/>
                          </a:solidFill>
                          <a:effectLst/>
                          <a:latin typeface="Arial" panose="020B0604020202020204" pitchFamily="34" charset="0"/>
                          <a:cs typeface="Arial" panose="020B0604020202020204" pitchFamily="34" charset="0"/>
                        </a:rPr>
                        <a:t> Exam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MRI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45739297"/>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11/02</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Hands-on 4: MRI Networks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11/05</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59969859"/>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US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136899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11/16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Optical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Multimodality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99899988"/>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11/23</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5: Image Conversion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bg1">
                              <a:lumMod val="65000"/>
                            </a:schemeClr>
                          </a:solidFill>
                          <a:effectLst/>
                          <a:latin typeface="Arial" panose="020B0604020202020204" pitchFamily="34" charset="0"/>
                          <a:cs typeface="Arial" panose="020B0604020202020204" pitchFamily="34" charset="0"/>
                        </a:rPr>
                        <a:t>Thanksgiving</a:t>
                      </a:r>
                      <a:endPar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8827018"/>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ea typeface="Calibri" panose="020F0502020204030204" pitchFamily="34" charset="0"/>
                          <a:cs typeface="Arial" panose="020B0604020202020204" pitchFamily="34" charset="0"/>
                        </a:rPr>
                        <a:t>11/30</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Stability, Interpretability, &amp; Others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0507817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Overview</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FF0000"/>
                          </a:solidFill>
                          <a:effectLst/>
                          <a:latin typeface="Arial" panose="020B0604020202020204" pitchFamily="34" charset="0"/>
                          <a:cs typeface="Arial" panose="020B0604020202020204" pitchFamily="34" charset="0"/>
                        </a:rPr>
                        <a:t>Final Exam</a:t>
                      </a:r>
                      <a:endPar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83347022"/>
                  </a:ext>
                </a:extLst>
              </a:tr>
            </a:tbl>
          </a:graphicData>
        </a:graphic>
      </p:graphicFrame>
      <p:sp>
        <p:nvSpPr>
          <p:cNvPr id="5" name="TextBox 4">
            <a:extLst>
              <a:ext uri="{FF2B5EF4-FFF2-40B4-BE49-F238E27FC236}">
                <a16:creationId xmlns:a16="http://schemas.microsoft.com/office/drawing/2014/main" id="{DBB7FDAE-7540-46E2-AA82-45E539EF2D48}"/>
              </a:ext>
            </a:extLst>
          </p:cNvPr>
          <p:cNvSpPr txBox="1"/>
          <p:nvPr/>
        </p:nvSpPr>
        <p:spPr>
          <a:xfrm>
            <a:off x="1018040" y="6419115"/>
            <a:ext cx="10363200" cy="307777"/>
          </a:xfrm>
          <a:prstGeom prst="rect">
            <a:avLst/>
          </a:prstGeom>
          <a:noFill/>
        </p:spPr>
        <p:txBody>
          <a:bodyPr wrap="square">
            <a:spAutoFit/>
          </a:bodyPr>
          <a:lstStyle/>
          <a:p>
            <a:pPr algn="r"/>
            <a:r>
              <a:rPr lang="en-US" sz="1400" b="1" dirty="0">
                <a:solidFill>
                  <a:srgbClr val="00B050"/>
                </a:solidFill>
              </a:rPr>
              <a:t>Office Hour: Teaching Day 5-6pm: </a:t>
            </a:r>
            <a:r>
              <a:rPr lang="en-US" sz="1400" b="1" dirty="0">
                <a:solidFill>
                  <a:srgbClr val="FF0000"/>
                </a:solidFill>
              </a:rPr>
              <a:t>https://rensselaer.webex.com/meet/wangg6</a:t>
            </a:r>
          </a:p>
        </p:txBody>
      </p:sp>
      <p:sp>
        <p:nvSpPr>
          <p:cNvPr id="4" name="Rectangle 3">
            <a:extLst>
              <a:ext uri="{FF2B5EF4-FFF2-40B4-BE49-F238E27FC236}">
                <a16:creationId xmlns:a16="http://schemas.microsoft.com/office/drawing/2014/main" id="{A655F6A0-E51C-4D9C-A3F0-93448C9A700D}"/>
              </a:ext>
            </a:extLst>
          </p:cNvPr>
          <p:cNvSpPr/>
          <p:nvPr/>
        </p:nvSpPr>
        <p:spPr>
          <a:xfrm>
            <a:off x="-1" y="1860114"/>
            <a:ext cx="12191999" cy="302023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733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hord 73"/>
          <p:cNvSpPr/>
          <p:nvPr/>
        </p:nvSpPr>
        <p:spPr>
          <a:xfrm rot="16439957">
            <a:off x="6916738" y="4749801"/>
            <a:ext cx="1046163" cy="1046162"/>
          </a:xfrm>
          <a:prstGeom prst="chord">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1C1C1C"/>
              </a:solidFill>
              <a:effectLst/>
              <a:uLnTx/>
              <a:uFillTx/>
              <a:latin typeface="Calibri"/>
              <a:ea typeface="+mn-ea"/>
              <a:cs typeface="+mn-cs"/>
            </a:endParaRPr>
          </a:p>
        </p:txBody>
      </p:sp>
      <p:sp>
        <p:nvSpPr>
          <p:cNvPr id="29698" name="Content Placeholder 1"/>
          <p:cNvSpPr>
            <a:spLocks noGrp="1"/>
          </p:cNvSpPr>
          <p:nvPr>
            <p:ph idx="1"/>
          </p:nvPr>
        </p:nvSpPr>
        <p:spPr>
          <a:xfrm>
            <a:off x="1981200" y="357189"/>
            <a:ext cx="8472488" cy="5857875"/>
          </a:xfrm>
        </p:spPr>
        <p:txBody>
          <a:bodyPr/>
          <a:lstStyle/>
          <a:p>
            <a:pPr>
              <a:buFont typeface="Arial" charset="0"/>
              <a:buChar char="•"/>
            </a:pPr>
            <a:r>
              <a:rPr lang="nl-BE" sz="1800" dirty="0">
                <a:latin typeface="Verdana" charset="0"/>
              </a:rPr>
              <a:t>Positron emission (</a:t>
            </a:r>
            <a:r>
              <a:rPr lang="nl-BE" sz="1800" dirty="0">
                <a:latin typeface="Symbol" charset="0"/>
              </a:rPr>
              <a:t>b</a:t>
            </a:r>
            <a:r>
              <a:rPr lang="nl-BE" sz="1800" baseline="30000" dirty="0">
                <a:latin typeface="Verdana" charset="0"/>
              </a:rPr>
              <a:t>+</a:t>
            </a:r>
            <a:r>
              <a:rPr lang="nl-BE" sz="1800" dirty="0">
                <a:latin typeface="Verdana" charset="0"/>
              </a:rPr>
              <a:t> decay)</a:t>
            </a:r>
          </a:p>
          <a:p>
            <a:pPr>
              <a:lnSpc>
                <a:spcPct val="150000"/>
              </a:lnSpc>
              <a:buFont typeface="Verdana" charset="0"/>
              <a:buNone/>
            </a:pPr>
            <a:r>
              <a:rPr lang="nl-BE" dirty="0">
                <a:latin typeface="Verdana" charset="0"/>
              </a:rPr>
              <a:t>							 </a:t>
            </a:r>
            <a:r>
              <a:rPr lang="nl-BE" sz="1800" dirty="0">
                <a:solidFill>
                  <a:schemeClr val="bg2"/>
                </a:solidFill>
                <a:latin typeface="Verdana" charset="0"/>
              </a:rPr>
              <a:t>(+ </a:t>
            </a:r>
            <a:r>
              <a:rPr lang="nl-BE" sz="1800" dirty="0">
                <a:solidFill>
                  <a:schemeClr val="bg2"/>
                </a:solidFill>
                <a:latin typeface="Symbol" charset="2"/>
                <a:cs typeface="Symbol" charset="2"/>
              </a:rPr>
              <a:t>g</a:t>
            </a:r>
            <a:r>
              <a:rPr lang="nl-BE" sz="1800" dirty="0">
                <a:solidFill>
                  <a:schemeClr val="bg2"/>
                </a:solidFill>
                <a:latin typeface="Verdana" charset="0"/>
              </a:rPr>
              <a:t>-photon; not used)</a:t>
            </a:r>
            <a:endParaRPr lang="nl-BE" sz="1800" dirty="0">
              <a:latin typeface="Verdana" charset="0"/>
            </a:endParaRPr>
          </a:p>
        </p:txBody>
      </p:sp>
      <p:sp>
        <p:nvSpPr>
          <p:cNvPr id="29699"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DD007E2-6624-7D46-A435-7E9AD7F541AC}"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2970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2970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3BE5D1-81FE-FE4F-B61B-816BA070E72C}"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aphicFrame>
        <p:nvGraphicFramePr>
          <p:cNvPr id="29702" name="Object 2"/>
          <p:cNvGraphicFramePr>
            <a:graphicFrameLocks noChangeAspect="1"/>
          </p:cNvGraphicFramePr>
          <p:nvPr/>
        </p:nvGraphicFramePr>
        <p:xfrm>
          <a:off x="6219825" y="357189"/>
          <a:ext cx="1735138" cy="422275"/>
        </p:xfrm>
        <a:graphic>
          <a:graphicData uri="http://schemas.openxmlformats.org/presentationml/2006/ole">
            <mc:AlternateContent xmlns:mc="http://schemas.openxmlformats.org/markup-compatibility/2006">
              <mc:Choice xmlns:v="urn:schemas-microsoft-com:vml" Requires="v">
                <p:oleObj spid="_x0000_s117826" name="Equation" r:id="rId4" imgW="990170" imgH="241195" progId="">
                  <p:embed/>
                </p:oleObj>
              </mc:Choice>
              <mc:Fallback>
                <p:oleObj name="Equation" r:id="rId4" imgW="990170" imgH="241195" progId="">
                  <p:embed/>
                  <p:pic>
                    <p:nvPicPr>
                      <p:cNvPr id="2970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25" y="357189"/>
                        <a:ext cx="1735138"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29703" name="Object 3"/>
          <p:cNvGraphicFramePr>
            <a:graphicFrameLocks noChangeAspect="1"/>
          </p:cNvGraphicFramePr>
          <p:nvPr/>
        </p:nvGraphicFramePr>
        <p:xfrm>
          <a:off x="6238876" y="814388"/>
          <a:ext cx="1357313" cy="400050"/>
        </p:xfrm>
        <a:graphic>
          <a:graphicData uri="http://schemas.openxmlformats.org/presentationml/2006/ole">
            <mc:AlternateContent xmlns:mc="http://schemas.openxmlformats.org/markup-compatibility/2006">
              <mc:Choice xmlns:v="urn:schemas-microsoft-com:vml" Requires="v">
                <p:oleObj spid="_x0000_s117827" name="Equation" r:id="rId6" imgW="774364" imgH="228501" progId="">
                  <p:embed/>
                </p:oleObj>
              </mc:Choice>
              <mc:Fallback>
                <p:oleObj name="Equation" r:id="rId6" imgW="774364" imgH="228501" progId="">
                  <p:embed/>
                  <p:pic>
                    <p:nvPicPr>
                      <p:cNvPr id="2970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876" y="814388"/>
                        <a:ext cx="13573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9" name="Rectangle 2"/>
          <p:cNvSpPr>
            <a:spLocks noChangeArrowheads="1"/>
          </p:cNvSpPr>
          <p:nvPr/>
        </p:nvSpPr>
        <p:spPr bwMode="auto">
          <a:xfrm>
            <a:off x="1952625" y="1357313"/>
            <a:ext cx="3022600" cy="2520950"/>
          </a:xfrm>
          <a:prstGeom prst="rect">
            <a:avLst/>
          </a:prstGeom>
          <a:noFill/>
          <a:ln w="12700">
            <a:noFill/>
            <a:miter lim="800000"/>
            <a:headEnd/>
            <a:tailEnd/>
          </a:ln>
          <a:effectLst>
            <a:prstShdw prst="shdw17" dist="17961" dir="2700000">
              <a:schemeClr val="bg1">
                <a:gamma/>
                <a:shade val="60000"/>
                <a:invGamma/>
              </a:schemeClr>
            </a:prst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nvGrpSpPr>
          <p:cNvPr id="29705" name="Group 9"/>
          <p:cNvGrpSpPr>
            <a:grpSpLocks/>
          </p:cNvGrpSpPr>
          <p:nvPr/>
        </p:nvGrpSpPr>
        <p:grpSpPr bwMode="auto">
          <a:xfrm>
            <a:off x="2378076" y="1547814"/>
            <a:ext cx="2309813" cy="2200275"/>
            <a:chOff x="681" y="739"/>
            <a:chExt cx="1455" cy="1386"/>
          </a:xfrm>
        </p:grpSpPr>
        <p:pic>
          <p:nvPicPr>
            <p:cNvPr id="29749" name="Picture 4"/>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24" y="863"/>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0" name="Picture 5"/>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224" y="1504"/>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1" name="Picture 6"/>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40" y="1078"/>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2" name="Picture 7"/>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04" y="1285"/>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3" name="Picture 8"/>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62" y="1486"/>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4" name="Picture 9"/>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296" y="1131"/>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5" name="Picture 10"/>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307" y="931"/>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6" name="Picture 1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119" y="1365"/>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7" name="Picture 12"/>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37" y="884"/>
              <a:ext cx="33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8" name="Picture 13"/>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506" y="1171"/>
              <a:ext cx="32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59" name="Picture 14"/>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121" y="1118"/>
              <a:ext cx="33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60" name="Picture 15"/>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402" y="1407"/>
              <a:ext cx="3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61" name="Picture 16"/>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81" y="1303"/>
              <a:ext cx="1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62" name="Picture 1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20" y="1942"/>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63" name="Picture 18"/>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408" y="739"/>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64" name="Picture 19"/>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437" y="1971"/>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65" name="Picture 20"/>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1" y="1092"/>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9707" name="Freeform 25"/>
          <p:cNvSpPr>
            <a:spLocks/>
          </p:cNvSpPr>
          <p:nvPr/>
        </p:nvSpPr>
        <p:spPr bwMode="auto">
          <a:xfrm>
            <a:off x="4024314" y="4000500"/>
            <a:ext cx="3786187" cy="357188"/>
          </a:xfrm>
          <a:custGeom>
            <a:avLst/>
            <a:gdLst>
              <a:gd name="T0" fmla="*/ 0 w 1031"/>
              <a:gd name="T1" fmla="*/ 2147483647 h 726"/>
              <a:gd name="T2" fmla="*/ 2147483647 w 1031"/>
              <a:gd name="T3" fmla="*/ 2147483647 h 726"/>
              <a:gd name="T4" fmla="*/ 2147483647 w 1031"/>
              <a:gd name="T5" fmla="*/ 2147483647 h 726"/>
              <a:gd name="T6" fmla="*/ 2147483647 w 1031"/>
              <a:gd name="T7" fmla="*/ 0 h 726"/>
              <a:gd name="T8" fmla="*/ 2147483647 w 1031"/>
              <a:gd name="T9" fmla="*/ 2147483647 h 726"/>
              <a:gd name="T10" fmla="*/ 2147483647 w 1031"/>
              <a:gd name="T11" fmla="*/ 2147483647 h 726"/>
              <a:gd name="T12" fmla="*/ 0 w 1031"/>
              <a:gd name="T13" fmla="*/ 2147483647 h 726"/>
              <a:gd name="T14" fmla="*/ 0 60000 65536"/>
              <a:gd name="T15" fmla="*/ 0 60000 65536"/>
              <a:gd name="T16" fmla="*/ 0 60000 65536"/>
              <a:gd name="T17" fmla="*/ 0 60000 65536"/>
              <a:gd name="T18" fmla="*/ 0 60000 65536"/>
              <a:gd name="T19" fmla="*/ 0 60000 65536"/>
              <a:gd name="T20" fmla="*/ 0 60000 65536"/>
              <a:gd name="T21" fmla="*/ 0 w 1031"/>
              <a:gd name="T22" fmla="*/ 0 h 726"/>
              <a:gd name="T23" fmla="*/ 1031 w 1031"/>
              <a:gd name="T24" fmla="*/ 726 h 7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1" h="726">
                <a:moveTo>
                  <a:pt x="0" y="725"/>
                </a:moveTo>
                <a:lnTo>
                  <a:pt x="1030" y="379"/>
                </a:lnTo>
                <a:lnTo>
                  <a:pt x="832" y="64"/>
                </a:lnTo>
                <a:lnTo>
                  <a:pt x="400" y="0"/>
                </a:lnTo>
                <a:lnTo>
                  <a:pt x="112" y="219"/>
                </a:lnTo>
                <a:lnTo>
                  <a:pt x="27" y="539"/>
                </a:lnTo>
                <a:lnTo>
                  <a:pt x="0" y="725"/>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a:ln>
                  <a:noFill/>
                </a:ln>
                <a:solidFill>
                  <a:srgbClr val="FFFFFF"/>
                </a:solidFill>
                <a:effectLst/>
                <a:uLnTx/>
                <a:uFillTx/>
                <a:latin typeface="Arial" charset="0"/>
                <a:ea typeface="ＭＳ Ｐゴシック" charset="0"/>
                <a:cs typeface="+mn-cs"/>
              </a:rPr>
              <a:t>after 10</a:t>
            </a:r>
            <a:r>
              <a:rPr kumimoji="0" lang="nl-BE" sz="1800" b="0" i="0" u="none" strike="noStrike" kern="1200" cap="none" spc="0" normalizeH="0" baseline="30000" noProof="0">
                <a:ln>
                  <a:noFill/>
                </a:ln>
                <a:solidFill>
                  <a:srgbClr val="FFFFFF"/>
                </a:solidFill>
                <a:effectLst/>
                <a:uLnTx/>
                <a:uFillTx/>
                <a:latin typeface="Arial" charset="0"/>
                <a:ea typeface="ＭＳ Ｐゴシック" charset="0"/>
                <a:cs typeface="+mn-cs"/>
              </a:rPr>
              <a:t>-9</a:t>
            </a:r>
            <a:r>
              <a:rPr kumimoji="0" lang="nl-BE" sz="1800" b="0" i="0" u="none" strike="noStrike" kern="1200" cap="none" spc="0" normalizeH="0" baseline="0" noProof="0">
                <a:ln>
                  <a:noFill/>
                </a:ln>
                <a:solidFill>
                  <a:srgbClr val="FFFFFF"/>
                </a:solidFill>
                <a:effectLst/>
                <a:uLnTx/>
                <a:uFillTx/>
                <a:latin typeface="Arial" charset="0"/>
                <a:ea typeface="ＭＳ Ｐゴシック" charset="0"/>
                <a:cs typeface="+mn-cs"/>
              </a:rPr>
              <a:t> s ~ few mm: annihilation</a:t>
            </a:r>
          </a:p>
        </p:txBody>
      </p:sp>
      <p:sp>
        <p:nvSpPr>
          <p:cNvPr id="29708" name="Line 27"/>
          <p:cNvSpPr>
            <a:spLocks noChangeShapeType="1"/>
          </p:cNvSpPr>
          <p:nvPr/>
        </p:nvSpPr>
        <p:spPr bwMode="auto">
          <a:xfrm flipV="1">
            <a:off x="7392988" y="4403725"/>
            <a:ext cx="1809750" cy="693738"/>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9" name="Rectangle 31"/>
          <p:cNvSpPr>
            <a:spLocks noChangeArrowheads="1"/>
          </p:cNvSpPr>
          <p:nvPr/>
        </p:nvSpPr>
        <p:spPr bwMode="auto">
          <a:xfrm>
            <a:off x="7967663" y="4232276"/>
            <a:ext cx="1136650" cy="366713"/>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charset="0"/>
                <a:cs typeface="+mn-cs"/>
              </a:rPr>
              <a:t>511 keV</a:t>
            </a:r>
            <a:endParaRPr kumimoji="0" lang="en-GB"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endParaRPr>
          </a:p>
        </p:txBody>
      </p:sp>
      <p:sp>
        <p:nvSpPr>
          <p:cNvPr id="29710" name="Rectangle 32"/>
          <p:cNvSpPr>
            <a:spLocks noChangeArrowheads="1"/>
          </p:cNvSpPr>
          <p:nvPr/>
        </p:nvSpPr>
        <p:spPr bwMode="auto">
          <a:xfrm>
            <a:off x="7178675" y="5419726"/>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charset="0"/>
                <a:ea typeface="ＭＳ Ｐゴシック" charset="0"/>
                <a:cs typeface="+mn-cs"/>
              </a:rPr>
              <a:t>180</a:t>
            </a:r>
            <a:r>
              <a:rPr kumimoji="0" lang="en-GB" sz="1800" b="0" i="0" u="none" strike="noStrike" kern="1200" cap="none" spc="0" normalizeH="0" baseline="30000" noProof="0">
                <a:ln>
                  <a:noFill/>
                </a:ln>
                <a:solidFill>
                  <a:srgbClr val="FFFFFF"/>
                </a:solidFill>
                <a:effectLst/>
                <a:uLnTx/>
                <a:uFillTx/>
                <a:latin typeface="Verdana" charset="0"/>
                <a:ea typeface="ＭＳ Ｐゴシック" charset="0"/>
                <a:cs typeface="+mn-cs"/>
              </a:rPr>
              <a:t>o</a:t>
            </a:r>
          </a:p>
        </p:txBody>
      </p:sp>
      <p:sp>
        <p:nvSpPr>
          <p:cNvPr id="29711" name="Rectangle 36"/>
          <p:cNvSpPr>
            <a:spLocks noChangeArrowheads="1"/>
          </p:cNvSpPr>
          <p:nvPr/>
        </p:nvSpPr>
        <p:spPr bwMode="auto">
          <a:xfrm>
            <a:off x="5335589" y="2139950"/>
            <a:ext cx="4054475" cy="2552700"/>
          </a:xfrm>
          <a:prstGeom prst="rect">
            <a:avLst/>
          </a:prstGeom>
          <a:noFill/>
          <a:ln>
            <a:noFill/>
          </a:ln>
          <a:effectLst>
            <a:prstShdw prst="shdw17" dist="17961" dir="2700000">
              <a:srgbClr val="686868">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9712" name="Picture 3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13651" y="1831976"/>
            <a:ext cx="2460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3" name="Picture 38"/>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518276" y="2879726"/>
            <a:ext cx="525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4" name="Picture 39"/>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051551" y="2173289"/>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5" name="Picture 40"/>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995989" y="2501901"/>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6" name="Picture 41"/>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927726" y="2820989"/>
            <a:ext cx="52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7" name="Picture 42"/>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616701" y="2259014"/>
            <a:ext cx="525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8" name="Picture 43"/>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634163" y="1939925"/>
            <a:ext cx="525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19" name="Picture 44"/>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335713" y="2644776"/>
            <a:ext cx="525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0" name="Picture 45"/>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205539" y="1865314"/>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1" name="Picture 46"/>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950076" y="2320926"/>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2" name="Picture 47"/>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40476" y="2236789"/>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3" name="Picture 48"/>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705726" y="2530476"/>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4" name="Picture 49"/>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703889" y="3546476"/>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5" name="Picture 50"/>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794501" y="1635126"/>
            <a:ext cx="2460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6" name="Picture 51"/>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40538" y="3590926"/>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7" name="Picture 52"/>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641976" y="2197101"/>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8" name="Picture 53"/>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791326" y="2698750"/>
            <a:ext cx="523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29" name="Freeform 54"/>
          <p:cNvSpPr>
            <a:spLocks/>
          </p:cNvSpPr>
          <p:nvPr/>
        </p:nvSpPr>
        <p:spPr bwMode="auto">
          <a:xfrm flipV="1">
            <a:off x="7212014" y="2911475"/>
            <a:ext cx="1069975" cy="317500"/>
          </a:xfrm>
          <a:custGeom>
            <a:avLst/>
            <a:gdLst>
              <a:gd name="T0" fmla="*/ 2147483647 w 1141"/>
              <a:gd name="T1" fmla="*/ 0 h 1093"/>
              <a:gd name="T2" fmla="*/ 0 w 1141"/>
              <a:gd name="T3" fmla="*/ 2147483647 h 1093"/>
              <a:gd name="T4" fmla="*/ 2147483647 w 1141"/>
              <a:gd name="T5" fmla="*/ 2147483647 h 1093"/>
              <a:gd name="T6" fmla="*/ 0 60000 65536"/>
              <a:gd name="T7" fmla="*/ 0 60000 65536"/>
              <a:gd name="T8" fmla="*/ 0 60000 65536"/>
              <a:gd name="T9" fmla="*/ 0 w 1141"/>
              <a:gd name="T10" fmla="*/ 0 h 1093"/>
              <a:gd name="T11" fmla="*/ 1141 w 1141"/>
              <a:gd name="T12" fmla="*/ 1093 h 1093"/>
            </a:gdLst>
            <a:ahLst/>
            <a:cxnLst>
              <a:cxn ang="T6">
                <a:pos x="T0" y="T1"/>
              </a:cxn>
              <a:cxn ang="T7">
                <a:pos x="T2" y="T3"/>
              </a:cxn>
              <a:cxn ang="T8">
                <a:pos x="T4" y="T5"/>
              </a:cxn>
            </a:cxnLst>
            <a:rect l="T9" t="T10" r="T11" b="T12"/>
            <a:pathLst>
              <a:path w="1141" h="1093">
                <a:moveTo>
                  <a:pt x="1080" y="0"/>
                </a:moveTo>
                <a:lnTo>
                  <a:pt x="0" y="1092"/>
                </a:lnTo>
                <a:lnTo>
                  <a:pt x="1140" y="156"/>
                </a:lnTo>
              </a:path>
            </a:pathLst>
          </a:custGeom>
          <a:solidFill>
            <a:srgbClr val="FC5A6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9730" name="Picture 55"/>
          <p:cNvPicPr>
            <a:picLocks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223251" y="3128964"/>
            <a:ext cx="2508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29731" name="Group 74"/>
          <p:cNvGrpSpPr>
            <a:grpSpLocks/>
          </p:cNvGrpSpPr>
          <p:nvPr/>
        </p:nvGrpSpPr>
        <p:grpSpPr bwMode="auto">
          <a:xfrm>
            <a:off x="5116514" y="4637088"/>
            <a:ext cx="2587625" cy="1149350"/>
            <a:chOff x="3592513" y="4637088"/>
            <a:chExt cx="2587625" cy="1149366"/>
          </a:xfrm>
        </p:grpSpPr>
        <p:sp>
          <p:nvSpPr>
            <p:cNvPr id="29735" name="Line 26"/>
            <p:cNvSpPr>
              <a:spLocks noChangeShapeType="1"/>
            </p:cNvSpPr>
            <p:nvPr/>
          </p:nvSpPr>
          <p:spPr bwMode="auto">
            <a:xfrm flipH="1">
              <a:off x="3598863" y="5111750"/>
              <a:ext cx="2254250" cy="642937"/>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9736" name="Oval 28"/>
            <p:cNvSpPr>
              <a:spLocks noChangeArrowheads="1"/>
            </p:cNvSpPr>
            <p:nvPr/>
          </p:nvSpPr>
          <p:spPr bwMode="auto">
            <a:xfrm>
              <a:off x="5672138" y="4945063"/>
              <a:ext cx="231775" cy="233362"/>
            </a:xfrm>
            <a:prstGeom prst="ellipse">
              <a:avLst/>
            </a:prstGeom>
            <a:solidFill>
              <a:schemeClr val="bg1"/>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9737" name="Oval 29"/>
            <p:cNvSpPr>
              <a:spLocks noChangeArrowheads="1"/>
            </p:cNvSpPr>
            <p:nvPr/>
          </p:nvSpPr>
          <p:spPr bwMode="auto">
            <a:xfrm>
              <a:off x="5838826" y="4975225"/>
              <a:ext cx="231775" cy="233362"/>
            </a:xfrm>
            <a:prstGeom prst="ellipse">
              <a:avLst/>
            </a:prstGeom>
            <a:solidFill>
              <a:schemeClr val="bg1"/>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 name="Rectangle 30"/>
            <p:cNvSpPr>
              <a:spLocks noChangeArrowheads="1"/>
            </p:cNvSpPr>
            <p:nvPr/>
          </p:nvSpPr>
          <p:spPr bwMode="auto">
            <a:xfrm>
              <a:off x="3592513" y="5126045"/>
              <a:ext cx="1136650" cy="36671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itchFamily="34" charset="0"/>
                  <a:ea typeface="ＭＳ Ｐゴシック" charset="0"/>
                  <a:cs typeface="+mn-cs"/>
                </a:rPr>
                <a:t>511 </a:t>
              </a:r>
              <a:r>
                <a:rPr kumimoji="0" lang="en-GB" sz="18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Verdana" pitchFamily="34" charset="0"/>
                  <a:ea typeface="ＭＳ Ｐゴシック" charset="0"/>
                  <a:cs typeface="+mn-cs"/>
                </a:rPr>
                <a:t>keV</a:t>
              </a:r>
              <a:endParaRPr kumimoji="0" lang="en-GB" sz="1800" b="0" i="0" u="none" strike="noStrike" kern="1200" cap="none" spc="0" normalizeH="0" baseline="0" noProof="0" dirty="0">
                <a:ln>
                  <a:noFill/>
                </a:ln>
                <a:solidFill>
                  <a:srgbClr val="FFFFFF"/>
                </a:solidFill>
                <a:effectLst/>
                <a:uLnTx/>
                <a:uFillTx/>
                <a:latin typeface="Verdana" pitchFamily="34" charset="0"/>
                <a:ea typeface="ＭＳ Ｐゴシック" charset="0"/>
                <a:cs typeface="+mn-cs"/>
              </a:endParaRPr>
            </a:p>
          </p:txBody>
        </p:sp>
        <p:grpSp>
          <p:nvGrpSpPr>
            <p:cNvPr id="29739" name="Group 33"/>
            <p:cNvGrpSpPr>
              <a:grpSpLocks/>
            </p:cNvGrpSpPr>
            <p:nvPr/>
          </p:nvGrpSpPr>
          <p:grpSpPr bwMode="auto">
            <a:xfrm>
              <a:off x="5411788" y="5359417"/>
              <a:ext cx="371475" cy="427037"/>
              <a:chOff x="4151" y="3634"/>
              <a:chExt cx="293" cy="337"/>
            </a:xfrm>
          </p:grpSpPr>
          <p:sp>
            <p:nvSpPr>
              <p:cNvPr id="29747" name="Rectangle 34"/>
              <p:cNvSpPr>
                <a:spLocks noChangeArrowheads="1"/>
              </p:cNvSpPr>
              <p:nvPr/>
            </p:nvSpPr>
            <p:spPr bwMode="auto">
              <a:xfrm>
                <a:off x="4151" y="3634"/>
                <a:ext cx="293"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charset="0"/>
                    <a:ea typeface="ＭＳ Ｐゴシック" charset="0"/>
                    <a:cs typeface="+mn-cs"/>
                  </a:rPr>
                  <a:t>+</a:t>
                </a:r>
              </a:p>
            </p:txBody>
          </p:sp>
          <p:sp>
            <p:nvSpPr>
              <p:cNvPr id="29748" name="Rectangle 35"/>
              <p:cNvSpPr>
                <a:spLocks noChangeArrowheads="1"/>
              </p:cNvSpPr>
              <p:nvPr/>
            </p:nvSpPr>
            <p:spPr bwMode="auto">
              <a:xfrm>
                <a:off x="4160" y="3682"/>
                <a:ext cx="26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charset="0"/>
                    <a:ea typeface="ＭＳ Ｐゴシック" charset="0"/>
                    <a:cs typeface="+mn-cs"/>
                  </a:rPr>
                  <a:t>_</a:t>
                </a:r>
              </a:p>
            </p:txBody>
          </p:sp>
        </p:grpSp>
        <p:grpSp>
          <p:nvGrpSpPr>
            <p:cNvPr id="29740" name="Group 57"/>
            <p:cNvGrpSpPr>
              <a:grpSpLocks/>
            </p:cNvGrpSpPr>
            <p:nvPr/>
          </p:nvGrpSpPr>
          <p:grpSpPr bwMode="auto">
            <a:xfrm>
              <a:off x="3881438" y="4637088"/>
              <a:ext cx="2298700" cy="628650"/>
              <a:chOff x="2588" y="2685"/>
              <a:chExt cx="1448" cy="396"/>
            </a:xfrm>
          </p:grpSpPr>
          <p:pic>
            <p:nvPicPr>
              <p:cNvPr id="29741" name="Picture 58"/>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882" y="2926"/>
                <a:ext cx="1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42" name="Freeform 59"/>
              <p:cNvSpPr>
                <a:spLocks/>
              </p:cNvSpPr>
              <p:nvPr/>
            </p:nvSpPr>
            <p:spPr bwMode="auto">
              <a:xfrm>
                <a:off x="3241" y="2685"/>
                <a:ext cx="262" cy="233"/>
              </a:xfrm>
              <a:custGeom>
                <a:avLst/>
                <a:gdLst>
                  <a:gd name="T0" fmla="*/ 17 w 329"/>
                  <a:gd name="T1" fmla="*/ 0 h 293"/>
                  <a:gd name="T2" fmla="*/ 11 w 329"/>
                  <a:gd name="T3" fmla="*/ 10 h 293"/>
                  <a:gd name="T4" fmla="*/ 2 w 329"/>
                  <a:gd name="T5" fmla="*/ 9 h 293"/>
                  <a:gd name="T6" fmla="*/ 7 w 329"/>
                  <a:gd name="T7" fmla="*/ 14 h 293"/>
                  <a:gd name="T8" fmla="*/ 0 w 329"/>
                  <a:gd name="T9" fmla="*/ 26 h 293"/>
                  <a:gd name="T10" fmla="*/ 11 w 329"/>
                  <a:gd name="T11" fmla="*/ 21 h 293"/>
                  <a:gd name="T12" fmla="*/ 18 w 329"/>
                  <a:gd name="T13" fmla="*/ 29 h 293"/>
                  <a:gd name="T14" fmla="*/ 18 w 329"/>
                  <a:gd name="T15" fmla="*/ 20 h 293"/>
                  <a:gd name="T16" fmla="*/ 33 w 329"/>
                  <a:gd name="T17" fmla="*/ 21 h 293"/>
                  <a:gd name="T18" fmla="*/ 23 w 329"/>
                  <a:gd name="T19" fmla="*/ 15 h 293"/>
                  <a:gd name="T20" fmla="*/ 30 w 329"/>
                  <a:gd name="T21" fmla="*/ 4 h 293"/>
                  <a:gd name="T22" fmla="*/ 18 w 329"/>
                  <a:gd name="T23" fmla="*/ 11 h 293"/>
                  <a:gd name="T24" fmla="*/ 17 w 329"/>
                  <a:gd name="T25" fmla="*/ 0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9"/>
                  <a:gd name="T40" fmla="*/ 0 h 293"/>
                  <a:gd name="T41" fmla="*/ 329 w 329"/>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9" h="293">
                    <a:moveTo>
                      <a:pt x="164" y="0"/>
                    </a:moveTo>
                    <a:lnTo>
                      <a:pt x="116" y="96"/>
                    </a:lnTo>
                    <a:lnTo>
                      <a:pt x="12" y="92"/>
                    </a:lnTo>
                    <a:lnTo>
                      <a:pt x="72" y="140"/>
                    </a:lnTo>
                    <a:lnTo>
                      <a:pt x="0" y="264"/>
                    </a:lnTo>
                    <a:lnTo>
                      <a:pt x="108" y="200"/>
                    </a:lnTo>
                    <a:lnTo>
                      <a:pt x="180" y="292"/>
                    </a:lnTo>
                    <a:lnTo>
                      <a:pt x="180" y="192"/>
                    </a:lnTo>
                    <a:lnTo>
                      <a:pt x="328" y="208"/>
                    </a:lnTo>
                    <a:lnTo>
                      <a:pt x="228" y="152"/>
                    </a:lnTo>
                    <a:lnTo>
                      <a:pt x="292" y="36"/>
                    </a:lnTo>
                    <a:lnTo>
                      <a:pt x="180" y="112"/>
                    </a:lnTo>
                    <a:lnTo>
                      <a:pt x="164" y="0"/>
                    </a:lnTo>
                  </a:path>
                </a:pathLst>
              </a:custGeom>
              <a:solidFill>
                <a:srgbClr val="FCFEB9"/>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9743" name="Freeform 60"/>
              <p:cNvSpPr>
                <a:spLocks/>
              </p:cNvSpPr>
              <p:nvPr/>
            </p:nvSpPr>
            <p:spPr bwMode="auto">
              <a:xfrm>
                <a:off x="2916" y="2838"/>
                <a:ext cx="167" cy="199"/>
              </a:xfrm>
              <a:custGeom>
                <a:avLst/>
                <a:gdLst>
                  <a:gd name="T0" fmla="*/ 11 w 209"/>
                  <a:gd name="T1" fmla="*/ 0 h 250"/>
                  <a:gd name="T2" fmla="*/ 8 w 209"/>
                  <a:gd name="T3" fmla="*/ 9 h 250"/>
                  <a:gd name="T4" fmla="*/ 2 w 209"/>
                  <a:gd name="T5" fmla="*/ 8 h 250"/>
                  <a:gd name="T6" fmla="*/ 5 w 209"/>
                  <a:gd name="T7" fmla="*/ 12 h 250"/>
                  <a:gd name="T8" fmla="*/ 0 w 209"/>
                  <a:gd name="T9" fmla="*/ 23 h 250"/>
                  <a:gd name="T10" fmla="*/ 7 w 209"/>
                  <a:gd name="T11" fmla="*/ 17 h 250"/>
                  <a:gd name="T12" fmla="*/ 12 w 209"/>
                  <a:gd name="T13" fmla="*/ 26 h 250"/>
                  <a:gd name="T14" fmla="*/ 12 w 209"/>
                  <a:gd name="T15" fmla="*/ 17 h 250"/>
                  <a:gd name="T16" fmla="*/ 22 w 209"/>
                  <a:gd name="T17" fmla="*/ 18 h 250"/>
                  <a:gd name="T18" fmla="*/ 15 w 209"/>
                  <a:gd name="T19" fmla="*/ 14 h 250"/>
                  <a:gd name="T20" fmla="*/ 19 w 209"/>
                  <a:gd name="T21" fmla="*/ 3 h 250"/>
                  <a:gd name="T22" fmla="*/ 12 w 209"/>
                  <a:gd name="T23" fmla="*/ 10 h 250"/>
                  <a:gd name="T24" fmla="*/ 11 w 209"/>
                  <a:gd name="T25" fmla="*/ 0 h 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250"/>
                  <a:gd name="T41" fmla="*/ 209 w 209"/>
                  <a:gd name="T42" fmla="*/ 250 h 2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250">
                    <a:moveTo>
                      <a:pt x="104" y="0"/>
                    </a:moveTo>
                    <a:lnTo>
                      <a:pt x="74" y="82"/>
                    </a:lnTo>
                    <a:lnTo>
                      <a:pt x="8" y="78"/>
                    </a:lnTo>
                    <a:lnTo>
                      <a:pt x="46" y="119"/>
                    </a:lnTo>
                    <a:lnTo>
                      <a:pt x="0" y="225"/>
                    </a:lnTo>
                    <a:lnTo>
                      <a:pt x="68" y="171"/>
                    </a:lnTo>
                    <a:lnTo>
                      <a:pt x="114" y="249"/>
                    </a:lnTo>
                    <a:lnTo>
                      <a:pt x="114" y="164"/>
                    </a:lnTo>
                    <a:lnTo>
                      <a:pt x="208" y="177"/>
                    </a:lnTo>
                    <a:lnTo>
                      <a:pt x="145" y="130"/>
                    </a:lnTo>
                    <a:lnTo>
                      <a:pt x="185" y="31"/>
                    </a:lnTo>
                    <a:lnTo>
                      <a:pt x="114" y="96"/>
                    </a:lnTo>
                    <a:lnTo>
                      <a:pt x="104" y="0"/>
                    </a:lnTo>
                  </a:path>
                </a:pathLst>
              </a:custGeom>
              <a:solidFill>
                <a:srgbClr val="FCFEB9"/>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9744" name="Freeform 61"/>
              <p:cNvSpPr>
                <a:spLocks/>
              </p:cNvSpPr>
              <p:nvPr/>
            </p:nvSpPr>
            <p:spPr bwMode="auto">
              <a:xfrm>
                <a:off x="2601" y="2857"/>
                <a:ext cx="87" cy="104"/>
              </a:xfrm>
              <a:custGeom>
                <a:avLst/>
                <a:gdLst>
                  <a:gd name="T0" fmla="*/ 6 w 109"/>
                  <a:gd name="T1" fmla="*/ 0 h 130"/>
                  <a:gd name="T2" fmla="*/ 4 w 109"/>
                  <a:gd name="T3" fmla="*/ 5 h 130"/>
                  <a:gd name="T4" fmla="*/ 2 w 109"/>
                  <a:gd name="T5" fmla="*/ 5 h 130"/>
                  <a:gd name="T6" fmla="*/ 2 w 109"/>
                  <a:gd name="T7" fmla="*/ 7 h 130"/>
                  <a:gd name="T8" fmla="*/ 0 w 109"/>
                  <a:gd name="T9" fmla="*/ 12 h 130"/>
                  <a:gd name="T10" fmla="*/ 4 w 109"/>
                  <a:gd name="T11" fmla="*/ 9 h 130"/>
                  <a:gd name="T12" fmla="*/ 6 w 109"/>
                  <a:gd name="T13" fmla="*/ 14 h 130"/>
                  <a:gd name="T14" fmla="*/ 6 w 109"/>
                  <a:gd name="T15" fmla="*/ 9 h 130"/>
                  <a:gd name="T16" fmla="*/ 11 w 109"/>
                  <a:gd name="T17" fmla="*/ 10 h 130"/>
                  <a:gd name="T18" fmla="*/ 8 w 109"/>
                  <a:gd name="T19" fmla="*/ 7 h 130"/>
                  <a:gd name="T20" fmla="*/ 10 w 109"/>
                  <a:gd name="T21" fmla="*/ 2 h 130"/>
                  <a:gd name="T22" fmla="*/ 6 w 109"/>
                  <a:gd name="T23" fmla="*/ 5 h 130"/>
                  <a:gd name="T24" fmla="*/ 6 w 109"/>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130"/>
                  <a:gd name="T41" fmla="*/ 109 w 109"/>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130">
                    <a:moveTo>
                      <a:pt x="54" y="0"/>
                    </a:moveTo>
                    <a:lnTo>
                      <a:pt x="38" y="42"/>
                    </a:lnTo>
                    <a:lnTo>
                      <a:pt x="4" y="41"/>
                    </a:lnTo>
                    <a:lnTo>
                      <a:pt x="24" y="62"/>
                    </a:lnTo>
                    <a:lnTo>
                      <a:pt x="0" y="117"/>
                    </a:lnTo>
                    <a:lnTo>
                      <a:pt x="36" y="88"/>
                    </a:lnTo>
                    <a:lnTo>
                      <a:pt x="59" y="129"/>
                    </a:lnTo>
                    <a:lnTo>
                      <a:pt x="59" y="85"/>
                    </a:lnTo>
                    <a:lnTo>
                      <a:pt x="108" y="92"/>
                    </a:lnTo>
                    <a:lnTo>
                      <a:pt x="75" y="67"/>
                    </a:lnTo>
                    <a:lnTo>
                      <a:pt x="96" y="16"/>
                    </a:lnTo>
                    <a:lnTo>
                      <a:pt x="59" y="49"/>
                    </a:lnTo>
                    <a:lnTo>
                      <a:pt x="54" y="0"/>
                    </a:lnTo>
                  </a:path>
                </a:pathLst>
              </a:custGeom>
              <a:solidFill>
                <a:srgbClr val="FCFEB9"/>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9745" name="Freeform 62"/>
              <p:cNvSpPr>
                <a:spLocks/>
              </p:cNvSpPr>
              <p:nvPr/>
            </p:nvSpPr>
            <p:spPr bwMode="auto">
              <a:xfrm>
                <a:off x="2588" y="2707"/>
                <a:ext cx="1109" cy="288"/>
              </a:xfrm>
              <a:custGeom>
                <a:avLst/>
                <a:gdLst>
                  <a:gd name="T0" fmla="*/ 143 w 1393"/>
                  <a:gd name="T1" fmla="*/ 22 h 361"/>
                  <a:gd name="T2" fmla="*/ 100 w 1393"/>
                  <a:gd name="T3" fmla="*/ 5 h 361"/>
                  <a:gd name="T4" fmla="*/ 54 w 1393"/>
                  <a:gd name="T5" fmla="*/ 25 h 361"/>
                  <a:gd name="T6" fmla="*/ 7 w 1393"/>
                  <a:gd name="T7" fmla="*/ 24 h 361"/>
                  <a:gd name="T8" fmla="*/ 0 w 1393"/>
                  <a:gd name="T9" fmla="*/ 0 h 361"/>
                  <a:gd name="T10" fmla="*/ 6 w 1393"/>
                  <a:gd name="T11" fmla="*/ 26 h 361"/>
                  <a:gd name="T12" fmla="*/ 56 w 1393"/>
                  <a:gd name="T13" fmla="*/ 33 h 361"/>
                  <a:gd name="T14" fmla="*/ 100 w 1393"/>
                  <a:gd name="T15" fmla="*/ 17 h 361"/>
                  <a:gd name="T16" fmla="*/ 134 w 1393"/>
                  <a:gd name="T17" fmla="*/ 37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3"/>
                  <a:gd name="T28" fmla="*/ 0 h 361"/>
                  <a:gd name="T29" fmla="*/ 1393 w 1393"/>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3" h="361">
                    <a:moveTo>
                      <a:pt x="1392" y="204"/>
                    </a:moveTo>
                    <a:lnTo>
                      <a:pt x="972" y="48"/>
                    </a:lnTo>
                    <a:lnTo>
                      <a:pt x="528" y="240"/>
                    </a:lnTo>
                    <a:lnTo>
                      <a:pt x="72" y="228"/>
                    </a:lnTo>
                    <a:lnTo>
                      <a:pt x="0" y="0"/>
                    </a:lnTo>
                    <a:lnTo>
                      <a:pt x="60" y="252"/>
                    </a:lnTo>
                    <a:lnTo>
                      <a:pt x="540" y="312"/>
                    </a:lnTo>
                    <a:lnTo>
                      <a:pt x="972" y="156"/>
                    </a:lnTo>
                    <a:lnTo>
                      <a:pt x="1308" y="360"/>
                    </a:lnTo>
                  </a:path>
                </a:pathLst>
              </a:custGeom>
              <a:solidFill>
                <a:srgbClr val="FC5A6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29746" name="Picture 63"/>
              <p:cNvPicPr>
                <a:picLocks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643" y="2886"/>
                <a:ext cx="15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sp>
        <p:nvSpPr>
          <p:cNvPr id="29732" name="Text Box 69"/>
          <p:cNvSpPr txBox="1">
            <a:spLocks noChangeArrowheads="1"/>
          </p:cNvSpPr>
          <p:nvPr/>
        </p:nvSpPr>
        <p:spPr bwMode="auto">
          <a:xfrm>
            <a:off x="8154989" y="1908176"/>
            <a:ext cx="2466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rPr>
              <a:t>atomic number - 1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rPr>
              <a:t>same mass number</a:t>
            </a:r>
          </a:p>
        </p:txBody>
      </p:sp>
      <p:sp>
        <p:nvSpPr>
          <p:cNvPr id="29733" name="Text Box 71"/>
          <p:cNvSpPr txBox="1">
            <a:spLocks noChangeArrowheads="1"/>
          </p:cNvSpPr>
          <p:nvPr/>
        </p:nvSpPr>
        <p:spPr bwMode="auto">
          <a:xfrm>
            <a:off x="8361364" y="2905126"/>
            <a:ext cx="3825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0000"/>
                </a:solidFill>
                <a:effectLst/>
                <a:uLnTx/>
                <a:uFillTx/>
                <a:latin typeface="Comic Sans MS" charset="0"/>
                <a:ea typeface="ＭＳ Ｐゴシック" charset="0"/>
              </a:rPr>
              <a:t>e</a:t>
            </a:r>
            <a:r>
              <a:rPr kumimoji="0" lang="fr-BE" sz="1800" b="0" i="0" u="none" strike="noStrike" kern="1200" cap="none" spc="0" normalizeH="0" baseline="30000" noProof="0">
                <a:ln>
                  <a:noFill/>
                </a:ln>
                <a:solidFill>
                  <a:srgbClr val="FF0000"/>
                </a:solidFill>
                <a:effectLst/>
                <a:uLnTx/>
                <a:uFillTx/>
                <a:latin typeface="Comic Sans MS" charset="0"/>
                <a:ea typeface="ＭＳ Ｐゴシック" charset="0"/>
              </a:rPr>
              <a:t>+</a:t>
            </a:r>
            <a:endParaRPr kumimoji="0" lang="en-US" sz="1800" b="0"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29734" name="Rectangle 64"/>
          <p:cNvSpPr>
            <a:spLocks noChangeArrowheads="1"/>
          </p:cNvSpPr>
          <p:nvPr/>
        </p:nvSpPr>
        <p:spPr bwMode="auto">
          <a:xfrm>
            <a:off x="1809750" y="5786439"/>
            <a:ext cx="4572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marL="571500" marR="0" lvl="1" indent="0" algn="l" defTabSz="914400" rtl="0" eaLnBrk="1" fontAlgn="base" latinLnBrk="0" hangingPunct="1">
              <a:lnSpc>
                <a:spcPct val="14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e.g. </a:t>
            </a:r>
            <a:r>
              <a:rPr kumimoji="0" lang="en-US" sz="1800" b="0" i="0" u="none" strike="noStrike" kern="1200" cap="none" spc="0" normalizeH="0" baseline="30000" noProof="0">
                <a:ln>
                  <a:noFill/>
                </a:ln>
                <a:solidFill>
                  <a:srgbClr val="FFFFFF"/>
                </a:solidFill>
                <a:effectLst/>
                <a:uLnTx/>
                <a:uFillTx/>
                <a:latin typeface="Verdana" charset="0"/>
                <a:ea typeface="ＭＳ Ｐゴシック" charset="0"/>
                <a:cs typeface="+mn-cs"/>
              </a:rPr>
              <a:t>18</a:t>
            </a:r>
            <a:r>
              <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rPr>
              <a:t>F (half life = 109 min)</a:t>
            </a:r>
          </a:p>
        </p:txBody>
      </p:sp>
    </p:spTree>
    <p:extLst>
      <p:ext uri="{BB962C8B-B14F-4D97-AF65-F5344CB8AC3E}">
        <p14:creationId xmlns:p14="http://schemas.microsoft.com/office/powerpoint/2010/main" val="1597564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1"/>
          <p:cNvSpPr>
            <a:spLocks noGrp="1"/>
          </p:cNvSpPr>
          <p:nvPr>
            <p:ph idx="1"/>
          </p:nvPr>
        </p:nvSpPr>
        <p:spPr>
          <a:xfrm>
            <a:off x="1981200" y="357189"/>
            <a:ext cx="8401050" cy="5857875"/>
          </a:xfrm>
        </p:spPr>
        <p:txBody>
          <a:bodyPr/>
          <a:lstStyle/>
          <a:p>
            <a:pPr>
              <a:buFont typeface="Arial" charset="0"/>
              <a:buChar char="•"/>
            </a:pPr>
            <a:r>
              <a:rPr lang="nl-BE" sz="1800" dirty="0">
                <a:latin typeface="Verdana" charset="0"/>
              </a:rPr>
              <a:t>Statistics</a:t>
            </a:r>
          </a:p>
          <a:p>
            <a:pPr lvl="1">
              <a:lnSpc>
                <a:spcPct val="150000"/>
              </a:lnSpc>
            </a:pPr>
            <a:r>
              <a:rPr lang="en-US" dirty="0">
                <a:latin typeface="Verdana" charset="0"/>
              </a:rPr>
              <a:t># detected photons &lt;&lt; in X-ray imaging </a:t>
            </a:r>
            <a:r>
              <a:rPr lang="en-US" dirty="0" err="1">
                <a:latin typeface="Wingdings" charset="0"/>
              </a:rPr>
              <a:t>è</a:t>
            </a:r>
            <a:r>
              <a:rPr lang="en-US" dirty="0">
                <a:latin typeface="Verdana" charset="0"/>
              </a:rPr>
              <a:t> noise</a:t>
            </a:r>
          </a:p>
          <a:p>
            <a:pPr lvl="1">
              <a:lnSpc>
                <a:spcPct val="150000"/>
              </a:lnSpc>
            </a:pPr>
            <a:r>
              <a:rPr lang="en-US" dirty="0">
                <a:latin typeface="Verdana" charset="0"/>
              </a:rPr>
              <a:t>the exact moment of the decay cannot be predicted</a:t>
            </a:r>
          </a:p>
          <a:p>
            <a:pPr lvl="1">
              <a:lnSpc>
                <a:spcPct val="150000"/>
              </a:lnSpc>
            </a:pPr>
            <a:r>
              <a:rPr lang="en-US" dirty="0">
                <a:latin typeface="Verdana" charset="0"/>
              </a:rPr>
              <a:t>the decay </a:t>
            </a:r>
            <a:r>
              <a:rPr lang="en-US" dirty="0">
                <a:solidFill>
                  <a:srgbClr val="FF0000"/>
                </a:solidFill>
                <a:latin typeface="Verdana" charset="0"/>
              </a:rPr>
              <a:t>probability</a:t>
            </a:r>
            <a:r>
              <a:rPr lang="en-US" dirty="0">
                <a:latin typeface="Verdana" charset="0"/>
              </a:rPr>
              <a:t> per time unit </a:t>
            </a:r>
            <a:r>
              <a:rPr lang="en-US" dirty="0">
                <a:latin typeface="Symbol" charset="0"/>
              </a:rPr>
              <a:t>a </a:t>
            </a:r>
            <a:r>
              <a:rPr lang="en-US" dirty="0">
                <a:latin typeface="Verdana" charset="0"/>
              </a:rPr>
              <a:t>is known</a:t>
            </a:r>
            <a:br>
              <a:rPr lang="en-US" dirty="0">
                <a:latin typeface="Verdana" charset="0"/>
              </a:rPr>
            </a:br>
            <a:r>
              <a:rPr lang="en-US" dirty="0">
                <a:latin typeface="Verdana" charset="0"/>
              </a:rPr>
              <a:t>-&gt; the decay per time unit = 		    </a:t>
            </a:r>
            <a:r>
              <a:rPr lang="en-US" sz="1600" dirty="0">
                <a:latin typeface="Verdana" charset="0"/>
              </a:rPr>
              <a:t>(constant fraction </a:t>
            </a:r>
            <a:r>
              <a:rPr lang="en-US" sz="1600" dirty="0">
                <a:latin typeface="Symbol" charset="2"/>
                <a:cs typeface="Symbol" charset="2"/>
              </a:rPr>
              <a:t>a</a:t>
            </a:r>
            <a:r>
              <a:rPr lang="en-US" sz="1600" dirty="0">
                <a:latin typeface="Verdana" charset="0"/>
              </a:rPr>
              <a:t>)</a:t>
            </a:r>
            <a:br>
              <a:rPr lang="en-US" sz="1600" dirty="0">
                <a:latin typeface="Verdana" charset="0"/>
              </a:rPr>
            </a:br>
            <a:r>
              <a:rPr lang="en-US" dirty="0">
                <a:latin typeface="Verdana" charset="0"/>
              </a:rPr>
              <a:t>     N(t) = # </a:t>
            </a:r>
            <a:r>
              <a:rPr lang="en-US" dirty="0">
                <a:solidFill>
                  <a:srgbClr val="FF0000"/>
                </a:solidFill>
                <a:latin typeface="Verdana" charset="0"/>
              </a:rPr>
              <a:t>expected</a:t>
            </a:r>
            <a:r>
              <a:rPr lang="en-US" dirty="0">
                <a:latin typeface="Verdana" charset="0"/>
              </a:rPr>
              <a:t> radioactive isotopes at time t</a:t>
            </a:r>
            <a:br>
              <a:rPr lang="en-US" dirty="0">
                <a:latin typeface="Verdana" charset="0"/>
              </a:rPr>
            </a:br>
            <a:r>
              <a:rPr lang="en-US" dirty="0">
                <a:latin typeface="Verdana" charset="0"/>
              </a:rPr>
              <a:t>-&gt;</a:t>
            </a:r>
            <a:br>
              <a:rPr lang="en-US" dirty="0">
                <a:latin typeface="Verdana" charset="0"/>
              </a:rPr>
            </a:br>
            <a:r>
              <a:rPr lang="en-US" dirty="0">
                <a:latin typeface="Verdana" charset="0"/>
              </a:rPr>
              <a:t>     exponential decay with time constant </a:t>
            </a:r>
            <a:r>
              <a:rPr lang="en-US" dirty="0">
                <a:latin typeface="Symbol" charset="0"/>
              </a:rPr>
              <a:t>t</a:t>
            </a:r>
            <a:r>
              <a:rPr lang="en-US" dirty="0">
                <a:latin typeface="Verdana" charset="0"/>
              </a:rPr>
              <a:t>=1/</a:t>
            </a:r>
            <a:r>
              <a:rPr lang="en-US" dirty="0">
                <a:latin typeface="Symbol" charset="0"/>
              </a:rPr>
              <a:t>a</a:t>
            </a:r>
            <a:br>
              <a:rPr lang="en-US" dirty="0">
                <a:latin typeface="Symbol" charset="0"/>
              </a:rPr>
            </a:br>
            <a:r>
              <a:rPr lang="en-US" dirty="0">
                <a:latin typeface="Verdana" charset="0"/>
              </a:rPr>
              <a:t>-&gt; </a:t>
            </a:r>
            <a:r>
              <a:rPr lang="en-US" dirty="0">
                <a:solidFill>
                  <a:srgbClr val="FF0000"/>
                </a:solidFill>
                <a:latin typeface="Verdana" charset="0"/>
              </a:rPr>
              <a:t>half life T</a:t>
            </a:r>
            <a:r>
              <a:rPr lang="en-US" baseline="-25000" dirty="0">
                <a:solidFill>
                  <a:srgbClr val="FF0000"/>
                </a:solidFill>
                <a:latin typeface="Verdana" charset="0"/>
              </a:rPr>
              <a:t>1/2</a:t>
            </a:r>
            <a:r>
              <a:rPr lang="en-US" dirty="0">
                <a:latin typeface="Verdana" charset="0"/>
              </a:rPr>
              <a:t>:</a:t>
            </a:r>
          </a:p>
          <a:p>
            <a:pPr lvl="2">
              <a:lnSpc>
                <a:spcPct val="150000"/>
              </a:lnSpc>
              <a:buFont typeface="Symbol" charset="0"/>
              <a:buNone/>
            </a:pPr>
            <a:r>
              <a:rPr lang="en-US" dirty="0">
                <a:latin typeface="Verdana" charset="0"/>
              </a:rPr>
              <a:t>				  </a:t>
            </a:r>
            <a:r>
              <a:rPr lang="en-US" dirty="0">
                <a:latin typeface="Symbol" charset="0"/>
              </a:rPr>
              <a:t>(</a:t>
            </a:r>
            <a:r>
              <a:rPr lang="fr-BE" sz="1600" dirty="0">
                <a:latin typeface="Verdana" charset="0"/>
              </a:rPr>
              <a:t>fractions of seconds to billions of years)</a:t>
            </a:r>
            <a:endParaRPr lang="en-US" sz="1600" dirty="0">
              <a:latin typeface="Verdana" charset="0"/>
            </a:endParaRPr>
          </a:p>
          <a:p>
            <a:pPr lvl="2">
              <a:lnSpc>
                <a:spcPct val="200000"/>
              </a:lnSpc>
              <a:buFont typeface="Symbol" charset="0"/>
              <a:buNone/>
            </a:pPr>
            <a:r>
              <a:rPr lang="en-US" sz="1600" dirty="0">
                <a:solidFill>
                  <a:srgbClr val="FF0000"/>
                </a:solidFill>
                <a:latin typeface="Verdana" charset="0"/>
              </a:rPr>
              <a:t>	</a:t>
            </a:r>
            <a:r>
              <a:rPr lang="en-US" sz="1600" dirty="0">
                <a:latin typeface="Verdana" charset="0"/>
              </a:rPr>
              <a:t>the</a:t>
            </a:r>
            <a:r>
              <a:rPr lang="en-US" sz="1600" dirty="0">
                <a:solidFill>
                  <a:srgbClr val="FF0000"/>
                </a:solidFill>
                <a:latin typeface="Verdana" charset="0"/>
              </a:rPr>
              <a:t> effective half life T</a:t>
            </a:r>
            <a:r>
              <a:rPr lang="en-US" sz="1600" baseline="-25000" dirty="0">
                <a:solidFill>
                  <a:srgbClr val="FF0000"/>
                </a:solidFill>
                <a:latin typeface="Verdana" charset="0"/>
              </a:rPr>
              <a:t>E</a:t>
            </a:r>
            <a:r>
              <a:rPr lang="en-US" sz="1600" dirty="0">
                <a:solidFill>
                  <a:srgbClr val="FF0000"/>
                </a:solidFill>
                <a:latin typeface="Verdana" charset="0"/>
              </a:rPr>
              <a:t> </a:t>
            </a:r>
            <a:r>
              <a:rPr lang="en-US" sz="1600" dirty="0">
                <a:latin typeface="Verdana" charset="0"/>
              </a:rPr>
              <a:t>also depends on the biological excretion:</a:t>
            </a:r>
          </a:p>
          <a:p>
            <a:pPr lvl="2">
              <a:lnSpc>
                <a:spcPct val="200000"/>
              </a:lnSpc>
              <a:buFont typeface="Symbol" charset="0"/>
              <a:buNone/>
            </a:pPr>
            <a:r>
              <a:rPr lang="en-US" sz="1600" dirty="0">
                <a:latin typeface="Verdana" charset="0"/>
              </a:rPr>
              <a:t>						   (</a:t>
            </a:r>
            <a:r>
              <a:rPr lang="en-US" sz="1600" dirty="0">
                <a:solidFill>
                  <a:srgbClr val="FF0000"/>
                </a:solidFill>
                <a:latin typeface="Verdana" charset="0"/>
              </a:rPr>
              <a:t>T</a:t>
            </a:r>
            <a:r>
              <a:rPr lang="en-US" sz="1600" baseline="-25000" dirty="0">
                <a:solidFill>
                  <a:srgbClr val="FF0000"/>
                </a:solidFill>
                <a:latin typeface="Verdana" charset="0"/>
              </a:rPr>
              <a:t>B </a:t>
            </a:r>
            <a:r>
              <a:rPr lang="en-US" sz="1600" dirty="0">
                <a:solidFill>
                  <a:srgbClr val="FF0000"/>
                </a:solidFill>
                <a:latin typeface="Verdana" charset="0"/>
              </a:rPr>
              <a:t>= biological half life</a:t>
            </a:r>
            <a:r>
              <a:rPr lang="nl-BE" sz="1600" dirty="0">
                <a:latin typeface="Verdana" charset="0"/>
              </a:rPr>
              <a:t>)</a:t>
            </a:r>
            <a:endParaRPr lang="en-US" dirty="0">
              <a:latin typeface="Verdana" charset="0"/>
            </a:endParaRPr>
          </a:p>
        </p:txBody>
      </p:sp>
      <p:sp>
        <p:nvSpPr>
          <p:cNvPr id="31746"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1E3E5BC-872B-3143-B437-F330B23131A4}"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3174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317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032BC0-6CB1-5C4C-B197-A9314A380F1A}"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cxnSp>
        <p:nvCxnSpPr>
          <p:cNvPr id="7" name="Straight Arrow Connector 6"/>
          <p:cNvCxnSpPr/>
          <p:nvPr/>
        </p:nvCxnSpPr>
        <p:spPr>
          <a:xfrm rot="5400000" flipH="1" flipV="1">
            <a:off x="8454232" y="927895"/>
            <a:ext cx="285750" cy="1587"/>
          </a:xfrm>
          <a:prstGeom prst="straightConnector1">
            <a:avLst/>
          </a:prstGeom>
          <a:ln w="19050">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31750" name="Object 2"/>
          <p:cNvGraphicFramePr>
            <a:graphicFrameLocks noChangeAspect="1"/>
          </p:cNvGraphicFramePr>
          <p:nvPr/>
        </p:nvGraphicFramePr>
        <p:xfrm>
          <a:off x="6238875" y="2068514"/>
          <a:ext cx="1519238" cy="574675"/>
        </p:xfrm>
        <a:graphic>
          <a:graphicData uri="http://schemas.openxmlformats.org/presentationml/2006/ole">
            <mc:AlternateContent xmlns:mc="http://schemas.openxmlformats.org/markup-compatibility/2006">
              <mc:Choice xmlns:v="urn:schemas-microsoft-com:vml" Requires="v">
                <p:oleObj spid="_x0000_s118946" name="Equation" r:id="rId4" imgW="1040948" imgH="393529" progId="">
                  <p:embed/>
                </p:oleObj>
              </mc:Choice>
              <mc:Fallback>
                <p:oleObj name="Equation" r:id="rId4" imgW="1040948" imgH="393529" progId="">
                  <p:embed/>
                  <p:pic>
                    <p:nvPicPr>
                      <p:cNvPr id="317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75" y="2068514"/>
                        <a:ext cx="151923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1751" name="Object 3"/>
          <p:cNvGraphicFramePr>
            <a:graphicFrameLocks noChangeAspect="1"/>
          </p:cNvGraphicFramePr>
          <p:nvPr/>
        </p:nvGraphicFramePr>
        <p:xfrm>
          <a:off x="3167063" y="2857501"/>
          <a:ext cx="4119562" cy="500063"/>
        </p:xfrm>
        <a:graphic>
          <a:graphicData uri="http://schemas.openxmlformats.org/presentationml/2006/ole">
            <mc:AlternateContent xmlns:mc="http://schemas.openxmlformats.org/markup-compatibility/2006">
              <mc:Choice xmlns:v="urn:schemas-microsoft-com:vml" Requires="v">
                <p:oleObj spid="_x0000_s118947" name="Equation" r:id="rId6" imgW="2197100" imgH="266700" progId="">
                  <p:embed/>
                </p:oleObj>
              </mc:Choice>
              <mc:Fallback>
                <p:oleObj name="Equation" r:id="rId6" imgW="2197100" imgH="266700" progId="">
                  <p:embed/>
                  <p:pic>
                    <p:nvPicPr>
                      <p:cNvPr id="317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7063" y="2857501"/>
                        <a:ext cx="4119562"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31752" name="Line 32"/>
          <p:cNvSpPr>
            <a:spLocks noChangeShapeType="1"/>
          </p:cNvSpPr>
          <p:nvPr/>
        </p:nvSpPr>
        <p:spPr bwMode="auto">
          <a:xfrm flipV="1">
            <a:off x="2357438" y="4005263"/>
            <a:ext cx="0" cy="2000250"/>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1753" name="Line 33"/>
          <p:cNvSpPr>
            <a:spLocks noChangeShapeType="1"/>
          </p:cNvSpPr>
          <p:nvPr/>
        </p:nvSpPr>
        <p:spPr bwMode="auto">
          <a:xfrm>
            <a:off x="2357439" y="5995988"/>
            <a:ext cx="3876675" cy="0"/>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1754" name="Line 38"/>
          <p:cNvSpPr>
            <a:spLocks noChangeShapeType="1"/>
          </p:cNvSpPr>
          <p:nvPr/>
        </p:nvSpPr>
        <p:spPr bwMode="auto">
          <a:xfrm>
            <a:off x="3017838" y="5157789"/>
            <a:ext cx="0" cy="841375"/>
          </a:xfrm>
          <a:prstGeom prst="line">
            <a:avLst/>
          </a:prstGeom>
          <a:noFill/>
          <a:ln w="19050">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1755" name="Line 39"/>
          <p:cNvSpPr>
            <a:spLocks noChangeShapeType="1"/>
          </p:cNvSpPr>
          <p:nvPr/>
        </p:nvSpPr>
        <p:spPr bwMode="auto">
          <a:xfrm>
            <a:off x="3506788" y="5453064"/>
            <a:ext cx="0" cy="549275"/>
          </a:xfrm>
          <a:prstGeom prst="line">
            <a:avLst/>
          </a:prstGeom>
          <a:noFill/>
          <a:ln w="19050">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1756" name="Rectangle 40"/>
          <p:cNvSpPr>
            <a:spLocks noChangeArrowheads="1"/>
          </p:cNvSpPr>
          <p:nvPr/>
        </p:nvSpPr>
        <p:spPr bwMode="auto">
          <a:xfrm>
            <a:off x="3386138" y="5884863"/>
            <a:ext cx="284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1" i="0" u="none" strike="noStrike" kern="1200" cap="none" spc="0" normalizeH="0" baseline="0" noProof="0">
                <a:ln>
                  <a:noFill/>
                </a:ln>
                <a:solidFill>
                  <a:srgbClr val="FFFFFF"/>
                </a:solidFill>
                <a:effectLst/>
                <a:uLnTx/>
                <a:uFillTx/>
                <a:latin typeface="Symbol" charset="0"/>
                <a:ea typeface="ＭＳ Ｐゴシック" charset="0"/>
                <a:cs typeface="+mn-cs"/>
              </a:rPr>
              <a:t>t</a:t>
            </a:r>
            <a:endParaRPr kumimoji="0" lang="en-US" sz="1800" b="1" i="0" u="none" strike="noStrike" kern="1200" cap="none" spc="0" normalizeH="0" baseline="0" noProof="0">
              <a:ln>
                <a:noFill/>
              </a:ln>
              <a:solidFill>
                <a:srgbClr val="FFFFFF"/>
              </a:solidFill>
              <a:effectLst/>
              <a:uLnTx/>
              <a:uFillTx/>
              <a:latin typeface="Symbol" charset="0"/>
              <a:ea typeface="ＭＳ Ｐゴシック" charset="0"/>
              <a:cs typeface="+mn-cs"/>
            </a:endParaRPr>
          </a:p>
        </p:txBody>
      </p:sp>
      <p:sp>
        <p:nvSpPr>
          <p:cNvPr id="31757" name="Freeform 41"/>
          <p:cNvSpPr>
            <a:spLocks/>
          </p:cNvSpPr>
          <p:nvPr/>
        </p:nvSpPr>
        <p:spPr bwMode="auto">
          <a:xfrm>
            <a:off x="2357438" y="4259263"/>
            <a:ext cx="3638550" cy="1612900"/>
          </a:xfrm>
          <a:custGeom>
            <a:avLst/>
            <a:gdLst>
              <a:gd name="T0" fmla="*/ 0 w 2292"/>
              <a:gd name="T1" fmla="*/ 0 h 1016"/>
              <a:gd name="T2" fmla="*/ 2147483647 w 2292"/>
              <a:gd name="T3" fmla="*/ 2147483647 h 1016"/>
              <a:gd name="T4" fmla="*/ 2147483647 w 2292"/>
              <a:gd name="T5" fmla="*/ 2147483647 h 1016"/>
              <a:gd name="T6" fmla="*/ 2147483647 w 2292"/>
              <a:gd name="T7" fmla="*/ 2147483647 h 1016"/>
              <a:gd name="T8" fmla="*/ 2147483647 w 2292"/>
              <a:gd name="T9" fmla="*/ 2147483647 h 1016"/>
              <a:gd name="T10" fmla="*/ 0 60000 65536"/>
              <a:gd name="T11" fmla="*/ 0 60000 65536"/>
              <a:gd name="T12" fmla="*/ 0 60000 65536"/>
              <a:gd name="T13" fmla="*/ 0 60000 65536"/>
              <a:gd name="T14" fmla="*/ 0 60000 65536"/>
              <a:gd name="T15" fmla="*/ 0 w 2292"/>
              <a:gd name="T16" fmla="*/ 0 h 1016"/>
              <a:gd name="T17" fmla="*/ 2292 w 2292"/>
              <a:gd name="T18" fmla="*/ 1016 h 1016"/>
            </a:gdLst>
            <a:ahLst/>
            <a:cxnLst>
              <a:cxn ang="T10">
                <a:pos x="T0" y="T1"/>
              </a:cxn>
              <a:cxn ang="T11">
                <a:pos x="T2" y="T3"/>
              </a:cxn>
              <a:cxn ang="T12">
                <a:pos x="T4" y="T5"/>
              </a:cxn>
              <a:cxn ang="T13">
                <a:pos x="T6" y="T7"/>
              </a:cxn>
              <a:cxn ang="T14">
                <a:pos x="T8" y="T9"/>
              </a:cxn>
            </a:cxnLst>
            <a:rect l="T15" t="T16" r="T17" b="T18"/>
            <a:pathLst>
              <a:path w="2292" h="1016">
                <a:moveTo>
                  <a:pt x="0" y="0"/>
                </a:moveTo>
                <a:cubicBezTo>
                  <a:pt x="77" y="165"/>
                  <a:pt x="155" y="331"/>
                  <a:pt x="292" y="464"/>
                </a:cubicBezTo>
                <a:cubicBezTo>
                  <a:pt x="429" y="597"/>
                  <a:pt x="620" y="714"/>
                  <a:pt x="820" y="796"/>
                </a:cubicBezTo>
                <a:cubicBezTo>
                  <a:pt x="1020" y="878"/>
                  <a:pt x="1247" y="919"/>
                  <a:pt x="1492" y="956"/>
                </a:cubicBezTo>
                <a:cubicBezTo>
                  <a:pt x="1737" y="993"/>
                  <a:pt x="2014" y="1004"/>
                  <a:pt x="2292" y="10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1758" name="Text Box 42"/>
          <p:cNvSpPr txBox="1">
            <a:spLocks noChangeArrowheads="1"/>
          </p:cNvSpPr>
          <p:nvPr/>
        </p:nvSpPr>
        <p:spPr bwMode="auto">
          <a:xfrm>
            <a:off x="1738313" y="4087814"/>
            <a:ext cx="58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600" b="0" i="0" u="none" strike="noStrike" kern="1200" cap="none" spc="0" normalizeH="0" baseline="0" noProof="0">
                <a:ln>
                  <a:noFill/>
                </a:ln>
                <a:solidFill>
                  <a:srgbClr val="FFFFFF"/>
                </a:solidFill>
                <a:effectLst/>
                <a:uLnTx/>
                <a:uFillTx/>
                <a:latin typeface="Arial" charset="0"/>
                <a:ea typeface="ＭＳ Ｐゴシック" charset="0"/>
              </a:rPr>
              <a:t>N(0)</a:t>
            </a:r>
            <a:endParaRPr kumimoji="0" lang="en-US" sz="1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759" name="Text Box 43"/>
          <p:cNvSpPr txBox="1">
            <a:spLocks noChangeArrowheads="1"/>
          </p:cNvSpPr>
          <p:nvPr/>
        </p:nvSpPr>
        <p:spPr bwMode="auto">
          <a:xfrm>
            <a:off x="1782763" y="4983164"/>
            <a:ext cx="544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FFFF"/>
                </a:solidFill>
                <a:effectLst/>
                <a:uLnTx/>
                <a:uFillTx/>
                <a:latin typeface="Arial" charset="0"/>
                <a:ea typeface="ＭＳ Ｐゴシック" charset="0"/>
              </a:rPr>
              <a:t>50%</a:t>
            </a: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760" name="Text Box 44"/>
          <p:cNvSpPr txBox="1">
            <a:spLocks noChangeArrowheads="1"/>
          </p:cNvSpPr>
          <p:nvPr/>
        </p:nvSpPr>
        <p:spPr bwMode="auto">
          <a:xfrm>
            <a:off x="1782763" y="5287964"/>
            <a:ext cx="544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FFFF"/>
                </a:solidFill>
                <a:effectLst/>
                <a:uLnTx/>
                <a:uFillTx/>
                <a:latin typeface="Arial" charset="0"/>
                <a:ea typeface="ＭＳ Ｐゴシック" charset="0"/>
              </a:rPr>
              <a:t>37%</a:t>
            </a: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761" name="Rectangle 45"/>
          <p:cNvSpPr>
            <a:spLocks noChangeArrowheads="1"/>
          </p:cNvSpPr>
          <p:nvPr/>
        </p:nvSpPr>
        <p:spPr bwMode="auto">
          <a:xfrm>
            <a:off x="2871789" y="5919788"/>
            <a:ext cx="636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600" b="0" i="0" u="none" strike="noStrike" kern="1200" cap="none" spc="0" normalizeH="0" baseline="0" noProof="0">
                <a:ln>
                  <a:noFill/>
                </a:ln>
                <a:solidFill>
                  <a:srgbClr val="FFFFFF"/>
                </a:solidFill>
                <a:effectLst/>
                <a:uLnTx/>
                <a:uFillTx/>
                <a:latin typeface="Arial" charset="0"/>
                <a:ea typeface="ＭＳ Ｐゴシック" charset="0"/>
                <a:cs typeface="+mn-cs"/>
              </a:rPr>
              <a:t>T</a:t>
            </a:r>
            <a:r>
              <a:rPr kumimoji="0" lang="fr-BE" sz="1800" b="0" i="0" u="none" strike="noStrike" kern="1200" cap="none" spc="0" normalizeH="0" baseline="-25000" noProof="0">
                <a:ln>
                  <a:noFill/>
                </a:ln>
                <a:solidFill>
                  <a:srgbClr val="FFFFFF"/>
                </a:solidFill>
                <a:effectLst/>
                <a:uLnTx/>
                <a:uFillTx/>
                <a:latin typeface="Symbol" charset="0"/>
                <a:ea typeface="ＭＳ Ｐゴシック" charset="0"/>
                <a:cs typeface="+mn-cs"/>
              </a:rPr>
              <a:t>1/2</a:t>
            </a:r>
            <a:endParaRPr kumimoji="0" lang="en-US" sz="1800" b="0" i="0" u="none" strike="noStrike" kern="1200" cap="none" spc="0" normalizeH="0" baseline="0" noProof="0">
              <a:ln>
                <a:noFill/>
              </a:ln>
              <a:solidFill>
                <a:srgbClr val="FFFFFF"/>
              </a:solidFill>
              <a:effectLst/>
              <a:uLnTx/>
              <a:uFillTx/>
              <a:latin typeface="Symbol" charset="0"/>
              <a:ea typeface="ＭＳ Ｐゴシック" charset="0"/>
              <a:cs typeface="+mn-cs"/>
            </a:endParaRPr>
          </a:p>
        </p:txBody>
      </p:sp>
      <p:graphicFrame>
        <p:nvGraphicFramePr>
          <p:cNvPr id="31762" name="Object 4"/>
          <p:cNvGraphicFramePr>
            <a:graphicFrameLocks noChangeAspect="1"/>
          </p:cNvGraphicFramePr>
          <p:nvPr/>
        </p:nvGraphicFramePr>
        <p:xfrm>
          <a:off x="4667251" y="3635376"/>
          <a:ext cx="2613025" cy="722313"/>
        </p:xfrm>
        <a:graphic>
          <a:graphicData uri="http://schemas.openxmlformats.org/presentationml/2006/ole">
            <mc:AlternateContent xmlns:mc="http://schemas.openxmlformats.org/markup-compatibility/2006">
              <mc:Choice xmlns:v="urn:schemas-microsoft-com:vml" Requires="v">
                <p:oleObj spid="_x0000_s118948" name="Equation" r:id="rId8" imgW="1790700" imgH="495300" progId="">
                  <p:embed/>
                </p:oleObj>
              </mc:Choice>
              <mc:Fallback>
                <p:oleObj name="Equation" r:id="rId8" imgW="1790700" imgH="495300" progId="">
                  <p:embed/>
                  <p:pic>
                    <p:nvPicPr>
                      <p:cNvPr id="3176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7251" y="3635376"/>
                        <a:ext cx="2613025"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1763" name="Object 5"/>
          <p:cNvGraphicFramePr>
            <a:graphicFrameLocks noChangeAspect="1"/>
          </p:cNvGraphicFramePr>
          <p:nvPr/>
        </p:nvGraphicFramePr>
        <p:xfrm>
          <a:off x="4198938" y="4286251"/>
          <a:ext cx="1611312" cy="500063"/>
        </p:xfrm>
        <a:graphic>
          <a:graphicData uri="http://schemas.openxmlformats.org/presentationml/2006/ole">
            <mc:AlternateContent xmlns:mc="http://schemas.openxmlformats.org/markup-compatibility/2006">
              <mc:Choice xmlns:v="urn:schemas-microsoft-com:vml" Requires="v">
                <p:oleObj spid="_x0000_s118949" name="Equation" r:id="rId10" imgW="1104900" imgH="342900" progId="">
                  <p:embed/>
                </p:oleObj>
              </mc:Choice>
              <mc:Fallback>
                <p:oleObj name="Equation" r:id="rId10" imgW="1104900" imgH="342900" progId="">
                  <p:embed/>
                  <p:pic>
                    <p:nvPicPr>
                      <p:cNvPr id="31763"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938" y="4286251"/>
                        <a:ext cx="1611312"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1764" name="Object 6"/>
          <p:cNvGraphicFramePr>
            <a:graphicFrameLocks noChangeAspect="1"/>
          </p:cNvGraphicFramePr>
          <p:nvPr/>
        </p:nvGraphicFramePr>
        <p:xfrm>
          <a:off x="6310313" y="5191125"/>
          <a:ext cx="1428750" cy="952500"/>
        </p:xfrm>
        <a:graphic>
          <a:graphicData uri="http://schemas.openxmlformats.org/presentationml/2006/ole">
            <mc:AlternateContent xmlns:mc="http://schemas.openxmlformats.org/markup-compatibility/2006">
              <mc:Choice xmlns:v="urn:schemas-microsoft-com:vml" Requires="v">
                <p:oleObj spid="_x0000_s118950" name="Equation" r:id="rId12" imgW="838200" imgH="558800" progId="">
                  <p:embed/>
                </p:oleObj>
              </mc:Choice>
              <mc:Fallback>
                <p:oleObj name="Equation" r:id="rId12" imgW="838200" imgH="558800" progId="">
                  <p:embed/>
                  <p:pic>
                    <p:nvPicPr>
                      <p:cNvPr id="31764"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10313" y="5191125"/>
                        <a:ext cx="14287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31765" name="Line 36"/>
          <p:cNvSpPr>
            <a:spLocks noChangeShapeType="1"/>
          </p:cNvSpPr>
          <p:nvPr/>
        </p:nvSpPr>
        <p:spPr bwMode="auto">
          <a:xfrm>
            <a:off x="2357438" y="5176838"/>
            <a:ext cx="666750" cy="0"/>
          </a:xfrm>
          <a:prstGeom prst="line">
            <a:avLst/>
          </a:prstGeom>
          <a:noFill/>
          <a:ln w="19050">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1766" name="Line 37"/>
          <p:cNvSpPr>
            <a:spLocks noChangeShapeType="1"/>
          </p:cNvSpPr>
          <p:nvPr/>
        </p:nvSpPr>
        <p:spPr bwMode="auto">
          <a:xfrm>
            <a:off x="2366964" y="5462588"/>
            <a:ext cx="1139825" cy="0"/>
          </a:xfrm>
          <a:prstGeom prst="line">
            <a:avLst/>
          </a:prstGeom>
          <a:noFill/>
          <a:ln w="19050">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01603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3791744" y="1492346"/>
            <a:ext cx="370786" cy="1656184"/>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err="1">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p:nvPr>
        </p:nvSpPr>
        <p:spPr/>
        <p:txBody>
          <a:bodyPr/>
          <a:lstStyle/>
          <a:p>
            <a:r>
              <a:rPr lang="en-US" altLang="zh-CN" dirty="0"/>
              <a:t>Similar to Beer’s Law</a:t>
            </a:r>
            <a:endParaRPr lang="zh-CN" altLang="en-US" dirty="0"/>
          </a:p>
        </p:txBody>
      </p:sp>
      <p:pic>
        <p:nvPicPr>
          <p:cNvPr id="37890" name="Picture 2" descr="https://lh4.googleusercontent.com/JGr-7_HAEmHG0AW8pMV4jtqQA3gIFpk8KV1bbfyCfRPGEqs7OppM0-zQEor1eLT21RMABanQ9gHOS-5AfNdj4tsLKGNVbVNPgZvFLeRFjlghu0Nz9koOE4XUPUzKKugNoG3D-Rz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93042" y="3645024"/>
            <a:ext cx="9174959" cy="3212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2988910" y="1492346"/>
            <a:ext cx="802835" cy="165618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err="1">
              <a:ln>
                <a:noFill/>
              </a:ln>
              <a:solidFill>
                <a:srgbClr val="000000"/>
              </a:solidFill>
              <a:effectLst/>
              <a:uLnTx/>
              <a:uFillTx/>
              <a:latin typeface="Arial" charset="0"/>
              <a:ea typeface="ＭＳ Ｐゴシック" charset="0"/>
              <a:cs typeface="+mn-cs"/>
            </a:endParaRPr>
          </a:p>
        </p:txBody>
      </p:sp>
      <p:sp>
        <p:nvSpPr>
          <p:cNvPr id="5" name="Right Arrow 4"/>
          <p:cNvSpPr/>
          <p:nvPr/>
        </p:nvSpPr>
        <p:spPr bwMode="auto">
          <a:xfrm>
            <a:off x="3791744" y="2024417"/>
            <a:ext cx="1280160" cy="57899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err="1">
              <a:ln>
                <a:noFill/>
              </a:ln>
              <a:solidFill>
                <a:srgbClr val="000000"/>
              </a:solidFill>
              <a:effectLst/>
              <a:uLnTx/>
              <a:uFillTx/>
              <a:latin typeface="Arial" charset="0"/>
              <a:ea typeface="ＭＳ Ｐゴシック" charset="0"/>
              <a:cs typeface="+mn-cs"/>
            </a:endParaRPr>
          </a:p>
        </p:txBody>
      </p:sp>
      <p:sp>
        <p:nvSpPr>
          <p:cNvPr id="7" name="Right Arrow 6"/>
          <p:cNvSpPr/>
          <p:nvPr/>
        </p:nvSpPr>
        <p:spPr bwMode="auto">
          <a:xfrm>
            <a:off x="1703511" y="1935968"/>
            <a:ext cx="1280160" cy="76894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err="1">
              <a:ln>
                <a:noFill/>
              </a:ln>
              <a:solidFill>
                <a:srgbClr val="000000"/>
              </a:solidFill>
              <a:effectLst/>
              <a:uLnTx/>
              <a:uFillTx/>
              <a:latin typeface="Arial"/>
              <a:ea typeface="ＭＳ Ｐゴシック" charset="0"/>
              <a:cs typeface="+mn-cs"/>
            </a:endParaRPr>
          </a:p>
        </p:txBody>
      </p:sp>
      <p:sp>
        <p:nvSpPr>
          <p:cNvPr id="8" name="TextBox 7"/>
          <p:cNvSpPr txBox="1"/>
          <p:nvPr/>
        </p:nvSpPr>
        <p:spPr>
          <a:xfrm>
            <a:off x="1909874" y="1699078"/>
            <a:ext cx="633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mn-cs"/>
              </a:rPr>
              <a:t>N(0)</a:t>
            </a:r>
            <a:endParaRPr kumimoji="0" lang="zh-CN" altLang="en-US" sz="1800" b="1" i="0" u="none" strike="noStrike" kern="1200" cap="none" spc="0" normalizeH="0" baseline="-25000" noProof="0" dirty="0">
              <a:ln>
                <a:noFill/>
              </a:ln>
              <a:solidFill>
                <a:srgbClr val="000000"/>
              </a:solidFill>
              <a:effectLst/>
              <a:uLnTx/>
              <a:uFillTx/>
              <a:latin typeface="Arial"/>
              <a:ea typeface="ＭＳ Ｐゴシック" charset="0"/>
              <a:cs typeface="+mn-cs"/>
            </a:endParaRPr>
          </a:p>
        </p:txBody>
      </p:sp>
      <p:sp>
        <p:nvSpPr>
          <p:cNvPr id="10" name="TextBox 9"/>
          <p:cNvSpPr txBox="1"/>
          <p:nvPr/>
        </p:nvSpPr>
        <p:spPr>
          <a:xfrm>
            <a:off x="4310590" y="1648948"/>
            <a:ext cx="6206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mn-cs"/>
              </a:rPr>
              <a:t>N(</a:t>
            </a:r>
            <a:r>
              <a:rPr kumimoji="0" lang="en-US" altLang="zh-CN" sz="1800" b="1" i="0" u="none" strike="noStrike" kern="1200" cap="none" spc="0" normalizeH="0" baseline="0" noProof="0" dirty="0">
                <a:ln>
                  <a:noFill/>
                </a:ln>
                <a:solidFill>
                  <a:srgbClr val="000000"/>
                </a:solidFill>
                <a:effectLst/>
                <a:uLnTx/>
                <a:uFillTx/>
                <a:latin typeface="SWScrpc" panose="00000400000000000000" pitchFamily="2" charset="0"/>
                <a:ea typeface="ＭＳ Ｐゴシック" charset="0"/>
                <a:cs typeface="+mn-cs"/>
              </a:rPr>
              <a:t>l</a:t>
            </a: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mn-cs"/>
              </a:rPr>
              <a:t>)</a:t>
            </a:r>
            <a:endParaRPr kumimoji="0" lang="zh-CN" altLang="en-US" sz="1800" b="1" i="0" u="none" strike="noStrike" kern="1200" cap="none" spc="0" normalizeH="0" baseline="-25000" noProof="0" dirty="0">
              <a:ln>
                <a:noFill/>
              </a:ln>
              <a:solidFill>
                <a:srgbClr val="000000"/>
              </a:solidFill>
              <a:effectLst/>
              <a:uLnTx/>
              <a:uFillTx/>
              <a:latin typeface="Arial"/>
              <a:ea typeface="ＭＳ Ｐゴシック" charset="0"/>
              <a:cs typeface="+mn-cs"/>
            </a:endParaRPr>
          </a:p>
        </p:txBody>
      </p:sp>
      <p:cxnSp>
        <p:nvCxnSpPr>
          <p:cNvPr id="11" name="Straight Arrow Connector 10"/>
          <p:cNvCxnSpPr/>
          <p:nvPr/>
        </p:nvCxnSpPr>
        <p:spPr bwMode="auto">
          <a:xfrm>
            <a:off x="2990508" y="3004514"/>
            <a:ext cx="801599"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3" name="TextBox 12"/>
          <p:cNvSpPr txBox="1"/>
          <p:nvPr/>
        </p:nvSpPr>
        <p:spPr>
          <a:xfrm>
            <a:off x="2988907" y="2658978"/>
            <a:ext cx="80283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SWScrpc" panose="00000400000000000000" pitchFamily="2" charset="0"/>
                <a:ea typeface="ＭＳ Ｐゴシック" charset="0"/>
                <a:cs typeface="+mn-cs"/>
              </a:rPr>
              <a:t>l</a:t>
            </a:r>
            <a:endParaRPr kumimoji="0" lang="zh-CN" altLang="en-US" sz="1800" b="1" i="0" u="none" strike="noStrike" kern="1200" cap="none" spc="0" normalizeH="0" baseline="-25000" noProof="0" dirty="0">
              <a:ln>
                <a:noFill/>
              </a:ln>
              <a:solidFill>
                <a:srgbClr val="000000"/>
              </a:solidFill>
              <a:effectLst/>
              <a:uLnTx/>
              <a:uFillTx/>
              <a:latin typeface="SWScrpc" panose="00000400000000000000" pitchFamily="2" charset="0"/>
              <a:ea typeface="ＭＳ Ｐゴシック" charset="0"/>
              <a:cs typeface="+mn-cs"/>
            </a:endParaRPr>
          </a:p>
        </p:txBody>
      </p:sp>
      <p:sp>
        <p:nvSpPr>
          <p:cNvPr id="14" name="TextBox 13"/>
          <p:cNvSpPr txBox="1"/>
          <p:nvPr/>
        </p:nvSpPr>
        <p:spPr>
          <a:xfrm>
            <a:off x="2988908" y="1708370"/>
            <a:ext cx="80283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zh-CN" sz="18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μ</a:t>
            </a:r>
            <a:endParaRPr kumimoji="0" lang="zh-CN" altLang="en-US" sz="18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15" name="TextBox 14"/>
          <p:cNvSpPr txBox="1"/>
          <p:nvPr/>
        </p:nvSpPr>
        <p:spPr>
          <a:xfrm>
            <a:off x="3341634" y="3203684"/>
            <a:ext cx="137512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Δ</a:t>
            </a: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N=-</a:t>
            </a: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μ</a:t>
            </a: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N</a:t>
            </a: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Δ</a:t>
            </a:r>
            <a:r>
              <a:rPr kumimoji="0" lang="en-US" altLang="zh-CN" sz="1800" b="1" i="0" u="none" strike="noStrike" kern="1200" cap="none" spc="0" normalizeH="0" baseline="0" noProof="0" dirty="0">
                <a:ln>
                  <a:noFill/>
                </a:ln>
                <a:solidFill>
                  <a:srgbClr val="000000"/>
                </a:solidFill>
                <a:effectLst/>
                <a:uLnTx/>
                <a:uFillTx/>
                <a:latin typeface="SWScrpc" panose="00000400000000000000" pitchFamily="2" charset="0"/>
                <a:ea typeface="ＭＳ Ｐゴシック" charset="0"/>
                <a:cs typeface="Arial" panose="020B0604020202020204" pitchFamily="34" charset="0"/>
              </a:rPr>
              <a:t>l</a:t>
            </a:r>
            <a:endParaRPr kumimoji="0" lang="zh-CN" altLang="en-US" sz="1800" b="1" i="0" u="none" strike="noStrike" kern="1200" cap="none" spc="0" normalizeH="0" baseline="0" noProof="0" dirty="0">
              <a:ln>
                <a:noFill/>
              </a:ln>
              <a:solidFill>
                <a:srgbClr val="000000"/>
              </a:solidFill>
              <a:effectLst/>
              <a:uLnTx/>
              <a:uFillTx/>
              <a:latin typeface="SWScrpc" panose="00000400000000000000" pitchFamily="2" charset="0"/>
              <a:ea typeface="ＭＳ Ｐゴシック" charset="0"/>
              <a:cs typeface="+mn-cs"/>
            </a:endParaRPr>
          </a:p>
        </p:txBody>
      </p:sp>
      <p:sp>
        <p:nvSpPr>
          <p:cNvPr id="18" name="TextBox 17"/>
          <p:cNvSpPr txBox="1"/>
          <p:nvPr/>
        </p:nvSpPr>
        <p:spPr>
          <a:xfrm>
            <a:off x="4113345" y="2843644"/>
            <a:ext cx="466794"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Δ</a:t>
            </a:r>
            <a:r>
              <a:rPr kumimoji="0" lang="en-US" altLang="zh-CN" sz="1800" b="1" i="0" u="none" strike="noStrike" kern="1200" cap="none" spc="0" normalizeH="0" baseline="0" noProof="0" dirty="0">
                <a:ln>
                  <a:noFill/>
                </a:ln>
                <a:solidFill>
                  <a:srgbClr val="000000"/>
                </a:solidFill>
                <a:effectLst/>
                <a:uLnTx/>
                <a:uFillTx/>
                <a:latin typeface="SWScrpc" panose="00000400000000000000" pitchFamily="2" charset="0"/>
                <a:ea typeface="ＭＳ Ｐゴシック" charset="0"/>
                <a:cs typeface="+mn-cs"/>
              </a:rPr>
              <a:t>l</a:t>
            </a:r>
            <a:endParaRPr kumimoji="0" lang="zh-CN" altLang="en-US" sz="1800" b="1" i="0" u="none" strike="noStrike" kern="1200" cap="none" spc="0" normalizeH="0" baseline="0" noProof="0" dirty="0">
              <a:ln>
                <a:noFill/>
              </a:ln>
              <a:solidFill>
                <a:srgbClr val="000000"/>
              </a:solidFill>
              <a:effectLst/>
              <a:uLnTx/>
              <a:uFillTx/>
              <a:latin typeface="SWScrpc" panose="00000400000000000000" pitchFamily="2" charset="0"/>
              <a:ea typeface="ＭＳ Ｐゴシック" charset="0"/>
              <a:cs typeface="+mn-cs"/>
            </a:endParaRPr>
          </a:p>
        </p:txBody>
      </p:sp>
      <p:sp>
        <p:nvSpPr>
          <p:cNvPr id="20" name="Rectangle 19"/>
          <p:cNvSpPr/>
          <p:nvPr/>
        </p:nvSpPr>
        <p:spPr bwMode="auto">
          <a:xfrm>
            <a:off x="7009327" y="1484140"/>
            <a:ext cx="802835" cy="1656184"/>
          </a:xfrm>
          <a:prstGeom prst="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err="1">
              <a:ln>
                <a:noFill/>
              </a:ln>
              <a:solidFill>
                <a:srgbClr val="000000"/>
              </a:solidFill>
              <a:effectLst/>
              <a:uLnTx/>
              <a:uFillTx/>
              <a:latin typeface="Arial"/>
              <a:ea typeface="ＭＳ Ｐゴシック" charset="0"/>
              <a:cs typeface="+mn-cs"/>
            </a:endParaRPr>
          </a:p>
        </p:txBody>
      </p:sp>
      <p:sp>
        <p:nvSpPr>
          <p:cNvPr id="23" name="TextBox 22"/>
          <p:cNvSpPr txBox="1"/>
          <p:nvPr/>
        </p:nvSpPr>
        <p:spPr>
          <a:xfrm>
            <a:off x="7051455" y="1122819"/>
            <a:ext cx="633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mn-cs"/>
              </a:rPr>
              <a:t>N(0)</a:t>
            </a:r>
            <a:endParaRPr kumimoji="0" lang="zh-CN" altLang="en-US" sz="1800" b="1" i="0" u="none" strike="noStrike" kern="1200" cap="none" spc="0" normalizeH="0" baseline="-25000" noProof="0" dirty="0">
              <a:ln>
                <a:noFill/>
              </a:ln>
              <a:solidFill>
                <a:srgbClr val="000000"/>
              </a:solidFill>
              <a:effectLst/>
              <a:uLnTx/>
              <a:uFillTx/>
              <a:latin typeface="Arial"/>
              <a:ea typeface="ＭＳ Ｐゴシック" charset="0"/>
              <a:cs typeface="+mn-cs"/>
            </a:endParaRPr>
          </a:p>
        </p:txBody>
      </p:sp>
      <p:sp>
        <p:nvSpPr>
          <p:cNvPr id="24" name="TextBox 23"/>
          <p:cNvSpPr txBox="1"/>
          <p:nvPr/>
        </p:nvSpPr>
        <p:spPr>
          <a:xfrm>
            <a:off x="7121747" y="2127802"/>
            <a:ext cx="60305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ＭＳ Ｐゴシック" charset="0"/>
                <a:cs typeface="+mn-cs"/>
              </a:rPr>
              <a:t>N(t)</a:t>
            </a:r>
            <a:endParaRPr kumimoji="0" lang="zh-CN" altLang="en-US" sz="1800" b="1" i="0" u="none" strike="noStrike" kern="1200" cap="none" spc="0" normalizeH="0" baseline="-25000" noProof="0" dirty="0">
              <a:ln>
                <a:noFill/>
              </a:ln>
              <a:solidFill>
                <a:srgbClr val="FFFFFF"/>
              </a:solidFill>
              <a:effectLst/>
              <a:uLnTx/>
              <a:uFillTx/>
              <a:latin typeface="Arial"/>
              <a:ea typeface="ＭＳ Ｐゴシック" charset="0"/>
              <a:cs typeface="+mn-cs"/>
            </a:endParaRPr>
          </a:p>
        </p:txBody>
      </p:sp>
      <p:sp>
        <p:nvSpPr>
          <p:cNvPr id="27" name="TextBox 26"/>
          <p:cNvSpPr txBox="1"/>
          <p:nvPr/>
        </p:nvSpPr>
        <p:spPr>
          <a:xfrm>
            <a:off x="7009325" y="1700164"/>
            <a:ext cx="80283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zh-CN" sz="1800" b="0" i="0" u="none" strike="noStrike" kern="1200" cap="none" spc="0" normalizeH="0" baseline="0" noProof="0" dirty="0">
                <a:ln>
                  <a:noFill/>
                </a:ln>
                <a:solidFill>
                  <a:srgbClr val="FFFFFF"/>
                </a:solidFill>
                <a:effectLst/>
                <a:uLnTx/>
                <a:uFillTx/>
                <a:latin typeface="Arial"/>
                <a:ea typeface="ＭＳ Ｐゴシック" charset="0"/>
                <a:cs typeface="Arial" panose="020B0604020202020204" pitchFamily="34" charset="0"/>
              </a:rPr>
              <a:t>α</a:t>
            </a:r>
            <a:endParaRPr kumimoji="0" lang="zh-CN" altLang="en-US" sz="1800" b="0"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28" name="TextBox 27"/>
          <p:cNvSpPr txBox="1"/>
          <p:nvPr/>
        </p:nvSpPr>
        <p:spPr>
          <a:xfrm>
            <a:off x="6744073" y="3195478"/>
            <a:ext cx="13382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Δ</a:t>
            </a: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N=-</a:t>
            </a: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α</a:t>
            </a: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N</a:t>
            </a: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Δ</a:t>
            </a: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t</a:t>
            </a:r>
            <a:endParaRPr kumimoji="0" lang="zh-CN" altLang="en-US" sz="1800" b="1"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29" name="TextBox 28"/>
          <p:cNvSpPr txBox="1"/>
          <p:nvPr/>
        </p:nvSpPr>
        <p:spPr>
          <a:xfrm>
            <a:off x="7986061" y="2063966"/>
            <a:ext cx="213896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Gamma ray emission over </a:t>
            </a:r>
            <a:r>
              <a:rPr kumimoji="0" lang="el-GR"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Δ</a:t>
            </a:r>
            <a:r>
              <a:rPr kumimoji="0" lang="en-US" altLang="zh-CN" sz="1800" b="1"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t</a:t>
            </a:r>
            <a:endParaRPr kumimoji="0" lang="zh-CN" altLang="en-US" sz="1800" b="1"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30" name="Right Arrow 29"/>
          <p:cNvSpPr/>
          <p:nvPr/>
        </p:nvSpPr>
        <p:spPr bwMode="auto">
          <a:xfrm>
            <a:off x="7812161" y="2636259"/>
            <a:ext cx="1280160" cy="320476"/>
          </a:xfrm>
          <a:prstGeom prst="right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err="1">
              <a:ln>
                <a:noFill/>
              </a:ln>
              <a:solidFill>
                <a:srgbClr val="000000"/>
              </a:solidFill>
              <a:effectLst/>
              <a:uLnTx/>
              <a:uFillTx/>
              <a:latin typeface="Arial"/>
              <a:ea typeface="ＭＳ Ｐゴシック" charset="0"/>
              <a:cs typeface="+mn-cs"/>
            </a:endParaRPr>
          </a:p>
        </p:txBody>
      </p:sp>
      <p:sp>
        <p:nvSpPr>
          <p:cNvPr id="31" name="Content Placeholder 1"/>
          <p:cNvSpPr>
            <a:spLocks noGrp="1"/>
          </p:cNvSpPr>
          <p:nvPr>
            <p:ph idx="1"/>
          </p:nvPr>
        </p:nvSpPr>
        <p:spPr>
          <a:xfrm>
            <a:off x="7910558" y="1122819"/>
            <a:ext cx="1711788" cy="914434"/>
          </a:xfrm>
        </p:spPr>
        <p:txBody>
          <a:bodyPr/>
          <a:lstStyle/>
          <a:p>
            <a:r>
              <a:rPr lang="en-US" sz="1800" dirty="0">
                <a:solidFill>
                  <a:schemeClr val="tx1"/>
                </a:solidFill>
              </a:rPr>
              <a:t> # expected radioactive isotopes at t</a:t>
            </a:r>
          </a:p>
        </p:txBody>
      </p:sp>
    </p:spTree>
    <p:extLst>
      <p:ext uri="{BB962C8B-B14F-4D97-AF65-F5344CB8AC3E}">
        <p14:creationId xmlns:p14="http://schemas.microsoft.com/office/powerpoint/2010/main" val="2538164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1"/>
          <p:cNvSpPr>
            <a:spLocks noGrp="1"/>
          </p:cNvSpPr>
          <p:nvPr>
            <p:ph idx="1"/>
          </p:nvPr>
        </p:nvSpPr>
        <p:spPr>
          <a:xfrm>
            <a:off x="1981200" y="357189"/>
            <a:ext cx="8229600" cy="5857875"/>
          </a:xfrm>
        </p:spPr>
        <p:txBody>
          <a:bodyPr/>
          <a:lstStyle/>
          <a:p>
            <a:pPr lvl="1"/>
            <a:r>
              <a:rPr lang="nl-BE">
                <a:latin typeface="Verdana" charset="0"/>
              </a:rPr>
              <a:t>Unit of radioactivity:</a:t>
            </a:r>
          </a:p>
          <a:p>
            <a:pPr lvl="2">
              <a:lnSpc>
                <a:spcPct val="150000"/>
              </a:lnSpc>
            </a:pPr>
            <a:r>
              <a:rPr lang="fr-BE">
                <a:latin typeface="Verdana" charset="0"/>
              </a:rPr>
              <a:t>1 Becquerel (Bq) = 1 expected desintegration / s</a:t>
            </a:r>
            <a:br>
              <a:rPr lang="fr-BE">
                <a:latin typeface="Verdana" charset="0"/>
              </a:rPr>
            </a:br>
            <a:r>
              <a:rPr lang="fr-BE">
                <a:latin typeface="Verdana" charset="0"/>
              </a:rPr>
              <a:t> imaging ~ 100 MBq</a:t>
            </a:r>
          </a:p>
          <a:p>
            <a:pPr lvl="2">
              <a:lnSpc>
                <a:spcPct val="150000"/>
              </a:lnSpc>
            </a:pPr>
            <a:r>
              <a:rPr lang="fr-BE">
                <a:latin typeface="Verdana" charset="0"/>
              </a:rPr>
              <a:t>1 Curie (Ci) = 37 MBq (Ci is the older unit)</a:t>
            </a:r>
          </a:p>
          <a:p>
            <a:pPr lvl="1">
              <a:lnSpc>
                <a:spcPct val="150000"/>
              </a:lnSpc>
            </a:pPr>
            <a:r>
              <a:rPr lang="en-US">
                <a:latin typeface="Verdana" charset="0"/>
              </a:rPr>
              <a:t>probability of measuring </a:t>
            </a:r>
            <a:r>
              <a:rPr lang="en-US">
                <a:solidFill>
                  <a:srgbClr val="FF0000"/>
                </a:solidFill>
                <a:latin typeface="Verdana" charset="0"/>
              </a:rPr>
              <a:t>n</a:t>
            </a:r>
            <a:r>
              <a:rPr lang="en-US">
                <a:latin typeface="Verdana" charset="0"/>
              </a:rPr>
              <a:t> photons when </a:t>
            </a:r>
            <a:r>
              <a:rPr lang="en-US">
                <a:solidFill>
                  <a:srgbClr val="FF0000"/>
                </a:solidFill>
                <a:latin typeface="Verdana" charset="0"/>
              </a:rPr>
              <a:t>r </a:t>
            </a:r>
            <a:r>
              <a:rPr lang="en-US">
                <a:latin typeface="Verdana" charset="0"/>
              </a:rPr>
              <a:t>photons are expected is Poisson distribution:</a:t>
            </a:r>
          </a:p>
          <a:p>
            <a:pPr lvl="1">
              <a:lnSpc>
                <a:spcPct val="150000"/>
              </a:lnSpc>
              <a:buFont typeface="Arial" charset="0"/>
              <a:buNone/>
            </a:pPr>
            <a:r>
              <a:rPr lang="en-US">
                <a:latin typeface="Verdana" charset="0"/>
              </a:rPr>
              <a:t>					   </a:t>
            </a:r>
            <a:r>
              <a:rPr lang="en-US" sz="1600">
                <a:latin typeface="Verdana" charset="0"/>
              </a:rPr>
              <a:t>= average expected photons</a:t>
            </a:r>
            <a:br>
              <a:rPr lang="en-US" sz="1600">
                <a:latin typeface="Verdana" charset="0"/>
              </a:rPr>
            </a:br>
            <a:r>
              <a:rPr lang="en-US" sz="1600">
                <a:latin typeface="Verdana" charset="0"/>
              </a:rPr>
              <a:t>				   = standard deviation</a:t>
            </a:r>
          </a:p>
          <a:p>
            <a:pPr lvl="1">
              <a:lnSpc>
                <a:spcPct val="150000"/>
              </a:lnSpc>
            </a:pPr>
            <a:endParaRPr lang="en-US">
              <a:latin typeface="Verdana" charset="0"/>
            </a:endParaRPr>
          </a:p>
          <a:p>
            <a:pPr lvl="1"/>
            <a:endParaRPr lang="nl-BE">
              <a:latin typeface="Verdana" charset="0"/>
            </a:endParaRPr>
          </a:p>
        </p:txBody>
      </p:sp>
      <p:sp>
        <p:nvSpPr>
          <p:cNvPr id="33794"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C3D69C4-E057-264D-B891-C2B3DE70718D}"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3379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337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4B0395-4A18-E648-9AD2-AA57CBFB3E38}"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aphicFrame>
        <p:nvGraphicFramePr>
          <p:cNvPr id="33797" name="Object 2"/>
          <p:cNvGraphicFramePr>
            <a:graphicFrameLocks noChangeAspect="1"/>
          </p:cNvGraphicFramePr>
          <p:nvPr/>
        </p:nvGraphicFramePr>
        <p:xfrm>
          <a:off x="3881439" y="2786064"/>
          <a:ext cx="1493837" cy="714375"/>
        </p:xfrm>
        <a:graphic>
          <a:graphicData uri="http://schemas.openxmlformats.org/presentationml/2006/ole">
            <mc:AlternateContent xmlns:mc="http://schemas.openxmlformats.org/markup-compatibility/2006">
              <mc:Choice xmlns:v="urn:schemas-microsoft-com:vml" Requires="v">
                <p:oleObj spid="_x0000_s119938" name="Equation" r:id="rId4" imgW="876300" imgH="419100" progId="">
                  <p:embed/>
                </p:oleObj>
              </mc:Choice>
              <mc:Fallback>
                <p:oleObj name="Equation" r:id="rId4" imgW="876300" imgH="419100" progId="">
                  <p:embed/>
                  <p:pic>
                    <p:nvPicPr>
                      <p:cNvPr id="3379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439" y="2786064"/>
                        <a:ext cx="1493837"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3798" name="Object 3"/>
          <p:cNvGraphicFramePr>
            <a:graphicFrameLocks noChangeAspect="1"/>
          </p:cNvGraphicFramePr>
          <p:nvPr/>
        </p:nvGraphicFramePr>
        <p:xfrm>
          <a:off x="3881439" y="3714751"/>
          <a:ext cx="1754187" cy="714375"/>
        </p:xfrm>
        <a:graphic>
          <a:graphicData uri="http://schemas.openxmlformats.org/presentationml/2006/ole">
            <mc:AlternateContent xmlns:mc="http://schemas.openxmlformats.org/markup-compatibility/2006">
              <mc:Choice xmlns:v="urn:schemas-microsoft-com:vml" Requires="v">
                <p:oleObj spid="_x0000_s119939" name="Equation" r:id="rId6" imgW="1028700" imgH="419100" progId="">
                  <p:embed/>
                </p:oleObj>
              </mc:Choice>
              <mc:Fallback>
                <p:oleObj name="Equation" r:id="rId6" imgW="1028700" imgH="419100" progId="">
                  <p:embed/>
                  <p:pic>
                    <p:nvPicPr>
                      <p:cNvPr id="3379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439" y="3714751"/>
                        <a:ext cx="1754187"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3799" name="Object 4"/>
          <p:cNvGraphicFramePr>
            <a:graphicFrameLocks noChangeAspect="1"/>
          </p:cNvGraphicFramePr>
          <p:nvPr/>
        </p:nvGraphicFramePr>
        <p:xfrm>
          <a:off x="5595939" y="3357564"/>
          <a:ext cx="352425" cy="333375"/>
        </p:xfrm>
        <a:graphic>
          <a:graphicData uri="http://schemas.openxmlformats.org/presentationml/2006/ole">
            <mc:AlternateContent xmlns:mc="http://schemas.openxmlformats.org/markup-compatibility/2006">
              <mc:Choice xmlns:v="urn:schemas-microsoft-com:vml" Requires="v">
                <p:oleObj spid="_x0000_s119940" name="Equation" r:id="rId8" imgW="228501" imgH="215806" progId="">
                  <p:embed/>
                </p:oleObj>
              </mc:Choice>
              <mc:Fallback>
                <p:oleObj name="Equation" r:id="rId8" imgW="228501" imgH="215806" progId="">
                  <p:embed/>
                  <p:pic>
                    <p:nvPicPr>
                      <p:cNvPr id="33799"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5939" y="3357564"/>
                        <a:ext cx="352425" cy="3333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graphicFrame>
        <p:nvGraphicFramePr>
          <p:cNvPr id="33800" name="Object 5"/>
          <p:cNvGraphicFramePr>
            <a:graphicFrameLocks noChangeAspect="1"/>
          </p:cNvGraphicFramePr>
          <p:nvPr/>
        </p:nvGraphicFramePr>
        <p:xfrm>
          <a:off x="5705476" y="3090863"/>
          <a:ext cx="176213" cy="195262"/>
        </p:xfrm>
        <a:graphic>
          <a:graphicData uri="http://schemas.openxmlformats.org/presentationml/2006/ole">
            <mc:AlternateContent xmlns:mc="http://schemas.openxmlformats.org/markup-compatibility/2006">
              <mc:Choice xmlns:v="urn:schemas-microsoft-com:vml" Requires="v">
                <p:oleObj spid="_x0000_s119941" name="Equation" r:id="rId10" imgW="114102" imgH="126780" progId="">
                  <p:embed/>
                </p:oleObj>
              </mc:Choice>
              <mc:Fallback>
                <p:oleObj name="Equation" r:id="rId10" imgW="114102" imgH="126780" progId="">
                  <p:embed/>
                  <p:pic>
                    <p:nvPicPr>
                      <p:cNvPr id="3380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5476" y="3090863"/>
                        <a:ext cx="176213" cy="19526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3654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1"/>
          <p:cNvSpPr>
            <a:spLocks noGrp="1"/>
          </p:cNvSpPr>
          <p:nvPr>
            <p:ph idx="1"/>
          </p:nvPr>
        </p:nvSpPr>
        <p:spPr>
          <a:xfrm>
            <a:off x="2024063" y="357189"/>
            <a:ext cx="8229600" cy="5857875"/>
          </a:xfrm>
        </p:spPr>
        <p:txBody>
          <a:bodyPr/>
          <a:lstStyle/>
          <a:p>
            <a:r>
              <a:rPr lang="nl-BE" dirty="0">
                <a:latin typeface="Verdana" charset="0"/>
              </a:rPr>
              <a:t>Data acquisition</a:t>
            </a:r>
          </a:p>
          <a:p>
            <a:pPr lvl="1">
              <a:lnSpc>
                <a:spcPct val="150000"/>
              </a:lnSpc>
            </a:pPr>
            <a:r>
              <a:rPr lang="nl-BE" dirty="0">
                <a:solidFill>
                  <a:srgbClr val="FF0000"/>
                </a:solidFill>
                <a:latin typeface="Verdana" charset="0"/>
              </a:rPr>
              <a:t>Detectors</a:t>
            </a:r>
          </a:p>
          <a:p>
            <a:pPr lvl="2"/>
            <a:r>
              <a:rPr lang="nl-BE" dirty="0">
                <a:latin typeface="Verdana" charset="0"/>
              </a:rPr>
              <a:t>Scintillator + </a:t>
            </a:r>
            <a:br>
              <a:rPr lang="nl-BE" dirty="0">
                <a:latin typeface="Verdana" charset="0"/>
              </a:rPr>
            </a:br>
            <a:r>
              <a:rPr lang="nl-BE" dirty="0">
                <a:latin typeface="Verdana" charset="0"/>
              </a:rPr>
              <a:t>photomultiplier tube (PMT)</a:t>
            </a:r>
            <a:br>
              <a:rPr lang="nl-BE" dirty="0">
                <a:latin typeface="Verdana" charset="0"/>
              </a:rPr>
            </a:br>
            <a:r>
              <a:rPr lang="nl-BE" dirty="0">
                <a:latin typeface="Verdana" charset="0"/>
              </a:rPr>
              <a:t>(still used)</a:t>
            </a:r>
            <a:br>
              <a:rPr lang="nl-BE" dirty="0">
                <a:latin typeface="Verdana" charset="0"/>
              </a:rPr>
            </a:br>
            <a:br>
              <a:rPr lang="nl-BE" dirty="0">
                <a:latin typeface="Verdana" charset="0"/>
              </a:rPr>
            </a:br>
            <a:br>
              <a:rPr lang="nl-BE" dirty="0">
                <a:latin typeface="Verdana" charset="0"/>
              </a:rPr>
            </a:br>
            <a:br>
              <a:rPr lang="nl-BE" dirty="0">
                <a:latin typeface="Verdana" charset="0"/>
              </a:rPr>
            </a:br>
            <a:br>
              <a:rPr lang="nl-BE" dirty="0">
                <a:latin typeface="Verdana" charset="0"/>
              </a:rPr>
            </a:br>
            <a:br>
              <a:rPr lang="nl-BE" dirty="0">
                <a:latin typeface="Verdana" charset="0"/>
              </a:rPr>
            </a:br>
            <a:br>
              <a:rPr lang="nl-BE" dirty="0">
                <a:latin typeface="Verdana" charset="0"/>
              </a:rPr>
            </a:br>
            <a:br>
              <a:rPr lang="nl-BE" dirty="0">
                <a:latin typeface="Verdana" charset="0"/>
              </a:rPr>
            </a:br>
            <a:br>
              <a:rPr lang="nl-BE" dirty="0">
                <a:latin typeface="Verdana" charset="0"/>
              </a:rPr>
            </a:br>
            <a:br>
              <a:rPr lang="nl-BE" dirty="0">
                <a:latin typeface="Verdana" charset="0"/>
              </a:rPr>
            </a:br>
            <a:br>
              <a:rPr lang="nl-BE" dirty="0">
                <a:latin typeface="Verdana" charset="0"/>
              </a:rPr>
            </a:br>
            <a:r>
              <a:rPr lang="nl-BE" dirty="0">
                <a:latin typeface="Verdana" charset="0"/>
              </a:rPr>
              <a:t>SPECT crystal: optimized for </a:t>
            </a:r>
            <a:r>
              <a:rPr lang="nl-BE" baseline="30000" dirty="0">
                <a:latin typeface="Verdana" charset="0"/>
              </a:rPr>
              <a:t>99m</a:t>
            </a:r>
            <a:r>
              <a:rPr lang="nl-BE" dirty="0">
                <a:latin typeface="Verdana" charset="0"/>
              </a:rPr>
              <a:t>Tc -&gt; 140 keV -&gt; NaI(Tl) </a:t>
            </a:r>
            <a:br>
              <a:rPr lang="nl-BE" dirty="0">
                <a:latin typeface="Verdana" charset="0"/>
              </a:rPr>
            </a:br>
            <a:r>
              <a:rPr lang="nl-BE" dirty="0">
                <a:latin typeface="Verdana" charset="0"/>
              </a:rPr>
              <a:t>PET crystal: optimized for 511 keV -&gt; BGO, GSO, LSO</a:t>
            </a:r>
          </a:p>
          <a:p>
            <a:pPr lvl="2">
              <a:lnSpc>
                <a:spcPct val="150000"/>
              </a:lnSpc>
            </a:pPr>
            <a:r>
              <a:rPr lang="nl-BE" dirty="0">
                <a:latin typeface="Verdana" charset="0"/>
              </a:rPr>
              <a:t>Scintillator + photodiode</a:t>
            </a:r>
          </a:p>
          <a:p>
            <a:pPr lvl="2">
              <a:lnSpc>
                <a:spcPct val="150000"/>
              </a:lnSpc>
            </a:pPr>
            <a:r>
              <a:rPr lang="nl-BE" dirty="0">
                <a:latin typeface="Verdana" charset="0"/>
              </a:rPr>
              <a:t>Photoconductor (direct conversion) </a:t>
            </a:r>
          </a:p>
        </p:txBody>
      </p:sp>
      <p:sp>
        <p:nvSpPr>
          <p:cNvPr id="39938"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010A935-6209-314A-8BB0-052C20434E12}"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3993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3994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F03181-7EED-6346-8BDE-D585F330BB8D}"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pSp>
        <p:nvGrpSpPr>
          <p:cNvPr id="39941" name="Group 18"/>
          <p:cNvGrpSpPr>
            <a:grpSpLocks/>
          </p:cNvGrpSpPr>
          <p:nvPr/>
        </p:nvGrpSpPr>
        <p:grpSpPr bwMode="auto">
          <a:xfrm>
            <a:off x="6881814" y="466725"/>
            <a:ext cx="3470275" cy="4319588"/>
            <a:chOff x="5572132" y="142852"/>
            <a:chExt cx="3470004" cy="4319590"/>
          </a:xfrm>
        </p:grpSpPr>
        <p:pic>
          <p:nvPicPr>
            <p:cNvPr id="11272" name="Picture 8"/>
            <p:cNvPicPr>
              <a:picLocks noChangeAspect="1" noChangeArrowheads="1"/>
            </p:cNvPicPr>
            <p:nvPr/>
          </p:nvPicPr>
          <p:blipFill>
            <a:blip r:embed="rId3" cstate="print"/>
            <a:srcRect/>
            <a:stretch>
              <a:fillRect/>
            </a:stretch>
          </p:blipFill>
          <p:spPr bwMode="auto">
            <a:xfrm>
              <a:off x="5572132" y="500042"/>
              <a:ext cx="2819400" cy="3962400"/>
            </a:xfrm>
            <a:prstGeom prst="rect">
              <a:avLst/>
            </a:prstGeom>
            <a:noFill/>
            <a:ln w="9525">
              <a:noFill/>
              <a:miter lim="800000"/>
              <a:headEnd/>
              <a:tailEnd/>
            </a:ln>
            <a:effectLst/>
            <a:scene3d>
              <a:camera prst="orthographicFront"/>
              <a:lightRig rig="threePt" dir="t"/>
            </a:scene3d>
            <a:sp3d extrusionH="76200" contourW="12700">
              <a:extrusionClr>
                <a:schemeClr val="bg1"/>
              </a:extrusionClr>
              <a:contourClr>
                <a:schemeClr val="bg1"/>
              </a:contourClr>
            </a:sp3d>
          </p:spPr>
        </p:pic>
        <p:sp>
          <p:nvSpPr>
            <p:cNvPr id="39943" name="Rectangle 9"/>
            <p:cNvSpPr>
              <a:spLocks noChangeArrowheads="1"/>
            </p:cNvSpPr>
            <p:nvPr/>
          </p:nvSpPr>
          <p:spPr bwMode="auto">
            <a:xfrm>
              <a:off x="6786578" y="788965"/>
              <a:ext cx="10659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charset="0"/>
                  <a:ea typeface="ＭＳ Ｐゴシック" charset="0"/>
                  <a:cs typeface="+mn-cs"/>
                </a:rPr>
                <a:t>scintillator</a:t>
              </a:r>
            </a:p>
          </p:txBody>
        </p:sp>
        <p:sp>
          <p:nvSpPr>
            <p:cNvPr id="39944" name="Rectangle 10"/>
            <p:cNvSpPr>
              <a:spLocks noChangeArrowheads="1"/>
            </p:cNvSpPr>
            <p:nvPr/>
          </p:nvSpPr>
          <p:spPr bwMode="auto">
            <a:xfrm>
              <a:off x="5893844" y="1870052"/>
              <a:ext cx="4760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Verdana" charset="0"/>
                  <a:ea typeface="ＭＳ Ｐゴシック" charset="0"/>
                  <a:cs typeface="+mn-cs"/>
                </a:rPr>
                <a:t>PMT</a:t>
              </a:r>
            </a:p>
          </p:txBody>
        </p:sp>
        <p:sp>
          <p:nvSpPr>
            <p:cNvPr id="39945" name="Text Box 11"/>
            <p:cNvSpPr txBox="1">
              <a:spLocks noChangeArrowheads="1"/>
            </p:cNvSpPr>
            <p:nvPr/>
          </p:nvSpPr>
          <p:spPr bwMode="auto">
            <a:xfrm>
              <a:off x="6203406" y="142852"/>
              <a:ext cx="12314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ymbol" charset="0"/>
                  <a:ea typeface="ＭＳ Ｐゴシック" charset="0"/>
                </a:rPr>
                <a:t>g</a:t>
              </a:r>
              <a:r>
                <a:rPr kumimoji="0" lang="en-US" sz="1600" b="0" i="0" u="none" strike="noStrike" kern="1200" cap="none" spc="0" normalizeH="0" baseline="0" noProof="0">
                  <a:ln>
                    <a:noFill/>
                  </a:ln>
                  <a:solidFill>
                    <a:srgbClr val="FFFFFF"/>
                  </a:solidFill>
                  <a:effectLst/>
                  <a:uLnTx/>
                  <a:uFillTx/>
                  <a:latin typeface="Verdana" charset="0"/>
                  <a:ea typeface="ＭＳ Ｐゴシック" charset="0"/>
                </a:rPr>
                <a:t>-photons</a:t>
              </a:r>
            </a:p>
          </p:txBody>
        </p:sp>
        <p:sp>
          <p:nvSpPr>
            <p:cNvPr id="39946" name="Rectangle 12"/>
            <p:cNvSpPr>
              <a:spLocks noChangeArrowheads="1"/>
            </p:cNvSpPr>
            <p:nvPr/>
          </p:nvSpPr>
          <p:spPr bwMode="auto">
            <a:xfrm>
              <a:off x="6057356" y="1331890"/>
              <a:ext cx="13548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charset="0"/>
                  <a:ea typeface="ＭＳ Ｐゴシック" charset="0"/>
                  <a:cs typeface="+mn-cs"/>
                </a:rPr>
                <a:t>visible light</a:t>
              </a:r>
            </a:p>
          </p:txBody>
        </p:sp>
        <p:sp>
          <p:nvSpPr>
            <p:cNvPr id="39947" name="Line 13"/>
            <p:cNvSpPr>
              <a:spLocks noChangeShapeType="1"/>
            </p:cNvSpPr>
            <p:nvPr/>
          </p:nvSpPr>
          <p:spPr bwMode="auto">
            <a:xfrm>
              <a:off x="6581231" y="463527"/>
              <a:ext cx="0" cy="333375"/>
            </a:xfrm>
            <a:prstGeom prst="line">
              <a:avLst/>
            </a:prstGeom>
            <a:noFill/>
            <a:ln w="19050">
              <a:solidFill>
                <a:schemeClr val="bg2"/>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9948" name="Text Box 14"/>
            <p:cNvSpPr txBox="1">
              <a:spLocks noChangeArrowheads="1"/>
            </p:cNvSpPr>
            <p:nvPr/>
          </p:nvSpPr>
          <p:spPr bwMode="auto">
            <a:xfrm>
              <a:off x="7825831" y="3197202"/>
              <a:ext cx="9316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charset="0"/>
                  <a:ea typeface="ＭＳ Ｐゴシック" charset="0"/>
                </a:rPr>
                <a:t>electric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charset="0"/>
                  <a:ea typeface="ＭＳ Ｐゴシック" charset="0"/>
                </a:rPr>
                <a:t>current</a:t>
              </a:r>
            </a:p>
          </p:txBody>
        </p:sp>
        <p:sp>
          <p:nvSpPr>
            <p:cNvPr id="39949" name="Rectangle 15"/>
            <p:cNvSpPr>
              <a:spLocks noChangeArrowheads="1"/>
            </p:cNvSpPr>
            <p:nvPr/>
          </p:nvSpPr>
          <p:spPr bwMode="auto">
            <a:xfrm>
              <a:off x="7400381" y="1574777"/>
              <a:ext cx="15888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charset="0"/>
                  <a:ea typeface="ＭＳ Ｐゴシック" charset="0"/>
                  <a:cs typeface="+mn-cs"/>
                </a:rPr>
                <a:t>photocathode</a:t>
              </a:r>
            </a:p>
          </p:txBody>
        </p:sp>
        <p:sp>
          <p:nvSpPr>
            <p:cNvPr id="39950" name="Line 16"/>
            <p:cNvSpPr>
              <a:spLocks noChangeShapeType="1"/>
            </p:cNvSpPr>
            <p:nvPr/>
          </p:nvSpPr>
          <p:spPr bwMode="auto">
            <a:xfrm>
              <a:off x="7222581" y="1777977"/>
              <a:ext cx="247650" cy="0"/>
            </a:xfrm>
            <a:prstGeom prst="line">
              <a:avLst/>
            </a:prstGeom>
            <a:noFill/>
            <a:ln w="12700">
              <a:solidFill>
                <a:schemeClr val="bg2"/>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9951" name="Rectangle 17"/>
            <p:cNvSpPr>
              <a:spLocks noChangeArrowheads="1"/>
            </p:cNvSpPr>
            <p:nvPr/>
          </p:nvSpPr>
          <p:spPr bwMode="auto">
            <a:xfrm>
              <a:off x="6622506" y="1677965"/>
              <a:ext cx="369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charset="0"/>
                  <a:ea typeface="ＭＳ Ｐゴシック" charset="0"/>
                  <a:cs typeface="+mn-cs"/>
                </a:rPr>
                <a:t>e</a:t>
              </a:r>
              <a:r>
                <a:rPr kumimoji="0" lang="en-US" sz="1600" b="0" i="0" u="none" strike="noStrike" kern="1200" cap="none" spc="0" normalizeH="0" baseline="30000" noProof="0">
                  <a:ln>
                    <a:noFill/>
                  </a:ln>
                  <a:solidFill>
                    <a:srgbClr val="FFFFFF"/>
                  </a:solidFill>
                  <a:effectLst/>
                  <a:uLnTx/>
                  <a:uFillTx/>
                  <a:latin typeface="Verdana" charset="0"/>
                  <a:ea typeface="ＭＳ Ｐゴシック" charset="0"/>
                  <a:cs typeface="+mn-cs"/>
                </a:rPr>
                <a:t>-</a:t>
              </a:r>
            </a:p>
          </p:txBody>
        </p:sp>
        <p:sp>
          <p:nvSpPr>
            <p:cNvPr id="39952" name="Text Box 18"/>
            <p:cNvSpPr txBox="1">
              <a:spLocks noChangeArrowheads="1"/>
            </p:cNvSpPr>
            <p:nvPr/>
          </p:nvSpPr>
          <p:spPr bwMode="auto">
            <a:xfrm>
              <a:off x="7568656" y="2486002"/>
              <a:ext cx="1473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charset="0"/>
                  <a:ea typeface="ＭＳ Ｐゴシック" charset="0"/>
                </a:rPr>
                <a:t>dynodes (+)</a:t>
              </a:r>
            </a:p>
          </p:txBody>
        </p:sp>
      </p:grpSp>
    </p:spTree>
    <p:extLst>
      <p:ext uri="{BB962C8B-B14F-4D97-AF65-F5344CB8AC3E}">
        <p14:creationId xmlns:p14="http://schemas.microsoft.com/office/powerpoint/2010/main" val="224501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ontent Placeholder 1"/>
          <p:cNvSpPr>
            <a:spLocks noGrp="1"/>
          </p:cNvSpPr>
          <p:nvPr>
            <p:ph idx="1"/>
          </p:nvPr>
        </p:nvSpPr>
        <p:spPr>
          <a:xfrm>
            <a:off x="1952625" y="357189"/>
            <a:ext cx="8229600" cy="5857875"/>
          </a:xfrm>
        </p:spPr>
        <p:txBody>
          <a:bodyPr/>
          <a:lstStyle/>
          <a:p>
            <a:pPr lvl="1">
              <a:lnSpc>
                <a:spcPct val="150000"/>
              </a:lnSpc>
            </a:pPr>
            <a:r>
              <a:rPr lang="nl-BE">
                <a:latin typeface="Verdana" charset="0"/>
              </a:rPr>
              <a:t>Interaction of </a:t>
            </a:r>
            <a:r>
              <a:rPr lang="nl-BE">
                <a:latin typeface="Symbol" charset="0"/>
              </a:rPr>
              <a:t>g</a:t>
            </a:r>
            <a:r>
              <a:rPr lang="nl-BE">
                <a:latin typeface="Verdana" charset="0"/>
              </a:rPr>
              <a:t> photons with matter</a:t>
            </a:r>
            <a:br>
              <a:rPr lang="nl-BE">
                <a:latin typeface="Verdana" charset="0"/>
              </a:rPr>
            </a:br>
            <a:r>
              <a:rPr lang="nl-BE">
                <a:latin typeface="Verdana" charset="0"/>
              </a:rPr>
              <a:t>			</a:t>
            </a:r>
            <a:r>
              <a:rPr lang="en-US">
                <a:latin typeface="Comic Sans MS" charset="0"/>
              </a:rPr>
              <a:t>E ~ 60 - 600 keV  (e.g. E </a:t>
            </a:r>
            <a:r>
              <a:rPr lang="en-US" baseline="-25000">
                <a:latin typeface="Comic Sans MS" charset="0"/>
              </a:rPr>
              <a:t>99mTc</a:t>
            </a:r>
            <a:r>
              <a:rPr lang="en-US">
                <a:latin typeface="Comic Sans MS" charset="0"/>
              </a:rPr>
              <a:t> = 140 keV)</a:t>
            </a:r>
          </a:p>
          <a:p>
            <a:pPr lvl="1">
              <a:lnSpc>
                <a:spcPct val="150000"/>
              </a:lnSpc>
              <a:buFont typeface="Arial" charset="0"/>
              <a:buNone/>
            </a:pPr>
            <a:r>
              <a:rPr lang="en-US">
                <a:latin typeface="Comic Sans MS" charset="0"/>
              </a:rPr>
              <a:t>	</a:t>
            </a:r>
            <a:r>
              <a:rPr lang="en-US">
                <a:latin typeface="Verdana" charset="0"/>
              </a:rPr>
              <a:t>attenuation is due to Compton scatter and photo-electric absorption</a:t>
            </a:r>
          </a:p>
          <a:p>
            <a:pPr lvl="2">
              <a:lnSpc>
                <a:spcPct val="150000"/>
              </a:lnSpc>
            </a:pPr>
            <a:r>
              <a:rPr lang="en-US">
                <a:latin typeface="Verdana" charset="0"/>
              </a:rPr>
              <a:t>single photon emission:			</a:t>
            </a:r>
          </a:p>
          <a:p>
            <a:pPr lvl="2">
              <a:buFont typeface="Symbol" charset="0"/>
              <a:buNone/>
            </a:pPr>
            <a:endParaRPr lang="en-US" sz="1600">
              <a:latin typeface="Verdana" charset="0"/>
            </a:endParaRPr>
          </a:p>
          <a:p>
            <a:pPr lvl="2">
              <a:buFont typeface="Symbol" charset="0"/>
              <a:buNone/>
            </a:pPr>
            <a:r>
              <a:rPr lang="en-US" sz="1600">
                <a:latin typeface="Verdana" charset="0"/>
              </a:rPr>
              <a:t>			           (</a:t>
            </a:r>
            <a:r>
              <a:rPr lang="en-US" sz="1600">
                <a:latin typeface="Symbol" charset="0"/>
              </a:rPr>
              <a:t>m </a:t>
            </a:r>
            <a:r>
              <a:rPr lang="en-US" sz="1600">
                <a:latin typeface="Verdana" charset="0"/>
              </a:rPr>
              <a:t>= linear attenuation coefficient)</a:t>
            </a:r>
          </a:p>
          <a:p>
            <a:pPr lvl="2">
              <a:lnSpc>
                <a:spcPct val="200000"/>
              </a:lnSpc>
              <a:buFont typeface="Symbol" charset="0"/>
              <a:buNone/>
            </a:pPr>
            <a:r>
              <a:rPr lang="en-US" sz="1600">
                <a:latin typeface="Verdana" charset="0"/>
              </a:rPr>
              <a:t>	</a:t>
            </a:r>
            <a:r>
              <a:rPr lang="en-US" sz="1400">
                <a:latin typeface="Verdana" charset="0"/>
              </a:rPr>
              <a:t>example: median of penetration depth for </a:t>
            </a:r>
            <a:r>
              <a:rPr lang="en-US" sz="1400" baseline="30000">
                <a:latin typeface="Verdana" charset="0"/>
              </a:rPr>
              <a:t>99m</a:t>
            </a:r>
            <a:r>
              <a:rPr lang="en-US" sz="1400">
                <a:latin typeface="Verdana" charset="0"/>
              </a:rPr>
              <a:t>Tc (140 keV) = 4.5 cm</a:t>
            </a:r>
          </a:p>
          <a:p>
            <a:pPr lvl="2">
              <a:lnSpc>
                <a:spcPct val="150000"/>
              </a:lnSpc>
            </a:pPr>
            <a:r>
              <a:rPr lang="en-US">
                <a:latin typeface="Verdana" charset="0"/>
              </a:rPr>
              <a:t>photon pair emission (positron emission):</a:t>
            </a:r>
          </a:p>
          <a:p>
            <a:pPr lvl="2">
              <a:lnSpc>
                <a:spcPct val="150000"/>
              </a:lnSpc>
            </a:pPr>
            <a:endParaRPr lang="en-US" sz="1600">
              <a:latin typeface="Verdana" charset="0"/>
            </a:endParaRPr>
          </a:p>
          <a:p>
            <a:pPr lvl="1">
              <a:lnSpc>
                <a:spcPct val="150000"/>
              </a:lnSpc>
              <a:buFont typeface="Arial" charset="0"/>
              <a:buNone/>
            </a:pPr>
            <a:endParaRPr lang="nl-BE">
              <a:latin typeface="Verdana" charset="0"/>
            </a:endParaRPr>
          </a:p>
        </p:txBody>
      </p:sp>
      <p:sp>
        <p:nvSpPr>
          <p:cNvPr id="37890"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26EFC22-02B2-534E-B78B-B45584106202}"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3789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378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DB3C9-A2B7-E84E-A98E-0EB90F84ECD1}"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aphicFrame>
        <p:nvGraphicFramePr>
          <p:cNvPr id="37893" name="Object 2"/>
          <p:cNvGraphicFramePr>
            <a:graphicFrameLocks noChangeAspect="1"/>
          </p:cNvGraphicFramePr>
          <p:nvPr/>
        </p:nvGraphicFramePr>
        <p:xfrm>
          <a:off x="3238500" y="2571750"/>
          <a:ext cx="2336800" cy="700088"/>
        </p:xfrm>
        <a:graphic>
          <a:graphicData uri="http://schemas.openxmlformats.org/presentationml/2006/ole">
            <mc:AlternateContent xmlns:mc="http://schemas.openxmlformats.org/markup-compatibility/2006">
              <mc:Choice xmlns:v="urn:schemas-microsoft-com:vml" Requires="v">
                <p:oleObj spid="_x0000_s120930" name="Equation" r:id="rId4" imgW="1397000" imgH="419100" progId="">
                  <p:embed/>
                </p:oleObj>
              </mc:Choice>
              <mc:Fallback>
                <p:oleObj name="Equation" r:id="rId4" imgW="1397000" imgH="419100" progId="">
                  <p:embed/>
                  <p:pic>
                    <p:nvPicPr>
                      <p:cNvPr id="3789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2571750"/>
                        <a:ext cx="2336800"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7894" name="Object 3"/>
          <p:cNvGraphicFramePr>
            <a:graphicFrameLocks noChangeAspect="1"/>
          </p:cNvGraphicFramePr>
          <p:nvPr/>
        </p:nvGraphicFramePr>
        <p:xfrm>
          <a:off x="3238500" y="4286251"/>
          <a:ext cx="3652838" cy="785813"/>
        </p:xfrm>
        <a:graphic>
          <a:graphicData uri="http://schemas.openxmlformats.org/presentationml/2006/ole">
            <mc:AlternateContent xmlns:mc="http://schemas.openxmlformats.org/markup-compatibility/2006">
              <mc:Choice xmlns:v="urn:schemas-microsoft-com:vml" Requires="v">
                <p:oleObj spid="_x0000_s120931" name="Equation" r:id="rId6" imgW="2184400" imgH="469900" progId="">
                  <p:embed/>
                </p:oleObj>
              </mc:Choice>
              <mc:Fallback>
                <p:oleObj name="Equation" r:id="rId6" imgW="2184400" imgH="469900" progId="">
                  <p:embed/>
                  <p:pic>
                    <p:nvPicPr>
                      <p:cNvPr id="3789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0" y="4286251"/>
                        <a:ext cx="3652838"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pSp>
        <p:nvGrpSpPr>
          <p:cNvPr id="37895" name="Group 1043"/>
          <p:cNvGrpSpPr>
            <a:grpSpLocks/>
          </p:cNvGrpSpPr>
          <p:nvPr/>
        </p:nvGrpSpPr>
        <p:grpSpPr bwMode="auto">
          <a:xfrm>
            <a:off x="7507289" y="1857375"/>
            <a:ext cx="2803525" cy="1562100"/>
            <a:chOff x="2304" y="1512"/>
            <a:chExt cx="1766" cy="984"/>
          </a:xfrm>
        </p:grpSpPr>
        <p:sp>
          <p:nvSpPr>
            <p:cNvPr id="37913" name="Oval 1033"/>
            <p:cNvSpPr>
              <a:spLocks noChangeArrowheads="1"/>
            </p:cNvSpPr>
            <p:nvPr/>
          </p:nvSpPr>
          <p:spPr bwMode="auto">
            <a:xfrm>
              <a:off x="2466" y="1512"/>
              <a:ext cx="984" cy="984"/>
            </a:xfrm>
            <a:prstGeom prst="ellipse">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sp>
          <p:nvSpPr>
            <p:cNvPr id="37914" name="Line 1034"/>
            <p:cNvSpPr>
              <a:spLocks noChangeShapeType="1"/>
            </p:cNvSpPr>
            <p:nvPr/>
          </p:nvSpPr>
          <p:spPr bwMode="auto">
            <a:xfrm>
              <a:off x="2304" y="1686"/>
              <a:ext cx="1566" cy="3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15" name="Text Box 1035"/>
            <p:cNvSpPr txBox="1">
              <a:spLocks noChangeArrowheads="1"/>
            </p:cNvSpPr>
            <p:nvPr/>
          </p:nvSpPr>
          <p:spPr bwMode="auto">
            <a:xfrm>
              <a:off x="3878" y="1880"/>
              <a:ext cx="1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rPr>
                <a:t>s</a:t>
              </a:r>
            </a:p>
          </p:txBody>
        </p:sp>
        <p:sp>
          <p:nvSpPr>
            <p:cNvPr id="37916" name="Oval 1036"/>
            <p:cNvSpPr>
              <a:spLocks noChangeArrowheads="1"/>
            </p:cNvSpPr>
            <p:nvPr/>
          </p:nvSpPr>
          <p:spPr bwMode="auto">
            <a:xfrm>
              <a:off x="2874" y="1764"/>
              <a:ext cx="72" cy="72"/>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sp>
          <p:nvSpPr>
            <p:cNvPr id="37917" name="Text Box 1037"/>
            <p:cNvSpPr txBox="1">
              <a:spLocks noChangeArrowheads="1"/>
            </p:cNvSpPr>
            <p:nvPr/>
          </p:nvSpPr>
          <p:spPr bwMode="auto">
            <a:xfrm>
              <a:off x="2762" y="1778"/>
              <a:ext cx="39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rPr>
                <a:t>s=a</a:t>
              </a:r>
            </a:p>
          </p:txBody>
        </p:sp>
        <p:sp>
          <p:nvSpPr>
            <p:cNvPr id="37918" name="Rectangle 1041"/>
            <p:cNvSpPr>
              <a:spLocks noChangeArrowheads="1"/>
            </p:cNvSpPr>
            <p:nvPr/>
          </p:nvSpPr>
          <p:spPr bwMode="auto">
            <a:xfrm rot="575436">
              <a:off x="3525" y="1872"/>
              <a:ext cx="207" cy="111"/>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sp>
          <p:nvSpPr>
            <p:cNvPr id="37919" name="Text Box 1042"/>
            <p:cNvSpPr txBox="1">
              <a:spLocks noChangeArrowheads="1"/>
            </p:cNvSpPr>
            <p:nvPr/>
          </p:nvSpPr>
          <p:spPr bwMode="auto">
            <a:xfrm>
              <a:off x="3380" y="1664"/>
              <a:ext cx="4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rPr>
                <a:t>s=d</a:t>
              </a:r>
            </a:p>
          </p:txBody>
        </p:sp>
      </p:grpSp>
      <p:grpSp>
        <p:nvGrpSpPr>
          <p:cNvPr id="37896" name="Group 29"/>
          <p:cNvGrpSpPr>
            <a:grpSpLocks/>
          </p:cNvGrpSpPr>
          <p:nvPr/>
        </p:nvGrpSpPr>
        <p:grpSpPr bwMode="auto">
          <a:xfrm>
            <a:off x="7167563" y="4137025"/>
            <a:ext cx="3124200" cy="1720850"/>
            <a:chOff x="2117725" y="3746500"/>
            <a:chExt cx="3124292" cy="1720850"/>
          </a:xfrm>
        </p:grpSpPr>
        <p:sp>
          <p:nvSpPr>
            <p:cNvPr id="37899" name="Oval 1048"/>
            <p:cNvSpPr>
              <a:spLocks noChangeArrowheads="1"/>
            </p:cNvSpPr>
            <p:nvPr/>
          </p:nvSpPr>
          <p:spPr bwMode="auto">
            <a:xfrm>
              <a:off x="2695575" y="3905250"/>
              <a:ext cx="1562100" cy="1562100"/>
            </a:xfrm>
            <a:prstGeom prst="ellipse">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sp>
          <p:nvSpPr>
            <p:cNvPr id="37900" name="Text Box 1050"/>
            <p:cNvSpPr txBox="1">
              <a:spLocks noChangeArrowheads="1"/>
            </p:cNvSpPr>
            <p:nvPr/>
          </p:nvSpPr>
          <p:spPr bwMode="auto">
            <a:xfrm>
              <a:off x="4937125" y="4489450"/>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rPr>
                <a:t>s</a:t>
              </a:r>
            </a:p>
          </p:txBody>
        </p:sp>
        <p:grpSp>
          <p:nvGrpSpPr>
            <p:cNvPr id="37901" name="Group 36"/>
            <p:cNvGrpSpPr>
              <a:grpSpLocks/>
            </p:cNvGrpSpPr>
            <p:nvPr/>
          </p:nvGrpSpPr>
          <p:grpSpPr bwMode="auto">
            <a:xfrm>
              <a:off x="2117725" y="3746500"/>
              <a:ext cx="2898274" cy="950357"/>
              <a:chOff x="2117725" y="3746500"/>
              <a:chExt cx="2898274" cy="950357"/>
            </a:xfrm>
          </p:grpSpPr>
          <p:sp>
            <p:nvSpPr>
              <p:cNvPr id="37902" name="Line 1049"/>
              <p:cNvSpPr>
                <a:spLocks noChangeShapeType="1"/>
              </p:cNvSpPr>
              <p:nvPr/>
            </p:nvSpPr>
            <p:spPr bwMode="auto">
              <a:xfrm>
                <a:off x="2438400" y="4181475"/>
                <a:ext cx="2486025" cy="47625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3" name="Text Box 1052"/>
              <p:cNvSpPr txBox="1">
                <a:spLocks noChangeArrowheads="1"/>
              </p:cNvSpPr>
              <p:nvPr/>
            </p:nvSpPr>
            <p:spPr bwMode="auto">
              <a:xfrm>
                <a:off x="3165475" y="4327525"/>
                <a:ext cx="63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rPr>
                  <a:t>s=a</a:t>
                </a:r>
              </a:p>
            </p:txBody>
          </p:sp>
          <p:sp>
            <p:nvSpPr>
              <p:cNvPr id="37904" name="Rectangle 1053"/>
              <p:cNvSpPr>
                <a:spLocks noChangeArrowheads="1"/>
              </p:cNvSpPr>
              <p:nvPr/>
            </p:nvSpPr>
            <p:spPr bwMode="auto">
              <a:xfrm rot="575436">
                <a:off x="4376738" y="4476750"/>
                <a:ext cx="328612" cy="17621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sp>
            <p:nvSpPr>
              <p:cNvPr id="37905" name="Text Box 1054"/>
              <p:cNvSpPr txBox="1">
                <a:spLocks noChangeArrowheads="1"/>
              </p:cNvSpPr>
              <p:nvPr/>
            </p:nvSpPr>
            <p:spPr bwMode="auto">
              <a:xfrm>
                <a:off x="4279900" y="4146550"/>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rPr>
                  <a:t>s=d</a:t>
                </a:r>
                <a:r>
                  <a:rPr kumimoji="0" lang="en-US" sz="1800" b="0" i="0" u="none" strike="noStrike" kern="1200" cap="none" spc="0" normalizeH="0" baseline="-25000" noProof="0">
                    <a:ln>
                      <a:noFill/>
                    </a:ln>
                    <a:solidFill>
                      <a:srgbClr val="FFFFFF"/>
                    </a:solidFill>
                    <a:effectLst/>
                    <a:uLnTx/>
                    <a:uFillTx/>
                    <a:latin typeface="Verdana" charset="0"/>
                    <a:ea typeface="ＭＳ Ｐゴシック" charset="0"/>
                  </a:rPr>
                  <a:t>2</a:t>
                </a: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37906" name="Text Box 1055"/>
              <p:cNvSpPr txBox="1">
                <a:spLocks noChangeArrowheads="1"/>
              </p:cNvSpPr>
              <p:nvPr/>
            </p:nvSpPr>
            <p:spPr bwMode="auto">
              <a:xfrm>
                <a:off x="3517900" y="3981450"/>
                <a:ext cx="279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ymbol" charset="0"/>
                    <a:ea typeface="ＭＳ Ｐゴシック" charset="0"/>
                  </a:rPr>
                  <a:t>g</a:t>
                </a:r>
                <a:endParaRPr kumimoji="0" lang="en-US" sz="1800" b="0" i="0" u="none" strike="noStrike" kern="1200" cap="none" spc="0" normalizeH="0" baseline="0" noProof="0">
                  <a:ln>
                    <a:noFill/>
                  </a:ln>
                  <a:solidFill>
                    <a:srgbClr val="FFFFFF"/>
                  </a:solidFill>
                  <a:effectLst/>
                  <a:uLnTx/>
                  <a:uFillTx/>
                  <a:latin typeface="Symbol" charset="0"/>
                  <a:ea typeface="ＭＳ Ｐゴシック" charset="0"/>
                </a:endParaRPr>
              </a:p>
            </p:txBody>
          </p:sp>
          <p:sp>
            <p:nvSpPr>
              <p:cNvPr id="37907" name="Line 1056"/>
              <p:cNvSpPr>
                <a:spLocks noChangeShapeType="1"/>
              </p:cNvSpPr>
              <p:nvPr/>
            </p:nvSpPr>
            <p:spPr bwMode="auto">
              <a:xfrm>
                <a:off x="3571875" y="4324350"/>
                <a:ext cx="266700" cy="5715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8" name="Line 1057"/>
              <p:cNvSpPr>
                <a:spLocks noChangeShapeType="1"/>
              </p:cNvSpPr>
              <p:nvPr/>
            </p:nvSpPr>
            <p:spPr bwMode="auto">
              <a:xfrm>
                <a:off x="3076575" y="4200525"/>
                <a:ext cx="266700" cy="5715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9" name="Text Box 1058"/>
              <p:cNvSpPr txBox="1">
                <a:spLocks noChangeArrowheads="1"/>
              </p:cNvSpPr>
              <p:nvPr/>
            </p:nvSpPr>
            <p:spPr bwMode="auto">
              <a:xfrm>
                <a:off x="3146425" y="3905250"/>
                <a:ext cx="279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ymbol" charset="0"/>
                    <a:ea typeface="ＭＳ Ｐゴシック" charset="0"/>
                  </a:rPr>
                  <a:t>g</a:t>
                </a:r>
                <a:endParaRPr kumimoji="0" lang="en-US" sz="1800" b="0" i="0" u="none" strike="noStrike" kern="1200" cap="none" spc="0" normalizeH="0" baseline="0" noProof="0">
                  <a:ln>
                    <a:noFill/>
                  </a:ln>
                  <a:solidFill>
                    <a:srgbClr val="FFFFFF"/>
                  </a:solidFill>
                  <a:effectLst/>
                  <a:uLnTx/>
                  <a:uFillTx/>
                  <a:latin typeface="Symbol" charset="0"/>
                  <a:ea typeface="ＭＳ Ｐゴシック" charset="0"/>
                </a:endParaRPr>
              </a:p>
            </p:txBody>
          </p:sp>
          <p:sp>
            <p:nvSpPr>
              <p:cNvPr id="37910" name="Rectangle 1059"/>
              <p:cNvSpPr>
                <a:spLocks noChangeArrowheads="1"/>
              </p:cNvSpPr>
              <p:nvPr/>
            </p:nvSpPr>
            <p:spPr bwMode="auto">
              <a:xfrm rot="575436">
                <a:off x="2233613" y="4076700"/>
                <a:ext cx="328612" cy="17621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sp>
            <p:nvSpPr>
              <p:cNvPr id="37911" name="Text Box 1060"/>
              <p:cNvSpPr txBox="1">
                <a:spLocks noChangeArrowheads="1"/>
              </p:cNvSpPr>
              <p:nvPr/>
            </p:nvSpPr>
            <p:spPr bwMode="auto">
              <a:xfrm>
                <a:off x="2117725" y="3746500"/>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charset="0"/>
                    <a:ea typeface="ＭＳ Ｐゴシック" charset="0"/>
                  </a:rPr>
                  <a:t>s=d</a:t>
                </a:r>
                <a:r>
                  <a:rPr kumimoji="0" lang="en-US" sz="1800" b="0" i="0" u="none" strike="noStrike" kern="1200" cap="none" spc="0" normalizeH="0" baseline="-25000" noProof="0">
                    <a:ln>
                      <a:noFill/>
                    </a:ln>
                    <a:solidFill>
                      <a:srgbClr val="FFFFFF"/>
                    </a:solidFill>
                    <a:effectLst/>
                    <a:uLnTx/>
                    <a:uFillTx/>
                    <a:latin typeface="Verdana" charset="0"/>
                    <a:ea typeface="ＭＳ Ｐゴシック" charset="0"/>
                  </a:rPr>
                  <a:t>1</a:t>
                </a: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37912" name="AutoShape 1065"/>
              <p:cNvSpPr>
                <a:spLocks noChangeArrowheads="1"/>
              </p:cNvSpPr>
              <p:nvPr/>
            </p:nvSpPr>
            <p:spPr bwMode="auto">
              <a:xfrm>
                <a:off x="3309938" y="4271963"/>
                <a:ext cx="203200" cy="176212"/>
              </a:xfrm>
              <a:prstGeom prst="irregularSeal2">
                <a:avLst/>
              </a:prstGeom>
              <a:solidFill>
                <a:schemeClr val="hlink"/>
              </a:solidFill>
              <a:ln w="19050">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grpSp>
      </p:grpSp>
      <p:graphicFrame>
        <p:nvGraphicFramePr>
          <p:cNvPr id="37897" name="Object 4"/>
          <p:cNvGraphicFramePr>
            <a:graphicFrameLocks noChangeAspect="1"/>
          </p:cNvGraphicFramePr>
          <p:nvPr/>
        </p:nvGraphicFramePr>
        <p:xfrm>
          <a:off x="4262439" y="5000626"/>
          <a:ext cx="1762125" cy="765175"/>
        </p:xfrm>
        <a:graphic>
          <a:graphicData uri="http://schemas.openxmlformats.org/presentationml/2006/ole">
            <mc:AlternateContent xmlns:mc="http://schemas.openxmlformats.org/markup-compatibility/2006">
              <mc:Choice xmlns:v="urn:schemas-microsoft-com:vml" Requires="v">
                <p:oleObj spid="_x0000_s120932" name="Equation" r:id="rId8" imgW="1054100" imgH="457200" progId="">
                  <p:embed/>
                </p:oleObj>
              </mc:Choice>
              <mc:Fallback>
                <p:oleObj name="Equation" r:id="rId8" imgW="1054100" imgH="457200" progId="">
                  <p:embed/>
                  <p:pic>
                    <p:nvPicPr>
                      <p:cNvPr id="37897"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2439" y="5000626"/>
                        <a:ext cx="17621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37898" name="Text Box 1066"/>
          <p:cNvSpPr txBox="1">
            <a:spLocks noChangeArrowheads="1"/>
          </p:cNvSpPr>
          <p:nvPr/>
        </p:nvSpPr>
        <p:spPr bwMode="auto">
          <a:xfrm>
            <a:off x="3238501" y="5876925"/>
            <a:ext cx="7000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charset="0"/>
                <a:ea typeface="ＭＳ Ｐゴシック" charset="0"/>
              </a:rPr>
              <a:t>the attenuation is identical for each point along the projection line</a:t>
            </a:r>
          </a:p>
        </p:txBody>
      </p:sp>
    </p:spTree>
    <p:extLst>
      <p:ext uri="{BB962C8B-B14F-4D97-AF65-F5344CB8AC3E}">
        <p14:creationId xmlns:p14="http://schemas.microsoft.com/office/powerpoint/2010/main" val="4073373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1"/>
          <p:cNvSpPr>
            <a:spLocks noGrp="1"/>
          </p:cNvSpPr>
          <p:nvPr>
            <p:ph idx="1"/>
          </p:nvPr>
        </p:nvSpPr>
        <p:spPr>
          <a:xfrm>
            <a:off x="1981200" y="357189"/>
            <a:ext cx="8229600" cy="5857875"/>
          </a:xfrm>
        </p:spPr>
        <p:txBody>
          <a:bodyPr/>
          <a:lstStyle/>
          <a:p>
            <a:pPr lvl="1"/>
            <a:r>
              <a:rPr lang="nl-BE">
                <a:solidFill>
                  <a:srgbClr val="FF0000"/>
                </a:solidFill>
                <a:latin typeface="Verdana" charset="0"/>
              </a:rPr>
              <a:t>Collimation </a:t>
            </a:r>
            <a:r>
              <a:rPr lang="en-US">
                <a:latin typeface="Verdana" charset="0"/>
              </a:rPr>
              <a:t>-&gt; measuring projection lines</a:t>
            </a:r>
          </a:p>
          <a:p>
            <a:pPr lvl="2">
              <a:lnSpc>
                <a:spcPct val="150000"/>
              </a:lnSpc>
            </a:pPr>
            <a:r>
              <a:rPr lang="en-US">
                <a:latin typeface="Verdana" charset="0"/>
              </a:rPr>
              <a:t>SPECT: thick lead plate with cylindrical holes</a:t>
            </a:r>
          </a:p>
          <a:p>
            <a:pPr lvl="2">
              <a:lnSpc>
                <a:spcPct val="150000"/>
              </a:lnSpc>
            </a:pPr>
            <a:endParaRPr lang="en-US">
              <a:latin typeface="Verdana" charset="0"/>
            </a:endParaRPr>
          </a:p>
          <a:p>
            <a:pPr lvl="2">
              <a:lnSpc>
                <a:spcPct val="150000"/>
              </a:lnSpc>
            </a:pPr>
            <a:endParaRPr lang="en-US">
              <a:latin typeface="Verdana" charset="0"/>
            </a:endParaRPr>
          </a:p>
          <a:p>
            <a:pPr lvl="2">
              <a:lnSpc>
                <a:spcPct val="150000"/>
              </a:lnSpc>
            </a:pPr>
            <a:endParaRPr lang="en-US">
              <a:latin typeface="Verdana" charset="0"/>
            </a:endParaRPr>
          </a:p>
          <a:p>
            <a:pPr lvl="2">
              <a:lnSpc>
                <a:spcPct val="150000"/>
              </a:lnSpc>
            </a:pPr>
            <a:endParaRPr lang="en-US">
              <a:latin typeface="Verdana" charset="0"/>
            </a:endParaRPr>
          </a:p>
          <a:p>
            <a:pPr lvl="2">
              <a:lnSpc>
                <a:spcPct val="150000"/>
              </a:lnSpc>
            </a:pPr>
            <a:endParaRPr lang="en-US">
              <a:latin typeface="Verdana" charset="0"/>
            </a:endParaRPr>
          </a:p>
          <a:p>
            <a:pPr lvl="2">
              <a:lnSpc>
                <a:spcPct val="150000"/>
              </a:lnSpc>
            </a:pPr>
            <a:r>
              <a:rPr lang="en-US">
                <a:latin typeface="Verdana" charset="0"/>
              </a:rPr>
              <a:t>PET: electronic collimation</a:t>
            </a:r>
            <a:br>
              <a:rPr lang="en-US">
                <a:latin typeface="Verdana" charset="0"/>
              </a:rPr>
            </a:br>
            <a:r>
              <a:rPr lang="en-US">
                <a:latin typeface="Verdana" charset="0"/>
              </a:rPr>
              <a:t>No absorption by lead collimator </a:t>
            </a:r>
            <a:br>
              <a:rPr lang="en-US">
                <a:latin typeface="Verdana" charset="0"/>
              </a:rPr>
            </a:br>
            <a:r>
              <a:rPr lang="en-US">
                <a:latin typeface="Wingdings" charset="0"/>
              </a:rPr>
              <a:t>è</a:t>
            </a:r>
            <a:r>
              <a:rPr lang="en-US">
                <a:latin typeface="Verdana" charset="0"/>
              </a:rPr>
              <a:t> sensitivity PET &gt; sensitivity SPECT</a:t>
            </a:r>
            <a:r>
              <a:rPr lang="en-US">
                <a:latin typeface="Comic Sans MS" charset="0"/>
              </a:rPr>
              <a:t>  </a:t>
            </a:r>
          </a:p>
          <a:p>
            <a:pPr lvl="2">
              <a:lnSpc>
                <a:spcPct val="150000"/>
              </a:lnSpc>
            </a:pPr>
            <a:endParaRPr lang="nl-BE">
              <a:latin typeface="Verdana" charset="0"/>
            </a:endParaRPr>
          </a:p>
        </p:txBody>
      </p:sp>
      <p:sp>
        <p:nvSpPr>
          <p:cNvPr id="41986"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4B85BDE-D2A9-4C4A-8BFB-21A448840BE7}"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4198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4198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545CCA-EA4E-8A47-BD7D-D867AAEC8567}"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grpSp>
        <p:nvGrpSpPr>
          <p:cNvPr id="41989" name="Group 5"/>
          <p:cNvGrpSpPr>
            <a:grpSpLocks/>
          </p:cNvGrpSpPr>
          <p:nvPr/>
        </p:nvGrpSpPr>
        <p:grpSpPr bwMode="auto">
          <a:xfrm>
            <a:off x="7453313" y="3071813"/>
            <a:ext cx="2690812" cy="1562100"/>
            <a:chOff x="1700213" y="5029200"/>
            <a:chExt cx="2690812" cy="1562100"/>
          </a:xfrm>
        </p:grpSpPr>
        <p:sp>
          <p:nvSpPr>
            <p:cNvPr id="41999" name="Oval 44"/>
            <p:cNvSpPr>
              <a:spLocks noChangeArrowheads="1"/>
            </p:cNvSpPr>
            <p:nvPr/>
          </p:nvSpPr>
          <p:spPr bwMode="auto">
            <a:xfrm>
              <a:off x="2162175" y="5029200"/>
              <a:ext cx="1562100" cy="1562100"/>
            </a:xfrm>
            <a:prstGeom prst="ellipse">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nvGrpSpPr>
            <p:cNvPr id="42000" name="Group 66"/>
            <p:cNvGrpSpPr>
              <a:grpSpLocks/>
            </p:cNvGrpSpPr>
            <p:nvPr/>
          </p:nvGrpSpPr>
          <p:grpSpPr bwMode="auto">
            <a:xfrm>
              <a:off x="1700214" y="5029200"/>
              <a:ext cx="2690813" cy="752475"/>
              <a:chOff x="1071" y="3168"/>
              <a:chExt cx="1695" cy="474"/>
            </a:xfrm>
          </p:grpSpPr>
          <p:sp>
            <p:nvSpPr>
              <p:cNvPr id="42001" name="Line 45"/>
              <p:cNvSpPr>
                <a:spLocks noChangeShapeType="1"/>
              </p:cNvSpPr>
              <p:nvPr/>
            </p:nvSpPr>
            <p:spPr bwMode="auto">
              <a:xfrm>
                <a:off x="1200" y="3342"/>
                <a:ext cx="1566" cy="3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2002" name="Rectangle 48"/>
              <p:cNvSpPr>
                <a:spLocks noChangeArrowheads="1"/>
              </p:cNvSpPr>
              <p:nvPr/>
            </p:nvSpPr>
            <p:spPr bwMode="auto">
              <a:xfrm rot="575436">
                <a:off x="2421" y="3528"/>
                <a:ext cx="207" cy="111"/>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2003" name="Text Box 50"/>
              <p:cNvSpPr txBox="1">
                <a:spLocks noChangeArrowheads="1"/>
              </p:cNvSpPr>
              <p:nvPr/>
            </p:nvSpPr>
            <p:spPr bwMode="auto">
              <a:xfrm>
                <a:off x="1880" y="3216"/>
                <a:ext cx="1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Symbol" charset="0"/>
                    <a:ea typeface="ＭＳ Ｐゴシック" charset="0"/>
                  </a:rPr>
                  <a:t>g</a:t>
                </a:r>
                <a:endParaRPr kumimoji="0" lang="en-US" sz="1800" b="0"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42004" name="Line 51"/>
              <p:cNvSpPr>
                <a:spLocks noChangeShapeType="1"/>
              </p:cNvSpPr>
              <p:nvPr/>
            </p:nvSpPr>
            <p:spPr bwMode="auto">
              <a:xfrm>
                <a:off x="1914" y="3432"/>
                <a:ext cx="168" cy="36"/>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2005" name="Line 52"/>
              <p:cNvSpPr>
                <a:spLocks noChangeShapeType="1"/>
              </p:cNvSpPr>
              <p:nvPr/>
            </p:nvSpPr>
            <p:spPr bwMode="auto">
              <a:xfrm>
                <a:off x="1602" y="3354"/>
                <a:ext cx="168" cy="36"/>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2006" name="Text Box 53"/>
              <p:cNvSpPr txBox="1">
                <a:spLocks noChangeArrowheads="1"/>
              </p:cNvSpPr>
              <p:nvPr/>
            </p:nvSpPr>
            <p:spPr bwMode="auto">
              <a:xfrm>
                <a:off x="1646" y="3168"/>
                <a:ext cx="1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Symbol" charset="0"/>
                    <a:ea typeface="ＭＳ Ｐゴシック" charset="0"/>
                  </a:rPr>
                  <a:t>g</a:t>
                </a:r>
                <a:endParaRPr kumimoji="0" lang="en-US" sz="1800" b="0"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42007" name="Rectangle 54"/>
              <p:cNvSpPr>
                <a:spLocks noChangeArrowheads="1"/>
              </p:cNvSpPr>
              <p:nvPr/>
            </p:nvSpPr>
            <p:spPr bwMode="auto">
              <a:xfrm rot="575436">
                <a:off x="1071" y="3276"/>
                <a:ext cx="207" cy="111"/>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2008" name="AutoShape 56"/>
              <p:cNvSpPr>
                <a:spLocks noChangeArrowheads="1"/>
              </p:cNvSpPr>
              <p:nvPr/>
            </p:nvSpPr>
            <p:spPr bwMode="auto">
              <a:xfrm>
                <a:off x="1749" y="3399"/>
                <a:ext cx="128" cy="111"/>
              </a:xfrm>
              <a:prstGeom prst="irregularSeal2">
                <a:avLst/>
              </a:prstGeom>
              <a:solidFill>
                <a:schemeClr val="hlink"/>
              </a:solidFill>
              <a:ln w="19050">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cxnSp>
            <p:nvCxnSpPr>
              <p:cNvPr id="42009" name="AutoShape 60"/>
              <p:cNvCxnSpPr>
                <a:cxnSpLocks noChangeShapeType="1"/>
                <a:stCxn id="42007" idx="1"/>
                <a:endCxn id="42002" idx="3"/>
              </p:cNvCxnSpPr>
              <p:nvPr/>
            </p:nvCxnSpPr>
            <p:spPr bwMode="auto">
              <a:xfrm rot="10800000" flipH="1" flipV="1">
                <a:off x="1072" y="3314"/>
                <a:ext cx="1554" cy="286"/>
              </a:xfrm>
              <a:prstGeom prst="bentConnector5">
                <a:avLst>
                  <a:gd name="adj1" fmla="val -9847"/>
                  <a:gd name="adj2" fmla="val -95806"/>
                  <a:gd name="adj3" fmla="val 109847"/>
                </a:avLst>
              </a:prstGeom>
              <a:noFill/>
              <a:ln w="28575">
                <a:solidFill>
                  <a:srgbClr val="A60A0A"/>
                </a:solidFill>
                <a:miter lim="800000"/>
                <a:headEnd type="none" w="sm" len="sm"/>
                <a:tailEnd type="none" w="sm" len="sm"/>
              </a:ln>
              <a:extLst>
                <a:ext uri="{909E8E84-426E-40DD-AFC4-6F175D3DCCD1}">
                  <a14:hiddenFill xmlns:a14="http://schemas.microsoft.com/office/drawing/2010/main">
                    <a:noFill/>
                  </a14:hiddenFill>
                </a:ext>
              </a:extLst>
            </p:spPr>
          </p:cxnSp>
        </p:grpSp>
      </p:grpSp>
      <p:grpSp>
        <p:nvGrpSpPr>
          <p:cNvPr id="41990" name="Group 17"/>
          <p:cNvGrpSpPr>
            <a:grpSpLocks/>
          </p:cNvGrpSpPr>
          <p:nvPr/>
        </p:nvGrpSpPr>
        <p:grpSpPr bwMode="auto">
          <a:xfrm>
            <a:off x="4024314" y="1285875"/>
            <a:ext cx="2486025" cy="1562100"/>
            <a:chOff x="1581150" y="2619375"/>
            <a:chExt cx="2486025" cy="1562100"/>
          </a:xfrm>
        </p:grpSpPr>
        <p:sp>
          <p:nvSpPr>
            <p:cNvPr id="41991" name="Oval 31"/>
            <p:cNvSpPr>
              <a:spLocks noChangeArrowheads="1"/>
            </p:cNvSpPr>
            <p:nvPr/>
          </p:nvSpPr>
          <p:spPr bwMode="auto">
            <a:xfrm>
              <a:off x="1838325" y="2619375"/>
              <a:ext cx="1562100" cy="1562100"/>
            </a:xfrm>
            <a:prstGeom prst="ellipse">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1992" name="Line 32"/>
            <p:cNvSpPr>
              <a:spLocks noChangeShapeType="1"/>
            </p:cNvSpPr>
            <p:nvPr/>
          </p:nvSpPr>
          <p:spPr bwMode="auto">
            <a:xfrm>
              <a:off x="1581150" y="2895600"/>
              <a:ext cx="2486025" cy="47625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1993" name="Oval 34"/>
            <p:cNvSpPr>
              <a:spLocks noChangeArrowheads="1"/>
            </p:cNvSpPr>
            <p:nvPr/>
          </p:nvSpPr>
          <p:spPr bwMode="auto">
            <a:xfrm>
              <a:off x="2486025" y="3019425"/>
              <a:ext cx="114300" cy="114300"/>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1994" name="Rectangle 36"/>
            <p:cNvSpPr>
              <a:spLocks noChangeArrowheads="1"/>
            </p:cNvSpPr>
            <p:nvPr/>
          </p:nvSpPr>
          <p:spPr bwMode="auto">
            <a:xfrm rot="575436">
              <a:off x="3519488" y="3190875"/>
              <a:ext cx="328612" cy="17621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1995" name="Text Box 38"/>
            <p:cNvSpPr txBox="1">
              <a:spLocks noChangeArrowheads="1"/>
            </p:cNvSpPr>
            <p:nvPr/>
          </p:nvSpPr>
          <p:spPr bwMode="auto">
            <a:xfrm>
              <a:off x="2660650" y="2838450"/>
              <a:ext cx="277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Symbol" charset="0"/>
                  <a:ea typeface="ＭＳ Ｐゴシック" charset="0"/>
                </a:rPr>
                <a:t>g</a:t>
              </a:r>
              <a:endParaRPr kumimoji="0" lang="en-US" sz="1800" b="0"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41996" name="Line 39"/>
            <p:cNvSpPr>
              <a:spLocks noChangeShapeType="1"/>
            </p:cNvSpPr>
            <p:nvPr/>
          </p:nvSpPr>
          <p:spPr bwMode="auto">
            <a:xfrm>
              <a:off x="2676525" y="3162300"/>
              <a:ext cx="266700" cy="571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1997" name="Rectangle 42"/>
            <p:cNvSpPr>
              <a:spLocks noChangeArrowheads="1"/>
            </p:cNvSpPr>
            <p:nvPr/>
          </p:nvSpPr>
          <p:spPr bwMode="auto">
            <a:xfrm rot="598508">
              <a:off x="3417888" y="2943225"/>
              <a:ext cx="133350" cy="209550"/>
            </a:xfrm>
            <a:prstGeom prst="rect">
              <a:avLst/>
            </a:prstGeom>
            <a:solidFill>
              <a:srgbClr val="A60A0A"/>
            </a:solidFill>
            <a:ln w="12700">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1998" name="Rectangle 43"/>
            <p:cNvSpPr>
              <a:spLocks noChangeArrowheads="1"/>
            </p:cNvSpPr>
            <p:nvPr/>
          </p:nvSpPr>
          <p:spPr bwMode="auto">
            <a:xfrm rot="598508">
              <a:off x="3348038" y="3330575"/>
              <a:ext cx="133350" cy="209550"/>
            </a:xfrm>
            <a:prstGeom prst="rect">
              <a:avLst/>
            </a:prstGeom>
            <a:solidFill>
              <a:srgbClr val="A60A0A"/>
            </a:solidFill>
            <a:ln w="12700">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spTree>
    <p:extLst>
      <p:ext uri="{BB962C8B-B14F-4D97-AF65-F5344CB8AC3E}">
        <p14:creationId xmlns:p14="http://schemas.microsoft.com/office/powerpoint/2010/main" val="3822416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Object 57"/>
          <p:cNvGraphicFramePr>
            <a:graphicFrameLocks noChangeAspect="1"/>
          </p:cNvGraphicFramePr>
          <p:nvPr/>
        </p:nvGraphicFramePr>
        <p:xfrm>
          <a:off x="5607051" y="3714750"/>
          <a:ext cx="4418013" cy="571500"/>
        </p:xfrm>
        <a:graphic>
          <a:graphicData uri="http://schemas.openxmlformats.org/presentationml/2006/ole">
            <mc:AlternateContent xmlns:mc="http://schemas.openxmlformats.org/markup-compatibility/2006">
              <mc:Choice xmlns:v="urn:schemas-microsoft-com:vml" Requires="v">
                <p:oleObj spid="_x0000_s122018" name="Equation" r:id="rId4" imgW="2552700" imgH="330200" progId="">
                  <p:embed/>
                </p:oleObj>
              </mc:Choice>
              <mc:Fallback>
                <p:oleObj name="Equation" r:id="rId4" imgW="2552700" imgH="330200" progId="">
                  <p:embed/>
                  <p:pic>
                    <p:nvPicPr>
                      <p:cNvPr id="48129" name="Object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051" y="3714750"/>
                        <a:ext cx="441801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8130" name="Content Placeholder 1"/>
          <p:cNvSpPr>
            <a:spLocks noGrp="1"/>
          </p:cNvSpPr>
          <p:nvPr>
            <p:ph idx="1"/>
          </p:nvPr>
        </p:nvSpPr>
        <p:spPr>
          <a:xfrm>
            <a:off x="1981200" y="357189"/>
            <a:ext cx="8229600" cy="5857875"/>
          </a:xfrm>
        </p:spPr>
        <p:txBody>
          <a:bodyPr/>
          <a:lstStyle/>
          <a:p>
            <a:r>
              <a:rPr lang="nl-BE" sz="1800" dirty="0">
                <a:solidFill>
                  <a:srgbClr val="FF0000"/>
                </a:solidFill>
                <a:latin typeface="Verdana" charset="0"/>
              </a:rPr>
              <a:t>Fourier reconstruction and filtered backprojection (FBP)</a:t>
            </a:r>
          </a:p>
          <a:p>
            <a:pPr lvl="1">
              <a:lnSpc>
                <a:spcPct val="150000"/>
              </a:lnSpc>
            </a:pPr>
            <a:r>
              <a:rPr lang="nl-BE" dirty="0">
                <a:latin typeface="Verdana" charset="0"/>
              </a:rPr>
              <a:t>Detected number of photons</a:t>
            </a:r>
          </a:p>
          <a:p>
            <a:pPr lvl="1">
              <a:buFont typeface="Symbol" charset="0"/>
              <a:buChar char="-"/>
            </a:pPr>
            <a:endParaRPr lang="nl-BE" dirty="0">
              <a:latin typeface="Verdana" charset="0"/>
            </a:endParaRPr>
          </a:p>
          <a:p>
            <a:pPr lvl="1">
              <a:lnSpc>
                <a:spcPct val="150000"/>
              </a:lnSpc>
              <a:buFont typeface="Symbol" charset="0"/>
              <a:buChar char="-"/>
            </a:pPr>
            <a:r>
              <a:rPr lang="nl-BE" dirty="0">
                <a:latin typeface="Verdana" charset="0"/>
              </a:rPr>
              <a:t>SPECT:</a:t>
            </a:r>
          </a:p>
          <a:p>
            <a:pPr lvl="1">
              <a:lnSpc>
                <a:spcPct val="150000"/>
              </a:lnSpc>
              <a:buFont typeface="Symbol" charset="0"/>
              <a:buChar char="-"/>
            </a:pPr>
            <a:endParaRPr lang="nl-BE" dirty="0">
              <a:latin typeface="Verdana" charset="0"/>
            </a:endParaRPr>
          </a:p>
          <a:p>
            <a:pPr lvl="1">
              <a:lnSpc>
                <a:spcPct val="150000"/>
              </a:lnSpc>
              <a:buFont typeface="Symbol" charset="0"/>
              <a:buChar char="-"/>
            </a:pPr>
            <a:r>
              <a:rPr lang="nl-BE" dirty="0">
                <a:latin typeface="Verdana" charset="0"/>
              </a:rPr>
              <a:t>PET:</a:t>
            </a:r>
          </a:p>
          <a:p>
            <a:pPr lvl="1">
              <a:lnSpc>
                <a:spcPct val="150000"/>
              </a:lnSpc>
              <a:buFont typeface="Arial" charset="0"/>
              <a:buNone/>
            </a:pPr>
            <a:endParaRPr lang="nl-BE" dirty="0">
              <a:latin typeface="Verdana" charset="0"/>
            </a:endParaRPr>
          </a:p>
          <a:p>
            <a:pPr lvl="1"/>
            <a:r>
              <a:rPr lang="nl-BE" dirty="0">
                <a:latin typeface="Verdana" charset="0"/>
              </a:rPr>
              <a:t>Radon transform:</a:t>
            </a:r>
          </a:p>
          <a:p>
            <a:endParaRPr lang="nl-BE" dirty="0">
              <a:solidFill>
                <a:srgbClr val="A60A0A"/>
              </a:solidFill>
              <a:latin typeface="Comic Sans MS" charset="0"/>
            </a:endParaRPr>
          </a:p>
          <a:p>
            <a:endParaRPr lang="nl-BE" dirty="0">
              <a:solidFill>
                <a:srgbClr val="A60A0A"/>
              </a:solidFill>
              <a:latin typeface="Comic Sans MS" charset="0"/>
            </a:endParaRPr>
          </a:p>
          <a:p>
            <a:pPr lvl="2">
              <a:buFont typeface="Symbol" charset="0"/>
              <a:buNone/>
            </a:pPr>
            <a:r>
              <a:rPr lang="en-US" dirty="0">
                <a:latin typeface="Verdana" charset="0"/>
              </a:rPr>
              <a:t>Not directly applicable due to attenuation!</a:t>
            </a:r>
          </a:p>
          <a:p>
            <a:pPr lvl="2">
              <a:buFont typeface="Symbol" charset="0"/>
              <a:buNone/>
            </a:pPr>
            <a:endParaRPr lang="en-US" dirty="0">
              <a:latin typeface="Verdana" charset="0"/>
            </a:endParaRPr>
          </a:p>
          <a:p>
            <a:pPr lvl="1">
              <a:lnSpc>
                <a:spcPct val="150000"/>
              </a:lnSpc>
            </a:pPr>
            <a:r>
              <a:rPr lang="en-US" dirty="0">
                <a:latin typeface="Verdana" charset="0"/>
              </a:rPr>
              <a:t>Solution: transmission scan -&gt;</a:t>
            </a:r>
            <a:r>
              <a:rPr lang="en-US" dirty="0">
                <a:latin typeface="Comic Sans MS" charset="0"/>
              </a:rPr>
              <a:t> </a:t>
            </a:r>
            <a:r>
              <a:rPr lang="en-US" b="1" dirty="0">
                <a:latin typeface="Symbol" charset="0"/>
              </a:rPr>
              <a:t>m</a:t>
            </a:r>
            <a:r>
              <a:rPr lang="en-US" dirty="0">
                <a:latin typeface="Comic Sans MS" charset="0"/>
              </a:rPr>
              <a:t> </a:t>
            </a:r>
            <a:br>
              <a:rPr lang="en-US" dirty="0">
                <a:latin typeface="Comic Sans MS" charset="0"/>
              </a:rPr>
            </a:br>
            <a:r>
              <a:rPr lang="en-US" dirty="0">
                <a:latin typeface="Verdana" charset="0"/>
              </a:rPr>
              <a:t>-&gt; FBP for PET</a:t>
            </a:r>
            <a:endParaRPr lang="nl-BE" dirty="0">
              <a:latin typeface="Verdana" charset="0"/>
            </a:endParaRPr>
          </a:p>
        </p:txBody>
      </p:sp>
      <p:sp>
        <p:nvSpPr>
          <p:cNvPr id="48131"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AB11A2B-847B-D344-8B4E-730114AD22D4}"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4813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4813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5A00D6-52B9-AF4F-9005-5BA1B0353448}"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7" name="Freeform 19"/>
          <p:cNvSpPr>
            <a:spLocks/>
          </p:cNvSpPr>
          <p:nvPr/>
        </p:nvSpPr>
        <p:spPr bwMode="auto">
          <a:xfrm>
            <a:off x="8582025" y="1536700"/>
            <a:ext cx="901700" cy="1339850"/>
          </a:xfrm>
          <a:custGeom>
            <a:avLst/>
            <a:gdLst>
              <a:gd name="T0" fmla="*/ 0 w 616"/>
              <a:gd name="T1" fmla="*/ 0 h 916"/>
              <a:gd name="T2" fmla="*/ 13 w 616"/>
              <a:gd name="T3" fmla="*/ 0 h 916"/>
              <a:gd name="T4" fmla="*/ 73 w 616"/>
              <a:gd name="T5" fmla="*/ 0 h 916"/>
              <a:gd name="T6" fmla="*/ 134 w 616"/>
              <a:gd name="T7" fmla="*/ 8 h 916"/>
              <a:gd name="T8" fmla="*/ 190 w 616"/>
              <a:gd name="T9" fmla="*/ 24 h 916"/>
              <a:gd name="T10" fmla="*/ 246 w 616"/>
              <a:gd name="T11" fmla="*/ 40 h 916"/>
              <a:gd name="T12" fmla="*/ 297 w 616"/>
              <a:gd name="T13" fmla="*/ 64 h 916"/>
              <a:gd name="T14" fmla="*/ 349 w 616"/>
              <a:gd name="T15" fmla="*/ 93 h 916"/>
              <a:gd name="T16" fmla="*/ 392 w 616"/>
              <a:gd name="T17" fmla="*/ 125 h 916"/>
              <a:gd name="T18" fmla="*/ 435 w 616"/>
              <a:gd name="T19" fmla="*/ 161 h 916"/>
              <a:gd name="T20" fmla="*/ 474 w 616"/>
              <a:gd name="T21" fmla="*/ 202 h 916"/>
              <a:gd name="T22" fmla="*/ 513 w 616"/>
              <a:gd name="T23" fmla="*/ 246 h 916"/>
              <a:gd name="T24" fmla="*/ 543 w 616"/>
              <a:gd name="T25" fmla="*/ 290 h 916"/>
              <a:gd name="T26" fmla="*/ 564 w 616"/>
              <a:gd name="T27" fmla="*/ 339 h 916"/>
              <a:gd name="T28" fmla="*/ 586 w 616"/>
              <a:gd name="T29" fmla="*/ 391 h 916"/>
              <a:gd name="T30" fmla="*/ 603 w 616"/>
              <a:gd name="T31" fmla="*/ 444 h 916"/>
              <a:gd name="T32" fmla="*/ 612 w 616"/>
              <a:gd name="T33" fmla="*/ 500 h 916"/>
              <a:gd name="T34" fmla="*/ 616 w 616"/>
              <a:gd name="T35" fmla="*/ 561 h 916"/>
              <a:gd name="T36" fmla="*/ 612 w 616"/>
              <a:gd name="T37" fmla="*/ 609 h 916"/>
              <a:gd name="T38" fmla="*/ 603 w 616"/>
              <a:gd name="T39" fmla="*/ 658 h 916"/>
              <a:gd name="T40" fmla="*/ 595 w 616"/>
              <a:gd name="T41" fmla="*/ 706 h 916"/>
              <a:gd name="T42" fmla="*/ 577 w 616"/>
              <a:gd name="T43" fmla="*/ 751 h 916"/>
              <a:gd name="T44" fmla="*/ 534 w 616"/>
              <a:gd name="T45" fmla="*/ 835 h 916"/>
              <a:gd name="T46" fmla="*/ 483 w 616"/>
              <a:gd name="T47" fmla="*/ 916 h 916"/>
              <a:gd name="T48" fmla="*/ 0 w 616"/>
              <a:gd name="T49" fmla="*/ 0 h 916"/>
              <a:gd name="T50" fmla="*/ 0 w 616"/>
              <a:gd name="T51" fmla="*/ 0 h 9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6"/>
              <a:gd name="T79" fmla="*/ 0 h 916"/>
              <a:gd name="T80" fmla="*/ 616 w 616"/>
              <a:gd name="T81" fmla="*/ 916 h 9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6" h="916">
                <a:moveTo>
                  <a:pt x="0" y="0"/>
                </a:moveTo>
                <a:lnTo>
                  <a:pt x="13" y="0"/>
                </a:lnTo>
                <a:lnTo>
                  <a:pt x="73" y="0"/>
                </a:lnTo>
                <a:lnTo>
                  <a:pt x="134" y="8"/>
                </a:lnTo>
                <a:lnTo>
                  <a:pt x="190" y="24"/>
                </a:lnTo>
                <a:lnTo>
                  <a:pt x="246" y="40"/>
                </a:lnTo>
                <a:lnTo>
                  <a:pt x="297" y="64"/>
                </a:lnTo>
                <a:lnTo>
                  <a:pt x="349" y="93"/>
                </a:lnTo>
                <a:lnTo>
                  <a:pt x="392" y="125"/>
                </a:lnTo>
                <a:lnTo>
                  <a:pt x="435" y="161"/>
                </a:lnTo>
                <a:lnTo>
                  <a:pt x="474" y="202"/>
                </a:lnTo>
                <a:lnTo>
                  <a:pt x="513" y="246"/>
                </a:lnTo>
                <a:lnTo>
                  <a:pt x="543" y="290"/>
                </a:lnTo>
                <a:lnTo>
                  <a:pt x="564" y="339"/>
                </a:lnTo>
                <a:lnTo>
                  <a:pt x="586" y="391"/>
                </a:lnTo>
                <a:lnTo>
                  <a:pt x="603" y="444"/>
                </a:lnTo>
                <a:lnTo>
                  <a:pt x="612" y="500"/>
                </a:lnTo>
                <a:lnTo>
                  <a:pt x="616" y="561"/>
                </a:lnTo>
                <a:lnTo>
                  <a:pt x="612" y="609"/>
                </a:lnTo>
                <a:lnTo>
                  <a:pt x="603" y="658"/>
                </a:lnTo>
                <a:lnTo>
                  <a:pt x="595" y="706"/>
                </a:lnTo>
                <a:lnTo>
                  <a:pt x="577" y="751"/>
                </a:lnTo>
                <a:lnTo>
                  <a:pt x="534" y="835"/>
                </a:lnTo>
                <a:lnTo>
                  <a:pt x="483" y="916"/>
                </a:lnTo>
                <a:lnTo>
                  <a:pt x="0" y="0"/>
                </a:lnTo>
                <a:close/>
              </a:path>
            </a:pathLst>
          </a:custGeom>
          <a:solidFill>
            <a:schemeClr val="bg1">
              <a:lumMod val="50000"/>
              <a:lumOff val="50000"/>
            </a:schemeClr>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35" name="Freeform 20"/>
          <p:cNvSpPr>
            <a:spLocks/>
          </p:cNvSpPr>
          <p:nvPr/>
        </p:nvSpPr>
        <p:spPr bwMode="auto">
          <a:xfrm>
            <a:off x="8582025" y="1536700"/>
            <a:ext cx="901700" cy="1339850"/>
          </a:xfrm>
          <a:custGeom>
            <a:avLst/>
            <a:gdLst>
              <a:gd name="T0" fmla="*/ 0 w 616"/>
              <a:gd name="T1" fmla="*/ 0 h 916"/>
              <a:gd name="T2" fmla="*/ 2147483647 w 616"/>
              <a:gd name="T3" fmla="*/ 0 h 916"/>
              <a:gd name="T4" fmla="*/ 2147483647 w 616"/>
              <a:gd name="T5" fmla="*/ 0 h 916"/>
              <a:gd name="T6" fmla="*/ 2147483647 w 616"/>
              <a:gd name="T7" fmla="*/ 2147483647 h 916"/>
              <a:gd name="T8" fmla="*/ 2147483647 w 616"/>
              <a:gd name="T9" fmla="*/ 2147483647 h 916"/>
              <a:gd name="T10" fmla="*/ 2147483647 w 616"/>
              <a:gd name="T11" fmla="*/ 2147483647 h 916"/>
              <a:gd name="T12" fmla="*/ 2147483647 w 616"/>
              <a:gd name="T13" fmla="*/ 2147483647 h 916"/>
              <a:gd name="T14" fmla="*/ 2147483647 w 616"/>
              <a:gd name="T15" fmla="*/ 2147483647 h 916"/>
              <a:gd name="T16" fmla="*/ 2147483647 w 616"/>
              <a:gd name="T17" fmla="*/ 2147483647 h 916"/>
              <a:gd name="T18" fmla="*/ 2147483647 w 616"/>
              <a:gd name="T19" fmla="*/ 2147483647 h 916"/>
              <a:gd name="T20" fmla="*/ 2147483647 w 616"/>
              <a:gd name="T21" fmla="*/ 2147483647 h 916"/>
              <a:gd name="T22" fmla="*/ 2147483647 w 616"/>
              <a:gd name="T23" fmla="*/ 2147483647 h 916"/>
              <a:gd name="T24" fmla="*/ 2147483647 w 616"/>
              <a:gd name="T25" fmla="*/ 2147483647 h 916"/>
              <a:gd name="T26" fmla="*/ 2147483647 w 616"/>
              <a:gd name="T27" fmla="*/ 2147483647 h 916"/>
              <a:gd name="T28" fmla="*/ 2147483647 w 616"/>
              <a:gd name="T29" fmla="*/ 2147483647 h 916"/>
              <a:gd name="T30" fmla="*/ 2147483647 w 616"/>
              <a:gd name="T31" fmla="*/ 2147483647 h 916"/>
              <a:gd name="T32" fmla="*/ 2147483647 w 616"/>
              <a:gd name="T33" fmla="*/ 2147483647 h 916"/>
              <a:gd name="T34" fmla="*/ 2147483647 w 616"/>
              <a:gd name="T35" fmla="*/ 2147483647 h 916"/>
              <a:gd name="T36" fmla="*/ 2147483647 w 616"/>
              <a:gd name="T37" fmla="*/ 2147483647 h 916"/>
              <a:gd name="T38" fmla="*/ 2147483647 w 616"/>
              <a:gd name="T39" fmla="*/ 2147483647 h 916"/>
              <a:gd name="T40" fmla="*/ 2147483647 w 616"/>
              <a:gd name="T41" fmla="*/ 2147483647 h 916"/>
              <a:gd name="T42" fmla="*/ 2147483647 w 616"/>
              <a:gd name="T43" fmla="*/ 2147483647 h 916"/>
              <a:gd name="T44" fmla="*/ 2147483647 w 616"/>
              <a:gd name="T45" fmla="*/ 2147483647 h 916"/>
              <a:gd name="T46" fmla="*/ 2147483647 w 616"/>
              <a:gd name="T47" fmla="*/ 2147483647 h 9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6"/>
              <a:gd name="T73" fmla="*/ 0 h 916"/>
              <a:gd name="T74" fmla="*/ 616 w 616"/>
              <a:gd name="T75" fmla="*/ 916 h 9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6" h="916">
                <a:moveTo>
                  <a:pt x="0" y="0"/>
                </a:moveTo>
                <a:lnTo>
                  <a:pt x="13" y="0"/>
                </a:lnTo>
                <a:lnTo>
                  <a:pt x="73" y="0"/>
                </a:lnTo>
                <a:lnTo>
                  <a:pt x="134" y="8"/>
                </a:lnTo>
                <a:lnTo>
                  <a:pt x="190" y="24"/>
                </a:lnTo>
                <a:lnTo>
                  <a:pt x="246" y="40"/>
                </a:lnTo>
                <a:lnTo>
                  <a:pt x="297" y="64"/>
                </a:lnTo>
                <a:lnTo>
                  <a:pt x="349" y="93"/>
                </a:lnTo>
                <a:lnTo>
                  <a:pt x="392" y="125"/>
                </a:lnTo>
                <a:lnTo>
                  <a:pt x="435" y="161"/>
                </a:lnTo>
                <a:lnTo>
                  <a:pt x="474" y="202"/>
                </a:lnTo>
                <a:lnTo>
                  <a:pt x="513" y="246"/>
                </a:lnTo>
                <a:lnTo>
                  <a:pt x="543" y="290"/>
                </a:lnTo>
                <a:lnTo>
                  <a:pt x="564" y="339"/>
                </a:lnTo>
                <a:lnTo>
                  <a:pt x="586" y="391"/>
                </a:lnTo>
                <a:lnTo>
                  <a:pt x="603" y="444"/>
                </a:lnTo>
                <a:lnTo>
                  <a:pt x="612" y="500"/>
                </a:lnTo>
                <a:lnTo>
                  <a:pt x="616" y="561"/>
                </a:lnTo>
                <a:lnTo>
                  <a:pt x="612" y="609"/>
                </a:lnTo>
                <a:lnTo>
                  <a:pt x="603" y="658"/>
                </a:lnTo>
                <a:lnTo>
                  <a:pt x="595" y="706"/>
                </a:lnTo>
                <a:lnTo>
                  <a:pt x="577" y="751"/>
                </a:lnTo>
                <a:lnTo>
                  <a:pt x="534" y="835"/>
                </a:lnTo>
                <a:lnTo>
                  <a:pt x="483" y="916"/>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36" name="Freeform 21"/>
          <p:cNvSpPr>
            <a:spLocks/>
          </p:cNvSpPr>
          <p:nvPr/>
        </p:nvSpPr>
        <p:spPr bwMode="auto">
          <a:xfrm>
            <a:off x="8499475" y="1536701"/>
            <a:ext cx="82550" cy="4763"/>
          </a:xfrm>
          <a:custGeom>
            <a:avLst/>
            <a:gdLst>
              <a:gd name="T0" fmla="*/ 0 w 56"/>
              <a:gd name="T1" fmla="*/ 2147483647 h 4"/>
              <a:gd name="T2" fmla="*/ 2147483647 w 56"/>
              <a:gd name="T3" fmla="*/ 0 h 4"/>
              <a:gd name="T4" fmla="*/ 2147483647 w 56"/>
              <a:gd name="T5" fmla="*/ 0 h 4"/>
              <a:gd name="T6" fmla="*/ 0 w 56"/>
              <a:gd name="T7" fmla="*/ 2147483647 h 4"/>
              <a:gd name="T8" fmla="*/ 0 w 56"/>
              <a:gd name="T9" fmla="*/ 2147483647 h 4"/>
              <a:gd name="T10" fmla="*/ 0 60000 65536"/>
              <a:gd name="T11" fmla="*/ 0 60000 65536"/>
              <a:gd name="T12" fmla="*/ 0 60000 65536"/>
              <a:gd name="T13" fmla="*/ 0 60000 65536"/>
              <a:gd name="T14" fmla="*/ 0 60000 65536"/>
              <a:gd name="T15" fmla="*/ 0 w 56"/>
              <a:gd name="T16" fmla="*/ 0 h 4"/>
              <a:gd name="T17" fmla="*/ 56 w 56"/>
              <a:gd name="T18" fmla="*/ 4 h 4"/>
            </a:gdLst>
            <a:ahLst/>
            <a:cxnLst>
              <a:cxn ang="T10">
                <a:pos x="T0" y="T1"/>
              </a:cxn>
              <a:cxn ang="T11">
                <a:pos x="T2" y="T3"/>
              </a:cxn>
              <a:cxn ang="T12">
                <a:pos x="T4" y="T5"/>
              </a:cxn>
              <a:cxn ang="T13">
                <a:pos x="T6" y="T7"/>
              </a:cxn>
              <a:cxn ang="T14">
                <a:pos x="T8" y="T9"/>
              </a:cxn>
            </a:cxnLst>
            <a:rect l="T15" t="T16" r="T17" b="T18"/>
            <a:pathLst>
              <a:path w="56" h="4">
                <a:moveTo>
                  <a:pt x="0" y="4"/>
                </a:moveTo>
                <a:lnTo>
                  <a:pt x="26" y="0"/>
                </a:lnTo>
                <a:lnTo>
                  <a:pt x="56" y="0"/>
                </a:lnTo>
                <a:lnTo>
                  <a:pt x="0" y="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37" name="Freeform 22"/>
          <p:cNvSpPr>
            <a:spLocks/>
          </p:cNvSpPr>
          <p:nvPr/>
        </p:nvSpPr>
        <p:spPr bwMode="auto">
          <a:xfrm>
            <a:off x="8499475" y="1536701"/>
            <a:ext cx="82550" cy="4763"/>
          </a:xfrm>
          <a:custGeom>
            <a:avLst/>
            <a:gdLst>
              <a:gd name="T0" fmla="*/ 0 w 56"/>
              <a:gd name="T1" fmla="*/ 2147483647 h 4"/>
              <a:gd name="T2" fmla="*/ 2147483647 w 56"/>
              <a:gd name="T3" fmla="*/ 0 h 4"/>
              <a:gd name="T4" fmla="*/ 2147483647 w 56"/>
              <a:gd name="T5" fmla="*/ 0 h 4"/>
              <a:gd name="T6" fmla="*/ 0 60000 65536"/>
              <a:gd name="T7" fmla="*/ 0 60000 65536"/>
              <a:gd name="T8" fmla="*/ 0 60000 65536"/>
              <a:gd name="T9" fmla="*/ 0 w 56"/>
              <a:gd name="T10" fmla="*/ 0 h 4"/>
              <a:gd name="T11" fmla="*/ 56 w 56"/>
              <a:gd name="T12" fmla="*/ 4 h 4"/>
            </a:gdLst>
            <a:ahLst/>
            <a:cxnLst>
              <a:cxn ang="T6">
                <a:pos x="T0" y="T1"/>
              </a:cxn>
              <a:cxn ang="T7">
                <a:pos x="T2" y="T3"/>
              </a:cxn>
              <a:cxn ang="T8">
                <a:pos x="T4" y="T5"/>
              </a:cxn>
            </a:cxnLst>
            <a:rect l="T9" t="T10" r="T11" b="T12"/>
            <a:pathLst>
              <a:path w="56" h="4">
                <a:moveTo>
                  <a:pt x="0" y="4"/>
                </a:moveTo>
                <a:lnTo>
                  <a:pt x="26" y="0"/>
                </a:lnTo>
                <a:lnTo>
                  <a:pt x="56"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11" name="Freeform 23"/>
          <p:cNvSpPr>
            <a:spLocks/>
          </p:cNvSpPr>
          <p:nvPr/>
        </p:nvSpPr>
        <p:spPr bwMode="auto">
          <a:xfrm>
            <a:off x="7732714" y="1541463"/>
            <a:ext cx="1506537" cy="1643062"/>
          </a:xfrm>
          <a:custGeom>
            <a:avLst/>
            <a:gdLst>
              <a:gd name="T0" fmla="*/ 1030 w 1030"/>
              <a:gd name="T1" fmla="*/ 953 h 1122"/>
              <a:gd name="T2" fmla="*/ 987 w 1030"/>
              <a:gd name="T3" fmla="*/ 989 h 1122"/>
              <a:gd name="T4" fmla="*/ 939 w 1030"/>
              <a:gd name="T5" fmla="*/ 1021 h 1122"/>
              <a:gd name="T6" fmla="*/ 888 w 1030"/>
              <a:gd name="T7" fmla="*/ 1049 h 1122"/>
              <a:gd name="T8" fmla="*/ 836 w 1030"/>
              <a:gd name="T9" fmla="*/ 1074 h 1122"/>
              <a:gd name="T10" fmla="*/ 780 w 1030"/>
              <a:gd name="T11" fmla="*/ 1094 h 1122"/>
              <a:gd name="T12" fmla="*/ 720 w 1030"/>
              <a:gd name="T13" fmla="*/ 1110 h 1122"/>
              <a:gd name="T14" fmla="*/ 659 w 1030"/>
              <a:gd name="T15" fmla="*/ 1118 h 1122"/>
              <a:gd name="T16" fmla="*/ 599 w 1030"/>
              <a:gd name="T17" fmla="*/ 1122 h 1122"/>
              <a:gd name="T18" fmla="*/ 534 w 1030"/>
              <a:gd name="T19" fmla="*/ 1118 h 1122"/>
              <a:gd name="T20" fmla="*/ 474 w 1030"/>
              <a:gd name="T21" fmla="*/ 1110 h 1122"/>
              <a:gd name="T22" fmla="*/ 418 w 1030"/>
              <a:gd name="T23" fmla="*/ 1094 h 1122"/>
              <a:gd name="T24" fmla="*/ 362 w 1030"/>
              <a:gd name="T25" fmla="*/ 1078 h 1122"/>
              <a:gd name="T26" fmla="*/ 310 w 1030"/>
              <a:gd name="T27" fmla="*/ 1054 h 1122"/>
              <a:gd name="T28" fmla="*/ 263 w 1030"/>
              <a:gd name="T29" fmla="*/ 1025 h 1122"/>
              <a:gd name="T30" fmla="*/ 216 w 1030"/>
              <a:gd name="T31" fmla="*/ 993 h 1122"/>
              <a:gd name="T32" fmla="*/ 173 w 1030"/>
              <a:gd name="T33" fmla="*/ 957 h 1122"/>
              <a:gd name="T34" fmla="*/ 134 w 1030"/>
              <a:gd name="T35" fmla="*/ 916 h 1122"/>
              <a:gd name="T36" fmla="*/ 99 w 1030"/>
              <a:gd name="T37" fmla="*/ 872 h 1122"/>
              <a:gd name="T38" fmla="*/ 69 w 1030"/>
              <a:gd name="T39" fmla="*/ 827 h 1122"/>
              <a:gd name="T40" fmla="*/ 43 w 1030"/>
              <a:gd name="T41" fmla="*/ 775 h 1122"/>
              <a:gd name="T42" fmla="*/ 26 w 1030"/>
              <a:gd name="T43" fmla="*/ 722 h 1122"/>
              <a:gd name="T44" fmla="*/ 9 w 1030"/>
              <a:gd name="T45" fmla="*/ 670 h 1122"/>
              <a:gd name="T46" fmla="*/ 0 w 1030"/>
              <a:gd name="T47" fmla="*/ 613 h 1122"/>
              <a:gd name="T48" fmla="*/ 0 w 1030"/>
              <a:gd name="T49" fmla="*/ 557 h 1122"/>
              <a:gd name="T50" fmla="*/ 0 w 1030"/>
              <a:gd name="T51" fmla="*/ 500 h 1122"/>
              <a:gd name="T52" fmla="*/ 9 w 1030"/>
              <a:gd name="T53" fmla="*/ 452 h 1122"/>
              <a:gd name="T54" fmla="*/ 22 w 1030"/>
              <a:gd name="T55" fmla="*/ 400 h 1122"/>
              <a:gd name="T56" fmla="*/ 39 w 1030"/>
              <a:gd name="T57" fmla="*/ 351 h 1122"/>
              <a:gd name="T58" fmla="*/ 61 w 1030"/>
              <a:gd name="T59" fmla="*/ 307 h 1122"/>
              <a:gd name="T60" fmla="*/ 86 w 1030"/>
              <a:gd name="T61" fmla="*/ 262 h 1122"/>
              <a:gd name="T62" fmla="*/ 151 w 1030"/>
              <a:gd name="T63" fmla="*/ 182 h 1122"/>
              <a:gd name="T64" fmla="*/ 229 w 1030"/>
              <a:gd name="T65" fmla="*/ 113 h 1122"/>
              <a:gd name="T66" fmla="*/ 319 w 1030"/>
              <a:gd name="T67" fmla="*/ 56 h 1122"/>
              <a:gd name="T68" fmla="*/ 371 w 1030"/>
              <a:gd name="T69" fmla="*/ 36 h 1122"/>
              <a:gd name="T70" fmla="*/ 418 w 1030"/>
              <a:gd name="T71" fmla="*/ 20 h 1122"/>
              <a:gd name="T72" fmla="*/ 474 w 1030"/>
              <a:gd name="T73" fmla="*/ 8 h 1122"/>
              <a:gd name="T74" fmla="*/ 530 w 1030"/>
              <a:gd name="T75" fmla="*/ 0 h 1122"/>
              <a:gd name="T76" fmla="*/ 1030 w 1030"/>
              <a:gd name="T77" fmla="*/ 953 h 1122"/>
              <a:gd name="T78" fmla="*/ 1030 w 1030"/>
              <a:gd name="T79" fmla="*/ 953 h 11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0"/>
              <a:gd name="T121" fmla="*/ 0 h 1122"/>
              <a:gd name="T122" fmla="*/ 1030 w 1030"/>
              <a:gd name="T123" fmla="*/ 1122 h 11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0" h="1122">
                <a:moveTo>
                  <a:pt x="1030" y="953"/>
                </a:moveTo>
                <a:lnTo>
                  <a:pt x="987" y="989"/>
                </a:lnTo>
                <a:lnTo>
                  <a:pt x="939" y="1021"/>
                </a:lnTo>
                <a:lnTo>
                  <a:pt x="888" y="1049"/>
                </a:lnTo>
                <a:lnTo>
                  <a:pt x="836" y="1074"/>
                </a:lnTo>
                <a:lnTo>
                  <a:pt x="780" y="1094"/>
                </a:lnTo>
                <a:lnTo>
                  <a:pt x="720" y="1110"/>
                </a:lnTo>
                <a:lnTo>
                  <a:pt x="659" y="1118"/>
                </a:lnTo>
                <a:lnTo>
                  <a:pt x="599" y="1122"/>
                </a:lnTo>
                <a:lnTo>
                  <a:pt x="534" y="1118"/>
                </a:lnTo>
                <a:lnTo>
                  <a:pt x="474" y="1110"/>
                </a:lnTo>
                <a:lnTo>
                  <a:pt x="418" y="1094"/>
                </a:lnTo>
                <a:lnTo>
                  <a:pt x="362" y="1078"/>
                </a:lnTo>
                <a:lnTo>
                  <a:pt x="310" y="1054"/>
                </a:lnTo>
                <a:lnTo>
                  <a:pt x="263" y="1025"/>
                </a:lnTo>
                <a:lnTo>
                  <a:pt x="216" y="993"/>
                </a:lnTo>
                <a:lnTo>
                  <a:pt x="173" y="957"/>
                </a:lnTo>
                <a:lnTo>
                  <a:pt x="134" y="916"/>
                </a:lnTo>
                <a:lnTo>
                  <a:pt x="99" y="872"/>
                </a:lnTo>
                <a:lnTo>
                  <a:pt x="69" y="827"/>
                </a:lnTo>
                <a:lnTo>
                  <a:pt x="43" y="775"/>
                </a:lnTo>
                <a:lnTo>
                  <a:pt x="26" y="722"/>
                </a:lnTo>
                <a:lnTo>
                  <a:pt x="9" y="670"/>
                </a:lnTo>
                <a:lnTo>
                  <a:pt x="0" y="613"/>
                </a:lnTo>
                <a:lnTo>
                  <a:pt x="0" y="557"/>
                </a:lnTo>
                <a:lnTo>
                  <a:pt x="0" y="500"/>
                </a:lnTo>
                <a:lnTo>
                  <a:pt x="9" y="452"/>
                </a:lnTo>
                <a:lnTo>
                  <a:pt x="22" y="400"/>
                </a:lnTo>
                <a:lnTo>
                  <a:pt x="39" y="351"/>
                </a:lnTo>
                <a:lnTo>
                  <a:pt x="61" y="307"/>
                </a:lnTo>
                <a:lnTo>
                  <a:pt x="86" y="262"/>
                </a:lnTo>
                <a:lnTo>
                  <a:pt x="151" y="182"/>
                </a:lnTo>
                <a:lnTo>
                  <a:pt x="229" y="113"/>
                </a:lnTo>
                <a:lnTo>
                  <a:pt x="319" y="56"/>
                </a:lnTo>
                <a:lnTo>
                  <a:pt x="371" y="36"/>
                </a:lnTo>
                <a:lnTo>
                  <a:pt x="418" y="20"/>
                </a:lnTo>
                <a:lnTo>
                  <a:pt x="474" y="8"/>
                </a:lnTo>
                <a:lnTo>
                  <a:pt x="530" y="0"/>
                </a:lnTo>
                <a:lnTo>
                  <a:pt x="1030" y="953"/>
                </a:lnTo>
                <a:close/>
              </a:path>
            </a:pathLst>
          </a:custGeom>
          <a:solidFill>
            <a:schemeClr val="bg1">
              <a:lumMod val="50000"/>
              <a:lumOff val="50000"/>
            </a:schemeClr>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39" name="Freeform 24"/>
          <p:cNvSpPr>
            <a:spLocks/>
          </p:cNvSpPr>
          <p:nvPr/>
        </p:nvSpPr>
        <p:spPr bwMode="auto">
          <a:xfrm>
            <a:off x="7724775" y="1541463"/>
            <a:ext cx="1506538" cy="1643062"/>
          </a:xfrm>
          <a:custGeom>
            <a:avLst/>
            <a:gdLst>
              <a:gd name="T0" fmla="*/ 2147483647 w 1030"/>
              <a:gd name="T1" fmla="*/ 2147483647 h 1122"/>
              <a:gd name="T2" fmla="*/ 2147483647 w 1030"/>
              <a:gd name="T3" fmla="*/ 2147483647 h 1122"/>
              <a:gd name="T4" fmla="*/ 2147483647 w 1030"/>
              <a:gd name="T5" fmla="*/ 2147483647 h 1122"/>
              <a:gd name="T6" fmla="*/ 2147483647 w 1030"/>
              <a:gd name="T7" fmla="*/ 2147483647 h 1122"/>
              <a:gd name="T8" fmla="*/ 2147483647 w 1030"/>
              <a:gd name="T9" fmla="*/ 2147483647 h 1122"/>
              <a:gd name="T10" fmla="*/ 2147483647 w 1030"/>
              <a:gd name="T11" fmla="*/ 2147483647 h 1122"/>
              <a:gd name="T12" fmla="*/ 2147483647 w 1030"/>
              <a:gd name="T13" fmla="*/ 2147483647 h 1122"/>
              <a:gd name="T14" fmla="*/ 2147483647 w 1030"/>
              <a:gd name="T15" fmla="*/ 2147483647 h 1122"/>
              <a:gd name="T16" fmla="*/ 2147483647 w 1030"/>
              <a:gd name="T17" fmla="*/ 2147483647 h 1122"/>
              <a:gd name="T18" fmla="*/ 2147483647 w 1030"/>
              <a:gd name="T19" fmla="*/ 2147483647 h 1122"/>
              <a:gd name="T20" fmla="*/ 2147483647 w 1030"/>
              <a:gd name="T21" fmla="*/ 2147483647 h 1122"/>
              <a:gd name="T22" fmla="*/ 2147483647 w 1030"/>
              <a:gd name="T23" fmla="*/ 2147483647 h 1122"/>
              <a:gd name="T24" fmla="*/ 2147483647 w 1030"/>
              <a:gd name="T25" fmla="*/ 2147483647 h 1122"/>
              <a:gd name="T26" fmla="*/ 2147483647 w 1030"/>
              <a:gd name="T27" fmla="*/ 2147483647 h 1122"/>
              <a:gd name="T28" fmla="*/ 2147483647 w 1030"/>
              <a:gd name="T29" fmla="*/ 2147483647 h 1122"/>
              <a:gd name="T30" fmla="*/ 2147483647 w 1030"/>
              <a:gd name="T31" fmla="*/ 2147483647 h 1122"/>
              <a:gd name="T32" fmla="*/ 2147483647 w 1030"/>
              <a:gd name="T33" fmla="*/ 2147483647 h 1122"/>
              <a:gd name="T34" fmla="*/ 2147483647 w 1030"/>
              <a:gd name="T35" fmla="*/ 2147483647 h 1122"/>
              <a:gd name="T36" fmla="*/ 2147483647 w 1030"/>
              <a:gd name="T37" fmla="*/ 2147483647 h 1122"/>
              <a:gd name="T38" fmla="*/ 2147483647 w 1030"/>
              <a:gd name="T39" fmla="*/ 2147483647 h 1122"/>
              <a:gd name="T40" fmla="*/ 2147483647 w 1030"/>
              <a:gd name="T41" fmla="*/ 2147483647 h 1122"/>
              <a:gd name="T42" fmla="*/ 2147483647 w 1030"/>
              <a:gd name="T43" fmla="*/ 2147483647 h 1122"/>
              <a:gd name="T44" fmla="*/ 2147483647 w 1030"/>
              <a:gd name="T45" fmla="*/ 2147483647 h 1122"/>
              <a:gd name="T46" fmla="*/ 0 w 1030"/>
              <a:gd name="T47" fmla="*/ 2147483647 h 1122"/>
              <a:gd name="T48" fmla="*/ 0 w 1030"/>
              <a:gd name="T49" fmla="*/ 2147483647 h 1122"/>
              <a:gd name="T50" fmla="*/ 0 w 1030"/>
              <a:gd name="T51" fmla="*/ 2147483647 h 1122"/>
              <a:gd name="T52" fmla="*/ 2147483647 w 1030"/>
              <a:gd name="T53" fmla="*/ 2147483647 h 1122"/>
              <a:gd name="T54" fmla="*/ 2147483647 w 1030"/>
              <a:gd name="T55" fmla="*/ 2147483647 h 1122"/>
              <a:gd name="T56" fmla="*/ 2147483647 w 1030"/>
              <a:gd name="T57" fmla="*/ 2147483647 h 1122"/>
              <a:gd name="T58" fmla="*/ 2147483647 w 1030"/>
              <a:gd name="T59" fmla="*/ 2147483647 h 1122"/>
              <a:gd name="T60" fmla="*/ 2147483647 w 1030"/>
              <a:gd name="T61" fmla="*/ 2147483647 h 1122"/>
              <a:gd name="T62" fmla="*/ 2147483647 w 1030"/>
              <a:gd name="T63" fmla="*/ 2147483647 h 1122"/>
              <a:gd name="T64" fmla="*/ 2147483647 w 1030"/>
              <a:gd name="T65" fmla="*/ 2147483647 h 1122"/>
              <a:gd name="T66" fmla="*/ 2147483647 w 1030"/>
              <a:gd name="T67" fmla="*/ 2147483647 h 1122"/>
              <a:gd name="T68" fmla="*/ 2147483647 w 1030"/>
              <a:gd name="T69" fmla="*/ 2147483647 h 1122"/>
              <a:gd name="T70" fmla="*/ 2147483647 w 1030"/>
              <a:gd name="T71" fmla="*/ 2147483647 h 1122"/>
              <a:gd name="T72" fmla="*/ 2147483647 w 1030"/>
              <a:gd name="T73" fmla="*/ 2147483647 h 1122"/>
              <a:gd name="T74" fmla="*/ 2147483647 w 103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0"/>
              <a:gd name="T115" fmla="*/ 0 h 1122"/>
              <a:gd name="T116" fmla="*/ 1030 w 103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0" h="1122">
                <a:moveTo>
                  <a:pt x="1030" y="953"/>
                </a:moveTo>
                <a:lnTo>
                  <a:pt x="987" y="989"/>
                </a:lnTo>
                <a:lnTo>
                  <a:pt x="939" y="1021"/>
                </a:lnTo>
                <a:lnTo>
                  <a:pt x="888" y="1049"/>
                </a:lnTo>
                <a:lnTo>
                  <a:pt x="836" y="1074"/>
                </a:lnTo>
                <a:lnTo>
                  <a:pt x="780" y="1094"/>
                </a:lnTo>
                <a:lnTo>
                  <a:pt x="720" y="1110"/>
                </a:lnTo>
                <a:lnTo>
                  <a:pt x="659" y="1118"/>
                </a:lnTo>
                <a:lnTo>
                  <a:pt x="599" y="1122"/>
                </a:lnTo>
                <a:lnTo>
                  <a:pt x="534" y="1118"/>
                </a:lnTo>
                <a:lnTo>
                  <a:pt x="474" y="1110"/>
                </a:lnTo>
                <a:lnTo>
                  <a:pt x="418" y="1094"/>
                </a:lnTo>
                <a:lnTo>
                  <a:pt x="362" y="1078"/>
                </a:lnTo>
                <a:lnTo>
                  <a:pt x="310" y="1054"/>
                </a:lnTo>
                <a:lnTo>
                  <a:pt x="263" y="1025"/>
                </a:lnTo>
                <a:lnTo>
                  <a:pt x="216" y="993"/>
                </a:lnTo>
                <a:lnTo>
                  <a:pt x="173" y="957"/>
                </a:lnTo>
                <a:lnTo>
                  <a:pt x="134" y="916"/>
                </a:lnTo>
                <a:lnTo>
                  <a:pt x="99" y="872"/>
                </a:lnTo>
                <a:lnTo>
                  <a:pt x="69" y="827"/>
                </a:lnTo>
                <a:lnTo>
                  <a:pt x="43" y="775"/>
                </a:lnTo>
                <a:lnTo>
                  <a:pt x="26" y="722"/>
                </a:lnTo>
                <a:lnTo>
                  <a:pt x="9" y="670"/>
                </a:lnTo>
                <a:lnTo>
                  <a:pt x="0" y="613"/>
                </a:lnTo>
                <a:lnTo>
                  <a:pt x="0" y="557"/>
                </a:lnTo>
                <a:lnTo>
                  <a:pt x="0" y="500"/>
                </a:lnTo>
                <a:lnTo>
                  <a:pt x="9" y="452"/>
                </a:lnTo>
                <a:lnTo>
                  <a:pt x="22" y="400"/>
                </a:lnTo>
                <a:lnTo>
                  <a:pt x="39" y="351"/>
                </a:lnTo>
                <a:lnTo>
                  <a:pt x="61" y="307"/>
                </a:lnTo>
                <a:lnTo>
                  <a:pt x="86" y="262"/>
                </a:lnTo>
                <a:lnTo>
                  <a:pt x="151" y="182"/>
                </a:lnTo>
                <a:lnTo>
                  <a:pt x="229" y="113"/>
                </a:lnTo>
                <a:lnTo>
                  <a:pt x="319" y="56"/>
                </a:lnTo>
                <a:lnTo>
                  <a:pt x="371" y="36"/>
                </a:lnTo>
                <a:lnTo>
                  <a:pt x="418" y="20"/>
                </a:lnTo>
                <a:lnTo>
                  <a:pt x="474" y="8"/>
                </a:lnTo>
                <a:lnTo>
                  <a:pt x="530"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0" name="Line 25"/>
          <p:cNvSpPr>
            <a:spLocks noChangeShapeType="1"/>
          </p:cNvSpPr>
          <p:nvPr/>
        </p:nvSpPr>
        <p:spPr bwMode="auto">
          <a:xfrm>
            <a:off x="7145339" y="2357439"/>
            <a:ext cx="2911475" cy="1587"/>
          </a:xfrm>
          <a:prstGeom prst="line">
            <a:avLst/>
          </a:prstGeom>
          <a:noFill/>
          <a:ln w="0" cap="sq">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1" name="Line 26"/>
          <p:cNvSpPr>
            <a:spLocks noChangeShapeType="1"/>
          </p:cNvSpPr>
          <p:nvPr/>
        </p:nvSpPr>
        <p:spPr bwMode="auto">
          <a:xfrm>
            <a:off x="7145339" y="2357439"/>
            <a:ext cx="2911475" cy="1587"/>
          </a:xfrm>
          <a:prstGeom prst="line">
            <a:avLst/>
          </a:prstGeom>
          <a:noFill/>
          <a:ln w="635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2" name="Line 29"/>
          <p:cNvSpPr>
            <a:spLocks noChangeShapeType="1"/>
          </p:cNvSpPr>
          <p:nvPr/>
        </p:nvSpPr>
        <p:spPr bwMode="auto">
          <a:xfrm flipV="1">
            <a:off x="8601075" y="1057275"/>
            <a:ext cx="1588" cy="2611438"/>
          </a:xfrm>
          <a:prstGeom prst="line">
            <a:avLst/>
          </a:prstGeom>
          <a:noFill/>
          <a:ln w="0" cap="sq">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3" name="Line 30"/>
          <p:cNvSpPr>
            <a:spLocks noChangeShapeType="1"/>
          </p:cNvSpPr>
          <p:nvPr/>
        </p:nvSpPr>
        <p:spPr bwMode="auto">
          <a:xfrm flipV="1">
            <a:off x="8601075" y="1057275"/>
            <a:ext cx="1588" cy="2611438"/>
          </a:xfrm>
          <a:prstGeom prst="line">
            <a:avLst/>
          </a:prstGeom>
          <a:noFill/>
          <a:ln w="635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4" name="Line 33"/>
          <p:cNvSpPr>
            <a:spLocks noChangeShapeType="1"/>
          </p:cNvSpPr>
          <p:nvPr/>
        </p:nvSpPr>
        <p:spPr bwMode="auto">
          <a:xfrm flipH="1">
            <a:off x="7289800" y="1760538"/>
            <a:ext cx="2622550" cy="1200150"/>
          </a:xfrm>
          <a:prstGeom prst="line">
            <a:avLst/>
          </a:prstGeom>
          <a:noFill/>
          <a:ln w="0" cap="sq">
            <a:solidFill>
              <a:schemeClr val="tx1"/>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5" name="Freeform 35"/>
          <p:cNvSpPr>
            <a:spLocks/>
          </p:cNvSpPr>
          <p:nvPr/>
        </p:nvSpPr>
        <p:spPr bwMode="auto">
          <a:xfrm>
            <a:off x="9867901" y="1712913"/>
            <a:ext cx="144463" cy="95250"/>
          </a:xfrm>
          <a:custGeom>
            <a:avLst/>
            <a:gdLst>
              <a:gd name="T0" fmla="*/ 2147483647 w 99"/>
              <a:gd name="T1" fmla="*/ 2147483647 h 65"/>
              <a:gd name="T2" fmla="*/ 2147483647 w 99"/>
              <a:gd name="T3" fmla="*/ 2147483647 h 65"/>
              <a:gd name="T4" fmla="*/ 0 w 99"/>
              <a:gd name="T5" fmla="*/ 2147483647 h 65"/>
              <a:gd name="T6" fmla="*/ 2147483647 w 99"/>
              <a:gd name="T7" fmla="*/ 2147483647 h 65"/>
              <a:gd name="T8" fmla="*/ 2147483647 w 99"/>
              <a:gd name="T9" fmla="*/ 2147483647 h 65"/>
              <a:gd name="T10" fmla="*/ 2147483647 w 99"/>
              <a:gd name="T11" fmla="*/ 2147483647 h 65"/>
              <a:gd name="T12" fmla="*/ 2147483647 w 99"/>
              <a:gd name="T13" fmla="*/ 2147483647 h 65"/>
              <a:gd name="T14" fmla="*/ 2147483647 w 99"/>
              <a:gd name="T15" fmla="*/ 2147483647 h 65"/>
              <a:gd name="T16" fmla="*/ 2147483647 w 99"/>
              <a:gd name="T17" fmla="*/ 0 h 65"/>
              <a:gd name="T18" fmla="*/ 2147483647 w 99"/>
              <a:gd name="T19" fmla="*/ 2147483647 h 65"/>
              <a:gd name="T20" fmla="*/ 2147483647 w 99"/>
              <a:gd name="T21" fmla="*/ 2147483647 h 65"/>
              <a:gd name="T22" fmla="*/ 2147483647 w 99"/>
              <a:gd name="T23" fmla="*/ 2147483647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65"/>
              <a:gd name="T38" fmla="*/ 99 w 99"/>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65">
                <a:moveTo>
                  <a:pt x="47" y="8"/>
                </a:moveTo>
                <a:lnTo>
                  <a:pt x="21" y="12"/>
                </a:lnTo>
                <a:lnTo>
                  <a:pt x="0" y="16"/>
                </a:lnTo>
                <a:lnTo>
                  <a:pt x="26" y="65"/>
                </a:lnTo>
                <a:lnTo>
                  <a:pt x="30" y="56"/>
                </a:lnTo>
                <a:lnTo>
                  <a:pt x="34" y="48"/>
                </a:lnTo>
                <a:lnTo>
                  <a:pt x="60" y="28"/>
                </a:lnTo>
                <a:lnTo>
                  <a:pt x="77" y="8"/>
                </a:lnTo>
                <a:lnTo>
                  <a:pt x="99" y="0"/>
                </a:lnTo>
                <a:lnTo>
                  <a:pt x="73" y="4"/>
                </a:lnTo>
                <a:lnTo>
                  <a:pt x="47" y="8"/>
                </a:lnTo>
                <a:close/>
              </a:path>
            </a:pathLst>
          </a:custGeom>
          <a:solidFill>
            <a:srgbClr val="FF0000"/>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6" name="Freeform 36"/>
          <p:cNvSpPr>
            <a:spLocks/>
          </p:cNvSpPr>
          <p:nvPr/>
        </p:nvSpPr>
        <p:spPr bwMode="auto">
          <a:xfrm>
            <a:off x="9867901" y="1712913"/>
            <a:ext cx="144463" cy="95250"/>
          </a:xfrm>
          <a:custGeom>
            <a:avLst/>
            <a:gdLst>
              <a:gd name="T0" fmla="*/ 2147483647 w 99"/>
              <a:gd name="T1" fmla="*/ 2147483647 h 65"/>
              <a:gd name="T2" fmla="*/ 2147483647 w 99"/>
              <a:gd name="T3" fmla="*/ 2147483647 h 65"/>
              <a:gd name="T4" fmla="*/ 0 w 99"/>
              <a:gd name="T5" fmla="*/ 2147483647 h 65"/>
              <a:gd name="T6" fmla="*/ 2147483647 w 99"/>
              <a:gd name="T7" fmla="*/ 2147483647 h 65"/>
              <a:gd name="T8" fmla="*/ 2147483647 w 99"/>
              <a:gd name="T9" fmla="*/ 2147483647 h 65"/>
              <a:gd name="T10" fmla="*/ 2147483647 w 99"/>
              <a:gd name="T11" fmla="*/ 2147483647 h 65"/>
              <a:gd name="T12" fmla="*/ 2147483647 w 99"/>
              <a:gd name="T13" fmla="*/ 2147483647 h 65"/>
              <a:gd name="T14" fmla="*/ 2147483647 w 99"/>
              <a:gd name="T15" fmla="*/ 2147483647 h 65"/>
              <a:gd name="T16" fmla="*/ 2147483647 w 99"/>
              <a:gd name="T17" fmla="*/ 0 h 65"/>
              <a:gd name="T18" fmla="*/ 2147483647 w 99"/>
              <a:gd name="T19" fmla="*/ 2147483647 h 65"/>
              <a:gd name="T20" fmla="*/ 2147483647 w 99"/>
              <a:gd name="T21" fmla="*/ 2147483647 h 65"/>
              <a:gd name="T22" fmla="*/ 2147483647 w 99"/>
              <a:gd name="T23" fmla="*/ 2147483647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65"/>
              <a:gd name="T38" fmla="*/ 99 w 99"/>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65">
                <a:moveTo>
                  <a:pt x="47" y="8"/>
                </a:moveTo>
                <a:lnTo>
                  <a:pt x="21" y="12"/>
                </a:lnTo>
                <a:lnTo>
                  <a:pt x="0" y="16"/>
                </a:lnTo>
                <a:lnTo>
                  <a:pt x="26" y="65"/>
                </a:lnTo>
                <a:lnTo>
                  <a:pt x="30" y="56"/>
                </a:lnTo>
                <a:lnTo>
                  <a:pt x="34" y="48"/>
                </a:lnTo>
                <a:lnTo>
                  <a:pt x="60" y="28"/>
                </a:lnTo>
                <a:lnTo>
                  <a:pt x="77" y="8"/>
                </a:lnTo>
                <a:lnTo>
                  <a:pt x="99" y="0"/>
                </a:lnTo>
                <a:lnTo>
                  <a:pt x="73" y="4"/>
                </a:lnTo>
                <a:lnTo>
                  <a:pt x="47" y="8"/>
                </a:lnTo>
              </a:path>
            </a:pathLst>
          </a:custGeom>
          <a:solidFill>
            <a:srgbClr val="FF0000"/>
          </a:solidFill>
          <a:ln w="635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7" name="Freeform 37"/>
          <p:cNvSpPr>
            <a:spLocks/>
          </p:cNvSpPr>
          <p:nvPr/>
        </p:nvSpPr>
        <p:spPr bwMode="auto">
          <a:xfrm>
            <a:off x="9886951" y="1736725"/>
            <a:ext cx="74613" cy="46038"/>
          </a:xfrm>
          <a:custGeom>
            <a:avLst/>
            <a:gdLst>
              <a:gd name="T0" fmla="*/ 2147483647 w 51"/>
              <a:gd name="T1" fmla="*/ 2147483647 h 32"/>
              <a:gd name="T2" fmla="*/ 2147483647 w 51"/>
              <a:gd name="T3" fmla="*/ 2147483647 h 32"/>
              <a:gd name="T4" fmla="*/ 0 w 51"/>
              <a:gd name="T5" fmla="*/ 2147483647 h 32"/>
              <a:gd name="T6" fmla="*/ 2147483647 w 51"/>
              <a:gd name="T7" fmla="*/ 2147483647 h 32"/>
              <a:gd name="T8" fmla="*/ 2147483647 w 51"/>
              <a:gd name="T9" fmla="*/ 2147483647 h 32"/>
              <a:gd name="T10" fmla="*/ 2147483647 w 51"/>
              <a:gd name="T11" fmla="*/ 2147483647 h 32"/>
              <a:gd name="T12" fmla="*/ 2147483647 w 51"/>
              <a:gd name="T13" fmla="*/ 2147483647 h 32"/>
              <a:gd name="T14" fmla="*/ 2147483647 w 51"/>
              <a:gd name="T15" fmla="*/ 0 h 32"/>
              <a:gd name="T16" fmla="*/ 2147483647 w 51"/>
              <a:gd name="T17" fmla="*/ 0 h 32"/>
              <a:gd name="T18" fmla="*/ 2147483647 w 51"/>
              <a:gd name="T19" fmla="*/ 2147483647 h 32"/>
              <a:gd name="T20" fmla="*/ 2147483647 w 51"/>
              <a:gd name="T21" fmla="*/ 2147483647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32"/>
              <a:gd name="T35" fmla="*/ 51 w 5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32">
                <a:moveTo>
                  <a:pt x="26" y="4"/>
                </a:moveTo>
                <a:lnTo>
                  <a:pt x="13" y="4"/>
                </a:lnTo>
                <a:lnTo>
                  <a:pt x="0" y="8"/>
                </a:lnTo>
                <a:lnTo>
                  <a:pt x="13" y="32"/>
                </a:lnTo>
                <a:lnTo>
                  <a:pt x="21" y="20"/>
                </a:lnTo>
                <a:lnTo>
                  <a:pt x="30" y="12"/>
                </a:lnTo>
                <a:lnTo>
                  <a:pt x="39" y="4"/>
                </a:lnTo>
                <a:lnTo>
                  <a:pt x="51" y="0"/>
                </a:lnTo>
                <a:lnTo>
                  <a:pt x="39" y="0"/>
                </a:lnTo>
                <a:lnTo>
                  <a:pt x="26" y="4"/>
                </a:lnTo>
                <a:close/>
              </a:path>
            </a:pathLst>
          </a:custGeom>
          <a:solidFill>
            <a:srgbClr val="FF0000"/>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8" name="Freeform 38"/>
          <p:cNvSpPr>
            <a:spLocks/>
          </p:cNvSpPr>
          <p:nvPr/>
        </p:nvSpPr>
        <p:spPr bwMode="auto">
          <a:xfrm>
            <a:off x="9886951" y="1736725"/>
            <a:ext cx="74613" cy="46038"/>
          </a:xfrm>
          <a:custGeom>
            <a:avLst/>
            <a:gdLst>
              <a:gd name="T0" fmla="*/ 2147483647 w 51"/>
              <a:gd name="T1" fmla="*/ 2147483647 h 32"/>
              <a:gd name="T2" fmla="*/ 2147483647 w 51"/>
              <a:gd name="T3" fmla="*/ 2147483647 h 32"/>
              <a:gd name="T4" fmla="*/ 0 w 51"/>
              <a:gd name="T5" fmla="*/ 2147483647 h 32"/>
              <a:gd name="T6" fmla="*/ 2147483647 w 51"/>
              <a:gd name="T7" fmla="*/ 2147483647 h 32"/>
              <a:gd name="T8" fmla="*/ 2147483647 w 51"/>
              <a:gd name="T9" fmla="*/ 2147483647 h 32"/>
              <a:gd name="T10" fmla="*/ 2147483647 w 51"/>
              <a:gd name="T11" fmla="*/ 2147483647 h 32"/>
              <a:gd name="T12" fmla="*/ 2147483647 w 51"/>
              <a:gd name="T13" fmla="*/ 2147483647 h 32"/>
              <a:gd name="T14" fmla="*/ 2147483647 w 51"/>
              <a:gd name="T15" fmla="*/ 0 h 32"/>
              <a:gd name="T16" fmla="*/ 2147483647 w 51"/>
              <a:gd name="T17" fmla="*/ 0 h 32"/>
              <a:gd name="T18" fmla="*/ 2147483647 w 51"/>
              <a:gd name="T19" fmla="*/ 2147483647 h 32"/>
              <a:gd name="T20" fmla="*/ 2147483647 w 51"/>
              <a:gd name="T21" fmla="*/ 2147483647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32"/>
              <a:gd name="T35" fmla="*/ 51 w 5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32">
                <a:moveTo>
                  <a:pt x="26" y="4"/>
                </a:moveTo>
                <a:lnTo>
                  <a:pt x="13" y="4"/>
                </a:lnTo>
                <a:lnTo>
                  <a:pt x="0" y="8"/>
                </a:lnTo>
                <a:lnTo>
                  <a:pt x="13" y="32"/>
                </a:lnTo>
                <a:lnTo>
                  <a:pt x="21" y="20"/>
                </a:lnTo>
                <a:lnTo>
                  <a:pt x="30" y="12"/>
                </a:lnTo>
                <a:lnTo>
                  <a:pt x="39" y="4"/>
                </a:lnTo>
                <a:lnTo>
                  <a:pt x="51" y="0"/>
                </a:lnTo>
                <a:lnTo>
                  <a:pt x="39" y="0"/>
                </a:lnTo>
                <a:lnTo>
                  <a:pt x="26" y="4"/>
                </a:lnTo>
              </a:path>
            </a:pathLst>
          </a:custGeom>
          <a:solidFill>
            <a:srgbClr val="FF0000"/>
          </a:solidFill>
          <a:ln w="635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49" name="Line 39"/>
          <p:cNvSpPr>
            <a:spLocks noChangeShapeType="1"/>
          </p:cNvSpPr>
          <p:nvPr/>
        </p:nvSpPr>
        <p:spPr bwMode="auto">
          <a:xfrm flipH="1" flipV="1">
            <a:off x="7989889" y="1187450"/>
            <a:ext cx="1228725" cy="2344738"/>
          </a:xfrm>
          <a:prstGeom prst="line">
            <a:avLst/>
          </a:prstGeom>
          <a:noFill/>
          <a:ln w="0" cap="sq">
            <a:solidFill>
              <a:schemeClr val="tx1"/>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50" name="Freeform 41"/>
          <p:cNvSpPr>
            <a:spLocks/>
          </p:cNvSpPr>
          <p:nvPr/>
        </p:nvSpPr>
        <p:spPr bwMode="auto">
          <a:xfrm>
            <a:off x="7939088" y="1092201"/>
            <a:ext cx="101600" cy="136525"/>
          </a:xfrm>
          <a:custGeom>
            <a:avLst/>
            <a:gdLst>
              <a:gd name="T0" fmla="*/ 2147483647 w 69"/>
              <a:gd name="T1" fmla="*/ 2147483647 h 93"/>
              <a:gd name="T2" fmla="*/ 2147483647 w 69"/>
              <a:gd name="T3" fmla="*/ 2147483647 h 93"/>
              <a:gd name="T4" fmla="*/ 2147483647 w 69"/>
              <a:gd name="T5" fmla="*/ 2147483647 h 93"/>
              <a:gd name="T6" fmla="*/ 2147483647 w 69"/>
              <a:gd name="T7" fmla="*/ 2147483647 h 93"/>
              <a:gd name="T8" fmla="*/ 2147483647 w 69"/>
              <a:gd name="T9" fmla="*/ 2147483647 h 93"/>
              <a:gd name="T10" fmla="*/ 2147483647 w 69"/>
              <a:gd name="T11" fmla="*/ 2147483647 h 93"/>
              <a:gd name="T12" fmla="*/ 2147483647 w 69"/>
              <a:gd name="T13" fmla="*/ 2147483647 h 93"/>
              <a:gd name="T14" fmla="*/ 2147483647 w 69"/>
              <a:gd name="T15" fmla="*/ 2147483647 h 93"/>
              <a:gd name="T16" fmla="*/ 0 w 69"/>
              <a:gd name="T17" fmla="*/ 0 h 93"/>
              <a:gd name="T18" fmla="*/ 2147483647 w 69"/>
              <a:gd name="T19" fmla="*/ 2147483647 h 93"/>
              <a:gd name="T20" fmla="*/ 2147483647 w 69"/>
              <a:gd name="T21" fmla="*/ 2147483647 h 93"/>
              <a:gd name="T22" fmla="*/ 2147483647 w 69"/>
              <a:gd name="T23" fmla="*/ 2147483647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93"/>
              <a:gd name="T38" fmla="*/ 69 w 69"/>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93">
                <a:moveTo>
                  <a:pt x="13" y="48"/>
                </a:moveTo>
                <a:lnTo>
                  <a:pt x="13" y="69"/>
                </a:lnTo>
                <a:lnTo>
                  <a:pt x="17" y="93"/>
                </a:lnTo>
                <a:lnTo>
                  <a:pt x="69" y="69"/>
                </a:lnTo>
                <a:lnTo>
                  <a:pt x="60" y="65"/>
                </a:lnTo>
                <a:lnTo>
                  <a:pt x="51" y="57"/>
                </a:lnTo>
                <a:lnTo>
                  <a:pt x="34" y="36"/>
                </a:lnTo>
                <a:lnTo>
                  <a:pt x="13" y="16"/>
                </a:lnTo>
                <a:lnTo>
                  <a:pt x="0" y="0"/>
                </a:lnTo>
                <a:lnTo>
                  <a:pt x="4" y="20"/>
                </a:lnTo>
                <a:lnTo>
                  <a:pt x="13" y="48"/>
                </a:lnTo>
                <a:close/>
              </a:path>
            </a:pathLst>
          </a:custGeom>
          <a:solidFill>
            <a:srgbClr val="FF0000"/>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51" name="Freeform 42"/>
          <p:cNvSpPr>
            <a:spLocks/>
          </p:cNvSpPr>
          <p:nvPr/>
        </p:nvSpPr>
        <p:spPr bwMode="auto">
          <a:xfrm>
            <a:off x="7939088" y="1092201"/>
            <a:ext cx="101600" cy="136525"/>
          </a:xfrm>
          <a:custGeom>
            <a:avLst/>
            <a:gdLst>
              <a:gd name="T0" fmla="*/ 2147483647 w 69"/>
              <a:gd name="T1" fmla="*/ 2147483647 h 93"/>
              <a:gd name="T2" fmla="*/ 2147483647 w 69"/>
              <a:gd name="T3" fmla="*/ 2147483647 h 93"/>
              <a:gd name="T4" fmla="*/ 2147483647 w 69"/>
              <a:gd name="T5" fmla="*/ 2147483647 h 93"/>
              <a:gd name="T6" fmla="*/ 2147483647 w 69"/>
              <a:gd name="T7" fmla="*/ 2147483647 h 93"/>
              <a:gd name="T8" fmla="*/ 2147483647 w 69"/>
              <a:gd name="T9" fmla="*/ 2147483647 h 93"/>
              <a:gd name="T10" fmla="*/ 2147483647 w 69"/>
              <a:gd name="T11" fmla="*/ 2147483647 h 93"/>
              <a:gd name="T12" fmla="*/ 2147483647 w 69"/>
              <a:gd name="T13" fmla="*/ 2147483647 h 93"/>
              <a:gd name="T14" fmla="*/ 2147483647 w 69"/>
              <a:gd name="T15" fmla="*/ 2147483647 h 93"/>
              <a:gd name="T16" fmla="*/ 0 w 69"/>
              <a:gd name="T17" fmla="*/ 0 h 93"/>
              <a:gd name="T18" fmla="*/ 2147483647 w 69"/>
              <a:gd name="T19" fmla="*/ 2147483647 h 93"/>
              <a:gd name="T20" fmla="*/ 2147483647 w 69"/>
              <a:gd name="T21" fmla="*/ 2147483647 h 93"/>
              <a:gd name="T22" fmla="*/ 2147483647 w 69"/>
              <a:gd name="T23" fmla="*/ 2147483647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93"/>
              <a:gd name="T38" fmla="*/ 69 w 69"/>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93">
                <a:moveTo>
                  <a:pt x="13" y="48"/>
                </a:moveTo>
                <a:lnTo>
                  <a:pt x="13" y="69"/>
                </a:lnTo>
                <a:lnTo>
                  <a:pt x="17" y="93"/>
                </a:lnTo>
                <a:lnTo>
                  <a:pt x="69" y="69"/>
                </a:lnTo>
                <a:lnTo>
                  <a:pt x="60" y="65"/>
                </a:lnTo>
                <a:lnTo>
                  <a:pt x="51" y="57"/>
                </a:lnTo>
                <a:lnTo>
                  <a:pt x="34" y="36"/>
                </a:lnTo>
                <a:lnTo>
                  <a:pt x="13" y="16"/>
                </a:lnTo>
                <a:lnTo>
                  <a:pt x="0" y="0"/>
                </a:lnTo>
                <a:lnTo>
                  <a:pt x="4" y="20"/>
                </a:lnTo>
                <a:lnTo>
                  <a:pt x="13" y="48"/>
                </a:lnTo>
              </a:path>
            </a:pathLst>
          </a:custGeom>
          <a:solidFill>
            <a:srgbClr val="FF0000"/>
          </a:solidFill>
          <a:ln w="635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52" name="Freeform 43"/>
          <p:cNvSpPr>
            <a:spLocks/>
          </p:cNvSpPr>
          <p:nvPr/>
        </p:nvSpPr>
        <p:spPr bwMode="auto">
          <a:xfrm>
            <a:off x="7964488" y="1139825"/>
            <a:ext cx="49212" cy="71438"/>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0 w 34"/>
              <a:gd name="T15" fmla="*/ 0 h 49"/>
              <a:gd name="T16" fmla="*/ 0 w 34"/>
              <a:gd name="T17" fmla="*/ 2147483647 h 49"/>
              <a:gd name="T18" fmla="*/ 2147483647 w 34"/>
              <a:gd name="T19" fmla="*/ 2147483647 h 49"/>
              <a:gd name="T20" fmla="*/ 2147483647 w 34"/>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49"/>
              <a:gd name="T35" fmla="*/ 34 w 34"/>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49">
                <a:moveTo>
                  <a:pt x="4" y="25"/>
                </a:moveTo>
                <a:lnTo>
                  <a:pt x="4" y="37"/>
                </a:lnTo>
                <a:lnTo>
                  <a:pt x="9" y="49"/>
                </a:lnTo>
                <a:lnTo>
                  <a:pt x="34" y="37"/>
                </a:lnTo>
                <a:lnTo>
                  <a:pt x="26" y="29"/>
                </a:lnTo>
                <a:lnTo>
                  <a:pt x="17" y="21"/>
                </a:lnTo>
                <a:lnTo>
                  <a:pt x="4" y="8"/>
                </a:lnTo>
                <a:lnTo>
                  <a:pt x="0" y="0"/>
                </a:lnTo>
                <a:lnTo>
                  <a:pt x="0" y="8"/>
                </a:lnTo>
                <a:lnTo>
                  <a:pt x="4" y="25"/>
                </a:lnTo>
                <a:close/>
              </a:path>
            </a:pathLst>
          </a:custGeom>
          <a:solidFill>
            <a:srgbClr val="FF0000"/>
          </a:solidFill>
          <a:ln w="952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53" name="Freeform 44"/>
          <p:cNvSpPr>
            <a:spLocks/>
          </p:cNvSpPr>
          <p:nvPr/>
        </p:nvSpPr>
        <p:spPr bwMode="auto">
          <a:xfrm>
            <a:off x="7964488" y="1139825"/>
            <a:ext cx="49212" cy="71438"/>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0 w 34"/>
              <a:gd name="T15" fmla="*/ 0 h 49"/>
              <a:gd name="T16" fmla="*/ 0 w 34"/>
              <a:gd name="T17" fmla="*/ 2147483647 h 49"/>
              <a:gd name="T18" fmla="*/ 2147483647 w 34"/>
              <a:gd name="T19" fmla="*/ 2147483647 h 49"/>
              <a:gd name="T20" fmla="*/ 2147483647 w 34"/>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49"/>
              <a:gd name="T35" fmla="*/ 34 w 34"/>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49">
                <a:moveTo>
                  <a:pt x="4" y="25"/>
                </a:moveTo>
                <a:lnTo>
                  <a:pt x="4" y="37"/>
                </a:lnTo>
                <a:lnTo>
                  <a:pt x="9" y="49"/>
                </a:lnTo>
                <a:lnTo>
                  <a:pt x="34" y="37"/>
                </a:lnTo>
                <a:lnTo>
                  <a:pt x="26" y="29"/>
                </a:lnTo>
                <a:lnTo>
                  <a:pt x="17" y="21"/>
                </a:lnTo>
                <a:lnTo>
                  <a:pt x="4" y="8"/>
                </a:lnTo>
                <a:lnTo>
                  <a:pt x="0" y="0"/>
                </a:lnTo>
                <a:lnTo>
                  <a:pt x="0" y="8"/>
                </a:lnTo>
                <a:lnTo>
                  <a:pt x="4" y="25"/>
                </a:lnTo>
              </a:path>
            </a:pathLst>
          </a:custGeom>
          <a:solidFill>
            <a:srgbClr val="FF0000"/>
          </a:solidFill>
          <a:ln w="635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55" name="Line 46"/>
          <p:cNvSpPr>
            <a:spLocks noChangeShapeType="1"/>
          </p:cNvSpPr>
          <p:nvPr/>
        </p:nvSpPr>
        <p:spPr bwMode="auto">
          <a:xfrm flipH="1" flipV="1">
            <a:off x="7637464" y="2392363"/>
            <a:ext cx="749789" cy="1408428"/>
          </a:xfrm>
          <a:prstGeom prst="line">
            <a:avLst/>
          </a:prstGeom>
          <a:noFill/>
          <a:ln w="6350">
            <a:solidFill>
              <a:schemeClr val="bg2"/>
            </a:solidFill>
            <a:round/>
            <a:headEnd type="arrow"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48157" name="Line 49"/>
          <p:cNvSpPr>
            <a:spLocks noChangeShapeType="1"/>
          </p:cNvSpPr>
          <p:nvPr/>
        </p:nvSpPr>
        <p:spPr bwMode="auto">
          <a:xfrm flipH="1" flipV="1">
            <a:off x="9188450" y="1606550"/>
            <a:ext cx="767546" cy="1465834"/>
          </a:xfrm>
          <a:prstGeom prst="line">
            <a:avLst/>
          </a:prstGeom>
          <a:noFill/>
          <a:ln w="6350">
            <a:solidFill>
              <a:schemeClr val="bg2"/>
            </a:solidFill>
            <a:round/>
            <a:headEnd type="arrow"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58" name="Freeform 51"/>
          <p:cNvSpPr>
            <a:spLocks/>
          </p:cNvSpPr>
          <p:nvPr/>
        </p:nvSpPr>
        <p:spPr bwMode="auto">
          <a:xfrm>
            <a:off x="9734550" y="1831976"/>
            <a:ext cx="133350" cy="536575"/>
          </a:xfrm>
          <a:custGeom>
            <a:avLst/>
            <a:gdLst>
              <a:gd name="T0" fmla="*/ 0 w 91"/>
              <a:gd name="T1" fmla="*/ 0 h 367"/>
              <a:gd name="T2" fmla="*/ 2147483647 w 91"/>
              <a:gd name="T3" fmla="*/ 2147483647 h 367"/>
              <a:gd name="T4" fmla="*/ 2147483647 w 91"/>
              <a:gd name="T5" fmla="*/ 2147483647 h 367"/>
              <a:gd name="T6" fmla="*/ 2147483647 w 91"/>
              <a:gd name="T7" fmla="*/ 2147483647 h 367"/>
              <a:gd name="T8" fmla="*/ 2147483647 w 91"/>
              <a:gd name="T9" fmla="*/ 2147483647 h 367"/>
              <a:gd name="T10" fmla="*/ 0 60000 65536"/>
              <a:gd name="T11" fmla="*/ 0 60000 65536"/>
              <a:gd name="T12" fmla="*/ 0 60000 65536"/>
              <a:gd name="T13" fmla="*/ 0 60000 65536"/>
              <a:gd name="T14" fmla="*/ 0 60000 65536"/>
              <a:gd name="T15" fmla="*/ 0 w 91"/>
              <a:gd name="T16" fmla="*/ 0 h 367"/>
              <a:gd name="T17" fmla="*/ 91 w 91"/>
              <a:gd name="T18" fmla="*/ 367 h 367"/>
            </a:gdLst>
            <a:ahLst/>
            <a:cxnLst>
              <a:cxn ang="T10">
                <a:pos x="T0" y="T1"/>
              </a:cxn>
              <a:cxn ang="T11">
                <a:pos x="T2" y="T3"/>
              </a:cxn>
              <a:cxn ang="T12">
                <a:pos x="T4" y="T5"/>
              </a:cxn>
              <a:cxn ang="T13">
                <a:pos x="T6" y="T7"/>
              </a:cxn>
              <a:cxn ang="T14">
                <a:pos x="T8" y="T9"/>
              </a:cxn>
            </a:cxnLst>
            <a:rect l="T15" t="T16" r="T17" b="T18"/>
            <a:pathLst>
              <a:path w="91" h="367">
                <a:moveTo>
                  <a:pt x="0" y="0"/>
                </a:moveTo>
                <a:lnTo>
                  <a:pt x="35" y="84"/>
                </a:lnTo>
                <a:lnTo>
                  <a:pt x="65" y="173"/>
                </a:lnTo>
                <a:lnTo>
                  <a:pt x="82" y="266"/>
                </a:lnTo>
                <a:lnTo>
                  <a:pt x="91" y="367"/>
                </a:lnTo>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59" name="Freeform 52"/>
          <p:cNvSpPr>
            <a:spLocks/>
          </p:cNvSpPr>
          <p:nvPr/>
        </p:nvSpPr>
        <p:spPr bwMode="auto">
          <a:xfrm>
            <a:off x="9723438" y="1831976"/>
            <a:ext cx="101600" cy="136525"/>
          </a:xfrm>
          <a:custGeom>
            <a:avLst/>
            <a:gdLst>
              <a:gd name="T0" fmla="*/ 2147483647 w 69"/>
              <a:gd name="T1" fmla="*/ 2147483647 h 93"/>
              <a:gd name="T2" fmla="*/ 2147483647 w 69"/>
              <a:gd name="T3" fmla="*/ 2147483647 h 93"/>
              <a:gd name="T4" fmla="*/ 2147483647 w 69"/>
              <a:gd name="T5" fmla="*/ 2147483647 h 93"/>
              <a:gd name="T6" fmla="*/ 2147483647 w 69"/>
              <a:gd name="T7" fmla="*/ 2147483647 h 93"/>
              <a:gd name="T8" fmla="*/ 2147483647 w 69"/>
              <a:gd name="T9" fmla="*/ 2147483647 h 93"/>
              <a:gd name="T10" fmla="*/ 2147483647 w 69"/>
              <a:gd name="T11" fmla="*/ 2147483647 h 93"/>
              <a:gd name="T12" fmla="*/ 2147483647 w 69"/>
              <a:gd name="T13" fmla="*/ 2147483647 h 93"/>
              <a:gd name="T14" fmla="*/ 2147483647 w 69"/>
              <a:gd name="T15" fmla="*/ 2147483647 h 93"/>
              <a:gd name="T16" fmla="*/ 0 w 69"/>
              <a:gd name="T17" fmla="*/ 0 h 93"/>
              <a:gd name="T18" fmla="*/ 2147483647 w 69"/>
              <a:gd name="T19" fmla="*/ 2147483647 h 93"/>
              <a:gd name="T20" fmla="*/ 2147483647 w 69"/>
              <a:gd name="T21" fmla="*/ 2147483647 h 93"/>
              <a:gd name="T22" fmla="*/ 2147483647 w 69"/>
              <a:gd name="T23" fmla="*/ 2147483647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93"/>
              <a:gd name="T38" fmla="*/ 69 w 69"/>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93">
                <a:moveTo>
                  <a:pt x="13" y="48"/>
                </a:moveTo>
                <a:lnTo>
                  <a:pt x="13" y="68"/>
                </a:lnTo>
                <a:lnTo>
                  <a:pt x="17" y="93"/>
                </a:lnTo>
                <a:lnTo>
                  <a:pt x="69" y="68"/>
                </a:lnTo>
                <a:lnTo>
                  <a:pt x="60" y="60"/>
                </a:lnTo>
                <a:lnTo>
                  <a:pt x="51" y="56"/>
                </a:lnTo>
                <a:lnTo>
                  <a:pt x="34" y="36"/>
                </a:lnTo>
                <a:lnTo>
                  <a:pt x="13" y="16"/>
                </a:lnTo>
                <a:lnTo>
                  <a:pt x="0" y="0"/>
                </a:lnTo>
                <a:lnTo>
                  <a:pt x="4" y="20"/>
                </a:lnTo>
                <a:lnTo>
                  <a:pt x="13" y="4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60" name="Freeform 53"/>
          <p:cNvSpPr>
            <a:spLocks/>
          </p:cNvSpPr>
          <p:nvPr/>
        </p:nvSpPr>
        <p:spPr bwMode="auto">
          <a:xfrm>
            <a:off x="9723438" y="1831976"/>
            <a:ext cx="101600" cy="136525"/>
          </a:xfrm>
          <a:custGeom>
            <a:avLst/>
            <a:gdLst>
              <a:gd name="T0" fmla="*/ 2147483647 w 69"/>
              <a:gd name="T1" fmla="*/ 2147483647 h 93"/>
              <a:gd name="T2" fmla="*/ 2147483647 w 69"/>
              <a:gd name="T3" fmla="*/ 2147483647 h 93"/>
              <a:gd name="T4" fmla="*/ 2147483647 w 69"/>
              <a:gd name="T5" fmla="*/ 2147483647 h 93"/>
              <a:gd name="T6" fmla="*/ 2147483647 w 69"/>
              <a:gd name="T7" fmla="*/ 2147483647 h 93"/>
              <a:gd name="T8" fmla="*/ 2147483647 w 69"/>
              <a:gd name="T9" fmla="*/ 2147483647 h 93"/>
              <a:gd name="T10" fmla="*/ 2147483647 w 69"/>
              <a:gd name="T11" fmla="*/ 2147483647 h 93"/>
              <a:gd name="T12" fmla="*/ 2147483647 w 69"/>
              <a:gd name="T13" fmla="*/ 2147483647 h 93"/>
              <a:gd name="T14" fmla="*/ 2147483647 w 69"/>
              <a:gd name="T15" fmla="*/ 2147483647 h 93"/>
              <a:gd name="T16" fmla="*/ 0 w 69"/>
              <a:gd name="T17" fmla="*/ 0 h 93"/>
              <a:gd name="T18" fmla="*/ 2147483647 w 69"/>
              <a:gd name="T19" fmla="*/ 2147483647 h 93"/>
              <a:gd name="T20" fmla="*/ 2147483647 w 69"/>
              <a:gd name="T21" fmla="*/ 2147483647 h 93"/>
              <a:gd name="T22" fmla="*/ 2147483647 w 69"/>
              <a:gd name="T23" fmla="*/ 2147483647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93"/>
              <a:gd name="T38" fmla="*/ 69 w 69"/>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93">
                <a:moveTo>
                  <a:pt x="13" y="48"/>
                </a:moveTo>
                <a:lnTo>
                  <a:pt x="13" y="68"/>
                </a:lnTo>
                <a:lnTo>
                  <a:pt x="17" y="93"/>
                </a:lnTo>
                <a:lnTo>
                  <a:pt x="69" y="68"/>
                </a:lnTo>
                <a:lnTo>
                  <a:pt x="60" y="60"/>
                </a:lnTo>
                <a:lnTo>
                  <a:pt x="51" y="56"/>
                </a:lnTo>
                <a:lnTo>
                  <a:pt x="34" y="36"/>
                </a:lnTo>
                <a:lnTo>
                  <a:pt x="13" y="16"/>
                </a:lnTo>
                <a:lnTo>
                  <a:pt x="0" y="0"/>
                </a:lnTo>
                <a:lnTo>
                  <a:pt x="4" y="20"/>
                </a:lnTo>
                <a:lnTo>
                  <a:pt x="13" y="48"/>
                </a:lnTo>
              </a:path>
            </a:pathLst>
          </a:custGeom>
          <a:solidFill>
            <a:srgbClr val="FF0000"/>
          </a:solidFill>
          <a:ln w="635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61" name="Freeform 54"/>
          <p:cNvSpPr>
            <a:spLocks/>
          </p:cNvSpPr>
          <p:nvPr/>
        </p:nvSpPr>
        <p:spPr bwMode="auto">
          <a:xfrm>
            <a:off x="8499475" y="1530351"/>
            <a:ext cx="788988" cy="1412875"/>
          </a:xfrm>
          <a:custGeom>
            <a:avLst/>
            <a:gdLst>
              <a:gd name="T0" fmla="*/ 0 w 539"/>
              <a:gd name="T1" fmla="*/ 2147483647 h 965"/>
              <a:gd name="T2" fmla="*/ 2147483647 w 539"/>
              <a:gd name="T3" fmla="*/ 2147483647 h 965"/>
              <a:gd name="T4" fmla="*/ 2147483647 w 539"/>
              <a:gd name="T5" fmla="*/ 2147483647 h 965"/>
              <a:gd name="T6" fmla="*/ 2147483647 w 539"/>
              <a:gd name="T7" fmla="*/ 2147483647 h 965"/>
              <a:gd name="T8" fmla="*/ 2147483647 w 539"/>
              <a:gd name="T9" fmla="*/ 2147483647 h 965"/>
              <a:gd name="T10" fmla="*/ 2147483647 w 539"/>
              <a:gd name="T11" fmla="*/ 2147483647 h 965"/>
              <a:gd name="T12" fmla="*/ 2147483647 w 539"/>
              <a:gd name="T13" fmla="*/ 2147483647 h 965"/>
              <a:gd name="T14" fmla="*/ 2147483647 w 539"/>
              <a:gd name="T15" fmla="*/ 0 h 965"/>
              <a:gd name="T16" fmla="*/ 2147483647 w 539"/>
              <a:gd name="T17" fmla="*/ 0 h 965"/>
              <a:gd name="T18" fmla="*/ 2147483647 w 539"/>
              <a:gd name="T19" fmla="*/ 2147483647 h 965"/>
              <a:gd name="T20" fmla="*/ 0 w 539"/>
              <a:gd name="T21" fmla="*/ 2147483647 h 965"/>
              <a:gd name="T22" fmla="*/ 0 w 539"/>
              <a:gd name="T23" fmla="*/ 2147483647 h 9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9"/>
              <a:gd name="T37" fmla="*/ 0 h 965"/>
              <a:gd name="T38" fmla="*/ 539 w 539"/>
              <a:gd name="T39" fmla="*/ 965 h 9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9" h="965">
                <a:moveTo>
                  <a:pt x="0" y="8"/>
                </a:moveTo>
                <a:lnTo>
                  <a:pt x="500" y="965"/>
                </a:lnTo>
                <a:lnTo>
                  <a:pt x="500" y="961"/>
                </a:lnTo>
                <a:lnTo>
                  <a:pt x="517" y="940"/>
                </a:lnTo>
                <a:lnTo>
                  <a:pt x="539" y="920"/>
                </a:lnTo>
                <a:lnTo>
                  <a:pt x="56" y="4"/>
                </a:lnTo>
                <a:lnTo>
                  <a:pt x="47" y="0"/>
                </a:lnTo>
                <a:lnTo>
                  <a:pt x="35" y="0"/>
                </a:lnTo>
                <a:lnTo>
                  <a:pt x="22" y="4"/>
                </a:lnTo>
                <a:lnTo>
                  <a:pt x="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62" name="Freeform 55"/>
          <p:cNvSpPr>
            <a:spLocks/>
          </p:cNvSpPr>
          <p:nvPr/>
        </p:nvSpPr>
        <p:spPr bwMode="auto">
          <a:xfrm>
            <a:off x="8499475" y="1530351"/>
            <a:ext cx="788988" cy="1412875"/>
          </a:xfrm>
          <a:custGeom>
            <a:avLst/>
            <a:gdLst>
              <a:gd name="T0" fmla="*/ 0 w 539"/>
              <a:gd name="T1" fmla="*/ 2147483647 h 965"/>
              <a:gd name="T2" fmla="*/ 2147483647 w 539"/>
              <a:gd name="T3" fmla="*/ 2147483647 h 965"/>
              <a:gd name="T4" fmla="*/ 2147483647 w 539"/>
              <a:gd name="T5" fmla="*/ 2147483647 h 965"/>
              <a:gd name="T6" fmla="*/ 2147483647 w 539"/>
              <a:gd name="T7" fmla="*/ 2147483647 h 965"/>
              <a:gd name="T8" fmla="*/ 2147483647 w 539"/>
              <a:gd name="T9" fmla="*/ 2147483647 h 965"/>
              <a:gd name="T10" fmla="*/ 2147483647 w 539"/>
              <a:gd name="T11" fmla="*/ 2147483647 h 965"/>
              <a:gd name="T12" fmla="*/ 2147483647 w 539"/>
              <a:gd name="T13" fmla="*/ 2147483647 h 965"/>
              <a:gd name="T14" fmla="*/ 2147483647 w 539"/>
              <a:gd name="T15" fmla="*/ 0 h 965"/>
              <a:gd name="T16" fmla="*/ 2147483647 w 539"/>
              <a:gd name="T17" fmla="*/ 0 h 965"/>
              <a:gd name="T18" fmla="*/ 2147483647 w 539"/>
              <a:gd name="T19" fmla="*/ 2147483647 h 965"/>
              <a:gd name="T20" fmla="*/ 0 w 539"/>
              <a:gd name="T21" fmla="*/ 2147483647 h 965"/>
              <a:gd name="T22" fmla="*/ 0 w 539"/>
              <a:gd name="T23" fmla="*/ 2147483647 h 9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9"/>
              <a:gd name="T37" fmla="*/ 0 h 965"/>
              <a:gd name="T38" fmla="*/ 539 w 539"/>
              <a:gd name="T39" fmla="*/ 965 h 9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9" h="965">
                <a:moveTo>
                  <a:pt x="0" y="8"/>
                </a:moveTo>
                <a:lnTo>
                  <a:pt x="500" y="965"/>
                </a:lnTo>
                <a:lnTo>
                  <a:pt x="500" y="961"/>
                </a:lnTo>
                <a:lnTo>
                  <a:pt x="517" y="940"/>
                </a:lnTo>
                <a:lnTo>
                  <a:pt x="539" y="920"/>
                </a:lnTo>
                <a:lnTo>
                  <a:pt x="56" y="4"/>
                </a:lnTo>
                <a:lnTo>
                  <a:pt x="47" y="0"/>
                </a:lnTo>
                <a:lnTo>
                  <a:pt x="35" y="0"/>
                </a:lnTo>
                <a:lnTo>
                  <a:pt x="22" y="4"/>
                </a:lnTo>
                <a:lnTo>
                  <a:pt x="0" y="8"/>
                </a:lnTo>
              </a:path>
            </a:pathLst>
          </a:custGeom>
          <a:noFill/>
          <a:ln w="6350">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8163" name="Text Box 56"/>
          <p:cNvSpPr txBox="1">
            <a:spLocks noChangeArrowheads="1"/>
          </p:cNvSpPr>
          <p:nvPr/>
        </p:nvSpPr>
        <p:spPr bwMode="auto">
          <a:xfrm>
            <a:off x="10110788" y="21177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x</a:t>
            </a:r>
          </a:p>
        </p:txBody>
      </p:sp>
      <p:sp>
        <p:nvSpPr>
          <p:cNvPr id="48164" name="Text Box 57"/>
          <p:cNvSpPr txBox="1">
            <a:spLocks noChangeArrowheads="1"/>
          </p:cNvSpPr>
          <p:nvPr/>
        </p:nvSpPr>
        <p:spPr bwMode="auto">
          <a:xfrm>
            <a:off x="8445500" y="5000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y</a:t>
            </a:r>
          </a:p>
        </p:txBody>
      </p:sp>
      <p:sp>
        <p:nvSpPr>
          <p:cNvPr id="48165" name="Text Box 58"/>
          <p:cNvSpPr txBox="1">
            <a:spLocks noChangeArrowheads="1"/>
          </p:cNvSpPr>
          <p:nvPr/>
        </p:nvSpPr>
        <p:spPr bwMode="auto">
          <a:xfrm rot="20123451">
            <a:off x="9961563" y="140970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r</a:t>
            </a:r>
          </a:p>
        </p:txBody>
      </p:sp>
      <p:sp>
        <p:nvSpPr>
          <p:cNvPr id="48166" name="Text Box 59"/>
          <p:cNvSpPr txBox="1">
            <a:spLocks noChangeArrowheads="1"/>
          </p:cNvSpPr>
          <p:nvPr/>
        </p:nvSpPr>
        <p:spPr bwMode="auto">
          <a:xfrm rot="20123451">
            <a:off x="9812338" y="1844675"/>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Symbol" charset="0"/>
                <a:ea typeface="ＭＳ Ｐゴシック" charset="0"/>
              </a:rPr>
              <a:t>q</a:t>
            </a:r>
          </a:p>
        </p:txBody>
      </p:sp>
      <p:sp>
        <p:nvSpPr>
          <p:cNvPr id="48167" name="Text Box 60"/>
          <p:cNvSpPr txBox="1">
            <a:spLocks noChangeArrowheads="1"/>
          </p:cNvSpPr>
          <p:nvPr/>
        </p:nvSpPr>
        <p:spPr bwMode="auto">
          <a:xfrm rot="20123451">
            <a:off x="7096126" y="1454150"/>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f(x,y)</a:t>
            </a:r>
          </a:p>
        </p:txBody>
      </p:sp>
      <p:sp>
        <p:nvSpPr>
          <p:cNvPr id="48168" name="Text Box 61"/>
          <p:cNvSpPr txBox="1">
            <a:spLocks noChangeArrowheads="1"/>
          </p:cNvSpPr>
          <p:nvPr/>
        </p:nvSpPr>
        <p:spPr bwMode="auto">
          <a:xfrm rot="20123451">
            <a:off x="7667625" y="6270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s</a:t>
            </a:r>
          </a:p>
        </p:txBody>
      </p:sp>
      <p:graphicFrame>
        <p:nvGraphicFramePr>
          <p:cNvPr id="48169" name="Object 2"/>
          <p:cNvGraphicFramePr>
            <a:graphicFrameLocks noChangeAspect="1"/>
          </p:cNvGraphicFramePr>
          <p:nvPr/>
        </p:nvGraphicFramePr>
        <p:xfrm>
          <a:off x="3738563" y="1214439"/>
          <a:ext cx="3111500" cy="858837"/>
        </p:xfrm>
        <a:graphic>
          <a:graphicData uri="http://schemas.openxmlformats.org/presentationml/2006/ole">
            <mc:AlternateContent xmlns:mc="http://schemas.openxmlformats.org/markup-compatibility/2006">
              <mc:Choice xmlns:v="urn:schemas-microsoft-com:vml" Requires="v">
                <p:oleObj spid="_x0000_s122019" name="Equation" r:id="rId6" imgW="1701800" imgH="469900" progId="">
                  <p:embed/>
                </p:oleObj>
              </mc:Choice>
              <mc:Fallback>
                <p:oleObj name="Equation" r:id="rId6" imgW="1701800" imgH="469900" progId="">
                  <p:embed/>
                  <p:pic>
                    <p:nvPicPr>
                      <p:cNvPr id="48169"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8563" y="1214439"/>
                        <a:ext cx="31115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48170" name="Object 3"/>
          <p:cNvGraphicFramePr>
            <a:graphicFrameLocks noChangeAspect="1"/>
          </p:cNvGraphicFramePr>
          <p:nvPr/>
        </p:nvGraphicFramePr>
        <p:xfrm>
          <a:off x="3381376" y="2071689"/>
          <a:ext cx="3552825" cy="928687"/>
        </p:xfrm>
        <a:graphic>
          <a:graphicData uri="http://schemas.openxmlformats.org/presentationml/2006/ole">
            <mc:AlternateContent xmlns:mc="http://schemas.openxmlformats.org/markup-compatibility/2006">
              <mc:Choice xmlns:v="urn:schemas-microsoft-com:vml" Requires="v">
                <p:oleObj spid="_x0000_s122020" name="Equation" r:id="rId8" imgW="1943100" imgH="508000" progId="">
                  <p:embed/>
                </p:oleObj>
              </mc:Choice>
              <mc:Fallback>
                <p:oleObj name="Equation" r:id="rId8" imgW="1943100" imgH="508000" progId="">
                  <p:embed/>
                  <p:pic>
                    <p:nvPicPr>
                      <p:cNvPr id="4817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1376" y="2071689"/>
                        <a:ext cx="3552825"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48171" name="Object 56"/>
          <p:cNvGraphicFramePr>
            <a:graphicFrameLocks noChangeAspect="1"/>
          </p:cNvGraphicFramePr>
          <p:nvPr/>
        </p:nvGraphicFramePr>
        <p:xfrm>
          <a:off x="3140076" y="3862389"/>
          <a:ext cx="2417763" cy="352425"/>
        </p:xfrm>
        <a:graphic>
          <a:graphicData uri="http://schemas.openxmlformats.org/presentationml/2006/ole">
            <mc:AlternateContent xmlns:mc="http://schemas.openxmlformats.org/markup-compatibility/2006">
              <mc:Choice xmlns:v="urn:schemas-microsoft-com:vml" Requires="v">
                <p:oleObj spid="_x0000_s122021" name="Equation" r:id="rId10" imgW="1380240" imgH="191880" progId="">
                  <p:embed/>
                </p:oleObj>
              </mc:Choice>
              <mc:Fallback>
                <p:oleObj name="Equation" r:id="rId10" imgW="1380240" imgH="191880" progId="">
                  <p:embed/>
                  <p:pic>
                    <p:nvPicPr>
                      <p:cNvPr id="48171" name="Object 5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0076" y="3862389"/>
                        <a:ext cx="2417763"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48172" name="Object 6"/>
          <p:cNvGraphicFramePr>
            <a:graphicFrameLocks noChangeAspect="1"/>
          </p:cNvGraphicFramePr>
          <p:nvPr/>
        </p:nvGraphicFramePr>
        <p:xfrm>
          <a:off x="6960097" y="4869160"/>
          <a:ext cx="1857375" cy="928688"/>
        </p:xfrm>
        <a:graphic>
          <a:graphicData uri="http://schemas.openxmlformats.org/presentationml/2006/ole">
            <mc:AlternateContent xmlns:mc="http://schemas.openxmlformats.org/markup-compatibility/2006">
              <mc:Choice xmlns:v="urn:schemas-microsoft-com:vml" Requires="v">
                <p:oleObj spid="_x0000_s122022" name="Equation" r:id="rId12" imgW="1167893" imgH="583947" progId="">
                  <p:embed/>
                </p:oleObj>
              </mc:Choice>
              <mc:Fallback>
                <p:oleObj name="Equation" r:id="rId12" imgW="1167893" imgH="583947" progId="">
                  <p:embed/>
                  <p:pic>
                    <p:nvPicPr>
                      <p:cNvPr id="48172"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0097" y="4869160"/>
                        <a:ext cx="1857375"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55" name="Oval 54"/>
          <p:cNvSpPr/>
          <p:nvPr/>
        </p:nvSpPr>
        <p:spPr>
          <a:xfrm>
            <a:off x="7824192" y="4653136"/>
            <a:ext cx="1143000" cy="11430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1C1C1C"/>
              </a:solidFill>
              <a:effectLst/>
              <a:uLnTx/>
              <a:uFillTx/>
              <a:latin typeface="Calibri"/>
              <a:ea typeface="+mn-ea"/>
              <a:cs typeface="+mn-cs"/>
            </a:endParaRPr>
          </a:p>
        </p:txBody>
      </p:sp>
      <p:sp>
        <p:nvSpPr>
          <p:cNvPr id="56" name="Oval 55"/>
          <p:cNvSpPr/>
          <p:nvPr/>
        </p:nvSpPr>
        <p:spPr>
          <a:xfrm>
            <a:off x="4667250" y="1928813"/>
            <a:ext cx="1143000" cy="11430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1C1C1C"/>
              </a:solidFill>
              <a:effectLst/>
              <a:uLnTx/>
              <a:uFillTx/>
              <a:latin typeface="Calibri"/>
              <a:ea typeface="+mn-ea"/>
              <a:cs typeface="+mn-cs"/>
            </a:endParaRPr>
          </a:p>
        </p:txBody>
      </p:sp>
      <p:cxnSp>
        <p:nvCxnSpPr>
          <p:cNvPr id="58" name="Straight Arrow Connector 57"/>
          <p:cNvCxnSpPr>
            <a:stCxn id="55" idx="1"/>
            <a:endCxn id="56" idx="5"/>
          </p:cNvCxnSpPr>
          <p:nvPr/>
        </p:nvCxnSpPr>
        <p:spPr>
          <a:xfrm flipH="1" flipV="1">
            <a:off x="5642862" y="2904426"/>
            <a:ext cx="2348718" cy="1916099"/>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31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Outline</a:t>
            </a:r>
          </a:p>
        </p:txBody>
      </p:sp>
      <p:sp>
        <p:nvSpPr>
          <p:cNvPr id="5" name="TextBox 4"/>
          <p:cNvSpPr txBox="1"/>
          <p:nvPr/>
        </p:nvSpPr>
        <p:spPr>
          <a:xfrm>
            <a:off x="2927648" y="1644987"/>
            <a:ext cx="6696744" cy="483209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Introduction</a:t>
            </a:r>
            <a:endPar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Beyond CT &amp; MRI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Nuclear Imaging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Similarities &amp; Differences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Nuclear Physics</a:t>
            </a:r>
            <a:endPar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Single &amp; Paired </a:t>
            </a:r>
            <a:r>
              <a:rPr kumimoji="0" lang="el-GR"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γ</a:t>
            </a: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Photon Emission</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Imaging Models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SPECT &amp; PET Systems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	</a:t>
            </a:r>
            <a:r>
              <a:rPr kumimoji="0" lang="en-US" altLang="zh-CN" sz="28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Key Components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	Image Quality Issues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Novel Nuclear Imaging</a:t>
            </a:r>
          </a:p>
        </p:txBody>
      </p:sp>
    </p:spTree>
    <p:extLst>
      <p:ext uri="{BB962C8B-B14F-4D97-AF65-F5344CB8AC3E}">
        <p14:creationId xmlns:p14="http://schemas.microsoft.com/office/powerpoint/2010/main" val="704598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SPECT System</a:t>
            </a:r>
            <a:endParaRPr lang="zh-CN" altLang="en-US" sz="4400" dirty="0"/>
          </a:p>
        </p:txBody>
      </p:sp>
      <p:grpSp>
        <p:nvGrpSpPr>
          <p:cNvPr id="3" name="Group 2"/>
          <p:cNvGrpSpPr/>
          <p:nvPr/>
        </p:nvGrpSpPr>
        <p:grpSpPr>
          <a:xfrm>
            <a:off x="2889496" y="1638268"/>
            <a:ext cx="6413008" cy="4901160"/>
            <a:chOff x="2170726" y="899528"/>
            <a:chExt cx="7759740" cy="5930404"/>
          </a:xfrm>
        </p:grpSpPr>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1125" t="25129" r="77175" b="44604"/>
            <a:stretch/>
          </p:blipFill>
          <p:spPr bwMode="auto">
            <a:xfrm>
              <a:off x="2170726" y="899528"/>
              <a:ext cx="4239810" cy="308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7944" t="56988" r="72081" b="7061"/>
            <a:stretch/>
          </p:blipFill>
          <p:spPr bwMode="auto">
            <a:xfrm>
              <a:off x="7104113" y="3964997"/>
              <a:ext cx="2826353" cy="28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8988" t="26739" r="60099" b="40711"/>
            <a:stretch/>
          </p:blipFill>
          <p:spPr bwMode="auto">
            <a:xfrm>
              <a:off x="6600057" y="990601"/>
              <a:ext cx="3101561" cy="260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9618" y="4089907"/>
              <a:ext cx="3741737"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72884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Outline</a:t>
            </a:r>
          </a:p>
        </p:txBody>
      </p:sp>
      <p:sp>
        <p:nvSpPr>
          <p:cNvPr id="5" name="TextBox 4"/>
          <p:cNvSpPr txBox="1"/>
          <p:nvPr/>
        </p:nvSpPr>
        <p:spPr>
          <a:xfrm>
            <a:off x="2927648" y="1698780"/>
            <a:ext cx="6696744" cy="4832092"/>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rgbClr val="FF0000"/>
                </a:solidFill>
              </a:rPr>
              <a:t>Introduction</a:t>
            </a:r>
            <a:endParaRPr lang="en-US" sz="2800" dirty="0">
              <a:solidFill>
                <a:srgbClr val="FF0000"/>
              </a:solidFill>
            </a:endParaRPr>
          </a:p>
          <a:p>
            <a:r>
              <a:rPr lang="en-US" sz="2800" dirty="0">
                <a:solidFill>
                  <a:srgbClr val="FF0000"/>
                </a:solidFill>
              </a:rPr>
              <a:t>	Beyond CT &amp; MRI</a:t>
            </a:r>
          </a:p>
          <a:p>
            <a:r>
              <a:rPr lang="en-US" sz="2800" dirty="0">
                <a:solidFill>
                  <a:srgbClr val="FF0000"/>
                </a:solidFill>
              </a:rPr>
              <a:t>	Nuclear Imaging</a:t>
            </a:r>
          </a:p>
          <a:p>
            <a:r>
              <a:rPr lang="en-US" sz="2800" dirty="0">
                <a:solidFill>
                  <a:srgbClr val="FF0000"/>
                </a:solidFill>
              </a:rPr>
              <a:t>	Similarities &amp; Differences</a:t>
            </a:r>
          </a:p>
          <a:p>
            <a:pPr marL="342900" indent="-342900">
              <a:buFont typeface="Arial" panose="020B0604020202020204" pitchFamily="34" charset="0"/>
              <a:buChar char="•"/>
            </a:pPr>
            <a:r>
              <a:rPr lang="en-US" sz="2800" b="1" dirty="0"/>
              <a:t>Nuclear Physics</a:t>
            </a:r>
            <a:endParaRPr lang="en-US" sz="2800" dirty="0"/>
          </a:p>
          <a:p>
            <a:pPr lvl="1"/>
            <a:r>
              <a:rPr lang="en-US" sz="2800" dirty="0"/>
              <a:t>	Single &amp; Paired </a:t>
            </a:r>
            <a:r>
              <a:rPr lang="el-GR" sz="2800" dirty="0"/>
              <a:t>γ</a:t>
            </a:r>
            <a:r>
              <a:rPr lang="en-US" sz="2800" dirty="0"/>
              <a:t> Photon Emission</a:t>
            </a:r>
          </a:p>
          <a:p>
            <a:pPr lvl="1"/>
            <a:r>
              <a:rPr lang="en-US" sz="2800" dirty="0"/>
              <a:t>	Imaging Models</a:t>
            </a:r>
          </a:p>
          <a:p>
            <a:pPr marL="342900" indent="-342900">
              <a:buFont typeface="Arial" panose="020B0604020202020204" pitchFamily="34" charset="0"/>
              <a:buChar char="•"/>
            </a:pPr>
            <a:r>
              <a:rPr lang="en-US" altLang="zh-CN" sz="2800" b="1" dirty="0"/>
              <a:t>SPECT &amp; PET Systems</a:t>
            </a:r>
          </a:p>
          <a:p>
            <a:r>
              <a:rPr lang="en-US" altLang="zh-CN" sz="2800" b="1" dirty="0"/>
              <a:t>	</a:t>
            </a:r>
            <a:r>
              <a:rPr lang="en-US" altLang="zh-CN" sz="2800" dirty="0"/>
              <a:t>Key Components</a:t>
            </a:r>
          </a:p>
          <a:p>
            <a:r>
              <a:rPr lang="en-US" altLang="zh-CN" sz="2800" dirty="0"/>
              <a:t>	Image Quality Issues</a:t>
            </a:r>
          </a:p>
          <a:p>
            <a:pPr marL="342900" indent="-342900">
              <a:buFont typeface="Arial" panose="020B0604020202020204" pitchFamily="34" charset="0"/>
              <a:buChar char="•"/>
            </a:pPr>
            <a:r>
              <a:rPr lang="en-US" altLang="zh-CN" sz="2800" b="1" dirty="0"/>
              <a:t>Novel Nuclear Imaging</a:t>
            </a:r>
          </a:p>
        </p:txBody>
      </p:sp>
    </p:spTree>
    <p:extLst>
      <p:ext uri="{BB962C8B-B14F-4D97-AF65-F5344CB8AC3E}">
        <p14:creationId xmlns:p14="http://schemas.microsoft.com/office/powerpoint/2010/main" val="309184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SPECT Images</a:t>
            </a:r>
            <a:endParaRPr lang="zh-CN" altLang="en-US" sz="4400"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1627" y="1426464"/>
            <a:ext cx="7468745" cy="543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419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Noise2Noise</a:t>
            </a:r>
          </a:p>
        </p:txBody>
      </p:sp>
      <p:pic>
        <p:nvPicPr>
          <p:cNvPr id="4" name="Picture 3"/>
          <p:cNvPicPr>
            <a:picLocks noChangeAspect="1"/>
          </p:cNvPicPr>
          <p:nvPr/>
        </p:nvPicPr>
        <p:blipFill>
          <a:blip r:embed="rId2"/>
          <a:stretch>
            <a:fillRect/>
          </a:stretch>
        </p:blipFill>
        <p:spPr>
          <a:xfrm>
            <a:off x="1671992" y="1657986"/>
            <a:ext cx="8848016" cy="4856963"/>
          </a:xfrm>
          <a:prstGeom prst="rect">
            <a:avLst/>
          </a:prstGeom>
        </p:spPr>
      </p:pic>
      <p:sp>
        <p:nvSpPr>
          <p:cNvPr id="5" name="Rectangle 4"/>
          <p:cNvSpPr/>
          <p:nvPr/>
        </p:nvSpPr>
        <p:spPr>
          <a:xfrm>
            <a:off x="871268" y="6361061"/>
            <a:ext cx="11018808" cy="307777"/>
          </a:xfrm>
          <a:prstGeom prst="rect">
            <a:avLst/>
          </a:prstGeom>
        </p:spPr>
        <p:txBody>
          <a:bodyPr wrap="square">
            <a:spAutoFit/>
          </a:bodyPr>
          <a:lstStyle/>
          <a:p>
            <a:pPr algn="r"/>
            <a:r>
              <a:rPr lang="en-US" sz="1400" b="1" dirty="0">
                <a:hlinkClick r:id="rId3"/>
              </a:rPr>
              <a:t>http://www.sanko-shoko.net/note.php?id=pn13</a:t>
            </a:r>
            <a:r>
              <a:rPr lang="en-US" sz="1400" b="1" dirty="0"/>
              <a:t> (Google Translation: Japanese to English; info@sanko-shoko.net)</a:t>
            </a:r>
          </a:p>
        </p:txBody>
      </p:sp>
    </p:spTree>
    <p:extLst>
      <p:ext uri="{BB962C8B-B14F-4D97-AF65-F5344CB8AC3E}">
        <p14:creationId xmlns:p14="http://schemas.microsoft.com/office/powerpoint/2010/main" val="3732773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61091" y="983192"/>
            <a:ext cx="8357852" cy="4985808"/>
          </a:xfrm>
          <a:prstGeom prst="rect">
            <a:avLst/>
          </a:prstGeom>
        </p:spPr>
      </p:pic>
      <p:pic>
        <p:nvPicPr>
          <p:cNvPr id="5" name="Picture 4"/>
          <p:cNvPicPr>
            <a:picLocks noChangeAspect="1"/>
          </p:cNvPicPr>
          <p:nvPr/>
        </p:nvPicPr>
        <p:blipFill>
          <a:blip r:embed="rId3"/>
          <a:stretch>
            <a:fillRect/>
          </a:stretch>
        </p:blipFill>
        <p:spPr>
          <a:xfrm>
            <a:off x="1961092" y="6240648"/>
            <a:ext cx="8702145" cy="617353"/>
          </a:xfrm>
          <a:prstGeom prst="rect">
            <a:avLst/>
          </a:prstGeom>
        </p:spPr>
      </p:pic>
      <p:sp>
        <p:nvSpPr>
          <p:cNvPr id="6" name="Text Box 8"/>
          <p:cNvSpPr txBox="1">
            <a:spLocks noChangeArrowheads="1"/>
          </p:cNvSpPr>
          <p:nvPr/>
        </p:nvSpPr>
        <p:spPr bwMode="auto">
          <a:xfrm>
            <a:off x="1919288" y="152401"/>
            <a:ext cx="7815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aramond" pitchFamily="18" charset="0"/>
                <a:ea typeface="ＭＳ Ｐゴシック"/>
                <a:cs typeface="Times New Roman" pitchFamily="18" charset="0"/>
              </a:rPr>
              <a:t>Heuristic Method for Attenuation Correction</a:t>
            </a:r>
          </a:p>
        </p:txBody>
      </p:sp>
      <p:sp>
        <p:nvSpPr>
          <p:cNvPr id="7" name="Title 1"/>
          <p:cNvSpPr txBox="1">
            <a:spLocks/>
          </p:cNvSpPr>
          <p:nvPr/>
        </p:nvSpPr>
        <p:spPr bwMode="auto">
          <a:xfrm>
            <a:off x="0" y="152400"/>
            <a:ext cx="12192000" cy="838200"/>
          </a:xfrm>
          <a:prstGeom prst="rect">
            <a:avLst/>
          </a:prstGeom>
          <a:solidFill>
            <a:schemeClr val="bg1"/>
          </a:solid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rgbClr val="691638"/>
                </a:solidFill>
                <a:latin typeface="Arial" charset="0"/>
                <a:ea typeface="ＭＳ Ｐゴシック" pitchFamily="116" charset="-128"/>
              </a:defRPr>
            </a:lvl2pPr>
            <a:lvl3pPr algn="l" rtl="0" fontAlgn="base">
              <a:spcBef>
                <a:spcPct val="0"/>
              </a:spcBef>
              <a:spcAft>
                <a:spcPct val="0"/>
              </a:spcAft>
              <a:defRPr sz="4400">
                <a:solidFill>
                  <a:srgbClr val="691638"/>
                </a:solidFill>
                <a:latin typeface="Arial" charset="0"/>
                <a:ea typeface="ＭＳ Ｐゴシック" pitchFamily="116" charset="-128"/>
              </a:defRPr>
            </a:lvl3pPr>
            <a:lvl4pPr algn="l" rtl="0" fontAlgn="base">
              <a:spcBef>
                <a:spcPct val="0"/>
              </a:spcBef>
              <a:spcAft>
                <a:spcPct val="0"/>
              </a:spcAft>
              <a:defRPr sz="4400">
                <a:solidFill>
                  <a:srgbClr val="691638"/>
                </a:solidFill>
                <a:latin typeface="Arial" charset="0"/>
                <a:ea typeface="ＭＳ Ｐゴシック" pitchFamily="116" charset="-128"/>
              </a:defRPr>
            </a:lvl4pPr>
            <a:lvl5pPr algn="l" rtl="0" fontAlgn="base">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Arial"/>
                <a:ea typeface="ＭＳ Ｐゴシック"/>
                <a:cs typeface="+mj-cs"/>
              </a:rPr>
              <a:t>Heuristics for Attenuation Correction</a:t>
            </a:r>
          </a:p>
        </p:txBody>
      </p:sp>
    </p:spTree>
    <p:extLst>
      <p:ext uri="{BB962C8B-B14F-4D97-AF65-F5344CB8AC3E}">
        <p14:creationId xmlns:p14="http://schemas.microsoft.com/office/powerpoint/2010/main" val="2070333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9376" y="1230995"/>
            <a:ext cx="6863291" cy="5408037"/>
          </a:xfrm>
          <a:prstGeom prst="rect">
            <a:avLst/>
          </a:prstGeom>
        </p:spPr>
      </p:pic>
      <p:sp>
        <p:nvSpPr>
          <p:cNvPr id="3" name="Title 1"/>
          <p:cNvSpPr txBox="1">
            <a:spLocks/>
          </p:cNvSpPr>
          <p:nvPr/>
        </p:nvSpPr>
        <p:spPr bwMode="auto">
          <a:xfrm>
            <a:off x="1676400" y="152400"/>
            <a:ext cx="8839200" cy="8382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rgbClr val="691638"/>
                </a:solidFill>
                <a:latin typeface="Arial" charset="0"/>
                <a:ea typeface="ＭＳ Ｐゴシック" pitchFamily="116" charset="-128"/>
              </a:defRPr>
            </a:lvl2pPr>
            <a:lvl3pPr algn="l" rtl="0" fontAlgn="base">
              <a:spcBef>
                <a:spcPct val="0"/>
              </a:spcBef>
              <a:spcAft>
                <a:spcPct val="0"/>
              </a:spcAft>
              <a:defRPr sz="4400">
                <a:solidFill>
                  <a:srgbClr val="691638"/>
                </a:solidFill>
                <a:latin typeface="Arial" charset="0"/>
                <a:ea typeface="ＭＳ Ｐゴシック" pitchFamily="116" charset="-128"/>
              </a:defRPr>
            </a:lvl3pPr>
            <a:lvl4pPr algn="l" rtl="0" fontAlgn="base">
              <a:spcBef>
                <a:spcPct val="0"/>
              </a:spcBef>
              <a:spcAft>
                <a:spcPct val="0"/>
              </a:spcAft>
              <a:defRPr sz="4400">
                <a:solidFill>
                  <a:srgbClr val="691638"/>
                </a:solidFill>
                <a:latin typeface="Arial" charset="0"/>
                <a:ea typeface="ＭＳ Ｐゴシック" pitchFamily="116" charset="-128"/>
              </a:defRPr>
            </a:lvl4pPr>
            <a:lvl5pPr algn="l" rtl="0" fontAlgn="base">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a:cs typeface="+mj-cs"/>
              </a:rPr>
              <a:t>Smart Idea Illustrated</a:t>
            </a:r>
          </a:p>
        </p:txBody>
      </p:sp>
    </p:spTree>
    <p:extLst>
      <p:ext uri="{BB962C8B-B14F-4D97-AF65-F5344CB8AC3E}">
        <p14:creationId xmlns:p14="http://schemas.microsoft.com/office/powerpoint/2010/main" val="1141044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PET System</a:t>
            </a:r>
            <a:endParaRPr lang="zh-CN" altLang="en-US" sz="4400" dirty="0"/>
          </a:p>
        </p:txBody>
      </p:sp>
      <p:pic>
        <p:nvPicPr>
          <p:cNvPr id="36866" name="Picture 2" descr="Image result for pet working princip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01990" y="1582525"/>
            <a:ext cx="6788019" cy="497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58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PET Sinogram</a:t>
            </a:r>
            <a:endParaRPr lang="zh-CN" altLang="en-US" sz="4400" dirty="0"/>
          </a:p>
        </p:txBody>
      </p:sp>
      <p:sp>
        <p:nvSpPr>
          <p:cNvPr id="13" name="Rectangle 3"/>
          <p:cNvSpPr txBox="1">
            <a:spLocks noChangeArrowheads="1"/>
          </p:cNvSpPr>
          <p:nvPr/>
        </p:nvSpPr>
        <p:spPr>
          <a:xfrm>
            <a:off x="1775520" y="1701825"/>
            <a:ext cx="6328042" cy="196864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0000"/>
                </a:solidFill>
                <a:effectLst/>
                <a:uLnTx/>
                <a:uFillTx/>
                <a:latin typeface="Corbel"/>
                <a:ea typeface="+mn-ea"/>
                <a:cs typeface="+mn-cs"/>
              </a:rPr>
              <a:t>Emission Coincidence Detection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00B050"/>
                </a:solidFill>
                <a:effectLst/>
                <a:uLnTx/>
                <a:uFillTx/>
                <a:latin typeface="Corbel"/>
                <a:ea typeface="+mn-ea"/>
                <a:cs typeface="+mn-cs"/>
              </a:rPr>
              <a:t>Group Data into Projection</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orbel"/>
                <a:ea typeface="+mn-ea"/>
                <a:cs typeface="+mn-cs"/>
              </a:rPr>
              <a:t>	(Line Of Response (LOR))</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0000FF"/>
                </a:solidFill>
                <a:effectLst/>
                <a:uLnTx/>
                <a:uFillTx/>
                <a:latin typeface="Corbel"/>
                <a:ea typeface="+mn-ea"/>
                <a:cs typeface="+mn-cs"/>
              </a:rPr>
              <a:t>Form a Sinogram</a:t>
            </a:r>
          </a:p>
          <a:p>
            <a:pPr marL="457200" marR="0" lvl="1" indent="0" algn="l" defTabSz="914400" rtl="0" eaLnBrk="1" fontAlgn="base" latinLnBrk="0" hangingPunct="1">
              <a:lnSpc>
                <a:spcPct val="9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orbel"/>
              <a:ea typeface="ＭＳ Ｐゴシック" pitchFamily="116" charset="-128"/>
              <a:cs typeface="+mn-cs"/>
            </a:endParaRPr>
          </a:p>
        </p:txBody>
      </p:sp>
      <p:pic>
        <p:nvPicPr>
          <p:cNvPr id="1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34312" t="22400" r="58000" b="25600"/>
          <a:stretch/>
        </p:blipFill>
        <p:spPr bwMode="auto">
          <a:xfrm>
            <a:off x="7752184" y="1611837"/>
            <a:ext cx="2558266" cy="486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12" t="71600" r="63575" b="1132"/>
          <a:stretch/>
        </p:blipFill>
        <p:spPr bwMode="auto">
          <a:xfrm>
            <a:off x="2053084" y="3629519"/>
            <a:ext cx="5271421" cy="284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9991400" y="3277966"/>
            <a:ext cx="59663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rbel"/>
                <a:ea typeface="ＭＳ Ｐゴシック" pitchFamily="116" charset="-128"/>
                <a:cs typeface="Times New Roman" pitchFamily="18" charset="0"/>
                <a:sym typeface="Wingdings" panose="05000000000000000000" pitchFamily="2" charset="2"/>
              </a:rPr>
              <a:t></a:t>
            </a:r>
            <a:endParaRPr kumimoji="0" lang="en-US" sz="3600" b="1" i="0" u="none" strike="noStrike" kern="1200" cap="none" spc="0" normalizeH="0" baseline="0" noProof="0" dirty="0">
              <a:ln>
                <a:noFill/>
              </a:ln>
              <a:solidFill>
                <a:srgbClr val="FF0000"/>
              </a:solidFill>
              <a:effectLst/>
              <a:uLnTx/>
              <a:uFillTx/>
              <a:latin typeface="Corbel"/>
              <a:ea typeface="ＭＳ Ｐゴシック" pitchFamily="116" charset="-128"/>
              <a:cs typeface="Times New Roman" pitchFamily="18" charset="0"/>
            </a:endParaRPr>
          </a:p>
        </p:txBody>
      </p:sp>
      <p:sp>
        <p:nvSpPr>
          <p:cNvPr id="17" name="TextBox 16"/>
          <p:cNvSpPr txBox="1"/>
          <p:nvPr/>
        </p:nvSpPr>
        <p:spPr>
          <a:xfrm>
            <a:off x="9975013" y="5783865"/>
            <a:ext cx="59663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orbel"/>
                <a:ea typeface="ＭＳ Ｐゴシック" pitchFamily="116" charset="-128"/>
                <a:cs typeface="Times New Roman" pitchFamily="18" charset="0"/>
                <a:sym typeface="Wingdings" panose="05000000000000000000" pitchFamily="2" charset="2"/>
              </a:rPr>
              <a:t></a:t>
            </a:r>
            <a:endParaRPr kumimoji="0" lang="en-US" sz="3600" b="1" i="0" u="none" strike="noStrike" kern="1200" cap="none" spc="0" normalizeH="0" baseline="0" noProof="0" dirty="0">
              <a:ln>
                <a:noFill/>
              </a:ln>
              <a:solidFill>
                <a:srgbClr val="00B050"/>
              </a:solidFill>
              <a:effectLst/>
              <a:uLnTx/>
              <a:uFillTx/>
              <a:latin typeface="Corbel"/>
              <a:ea typeface="ＭＳ Ｐゴシック" pitchFamily="116" charset="-128"/>
              <a:cs typeface="Times New Roman" pitchFamily="18" charset="0"/>
            </a:endParaRPr>
          </a:p>
        </p:txBody>
      </p:sp>
      <p:sp>
        <p:nvSpPr>
          <p:cNvPr id="18" name="Rectangle 17"/>
          <p:cNvSpPr/>
          <p:nvPr/>
        </p:nvSpPr>
        <p:spPr>
          <a:xfrm>
            <a:off x="4325848" y="5781869"/>
            <a:ext cx="596638"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orbel"/>
                <a:ea typeface="ＭＳ Ｐゴシック" pitchFamily="116" charset="-128"/>
                <a:cs typeface="Times New Roman" pitchFamily="18" charset="0"/>
                <a:sym typeface="Wingdings" panose="05000000000000000000" pitchFamily="2" charset="2"/>
              </a:rPr>
              <a:t></a:t>
            </a:r>
            <a:endParaRPr kumimoji="0" lang="en-US" sz="3600" b="1" i="0" u="none" strike="noStrike" kern="1200" cap="none" spc="0" normalizeH="0" baseline="0" noProof="0" dirty="0">
              <a:ln>
                <a:noFill/>
              </a:ln>
              <a:solidFill>
                <a:srgbClr val="0000FF"/>
              </a:solidFill>
              <a:effectLst/>
              <a:uLnTx/>
              <a:uFillTx/>
              <a:latin typeface="Corbel"/>
              <a:ea typeface="ＭＳ Ｐゴシック" pitchFamily="116" charset="-128"/>
              <a:cs typeface="Times New Roman" pitchFamily="18" charset="0"/>
            </a:endParaRPr>
          </a:p>
        </p:txBody>
      </p:sp>
      <p:cxnSp>
        <p:nvCxnSpPr>
          <p:cNvPr id="19" name="Straight Connector 18"/>
          <p:cNvCxnSpPr/>
          <p:nvPr/>
        </p:nvCxnSpPr>
        <p:spPr bwMode="auto">
          <a:xfrm>
            <a:off x="1557765" y="5155525"/>
            <a:ext cx="1781665" cy="1318538"/>
          </a:xfrm>
          <a:prstGeom prst="line">
            <a:avLst/>
          </a:prstGeom>
          <a:solidFill>
            <a:schemeClr val="accent1"/>
          </a:solidFill>
          <a:ln w="28575" cap="flat" cmpd="sng" algn="ctr">
            <a:solidFill>
              <a:schemeClr val="tx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1891145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ontent Placeholder 1"/>
          <p:cNvSpPr>
            <a:spLocks noGrp="1"/>
          </p:cNvSpPr>
          <p:nvPr>
            <p:ph idx="1"/>
          </p:nvPr>
        </p:nvSpPr>
        <p:spPr>
          <a:xfrm>
            <a:off x="1981200" y="357189"/>
            <a:ext cx="8229600" cy="5857875"/>
          </a:xfrm>
        </p:spPr>
        <p:txBody>
          <a:bodyPr/>
          <a:lstStyle/>
          <a:p>
            <a:pPr lvl="1">
              <a:lnSpc>
                <a:spcPct val="150000"/>
              </a:lnSpc>
            </a:pPr>
            <a:r>
              <a:rPr lang="nl-BE" dirty="0">
                <a:latin typeface="Verdana" charset="0"/>
              </a:rPr>
              <a:t>Result</a:t>
            </a:r>
          </a:p>
          <a:p>
            <a:pPr lvl="2">
              <a:lnSpc>
                <a:spcPct val="150000"/>
              </a:lnSpc>
            </a:pPr>
            <a:r>
              <a:rPr lang="nl-BE" dirty="0">
                <a:latin typeface="Verdana" charset="0"/>
              </a:rPr>
              <a:t>Organized as projection images</a:t>
            </a:r>
          </a:p>
          <a:p>
            <a:pPr lvl="2">
              <a:lnSpc>
                <a:spcPct val="150000"/>
              </a:lnSpc>
            </a:pPr>
            <a:r>
              <a:rPr lang="nl-BE" dirty="0">
                <a:latin typeface="Verdana" charset="0"/>
              </a:rPr>
              <a:t>Organized as a sinogram</a:t>
            </a:r>
          </a:p>
          <a:p>
            <a:pPr lvl="2">
              <a:lnSpc>
                <a:spcPct val="150000"/>
              </a:lnSpc>
            </a:pPr>
            <a:endParaRPr lang="nl-BE" dirty="0">
              <a:latin typeface="Verdana" charset="0"/>
            </a:endParaRPr>
          </a:p>
          <a:p>
            <a:pPr lvl="2">
              <a:lnSpc>
                <a:spcPct val="150000"/>
              </a:lnSpc>
            </a:pPr>
            <a:endParaRPr lang="nl-BE" dirty="0">
              <a:latin typeface="Verdana" charset="0"/>
            </a:endParaRPr>
          </a:p>
          <a:p>
            <a:pPr lvl="2">
              <a:lnSpc>
                <a:spcPct val="150000"/>
              </a:lnSpc>
            </a:pPr>
            <a:endParaRPr lang="nl-BE" dirty="0">
              <a:latin typeface="Verdana" charset="0"/>
            </a:endParaRPr>
          </a:p>
          <a:p>
            <a:pPr lvl="2">
              <a:lnSpc>
                <a:spcPct val="150000"/>
              </a:lnSpc>
            </a:pPr>
            <a:endParaRPr lang="nl-BE" dirty="0">
              <a:latin typeface="Verdana" charset="0"/>
            </a:endParaRPr>
          </a:p>
          <a:p>
            <a:pPr lvl="2">
              <a:lnSpc>
                <a:spcPct val="150000"/>
              </a:lnSpc>
            </a:pPr>
            <a:endParaRPr lang="nl-BE" dirty="0">
              <a:latin typeface="Verdana" charset="0"/>
            </a:endParaRPr>
          </a:p>
          <a:p>
            <a:pPr lvl="2">
              <a:lnSpc>
                <a:spcPct val="150000"/>
              </a:lnSpc>
            </a:pPr>
            <a:endParaRPr lang="nl-BE" dirty="0">
              <a:latin typeface="Verdana" charset="0"/>
            </a:endParaRPr>
          </a:p>
          <a:p>
            <a:pPr lvl="2">
              <a:lnSpc>
                <a:spcPct val="150000"/>
              </a:lnSpc>
            </a:pPr>
            <a:endParaRPr lang="nl-BE" dirty="0">
              <a:latin typeface="Verdana" charset="0"/>
            </a:endParaRPr>
          </a:p>
          <a:p>
            <a:pPr lvl="1">
              <a:lnSpc>
                <a:spcPct val="150000"/>
              </a:lnSpc>
            </a:pPr>
            <a:r>
              <a:rPr lang="nl-BE" dirty="0">
                <a:latin typeface="Verdana" charset="0"/>
              </a:rPr>
              <a:t>Photon position: PMT ~ a few cm wide -&gt;</a:t>
            </a:r>
            <a:br>
              <a:rPr lang="nl-BE" dirty="0">
                <a:latin typeface="Verdana" charset="0"/>
              </a:rPr>
            </a:br>
            <a:r>
              <a:rPr lang="en-US" sz="1600" dirty="0">
                <a:latin typeface="Verdana" charset="0"/>
              </a:rPr>
              <a:t>(</a:t>
            </a:r>
            <a:r>
              <a:rPr lang="en-US" sz="1600" dirty="0" err="1">
                <a:latin typeface="Verdana" charset="0"/>
              </a:rPr>
              <a:t>x</a:t>
            </a:r>
            <a:r>
              <a:rPr lang="en-US" sz="1600" baseline="-25000" dirty="0" err="1">
                <a:latin typeface="Verdana" charset="0"/>
              </a:rPr>
              <a:t>i</a:t>
            </a:r>
            <a:r>
              <a:rPr lang="en-US" sz="1600" dirty="0" err="1">
                <a:latin typeface="Verdana" charset="0"/>
              </a:rPr>
              <a:t>,y</a:t>
            </a:r>
            <a:r>
              <a:rPr lang="en-US" sz="1600" baseline="-25000" dirty="0" err="1">
                <a:latin typeface="Verdana" charset="0"/>
              </a:rPr>
              <a:t>i</a:t>
            </a:r>
            <a:r>
              <a:rPr lang="en-US" sz="1600" dirty="0">
                <a:latin typeface="Verdana" charset="0"/>
              </a:rPr>
              <a:t>) = position of PMT </a:t>
            </a:r>
            <a:r>
              <a:rPr lang="en-US" sz="1600" dirty="0" err="1">
                <a:latin typeface="Verdana" charset="0"/>
              </a:rPr>
              <a:t>i</a:t>
            </a:r>
            <a:br>
              <a:rPr lang="en-US" sz="1600" dirty="0">
                <a:latin typeface="Verdana" charset="0"/>
              </a:rPr>
            </a:br>
            <a:r>
              <a:rPr lang="en-US" sz="1600" dirty="0">
                <a:latin typeface="Verdana" charset="0"/>
              </a:rPr>
              <a:t>[t</a:t>
            </a:r>
            <a:r>
              <a:rPr lang="en-US" sz="1600" baseline="-25000" dirty="0">
                <a:latin typeface="Verdana" charset="0"/>
              </a:rPr>
              <a:t>0</a:t>
            </a:r>
            <a:r>
              <a:rPr lang="en-US" sz="1600" dirty="0">
                <a:latin typeface="Verdana" charset="0"/>
              </a:rPr>
              <a:t>,t</a:t>
            </a:r>
            <a:r>
              <a:rPr lang="en-US" sz="1600" baseline="-25000" dirty="0">
                <a:latin typeface="Verdana" charset="0"/>
              </a:rPr>
              <a:t>1</a:t>
            </a:r>
            <a:r>
              <a:rPr lang="en-US" sz="1600" dirty="0">
                <a:latin typeface="Verdana" charset="0"/>
              </a:rPr>
              <a:t>] ~ a few 100 ns</a:t>
            </a:r>
          </a:p>
          <a:p>
            <a:pPr lvl="1">
              <a:lnSpc>
                <a:spcPct val="150000"/>
              </a:lnSpc>
              <a:buFont typeface="Arial" charset="0"/>
              <a:buNone/>
            </a:pPr>
            <a:br>
              <a:rPr lang="nl-BE" dirty="0">
                <a:latin typeface="Verdana" charset="0"/>
              </a:rPr>
            </a:br>
            <a:endParaRPr lang="nl-BE" sz="1600" dirty="0">
              <a:latin typeface="Verdana" charset="0"/>
            </a:endParaRPr>
          </a:p>
        </p:txBody>
      </p:sp>
      <p:sp>
        <p:nvSpPr>
          <p:cNvPr id="44034"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4B49B99-1479-E344-97E0-31A0338503BE}"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4403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K.U.Leuven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D8D8D"/>
                </a:solidFill>
                <a:effectLst/>
                <a:uLnTx/>
                <a:uFillTx/>
                <a:latin typeface="Verdana" charset="0"/>
                <a:ea typeface="ＭＳ Ｐゴシック" charset="0"/>
              </a:rPr>
              <a:t>Medical Imaging Research Center</a:t>
            </a: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BFC50E-12D3-6445-9A81-90A98BB9B079}" type="slidenum">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pic>
        <p:nvPicPr>
          <p:cNvPr id="4403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8238" y="285750"/>
            <a:ext cx="2819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8" name="Group 160"/>
          <p:cNvGrpSpPr>
            <a:grpSpLocks/>
          </p:cNvGrpSpPr>
          <p:nvPr/>
        </p:nvGrpSpPr>
        <p:grpSpPr bwMode="auto">
          <a:xfrm>
            <a:off x="2820988" y="2000250"/>
            <a:ext cx="7632700" cy="2647950"/>
            <a:chOff x="1119176" y="2000240"/>
            <a:chExt cx="7632700" cy="2647950"/>
          </a:xfrm>
        </p:grpSpPr>
        <p:pic>
          <p:nvPicPr>
            <p:cNvPr id="44063" name="Picture 2" descr="fig_jnproj_sino_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7676" y="2009765"/>
              <a:ext cx="31242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4" name="Picture 3" descr="fig_jnproj_sino_b"/>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00364" y="2000240"/>
              <a:ext cx="15938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65" name="Group 28"/>
            <p:cNvGrpSpPr>
              <a:grpSpLocks/>
            </p:cNvGrpSpPr>
            <p:nvPr/>
          </p:nvGrpSpPr>
          <p:grpSpPr bwMode="auto">
            <a:xfrm>
              <a:off x="1119176" y="2574915"/>
              <a:ext cx="1538288" cy="1481138"/>
              <a:chOff x="3795" y="1138"/>
              <a:chExt cx="2060" cy="1983"/>
            </a:xfrm>
          </p:grpSpPr>
          <p:sp>
            <p:nvSpPr>
              <p:cNvPr id="44067" name="Oval 29"/>
              <p:cNvSpPr>
                <a:spLocks noChangeArrowheads="1"/>
              </p:cNvSpPr>
              <p:nvPr/>
            </p:nvSpPr>
            <p:spPr bwMode="auto">
              <a:xfrm>
                <a:off x="4064" y="1391"/>
                <a:ext cx="1535" cy="1476"/>
              </a:xfrm>
              <a:prstGeom prst="ellipse">
                <a:avLst/>
              </a:prstGeom>
              <a:solidFill>
                <a:schemeClr val="bg2"/>
              </a:solidFill>
              <a:ln w="50800">
                <a:solidFill>
                  <a:srgbClr val="CECECE"/>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pic>
            <p:nvPicPr>
              <p:cNvPr id="44068" name="Picture 3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5" y="1774"/>
                <a:ext cx="1268"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69" name="Freeform 31"/>
              <p:cNvSpPr>
                <a:spLocks/>
              </p:cNvSpPr>
              <p:nvPr/>
            </p:nvSpPr>
            <p:spPr bwMode="auto">
              <a:xfrm>
                <a:off x="5377" y="1433"/>
                <a:ext cx="239" cy="224"/>
              </a:xfrm>
              <a:custGeom>
                <a:avLst/>
                <a:gdLst>
                  <a:gd name="T0" fmla="*/ 0 w 239"/>
                  <a:gd name="T1" fmla="*/ 171 h 224"/>
                  <a:gd name="T2" fmla="*/ 190 w 239"/>
                  <a:gd name="T3" fmla="*/ 0 h 224"/>
                  <a:gd name="T4" fmla="*/ 238 w 239"/>
                  <a:gd name="T5" fmla="*/ 59 h 224"/>
                  <a:gd name="T6" fmla="*/ 48 w 239"/>
                  <a:gd name="T7" fmla="*/ 223 h 224"/>
                  <a:gd name="T8" fmla="*/ 7 w 239"/>
                  <a:gd name="T9" fmla="*/ 177 h 224"/>
                  <a:gd name="T10" fmla="*/ 0 w 239"/>
                  <a:gd name="T11" fmla="*/ 171 h 224"/>
                  <a:gd name="T12" fmla="*/ 0 60000 65536"/>
                  <a:gd name="T13" fmla="*/ 0 60000 65536"/>
                  <a:gd name="T14" fmla="*/ 0 60000 65536"/>
                  <a:gd name="T15" fmla="*/ 0 60000 65536"/>
                  <a:gd name="T16" fmla="*/ 0 60000 65536"/>
                  <a:gd name="T17" fmla="*/ 0 60000 65536"/>
                  <a:gd name="T18" fmla="*/ 0 w 239"/>
                  <a:gd name="T19" fmla="*/ 0 h 224"/>
                  <a:gd name="T20" fmla="*/ 239 w 239"/>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239" h="224">
                    <a:moveTo>
                      <a:pt x="0" y="171"/>
                    </a:moveTo>
                    <a:lnTo>
                      <a:pt x="190" y="0"/>
                    </a:lnTo>
                    <a:lnTo>
                      <a:pt x="238" y="59"/>
                    </a:lnTo>
                    <a:lnTo>
                      <a:pt x="48" y="223"/>
                    </a:lnTo>
                    <a:lnTo>
                      <a:pt x="7" y="177"/>
                    </a:lnTo>
                    <a:lnTo>
                      <a:pt x="0" y="171"/>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0" name="Freeform 32"/>
              <p:cNvSpPr>
                <a:spLocks/>
              </p:cNvSpPr>
              <p:nvPr/>
            </p:nvSpPr>
            <p:spPr bwMode="auto">
              <a:xfrm>
                <a:off x="5377" y="1433"/>
                <a:ext cx="239" cy="224"/>
              </a:xfrm>
              <a:custGeom>
                <a:avLst/>
                <a:gdLst>
                  <a:gd name="T0" fmla="*/ 0 w 239"/>
                  <a:gd name="T1" fmla="*/ 171 h 224"/>
                  <a:gd name="T2" fmla="*/ 190 w 239"/>
                  <a:gd name="T3" fmla="*/ 0 h 224"/>
                  <a:gd name="T4" fmla="*/ 238 w 239"/>
                  <a:gd name="T5" fmla="*/ 59 h 224"/>
                  <a:gd name="T6" fmla="*/ 48 w 239"/>
                  <a:gd name="T7" fmla="*/ 223 h 224"/>
                  <a:gd name="T8" fmla="*/ 7 w 239"/>
                  <a:gd name="T9" fmla="*/ 177 h 224"/>
                  <a:gd name="T10" fmla="*/ 0 60000 65536"/>
                  <a:gd name="T11" fmla="*/ 0 60000 65536"/>
                  <a:gd name="T12" fmla="*/ 0 60000 65536"/>
                  <a:gd name="T13" fmla="*/ 0 60000 65536"/>
                  <a:gd name="T14" fmla="*/ 0 60000 65536"/>
                  <a:gd name="T15" fmla="*/ 0 w 239"/>
                  <a:gd name="T16" fmla="*/ 0 h 224"/>
                  <a:gd name="T17" fmla="*/ 239 w 239"/>
                  <a:gd name="T18" fmla="*/ 224 h 224"/>
                </a:gdLst>
                <a:ahLst/>
                <a:cxnLst>
                  <a:cxn ang="T10">
                    <a:pos x="T0" y="T1"/>
                  </a:cxn>
                  <a:cxn ang="T11">
                    <a:pos x="T2" y="T3"/>
                  </a:cxn>
                  <a:cxn ang="T12">
                    <a:pos x="T4" y="T5"/>
                  </a:cxn>
                  <a:cxn ang="T13">
                    <a:pos x="T6" y="T7"/>
                  </a:cxn>
                  <a:cxn ang="T14">
                    <a:pos x="T8" y="T9"/>
                  </a:cxn>
                </a:cxnLst>
                <a:rect l="T15" t="T16" r="T17" b="T18"/>
                <a:pathLst>
                  <a:path w="239" h="224">
                    <a:moveTo>
                      <a:pt x="0" y="171"/>
                    </a:moveTo>
                    <a:lnTo>
                      <a:pt x="190" y="0"/>
                    </a:lnTo>
                    <a:lnTo>
                      <a:pt x="238" y="59"/>
                    </a:lnTo>
                    <a:lnTo>
                      <a:pt x="48" y="223"/>
                    </a:lnTo>
                    <a:lnTo>
                      <a:pt x="7" y="17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1" name="Freeform 33"/>
              <p:cNvSpPr>
                <a:spLocks/>
              </p:cNvSpPr>
              <p:nvPr/>
            </p:nvSpPr>
            <p:spPr bwMode="auto">
              <a:xfrm>
                <a:off x="5426" y="1506"/>
                <a:ext cx="258" cy="212"/>
              </a:xfrm>
              <a:custGeom>
                <a:avLst/>
                <a:gdLst>
                  <a:gd name="T0" fmla="*/ 0 w 258"/>
                  <a:gd name="T1" fmla="*/ 152 h 212"/>
                  <a:gd name="T2" fmla="*/ 210 w 258"/>
                  <a:gd name="T3" fmla="*/ 0 h 212"/>
                  <a:gd name="T4" fmla="*/ 257 w 258"/>
                  <a:gd name="T5" fmla="*/ 66 h 212"/>
                  <a:gd name="T6" fmla="*/ 47 w 258"/>
                  <a:gd name="T7" fmla="*/ 211 h 212"/>
                  <a:gd name="T8" fmla="*/ 7 w 258"/>
                  <a:gd name="T9" fmla="*/ 152 h 212"/>
                  <a:gd name="T10" fmla="*/ 0 w 258"/>
                  <a:gd name="T11" fmla="*/ 152 h 212"/>
                  <a:gd name="T12" fmla="*/ 0 60000 65536"/>
                  <a:gd name="T13" fmla="*/ 0 60000 65536"/>
                  <a:gd name="T14" fmla="*/ 0 60000 65536"/>
                  <a:gd name="T15" fmla="*/ 0 60000 65536"/>
                  <a:gd name="T16" fmla="*/ 0 60000 65536"/>
                  <a:gd name="T17" fmla="*/ 0 60000 65536"/>
                  <a:gd name="T18" fmla="*/ 0 w 258"/>
                  <a:gd name="T19" fmla="*/ 0 h 212"/>
                  <a:gd name="T20" fmla="*/ 258 w 25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258" h="212">
                    <a:moveTo>
                      <a:pt x="0" y="152"/>
                    </a:moveTo>
                    <a:lnTo>
                      <a:pt x="210" y="0"/>
                    </a:lnTo>
                    <a:lnTo>
                      <a:pt x="257" y="66"/>
                    </a:lnTo>
                    <a:lnTo>
                      <a:pt x="47" y="211"/>
                    </a:lnTo>
                    <a:lnTo>
                      <a:pt x="7" y="152"/>
                    </a:lnTo>
                    <a:lnTo>
                      <a:pt x="0" y="152"/>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2" name="Freeform 34"/>
              <p:cNvSpPr>
                <a:spLocks/>
              </p:cNvSpPr>
              <p:nvPr/>
            </p:nvSpPr>
            <p:spPr bwMode="auto">
              <a:xfrm>
                <a:off x="5426" y="1506"/>
                <a:ext cx="258" cy="212"/>
              </a:xfrm>
              <a:custGeom>
                <a:avLst/>
                <a:gdLst>
                  <a:gd name="T0" fmla="*/ 0 w 258"/>
                  <a:gd name="T1" fmla="*/ 152 h 212"/>
                  <a:gd name="T2" fmla="*/ 210 w 258"/>
                  <a:gd name="T3" fmla="*/ 0 h 212"/>
                  <a:gd name="T4" fmla="*/ 257 w 258"/>
                  <a:gd name="T5" fmla="*/ 66 h 212"/>
                  <a:gd name="T6" fmla="*/ 47 w 258"/>
                  <a:gd name="T7" fmla="*/ 211 h 212"/>
                  <a:gd name="T8" fmla="*/ 7 w 258"/>
                  <a:gd name="T9" fmla="*/ 152 h 212"/>
                  <a:gd name="T10" fmla="*/ 0 60000 65536"/>
                  <a:gd name="T11" fmla="*/ 0 60000 65536"/>
                  <a:gd name="T12" fmla="*/ 0 60000 65536"/>
                  <a:gd name="T13" fmla="*/ 0 60000 65536"/>
                  <a:gd name="T14" fmla="*/ 0 60000 65536"/>
                  <a:gd name="T15" fmla="*/ 0 w 258"/>
                  <a:gd name="T16" fmla="*/ 0 h 212"/>
                  <a:gd name="T17" fmla="*/ 258 w 258"/>
                  <a:gd name="T18" fmla="*/ 212 h 212"/>
                </a:gdLst>
                <a:ahLst/>
                <a:cxnLst>
                  <a:cxn ang="T10">
                    <a:pos x="T0" y="T1"/>
                  </a:cxn>
                  <a:cxn ang="T11">
                    <a:pos x="T2" y="T3"/>
                  </a:cxn>
                  <a:cxn ang="T12">
                    <a:pos x="T4" y="T5"/>
                  </a:cxn>
                  <a:cxn ang="T13">
                    <a:pos x="T6" y="T7"/>
                  </a:cxn>
                  <a:cxn ang="T14">
                    <a:pos x="T8" y="T9"/>
                  </a:cxn>
                </a:cxnLst>
                <a:rect l="T15" t="T16" r="T17" b="T18"/>
                <a:pathLst>
                  <a:path w="258" h="212">
                    <a:moveTo>
                      <a:pt x="0" y="152"/>
                    </a:moveTo>
                    <a:lnTo>
                      <a:pt x="210" y="0"/>
                    </a:lnTo>
                    <a:lnTo>
                      <a:pt x="257" y="66"/>
                    </a:lnTo>
                    <a:lnTo>
                      <a:pt x="47" y="211"/>
                    </a:lnTo>
                    <a:lnTo>
                      <a:pt x="7" y="1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3" name="Freeform 35"/>
              <p:cNvSpPr>
                <a:spLocks/>
              </p:cNvSpPr>
              <p:nvPr/>
            </p:nvSpPr>
            <p:spPr bwMode="auto">
              <a:xfrm>
                <a:off x="5471" y="1590"/>
                <a:ext cx="268" cy="198"/>
              </a:xfrm>
              <a:custGeom>
                <a:avLst/>
                <a:gdLst>
                  <a:gd name="T0" fmla="*/ 7 w 268"/>
                  <a:gd name="T1" fmla="*/ 131 h 198"/>
                  <a:gd name="T2" fmla="*/ 226 w 268"/>
                  <a:gd name="T3" fmla="*/ 0 h 198"/>
                  <a:gd name="T4" fmla="*/ 267 w 268"/>
                  <a:gd name="T5" fmla="*/ 79 h 198"/>
                  <a:gd name="T6" fmla="*/ 41 w 268"/>
                  <a:gd name="T7" fmla="*/ 197 h 198"/>
                  <a:gd name="T8" fmla="*/ 0 w 268"/>
                  <a:gd name="T9" fmla="*/ 131 h 198"/>
                  <a:gd name="T10" fmla="*/ 7 w 268"/>
                  <a:gd name="T11" fmla="*/ 131 h 198"/>
                  <a:gd name="T12" fmla="*/ 0 60000 65536"/>
                  <a:gd name="T13" fmla="*/ 0 60000 65536"/>
                  <a:gd name="T14" fmla="*/ 0 60000 65536"/>
                  <a:gd name="T15" fmla="*/ 0 60000 65536"/>
                  <a:gd name="T16" fmla="*/ 0 60000 65536"/>
                  <a:gd name="T17" fmla="*/ 0 60000 65536"/>
                  <a:gd name="T18" fmla="*/ 0 w 268"/>
                  <a:gd name="T19" fmla="*/ 0 h 198"/>
                  <a:gd name="T20" fmla="*/ 268 w 268"/>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268" h="198">
                    <a:moveTo>
                      <a:pt x="7" y="131"/>
                    </a:moveTo>
                    <a:lnTo>
                      <a:pt x="226" y="0"/>
                    </a:lnTo>
                    <a:lnTo>
                      <a:pt x="267" y="79"/>
                    </a:lnTo>
                    <a:lnTo>
                      <a:pt x="41" y="197"/>
                    </a:lnTo>
                    <a:lnTo>
                      <a:pt x="0" y="131"/>
                    </a:lnTo>
                    <a:lnTo>
                      <a:pt x="7" y="131"/>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4" name="Freeform 36"/>
              <p:cNvSpPr>
                <a:spLocks/>
              </p:cNvSpPr>
              <p:nvPr/>
            </p:nvSpPr>
            <p:spPr bwMode="auto">
              <a:xfrm>
                <a:off x="5471" y="1590"/>
                <a:ext cx="268" cy="198"/>
              </a:xfrm>
              <a:custGeom>
                <a:avLst/>
                <a:gdLst>
                  <a:gd name="T0" fmla="*/ 7 w 268"/>
                  <a:gd name="T1" fmla="*/ 131 h 198"/>
                  <a:gd name="T2" fmla="*/ 226 w 268"/>
                  <a:gd name="T3" fmla="*/ 0 h 198"/>
                  <a:gd name="T4" fmla="*/ 267 w 268"/>
                  <a:gd name="T5" fmla="*/ 79 h 198"/>
                  <a:gd name="T6" fmla="*/ 41 w 268"/>
                  <a:gd name="T7" fmla="*/ 197 h 198"/>
                  <a:gd name="T8" fmla="*/ 0 w 268"/>
                  <a:gd name="T9" fmla="*/ 131 h 198"/>
                  <a:gd name="T10" fmla="*/ 0 60000 65536"/>
                  <a:gd name="T11" fmla="*/ 0 60000 65536"/>
                  <a:gd name="T12" fmla="*/ 0 60000 65536"/>
                  <a:gd name="T13" fmla="*/ 0 60000 65536"/>
                  <a:gd name="T14" fmla="*/ 0 60000 65536"/>
                  <a:gd name="T15" fmla="*/ 0 w 268"/>
                  <a:gd name="T16" fmla="*/ 0 h 198"/>
                  <a:gd name="T17" fmla="*/ 268 w 268"/>
                  <a:gd name="T18" fmla="*/ 198 h 198"/>
                </a:gdLst>
                <a:ahLst/>
                <a:cxnLst>
                  <a:cxn ang="T10">
                    <a:pos x="T0" y="T1"/>
                  </a:cxn>
                  <a:cxn ang="T11">
                    <a:pos x="T2" y="T3"/>
                  </a:cxn>
                  <a:cxn ang="T12">
                    <a:pos x="T4" y="T5"/>
                  </a:cxn>
                  <a:cxn ang="T13">
                    <a:pos x="T6" y="T7"/>
                  </a:cxn>
                  <a:cxn ang="T14">
                    <a:pos x="T8" y="T9"/>
                  </a:cxn>
                </a:cxnLst>
                <a:rect l="T15" t="T16" r="T17" b="T18"/>
                <a:pathLst>
                  <a:path w="268" h="198">
                    <a:moveTo>
                      <a:pt x="7" y="131"/>
                    </a:moveTo>
                    <a:lnTo>
                      <a:pt x="226" y="0"/>
                    </a:lnTo>
                    <a:lnTo>
                      <a:pt x="267" y="79"/>
                    </a:lnTo>
                    <a:lnTo>
                      <a:pt x="41" y="197"/>
                    </a:lnTo>
                    <a:lnTo>
                      <a:pt x="0" y="13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5" name="Freeform 37"/>
              <p:cNvSpPr>
                <a:spLocks/>
              </p:cNvSpPr>
              <p:nvPr/>
            </p:nvSpPr>
            <p:spPr bwMode="auto">
              <a:xfrm>
                <a:off x="5512" y="1684"/>
                <a:ext cx="267" cy="177"/>
              </a:xfrm>
              <a:custGeom>
                <a:avLst/>
                <a:gdLst>
                  <a:gd name="T0" fmla="*/ 0 w 267"/>
                  <a:gd name="T1" fmla="*/ 111 h 177"/>
                  <a:gd name="T2" fmla="*/ 232 w 267"/>
                  <a:gd name="T3" fmla="*/ 0 h 177"/>
                  <a:gd name="T4" fmla="*/ 266 w 267"/>
                  <a:gd name="T5" fmla="*/ 72 h 177"/>
                  <a:gd name="T6" fmla="*/ 34 w 267"/>
                  <a:gd name="T7" fmla="*/ 176 h 177"/>
                  <a:gd name="T8" fmla="*/ 7 w 267"/>
                  <a:gd name="T9" fmla="*/ 111 h 177"/>
                  <a:gd name="T10" fmla="*/ 0 w 267"/>
                  <a:gd name="T11" fmla="*/ 111 h 177"/>
                  <a:gd name="T12" fmla="*/ 0 60000 65536"/>
                  <a:gd name="T13" fmla="*/ 0 60000 65536"/>
                  <a:gd name="T14" fmla="*/ 0 60000 65536"/>
                  <a:gd name="T15" fmla="*/ 0 60000 65536"/>
                  <a:gd name="T16" fmla="*/ 0 60000 65536"/>
                  <a:gd name="T17" fmla="*/ 0 60000 65536"/>
                  <a:gd name="T18" fmla="*/ 0 w 267"/>
                  <a:gd name="T19" fmla="*/ 0 h 177"/>
                  <a:gd name="T20" fmla="*/ 267 w 267"/>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267" h="177">
                    <a:moveTo>
                      <a:pt x="0" y="111"/>
                    </a:moveTo>
                    <a:lnTo>
                      <a:pt x="232" y="0"/>
                    </a:lnTo>
                    <a:lnTo>
                      <a:pt x="266" y="72"/>
                    </a:lnTo>
                    <a:lnTo>
                      <a:pt x="34" y="176"/>
                    </a:lnTo>
                    <a:lnTo>
                      <a:pt x="7" y="111"/>
                    </a:lnTo>
                    <a:lnTo>
                      <a:pt x="0" y="111"/>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6" name="Freeform 38"/>
              <p:cNvSpPr>
                <a:spLocks/>
              </p:cNvSpPr>
              <p:nvPr/>
            </p:nvSpPr>
            <p:spPr bwMode="auto">
              <a:xfrm>
                <a:off x="5512" y="1684"/>
                <a:ext cx="267" cy="177"/>
              </a:xfrm>
              <a:custGeom>
                <a:avLst/>
                <a:gdLst>
                  <a:gd name="T0" fmla="*/ 0 w 267"/>
                  <a:gd name="T1" fmla="*/ 111 h 177"/>
                  <a:gd name="T2" fmla="*/ 232 w 267"/>
                  <a:gd name="T3" fmla="*/ 0 h 177"/>
                  <a:gd name="T4" fmla="*/ 266 w 267"/>
                  <a:gd name="T5" fmla="*/ 72 h 177"/>
                  <a:gd name="T6" fmla="*/ 34 w 267"/>
                  <a:gd name="T7" fmla="*/ 176 h 177"/>
                  <a:gd name="T8" fmla="*/ 7 w 267"/>
                  <a:gd name="T9" fmla="*/ 111 h 177"/>
                  <a:gd name="T10" fmla="*/ 0 60000 65536"/>
                  <a:gd name="T11" fmla="*/ 0 60000 65536"/>
                  <a:gd name="T12" fmla="*/ 0 60000 65536"/>
                  <a:gd name="T13" fmla="*/ 0 60000 65536"/>
                  <a:gd name="T14" fmla="*/ 0 60000 65536"/>
                  <a:gd name="T15" fmla="*/ 0 w 267"/>
                  <a:gd name="T16" fmla="*/ 0 h 177"/>
                  <a:gd name="T17" fmla="*/ 267 w 267"/>
                  <a:gd name="T18" fmla="*/ 177 h 177"/>
                </a:gdLst>
                <a:ahLst/>
                <a:cxnLst>
                  <a:cxn ang="T10">
                    <a:pos x="T0" y="T1"/>
                  </a:cxn>
                  <a:cxn ang="T11">
                    <a:pos x="T2" y="T3"/>
                  </a:cxn>
                  <a:cxn ang="T12">
                    <a:pos x="T4" y="T5"/>
                  </a:cxn>
                  <a:cxn ang="T13">
                    <a:pos x="T6" y="T7"/>
                  </a:cxn>
                  <a:cxn ang="T14">
                    <a:pos x="T8" y="T9"/>
                  </a:cxn>
                </a:cxnLst>
                <a:rect l="T15" t="T16" r="T17" b="T18"/>
                <a:pathLst>
                  <a:path w="267" h="177">
                    <a:moveTo>
                      <a:pt x="0" y="111"/>
                    </a:moveTo>
                    <a:lnTo>
                      <a:pt x="232" y="0"/>
                    </a:lnTo>
                    <a:lnTo>
                      <a:pt x="266" y="72"/>
                    </a:lnTo>
                    <a:lnTo>
                      <a:pt x="34" y="176"/>
                    </a:lnTo>
                    <a:lnTo>
                      <a:pt x="7" y="111"/>
                    </a:lnTo>
                  </a:path>
                </a:pathLst>
              </a:custGeom>
              <a:solidFill>
                <a:srgbClr val="CECECE"/>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7" name="Freeform 39"/>
              <p:cNvSpPr>
                <a:spLocks/>
              </p:cNvSpPr>
              <p:nvPr/>
            </p:nvSpPr>
            <p:spPr bwMode="auto">
              <a:xfrm>
                <a:off x="5547" y="1775"/>
                <a:ext cx="273" cy="151"/>
              </a:xfrm>
              <a:custGeom>
                <a:avLst/>
                <a:gdLst>
                  <a:gd name="T0" fmla="*/ 7 w 273"/>
                  <a:gd name="T1" fmla="*/ 85 h 151"/>
                  <a:gd name="T2" fmla="*/ 245 w 273"/>
                  <a:gd name="T3" fmla="*/ 0 h 151"/>
                  <a:gd name="T4" fmla="*/ 272 w 273"/>
                  <a:gd name="T5" fmla="*/ 78 h 151"/>
                  <a:gd name="T6" fmla="*/ 27 w 273"/>
                  <a:gd name="T7" fmla="*/ 150 h 151"/>
                  <a:gd name="T8" fmla="*/ 0 w 273"/>
                  <a:gd name="T9" fmla="*/ 85 h 151"/>
                  <a:gd name="T10" fmla="*/ 7 w 273"/>
                  <a:gd name="T11" fmla="*/ 85 h 151"/>
                  <a:gd name="T12" fmla="*/ 0 60000 65536"/>
                  <a:gd name="T13" fmla="*/ 0 60000 65536"/>
                  <a:gd name="T14" fmla="*/ 0 60000 65536"/>
                  <a:gd name="T15" fmla="*/ 0 60000 65536"/>
                  <a:gd name="T16" fmla="*/ 0 60000 65536"/>
                  <a:gd name="T17" fmla="*/ 0 60000 65536"/>
                  <a:gd name="T18" fmla="*/ 0 w 273"/>
                  <a:gd name="T19" fmla="*/ 0 h 151"/>
                  <a:gd name="T20" fmla="*/ 273 w 273"/>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3" h="151">
                    <a:moveTo>
                      <a:pt x="7" y="85"/>
                    </a:moveTo>
                    <a:lnTo>
                      <a:pt x="245" y="0"/>
                    </a:lnTo>
                    <a:lnTo>
                      <a:pt x="272" y="78"/>
                    </a:lnTo>
                    <a:lnTo>
                      <a:pt x="27" y="150"/>
                    </a:lnTo>
                    <a:lnTo>
                      <a:pt x="0" y="85"/>
                    </a:lnTo>
                    <a:lnTo>
                      <a:pt x="7" y="8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8" name="Freeform 40"/>
              <p:cNvSpPr>
                <a:spLocks/>
              </p:cNvSpPr>
              <p:nvPr/>
            </p:nvSpPr>
            <p:spPr bwMode="auto">
              <a:xfrm>
                <a:off x="5547" y="1775"/>
                <a:ext cx="273" cy="151"/>
              </a:xfrm>
              <a:custGeom>
                <a:avLst/>
                <a:gdLst>
                  <a:gd name="T0" fmla="*/ 7 w 273"/>
                  <a:gd name="T1" fmla="*/ 85 h 151"/>
                  <a:gd name="T2" fmla="*/ 245 w 273"/>
                  <a:gd name="T3" fmla="*/ 0 h 151"/>
                  <a:gd name="T4" fmla="*/ 272 w 273"/>
                  <a:gd name="T5" fmla="*/ 78 h 151"/>
                  <a:gd name="T6" fmla="*/ 27 w 273"/>
                  <a:gd name="T7" fmla="*/ 150 h 151"/>
                  <a:gd name="T8" fmla="*/ 0 w 273"/>
                  <a:gd name="T9" fmla="*/ 85 h 151"/>
                  <a:gd name="T10" fmla="*/ 0 60000 65536"/>
                  <a:gd name="T11" fmla="*/ 0 60000 65536"/>
                  <a:gd name="T12" fmla="*/ 0 60000 65536"/>
                  <a:gd name="T13" fmla="*/ 0 60000 65536"/>
                  <a:gd name="T14" fmla="*/ 0 60000 65536"/>
                  <a:gd name="T15" fmla="*/ 0 w 273"/>
                  <a:gd name="T16" fmla="*/ 0 h 151"/>
                  <a:gd name="T17" fmla="*/ 273 w 273"/>
                  <a:gd name="T18" fmla="*/ 151 h 151"/>
                </a:gdLst>
                <a:ahLst/>
                <a:cxnLst>
                  <a:cxn ang="T10">
                    <a:pos x="T0" y="T1"/>
                  </a:cxn>
                  <a:cxn ang="T11">
                    <a:pos x="T2" y="T3"/>
                  </a:cxn>
                  <a:cxn ang="T12">
                    <a:pos x="T4" y="T5"/>
                  </a:cxn>
                  <a:cxn ang="T13">
                    <a:pos x="T6" y="T7"/>
                  </a:cxn>
                  <a:cxn ang="T14">
                    <a:pos x="T8" y="T9"/>
                  </a:cxn>
                </a:cxnLst>
                <a:rect l="T15" t="T16" r="T17" b="T18"/>
                <a:pathLst>
                  <a:path w="273" h="151">
                    <a:moveTo>
                      <a:pt x="7" y="85"/>
                    </a:moveTo>
                    <a:lnTo>
                      <a:pt x="245" y="0"/>
                    </a:lnTo>
                    <a:lnTo>
                      <a:pt x="272" y="78"/>
                    </a:lnTo>
                    <a:lnTo>
                      <a:pt x="27" y="150"/>
                    </a:lnTo>
                    <a:lnTo>
                      <a:pt x="0" y="8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79" name="Freeform 41"/>
              <p:cNvSpPr>
                <a:spLocks/>
              </p:cNvSpPr>
              <p:nvPr/>
            </p:nvSpPr>
            <p:spPr bwMode="auto">
              <a:xfrm>
                <a:off x="5574" y="1867"/>
                <a:ext cx="266" cy="125"/>
              </a:xfrm>
              <a:custGeom>
                <a:avLst/>
                <a:gdLst>
                  <a:gd name="T0" fmla="*/ 0 w 266"/>
                  <a:gd name="T1" fmla="*/ 59 h 125"/>
                  <a:gd name="T2" fmla="*/ 251 w 266"/>
                  <a:gd name="T3" fmla="*/ 0 h 125"/>
                  <a:gd name="T4" fmla="*/ 265 w 266"/>
                  <a:gd name="T5" fmla="*/ 78 h 125"/>
                  <a:gd name="T6" fmla="*/ 20 w 266"/>
                  <a:gd name="T7" fmla="*/ 124 h 125"/>
                  <a:gd name="T8" fmla="*/ 0 w 266"/>
                  <a:gd name="T9" fmla="*/ 59 h 125"/>
                  <a:gd name="T10" fmla="*/ 0 60000 65536"/>
                  <a:gd name="T11" fmla="*/ 0 60000 65536"/>
                  <a:gd name="T12" fmla="*/ 0 60000 65536"/>
                  <a:gd name="T13" fmla="*/ 0 60000 65536"/>
                  <a:gd name="T14" fmla="*/ 0 60000 65536"/>
                  <a:gd name="T15" fmla="*/ 0 w 266"/>
                  <a:gd name="T16" fmla="*/ 0 h 125"/>
                  <a:gd name="T17" fmla="*/ 266 w 266"/>
                  <a:gd name="T18" fmla="*/ 125 h 125"/>
                </a:gdLst>
                <a:ahLst/>
                <a:cxnLst>
                  <a:cxn ang="T10">
                    <a:pos x="T0" y="T1"/>
                  </a:cxn>
                  <a:cxn ang="T11">
                    <a:pos x="T2" y="T3"/>
                  </a:cxn>
                  <a:cxn ang="T12">
                    <a:pos x="T4" y="T5"/>
                  </a:cxn>
                  <a:cxn ang="T13">
                    <a:pos x="T6" y="T7"/>
                  </a:cxn>
                  <a:cxn ang="T14">
                    <a:pos x="T8" y="T9"/>
                  </a:cxn>
                </a:cxnLst>
                <a:rect l="T15" t="T16" r="T17" b="T18"/>
                <a:pathLst>
                  <a:path w="266" h="125">
                    <a:moveTo>
                      <a:pt x="0" y="59"/>
                    </a:moveTo>
                    <a:lnTo>
                      <a:pt x="251" y="0"/>
                    </a:lnTo>
                    <a:lnTo>
                      <a:pt x="265" y="78"/>
                    </a:lnTo>
                    <a:lnTo>
                      <a:pt x="20" y="124"/>
                    </a:lnTo>
                    <a:lnTo>
                      <a:pt x="0" y="5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80" name="Freeform 42"/>
              <p:cNvSpPr>
                <a:spLocks/>
              </p:cNvSpPr>
              <p:nvPr/>
            </p:nvSpPr>
            <p:spPr bwMode="auto">
              <a:xfrm>
                <a:off x="5574" y="1867"/>
                <a:ext cx="266" cy="125"/>
              </a:xfrm>
              <a:custGeom>
                <a:avLst/>
                <a:gdLst>
                  <a:gd name="T0" fmla="*/ 0 w 266"/>
                  <a:gd name="T1" fmla="*/ 59 h 125"/>
                  <a:gd name="T2" fmla="*/ 251 w 266"/>
                  <a:gd name="T3" fmla="*/ 0 h 125"/>
                  <a:gd name="T4" fmla="*/ 265 w 266"/>
                  <a:gd name="T5" fmla="*/ 78 h 125"/>
                  <a:gd name="T6" fmla="*/ 20 w 266"/>
                  <a:gd name="T7" fmla="*/ 124 h 125"/>
                  <a:gd name="T8" fmla="*/ 0 w 266"/>
                  <a:gd name="T9" fmla="*/ 59 h 125"/>
                  <a:gd name="T10" fmla="*/ 0 60000 65536"/>
                  <a:gd name="T11" fmla="*/ 0 60000 65536"/>
                  <a:gd name="T12" fmla="*/ 0 60000 65536"/>
                  <a:gd name="T13" fmla="*/ 0 60000 65536"/>
                  <a:gd name="T14" fmla="*/ 0 60000 65536"/>
                  <a:gd name="T15" fmla="*/ 0 w 266"/>
                  <a:gd name="T16" fmla="*/ 0 h 125"/>
                  <a:gd name="T17" fmla="*/ 266 w 266"/>
                  <a:gd name="T18" fmla="*/ 125 h 125"/>
                </a:gdLst>
                <a:ahLst/>
                <a:cxnLst>
                  <a:cxn ang="T10">
                    <a:pos x="T0" y="T1"/>
                  </a:cxn>
                  <a:cxn ang="T11">
                    <a:pos x="T2" y="T3"/>
                  </a:cxn>
                  <a:cxn ang="T12">
                    <a:pos x="T4" y="T5"/>
                  </a:cxn>
                  <a:cxn ang="T13">
                    <a:pos x="T6" y="T7"/>
                  </a:cxn>
                  <a:cxn ang="T14">
                    <a:pos x="T8" y="T9"/>
                  </a:cxn>
                </a:cxnLst>
                <a:rect l="T15" t="T16" r="T17" b="T18"/>
                <a:pathLst>
                  <a:path w="266" h="125">
                    <a:moveTo>
                      <a:pt x="0" y="59"/>
                    </a:moveTo>
                    <a:lnTo>
                      <a:pt x="251" y="0"/>
                    </a:lnTo>
                    <a:lnTo>
                      <a:pt x="265" y="78"/>
                    </a:lnTo>
                    <a:lnTo>
                      <a:pt x="20" y="124"/>
                    </a:lnTo>
                    <a:lnTo>
                      <a:pt x="0" y="59"/>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81" name="Freeform 43"/>
              <p:cNvSpPr>
                <a:spLocks/>
              </p:cNvSpPr>
              <p:nvPr/>
            </p:nvSpPr>
            <p:spPr bwMode="auto">
              <a:xfrm>
                <a:off x="5589" y="1958"/>
                <a:ext cx="266" cy="99"/>
              </a:xfrm>
              <a:custGeom>
                <a:avLst/>
                <a:gdLst>
                  <a:gd name="T0" fmla="*/ 0 w 266"/>
                  <a:gd name="T1" fmla="*/ 33 h 99"/>
                  <a:gd name="T2" fmla="*/ 258 w 266"/>
                  <a:gd name="T3" fmla="*/ 0 h 99"/>
                  <a:gd name="T4" fmla="*/ 265 w 266"/>
                  <a:gd name="T5" fmla="*/ 72 h 99"/>
                  <a:gd name="T6" fmla="*/ 14 w 266"/>
                  <a:gd name="T7" fmla="*/ 98 h 99"/>
                  <a:gd name="T8" fmla="*/ 7 w 266"/>
                  <a:gd name="T9" fmla="*/ 33 h 99"/>
                  <a:gd name="T10" fmla="*/ 0 w 266"/>
                  <a:gd name="T11" fmla="*/ 33 h 99"/>
                  <a:gd name="T12" fmla="*/ 0 60000 65536"/>
                  <a:gd name="T13" fmla="*/ 0 60000 65536"/>
                  <a:gd name="T14" fmla="*/ 0 60000 65536"/>
                  <a:gd name="T15" fmla="*/ 0 60000 65536"/>
                  <a:gd name="T16" fmla="*/ 0 60000 65536"/>
                  <a:gd name="T17" fmla="*/ 0 60000 65536"/>
                  <a:gd name="T18" fmla="*/ 0 w 266"/>
                  <a:gd name="T19" fmla="*/ 0 h 99"/>
                  <a:gd name="T20" fmla="*/ 266 w 266"/>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266" h="99">
                    <a:moveTo>
                      <a:pt x="0" y="33"/>
                    </a:moveTo>
                    <a:lnTo>
                      <a:pt x="258" y="0"/>
                    </a:lnTo>
                    <a:lnTo>
                      <a:pt x="265" y="72"/>
                    </a:lnTo>
                    <a:lnTo>
                      <a:pt x="14" y="98"/>
                    </a:lnTo>
                    <a:lnTo>
                      <a:pt x="7" y="33"/>
                    </a:lnTo>
                    <a:lnTo>
                      <a:pt x="0" y="33"/>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82" name="Freeform 44"/>
              <p:cNvSpPr>
                <a:spLocks/>
              </p:cNvSpPr>
              <p:nvPr/>
            </p:nvSpPr>
            <p:spPr bwMode="auto">
              <a:xfrm>
                <a:off x="5589" y="1958"/>
                <a:ext cx="266" cy="99"/>
              </a:xfrm>
              <a:custGeom>
                <a:avLst/>
                <a:gdLst>
                  <a:gd name="T0" fmla="*/ 0 w 266"/>
                  <a:gd name="T1" fmla="*/ 33 h 99"/>
                  <a:gd name="T2" fmla="*/ 258 w 266"/>
                  <a:gd name="T3" fmla="*/ 0 h 99"/>
                  <a:gd name="T4" fmla="*/ 265 w 266"/>
                  <a:gd name="T5" fmla="*/ 72 h 99"/>
                  <a:gd name="T6" fmla="*/ 14 w 266"/>
                  <a:gd name="T7" fmla="*/ 98 h 99"/>
                  <a:gd name="T8" fmla="*/ 7 w 266"/>
                  <a:gd name="T9" fmla="*/ 33 h 99"/>
                  <a:gd name="T10" fmla="*/ 0 60000 65536"/>
                  <a:gd name="T11" fmla="*/ 0 60000 65536"/>
                  <a:gd name="T12" fmla="*/ 0 60000 65536"/>
                  <a:gd name="T13" fmla="*/ 0 60000 65536"/>
                  <a:gd name="T14" fmla="*/ 0 60000 65536"/>
                  <a:gd name="T15" fmla="*/ 0 w 266"/>
                  <a:gd name="T16" fmla="*/ 0 h 99"/>
                  <a:gd name="T17" fmla="*/ 266 w 266"/>
                  <a:gd name="T18" fmla="*/ 99 h 99"/>
                </a:gdLst>
                <a:ahLst/>
                <a:cxnLst>
                  <a:cxn ang="T10">
                    <a:pos x="T0" y="T1"/>
                  </a:cxn>
                  <a:cxn ang="T11">
                    <a:pos x="T2" y="T3"/>
                  </a:cxn>
                  <a:cxn ang="T12">
                    <a:pos x="T4" y="T5"/>
                  </a:cxn>
                  <a:cxn ang="T13">
                    <a:pos x="T6" y="T7"/>
                  </a:cxn>
                  <a:cxn ang="T14">
                    <a:pos x="T8" y="T9"/>
                  </a:cxn>
                </a:cxnLst>
                <a:rect l="T15" t="T16" r="T17" b="T18"/>
                <a:pathLst>
                  <a:path w="266" h="99">
                    <a:moveTo>
                      <a:pt x="0" y="33"/>
                    </a:moveTo>
                    <a:lnTo>
                      <a:pt x="258" y="0"/>
                    </a:lnTo>
                    <a:lnTo>
                      <a:pt x="265" y="72"/>
                    </a:lnTo>
                    <a:lnTo>
                      <a:pt x="14" y="98"/>
                    </a:lnTo>
                    <a:lnTo>
                      <a:pt x="7" y="3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83" name="Freeform 45"/>
              <p:cNvSpPr>
                <a:spLocks/>
              </p:cNvSpPr>
              <p:nvPr/>
            </p:nvSpPr>
            <p:spPr bwMode="auto">
              <a:xfrm>
                <a:off x="5595" y="2049"/>
                <a:ext cx="260" cy="81"/>
              </a:xfrm>
              <a:custGeom>
                <a:avLst/>
                <a:gdLst>
                  <a:gd name="T0" fmla="*/ 0 w 260"/>
                  <a:gd name="T1" fmla="*/ 13 h 81"/>
                  <a:gd name="T2" fmla="*/ 259 w 260"/>
                  <a:gd name="T3" fmla="*/ 0 h 81"/>
                  <a:gd name="T4" fmla="*/ 259 w 260"/>
                  <a:gd name="T5" fmla="*/ 73 h 81"/>
                  <a:gd name="T6" fmla="*/ 7 w 260"/>
                  <a:gd name="T7" fmla="*/ 80 h 81"/>
                  <a:gd name="T8" fmla="*/ 7 w 260"/>
                  <a:gd name="T9" fmla="*/ 13 h 81"/>
                  <a:gd name="T10" fmla="*/ 0 w 260"/>
                  <a:gd name="T11" fmla="*/ 13 h 81"/>
                  <a:gd name="T12" fmla="*/ 0 60000 65536"/>
                  <a:gd name="T13" fmla="*/ 0 60000 65536"/>
                  <a:gd name="T14" fmla="*/ 0 60000 65536"/>
                  <a:gd name="T15" fmla="*/ 0 60000 65536"/>
                  <a:gd name="T16" fmla="*/ 0 60000 65536"/>
                  <a:gd name="T17" fmla="*/ 0 60000 65536"/>
                  <a:gd name="T18" fmla="*/ 0 w 260"/>
                  <a:gd name="T19" fmla="*/ 0 h 81"/>
                  <a:gd name="T20" fmla="*/ 260 w 260"/>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60" h="81">
                    <a:moveTo>
                      <a:pt x="0" y="13"/>
                    </a:moveTo>
                    <a:lnTo>
                      <a:pt x="259" y="0"/>
                    </a:lnTo>
                    <a:lnTo>
                      <a:pt x="259" y="73"/>
                    </a:lnTo>
                    <a:lnTo>
                      <a:pt x="7" y="80"/>
                    </a:lnTo>
                    <a:lnTo>
                      <a:pt x="7" y="13"/>
                    </a:lnTo>
                    <a:lnTo>
                      <a:pt x="0" y="13"/>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84" name="Freeform 46"/>
              <p:cNvSpPr>
                <a:spLocks/>
              </p:cNvSpPr>
              <p:nvPr/>
            </p:nvSpPr>
            <p:spPr bwMode="auto">
              <a:xfrm>
                <a:off x="5595" y="2049"/>
                <a:ext cx="260" cy="81"/>
              </a:xfrm>
              <a:custGeom>
                <a:avLst/>
                <a:gdLst>
                  <a:gd name="T0" fmla="*/ 0 w 260"/>
                  <a:gd name="T1" fmla="*/ 13 h 81"/>
                  <a:gd name="T2" fmla="*/ 259 w 260"/>
                  <a:gd name="T3" fmla="*/ 0 h 81"/>
                  <a:gd name="T4" fmla="*/ 259 w 260"/>
                  <a:gd name="T5" fmla="*/ 73 h 81"/>
                  <a:gd name="T6" fmla="*/ 7 w 260"/>
                  <a:gd name="T7" fmla="*/ 80 h 81"/>
                  <a:gd name="T8" fmla="*/ 7 w 260"/>
                  <a:gd name="T9" fmla="*/ 13 h 81"/>
                  <a:gd name="T10" fmla="*/ 0 60000 65536"/>
                  <a:gd name="T11" fmla="*/ 0 60000 65536"/>
                  <a:gd name="T12" fmla="*/ 0 60000 65536"/>
                  <a:gd name="T13" fmla="*/ 0 60000 65536"/>
                  <a:gd name="T14" fmla="*/ 0 60000 65536"/>
                  <a:gd name="T15" fmla="*/ 0 w 260"/>
                  <a:gd name="T16" fmla="*/ 0 h 81"/>
                  <a:gd name="T17" fmla="*/ 260 w 260"/>
                  <a:gd name="T18" fmla="*/ 81 h 81"/>
                </a:gdLst>
                <a:ahLst/>
                <a:cxnLst>
                  <a:cxn ang="T10">
                    <a:pos x="T0" y="T1"/>
                  </a:cxn>
                  <a:cxn ang="T11">
                    <a:pos x="T2" y="T3"/>
                  </a:cxn>
                  <a:cxn ang="T12">
                    <a:pos x="T4" y="T5"/>
                  </a:cxn>
                  <a:cxn ang="T13">
                    <a:pos x="T6" y="T7"/>
                  </a:cxn>
                  <a:cxn ang="T14">
                    <a:pos x="T8" y="T9"/>
                  </a:cxn>
                </a:cxnLst>
                <a:rect l="T15" t="T16" r="T17" b="T18"/>
                <a:pathLst>
                  <a:path w="260" h="81">
                    <a:moveTo>
                      <a:pt x="0" y="13"/>
                    </a:moveTo>
                    <a:lnTo>
                      <a:pt x="259" y="0"/>
                    </a:lnTo>
                    <a:lnTo>
                      <a:pt x="259" y="73"/>
                    </a:lnTo>
                    <a:lnTo>
                      <a:pt x="7" y="80"/>
                    </a:lnTo>
                    <a:lnTo>
                      <a:pt x="7" y="1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nvGrpSpPr>
              <p:cNvPr id="44085" name="Group 47"/>
              <p:cNvGrpSpPr>
                <a:grpSpLocks/>
              </p:cNvGrpSpPr>
              <p:nvPr/>
            </p:nvGrpSpPr>
            <p:grpSpPr bwMode="auto">
              <a:xfrm>
                <a:off x="5377" y="2129"/>
                <a:ext cx="478" cy="697"/>
                <a:chOff x="5377" y="2129"/>
                <a:chExt cx="478" cy="697"/>
              </a:xfrm>
            </p:grpSpPr>
            <p:sp>
              <p:nvSpPr>
                <p:cNvPr id="44201" name="Freeform 48"/>
                <p:cNvSpPr>
                  <a:spLocks/>
                </p:cNvSpPr>
                <p:nvPr/>
              </p:nvSpPr>
              <p:spPr bwMode="auto">
                <a:xfrm>
                  <a:off x="5377" y="2602"/>
                  <a:ext cx="239" cy="224"/>
                </a:xfrm>
                <a:custGeom>
                  <a:avLst/>
                  <a:gdLst>
                    <a:gd name="T0" fmla="*/ 0 w 239"/>
                    <a:gd name="T1" fmla="*/ 59 h 224"/>
                    <a:gd name="T2" fmla="*/ 190 w 239"/>
                    <a:gd name="T3" fmla="*/ 223 h 224"/>
                    <a:gd name="T4" fmla="*/ 238 w 239"/>
                    <a:gd name="T5" fmla="*/ 171 h 224"/>
                    <a:gd name="T6" fmla="*/ 48 w 239"/>
                    <a:gd name="T7" fmla="*/ 0 h 224"/>
                    <a:gd name="T8" fmla="*/ 7 w 239"/>
                    <a:gd name="T9" fmla="*/ 52 h 224"/>
                    <a:gd name="T10" fmla="*/ 0 w 239"/>
                    <a:gd name="T11" fmla="*/ 59 h 224"/>
                    <a:gd name="T12" fmla="*/ 0 60000 65536"/>
                    <a:gd name="T13" fmla="*/ 0 60000 65536"/>
                    <a:gd name="T14" fmla="*/ 0 60000 65536"/>
                    <a:gd name="T15" fmla="*/ 0 60000 65536"/>
                    <a:gd name="T16" fmla="*/ 0 60000 65536"/>
                    <a:gd name="T17" fmla="*/ 0 60000 65536"/>
                    <a:gd name="T18" fmla="*/ 0 w 239"/>
                    <a:gd name="T19" fmla="*/ 0 h 224"/>
                    <a:gd name="T20" fmla="*/ 239 w 239"/>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239" h="224">
                      <a:moveTo>
                        <a:pt x="0" y="59"/>
                      </a:moveTo>
                      <a:lnTo>
                        <a:pt x="190" y="223"/>
                      </a:lnTo>
                      <a:lnTo>
                        <a:pt x="238" y="171"/>
                      </a:lnTo>
                      <a:lnTo>
                        <a:pt x="48" y="0"/>
                      </a:lnTo>
                      <a:lnTo>
                        <a:pt x="7" y="52"/>
                      </a:lnTo>
                      <a:lnTo>
                        <a:pt x="0" y="59"/>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2" name="Freeform 49"/>
                <p:cNvSpPr>
                  <a:spLocks/>
                </p:cNvSpPr>
                <p:nvPr/>
              </p:nvSpPr>
              <p:spPr bwMode="auto">
                <a:xfrm>
                  <a:off x="5377" y="2602"/>
                  <a:ext cx="239" cy="224"/>
                </a:xfrm>
                <a:custGeom>
                  <a:avLst/>
                  <a:gdLst>
                    <a:gd name="T0" fmla="*/ 0 w 239"/>
                    <a:gd name="T1" fmla="*/ 59 h 224"/>
                    <a:gd name="T2" fmla="*/ 190 w 239"/>
                    <a:gd name="T3" fmla="*/ 223 h 224"/>
                    <a:gd name="T4" fmla="*/ 238 w 239"/>
                    <a:gd name="T5" fmla="*/ 171 h 224"/>
                    <a:gd name="T6" fmla="*/ 48 w 239"/>
                    <a:gd name="T7" fmla="*/ 0 h 224"/>
                    <a:gd name="T8" fmla="*/ 7 w 239"/>
                    <a:gd name="T9" fmla="*/ 52 h 224"/>
                    <a:gd name="T10" fmla="*/ 0 60000 65536"/>
                    <a:gd name="T11" fmla="*/ 0 60000 65536"/>
                    <a:gd name="T12" fmla="*/ 0 60000 65536"/>
                    <a:gd name="T13" fmla="*/ 0 60000 65536"/>
                    <a:gd name="T14" fmla="*/ 0 60000 65536"/>
                    <a:gd name="T15" fmla="*/ 0 w 239"/>
                    <a:gd name="T16" fmla="*/ 0 h 224"/>
                    <a:gd name="T17" fmla="*/ 239 w 239"/>
                    <a:gd name="T18" fmla="*/ 224 h 224"/>
                  </a:gdLst>
                  <a:ahLst/>
                  <a:cxnLst>
                    <a:cxn ang="T10">
                      <a:pos x="T0" y="T1"/>
                    </a:cxn>
                    <a:cxn ang="T11">
                      <a:pos x="T2" y="T3"/>
                    </a:cxn>
                    <a:cxn ang="T12">
                      <a:pos x="T4" y="T5"/>
                    </a:cxn>
                    <a:cxn ang="T13">
                      <a:pos x="T6" y="T7"/>
                    </a:cxn>
                    <a:cxn ang="T14">
                      <a:pos x="T8" y="T9"/>
                    </a:cxn>
                  </a:cxnLst>
                  <a:rect l="T15" t="T16" r="T17" b="T18"/>
                  <a:pathLst>
                    <a:path w="239" h="224">
                      <a:moveTo>
                        <a:pt x="0" y="59"/>
                      </a:moveTo>
                      <a:lnTo>
                        <a:pt x="190" y="223"/>
                      </a:lnTo>
                      <a:lnTo>
                        <a:pt x="238" y="171"/>
                      </a:lnTo>
                      <a:lnTo>
                        <a:pt x="48" y="0"/>
                      </a:lnTo>
                      <a:lnTo>
                        <a:pt x="7"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3" name="Freeform 50"/>
                <p:cNvSpPr>
                  <a:spLocks/>
                </p:cNvSpPr>
                <p:nvPr/>
              </p:nvSpPr>
              <p:spPr bwMode="auto">
                <a:xfrm>
                  <a:off x="5426" y="2537"/>
                  <a:ext cx="258" cy="209"/>
                </a:xfrm>
                <a:custGeom>
                  <a:avLst/>
                  <a:gdLst>
                    <a:gd name="T0" fmla="*/ 0 w 258"/>
                    <a:gd name="T1" fmla="*/ 65 h 209"/>
                    <a:gd name="T2" fmla="*/ 210 w 258"/>
                    <a:gd name="T3" fmla="*/ 208 h 209"/>
                    <a:gd name="T4" fmla="*/ 257 w 258"/>
                    <a:gd name="T5" fmla="*/ 150 h 209"/>
                    <a:gd name="T6" fmla="*/ 47 w 258"/>
                    <a:gd name="T7" fmla="*/ 0 h 209"/>
                    <a:gd name="T8" fmla="*/ 7 w 258"/>
                    <a:gd name="T9" fmla="*/ 59 h 209"/>
                    <a:gd name="T10" fmla="*/ 0 w 258"/>
                    <a:gd name="T11" fmla="*/ 65 h 209"/>
                    <a:gd name="T12" fmla="*/ 0 60000 65536"/>
                    <a:gd name="T13" fmla="*/ 0 60000 65536"/>
                    <a:gd name="T14" fmla="*/ 0 60000 65536"/>
                    <a:gd name="T15" fmla="*/ 0 60000 65536"/>
                    <a:gd name="T16" fmla="*/ 0 60000 65536"/>
                    <a:gd name="T17" fmla="*/ 0 60000 65536"/>
                    <a:gd name="T18" fmla="*/ 0 w 258"/>
                    <a:gd name="T19" fmla="*/ 0 h 209"/>
                    <a:gd name="T20" fmla="*/ 258 w 258"/>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58" h="209">
                      <a:moveTo>
                        <a:pt x="0" y="65"/>
                      </a:moveTo>
                      <a:lnTo>
                        <a:pt x="210" y="208"/>
                      </a:lnTo>
                      <a:lnTo>
                        <a:pt x="257" y="150"/>
                      </a:lnTo>
                      <a:lnTo>
                        <a:pt x="47" y="0"/>
                      </a:lnTo>
                      <a:lnTo>
                        <a:pt x="7" y="59"/>
                      </a:lnTo>
                      <a:lnTo>
                        <a:pt x="0" y="6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4" name="Freeform 51"/>
                <p:cNvSpPr>
                  <a:spLocks/>
                </p:cNvSpPr>
                <p:nvPr/>
              </p:nvSpPr>
              <p:spPr bwMode="auto">
                <a:xfrm>
                  <a:off x="5426" y="2537"/>
                  <a:ext cx="258" cy="209"/>
                </a:xfrm>
                <a:custGeom>
                  <a:avLst/>
                  <a:gdLst>
                    <a:gd name="T0" fmla="*/ 0 w 258"/>
                    <a:gd name="T1" fmla="*/ 65 h 209"/>
                    <a:gd name="T2" fmla="*/ 210 w 258"/>
                    <a:gd name="T3" fmla="*/ 208 h 209"/>
                    <a:gd name="T4" fmla="*/ 257 w 258"/>
                    <a:gd name="T5" fmla="*/ 150 h 209"/>
                    <a:gd name="T6" fmla="*/ 47 w 258"/>
                    <a:gd name="T7" fmla="*/ 0 h 209"/>
                    <a:gd name="T8" fmla="*/ 7 w 258"/>
                    <a:gd name="T9" fmla="*/ 59 h 209"/>
                    <a:gd name="T10" fmla="*/ 0 60000 65536"/>
                    <a:gd name="T11" fmla="*/ 0 60000 65536"/>
                    <a:gd name="T12" fmla="*/ 0 60000 65536"/>
                    <a:gd name="T13" fmla="*/ 0 60000 65536"/>
                    <a:gd name="T14" fmla="*/ 0 60000 65536"/>
                    <a:gd name="T15" fmla="*/ 0 w 258"/>
                    <a:gd name="T16" fmla="*/ 0 h 209"/>
                    <a:gd name="T17" fmla="*/ 258 w 258"/>
                    <a:gd name="T18" fmla="*/ 209 h 209"/>
                  </a:gdLst>
                  <a:ahLst/>
                  <a:cxnLst>
                    <a:cxn ang="T10">
                      <a:pos x="T0" y="T1"/>
                    </a:cxn>
                    <a:cxn ang="T11">
                      <a:pos x="T2" y="T3"/>
                    </a:cxn>
                    <a:cxn ang="T12">
                      <a:pos x="T4" y="T5"/>
                    </a:cxn>
                    <a:cxn ang="T13">
                      <a:pos x="T6" y="T7"/>
                    </a:cxn>
                    <a:cxn ang="T14">
                      <a:pos x="T8" y="T9"/>
                    </a:cxn>
                  </a:cxnLst>
                  <a:rect l="T15" t="T16" r="T17" b="T18"/>
                  <a:pathLst>
                    <a:path w="258" h="209">
                      <a:moveTo>
                        <a:pt x="0" y="65"/>
                      </a:moveTo>
                      <a:lnTo>
                        <a:pt x="210" y="208"/>
                      </a:lnTo>
                      <a:lnTo>
                        <a:pt x="257" y="150"/>
                      </a:lnTo>
                      <a:lnTo>
                        <a:pt x="47" y="0"/>
                      </a:lnTo>
                      <a:lnTo>
                        <a:pt x="7" y="5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5" name="Freeform 52"/>
                <p:cNvSpPr>
                  <a:spLocks/>
                </p:cNvSpPr>
                <p:nvPr/>
              </p:nvSpPr>
              <p:spPr bwMode="auto">
                <a:xfrm>
                  <a:off x="5471" y="2471"/>
                  <a:ext cx="268" cy="198"/>
                </a:xfrm>
                <a:custGeom>
                  <a:avLst/>
                  <a:gdLst>
                    <a:gd name="T0" fmla="*/ 7 w 268"/>
                    <a:gd name="T1" fmla="*/ 66 h 198"/>
                    <a:gd name="T2" fmla="*/ 226 w 268"/>
                    <a:gd name="T3" fmla="*/ 197 h 198"/>
                    <a:gd name="T4" fmla="*/ 267 w 268"/>
                    <a:gd name="T5" fmla="*/ 125 h 198"/>
                    <a:gd name="T6" fmla="*/ 41 w 268"/>
                    <a:gd name="T7" fmla="*/ 0 h 198"/>
                    <a:gd name="T8" fmla="*/ 0 w 268"/>
                    <a:gd name="T9" fmla="*/ 66 h 198"/>
                    <a:gd name="T10" fmla="*/ 7 w 268"/>
                    <a:gd name="T11" fmla="*/ 66 h 198"/>
                    <a:gd name="T12" fmla="*/ 0 60000 65536"/>
                    <a:gd name="T13" fmla="*/ 0 60000 65536"/>
                    <a:gd name="T14" fmla="*/ 0 60000 65536"/>
                    <a:gd name="T15" fmla="*/ 0 60000 65536"/>
                    <a:gd name="T16" fmla="*/ 0 60000 65536"/>
                    <a:gd name="T17" fmla="*/ 0 60000 65536"/>
                    <a:gd name="T18" fmla="*/ 0 w 268"/>
                    <a:gd name="T19" fmla="*/ 0 h 198"/>
                    <a:gd name="T20" fmla="*/ 268 w 268"/>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268" h="198">
                      <a:moveTo>
                        <a:pt x="7" y="66"/>
                      </a:moveTo>
                      <a:lnTo>
                        <a:pt x="226" y="197"/>
                      </a:lnTo>
                      <a:lnTo>
                        <a:pt x="267" y="125"/>
                      </a:lnTo>
                      <a:lnTo>
                        <a:pt x="41" y="0"/>
                      </a:lnTo>
                      <a:lnTo>
                        <a:pt x="0" y="66"/>
                      </a:lnTo>
                      <a:lnTo>
                        <a:pt x="7" y="66"/>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6" name="Freeform 53"/>
                <p:cNvSpPr>
                  <a:spLocks/>
                </p:cNvSpPr>
                <p:nvPr/>
              </p:nvSpPr>
              <p:spPr bwMode="auto">
                <a:xfrm>
                  <a:off x="5471" y="2471"/>
                  <a:ext cx="268" cy="198"/>
                </a:xfrm>
                <a:custGeom>
                  <a:avLst/>
                  <a:gdLst>
                    <a:gd name="T0" fmla="*/ 7 w 268"/>
                    <a:gd name="T1" fmla="*/ 66 h 198"/>
                    <a:gd name="T2" fmla="*/ 226 w 268"/>
                    <a:gd name="T3" fmla="*/ 197 h 198"/>
                    <a:gd name="T4" fmla="*/ 267 w 268"/>
                    <a:gd name="T5" fmla="*/ 125 h 198"/>
                    <a:gd name="T6" fmla="*/ 41 w 268"/>
                    <a:gd name="T7" fmla="*/ 0 h 198"/>
                    <a:gd name="T8" fmla="*/ 0 w 268"/>
                    <a:gd name="T9" fmla="*/ 66 h 198"/>
                    <a:gd name="T10" fmla="*/ 0 60000 65536"/>
                    <a:gd name="T11" fmla="*/ 0 60000 65536"/>
                    <a:gd name="T12" fmla="*/ 0 60000 65536"/>
                    <a:gd name="T13" fmla="*/ 0 60000 65536"/>
                    <a:gd name="T14" fmla="*/ 0 60000 65536"/>
                    <a:gd name="T15" fmla="*/ 0 w 268"/>
                    <a:gd name="T16" fmla="*/ 0 h 198"/>
                    <a:gd name="T17" fmla="*/ 268 w 268"/>
                    <a:gd name="T18" fmla="*/ 198 h 198"/>
                  </a:gdLst>
                  <a:ahLst/>
                  <a:cxnLst>
                    <a:cxn ang="T10">
                      <a:pos x="T0" y="T1"/>
                    </a:cxn>
                    <a:cxn ang="T11">
                      <a:pos x="T2" y="T3"/>
                    </a:cxn>
                    <a:cxn ang="T12">
                      <a:pos x="T4" y="T5"/>
                    </a:cxn>
                    <a:cxn ang="T13">
                      <a:pos x="T6" y="T7"/>
                    </a:cxn>
                    <a:cxn ang="T14">
                      <a:pos x="T8" y="T9"/>
                    </a:cxn>
                  </a:cxnLst>
                  <a:rect l="T15" t="T16" r="T17" b="T18"/>
                  <a:pathLst>
                    <a:path w="268" h="198">
                      <a:moveTo>
                        <a:pt x="7" y="66"/>
                      </a:moveTo>
                      <a:lnTo>
                        <a:pt x="226" y="197"/>
                      </a:lnTo>
                      <a:lnTo>
                        <a:pt x="267" y="125"/>
                      </a:lnTo>
                      <a:lnTo>
                        <a:pt x="41" y="0"/>
                      </a:lnTo>
                      <a:lnTo>
                        <a:pt x="0" y="6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7" name="Freeform 54"/>
                <p:cNvSpPr>
                  <a:spLocks/>
                </p:cNvSpPr>
                <p:nvPr/>
              </p:nvSpPr>
              <p:spPr bwMode="auto">
                <a:xfrm>
                  <a:off x="5512" y="2405"/>
                  <a:ext cx="267" cy="177"/>
                </a:xfrm>
                <a:custGeom>
                  <a:avLst/>
                  <a:gdLst>
                    <a:gd name="T0" fmla="*/ 0 w 267"/>
                    <a:gd name="T1" fmla="*/ 65 h 177"/>
                    <a:gd name="T2" fmla="*/ 232 w 267"/>
                    <a:gd name="T3" fmla="*/ 176 h 177"/>
                    <a:gd name="T4" fmla="*/ 266 w 267"/>
                    <a:gd name="T5" fmla="*/ 104 h 177"/>
                    <a:gd name="T6" fmla="*/ 34 w 267"/>
                    <a:gd name="T7" fmla="*/ 0 h 177"/>
                    <a:gd name="T8" fmla="*/ 7 w 267"/>
                    <a:gd name="T9" fmla="*/ 65 h 177"/>
                    <a:gd name="T10" fmla="*/ 0 w 267"/>
                    <a:gd name="T11" fmla="*/ 65 h 177"/>
                    <a:gd name="T12" fmla="*/ 0 60000 65536"/>
                    <a:gd name="T13" fmla="*/ 0 60000 65536"/>
                    <a:gd name="T14" fmla="*/ 0 60000 65536"/>
                    <a:gd name="T15" fmla="*/ 0 60000 65536"/>
                    <a:gd name="T16" fmla="*/ 0 60000 65536"/>
                    <a:gd name="T17" fmla="*/ 0 60000 65536"/>
                    <a:gd name="T18" fmla="*/ 0 w 267"/>
                    <a:gd name="T19" fmla="*/ 0 h 177"/>
                    <a:gd name="T20" fmla="*/ 267 w 267"/>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267" h="177">
                      <a:moveTo>
                        <a:pt x="0" y="65"/>
                      </a:moveTo>
                      <a:lnTo>
                        <a:pt x="232" y="176"/>
                      </a:lnTo>
                      <a:lnTo>
                        <a:pt x="266" y="104"/>
                      </a:lnTo>
                      <a:lnTo>
                        <a:pt x="34" y="0"/>
                      </a:lnTo>
                      <a:lnTo>
                        <a:pt x="7" y="65"/>
                      </a:lnTo>
                      <a:lnTo>
                        <a:pt x="0" y="6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8" name="Freeform 55"/>
                <p:cNvSpPr>
                  <a:spLocks/>
                </p:cNvSpPr>
                <p:nvPr/>
              </p:nvSpPr>
              <p:spPr bwMode="auto">
                <a:xfrm>
                  <a:off x="5512" y="2405"/>
                  <a:ext cx="267" cy="177"/>
                </a:xfrm>
                <a:custGeom>
                  <a:avLst/>
                  <a:gdLst>
                    <a:gd name="T0" fmla="*/ 0 w 267"/>
                    <a:gd name="T1" fmla="*/ 65 h 177"/>
                    <a:gd name="T2" fmla="*/ 232 w 267"/>
                    <a:gd name="T3" fmla="*/ 176 h 177"/>
                    <a:gd name="T4" fmla="*/ 266 w 267"/>
                    <a:gd name="T5" fmla="*/ 104 h 177"/>
                    <a:gd name="T6" fmla="*/ 34 w 267"/>
                    <a:gd name="T7" fmla="*/ 0 h 177"/>
                    <a:gd name="T8" fmla="*/ 7 w 267"/>
                    <a:gd name="T9" fmla="*/ 65 h 177"/>
                    <a:gd name="T10" fmla="*/ 0 60000 65536"/>
                    <a:gd name="T11" fmla="*/ 0 60000 65536"/>
                    <a:gd name="T12" fmla="*/ 0 60000 65536"/>
                    <a:gd name="T13" fmla="*/ 0 60000 65536"/>
                    <a:gd name="T14" fmla="*/ 0 60000 65536"/>
                    <a:gd name="T15" fmla="*/ 0 w 267"/>
                    <a:gd name="T16" fmla="*/ 0 h 177"/>
                    <a:gd name="T17" fmla="*/ 267 w 267"/>
                    <a:gd name="T18" fmla="*/ 177 h 177"/>
                  </a:gdLst>
                  <a:ahLst/>
                  <a:cxnLst>
                    <a:cxn ang="T10">
                      <a:pos x="T0" y="T1"/>
                    </a:cxn>
                    <a:cxn ang="T11">
                      <a:pos x="T2" y="T3"/>
                    </a:cxn>
                    <a:cxn ang="T12">
                      <a:pos x="T4" y="T5"/>
                    </a:cxn>
                    <a:cxn ang="T13">
                      <a:pos x="T6" y="T7"/>
                    </a:cxn>
                    <a:cxn ang="T14">
                      <a:pos x="T8" y="T9"/>
                    </a:cxn>
                  </a:cxnLst>
                  <a:rect l="T15" t="T16" r="T17" b="T18"/>
                  <a:pathLst>
                    <a:path w="267" h="177">
                      <a:moveTo>
                        <a:pt x="0" y="65"/>
                      </a:moveTo>
                      <a:lnTo>
                        <a:pt x="232" y="176"/>
                      </a:lnTo>
                      <a:lnTo>
                        <a:pt x="266" y="104"/>
                      </a:lnTo>
                      <a:lnTo>
                        <a:pt x="34" y="0"/>
                      </a:lnTo>
                      <a:lnTo>
                        <a:pt x="7" y="6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9" name="Freeform 56"/>
                <p:cNvSpPr>
                  <a:spLocks/>
                </p:cNvSpPr>
                <p:nvPr/>
              </p:nvSpPr>
              <p:spPr bwMode="auto">
                <a:xfrm>
                  <a:off x="5547" y="2333"/>
                  <a:ext cx="273" cy="151"/>
                </a:xfrm>
                <a:custGeom>
                  <a:avLst/>
                  <a:gdLst>
                    <a:gd name="T0" fmla="*/ 7 w 273"/>
                    <a:gd name="T1" fmla="*/ 72 h 151"/>
                    <a:gd name="T2" fmla="*/ 245 w 273"/>
                    <a:gd name="T3" fmla="*/ 150 h 151"/>
                    <a:gd name="T4" fmla="*/ 272 w 273"/>
                    <a:gd name="T5" fmla="*/ 78 h 151"/>
                    <a:gd name="T6" fmla="*/ 27 w 273"/>
                    <a:gd name="T7" fmla="*/ 0 h 151"/>
                    <a:gd name="T8" fmla="*/ 0 w 273"/>
                    <a:gd name="T9" fmla="*/ 72 h 151"/>
                    <a:gd name="T10" fmla="*/ 7 w 273"/>
                    <a:gd name="T11" fmla="*/ 72 h 151"/>
                    <a:gd name="T12" fmla="*/ 0 60000 65536"/>
                    <a:gd name="T13" fmla="*/ 0 60000 65536"/>
                    <a:gd name="T14" fmla="*/ 0 60000 65536"/>
                    <a:gd name="T15" fmla="*/ 0 60000 65536"/>
                    <a:gd name="T16" fmla="*/ 0 60000 65536"/>
                    <a:gd name="T17" fmla="*/ 0 60000 65536"/>
                    <a:gd name="T18" fmla="*/ 0 w 273"/>
                    <a:gd name="T19" fmla="*/ 0 h 151"/>
                    <a:gd name="T20" fmla="*/ 273 w 273"/>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3" h="151">
                      <a:moveTo>
                        <a:pt x="7" y="72"/>
                      </a:moveTo>
                      <a:lnTo>
                        <a:pt x="245" y="150"/>
                      </a:lnTo>
                      <a:lnTo>
                        <a:pt x="272" y="78"/>
                      </a:lnTo>
                      <a:lnTo>
                        <a:pt x="27" y="0"/>
                      </a:lnTo>
                      <a:lnTo>
                        <a:pt x="0" y="72"/>
                      </a:lnTo>
                      <a:lnTo>
                        <a:pt x="7" y="72"/>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10" name="Freeform 57"/>
                <p:cNvSpPr>
                  <a:spLocks/>
                </p:cNvSpPr>
                <p:nvPr/>
              </p:nvSpPr>
              <p:spPr bwMode="auto">
                <a:xfrm>
                  <a:off x="5547" y="2333"/>
                  <a:ext cx="273" cy="151"/>
                </a:xfrm>
                <a:custGeom>
                  <a:avLst/>
                  <a:gdLst>
                    <a:gd name="T0" fmla="*/ 7 w 273"/>
                    <a:gd name="T1" fmla="*/ 72 h 151"/>
                    <a:gd name="T2" fmla="*/ 245 w 273"/>
                    <a:gd name="T3" fmla="*/ 150 h 151"/>
                    <a:gd name="T4" fmla="*/ 272 w 273"/>
                    <a:gd name="T5" fmla="*/ 78 h 151"/>
                    <a:gd name="T6" fmla="*/ 27 w 273"/>
                    <a:gd name="T7" fmla="*/ 0 h 151"/>
                    <a:gd name="T8" fmla="*/ 0 w 273"/>
                    <a:gd name="T9" fmla="*/ 72 h 151"/>
                    <a:gd name="T10" fmla="*/ 0 60000 65536"/>
                    <a:gd name="T11" fmla="*/ 0 60000 65536"/>
                    <a:gd name="T12" fmla="*/ 0 60000 65536"/>
                    <a:gd name="T13" fmla="*/ 0 60000 65536"/>
                    <a:gd name="T14" fmla="*/ 0 60000 65536"/>
                    <a:gd name="T15" fmla="*/ 0 w 273"/>
                    <a:gd name="T16" fmla="*/ 0 h 151"/>
                    <a:gd name="T17" fmla="*/ 273 w 273"/>
                    <a:gd name="T18" fmla="*/ 151 h 151"/>
                  </a:gdLst>
                  <a:ahLst/>
                  <a:cxnLst>
                    <a:cxn ang="T10">
                      <a:pos x="T0" y="T1"/>
                    </a:cxn>
                    <a:cxn ang="T11">
                      <a:pos x="T2" y="T3"/>
                    </a:cxn>
                    <a:cxn ang="T12">
                      <a:pos x="T4" y="T5"/>
                    </a:cxn>
                    <a:cxn ang="T13">
                      <a:pos x="T6" y="T7"/>
                    </a:cxn>
                    <a:cxn ang="T14">
                      <a:pos x="T8" y="T9"/>
                    </a:cxn>
                  </a:cxnLst>
                  <a:rect l="T15" t="T16" r="T17" b="T18"/>
                  <a:pathLst>
                    <a:path w="273" h="151">
                      <a:moveTo>
                        <a:pt x="7" y="72"/>
                      </a:moveTo>
                      <a:lnTo>
                        <a:pt x="245" y="150"/>
                      </a:lnTo>
                      <a:lnTo>
                        <a:pt x="272" y="78"/>
                      </a:lnTo>
                      <a:lnTo>
                        <a:pt x="27" y="0"/>
                      </a:lnTo>
                      <a:lnTo>
                        <a:pt x="0" y="7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11" name="Freeform 58"/>
                <p:cNvSpPr>
                  <a:spLocks/>
                </p:cNvSpPr>
                <p:nvPr/>
              </p:nvSpPr>
              <p:spPr bwMode="auto">
                <a:xfrm>
                  <a:off x="5574" y="2267"/>
                  <a:ext cx="266" cy="125"/>
                </a:xfrm>
                <a:custGeom>
                  <a:avLst/>
                  <a:gdLst>
                    <a:gd name="T0" fmla="*/ 0 w 266"/>
                    <a:gd name="T1" fmla="*/ 72 h 125"/>
                    <a:gd name="T2" fmla="*/ 251 w 266"/>
                    <a:gd name="T3" fmla="*/ 124 h 125"/>
                    <a:gd name="T4" fmla="*/ 265 w 266"/>
                    <a:gd name="T5" fmla="*/ 52 h 125"/>
                    <a:gd name="T6" fmla="*/ 20 w 266"/>
                    <a:gd name="T7" fmla="*/ 0 h 125"/>
                    <a:gd name="T8" fmla="*/ 0 w 266"/>
                    <a:gd name="T9" fmla="*/ 65 h 125"/>
                    <a:gd name="T10" fmla="*/ 0 w 266"/>
                    <a:gd name="T11" fmla="*/ 72 h 125"/>
                    <a:gd name="T12" fmla="*/ 0 60000 65536"/>
                    <a:gd name="T13" fmla="*/ 0 60000 65536"/>
                    <a:gd name="T14" fmla="*/ 0 60000 65536"/>
                    <a:gd name="T15" fmla="*/ 0 60000 65536"/>
                    <a:gd name="T16" fmla="*/ 0 60000 65536"/>
                    <a:gd name="T17" fmla="*/ 0 60000 65536"/>
                    <a:gd name="T18" fmla="*/ 0 w 266"/>
                    <a:gd name="T19" fmla="*/ 0 h 125"/>
                    <a:gd name="T20" fmla="*/ 266 w 266"/>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266" h="125">
                      <a:moveTo>
                        <a:pt x="0" y="72"/>
                      </a:moveTo>
                      <a:lnTo>
                        <a:pt x="251" y="124"/>
                      </a:lnTo>
                      <a:lnTo>
                        <a:pt x="265" y="52"/>
                      </a:lnTo>
                      <a:lnTo>
                        <a:pt x="20" y="0"/>
                      </a:lnTo>
                      <a:lnTo>
                        <a:pt x="0" y="65"/>
                      </a:lnTo>
                      <a:lnTo>
                        <a:pt x="0" y="72"/>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12" name="Freeform 59"/>
                <p:cNvSpPr>
                  <a:spLocks/>
                </p:cNvSpPr>
                <p:nvPr/>
              </p:nvSpPr>
              <p:spPr bwMode="auto">
                <a:xfrm>
                  <a:off x="5574" y="2267"/>
                  <a:ext cx="266" cy="125"/>
                </a:xfrm>
                <a:custGeom>
                  <a:avLst/>
                  <a:gdLst>
                    <a:gd name="T0" fmla="*/ 0 w 266"/>
                    <a:gd name="T1" fmla="*/ 72 h 125"/>
                    <a:gd name="T2" fmla="*/ 251 w 266"/>
                    <a:gd name="T3" fmla="*/ 124 h 125"/>
                    <a:gd name="T4" fmla="*/ 265 w 266"/>
                    <a:gd name="T5" fmla="*/ 52 h 125"/>
                    <a:gd name="T6" fmla="*/ 20 w 266"/>
                    <a:gd name="T7" fmla="*/ 0 h 125"/>
                    <a:gd name="T8" fmla="*/ 0 w 266"/>
                    <a:gd name="T9" fmla="*/ 65 h 125"/>
                    <a:gd name="T10" fmla="*/ 0 60000 65536"/>
                    <a:gd name="T11" fmla="*/ 0 60000 65536"/>
                    <a:gd name="T12" fmla="*/ 0 60000 65536"/>
                    <a:gd name="T13" fmla="*/ 0 60000 65536"/>
                    <a:gd name="T14" fmla="*/ 0 60000 65536"/>
                    <a:gd name="T15" fmla="*/ 0 w 266"/>
                    <a:gd name="T16" fmla="*/ 0 h 125"/>
                    <a:gd name="T17" fmla="*/ 266 w 266"/>
                    <a:gd name="T18" fmla="*/ 125 h 125"/>
                  </a:gdLst>
                  <a:ahLst/>
                  <a:cxnLst>
                    <a:cxn ang="T10">
                      <a:pos x="T0" y="T1"/>
                    </a:cxn>
                    <a:cxn ang="T11">
                      <a:pos x="T2" y="T3"/>
                    </a:cxn>
                    <a:cxn ang="T12">
                      <a:pos x="T4" y="T5"/>
                    </a:cxn>
                    <a:cxn ang="T13">
                      <a:pos x="T6" y="T7"/>
                    </a:cxn>
                    <a:cxn ang="T14">
                      <a:pos x="T8" y="T9"/>
                    </a:cxn>
                  </a:cxnLst>
                  <a:rect l="T15" t="T16" r="T17" b="T18"/>
                  <a:pathLst>
                    <a:path w="266" h="125">
                      <a:moveTo>
                        <a:pt x="0" y="72"/>
                      </a:moveTo>
                      <a:lnTo>
                        <a:pt x="251" y="124"/>
                      </a:lnTo>
                      <a:lnTo>
                        <a:pt x="265" y="52"/>
                      </a:lnTo>
                      <a:lnTo>
                        <a:pt x="20" y="0"/>
                      </a:lnTo>
                      <a:lnTo>
                        <a:pt x="0" y="6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13" name="Freeform 60"/>
                <p:cNvSpPr>
                  <a:spLocks/>
                </p:cNvSpPr>
                <p:nvPr/>
              </p:nvSpPr>
              <p:spPr bwMode="auto">
                <a:xfrm>
                  <a:off x="5589" y="2195"/>
                  <a:ext cx="266" cy="99"/>
                </a:xfrm>
                <a:custGeom>
                  <a:avLst/>
                  <a:gdLst>
                    <a:gd name="T0" fmla="*/ 0 w 266"/>
                    <a:gd name="T1" fmla="*/ 65 h 99"/>
                    <a:gd name="T2" fmla="*/ 258 w 266"/>
                    <a:gd name="T3" fmla="*/ 98 h 99"/>
                    <a:gd name="T4" fmla="*/ 265 w 266"/>
                    <a:gd name="T5" fmla="*/ 26 h 99"/>
                    <a:gd name="T6" fmla="*/ 14 w 266"/>
                    <a:gd name="T7" fmla="*/ 0 h 99"/>
                    <a:gd name="T8" fmla="*/ 7 w 266"/>
                    <a:gd name="T9" fmla="*/ 65 h 99"/>
                    <a:gd name="T10" fmla="*/ 0 w 266"/>
                    <a:gd name="T11" fmla="*/ 65 h 99"/>
                    <a:gd name="T12" fmla="*/ 0 60000 65536"/>
                    <a:gd name="T13" fmla="*/ 0 60000 65536"/>
                    <a:gd name="T14" fmla="*/ 0 60000 65536"/>
                    <a:gd name="T15" fmla="*/ 0 60000 65536"/>
                    <a:gd name="T16" fmla="*/ 0 60000 65536"/>
                    <a:gd name="T17" fmla="*/ 0 60000 65536"/>
                    <a:gd name="T18" fmla="*/ 0 w 266"/>
                    <a:gd name="T19" fmla="*/ 0 h 99"/>
                    <a:gd name="T20" fmla="*/ 266 w 266"/>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266" h="99">
                      <a:moveTo>
                        <a:pt x="0" y="65"/>
                      </a:moveTo>
                      <a:lnTo>
                        <a:pt x="258" y="98"/>
                      </a:lnTo>
                      <a:lnTo>
                        <a:pt x="265" y="26"/>
                      </a:lnTo>
                      <a:lnTo>
                        <a:pt x="14" y="0"/>
                      </a:lnTo>
                      <a:lnTo>
                        <a:pt x="7" y="65"/>
                      </a:lnTo>
                      <a:lnTo>
                        <a:pt x="0" y="6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14" name="Freeform 61"/>
                <p:cNvSpPr>
                  <a:spLocks/>
                </p:cNvSpPr>
                <p:nvPr/>
              </p:nvSpPr>
              <p:spPr bwMode="auto">
                <a:xfrm>
                  <a:off x="5589" y="2195"/>
                  <a:ext cx="266" cy="99"/>
                </a:xfrm>
                <a:custGeom>
                  <a:avLst/>
                  <a:gdLst>
                    <a:gd name="T0" fmla="*/ 0 w 266"/>
                    <a:gd name="T1" fmla="*/ 65 h 99"/>
                    <a:gd name="T2" fmla="*/ 258 w 266"/>
                    <a:gd name="T3" fmla="*/ 98 h 99"/>
                    <a:gd name="T4" fmla="*/ 265 w 266"/>
                    <a:gd name="T5" fmla="*/ 26 h 99"/>
                    <a:gd name="T6" fmla="*/ 14 w 266"/>
                    <a:gd name="T7" fmla="*/ 0 h 99"/>
                    <a:gd name="T8" fmla="*/ 7 w 266"/>
                    <a:gd name="T9" fmla="*/ 65 h 99"/>
                    <a:gd name="T10" fmla="*/ 0 60000 65536"/>
                    <a:gd name="T11" fmla="*/ 0 60000 65536"/>
                    <a:gd name="T12" fmla="*/ 0 60000 65536"/>
                    <a:gd name="T13" fmla="*/ 0 60000 65536"/>
                    <a:gd name="T14" fmla="*/ 0 60000 65536"/>
                    <a:gd name="T15" fmla="*/ 0 w 266"/>
                    <a:gd name="T16" fmla="*/ 0 h 99"/>
                    <a:gd name="T17" fmla="*/ 266 w 266"/>
                    <a:gd name="T18" fmla="*/ 99 h 99"/>
                  </a:gdLst>
                  <a:ahLst/>
                  <a:cxnLst>
                    <a:cxn ang="T10">
                      <a:pos x="T0" y="T1"/>
                    </a:cxn>
                    <a:cxn ang="T11">
                      <a:pos x="T2" y="T3"/>
                    </a:cxn>
                    <a:cxn ang="T12">
                      <a:pos x="T4" y="T5"/>
                    </a:cxn>
                    <a:cxn ang="T13">
                      <a:pos x="T6" y="T7"/>
                    </a:cxn>
                    <a:cxn ang="T14">
                      <a:pos x="T8" y="T9"/>
                    </a:cxn>
                  </a:cxnLst>
                  <a:rect l="T15" t="T16" r="T17" b="T18"/>
                  <a:pathLst>
                    <a:path w="266" h="99">
                      <a:moveTo>
                        <a:pt x="0" y="65"/>
                      </a:moveTo>
                      <a:lnTo>
                        <a:pt x="258" y="98"/>
                      </a:lnTo>
                      <a:lnTo>
                        <a:pt x="265" y="26"/>
                      </a:lnTo>
                      <a:lnTo>
                        <a:pt x="14" y="0"/>
                      </a:lnTo>
                      <a:lnTo>
                        <a:pt x="7" y="6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15" name="Freeform 62"/>
                <p:cNvSpPr>
                  <a:spLocks/>
                </p:cNvSpPr>
                <p:nvPr/>
              </p:nvSpPr>
              <p:spPr bwMode="auto">
                <a:xfrm>
                  <a:off x="5595" y="2129"/>
                  <a:ext cx="260" cy="81"/>
                </a:xfrm>
                <a:custGeom>
                  <a:avLst/>
                  <a:gdLst>
                    <a:gd name="T0" fmla="*/ 0 w 260"/>
                    <a:gd name="T1" fmla="*/ 67 h 81"/>
                    <a:gd name="T2" fmla="*/ 259 w 260"/>
                    <a:gd name="T3" fmla="*/ 80 h 81"/>
                    <a:gd name="T4" fmla="*/ 259 w 260"/>
                    <a:gd name="T5" fmla="*/ 13 h 81"/>
                    <a:gd name="T6" fmla="*/ 7 w 260"/>
                    <a:gd name="T7" fmla="*/ 0 h 81"/>
                    <a:gd name="T8" fmla="*/ 7 w 260"/>
                    <a:gd name="T9" fmla="*/ 67 h 81"/>
                    <a:gd name="T10" fmla="*/ 0 w 260"/>
                    <a:gd name="T11" fmla="*/ 67 h 81"/>
                    <a:gd name="T12" fmla="*/ 0 60000 65536"/>
                    <a:gd name="T13" fmla="*/ 0 60000 65536"/>
                    <a:gd name="T14" fmla="*/ 0 60000 65536"/>
                    <a:gd name="T15" fmla="*/ 0 60000 65536"/>
                    <a:gd name="T16" fmla="*/ 0 60000 65536"/>
                    <a:gd name="T17" fmla="*/ 0 60000 65536"/>
                    <a:gd name="T18" fmla="*/ 0 w 260"/>
                    <a:gd name="T19" fmla="*/ 0 h 81"/>
                    <a:gd name="T20" fmla="*/ 260 w 260"/>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60" h="81">
                      <a:moveTo>
                        <a:pt x="0" y="67"/>
                      </a:moveTo>
                      <a:lnTo>
                        <a:pt x="259" y="80"/>
                      </a:lnTo>
                      <a:lnTo>
                        <a:pt x="259" y="13"/>
                      </a:lnTo>
                      <a:lnTo>
                        <a:pt x="7" y="0"/>
                      </a:lnTo>
                      <a:lnTo>
                        <a:pt x="7" y="67"/>
                      </a:lnTo>
                      <a:lnTo>
                        <a:pt x="0" y="67"/>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16" name="Freeform 63"/>
                <p:cNvSpPr>
                  <a:spLocks/>
                </p:cNvSpPr>
                <p:nvPr/>
              </p:nvSpPr>
              <p:spPr bwMode="auto">
                <a:xfrm>
                  <a:off x="5595" y="2129"/>
                  <a:ext cx="260" cy="81"/>
                </a:xfrm>
                <a:custGeom>
                  <a:avLst/>
                  <a:gdLst>
                    <a:gd name="T0" fmla="*/ 0 w 260"/>
                    <a:gd name="T1" fmla="*/ 67 h 81"/>
                    <a:gd name="T2" fmla="*/ 259 w 260"/>
                    <a:gd name="T3" fmla="*/ 80 h 81"/>
                    <a:gd name="T4" fmla="*/ 259 w 260"/>
                    <a:gd name="T5" fmla="*/ 13 h 81"/>
                    <a:gd name="T6" fmla="*/ 7 w 260"/>
                    <a:gd name="T7" fmla="*/ 0 h 81"/>
                    <a:gd name="T8" fmla="*/ 7 w 260"/>
                    <a:gd name="T9" fmla="*/ 67 h 81"/>
                    <a:gd name="T10" fmla="*/ 0 60000 65536"/>
                    <a:gd name="T11" fmla="*/ 0 60000 65536"/>
                    <a:gd name="T12" fmla="*/ 0 60000 65536"/>
                    <a:gd name="T13" fmla="*/ 0 60000 65536"/>
                    <a:gd name="T14" fmla="*/ 0 60000 65536"/>
                    <a:gd name="T15" fmla="*/ 0 w 260"/>
                    <a:gd name="T16" fmla="*/ 0 h 81"/>
                    <a:gd name="T17" fmla="*/ 260 w 260"/>
                    <a:gd name="T18" fmla="*/ 81 h 81"/>
                  </a:gdLst>
                  <a:ahLst/>
                  <a:cxnLst>
                    <a:cxn ang="T10">
                      <a:pos x="T0" y="T1"/>
                    </a:cxn>
                    <a:cxn ang="T11">
                      <a:pos x="T2" y="T3"/>
                    </a:cxn>
                    <a:cxn ang="T12">
                      <a:pos x="T4" y="T5"/>
                    </a:cxn>
                    <a:cxn ang="T13">
                      <a:pos x="T6" y="T7"/>
                    </a:cxn>
                    <a:cxn ang="T14">
                      <a:pos x="T8" y="T9"/>
                    </a:cxn>
                  </a:cxnLst>
                  <a:rect l="T15" t="T16" r="T17" b="T18"/>
                  <a:pathLst>
                    <a:path w="260" h="81">
                      <a:moveTo>
                        <a:pt x="0" y="67"/>
                      </a:moveTo>
                      <a:lnTo>
                        <a:pt x="259" y="80"/>
                      </a:lnTo>
                      <a:lnTo>
                        <a:pt x="259" y="13"/>
                      </a:lnTo>
                      <a:lnTo>
                        <a:pt x="7" y="0"/>
                      </a:lnTo>
                      <a:lnTo>
                        <a:pt x="7" y="6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pSp>
            <p:nvGrpSpPr>
              <p:cNvPr id="44086" name="Group 64"/>
              <p:cNvGrpSpPr>
                <a:grpSpLocks/>
              </p:cNvGrpSpPr>
              <p:nvPr/>
            </p:nvGrpSpPr>
            <p:grpSpPr bwMode="auto">
              <a:xfrm>
                <a:off x="4831" y="2661"/>
                <a:ext cx="724" cy="460"/>
                <a:chOff x="4831" y="2661"/>
                <a:chExt cx="724" cy="460"/>
              </a:xfrm>
            </p:grpSpPr>
            <p:sp>
              <p:nvSpPr>
                <p:cNvPr id="44183" name="Freeform 65"/>
                <p:cNvSpPr>
                  <a:spLocks/>
                </p:cNvSpPr>
                <p:nvPr/>
              </p:nvSpPr>
              <p:spPr bwMode="auto">
                <a:xfrm>
                  <a:off x="5321" y="2661"/>
                  <a:ext cx="234" cy="230"/>
                </a:xfrm>
                <a:custGeom>
                  <a:avLst/>
                  <a:gdLst>
                    <a:gd name="T0" fmla="*/ 62 w 234"/>
                    <a:gd name="T1" fmla="*/ 0 h 230"/>
                    <a:gd name="T2" fmla="*/ 233 w 234"/>
                    <a:gd name="T3" fmla="*/ 183 h 230"/>
                    <a:gd name="T4" fmla="*/ 178 w 234"/>
                    <a:gd name="T5" fmla="*/ 229 h 230"/>
                    <a:gd name="T6" fmla="*/ 0 w 234"/>
                    <a:gd name="T7" fmla="*/ 46 h 230"/>
                    <a:gd name="T8" fmla="*/ 55 w 234"/>
                    <a:gd name="T9" fmla="*/ 7 h 230"/>
                    <a:gd name="T10" fmla="*/ 62 w 234"/>
                    <a:gd name="T11" fmla="*/ 0 h 230"/>
                    <a:gd name="T12" fmla="*/ 0 60000 65536"/>
                    <a:gd name="T13" fmla="*/ 0 60000 65536"/>
                    <a:gd name="T14" fmla="*/ 0 60000 65536"/>
                    <a:gd name="T15" fmla="*/ 0 60000 65536"/>
                    <a:gd name="T16" fmla="*/ 0 60000 65536"/>
                    <a:gd name="T17" fmla="*/ 0 60000 65536"/>
                    <a:gd name="T18" fmla="*/ 0 w 234"/>
                    <a:gd name="T19" fmla="*/ 0 h 230"/>
                    <a:gd name="T20" fmla="*/ 234 w 234"/>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234" h="230">
                      <a:moveTo>
                        <a:pt x="62" y="0"/>
                      </a:moveTo>
                      <a:lnTo>
                        <a:pt x="233" y="183"/>
                      </a:lnTo>
                      <a:lnTo>
                        <a:pt x="178" y="229"/>
                      </a:lnTo>
                      <a:lnTo>
                        <a:pt x="0" y="46"/>
                      </a:lnTo>
                      <a:lnTo>
                        <a:pt x="55" y="7"/>
                      </a:lnTo>
                      <a:lnTo>
                        <a:pt x="62"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4" name="Freeform 66"/>
                <p:cNvSpPr>
                  <a:spLocks/>
                </p:cNvSpPr>
                <p:nvPr/>
              </p:nvSpPr>
              <p:spPr bwMode="auto">
                <a:xfrm>
                  <a:off x="5321" y="2661"/>
                  <a:ext cx="234" cy="230"/>
                </a:xfrm>
                <a:custGeom>
                  <a:avLst/>
                  <a:gdLst>
                    <a:gd name="T0" fmla="*/ 62 w 234"/>
                    <a:gd name="T1" fmla="*/ 0 h 230"/>
                    <a:gd name="T2" fmla="*/ 233 w 234"/>
                    <a:gd name="T3" fmla="*/ 183 h 230"/>
                    <a:gd name="T4" fmla="*/ 178 w 234"/>
                    <a:gd name="T5" fmla="*/ 229 h 230"/>
                    <a:gd name="T6" fmla="*/ 0 w 234"/>
                    <a:gd name="T7" fmla="*/ 46 h 230"/>
                    <a:gd name="T8" fmla="*/ 55 w 234"/>
                    <a:gd name="T9" fmla="*/ 7 h 230"/>
                    <a:gd name="T10" fmla="*/ 0 60000 65536"/>
                    <a:gd name="T11" fmla="*/ 0 60000 65536"/>
                    <a:gd name="T12" fmla="*/ 0 60000 65536"/>
                    <a:gd name="T13" fmla="*/ 0 60000 65536"/>
                    <a:gd name="T14" fmla="*/ 0 60000 65536"/>
                    <a:gd name="T15" fmla="*/ 0 w 234"/>
                    <a:gd name="T16" fmla="*/ 0 h 230"/>
                    <a:gd name="T17" fmla="*/ 234 w 234"/>
                    <a:gd name="T18" fmla="*/ 230 h 230"/>
                  </a:gdLst>
                  <a:ahLst/>
                  <a:cxnLst>
                    <a:cxn ang="T10">
                      <a:pos x="T0" y="T1"/>
                    </a:cxn>
                    <a:cxn ang="T11">
                      <a:pos x="T2" y="T3"/>
                    </a:cxn>
                    <a:cxn ang="T12">
                      <a:pos x="T4" y="T5"/>
                    </a:cxn>
                    <a:cxn ang="T13">
                      <a:pos x="T6" y="T7"/>
                    </a:cxn>
                    <a:cxn ang="T14">
                      <a:pos x="T8" y="T9"/>
                    </a:cxn>
                  </a:cxnLst>
                  <a:rect l="T15" t="T16" r="T17" b="T18"/>
                  <a:pathLst>
                    <a:path w="234" h="230">
                      <a:moveTo>
                        <a:pt x="62" y="0"/>
                      </a:moveTo>
                      <a:lnTo>
                        <a:pt x="233" y="183"/>
                      </a:lnTo>
                      <a:lnTo>
                        <a:pt x="178" y="229"/>
                      </a:lnTo>
                      <a:lnTo>
                        <a:pt x="0" y="46"/>
                      </a:lnTo>
                      <a:lnTo>
                        <a:pt x="55"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5" name="Freeform 67"/>
                <p:cNvSpPr>
                  <a:spLocks/>
                </p:cNvSpPr>
                <p:nvPr/>
              </p:nvSpPr>
              <p:spPr bwMode="auto">
                <a:xfrm>
                  <a:off x="5252" y="2708"/>
                  <a:ext cx="220" cy="249"/>
                </a:xfrm>
                <a:custGeom>
                  <a:avLst/>
                  <a:gdLst>
                    <a:gd name="T0" fmla="*/ 68 w 220"/>
                    <a:gd name="T1" fmla="*/ 0 h 249"/>
                    <a:gd name="T2" fmla="*/ 219 w 220"/>
                    <a:gd name="T3" fmla="*/ 202 h 249"/>
                    <a:gd name="T4" fmla="*/ 157 w 220"/>
                    <a:gd name="T5" fmla="*/ 248 h 249"/>
                    <a:gd name="T6" fmla="*/ 0 w 220"/>
                    <a:gd name="T7" fmla="*/ 46 h 249"/>
                    <a:gd name="T8" fmla="*/ 62 w 220"/>
                    <a:gd name="T9" fmla="*/ 7 h 249"/>
                    <a:gd name="T10" fmla="*/ 68 w 220"/>
                    <a:gd name="T11" fmla="*/ 0 h 249"/>
                    <a:gd name="T12" fmla="*/ 0 60000 65536"/>
                    <a:gd name="T13" fmla="*/ 0 60000 65536"/>
                    <a:gd name="T14" fmla="*/ 0 60000 65536"/>
                    <a:gd name="T15" fmla="*/ 0 60000 65536"/>
                    <a:gd name="T16" fmla="*/ 0 60000 65536"/>
                    <a:gd name="T17" fmla="*/ 0 60000 65536"/>
                    <a:gd name="T18" fmla="*/ 0 w 220"/>
                    <a:gd name="T19" fmla="*/ 0 h 249"/>
                    <a:gd name="T20" fmla="*/ 220 w 220"/>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220" h="249">
                      <a:moveTo>
                        <a:pt x="68" y="0"/>
                      </a:moveTo>
                      <a:lnTo>
                        <a:pt x="219" y="202"/>
                      </a:lnTo>
                      <a:lnTo>
                        <a:pt x="157" y="248"/>
                      </a:lnTo>
                      <a:lnTo>
                        <a:pt x="0" y="46"/>
                      </a:lnTo>
                      <a:lnTo>
                        <a:pt x="62" y="7"/>
                      </a:lnTo>
                      <a:lnTo>
                        <a:pt x="68"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6" name="Freeform 68"/>
                <p:cNvSpPr>
                  <a:spLocks/>
                </p:cNvSpPr>
                <p:nvPr/>
              </p:nvSpPr>
              <p:spPr bwMode="auto">
                <a:xfrm>
                  <a:off x="5252" y="2708"/>
                  <a:ext cx="220" cy="249"/>
                </a:xfrm>
                <a:custGeom>
                  <a:avLst/>
                  <a:gdLst>
                    <a:gd name="T0" fmla="*/ 68 w 220"/>
                    <a:gd name="T1" fmla="*/ 0 h 249"/>
                    <a:gd name="T2" fmla="*/ 219 w 220"/>
                    <a:gd name="T3" fmla="*/ 202 h 249"/>
                    <a:gd name="T4" fmla="*/ 157 w 220"/>
                    <a:gd name="T5" fmla="*/ 248 h 249"/>
                    <a:gd name="T6" fmla="*/ 0 w 220"/>
                    <a:gd name="T7" fmla="*/ 46 h 249"/>
                    <a:gd name="T8" fmla="*/ 62 w 220"/>
                    <a:gd name="T9" fmla="*/ 7 h 249"/>
                    <a:gd name="T10" fmla="*/ 0 60000 65536"/>
                    <a:gd name="T11" fmla="*/ 0 60000 65536"/>
                    <a:gd name="T12" fmla="*/ 0 60000 65536"/>
                    <a:gd name="T13" fmla="*/ 0 60000 65536"/>
                    <a:gd name="T14" fmla="*/ 0 60000 65536"/>
                    <a:gd name="T15" fmla="*/ 0 w 220"/>
                    <a:gd name="T16" fmla="*/ 0 h 249"/>
                    <a:gd name="T17" fmla="*/ 220 w 220"/>
                    <a:gd name="T18" fmla="*/ 249 h 249"/>
                  </a:gdLst>
                  <a:ahLst/>
                  <a:cxnLst>
                    <a:cxn ang="T10">
                      <a:pos x="T0" y="T1"/>
                    </a:cxn>
                    <a:cxn ang="T11">
                      <a:pos x="T2" y="T3"/>
                    </a:cxn>
                    <a:cxn ang="T12">
                      <a:pos x="T4" y="T5"/>
                    </a:cxn>
                    <a:cxn ang="T13">
                      <a:pos x="T6" y="T7"/>
                    </a:cxn>
                    <a:cxn ang="T14">
                      <a:pos x="T8" y="T9"/>
                    </a:cxn>
                  </a:cxnLst>
                  <a:rect l="T15" t="T16" r="T17" b="T18"/>
                  <a:pathLst>
                    <a:path w="220" h="249">
                      <a:moveTo>
                        <a:pt x="68" y="0"/>
                      </a:moveTo>
                      <a:lnTo>
                        <a:pt x="219" y="202"/>
                      </a:lnTo>
                      <a:lnTo>
                        <a:pt x="157" y="248"/>
                      </a:lnTo>
                      <a:lnTo>
                        <a:pt x="0" y="46"/>
                      </a:lnTo>
                      <a:lnTo>
                        <a:pt x="62"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7" name="Freeform 69"/>
                <p:cNvSpPr>
                  <a:spLocks/>
                </p:cNvSpPr>
                <p:nvPr/>
              </p:nvSpPr>
              <p:spPr bwMode="auto">
                <a:xfrm>
                  <a:off x="5252" y="2759"/>
                  <a:ext cx="140" cy="250"/>
                </a:xfrm>
                <a:custGeom>
                  <a:avLst/>
                  <a:gdLst>
                    <a:gd name="T0" fmla="*/ 0 w 140"/>
                    <a:gd name="T1" fmla="*/ 0 h 250"/>
                    <a:gd name="T2" fmla="*/ 139 w 140"/>
                    <a:gd name="T3" fmla="*/ 210 h 250"/>
                    <a:gd name="T4" fmla="*/ 63 w 140"/>
                    <a:gd name="T5" fmla="*/ 249 h 250"/>
                    <a:gd name="T6" fmla="*/ 0 60000 65536"/>
                    <a:gd name="T7" fmla="*/ 0 60000 65536"/>
                    <a:gd name="T8" fmla="*/ 0 60000 65536"/>
                    <a:gd name="T9" fmla="*/ 0 w 140"/>
                    <a:gd name="T10" fmla="*/ 0 h 250"/>
                    <a:gd name="T11" fmla="*/ 140 w 140"/>
                    <a:gd name="T12" fmla="*/ 250 h 250"/>
                  </a:gdLst>
                  <a:ahLst/>
                  <a:cxnLst>
                    <a:cxn ang="T6">
                      <a:pos x="T0" y="T1"/>
                    </a:cxn>
                    <a:cxn ang="T7">
                      <a:pos x="T2" y="T3"/>
                    </a:cxn>
                    <a:cxn ang="T8">
                      <a:pos x="T4" y="T5"/>
                    </a:cxn>
                  </a:cxnLst>
                  <a:rect l="T9" t="T10" r="T11" b="T12"/>
                  <a:pathLst>
                    <a:path w="140" h="250">
                      <a:moveTo>
                        <a:pt x="0" y="0"/>
                      </a:moveTo>
                      <a:lnTo>
                        <a:pt x="139" y="210"/>
                      </a:lnTo>
                      <a:lnTo>
                        <a:pt x="63" y="2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8" name="Freeform 70"/>
                <p:cNvSpPr>
                  <a:spLocks/>
                </p:cNvSpPr>
                <p:nvPr/>
              </p:nvSpPr>
              <p:spPr bwMode="auto">
                <a:xfrm>
                  <a:off x="5185" y="2752"/>
                  <a:ext cx="131" cy="257"/>
                </a:xfrm>
                <a:custGeom>
                  <a:avLst/>
                  <a:gdLst>
                    <a:gd name="T0" fmla="*/ 130 w 131"/>
                    <a:gd name="T1" fmla="*/ 256 h 257"/>
                    <a:gd name="T2" fmla="*/ 130 w 131"/>
                    <a:gd name="T3" fmla="*/ 256 h 257"/>
                    <a:gd name="T4" fmla="*/ 0 w 131"/>
                    <a:gd name="T5" fmla="*/ 39 h 257"/>
                    <a:gd name="T6" fmla="*/ 68 w 131"/>
                    <a:gd name="T7" fmla="*/ 0 h 257"/>
                    <a:gd name="T8" fmla="*/ 0 60000 65536"/>
                    <a:gd name="T9" fmla="*/ 0 60000 65536"/>
                    <a:gd name="T10" fmla="*/ 0 60000 65536"/>
                    <a:gd name="T11" fmla="*/ 0 60000 65536"/>
                    <a:gd name="T12" fmla="*/ 0 w 131"/>
                    <a:gd name="T13" fmla="*/ 0 h 257"/>
                    <a:gd name="T14" fmla="*/ 131 w 131"/>
                    <a:gd name="T15" fmla="*/ 257 h 257"/>
                  </a:gdLst>
                  <a:ahLst/>
                  <a:cxnLst>
                    <a:cxn ang="T8">
                      <a:pos x="T0" y="T1"/>
                    </a:cxn>
                    <a:cxn ang="T9">
                      <a:pos x="T2" y="T3"/>
                    </a:cxn>
                    <a:cxn ang="T10">
                      <a:pos x="T4" y="T5"/>
                    </a:cxn>
                    <a:cxn ang="T11">
                      <a:pos x="T6" y="T7"/>
                    </a:cxn>
                  </a:cxnLst>
                  <a:rect l="T12" t="T13" r="T14" b="T15"/>
                  <a:pathLst>
                    <a:path w="131" h="257">
                      <a:moveTo>
                        <a:pt x="130" y="256"/>
                      </a:moveTo>
                      <a:lnTo>
                        <a:pt x="130" y="256"/>
                      </a:lnTo>
                      <a:lnTo>
                        <a:pt x="0" y="39"/>
                      </a:lnTo>
                      <a:lnTo>
                        <a:pt x="6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9" name="Freeform 71"/>
                <p:cNvSpPr>
                  <a:spLocks/>
                </p:cNvSpPr>
                <p:nvPr/>
              </p:nvSpPr>
              <p:spPr bwMode="auto">
                <a:xfrm>
                  <a:off x="5185" y="2752"/>
                  <a:ext cx="207" cy="257"/>
                </a:xfrm>
                <a:custGeom>
                  <a:avLst/>
                  <a:gdLst>
                    <a:gd name="T0" fmla="*/ 69 w 207"/>
                    <a:gd name="T1" fmla="*/ 7 h 257"/>
                    <a:gd name="T2" fmla="*/ 206 w 207"/>
                    <a:gd name="T3" fmla="*/ 217 h 257"/>
                    <a:gd name="T4" fmla="*/ 130 w 207"/>
                    <a:gd name="T5" fmla="*/ 256 h 257"/>
                    <a:gd name="T6" fmla="*/ 0 w 207"/>
                    <a:gd name="T7" fmla="*/ 39 h 257"/>
                    <a:gd name="T8" fmla="*/ 69 w 207"/>
                    <a:gd name="T9" fmla="*/ 0 h 257"/>
                    <a:gd name="T10" fmla="*/ 69 w 207"/>
                    <a:gd name="T11" fmla="*/ 7 h 257"/>
                    <a:gd name="T12" fmla="*/ 0 60000 65536"/>
                    <a:gd name="T13" fmla="*/ 0 60000 65536"/>
                    <a:gd name="T14" fmla="*/ 0 60000 65536"/>
                    <a:gd name="T15" fmla="*/ 0 60000 65536"/>
                    <a:gd name="T16" fmla="*/ 0 60000 65536"/>
                    <a:gd name="T17" fmla="*/ 0 60000 65536"/>
                    <a:gd name="T18" fmla="*/ 0 w 207"/>
                    <a:gd name="T19" fmla="*/ 0 h 257"/>
                    <a:gd name="T20" fmla="*/ 207 w 207"/>
                    <a:gd name="T21" fmla="*/ 257 h 257"/>
                  </a:gdLst>
                  <a:ahLst/>
                  <a:cxnLst>
                    <a:cxn ang="T12">
                      <a:pos x="T0" y="T1"/>
                    </a:cxn>
                    <a:cxn ang="T13">
                      <a:pos x="T2" y="T3"/>
                    </a:cxn>
                    <a:cxn ang="T14">
                      <a:pos x="T4" y="T5"/>
                    </a:cxn>
                    <a:cxn ang="T15">
                      <a:pos x="T6" y="T7"/>
                    </a:cxn>
                    <a:cxn ang="T16">
                      <a:pos x="T8" y="T9"/>
                    </a:cxn>
                    <a:cxn ang="T17">
                      <a:pos x="T10" y="T11"/>
                    </a:cxn>
                  </a:cxnLst>
                  <a:rect l="T18" t="T19" r="T20" b="T21"/>
                  <a:pathLst>
                    <a:path w="207" h="257">
                      <a:moveTo>
                        <a:pt x="69" y="7"/>
                      </a:moveTo>
                      <a:lnTo>
                        <a:pt x="206" y="217"/>
                      </a:lnTo>
                      <a:lnTo>
                        <a:pt x="130" y="256"/>
                      </a:lnTo>
                      <a:lnTo>
                        <a:pt x="0" y="39"/>
                      </a:lnTo>
                      <a:lnTo>
                        <a:pt x="69" y="0"/>
                      </a:lnTo>
                      <a:lnTo>
                        <a:pt x="69" y="7"/>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0" name="Freeform 72"/>
                <p:cNvSpPr>
                  <a:spLocks/>
                </p:cNvSpPr>
                <p:nvPr/>
              </p:nvSpPr>
              <p:spPr bwMode="auto">
                <a:xfrm>
                  <a:off x="5185" y="2792"/>
                  <a:ext cx="117" cy="256"/>
                </a:xfrm>
                <a:custGeom>
                  <a:avLst/>
                  <a:gdLst>
                    <a:gd name="T0" fmla="*/ 0 w 117"/>
                    <a:gd name="T1" fmla="*/ 0 h 256"/>
                    <a:gd name="T2" fmla="*/ 116 w 117"/>
                    <a:gd name="T3" fmla="*/ 222 h 256"/>
                    <a:gd name="T4" fmla="*/ 41 w 117"/>
                    <a:gd name="T5" fmla="*/ 255 h 256"/>
                    <a:gd name="T6" fmla="*/ 0 60000 65536"/>
                    <a:gd name="T7" fmla="*/ 0 60000 65536"/>
                    <a:gd name="T8" fmla="*/ 0 60000 65536"/>
                    <a:gd name="T9" fmla="*/ 0 w 117"/>
                    <a:gd name="T10" fmla="*/ 0 h 256"/>
                    <a:gd name="T11" fmla="*/ 117 w 117"/>
                    <a:gd name="T12" fmla="*/ 256 h 256"/>
                  </a:gdLst>
                  <a:ahLst/>
                  <a:cxnLst>
                    <a:cxn ang="T6">
                      <a:pos x="T0" y="T1"/>
                    </a:cxn>
                    <a:cxn ang="T7">
                      <a:pos x="T2" y="T3"/>
                    </a:cxn>
                    <a:cxn ang="T8">
                      <a:pos x="T4" y="T5"/>
                    </a:cxn>
                  </a:cxnLst>
                  <a:rect l="T9" t="T10" r="T11" b="T12"/>
                  <a:pathLst>
                    <a:path w="117" h="256">
                      <a:moveTo>
                        <a:pt x="0" y="0"/>
                      </a:moveTo>
                      <a:lnTo>
                        <a:pt x="116" y="222"/>
                      </a:lnTo>
                      <a:lnTo>
                        <a:pt x="41" y="25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1" name="Freeform 73"/>
                <p:cNvSpPr>
                  <a:spLocks/>
                </p:cNvSpPr>
                <p:nvPr/>
              </p:nvSpPr>
              <p:spPr bwMode="auto">
                <a:xfrm>
                  <a:off x="5117" y="2799"/>
                  <a:ext cx="110" cy="249"/>
                </a:xfrm>
                <a:custGeom>
                  <a:avLst/>
                  <a:gdLst>
                    <a:gd name="T0" fmla="*/ 109 w 110"/>
                    <a:gd name="T1" fmla="*/ 248 h 249"/>
                    <a:gd name="T2" fmla="*/ 109 w 110"/>
                    <a:gd name="T3" fmla="*/ 248 h 249"/>
                    <a:gd name="T4" fmla="*/ 0 w 110"/>
                    <a:gd name="T5" fmla="*/ 26 h 249"/>
                    <a:gd name="T6" fmla="*/ 68 w 110"/>
                    <a:gd name="T7" fmla="*/ 0 h 249"/>
                    <a:gd name="T8" fmla="*/ 0 60000 65536"/>
                    <a:gd name="T9" fmla="*/ 0 60000 65536"/>
                    <a:gd name="T10" fmla="*/ 0 60000 65536"/>
                    <a:gd name="T11" fmla="*/ 0 60000 65536"/>
                    <a:gd name="T12" fmla="*/ 0 w 110"/>
                    <a:gd name="T13" fmla="*/ 0 h 249"/>
                    <a:gd name="T14" fmla="*/ 110 w 110"/>
                    <a:gd name="T15" fmla="*/ 249 h 249"/>
                  </a:gdLst>
                  <a:ahLst/>
                  <a:cxnLst>
                    <a:cxn ang="T8">
                      <a:pos x="T0" y="T1"/>
                    </a:cxn>
                    <a:cxn ang="T9">
                      <a:pos x="T2" y="T3"/>
                    </a:cxn>
                    <a:cxn ang="T10">
                      <a:pos x="T4" y="T5"/>
                    </a:cxn>
                    <a:cxn ang="T11">
                      <a:pos x="T6" y="T7"/>
                    </a:cxn>
                  </a:cxnLst>
                  <a:rect l="T12" t="T13" r="T14" b="T15"/>
                  <a:pathLst>
                    <a:path w="110" h="249">
                      <a:moveTo>
                        <a:pt x="109" y="248"/>
                      </a:moveTo>
                      <a:lnTo>
                        <a:pt x="109" y="248"/>
                      </a:lnTo>
                      <a:lnTo>
                        <a:pt x="0" y="26"/>
                      </a:lnTo>
                      <a:lnTo>
                        <a:pt x="6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2" name="Freeform 74"/>
                <p:cNvSpPr>
                  <a:spLocks/>
                </p:cNvSpPr>
                <p:nvPr/>
              </p:nvSpPr>
              <p:spPr bwMode="auto">
                <a:xfrm>
                  <a:off x="5117" y="2792"/>
                  <a:ext cx="185" cy="256"/>
                </a:xfrm>
                <a:custGeom>
                  <a:avLst/>
                  <a:gdLst>
                    <a:gd name="T0" fmla="*/ 68 w 185"/>
                    <a:gd name="T1" fmla="*/ 0 h 256"/>
                    <a:gd name="T2" fmla="*/ 184 w 185"/>
                    <a:gd name="T3" fmla="*/ 222 h 256"/>
                    <a:gd name="T4" fmla="*/ 109 w 185"/>
                    <a:gd name="T5" fmla="*/ 255 h 256"/>
                    <a:gd name="T6" fmla="*/ 0 w 185"/>
                    <a:gd name="T7" fmla="*/ 33 h 256"/>
                    <a:gd name="T8" fmla="*/ 68 w 185"/>
                    <a:gd name="T9" fmla="*/ 7 h 256"/>
                    <a:gd name="T10" fmla="*/ 68 w 185"/>
                    <a:gd name="T11" fmla="*/ 0 h 256"/>
                    <a:gd name="T12" fmla="*/ 0 60000 65536"/>
                    <a:gd name="T13" fmla="*/ 0 60000 65536"/>
                    <a:gd name="T14" fmla="*/ 0 60000 65536"/>
                    <a:gd name="T15" fmla="*/ 0 60000 65536"/>
                    <a:gd name="T16" fmla="*/ 0 60000 65536"/>
                    <a:gd name="T17" fmla="*/ 0 60000 65536"/>
                    <a:gd name="T18" fmla="*/ 0 w 185"/>
                    <a:gd name="T19" fmla="*/ 0 h 256"/>
                    <a:gd name="T20" fmla="*/ 185 w 185"/>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85" h="256">
                      <a:moveTo>
                        <a:pt x="68" y="0"/>
                      </a:moveTo>
                      <a:lnTo>
                        <a:pt x="184" y="222"/>
                      </a:lnTo>
                      <a:lnTo>
                        <a:pt x="109" y="255"/>
                      </a:lnTo>
                      <a:lnTo>
                        <a:pt x="0" y="33"/>
                      </a:lnTo>
                      <a:lnTo>
                        <a:pt x="68" y="7"/>
                      </a:lnTo>
                      <a:lnTo>
                        <a:pt x="68"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3" name="Freeform 75"/>
                <p:cNvSpPr>
                  <a:spLocks/>
                </p:cNvSpPr>
                <p:nvPr/>
              </p:nvSpPr>
              <p:spPr bwMode="auto">
                <a:xfrm>
                  <a:off x="5043" y="2825"/>
                  <a:ext cx="157" cy="263"/>
                </a:xfrm>
                <a:custGeom>
                  <a:avLst/>
                  <a:gdLst>
                    <a:gd name="T0" fmla="*/ 75 w 157"/>
                    <a:gd name="T1" fmla="*/ 7 h 263"/>
                    <a:gd name="T2" fmla="*/ 156 w 157"/>
                    <a:gd name="T3" fmla="*/ 236 h 263"/>
                    <a:gd name="T4" fmla="*/ 81 w 157"/>
                    <a:gd name="T5" fmla="*/ 262 h 263"/>
                    <a:gd name="T6" fmla="*/ 0 w 157"/>
                    <a:gd name="T7" fmla="*/ 26 h 263"/>
                    <a:gd name="T8" fmla="*/ 75 w 157"/>
                    <a:gd name="T9" fmla="*/ 0 h 263"/>
                    <a:gd name="T10" fmla="*/ 75 w 157"/>
                    <a:gd name="T11" fmla="*/ 7 h 263"/>
                    <a:gd name="T12" fmla="*/ 0 60000 65536"/>
                    <a:gd name="T13" fmla="*/ 0 60000 65536"/>
                    <a:gd name="T14" fmla="*/ 0 60000 65536"/>
                    <a:gd name="T15" fmla="*/ 0 60000 65536"/>
                    <a:gd name="T16" fmla="*/ 0 60000 65536"/>
                    <a:gd name="T17" fmla="*/ 0 60000 65536"/>
                    <a:gd name="T18" fmla="*/ 0 w 157"/>
                    <a:gd name="T19" fmla="*/ 0 h 263"/>
                    <a:gd name="T20" fmla="*/ 157 w 157"/>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157" h="263">
                      <a:moveTo>
                        <a:pt x="75" y="7"/>
                      </a:moveTo>
                      <a:lnTo>
                        <a:pt x="156" y="236"/>
                      </a:lnTo>
                      <a:lnTo>
                        <a:pt x="81" y="262"/>
                      </a:lnTo>
                      <a:lnTo>
                        <a:pt x="0" y="26"/>
                      </a:lnTo>
                      <a:lnTo>
                        <a:pt x="75" y="0"/>
                      </a:lnTo>
                      <a:lnTo>
                        <a:pt x="75" y="7"/>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4" name="Freeform 76"/>
                <p:cNvSpPr>
                  <a:spLocks/>
                </p:cNvSpPr>
                <p:nvPr/>
              </p:nvSpPr>
              <p:spPr bwMode="auto">
                <a:xfrm>
                  <a:off x="5043" y="2825"/>
                  <a:ext cx="157" cy="263"/>
                </a:xfrm>
                <a:custGeom>
                  <a:avLst/>
                  <a:gdLst>
                    <a:gd name="T0" fmla="*/ 75 w 157"/>
                    <a:gd name="T1" fmla="*/ 7 h 263"/>
                    <a:gd name="T2" fmla="*/ 156 w 157"/>
                    <a:gd name="T3" fmla="*/ 236 h 263"/>
                    <a:gd name="T4" fmla="*/ 81 w 157"/>
                    <a:gd name="T5" fmla="*/ 262 h 263"/>
                    <a:gd name="T6" fmla="*/ 0 w 157"/>
                    <a:gd name="T7" fmla="*/ 26 h 263"/>
                    <a:gd name="T8" fmla="*/ 75 w 157"/>
                    <a:gd name="T9" fmla="*/ 0 h 263"/>
                    <a:gd name="T10" fmla="*/ 0 60000 65536"/>
                    <a:gd name="T11" fmla="*/ 0 60000 65536"/>
                    <a:gd name="T12" fmla="*/ 0 60000 65536"/>
                    <a:gd name="T13" fmla="*/ 0 60000 65536"/>
                    <a:gd name="T14" fmla="*/ 0 60000 65536"/>
                    <a:gd name="T15" fmla="*/ 0 w 157"/>
                    <a:gd name="T16" fmla="*/ 0 h 263"/>
                    <a:gd name="T17" fmla="*/ 157 w 157"/>
                    <a:gd name="T18" fmla="*/ 263 h 263"/>
                  </a:gdLst>
                  <a:ahLst/>
                  <a:cxnLst>
                    <a:cxn ang="T10">
                      <a:pos x="T0" y="T1"/>
                    </a:cxn>
                    <a:cxn ang="T11">
                      <a:pos x="T2" y="T3"/>
                    </a:cxn>
                    <a:cxn ang="T12">
                      <a:pos x="T4" y="T5"/>
                    </a:cxn>
                    <a:cxn ang="T13">
                      <a:pos x="T6" y="T7"/>
                    </a:cxn>
                    <a:cxn ang="T14">
                      <a:pos x="T8" y="T9"/>
                    </a:cxn>
                  </a:cxnLst>
                  <a:rect l="T15" t="T16" r="T17" b="T18"/>
                  <a:pathLst>
                    <a:path w="157" h="263">
                      <a:moveTo>
                        <a:pt x="75" y="7"/>
                      </a:moveTo>
                      <a:lnTo>
                        <a:pt x="156" y="236"/>
                      </a:lnTo>
                      <a:lnTo>
                        <a:pt x="81" y="262"/>
                      </a:lnTo>
                      <a:lnTo>
                        <a:pt x="0" y="26"/>
                      </a:lnTo>
                      <a:lnTo>
                        <a:pt x="75"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5" name="Freeform 77"/>
                <p:cNvSpPr>
                  <a:spLocks/>
                </p:cNvSpPr>
                <p:nvPr/>
              </p:nvSpPr>
              <p:spPr bwMode="auto">
                <a:xfrm>
                  <a:off x="4974" y="2851"/>
                  <a:ext cx="130" cy="256"/>
                </a:xfrm>
                <a:custGeom>
                  <a:avLst/>
                  <a:gdLst>
                    <a:gd name="T0" fmla="*/ 75 w 130"/>
                    <a:gd name="T1" fmla="*/ 0 h 256"/>
                    <a:gd name="T2" fmla="*/ 129 w 130"/>
                    <a:gd name="T3" fmla="*/ 242 h 256"/>
                    <a:gd name="T4" fmla="*/ 54 w 130"/>
                    <a:gd name="T5" fmla="*/ 255 h 256"/>
                    <a:gd name="T6" fmla="*/ 0 w 130"/>
                    <a:gd name="T7" fmla="*/ 20 h 256"/>
                    <a:gd name="T8" fmla="*/ 68 w 130"/>
                    <a:gd name="T9" fmla="*/ 0 h 256"/>
                    <a:gd name="T10" fmla="*/ 75 w 130"/>
                    <a:gd name="T11" fmla="*/ 0 h 256"/>
                    <a:gd name="T12" fmla="*/ 0 60000 65536"/>
                    <a:gd name="T13" fmla="*/ 0 60000 65536"/>
                    <a:gd name="T14" fmla="*/ 0 60000 65536"/>
                    <a:gd name="T15" fmla="*/ 0 60000 65536"/>
                    <a:gd name="T16" fmla="*/ 0 60000 65536"/>
                    <a:gd name="T17" fmla="*/ 0 60000 65536"/>
                    <a:gd name="T18" fmla="*/ 0 w 130"/>
                    <a:gd name="T19" fmla="*/ 0 h 256"/>
                    <a:gd name="T20" fmla="*/ 130 w 130"/>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30" h="256">
                      <a:moveTo>
                        <a:pt x="75" y="0"/>
                      </a:moveTo>
                      <a:lnTo>
                        <a:pt x="129" y="242"/>
                      </a:lnTo>
                      <a:lnTo>
                        <a:pt x="54" y="255"/>
                      </a:lnTo>
                      <a:lnTo>
                        <a:pt x="0" y="20"/>
                      </a:lnTo>
                      <a:lnTo>
                        <a:pt x="68" y="0"/>
                      </a:lnTo>
                      <a:lnTo>
                        <a:pt x="75"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6" name="Freeform 78"/>
                <p:cNvSpPr>
                  <a:spLocks/>
                </p:cNvSpPr>
                <p:nvPr/>
              </p:nvSpPr>
              <p:spPr bwMode="auto">
                <a:xfrm>
                  <a:off x="4974" y="2851"/>
                  <a:ext cx="130" cy="256"/>
                </a:xfrm>
                <a:custGeom>
                  <a:avLst/>
                  <a:gdLst>
                    <a:gd name="T0" fmla="*/ 75 w 130"/>
                    <a:gd name="T1" fmla="*/ 0 h 256"/>
                    <a:gd name="T2" fmla="*/ 129 w 130"/>
                    <a:gd name="T3" fmla="*/ 242 h 256"/>
                    <a:gd name="T4" fmla="*/ 54 w 130"/>
                    <a:gd name="T5" fmla="*/ 255 h 256"/>
                    <a:gd name="T6" fmla="*/ 0 w 130"/>
                    <a:gd name="T7" fmla="*/ 20 h 256"/>
                    <a:gd name="T8" fmla="*/ 68 w 130"/>
                    <a:gd name="T9" fmla="*/ 0 h 256"/>
                    <a:gd name="T10" fmla="*/ 0 60000 65536"/>
                    <a:gd name="T11" fmla="*/ 0 60000 65536"/>
                    <a:gd name="T12" fmla="*/ 0 60000 65536"/>
                    <a:gd name="T13" fmla="*/ 0 60000 65536"/>
                    <a:gd name="T14" fmla="*/ 0 60000 65536"/>
                    <a:gd name="T15" fmla="*/ 0 w 130"/>
                    <a:gd name="T16" fmla="*/ 0 h 256"/>
                    <a:gd name="T17" fmla="*/ 130 w 130"/>
                    <a:gd name="T18" fmla="*/ 256 h 256"/>
                  </a:gdLst>
                  <a:ahLst/>
                  <a:cxnLst>
                    <a:cxn ang="T10">
                      <a:pos x="T0" y="T1"/>
                    </a:cxn>
                    <a:cxn ang="T11">
                      <a:pos x="T2" y="T3"/>
                    </a:cxn>
                    <a:cxn ang="T12">
                      <a:pos x="T4" y="T5"/>
                    </a:cxn>
                    <a:cxn ang="T13">
                      <a:pos x="T6" y="T7"/>
                    </a:cxn>
                    <a:cxn ang="T14">
                      <a:pos x="T8" y="T9"/>
                    </a:cxn>
                  </a:cxnLst>
                  <a:rect l="T15" t="T16" r="T17" b="T18"/>
                  <a:pathLst>
                    <a:path w="130" h="256">
                      <a:moveTo>
                        <a:pt x="75" y="0"/>
                      </a:moveTo>
                      <a:lnTo>
                        <a:pt x="129" y="242"/>
                      </a:lnTo>
                      <a:lnTo>
                        <a:pt x="54" y="255"/>
                      </a:lnTo>
                      <a:lnTo>
                        <a:pt x="0" y="20"/>
                      </a:lnTo>
                      <a:lnTo>
                        <a:pt x="6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7" name="Freeform 79"/>
                <p:cNvSpPr>
                  <a:spLocks/>
                </p:cNvSpPr>
                <p:nvPr/>
              </p:nvSpPr>
              <p:spPr bwMode="auto">
                <a:xfrm>
                  <a:off x="4900" y="2865"/>
                  <a:ext cx="103" cy="256"/>
                </a:xfrm>
                <a:custGeom>
                  <a:avLst/>
                  <a:gdLst>
                    <a:gd name="T0" fmla="*/ 68 w 103"/>
                    <a:gd name="T1" fmla="*/ 0 h 256"/>
                    <a:gd name="T2" fmla="*/ 102 w 103"/>
                    <a:gd name="T3" fmla="*/ 248 h 256"/>
                    <a:gd name="T4" fmla="*/ 27 w 103"/>
                    <a:gd name="T5" fmla="*/ 255 h 256"/>
                    <a:gd name="T6" fmla="*/ 0 w 103"/>
                    <a:gd name="T7" fmla="*/ 13 h 256"/>
                    <a:gd name="T8" fmla="*/ 68 w 103"/>
                    <a:gd name="T9" fmla="*/ 7 h 256"/>
                    <a:gd name="T10" fmla="*/ 68 w 103"/>
                    <a:gd name="T11" fmla="*/ 0 h 256"/>
                    <a:gd name="T12" fmla="*/ 0 60000 65536"/>
                    <a:gd name="T13" fmla="*/ 0 60000 65536"/>
                    <a:gd name="T14" fmla="*/ 0 60000 65536"/>
                    <a:gd name="T15" fmla="*/ 0 60000 65536"/>
                    <a:gd name="T16" fmla="*/ 0 60000 65536"/>
                    <a:gd name="T17" fmla="*/ 0 60000 65536"/>
                    <a:gd name="T18" fmla="*/ 0 w 103"/>
                    <a:gd name="T19" fmla="*/ 0 h 256"/>
                    <a:gd name="T20" fmla="*/ 103 w 103"/>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03" h="256">
                      <a:moveTo>
                        <a:pt x="68" y="0"/>
                      </a:moveTo>
                      <a:lnTo>
                        <a:pt x="102" y="248"/>
                      </a:lnTo>
                      <a:lnTo>
                        <a:pt x="27" y="255"/>
                      </a:lnTo>
                      <a:lnTo>
                        <a:pt x="0" y="13"/>
                      </a:lnTo>
                      <a:lnTo>
                        <a:pt x="68" y="7"/>
                      </a:lnTo>
                      <a:lnTo>
                        <a:pt x="68"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8" name="Freeform 80"/>
                <p:cNvSpPr>
                  <a:spLocks/>
                </p:cNvSpPr>
                <p:nvPr/>
              </p:nvSpPr>
              <p:spPr bwMode="auto">
                <a:xfrm>
                  <a:off x="4900" y="2865"/>
                  <a:ext cx="103" cy="256"/>
                </a:xfrm>
                <a:custGeom>
                  <a:avLst/>
                  <a:gdLst>
                    <a:gd name="T0" fmla="*/ 68 w 103"/>
                    <a:gd name="T1" fmla="*/ 0 h 256"/>
                    <a:gd name="T2" fmla="*/ 102 w 103"/>
                    <a:gd name="T3" fmla="*/ 248 h 256"/>
                    <a:gd name="T4" fmla="*/ 27 w 103"/>
                    <a:gd name="T5" fmla="*/ 255 h 256"/>
                    <a:gd name="T6" fmla="*/ 0 w 103"/>
                    <a:gd name="T7" fmla="*/ 13 h 256"/>
                    <a:gd name="T8" fmla="*/ 68 w 103"/>
                    <a:gd name="T9" fmla="*/ 7 h 256"/>
                    <a:gd name="T10" fmla="*/ 0 60000 65536"/>
                    <a:gd name="T11" fmla="*/ 0 60000 65536"/>
                    <a:gd name="T12" fmla="*/ 0 60000 65536"/>
                    <a:gd name="T13" fmla="*/ 0 60000 65536"/>
                    <a:gd name="T14" fmla="*/ 0 60000 65536"/>
                    <a:gd name="T15" fmla="*/ 0 w 103"/>
                    <a:gd name="T16" fmla="*/ 0 h 256"/>
                    <a:gd name="T17" fmla="*/ 103 w 103"/>
                    <a:gd name="T18" fmla="*/ 256 h 256"/>
                  </a:gdLst>
                  <a:ahLst/>
                  <a:cxnLst>
                    <a:cxn ang="T10">
                      <a:pos x="T0" y="T1"/>
                    </a:cxn>
                    <a:cxn ang="T11">
                      <a:pos x="T2" y="T3"/>
                    </a:cxn>
                    <a:cxn ang="T12">
                      <a:pos x="T4" y="T5"/>
                    </a:cxn>
                    <a:cxn ang="T13">
                      <a:pos x="T6" y="T7"/>
                    </a:cxn>
                    <a:cxn ang="T14">
                      <a:pos x="T8" y="T9"/>
                    </a:cxn>
                  </a:cxnLst>
                  <a:rect l="T15" t="T16" r="T17" b="T18"/>
                  <a:pathLst>
                    <a:path w="103" h="256">
                      <a:moveTo>
                        <a:pt x="68" y="0"/>
                      </a:moveTo>
                      <a:lnTo>
                        <a:pt x="102" y="248"/>
                      </a:lnTo>
                      <a:lnTo>
                        <a:pt x="27" y="255"/>
                      </a:lnTo>
                      <a:lnTo>
                        <a:pt x="0" y="13"/>
                      </a:lnTo>
                      <a:lnTo>
                        <a:pt x="68"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99" name="Freeform 81"/>
                <p:cNvSpPr>
                  <a:spLocks/>
                </p:cNvSpPr>
                <p:nvPr/>
              </p:nvSpPr>
              <p:spPr bwMode="auto">
                <a:xfrm>
                  <a:off x="4831" y="2872"/>
                  <a:ext cx="82" cy="249"/>
                </a:xfrm>
                <a:custGeom>
                  <a:avLst/>
                  <a:gdLst>
                    <a:gd name="T0" fmla="*/ 68 w 82"/>
                    <a:gd name="T1" fmla="*/ 0 h 249"/>
                    <a:gd name="T2" fmla="*/ 81 w 82"/>
                    <a:gd name="T3" fmla="*/ 248 h 249"/>
                    <a:gd name="T4" fmla="*/ 14 w 82"/>
                    <a:gd name="T5" fmla="*/ 248 h 249"/>
                    <a:gd name="T6" fmla="*/ 0 w 82"/>
                    <a:gd name="T7" fmla="*/ 7 h 249"/>
                    <a:gd name="T8" fmla="*/ 68 w 82"/>
                    <a:gd name="T9" fmla="*/ 7 h 249"/>
                    <a:gd name="T10" fmla="*/ 68 w 82"/>
                    <a:gd name="T11" fmla="*/ 0 h 249"/>
                    <a:gd name="T12" fmla="*/ 0 60000 65536"/>
                    <a:gd name="T13" fmla="*/ 0 60000 65536"/>
                    <a:gd name="T14" fmla="*/ 0 60000 65536"/>
                    <a:gd name="T15" fmla="*/ 0 60000 65536"/>
                    <a:gd name="T16" fmla="*/ 0 60000 65536"/>
                    <a:gd name="T17" fmla="*/ 0 60000 65536"/>
                    <a:gd name="T18" fmla="*/ 0 w 82"/>
                    <a:gd name="T19" fmla="*/ 0 h 249"/>
                    <a:gd name="T20" fmla="*/ 82 w 82"/>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82" h="249">
                      <a:moveTo>
                        <a:pt x="68" y="0"/>
                      </a:moveTo>
                      <a:lnTo>
                        <a:pt x="81" y="248"/>
                      </a:lnTo>
                      <a:lnTo>
                        <a:pt x="14" y="248"/>
                      </a:lnTo>
                      <a:lnTo>
                        <a:pt x="0" y="7"/>
                      </a:lnTo>
                      <a:lnTo>
                        <a:pt x="68" y="7"/>
                      </a:lnTo>
                      <a:lnTo>
                        <a:pt x="68"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200" name="Freeform 82"/>
                <p:cNvSpPr>
                  <a:spLocks/>
                </p:cNvSpPr>
                <p:nvPr/>
              </p:nvSpPr>
              <p:spPr bwMode="auto">
                <a:xfrm>
                  <a:off x="4831" y="2872"/>
                  <a:ext cx="82" cy="249"/>
                </a:xfrm>
                <a:custGeom>
                  <a:avLst/>
                  <a:gdLst>
                    <a:gd name="T0" fmla="*/ 68 w 82"/>
                    <a:gd name="T1" fmla="*/ 0 h 249"/>
                    <a:gd name="T2" fmla="*/ 81 w 82"/>
                    <a:gd name="T3" fmla="*/ 248 h 249"/>
                    <a:gd name="T4" fmla="*/ 14 w 82"/>
                    <a:gd name="T5" fmla="*/ 248 h 249"/>
                    <a:gd name="T6" fmla="*/ 0 w 82"/>
                    <a:gd name="T7" fmla="*/ 7 h 249"/>
                    <a:gd name="T8" fmla="*/ 68 w 82"/>
                    <a:gd name="T9" fmla="*/ 7 h 249"/>
                    <a:gd name="T10" fmla="*/ 0 60000 65536"/>
                    <a:gd name="T11" fmla="*/ 0 60000 65536"/>
                    <a:gd name="T12" fmla="*/ 0 60000 65536"/>
                    <a:gd name="T13" fmla="*/ 0 60000 65536"/>
                    <a:gd name="T14" fmla="*/ 0 60000 65536"/>
                    <a:gd name="T15" fmla="*/ 0 w 82"/>
                    <a:gd name="T16" fmla="*/ 0 h 249"/>
                    <a:gd name="T17" fmla="*/ 82 w 82"/>
                    <a:gd name="T18" fmla="*/ 249 h 249"/>
                  </a:gdLst>
                  <a:ahLst/>
                  <a:cxnLst>
                    <a:cxn ang="T10">
                      <a:pos x="T0" y="T1"/>
                    </a:cxn>
                    <a:cxn ang="T11">
                      <a:pos x="T2" y="T3"/>
                    </a:cxn>
                    <a:cxn ang="T12">
                      <a:pos x="T4" y="T5"/>
                    </a:cxn>
                    <a:cxn ang="T13">
                      <a:pos x="T6" y="T7"/>
                    </a:cxn>
                    <a:cxn ang="T14">
                      <a:pos x="T8" y="T9"/>
                    </a:cxn>
                  </a:cxnLst>
                  <a:rect l="T15" t="T16" r="T17" b="T18"/>
                  <a:pathLst>
                    <a:path w="82" h="249">
                      <a:moveTo>
                        <a:pt x="68" y="0"/>
                      </a:moveTo>
                      <a:lnTo>
                        <a:pt x="81" y="248"/>
                      </a:lnTo>
                      <a:lnTo>
                        <a:pt x="14" y="248"/>
                      </a:lnTo>
                      <a:lnTo>
                        <a:pt x="0" y="7"/>
                      </a:lnTo>
                      <a:lnTo>
                        <a:pt x="68"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sp>
            <p:nvSpPr>
              <p:cNvPr id="44087" name="Freeform 83"/>
              <p:cNvSpPr>
                <a:spLocks/>
              </p:cNvSpPr>
              <p:nvPr/>
            </p:nvSpPr>
            <p:spPr bwMode="auto">
              <a:xfrm>
                <a:off x="4102" y="2661"/>
                <a:ext cx="232" cy="230"/>
              </a:xfrm>
              <a:custGeom>
                <a:avLst/>
                <a:gdLst>
                  <a:gd name="T0" fmla="*/ 177 w 232"/>
                  <a:gd name="T1" fmla="*/ 0 h 230"/>
                  <a:gd name="T2" fmla="*/ 0 w 232"/>
                  <a:gd name="T3" fmla="*/ 183 h 230"/>
                  <a:gd name="T4" fmla="*/ 61 w 232"/>
                  <a:gd name="T5" fmla="*/ 229 h 230"/>
                  <a:gd name="T6" fmla="*/ 231 w 232"/>
                  <a:gd name="T7" fmla="*/ 46 h 230"/>
                  <a:gd name="T8" fmla="*/ 183 w 232"/>
                  <a:gd name="T9" fmla="*/ 7 h 230"/>
                  <a:gd name="T10" fmla="*/ 177 w 232"/>
                  <a:gd name="T11" fmla="*/ 0 h 230"/>
                  <a:gd name="T12" fmla="*/ 0 60000 65536"/>
                  <a:gd name="T13" fmla="*/ 0 60000 65536"/>
                  <a:gd name="T14" fmla="*/ 0 60000 65536"/>
                  <a:gd name="T15" fmla="*/ 0 60000 65536"/>
                  <a:gd name="T16" fmla="*/ 0 60000 65536"/>
                  <a:gd name="T17" fmla="*/ 0 60000 65536"/>
                  <a:gd name="T18" fmla="*/ 0 w 232"/>
                  <a:gd name="T19" fmla="*/ 0 h 230"/>
                  <a:gd name="T20" fmla="*/ 232 w 232"/>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232" h="230">
                    <a:moveTo>
                      <a:pt x="177" y="0"/>
                    </a:moveTo>
                    <a:lnTo>
                      <a:pt x="0" y="183"/>
                    </a:lnTo>
                    <a:lnTo>
                      <a:pt x="61" y="229"/>
                    </a:lnTo>
                    <a:lnTo>
                      <a:pt x="231" y="46"/>
                    </a:lnTo>
                    <a:lnTo>
                      <a:pt x="183" y="7"/>
                    </a:lnTo>
                    <a:lnTo>
                      <a:pt x="177"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88" name="Freeform 84"/>
              <p:cNvSpPr>
                <a:spLocks/>
              </p:cNvSpPr>
              <p:nvPr/>
            </p:nvSpPr>
            <p:spPr bwMode="auto">
              <a:xfrm>
                <a:off x="4102" y="2661"/>
                <a:ext cx="232" cy="230"/>
              </a:xfrm>
              <a:custGeom>
                <a:avLst/>
                <a:gdLst>
                  <a:gd name="T0" fmla="*/ 177 w 232"/>
                  <a:gd name="T1" fmla="*/ 0 h 230"/>
                  <a:gd name="T2" fmla="*/ 0 w 232"/>
                  <a:gd name="T3" fmla="*/ 183 h 230"/>
                  <a:gd name="T4" fmla="*/ 61 w 232"/>
                  <a:gd name="T5" fmla="*/ 229 h 230"/>
                  <a:gd name="T6" fmla="*/ 231 w 232"/>
                  <a:gd name="T7" fmla="*/ 46 h 230"/>
                  <a:gd name="T8" fmla="*/ 183 w 232"/>
                  <a:gd name="T9" fmla="*/ 7 h 230"/>
                  <a:gd name="T10" fmla="*/ 0 60000 65536"/>
                  <a:gd name="T11" fmla="*/ 0 60000 65536"/>
                  <a:gd name="T12" fmla="*/ 0 60000 65536"/>
                  <a:gd name="T13" fmla="*/ 0 60000 65536"/>
                  <a:gd name="T14" fmla="*/ 0 60000 65536"/>
                  <a:gd name="T15" fmla="*/ 0 w 232"/>
                  <a:gd name="T16" fmla="*/ 0 h 230"/>
                  <a:gd name="T17" fmla="*/ 232 w 232"/>
                  <a:gd name="T18" fmla="*/ 230 h 230"/>
                </a:gdLst>
                <a:ahLst/>
                <a:cxnLst>
                  <a:cxn ang="T10">
                    <a:pos x="T0" y="T1"/>
                  </a:cxn>
                  <a:cxn ang="T11">
                    <a:pos x="T2" y="T3"/>
                  </a:cxn>
                  <a:cxn ang="T12">
                    <a:pos x="T4" y="T5"/>
                  </a:cxn>
                  <a:cxn ang="T13">
                    <a:pos x="T6" y="T7"/>
                  </a:cxn>
                  <a:cxn ang="T14">
                    <a:pos x="T8" y="T9"/>
                  </a:cxn>
                </a:cxnLst>
                <a:rect l="T15" t="T16" r="T17" b="T18"/>
                <a:pathLst>
                  <a:path w="232" h="230">
                    <a:moveTo>
                      <a:pt x="177" y="0"/>
                    </a:moveTo>
                    <a:lnTo>
                      <a:pt x="0" y="183"/>
                    </a:lnTo>
                    <a:lnTo>
                      <a:pt x="61" y="229"/>
                    </a:lnTo>
                    <a:lnTo>
                      <a:pt x="231" y="46"/>
                    </a:lnTo>
                    <a:lnTo>
                      <a:pt x="183"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89" name="Freeform 85"/>
              <p:cNvSpPr>
                <a:spLocks/>
              </p:cNvSpPr>
              <p:nvPr/>
            </p:nvSpPr>
            <p:spPr bwMode="auto">
              <a:xfrm>
                <a:off x="4177" y="2708"/>
                <a:ext cx="219" cy="249"/>
              </a:xfrm>
              <a:custGeom>
                <a:avLst/>
                <a:gdLst>
                  <a:gd name="T0" fmla="*/ 157 w 219"/>
                  <a:gd name="T1" fmla="*/ 0 h 249"/>
                  <a:gd name="T2" fmla="*/ 0 w 219"/>
                  <a:gd name="T3" fmla="*/ 202 h 249"/>
                  <a:gd name="T4" fmla="*/ 68 w 219"/>
                  <a:gd name="T5" fmla="*/ 248 h 249"/>
                  <a:gd name="T6" fmla="*/ 218 w 219"/>
                  <a:gd name="T7" fmla="*/ 46 h 249"/>
                  <a:gd name="T8" fmla="*/ 157 w 219"/>
                  <a:gd name="T9" fmla="*/ 7 h 249"/>
                  <a:gd name="T10" fmla="*/ 157 w 219"/>
                  <a:gd name="T11" fmla="*/ 0 h 249"/>
                  <a:gd name="T12" fmla="*/ 0 60000 65536"/>
                  <a:gd name="T13" fmla="*/ 0 60000 65536"/>
                  <a:gd name="T14" fmla="*/ 0 60000 65536"/>
                  <a:gd name="T15" fmla="*/ 0 60000 65536"/>
                  <a:gd name="T16" fmla="*/ 0 60000 65536"/>
                  <a:gd name="T17" fmla="*/ 0 60000 65536"/>
                  <a:gd name="T18" fmla="*/ 0 w 219"/>
                  <a:gd name="T19" fmla="*/ 0 h 249"/>
                  <a:gd name="T20" fmla="*/ 219 w 219"/>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219" h="249">
                    <a:moveTo>
                      <a:pt x="157" y="0"/>
                    </a:moveTo>
                    <a:lnTo>
                      <a:pt x="0" y="202"/>
                    </a:lnTo>
                    <a:lnTo>
                      <a:pt x="68" y="248"/>
                    </a:lnTo>
                    <a:lnTo>
                      <a:pt x="218" y="46"/>
                    </a:lnTo>
                    <a:lnTo>
                      <a:pt x="157" y="7"/>
                    </a:lnTo>
                    <a:lnTo>
                      <a:pt x="157"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0" name="Freeform 86"/>
              <p:cNvSpPr>
                <a:spLocks/>
              </p:cNvSpPr>
              <p:nvPr/>
            </p:nvSpPr>
            <p:spPr bwMode="auto">
              <a:xfrm>
                <a:off x="4177" y="2708"/>
                <a:ext cx="219" cy="249"/>
              </a:xfrm>
              <a:custGeom>
                <a:avLst/>
                <a:gdLst>
                  <a:gd name="T0" fmla="*/ 157 w 219"/>
                  <a:gd name="T1" fmla="*/ 0 h 249"/>
                  <a:gd name="T2" fmla="*/ 0 w 219"/>
                  <a:gd name="T3" fmla="*/ 202 h 249"/>
                  <a:gd name="T4" fmla="*/ 68 w 219"/>
                  <a:gd name="T5" fmla="*/ 248 h 249"/>
                  <a:gd name="T6" fmla="*/ 218 w 219"/>
                  <a:gd name="T7" fmla="*/ 46 h 249"/>
                  <a:gd name="T8" fmla="*/ 157 w 219"/>
                  <a:gd name="T9" fmla="*/ 7 h 249"/>
                  <a:gd name="T10" fmla="*/ 0 60000 65536"/>
                  <a:gd name="T11" fmla="*/ 0 60000 65536"/>
                  <a:gd name="T12" fmla="*/ 0 60000 65536"/>
                  <a:gd name="T13" fmla="*/ 0 60000 65536"/>
                  <a:gd name="T14" fmla="*/ 0 60000 65536"/>
                  <a:gd name="T15" fmla="*/ 0 w 219"/>
                  <a:gd name="T16" fmla="*/ 0 h 249"/>
                  <a:gd name="T17" fmla="*/ 219 w 219"/>
                  <a:gd name="T18" fmla="*/ 249 h 249"/>
                </a:gdLst>
                <a:ahLst/>
                <a:cxnLst>
                  <a:cxn ang="T10">
                    <a:pos x="T0" y="T1"/>
                  </a:cxn>
                  <a:cxn ang="T11">
                    <a:pos x="T2" y="T3"/>
                  </a:cxn>
                  <a:cxn ang="T12">
                    <a:pos x="T4" y="T5"/>
                  </a:cxn>
                  <a:cxn ang="T13">
                    <a:pos x="T6" y="T7"/>
                  </a:cxn>
                  <a:cxn ang="T14">
                    <a:pos x="T8" y="T9"/>
                  </a:cxn>
                </a:cxnLst>
                <a:rect l="T15" t="T16" r="T17" b="T18"/>
                <a:pathLst>
                  <a:path w="219" h="249">
                    <a:moveTo>
                      <a:pt x="157" y="0"/>
                    </a:moveTo>
                    <a:lnTo>
                      <a:pt x="0" y="202"/>
                    </a:lnTo>
                    <a:lnTo>
                      <a:pt x="68" y="248"/>
                    </a:lnTo>
                    <a:lnTo>
                      <a:pt x="218" y="46"/>
                    </a:lnTo>
                    <a:lnTo>
                      <a:pt x="157" y="7"/>
                    </a:lnTo>
                  </a:path>
                </a:pathLst>
              </a:custGeom>
              <a:solidFill>
                <a:srgbClr val="CECECE"/>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1" name="Freeform 87"/>
              <p:cNvSpPr>
                <a:spLocks/>
              </p:cNvSpPr>
              <p:nvPr/>
            </p:nvSpPr>
            <p:spPr bwMode="auto">
              <a:xfrm>
                <a:off x="4264" y="2752"/>
                <a:ext cx="207" cy="257"/>
              </a:xfrm>
              <a:custGeom>
                <a:avLst/>
                <a:gdLst>
                  <a:gd name="T0" fmla="*/ 137 w 207"/>
                  <a:gd name="T1" fmla="*/ 7 h 257"/>
                  <a:gd name="T2" fmla="*/ 0 w 207"/>
                  <a:gd name="T3" fmla="*/ 217 h 257"/>
                  <a:gd name="T4" fmla="*/ 82 w 207"/>
                  <a:gd name="T5" fmla="*/ 256 h 257"/>
                  <a:gd name="T6" fmla="*/ 206 w 207"/>
                  <a:gd name="T7" fmla="*/ 39 h 257"/>
                  <a:gd name="T8" fmla="*/ 137 w 207"/>
                  <a:gd name="T9" fmla="*/ 0 h 257"/>
                  <a:gd name="T10" fmla="*/ 137 w 207"/>
                  <a:gd name="T11" fmla="*/ 7 h 257"/>
                  <a:gd name="T12" fmla="*/ 0 60000 65536"/>
                  <a:gd name="T13" fmla="*/ 0 60000 65536"/>
                  <a:gd name="T14" fmla="*/ 0 60000 65536"/>
                  <a:gd name="T15" fmla="*/ 0 60000 65536"/>
                  <a:gd name="T16" fmla="*/ 0 60000 65536"/>
                  <a:gd name="T17" fmla="*/ 0 60000 65536"/>
                  <a:gd name="T18" fmla="*/ 0 w 207"/>
                  <a:gd name="T19" fmla="*/ 0 h 257"/>
                  <a:gd name="T20" fmla="*/ 207 w 207"/>
                  <a:gd name="T21" fmla="*/ 257 h 257"/>
                </a:gdLst>
                <a:ahLst/>
                <a:cxnLst>
                  <a:cxn ang="T12">
                    <a:pos x="T0" y="T1"/>
                  </a:cxn>
                  <a:cxn ang="T13">
                    <a:pos x="T2" y="T3"/>
                  </a:cxn>
                  <a:cxn ang="T14">
                    <a:pos x="T4" y="T5"/>
                  </a:cxn>
                  <a:cxn ang="T15">
                    <a:pos x="T6" y="T7"/>
                  </a:cxn>
                  <a:cxn ang="T16">
                    <a:pos x="T8" y="T9"/>
                  </a:cxn>
                  <a:cxn ang="T17">
                    <a:pos x="T10" y="T11"/>
                  </a:cxn>
                </a:cxnLst>
                <a:rect l="T18" t="T19" r="T20" b="T21"/>
                <a:pathLst>
                  <a:path w="207" h="257">
                    <a:moveTo>
                      <a:pt x="137" y="7"/>
                    </a:moveTo>
                    <a:lnTo>
                      <a:pt x="0" y="217"/>
                    </a:lnTo>
                    <a:lnTo>
                      <a:pt x="82" y="256"/>
                    </a:lnTo>
                    <a:lnTo>
                      <a:pt x="206" y="39"/>
                    </a:lnTo>
                    <a:lnTo>
                      <a:pt x="137" y="0"/>
                    </a:lnTo>
                    <a:lnTo>
                      <a:pt x="137" y="7"/>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2" name="Freeform 88"/>
              <p:cNvSpPr>
                <a:spLocks/>
              </p:cNvSpPr>
              <p:nvPr/>
            </p:nvSpPr>
            <p:spPr bwMode="auto">
              <a:xfrm>
                <a:off x="4264" y="2752"/>
                <a:ext cx="207" cy="257"/>
              </a:xfrm>
              <a:custGeom>
                <a:avLst/>
                <a:gdLst>
                  <a:gd name="T0" fmla="*/ 137 w 207"/>
                  <a:gd name="T1" fmla="*/ 7 h 257"/>
                  <a:gd name="T2" fmla="*/ 0 w 207"/>
                  <a:gd name="T3" fmla="*/ 217 h 257"/>
                  <a:gd name="T4" fmla="*/ 82 w 207"/>
                  <a:gd name="T5" fmla="*/ 256 h 257"/>
                  <a:gd name="T6" fmla="*/ 206 w 207"/>
                  <a:gd name="T7" fmla="*/ 39 h 257"/>
                  <a:gd name="T8" fmla="*/ 137 w 207"/>
                  <a:gd name="T9" fmla="*/ 0 h 257"/>
                  <a:gd name="T10" fmla="*/ 0 60000 65536"/>
                  <a:gd name="T11" fmla="*/ 0 60000 65536"/>
                  <a:gd name="T12" fmla="*/ 0 60000 65536"/>
                  <a:gd name="T13" fmla="*/ 0 60000 65536"/>
                  <a:gd name="T14" fmla="*/ 0 60000 65536"/>
                  <a:gd name="T15" fmla="*/ 0 w 207"/>
                  <a:gd name="T16" fmla="*/ 0 h 257"/>
                  <a:gd name="T17" fmla="*/ 207 w 207"/>
                  <a:gd name="T18" fmla="*/ 257 h 257"/>
                </a:gdLst>
                <a:ahLst/>
                <a:cxnLst>
                  <a:cxn ang="T10">
                    <a:pos x="T0" y="T1"/>
                  </a:cxn>
                  <a:cxn ang="T11">
                    <a:pos x="T2" y="T3"/>
                  </a:cxn>
                  <a:cxn ang="T12">
                    <a:pos x="T4" y="T5"/>
                  </a:cxn>
                  <a:cxn ang="T13">
                    <a:pos x="T6" y="T7"/>
                  </a:cxn>
                  <a:cxn ang="T14">
                    <a:pos x="T8" y="T9"/>
                  </a:cxn>
                </a:cxnLst>
                <a:rect l="T15" t="T16" r="T17" b="T18"/>
                <a:pathLst>
                  <a:path w="207" h="257">
                    <a:moveTo>
                      <a:pt x="137" y="7"/>
                    </a:moveTo>
                    <a:lnTo>
                      <a:pt x="0" y="217"/>
                    </a:lnTo>
                    <a:lnTo>
                      <a:pt x="82" y="256"/>
                    </a:lnTo>
                    <a:lnTo>
                      <a:pt x="206" y="39"/>
                    </a:lnTo>
                    <a:lnTo>
                      <a:pt x="137"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3" name="Freeform 89"/>
              <p:cNvSpPr>
                <a:spLocks/>
              </p:cNvSpPr>
              <p:nvPr/>
            </p:nvSpPr>
            <p:spPr bwMode="auto">
              <a:xfrm>
                <a:off x="4361" y="2792"/>
                <a:ext cx="185" cy="256"/>
              </a:xfrm>
              <a:custGeom>
                <a:avLst/>
                <a:gdLst>
                  <a:gd name="T0" fmla="*/ 116 w 185"/>
                  <a:gd name="T1" fmla="*/ 0 h 256"/>
                  <a:gd name="T2" fmla="*/ 0 w 185"/>
                  <a:gd name="T3" fmla="*/ 222 h 256"/>
                  <a:gd name="T4" fmla="*/ 75 w 185"/>
                  <a:gd name="T5" fmla="*/ 255 h 256"/>
                  <a:gd name="T6" fmla="*/ 184 w 185"/>
                  <a:gd name="T7" fmla="*/ 33 h 256"/>
                  <a:gd name="T8" fmla="*/ 116 w 185"/>
                  <a:gd name="T9" fmla="*/ 7 h 256"/>
                  <a:gd name="T10" fmla="*/ 116 w 185"/>
                  <a:gd name="T11" fmla="*/ 0 h 256"/>
                  <a:gd name="T12" fmla="*/ 0 60000 65536"/>
                  <a:gd name="T13" fmla="*/ 0 60000 65536"/>
                  <a:gd name="T14" fmla="*/ 0 60000 65536"/>
                  <a:gd name="T15" fmla="*/ 0 60000 65536"/>
                  <a:gd name="T16" fmla="*/ 0 60000 65536"/>
                  <a:gd name="T17" fmla="*/ 0 60000 65536"/>
                  <a:gd name="T18" fmla="*/ 0 w 185"/>
                  <a:gd name="T19" fmla="*/ 0 h 256"/>
                  <a:gd name="T20" fmla="*/ 185 w 185"/>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85" h="256">
                    <a:moveTo>
                      <a:pt x="116" y="0"/>
                    </a:moveTo>
                    <a:lnTo>
                      <a:pt x="0" y="222"/>
                    </a:lnTo>
                    <a:lnTo>
                      <a:pt x="75" y="255"/>
                    </a:lnTo>
                    <a:lnTo>
                      <a:pt x="184" y="33"/>
                    </a:lnTo>
                    <a:lnTo>
                      <a:pt x="116" y="7"/>
                    </a:lnTo>
                    <a:lnTo>
                      <a:pt x="116"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4" name="Freeform 90"/>
              <p:cNvSpPr>
                <a:spLocks/>
              </p:cNvSpPr>
              <p:nvPr/>
            </p:nvSpPr>
            <p:spPr bwMode="auto">
              <a:xfrm>
                <a:off x="4361" y="2792"/>
                <a:ext cx="185" cy="256"/>
              </a:xfrm>
              <a:custGeom>
                <a:avLst/>
                <a:gdLst>
                  <a:gd name="T0" fmla="*/ 116 w 185"/>
                  <a:gd name="T1" fmla="*/ 0 h 256"/>
                  <a:gd name="T2" fmla="*/ 0 w 185"/>
                  <a:gd name="T3" fmla="*/ 222 h 256"/>
                  <a:gd name="T4" fmla="*/ 75 w 185"/>
                  <a:gd name="T5" fmla="*/ 255 h 256"/>
                  <a:gd name="T6" fmla="*/ 184 w 185"/>
                  <a:gd name="T7" fmla="*/ 33 h 256"/>
                  <a:gd name="T8" fmla="*/ 116 w 185"/>
                  <a:gd name="T9" fmla="*/ 7 h 256"/>
                  <a:gd name="T10" fmla="*/ 0 60000 65536"/>
                  <a:gd name="T11" fmla="*/ 0 60000 65536"/>
                  <a:gd name="T12" fmla="*/ 0 60000 65536"/>
                  <a:gd name="T13" fmla="*/ 0 60000 65536"/>
                  <a:gd name="T14" fmla="*/ 0 60000 65536"/>
                  <a:gd name="T15" fmla="*/ 0 w 185"/>
                  <a:gd name="T16" fmla="*/ 0 h 256"/>
                  <a:gd name="T17" fmla="*/ 185 w 185"/>
                  <a:gd name="T18" fmla="*/ 256 h 256"/>
                </a:gdLst>
                <a:ahLst/>
                <a:cxnLst>
                  <a:cxn ang="T10">
                    <a:pos x="T0" y="T1"/>
                  </a:cxn>
                  <a:cxn ang="T11">
                    <a:pos x="T2" y="T3"/>
                  </a:cxn>
                  <a:cxn ang="T12">
                    <a:pos x="T4" y="T5"/>
                  </a:cxn>
                  <a:cxn ang="T13">
                    <a:pos x="T6" y="T7"/>
                  </a:cxn>
                  <a:cxn ang="T14">
                    <a:pos x="T8" y="T9"/>
                  </a:cxn>
                </a:cxnLst>
                <a:rect l="T15" t="T16" r="T17" b="T18"/>
                <a:pathLst>
                  <a:path w="185" h="256">
                    <a:moveTo>
                      <a:pt x="116" y="0"/>
                    </a:moveTo>
                    <a:lnTo>
                      <a:pt x="0" y="222"/>
                    </a:lnTo>
                    <a:lnTo>
                      <a:pt x="75" y="255"/>
                    </a:lnTo>
                    <a:lnTo>
                      <a:pt x="184" y="33"/>
                    </a:lnTo>
                    <a:lnTo>
                      <a:pt x="116"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5" name="Freeform 91"/>
              <p:cNvSpPr>
                <a:spLocks/>
              </p:cNvSpPr>
              <p:nvPr/>
            </p:nvSpPr>
            <p:spPr bwMode="auto">
              <a:xfrm>
                <a:off x="4456" y="2825"/>
                <a:ext cx="157" cy="263"/>
              </a:xfrm>
              <a:custGeom>
                <a:avLst/>
                <a:gdLst>
                  <a:gd name="T0" fmla="*/ 88 w 157"/>
                  <a:gd name="T1" fmla="*/ 7 h 263"/>
                  <a:gd name="T2" fmla="*/ 0 w 157"/>
                  <a:gd name="T3" fmla="*/ 236 h 263"/>
                  <a:gd name="T4" fmla="*/ 81 w 157"/>
                  <a:gd name="T5" fmla="*/ 262 h 263"/>
                  <a:gd name="T6" fmla="*/ 156 w 157"/>
                  <a:gd name="T7" fmla="*/ 26 h 263"/>
                  <a:gd name="T8" fmla="*/ 88 w 157"/>
                  <a:gd name="T9" fmla="*/ 0 h 263"/>
                  <a:gd name="T10" fmla="*/ 88 w 157"/>
                  <a:gd name="T11" fmla="*/ 7 h 263"/>
                  <a:gd name="T12" fmla="*/ 0 60000 65536"/>
                  <a:gd name="T13" fmla="*/ 0 60000 65536"/>
                  <a:gd name="T14" fmla="*/ 0 60000 65536"/>
                  <a:gd name="T15" fmla="*/ 0 60000 65536"/>
                  <a:gd name="T16" fmla="*/ 0 60000 65536"/>
                  <a:gd name="T17" fmla="*/ 0 60000 65536"/>
                  <a:gd name="T18" fmla="*/ 0 w 157"/>
                  <a:gd name="T19" fmla="*/ 0 h 263"/>
                  <a:gd name="T20" fmla="*/ 157 w 157"/>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157" h="263">
                    <a:moveTo>
                      <a:pt x="88" y="7"/>
                    </a:moveTo>
                    <a:lnTo>
                      <a:pt x="0" y="236"/>
                    </a:lnTo>
                    <a:lnTo>
                      <a:pt x="81" y="262"/>
                    </a:lnTo>
                    <a:lnTo>
                      <a:pt x="156" y="26"/>
                    </a:lnTo>
                    <a:lnTo>
                      <a:pt x="88" y="0"/>
                    </a:lnTo>
                    <a:lnTo>
                      <a:pt x="88" y="7"/>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6" name="Freeform 92"/>
              <p:cNvSpPr>
                <a:spLocks/>
              </p:cNvSpPr>
              <p:nvPr/>
            </p:nvSpPr>
            <p:spPr bwMode="auto">
              <a:xfrm>
                <a:off x="4456" y="2825"/>
                <a:ext cx="157" cy="263"/>
              </a:xfrm>
              <a:custGeom>
                <a:avLst/>
                <a:gdLst>
                  <a:gd name="T0" fmla="*/ 88 w 157"/>
                  <a:gd name="T1" fmla="*/ 7 h 263"/>
                  <a:gd name="T2" fmla="*/ 0 w 157"/>
                  <a:gd name="T3" fmla="*/ 236 h 263"/>
                  <a:gd name="T4" fmla="*/ 81 w 157"/>
                  <a:gd name="T5" fmla="*/ 262 h 263"/>
                  <a:gd name="T6" fmla="*/ 156 w 157"/>
                  <a:gd name="T7" fmla="*/ 26 h 263"/>
                  <a:gd name="T8" fmla="*/ 88 w 157"/>
                  <a:gd name="T9" fmla="*/ 0 h 263"/>
                  <a:gd name="T10" fmla="*/ 0 60000 65536"/>
                  <a:gd name="T11" fmla="*/ 0 60000 65536"/>
                  <a:gd name="T12" fmla="*/ 0 60000 65536"/>
                  <a:gd name="T13" fmla="*/ 0 60000 65536"/>
                  <a:gd name="T14" fmla="*/ 0 60000 65536"/>
                  <a:gd name="T15" fmla="*/ 0 w 157"/>
                  <a:gd name="T16" fmla="*/ 0 h 263"/>
                  <a:gd name="T17" fmla="*/ 157 w 157"/>
                  <a:gd name="T18" fmla="*/ 263 h 263"/>
                </a:gdLst>
                <a:ahLst/>
                <a:cxnLst>
                  <a:cxn ang="T10">
                    <a:pos x="T0" y="T1"/>
                  </a:cxn>
                  <a:cxn ang="T11">
                    <a:pos x="T2" y="T3"/>
                  </a:cxn>
                  <a:cxn ang="T12">
                    <a:pos x="T4" y="T5"/>
                  </a:cxn>
                  <a:cxn ang="T13">
                    <a:pos x="T6" y="T7"/>
                  </a:cxn>
                  <a:cxn ang="T14">
                    <a:pos x="T8" y="T9"/>
                  </a:cxn>
                </a:cxnLst>
                <a:rect l="T15" t="T16" r="T17" b="T18"/>
                <a:pathLst>
                  <a:path w="157" h="263">
                    <a:moveTo>
                      <a:pt x="88" y="7"/>
                    </a:moveTo>
                    <a:lnTo>
                      <a:pt x="0" y="236"/>
                    </a:lnTo>
                    <a:lnTo>
                      <a:pt x="81" y="262"/>
                    </a:lnTo>
                    <a:lnTo>
                      <a:pt x="156" y="26"/>
                    </a:lnTo>
                    <a:lnTo>
                      <a:pt x="8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7" name="Freeform 93"/>
              <p:cNvSpPr>
                <a:spLocks/>
              </p:cNvSpPr>
              <p:nvPr/>
            </p:nvSpPr>
            <p:spPr bwMode="auto">
              <a:xfrm>
                <a:off x="4552" y="2851"/>
                <a:ext cx="129" cy="256"/>
              </a:xfrm>
              <a:custGeom>
                <a:avLst/>
                <a:gdLst>
                  <a:gd name="T0" fmla="*/ 61 w 129"/>
                  <a:gd name="T1" fmla="*/ 0 h 256"/>
                  <a:gd name="T2" fmla="*/ 0 w 129"/>
                  <a:gd name="T3" fmla="*/ 242 h 256"/>
                  <a:gd name="T4" fmla="*/ 81 w 129"/>
                  <a:gd name="T5" fmla="*/ 255 h 256"/>
                  <a:gd name="T6" fmla="*/ 128 w 129"/>
                  <a:gd name="T7" fmla="*/ 20 h 256"/>
                  <a:gd name="T8" fmla="*/ 61 w 129"/>
                  <a:gd name="T9" fmla="*/ 0 h 256"/>
                  <a:gd name="T10" fmla="*/ 0 60000 65536"/>
                  <a:gd name="T11" fmla="*/ 0 60000 65536"/>
                  <a:gd name="T12" fmla="*/ 0 60000 65536"/>
                  <a:gd name="T13" fmla="*/ 0 60000 65536"/>
                  <a:gd name="T14" fmla="*/ 0 60000 65536"/>
                  <a:gd name="T15" fmla="*/ 0 w 129"/>
                  <a:gd name="T16" fmla="*/ 0 h 256"/>
                  <a:gd name="T17" fmla="*/ 129 w 129"/>
                  <a:gd name="T18" fmla="*/ 256 h 256"/>
                </a:gdLst>
                <a:ahLst/>
                <a:cxnLst>
                  <a:cxn ang="T10">
                    <a:pos x="T0" y="T1"/>
                  </a:cxn>
                  <a:cxn ang="T11">
                    <a:pos x="T2" y="T3"/>
                  </a:cxn>
                  <a:cxn ang="T12">
                    <a:pos x="T4" y="T5"/>
                  </a:cxn>
                  <a:cxn ang="T13">
                    <a:pos x="T6" y="T7"/>
                  </a:cxn>
                  <a:cxn ang="T14">
                    <a:pos x="T8" y="T9"/>
                  </a:cxn>
                </a:cxnLst>
                <a:rect l="T15" t="T16" r="T17" b="T18"/>
                <a:pathLst>
                  <a:path w="129" h="256">
                    <a:moveTo>
                      <a:pt x="61" y="0"/>
                    </a:moveTo>
                    <a:lnTo>
                      <a:pt x="0" y="242"/>
                    </a:lnTo>
                    <a:lnTo>
                      <a:pt x="81" y="255"/>
                    </a:lnTo>
                    <a:lnTo>
                      <a:pt x="128" y="20"/>
                    </a:lnTo>
                    <a:lnTo>
                      <a:pt x="61"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8" name="Freeform 94"/>
              <p:cNvSpPr>
                <a:spLocks/>
              </p:cNvSpPr>
              <p:nvPr/>
            </p:nvSpPr>
            <p:spPr bwMode="auto">
              <a:xfrm>
                <a:off x="4552" y="2851"/>
                <a:ext cx="129" cy="256"/>
              </a:xfrm>
              <a:custGeom>
                <a:avLst/>
                <a:gdLst>
                  <a:gd name="T0" fmla="*/ 61 w 129"/>
                  <a:gd name="T1" fmla="*/ 0 h 256"/>
                  <a:gd name="T2" fmla="*/ 0 w 129"/>
                  <a:gd name="T3" fmla="*/ 242 h 256"/>
                  <a:gd name="T4" fmla="*/ 81 w 129"/>
                  <a:gd name="T5" fmla="*/ 255 h 256"/>
                  <a:gd name="T6" fmla="*/ 128 w 129"/>
                  <a:gd name="T7" fmla="*/ 20 h 256"/>
                  <a:gd name="T8" fmla="*/ 61 w 129"/>
                  <a:gd name="T9" fmla="*/ 0 h 256"/>
                  <a:gd name="T10" fmla="*/ 0 60000 65536"/>
                  <a:gd name="T11" fmla="*/ 0 60000 65536"/>
                  <a:gd name="T12" fmla="*/ 0 60000 65536"/>
                  <a:gd name="T13" fmla="*/ 0 60000 65536"/>
                  <a:gd name="T14" fmla="*/ 0 60000 65536"/>
                  <a:gd name="T15" fmla="*/ 0 w 129"/>
                  <a:gd name="T16" fmla="*/ 0 h 256"/>
                  <a:gd name="T17" fmla="*/ 129 w 129"/>
                  <a:gd name="T18" fmla="*/ 256 h 256"/>
                </a:gdLst>
                <a:ahLst/>
                <a:cxnLst>
                  <a:cxn ang="T10">
                    <a:pos x="T0" y="T1"/>
                  </a:cxn>
                  <a:cxn ang="T11">
                    <a:pos x="T2" y="T3"/>
                  </a:cxn>
                  <a:cxn ang="T12">
                    <a:pos x="T4" y="T5"/>
                  </a:cxn>
                  <a:cxn ang="T13">
                    <a:pos x="T6" y="T7"/>
                  </a:cxn>
                  <a:cxn ang="T14">
                    <a:pos x="T8" y="T9"/>
                  </a:cxn>
                </a:cxnLst>
                <a:rect l="T15" t="T16" r="T17" b="T18"/>
                <a:pathLst>
                  <a:path w="129" h="256">
                    <a:moveTo>
                      <a:pt x="61" y="0"/>
                    </a:moveTo>
                    <a:lnTo>
                      <a:pt x="0" y="242"/>
                    </a:lnTo>
                    <a:lnTo>
                      <a:pt x="81" y="255"/>
                    </a:lnTo>
                    <a:lnTo>
                      <a:pt x="128" y="20"/>
                    </a:lnTo>
                    <a:lnTo>
                      <a:pt x="61"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99" name="Freeform 95"/>
              <p:cNvSpPr>
                <a:spLocks/>
              </p:cNvSpPr>
              <p:nvPr/>
            </p:nvSpPr>
            <p:spPr bwMode="auto">
              <a:xfrm>
                <a:off x="4646" y="2865"/>
                <a:ext cx="104" cy="256"/>
              </a:xfrm>
              <a:custGeom>
                <a:avLst/>
                <a:gdLst>
                  <a:gd name="T0" fmla="*/ 34 w 104"/>
                  <a:gd name="T1" fmla="*/ 0 h 256"/>
                  <a:gd name="T2" fmla="*/ 0 w 104"/>
                  <a:gd name="T3" fmla="*/ 248 h 256"/>
                  <a:gd name="T4" fmla="*/ 76 w 104"/>
                  <a:gd name="T5" fmla="*/ 255 h 256"/>
                  <a:gd name="T6" fmla="*/ 103 w 104"/>
                  <a:gd name="T7" fmla="*/ 13 h 256"/>
                  <a:gd name="T8" fmla="*/ 34 w 104"/>
                  <a:gd name="T9" fmla="*/ 7 h 256"/>
                  <a:gd name="T10" fmla="*/ 34 w 104"/>
                  <a:gd name="T11" fmla="*/ 0 h 256"/>
                  <a:gd name="T12" fmla="*/ 0 60000 65536"/>
                  <a:gd name="T13" fmla="*/ 0 60000 65536"/>
                  <a:gd name="T14" fmla="*/ 0 60000 65536"/>
                  <a:gd name="T15" fmla="*/ 0 60000 65536"/>
                  <a:gd name="T16" fmla="*/ 0 60000 65536"/>
                  <a:gd name="T17" fmla="*/ 0 60000 65536"/>
                  <a:gd name="T18" fmla="*/ 0 w 104"/>
                  <a:gd name="T19" fmla="*/ 0 h 256"/>
                  <a:gd name="T20" fmla="*/ 104 w 104"/>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04" h="256">
                    <a:moveTo>
                      <a:pt x="34" y="0"/>
                    </a:moveTo>
                    <a:lnTo>
                      <a:pt x="0" y="248"/>
                    </a:lnTo>
                    <a:lnTo>
                      <a:pt x="76" y="255"/>
                    </a:lnTo>
                    <a:lnTo>
                      <a:pt x="103" y="13"/>
                    </a:lnTo>
                    <a:lnTo>
                      <a:pt x="34" y="7"/>
                    </a:lnTo>
                    <a:lnTo>
                      <a:pt x="34"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00" name="Freeform 96"/>
              <p:cNvSpPr>
                <a:spLocks/>
              </p:cNvSpPr>
              <p:nvPr/>
            </p:nvSpPr>
            <p:spPr bwMode="auto">
              <a:xfrm>
                <a:off x="4646" y="2865"/>
                <a:ext cx="104" cy="256"/>
              </a:xfrm>
              <a:custGeom>
                <a:avLst/>
                <a:gdLst>
                  <a:gd name="T0" fmla="*/ 34 w 104"/>
                  <a:gd name="T1" fmla="*/ 0 h 256"/>
                  <a:gd name="T2" fmla="*/ 0 w 104"/>
                  <a:gd name="T3" fmla="*/ 248 h 256"/>
                  <a:gd name="T4" fmla="*/ 76 w 104"/>
                  <a:gd name="T5" fmla="*/ 255 h 256"/>
                  <a:gd name="T6" fmla="*/ 103 w 104"/>
                  <a:gd name="T7" fmla="*/ 13 h 256"/>
                  <a:gd name="T8" fmla="*/ 34 w 104"/>
                  <a:gd name="T9" fmla="*/ 7 h 256"/>
                  <a:gd name="T10" fmla="*/ 0 60000 65536"/>
                  <a:gd name="T11" fmla="*/ 0 60000 65536"/>
                  <a:gd name="T12" fmla="*/ 0 60000 65536"/>
                  <a:gd name="T13" fmla="*/ 0 60000 65536"/>
                  <a:gd name="T14" fmla="*/ 0 60000 65536"/>
                  <a:gd name="T15" fmla="*/ 0 w 104"/>
                  <a:gd name="T16" fmla="*/ 0 h 256"/>
                  <a:gd name="T17" fmla="*/ 104 w 104"/>
                  <a:gd name="T18" fmla="*/ 256 h 256"/>
                </a:gdLst>
                <a:ahLst/>
                <a:cxnLst>
                  <a:cxn ang="T10">
                    <a:pos x="T0" y="T1"/>
                  </a:cxn>
                  <a:cxn ang="T11">
                    <a:pos x="T2" y="T3"/>
                  </a:cxn>
                  <a:cxn ang="T12">
                    <a:pos x="T4" y="T5"/>
                  </a:cxn>
                  <a:cxn ang="T13">
                    <a:pos x="T6" y="T7"/>
                  </a:cxn>
                  <a:cxn ang="T14">
                    <a:pos x="T8" y="T9"/>
                  </a:cxn>
                </a:cxnLst>
                <a:rect l="T15" t="T16" r="T17" b="T18"/>
                <a:pathLst>
                  <a:path w="104" h="256">
                    <a:moveTo>
                      <a:pt x="34" y="0"/>
                    </a:moveTo>
                    <a:lnTo>
                      <a:pt x="0" y="248"/>
                    </a:lnTo>
                    <a:lnTo>
                      <a:pt x="76" y="255"/>
                    </a:lnTo>
                    <a:lnTo>
                      <a:pt x="103" y="13"/>
                    </a:lnTo>
                    <a:lnTo>
                      <a:pt x="34"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01" name="Freeform 97"/>
              <p:cNvSpPr>
                <a:spLocks/>
              </p:cNvSpPr>
              <p:nvPr/>
            </p:nvSpPr>
            <p:spPr bwMode="auto">
              <a:xfrm>
                <a:off x="4741" y="2872"/>
                <a:ext cx="84" cy="249"/>
              </a:xfrm>
              <a:custGeom>
                <a:avLst/>
                <a:gdLst>
                  <a:gd name="T0" fmla="*/ 14 w 84"/>
                  <a:gd name="T1" fmla="*/ 0 h 249"/>
                  <a:gd name="T2" fmla="*/ 0 w 84"/>
                  <a:gd name="T3" fmla="*/ 248 h 249"/>
                  <a:gd name="T4" fmla="*/ 76 w 84"/>
                  <a:gd name="T5" fmla="*/ 248 h 249"/>
                  <a:gd name="T6" fmla="*/ 83 w 84"/>
                  <a:gd name="T7" fmla="*/ 7 h 249"/>
                  <a:gd name="T8" fmla="*/ 14 w 84"/>
                  <a:gd name="T9" fmla="*/ 7 h 249"/>
                  <a:gd name="T10" fmla="*/ 14 w 84"/>
                  <a:gd name="T11" fmla="*/ 0 h 249"/>
                  <a:gd name="T12" fmla="*/ 0 60000 65536"/>
                  <a:gd name="T13" fmla="*/ 0 60000 65536"/>
                  <a:gd name="T14" fmla="*/ 0 60000 65536"/>
                  <a:gd name="T15" fmla="*/ 0 60000 65536"/>
                  <a:gd name="T16" fmla="*/ 0 60000 65536"/>
                  <a:gd name="T17" fmla="*/ 0 60000 65536"/>
                  <a:gd name="T18" fmla="*/ 0 w 84"/>
                  <a:gd name="T19" fmla="*/ 0 h 249"/>
                  <a:gd name="T20" fmla="*/ 84 w 84"/>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84" h="249">
                    <a:moveTo>
                      <a:pt x="14" y="0"/>
                    </a:moveTo>
                    <a:lnTo>
                      <a:pt x="0" y="248"/>
                    </a:lnTo>
                    <a:lnTo>
                      <a:pt x="76" y="248"/>
                    </a:lnTo>
                    <a:lnTo>
                      <a:pt x="83" y="7"/>
                    </a:lnTo>
                    <a:lnTo>
                      <a:pt x="14" y="7"/>
                    </a:lnTo>
                    <a:lnTo>
                      <a:pt x="14" y="0"/>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02" name="Freeform 98"/>
              <p:cNvSpPr>
                <a:spLocks/>
              </p:cNvSpPr>
              <p:nvPr/>
            </p:nvSpPr>
            <p:spPr bwMode="auto">
              <a:xfrm>
                <a:off x="4741" y="2872"/>
                <a:ext cx="84" cy="249"/>
              </a:xfrm>
              <a:custGeom>
                <a:avLst/>
                <a:gdLst>
                  <a:gd name="T0" fmla="*/ 14 w 84"/>
                  <a:gd name="T1" fmla="*/ 0 h 249"/>
                  <a:gd name="T2" fmla="*/ 0 w 84"/>
                  <a:gd name="T3" fmla="*/ 248 h 249"/>
                  <a:gd name="T4" fmla="*/ 76 w 84"/>
                  <a:gd name="T5" fmla="*/ 248 h 249"/>
                  <a:gd name="T6" fmla="*/ 83 w 84"/>
                  <a:gd name="T7" fmla="*/ 7 h 249"/>
                  <a:gd name="T8" fmla="*/ 14 w 84"/>
                  <a:gd name="T9" fmla="*/ 7 h 249"/>
                  <a:gd name="T10" fmla="*/ 0 60000 65536"/>
                  <a:gd name="T11" fmla="*/ 0 60000 65536"/>
                  <a:gd name="T12" fmla="*/ 0 60000 65536"/>
                  <a:gd name="T13" fmla="*/ 0 60000 65536"/>
                  <a:gd name="T14" fmla="*/ 0 60000 65536"/>
                  <a:gd name="T15" fmla="*/ 0 w 84"/>
                  <a:gd name="T16" fmla="*/ 0 h 249"/>
                  <a:gd name="T17" fmla="*/ 84 w 84"/>
                  <a:gd name="T18" fmla="*/ 249 h 249"/>
                </a:gdLst>
                <a:ahLst/>
                <a:cxnLst>
                  <a:cxn ang="T10">
                    <a:pos x="T0" y="T1"/>
                  </a:cxn>
                  <a:cxn ang="T11">
                    <a:pos x="T2" y="T3"/>
                  </a:cxn>
                  <a:cxn ang="T12">
                    <a:pos x="T4" y="T5"/>
                  </a:cxn>
                  <a:cxn ang="T13">
                    <a:pos x="T6" y="T7"/>
                  </a:cxn>
                  <a:cxn ang="T14">
                    <a:pos x="T8" y="T9"/>
                  </a:cxn>
                </a:cxnLst>
                <a:rect l="T15" t="T16" r="T17" b="T18"/>
                <a:pathLst>
                  <a:path w="84" h="249">
                    <a:moveTo>
                      <a:pt x="14" y="0"/>
                    </a:moveTo>
                    <a:lnTo>
                      <a:pt x="0" y="248"/>
                    </a:lnTo>
                    <a:lnTo>
                      <a:pt x="76" y="248"/>
                    </a:lnTo>
                    <a:lnTo>
                      <a:pt x="83" y="7"/>
                    </a:lnTo>
                    <a:lnTo>
                      <a:pt x="14"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nvGrpSpPr>
              <p:cNvPr id="44103" name="Group 99"/>
              <p:cNvGrpSpPr>
                <a:grpSpLocks/>
              </p:cNvGrpSpPr>
              <p:nvPr/>
            </p:nvGrpSpPr>
            <p:grpSpPr bwMode="auto">
              <a:xfrm>
                <a:off x="3795" y="2129"/>
                <a:ext cx="477" cy="697"/>
                <a:chOff x="3795" y="2129"/>
                <a:chExt cx="477" cy="697"/>
              </a:xfrm>
            </p:grpSpPr>
            <p:sp>
              <p:nvSpPr>
                <p:cNvPr id="44167" name="Freeform 100"/>
                <p:cNvSpPr>
                  <a:spLocks/>
                </p:cNvSpPr>
                <p:nvPr/>
              </p:nvSpPr>
              <p:spPr bwMode="auto">
                <a:xfrm>
                  <a:off x="4033" y="2602"/>
                  <a:ext cx="239" cy="224"/>
                </a:xfrm>
                <a:custGeom>
                  <a:avLst/>
                  <a:gdLst>
                    <a:gd name="T0" fmla="*/ 238 w 239"/>
                    <a:gd name="T1" fmla="*/ 59 h 224"/>
                    <a:gd name="T2" fmla="*/ 54 w 239"/>
                    <a:gd name="T3" fmla="*/ 223 h 224"/>
                    <a:gd name="T4" fmla="*/ 0 w 239"/>
                    <a:gd name="T5" fmla="*/ 171 h 224"/>
                    <a:gd name="T6" fmla="*/ 197 w 239"/>
                    <a:gd name="T7" fmla="*/ 0 h 224"/>
                    <a:gd name="T8" fmla="*/ 238 w 239"/>
                    <a:gd name="T9" fmla="*/ 52 h 224"/>
                    <a:gd name="T10" fmla="*/ 238 w 239"/>
                    <a:gd name="T11" fmla="*/ 59 h 224"/>
                    <a:gd name="T12" fmla="*/ 0 60000 65536"/>
                    <a:gd name="T13" fmla="*/ 0 60000 65536"/>
                    <a:gd name="T14" fmla="*/ 0 60000 65536"/>
                    <a:gd name="T15" fmla="*/ 0 60000 65536"/>
                    <a:gd name="T16" fmla="*/ 0 60000 65536"/>
                    <a:gd name="T17" fmla="*/ 0 60000 65536"/>
                    <a:gd name="T18" fmla="*/ 0 w 239"/>
                    <a:gd name="T19" fmla="*/ 0 h 224"/>
                    <a:gd name="T20" fmla="*/ 239 w 239"/>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239" h="224">
                      <a:moveTo>
                        <a:pt x="238" y="59"/>
                      </a:moveTo>
                      <a:lnTo>
                        <a:pt x="54" y="223"/>
                      </a:lnTo>
                      <a:lnTo>
                        <a:pt x="0" y="171"/>
                      </a:lnTo>
                      <a:lnTo>
                        <a:pt x="197" y="0"/>
                      </a:lnTo>
                      <a:lnTo>
                        <a:pt x="238" y="52"/>
                      </a:lnTo>
                      <a:lnTo>
                        <a:pt x="238" y="59"/>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8" name="Freeform 101"/>
                <p:cNvSpPr>
                  <a:spLocks/>
                </p:cNvSpPr>
                <p:nvPr/>
              </p:nvSpPr>
              <p:spPr bwMode="auto">
                <a:xfrm>
                  <a:off x="4033" y="2602"/>
                  <a:ext cx="239" cy="224"/>
                </a:xfrm>
                <a:custGeom>
                  <a:avLst/>
                  <a:gdLst>
                    <a:gd name="T0" fmla="*/ 238 w 239"/>
                    <a:gd name="T1" fmla="*/ 59 h 224"/>
                    <a:gd name="T2" fmla="*/ 54 w 239"/>
                    <a:gd name="T3" fmla="*/ 223 h 224"/>
                    <a:gd name="T4" fmla="*/ 0 w 239"/>
                    <a:gd name="T5" fmla="*/ 171 h 224"/>
                    <a:gd name="T6" fmla="*/ 197 w 239"/>
                    <a:gd name="T7" fmla="*/ 0 h 224"/>
                    <a:gd name="T8" fmla="*/ 238 w 239"/>
                    <a:gd name="T9" fmla="*/ 52 h 224"/>
                    <a:gd name="T10" fmla="*/ 0 60000 65536"/>
                    <a:gd name="T11" fmla="*/ 0 60000 65536"/>
                    <a:gd name="T12" fmla="*/ 0 60000 65536"/>
                    <a:gd name="T13" fmla="*/ 0 60000 65536"/>
                    <a:gd name="T14" fmla="*/ 0 60000 65536"/>
                    <a:gd name="T15" fmla="*/ 0 w 239"/>
                    <a:gd name="T16" fmla="*/ 0 h 224"/>
                    <a:gd name="T17" fmla="*/ 239 w 239"/>
                    <a:gd name="T18" fmla="*/ 224 h 224"/>
                  </a:gdLst>
                  <a:ahLst/>
                  <a:cxnLst>
                    <a:cxn ang="T10">
                      <a:pos x="T0" y="T1"/>
                    </a:cxn>
                    <a:cxn ang="T11">
                      <a:pos x="T2" y="T3"/>
                    </a:cxn>
                    <a:cxn ang="T12">
                      <a:pos x="T4" y="T5"/>
                    </a:cxn>
                    <a:cxn ang="T13">
                      <a:pos x="T6" y="T7"/>
                    </a:cxn>
                    <a:cxn ang="T14">
                      <a:pos x="T8" y="T9"/>
                    </a:cxn>
                  </a:cxnLst>
                  <a:rect l="T15" t="T16" r="T17" b="T18"/>
                  <a:pathLst>
                    <a:path w="239" h="224">
                      <a:moveTo>
                        <a:pt x="238" y="59"/>
                      </a:moveTo>
                      <a:lnTo>
                        <a:pt x="54" y="223"/>
                      </a:lnTo>
                      <a:lnTo>
                        <a:pt x="0" y="171"/>
                      </a:lnTo>
                      <a:lnTo>
                        <a:pt x="197" y="0"/>
                      </a:lnTo>
                      <a:lnTo>
                        <a:pt x="238"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9" name="Freeform 102"/>
                <p:cNvSpPr>
                  <a:spLocks/>
                </p:cNvSpPr>
                <p:nvPr/>
              </p:nvSpPr>
              <p:spPr bwMode="auto">
                <a:xfrm>
                  <a:off x="3965" y="2537"/>
                  <a:ext cx="259" cy="209"/>
                </a:xfrm>
                <a:custGeom>
                  <a:avLst/>
                  <a:gdLst>
                    <a:gd name="T0" fmla="*/ 258 w 259"/>
                    <a:gd name="T1" fmla="*/ 65 h 209"/>
                    <a:gd name="T2" fmla="*/ 48 w 259"/>
                    <a:gd name="T3" fmla="*/ 208 h 209"/>
                    <a:gd name="T4" fmla="*/ 0 w 259"/>
                    <a:gd name="T5" fmla="*/ 150 h 209"/>
                    <a:gd name="T6" fmla="*/ 210 w 259"/>
                    <a:gd name="T7" fmla="*/ 0 h 209"/>
                    <a:gd name="T8" fmla="*/ 258 w 259"/>
                    <a:gd name="T9" fmla="*/ 59 h 209"/>
                    <a:gd name="T10" fmla="*/ 258 w 259"/>
                    <a:gd name="T11" fmla="*/ 65 h 209"/>
                    <a:gd name="T12" fmla="*/ 0 60000 65536"/>
                    <a:gd name="T13" fmla="*/ 0 60000 65536"/>
                    <a:gd name="T14" fmla="*/ 0 60000 65536"/>
                    <a:gd name="T15" fmla="*/ 0 60000 65536"/>
                    <a:gd name="T16" fmla="*/ 0 60000 65536"/>
                    <a:gd name="T17" fmla="*/ 0 60000 65536"/>
                    <a:gd name="T18" fmla="*/ 0 w 259"/>
                    <a:gd name="T19" fmla="*/ 0 h 209"/>
                    <a:gd name="T20" fmla="*/ 259 w 25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59" h="209">
                      <a:moveTo>
                        <a:pt x="258" y="65"/>
                      </a:moveTo>
                      <a:lnTo>
                        <a:pt x="48" y="208"/>
                      </a:lnTo>
                      <a:lnTo>
                        <a:pt x="0" y="150"/>
                      </a:lnTo>
                      <a:lnTo>
                        <a:pt x="210" y="0"/>
                      </a:lnTo>
                      <a:lnTo>
                        <a:pt x="258" y="59"/>
                      </a:lnTo>
                      <a:lnTo>
                        <a:pt x="258" y="6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0" name="Freeform 103"/>
                <p:cNvSpPr>
                  <a:spLocks/>
                </p:cNvSpPr>
                <p:nvPr/>
              </p:nvSpPr>
              <p:spPr bwMode="auto">
                <a:xfrm>
                  <a:off x="3965" y="2537"/>
                  <a:ext cx="259" cy="209"/>
                </a:xfrm>
                <a:custGeom>
                  <a:avLst/>
                  <a:gdLst>
                    <a:gd name="T0" fmla="*/ 258 w 259"/>
                    <a:gd name="T1" fmla="*/ 65 h 209"/>
                    <a:gd name="T2" fmla="*/ 48 w 259"/>
                    <a:gd name="T3" fmla="*/ 208 h 209"/>
                    <a:gd name="T4" fmla="*/ 0 w 259"/>
                    <a:gd name="T5" fmla="*/ 150 h 209"/>
                    <a:gd name="T6" fmla="*/ 210 w 259"/>
                    <a:gd name="T7" fmla="*/ 0 h 209"/>
                    <a:gd name="T8" fmla="*/ 258 w 259"/>
                    <a:gd name="T9" fmla="*/ 59 h 209"/>
                    <a:gd name="T10" fmla="*/ 0 60000 65536"/>
                    <a:gd name="T11" fmla="*/ 0 60000 65536"/>
                    <a:gd name="T12" fmla="*/ 0 60000 65536"/>
                    <a:gd name="T13" fmla="*/ 0 60000 65536"/>
                    <a:gd name="T14" fmla="*/ 0 60000 65536"/>
                    <a:gd name="T15" fmla="*/ 0 w 259"/>
                    <a:gd name="T16" fmla="*/ 0 h 209"/>
                    <a:gd name="T17" fmla="*/ 259 w 259"/>
                    <a:gd name="T18" fmla="*/ 209 h 209"/>
                  </a:gdLst>
                  <a:ahLst/>
                  <a:cxnLst>
                    <a:cxn ang="T10">
                      <a:pos x="T0" y="T1"/>
                    </a:cxn>
                    <a:cxn ang="T11">
                      <a:pos x="T2" y="T3"/>
                    </a:cxn>
                    <a:cxn ang="T12">
                      <a:pos x="T4" y="T5"/>
                    </a:cxn>
                    <a:cxn ang="T13">
                      <a:pos x="T6" y="T7"/>
                    </a:cxn>
                    <a:cxn ang="T14">
                      <a:pos x="T8" y="T9"/>
                    </a:cxn>
                  </a:cxnLst>
                  <a:rect l="T15" t="T16" r="T17" b="T18"/>
                  <a:pathLst>
                    <a:path w="259" h="209">
                      <a:moveTo>
                        <a:pt x="258" y="65"/>
                      </a:moveTo>
                      <a:lnTo>
                        <a:pt x="48" y="208"/>
                      </a:lnTo>
                      <a:lnTo>
                        <a:pt x="0" y="150"/>
                      </a:lnTo>
                      <a:lnTo>
                        <a:pt x="210" y="0"/>
                      </a:lnTo>
                      <a:lnTo>
                        <a:pt x="258" y="5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1" name="Freeform 104"/>
                <p:cNvSpPr>
                  <a:spLocks/>
                </p:cNvSpPr>
                <p:nvPr/>
              </p:nvSpPr>
              <p:spPr bwMode="auto">
                <a:xfrm>
                  <a:off x="3910" y="2471"/>
                  <a:ext cx="268" cy="198"/>
                </a:xfrm>
                <a:custGeom>
                  <a:avLst/>
                  <a:gdLst>
                    <a:gd name="T0" fmla="*/ 267 w 268"/>
                    <a:gd name="T1" fmla="*/ 66 h 198"/>
                    <a:gd name="T2" fmla="*/ 48 w 268"/>
                    <a:gd name="T3" fmla="*/ 197 h 198"/>
                    <a:gd name="T4" fmla="*/ 0 w 268"/>
                    <a:gd name="T5" fmla="*/ 125 h 198"/>
                    <a:gd name="T6" fmla="*/ 233 w 268"/>
                    <a:gd name="T7" fmla="*/ 0 h 198"/>
                    <a:gd name="T8" fmla="*/ 267 w 268"/>
                    <a:gd name="T9" fmla="*/ 66 h 198"/>
                    <a:gd name="T10" fmla="*/ 0 60000 65536"/>
                    <a:gd name="T11" fmla="*/ 0 60000 65536"/>
                    <a:gd name="T12" fmla="*/ 0 60000 65536"/>
                    <a:gd name="T13" fmla="*/ 0 60000 65536"/>
                    <a:gd name="T14" fmla="*/ 0 60000 65536"/>
                    <a:gd name="T15" fmla="*/ 0 w 268"/>
                    <a:gd name="T16" fmla="*/ 0 h 198"/>
                    <a:gd name="T17" fmla="*/ 268 w 268"/>
                    <a:gd name="T18" fmla="*/ 198 h 198"/>
                  </a:gdLst>
                  <a:ahLst/>
                  <a:cxnLst>
                    <a:cxn ang="T10">
                      <a:pos x="T0" y="T1"/>
                    </a:cxn>
                    <a:cxn ang="T11">
                      <a:pos x="T2" y="T3"/>
                    </a:cxn>
                    <a:cxn ang="T12">
                      <a:pos x="T4" y="T5"/>
                    </a:cxn>
                    <a:cxn ang="T13">
                      <a:pos x="T6" y="T7"/>
                    </a:cxn>
                    <a:cxn ang="T14">
                      <a:pos x="T8" y="T9"/>
                    </a:cxn>
                  </a:cxnLst>
                  <a:rect l="T15" t="T16" r="T17" b="T18"/>
                  <a:pathLst>
                    <a:path w="268" h="198">
                      <a:moveTo>
                        <a:pt x="267" y="66"/>
                      </a:moveTo>
                      <a:lnTo>
                        <a:pt x="48" y="197"/>
                      </a:lnTo>
                      <a:lnTo>
                        <a:pt x="0" y="125"/>
                      </a:lnTo>
                      <a:lnTo>
                        <a:pt x="233" y="0"/>
                      </a:lnTo>
                      <a:lnTo>
                        <a:pt x="267" y="6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2" name="Freeform 105"/>
                <p:cNvSpPr>
                  <a:spLocks/>
                </p:cNvSpPr>
                <p:nvPr/>
              </p:nvSpPr>
              <p:spPr bwMode="auto">
                <a:xfrm>
                  <a:off x="3910" y="2471"/>
                  <a:ext cx="268" cy="198"/>
                </a:xfrm>
                <a:custGeom>
                  <a:avLst/>
                  <a:gdLst>
                    <a:gd name="T0" fmla="*/ 267 w 268"/>
                    <a:gd name="T1" fmla="*/ 66 h 198"/>
                    <a:gd name="T2" fmla="*/ 48 w 268"/>
                    <a:gd name="T3" fmla="*/ 197 h 198"/>
                    <a:gd name="T4" fmla="*/ 0 w 268"/>
                    <a:gd name="T5" fmla="*/ 125 h 198"/>
                    <a:gd name="T6" fmla="*/ 233 w 268"/>
                    <a:gd name="T7" fmla="*/ 0 h 198"/>
                    <a:gd name="T8" fmla="*/ 267 w 268"/>
                    <a:gd name="T9" fmla="*/ 66 h 198"/>
                    <a:gd name="T10" fmla="*/ 0 60000 65536"/>
                    <a:gd name="T11" fmla="*/ 0 60000 65536"/>
                    <a:gd name="T12" fmla="*/ 0 60000 65536"/>
                    <a:gd name="T13" fmla="*/ 0 60000 65536"/>
                    <a:gd name="T14" fmla="*/ 0 60000 65536"/>
                    <a:gd name="T15" fmla="*/ 0 w 268"/>
                    <a:gd name="T16" fmla="*/ 0 h 198"/>
                    <a:gd name="T17" fmla="*/ 268 w 268"/>
                    <a:gd name="T18" fmla="*/ 198 h 198"/>
                  </a:gdLst>
                  <a:ahLst/>
                  <a:cxnLst>
                    <a:cxn ang="T10">
                      <a:pos x="T0" y="T1"/>
                    </a:cxn>
                    <a:cxn ang="T11">
                      <a:pos x="T2" y="T3"/>
                    </a:cxn>
                    <a:cxn ang="T12">
                      <a:pos x="T4" y="T5"/>
                    </a:cxn>
                    <a:cxn ang="T13">
                      <a:pos x="T6" y="T7"/>
                    </a:cxn>
                    <a:cxn ang="T14">
                      <a:pos x="T8" y="T9"/>
                    </a:cxn>
                  </a:cxnLst>
                  <a:rect l="T15" t="T16" r="T17" b="T18"/>
                  <a:pathLst>
                    <a:path w="268" h="198">
                      <a:moveTo>
                        <a:pt x="267" y="66"/>
                      </a:moveTo>
                      <a:lnTo>
                        <a:pt x="48" y="197"/>
                      </a:lnTo>
                      <a:lnTo>
                        <a:pt x="0" y="125"/>
                      </a:lnTo>
                      <a:lnTo>
                        <a:pt x="233" y="0"/>
                      </a:lnTo>
                      <a:lnTo>
                        <a:pt x="267" y="66"/>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3" name="Freeform 106"/>
                <p:cNvSpPr>
                  <a:spLocks/>
                </p:cNvSpPr>
                <p:nvPr/>
              </p:nvSpPr>
              <p:spPr bwMode="auto">
                <a:xfrm>
                  <a:off x="3870" y="2405"/>
                  <a:ext cx="267" cy="177"/>
                </a:xfrm>
                <a:custGeom>
                  <a:avLst/>
                  <a:gdLst>
                    <a:gd name="T0" fmla="*/ 266 w 267"/>
                    <a:gd name="T1" fmla="*/ 65 h 177"/>
                    <a:gd name="T2" fmla="*/ 34 w 267"/>
                    <a:gd name="T3" fmla="*/ 176 h 177"/>
                    <a:gd name="T4" fmla="*/ 0 w 267"/>
                    <a:gd name="T5" fmla="*/ 104 h 177"/>
                    <a:gd name="T6" fmla="*/ 239 w 267"/>
                    <a:gd name="T7" fmla="*/ 0 h 177"/>
                    <a:gd name="T8" fmla="*/ 266 w 267"/>
                    <a:gd name="T9" fmla="*/ 65 h 177"/>
                    <a:gd name="T10" fmla="*/ 0 60000 65536"/>
                    <a:gd name="T11" fmla="*/ 0 60000 65536"/>
                    <a:gd name="T12" fmla="*/ 0 60000 65536"/>
                    <a:gd name="T13" fmla="*/ 0 60000 65536"/>
                    <a:gd name="T14" fmla="*/ 0 60000 65536"/>
                    <a:gd name="T15" fmla="*/ 0 w 267"/>
                    <a:gd name="T16" fmla="*/ 0 h 177"/>
                    <a:gd name="T17" fmla="*/ 267 w 267"/>
                    <a:gd name="T18" fmla="*/ 177 h 177"/>
                  </a:gdLst>
                  <a:ahLst/>
                  <a:cxnLst>
                    <a:cxn ang="T10">
                      <a:pos x="T0" y="T1"/>
                    </a:cxn>
                    <a:cxn ang="T11">
                      <a:pos x="T2" y="T3"/>
                    </a:cxn>
                    <a:cxn ang="T12">
                      <a:pos x="T4" y="T5"/>
                    </a:cxn>
                    <a:cxn ang="T13">
                      <a:pos x="T6" y="T7"/>
                    </a:cxn>
                    <a:cxn ang="T14">
                      <a:pos x="T8" y="T9"/>
                    </a:cxn>
                  </a:cxnLst>
                  <a:rect l="T15" t="T16" r="T17" b="T18"/>
                  <a:pathLst>
                    <a:path w="267" h="177">
                      <a:moveTo>
                        <a:pt x="266" y="65"/>
                      </a:moveTo>
                      <a:lnTo>
                        <a:pt x="34" y="176"/>
                      </a:lnTo>
                      <a:lnTo>
                        <a:pt x="0" y="104"/>
                      </a:lnTo>
                      <a:lnTo>
                        <a:pt x="239" y="0"/>
                      </a:lnTo>
                      <a:lnTo>
                        <a:pt x="266" y="6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4" name="Freeform 107"/>
                <p:cNvSpPr>
                  <a:spLocks/>
                </p:cNvSpPr>
                <p:nvPr/>
              </p:nvSpPr>
              <p:spPr bwMode="auto">
                <a:xfrm>
                  <a:off x="3870" y="2405"/>
                  <a:ext cx="267" cy="177"/>
                </a:xfrm>
                <a:custGeom>
                  <a:avLst/>
                  <a:gdLst>
                    <a:gd name="T0" fmla="*/ 266 w 267"/>
                    <a:gd name="T1" fmla="*/ 65 h 177"/>
                    <a:gd name="T2" fmla="*/ 34 w 267"/>
                    <a:gd name="T3" fmla="*/ 176 h 177"/>
                    <a:gd name="T4" fmla="*/ 0 w 267"/>
                    <a:gd name="T5" fmla="*/ 104 h 177"/>
                    <a:gd name="T6" fmla="*/ 239 w 267"/>
                    <a:gd name="T7" fmla="*/ 0 h 177"/>
                    <a:gd name="T8" fmla="*/ 266 w 267"/>
                    <a:gd name="T9" fmla="*/ 65 h 177"/>
                    <a:gd name="T10" fmla="*/ 0 60000 65536"/>
                    <a:gd name="T11" fmla="*/ 0 60000 65536"/>
                    <a:gd name="T12" fmla="*/ 0 60000 65536"/>
                    <a:gd name="T13" fmla="*/ 0 60000 65536"/>
                    <a:gd name="T14" fmla="*/ 0 60000 65536"/>
                    <a:gd name="T15" fmla="*/ 0 w 267"/>
                    <a:gd name="T16" fmla="*/ 0 h 177"/>
                    <a:gd name="T17" fmla="*/ 267 w 267"/>
                    <a:gd name="T18" fmla="*/ 177 h 177"/>
                  </a:gdLst>
                  <a:ahLst/>
                  <a:cxnLst>
                    <a:cxn ang="T10">
                      <a:pos x="T0" y="T1"/>
                    </a:cxn>
                    <a:cxn ang="T11">
                      <a:pos x="T2" y="T3"/>
                    </a:cxn>
                    <a:cxn ang="T12">
                      <a:pos x="T4" y="T5"/>
                    </a:cxn>
                    <a:cxn ang="T13">
                      <a:pos x="T6" y="T7"/>
                    </a:cxn>
                    <a:cxn ang="T14">
                      <a:pos x="T8" y="T9"/>
                    </a:cxn>
                  </a:cxnLst>
                  <a:rect l="T15" t="T16" r="T17" b="T18"/>
                  <a:pathLst>
                    <a:path w="267" h="177">
                      <a:moveTo>
                        <a:pt x="266" y="65"/>
                      </a:moveTo>
                      <a:lnTo>
                        <a:pt x="34" y="176"/>
                      </a:lnTo>
                      <a:lnTo>
                        <a:pt x="0" y="104"/>
                      </a:lnTo>
                      <a:lnTo>
                        <a:pt x="239" y="0"/>
                      </a:lnTo>
                      <a:lnTo>
                        <a:pt x="266" y="6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5" name="Freeform 108"/>
                <p:cNvSpPr>
                  <a:spLocks/>
                </p:cNvSpPr>
                <p:nvPr/>
              </p:nvSpPr>
              <p:spPr bwMode="auto">
                <a:xfrm>
                  <a:off x="3836" y="2333"/>
                  <a:ext cx="273" cy="151"/>
                </a:xfrm>
                <a:custGeom>
                  <a:avLst/>
                  <a:gdLst>
                    <a:gd name="T0" fmla="*/ 265 w 273"/>
                    <a:gd name="T1" fmla="*/ 72 h 151"/>
                    <a:gd name="T2" fmla="*/ 27 w 273"/>
                    <a:gd name="T3" fmla="*/ 150 h 151"/>
                    <a:gd name="T4" fmla="*/ 0 w 273"/>
                    <a:gd name="T5" fmla="*/ 78 h 151"/>
                    <a:gd name="T6" fmla="*/ 245 w 273"/>
                    <a:gd name="T7" fmla="*/ 0 h 151"/>
                    <a:gd name="T8" fmla="*/ 272 w 273"/>
                    <a:gd name="T9" fmla="*/ 72 h 151"/>
                    <a:gd name="T10" fmla="*/ 265 w 273"/>
                    <a:gd name="T11" fmla="*/ 72 h 151"/>
                    <a:gd name="T12" fmla="*/ 0 60000 65536"/>
                    <a:gd name="T13" fmla="*/ 0 60000 65536"/>
                    <a:gd name="T14" fmla="*/ 0 60000 65536"/>
                    <a:gd name="T15" fmla="*/ 0 60000 65536"/>
                    <a:gd name="T16" fmla="*/ 0 60000 65536"/>
                    <a:gd name="T17" fmla="*/ 0 60000 65536"/>
                    <a:gd name="T18" fmla="*/ 0 w 273"/>
                    <a:gd name="T19" fmla="*/ 0 h 151"/>
                    <a:gd name="T20" fmla="*/ 273 w 273"/>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3" h="151">
                      <a:moveTo>
                        <a:pt x="265" y="72"/>
                      </a:moveTo>
                      <a:lnTo>
                        <a:pt x="27" y="150"/>
                      </a:lnTo>
                      <a:lnTo>
                        <a:pt x="0" y="78"/>
                      </a:lnTo>
                      <a:lnTo>
                        <a:pt x="245" y="0"/>
                      </a:lnTo>
                      <a:lnTo>
                        <a:pt x="272" y="72"/>
                      </a:lnTo>
                      <a:lnTo>
                        <a:pt x="265" y="72"/>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6" name="Freeform 109"/>
                <p:cNvSpPr>
                  <a:spLocks/>
                </p:cNvSpPr>
                <p:nvPr/>
              </p:nvSpPr>
              <p:spPr bwMode="auto">
                <a:xfrm>
                  <a:off x="3836" y="2333"/>
                  <a:ext cx="273" cy="151"/>
                </a:xfrm>
                <a:custGeom>
                  <a:avLst/>
                  <a:gdLst>
                    <a:gd name="T0" fmla="*/ 265 w 273"/>
                    <a:gd name="T1" fmla="*/ 72 h 151"/>
                    <a:gd name="T2" fmla="*/ 27 w 273"/>
                    <a:gd name="T3" fmla="*/ 150 h 151"/>
                    <a:gd name="T4" fmla="*/ 0 w 273"/>
                    <a:gd name="T5" fmla="*/ 78 h 151"/>
                    <a:gd name="T6" fmla="*/ 245 w 273"/>
                    <a:gd name="T7" fmla="*/ 0 h 151"/>
                    <a:gd name="T8" fmla="*/ 272 w 273"/>
                    <a:gd name="T9" fmla="*/ 72 h 151"/>
                    <a:gd name="T10" fmla="*/ 0 60000 65536"/>
                    <a:gd name="T11" fmla="*/ 0 60000 65536"/>
                    <a:gd name="T12" fmla="*/ 0 60000 65536"/>
                    <a:gd name="T13" fmla="*/ 0 60000 65536"/>
                    <a:gd name="T14" fmla="*/ 0 60000 65536"/>
                    <a:gd name="T15" fmla="*/ 0 w 273"/>
                    <a:gd name="T16" fmla="*/ 0 h 151"/>
                    <a:gd name="T17" fmla="*/ 273 w 273"/>
                    <a:gd name="T18" fmla="*/ 151 h 151"/>
                  </a:gdLst>
                  <a:ahLst/>
                  <a:cxnLst>
                    <a:cxn ang="T10">
                      <a:pos x="T0" y="T1"/>
                    </a:cxn>
                    <a:cxn ang="T11">
                      <a:pos x="T2" y="T3"/>
                    </a:cxn>
                    <a:cxn ang="T12">
                      <a:pos x="T4" y="T5"/>
                    </a:cxn>
                    <a:cxn ang="T13">
                      <a:pos x="T6" y="T7"/>
                    </a:cxn>
                    <a:cxn ang="T14">
                      <a:pos x="T8" y="T9"/>
                    </a:cxn>
                  </a:cxnLst>
                  <a:rect l="T15" t="T16" r="T17" b="T18"/>
                  <a:pathLst>
                    <a:path w="273" h="151">
                      <a:moveTo>
                        <a:pt x="265" y="72"/>
                      </a:moveTo>
                      <a:lnTo>
                        <a:pt x="27" y="150"/>
                      </a:lnTo>
                      <a:lnTo>
                        <a:pt x="0" y="78"/>
                      </a:lnTo>
                      <a:lnTo>
                        <a:pt x="245" y="0"/>
                      </a:lnTo>
                      <a:lnTo>
                        <a:pt x="272" y="7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7" name="Freeform 110"/>
                <p:cNvSpPr>
                  <a:spLocks/>
                </p:cNvSpPr>
                <p:nvPr/>
              </p:nvSpPr>
              <p:spPr bwMode="auto">
                <a:xfrm>
                  <a:off x="3809" y="2267"/>
                  <a:ext cx="266" cy="125"/>
                </a:xfrm>
                <a:custGeom>
                  <a:avLst/>
                  <a:gdLst>
                    <a:gd name="T0" fmla="*/ 265 w 266"/>
                    <a:gd name="T1" fmla="*/ 72 h 125"/>
                    <a:gd name="T2" fmla="*/ 20 w 266"/>
                    <a:gd name="T3" fmla="*/ 124 h 125"/>
                    <a:gd name="T4" fmla="*/ 0 w 266"/>
                    <a:gd name="T5" fmla="*/ 52 h 125"/>
                    <a:gd name="T6" fmla="*/ 251 w 266"/>
                    <a:gd name="T7" fmla="*/ 0 h 125"/>
                    <a:gd name="T8" fmla="*/ 265 w 266"/>
                    <a:gd name="T9" fmla="*/ 65 h 125"/>
                    <a:gd name="T10" fmla="*/ 265 w 266"/>
                    <a:gd name="T11" fmla="*/ 72 h 125"/>
                    <a:gd name="T12" fmla="*/ 0 60000 65536"/>
                    <a:gd name="T13" fmla="*/ 0 60000 65536"/>
                    <a:gd name="T14" fmla="*/ 0 60000 65536"/>
                    <a:gd name="T15" fmla="*/ 0 60000 65536"/>
                    <a:gd name="T16" fmla="*/ 0 60000 65536"/>
                    <a:gd name="T17" fmla="*/ 0 60000 65536"/>
                    <a:gd name="T18" fmla="*/ 0 w 266"/>
                    <a:gd name="T19" fmla="*/ 0 h 125"/>
                    <a:gd name="T20" fmla="*/ 266 w 266"/>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266" h="125">
                      <a:moveTo>
                        <a:pt x="265" y="72"/>
                      </a:moveTo>
                      <a:lnTo>
                        <a:pt x="20" y="124"/>
                      </a:lnTo>
                      <a:lnTo>
                        <a:pt x="0" y="52"/>
                      </a:lnTo>
                      <a:lnTo>
                        <a:pt x="251" y="0"/>
                      </a:lnTo>
                      <a:lnTo>
                        <a:pt x="265" y="65"/>
                      </a:lnTo>
                      <a:lnTo>
                        <a:pt x="265" y="72"/>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8" name="Freeform 111"/>
                <p:cNvSpPr>
                  <a:spLocks/>
                </p:cNvSpPr>
                <p:nvPr/>
              </p:nvSpPr>
              <p:spPr bwMode="auto">
                <a:xfrm>
                  <a:off x="3809" y="2267"/>
                  <a:ext cx="266" cy="125"/>
                </a:xfrm>
                <a:custGeom>
                  <a:avLst/>
                  <a:gdLst>
                    <a:gd name="T0" fmla="*/ 265 w 266"/>
                    <a:gd name="T1" fmla="*/ 72 h 125"/>
                    <a:gd name="T2" fmla="*/ 20 w 266"/>
                    <a:gd name="T3" fmla="*/ 124 h 125"/>
                    <a:gd name="T4" fmla="*/ 0 w 266"/>
                    <a:gd name="T5" fmla="*/ 52 h 125"/>
                    <a:gd name="T6" fmla="*/ 251 w 266"/>
                    <a:gd name="T7" fmla="*/ 0 h 125"/>
                    <a:gd name="T8" fmla="*/ 265 w 266"/>
                    <a:gd name="T9" fmla="*/ 65 h 125"/>
                    <a:gd name="T10" fmla="*/ 0 60000 65536"/>
                    <a:gd name="T11" fmla="*/ 0 60000 65536"/>
                    <a:gd name="T12" fmla="*/ 0 60000 65536"/>
                    <a:gd name="T13" fmla="*/ 0 60000 65536"/>
                    <a:gd name="T14" fmla="*/ 0 60000 65536"/>
                    <a:gd name="T15" fmla="*/ 0 w 266"/>
                    <a:gd name="T16" fmla="*/ 0 h 125"/>
                    <a:gd name="T17" fmla="*/ 266 w 266"/>
                    <a:gd name="T18" fmla="*/ 125 h 125"/>
                  </a:gdLst>
                  <a:ahLst/>
                  <a:cxnLst>
                    <a:cxn ang="T10">
                      <a:pos x="T0" y="T1"/>
                    </a:cxn>
                    <a:cxn ang="T11">
                      <a:pos x="T2" y="T3"/>
                    </a:cxn>
                    <a:cxn ang="T12">
                      <a:pos x="T4" y="T5"/>
                    </a:cxn>
                    <a:cxn ang="T13">
                      <a:pos x="T6" y="T7"/>
                    </a:cxn>
                    <a:cxn ang="T14">
                      <a:pos x="T8" y="T9"/>
                    </a:cxn>
                  </a:cxnLst>
                  <a:rect l="T15" t="T16" r="T17" b="T18"/>
                  <a:pathLst>
                    <a:path w="266" h="125">
                      <a:moveTo>
                        <a:pt x="265" y="72"/>
                      </a:moveTo>
                      <a:lnTo>
                        <a:pt x="20" y="124"/>
                      </a:lnTo>
                      <a:lnTo>
                        <a:pt x="0" y="52"/>
                      </a:lnTo>
                      <a:lnTo>
                        <a:pt x="251" y="0"/>
                      </a:lnTo>
                      <a:lnTo>
                        <a:pt x="265" y="6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79" name="Freeform 112"/>
                <p:cNvSpPr>
                  <a:spLocks/>
                </p:cNvSpPr>
                <p:nvPr/>
              </p:nvSpPr>
              <p:spPr bwMode="auto">
                <a:xfrm>
                  <a:off x="3795" y="2195"/>
                  <a:ext cx="265" cy="99"/>
                </a:xfrm>
                <a:custGeom>
                  <a:avLst/>
                  <a:gdLst>
                    <a:gd name="T0" fmla="*/ 264 w 265"/>
                    <a:gd name="T1" fmla="*/ 65 h 99"/>
                    <a:gd name="T2" fmla="*/ 7 w 265"/>
                    <a:gd name="T3" fmla="*/ 98 h 99"/>
                    <a:gd name="T4" fmla="*/ 0 w 265"/>
                    <a:gd name="T5" fmla="*/ 26 h 99"/>
                    <a:gd name="T6" fmla="*/ 250 w 265"/>
                    <a:gd name="T7" fmla="*/ 0 h 99"/>
                    <a:gd name="T8" fmla="*/ 257 w 265"/>
                    <a:gd name="T9" fmla="*/ 65 h 99"/>
                    <a:gd name="T10" fmla="*/ 264 w 265"/>
                    <a:gd name="T11" fmla="*/ 65 h 99"/>
                    <a:gd name="T12" fmla="*/ 0 60000 65536"/>
                    <a:gd name="T13" fmla="*/ 0 60000 65536"/>
                    <a:gd name="T14" fmla="*/ 0 60000 65536"/>
                    <a:gd name="T15" fmla="*/ 0 60000 65536"/>
                    <a:gd name="T16" fmla="*/ 0 60000 65536"/>
                    <a:gd name="T17" fmla="*/ 0 60000 65536"/>
                    <a:gd name="T18" fmla="*/ 0 w 265"/>
                    <a:gd name="T19" fmla="*/ 0 h 99"/>
                    <a:gd name="T20" fmla="*/ 265 w 265"/>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265" h="99">
                      <a:moveTo>
                        <a:pt x="264" y="65"/>
                      </a:moveTo>
                      <a:lnTo>
                        <a:pt x="7" y="98"/>
                      </a:lnTo>
                      <a:lnTo>
                        <a:pt x="0" y="26"/>
                      </a:lnTo>
                      <a:lnTo>
                        <a:pt x="250" y="0"/>
                      </a:lnTo>
                      <a:lnTo>
                        <a:pt x="257" y="65"/>
                      </a:lnTo>
                      <a:lnTo>
                        <a:pt x="264" y="6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0" name="Freeform 113"/>
                <p:cNvSpPr>
                  <a:spLocks/>
                </p:cNvSpPr>
                <p:nvPr/>
              </p:nvSpPr>
              <p:spPr bwMode="auto">
                <a:xfrm>
                  <a:off x="3795" y="2195"/>
                  <a:ext cx="265" cy="99"/>
                </a:xfrm>
                <a:custGeom>
                  <a:avLst/>
                  <a:gdLst>
                    <a:gd name="T0" fmla="*/ 264 w 265"/>
                    <a:gd name="T1" fmla="*/ 65 h 99"/>
                    <a:gd name="T2" fmla="*/ 7 w 265"/>
                    <a:gd name="T3" fmla="*/ 98 h 99"/>
                    <a:gd name="T4" fmla="*/ 0 w 265"/>
                    <a:gd name="T5" fmla="*/ 26 h 99"/>
                    <a:gd name="T6" fmla="*/ 250 w 265"/>
                    <a:gd name="T7" fmla="*/ 0 h 99"/>
                    <a:gd name="T8" fmla="*/ 257 w 265"/>
                    <a:gd name="T9" fmla="*/ 65 h 99"/>
                    <a:gd name="T10" fmla="*/ 0 60000 65536"/>
                    <a:gd name="T11" fmla="*/ 0 60000 65536"/>
                    <a:gd name="T12" fmla="*/ 0 60000 65536"/>
                    <a:gd name="T13" fmla="*/ 0 60000 65536"/>
                    <a:gd name="T14" fmla="*/ 0 60000 65536"/>
                    <a:gd name="T15" fmla="*/ 0 w 265"/>
                    <a:gd name="T16" fmla="*/ 0 h 99"/>
                    <a:gd name="T17" fmla="*/ 265 w 265"/>
                    <a:gd name="T18" fmla="*/ 99 h 99"/>
                  </a:gdLst>
                  <a:ahLst/>
                  <a:cxnLst>
                    <a:cxn ang="T10">
                      <a:pos x="T0" y="T1"/>
                    </a:cxn>
                    <a:cxn ang="T11">
                      <a:pos x="T2" y="T3"/>
                    </a:cxn>
                    <a:cxn ang="T12">
                      <a:pos x="T4" y="T5"/>
                    </a:cxn>
                    <a:cxn ang="T13">
                      <a:pos x="T6" y="T7"/>
                    </a:cxn>
                    <a:cxn ang="T14">
                      <a:pos x="T8" y="T9"/>
                    </a:cxn>
                  </a:cxnLst>
                  <a:rect l="T15" t="T16" r="T17" b="T18"/>
                  <a:pathLst>
                    <a:path w="265" h="99">
                      <a:moveTo>
                        <a:pt x="264" y="65"/>
                      </a:moveTo>
                      <a:lnTo>
                        <a:pt x="7" y="98"/>
                      </a:lnTo>
                      <a:lnTo>
                        <a:pt x="0" y="26"/>
                      </a:lnTo>
                      <a:lnTo>
                        <a:pt x="250" y="0"/>
                      </a:lnTo>
                      <a:lnTo>
                        <a:pt x="257" y="6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1" name="Freeform 114"/>
                <p:cNvSpPr>
                  <a:spLocks/>
                </p:cNvSpPr>
                <p:nvPr/>
              </p:nvSpPr>
              <p:spPr bwMode="auto">
                <a:xfrm>
                  <a:off x="3795" y="2129"/>
                  <a:ext cx="259" cy="81"/>
                </a:xfrm>
                <a:custGeom>
                  <a:avLst/>
                  <a:gdLst>
                    <a:gd name="T0" fmla="*/ 258 w 259"/>
                    <a:gd name="T1" fmla="*/ 67 h 81"/>
                    <a:gd name="T2" fmla="*/ 7 w 259"/>
                    <a:gd name="T3" fmla="*/ 80 h 81"/>
                    <a:gd name="T4" fmla="*/ 0 w 259"/>
                    <a:gd name="T5" fmla="*/ 13 h 81"/>
                    <a:gd name="T6" fmla="*/ 251 w 259"/>
                    <a:gd name="T7" fmla="*/ 0 h 81"/>
                    <a:gd name="T8" fmla="*/ 258 w 259"/>
                    <a:gd name="T9" fmla="*/ 67 h 81"/>
                    <a:gd name="T10" fmla="*/ 0 60000 65536"/>
                    <a:gd name="T11" fmla="*/ 0 60000 65536"/>
                    <a:gd name="T12" fmla="*/ 0 60000 65536"/>
                    <a:gd name="T13" fmla="*/ 0 60000 65536"/>
                    <a:gd name="T14" fmla="*/ 0 60000 65536"/>
                    <a:gd name="T15" fmla="*/ 0 w 259"/>
                    <a:gd name="T16" fmla="*/ 0 h 81"/>
                    <a:gd name="T17" fmla="*/ 259 w 259"/>
                    <a:gd name="T18" fmla="*/ 81 h 81"/>
                  </a:gdLst>
                  <a:ahLst/>
                  <a:cxnLst>
                    <a:cxn ang="T10">
                      <a:pos x="T0" y="T1"/>
                    </a:cxn>
                    <a:cxn ang="T11">
                      <a:pos x="T2" y="T3"/>
                    </a:cxn>
                    <a:cxn ang="T12">
                      <a:pos x="T4" y="T5"/>
                    </a:cxn>
                    <a:cxn ang="T13">
                      <a:pos x="T6" y="T7"/>
                    </a:cxn>
                    <a:cxn ang="T14">
                      <a:pos x="T8" y="T9"/>
                    </a:cxn>
                  </a:cxnLst>
                  <a:rect l="T15" t="T16" r="T17" b="T18"/>
                  <a:pathLst>
                    <a:path w="259" h="81">
                      <a:moveTo>
                        <a:pt x="258" y="67"/>
                      </a:moveTo>
                      <a:lnTo>
                        <a:pt x="7" y="80"/>
                      </a:lnTo>
                      <a:lnTo>
                        <a:pt x="0" y="13"/>
                      </a:lnTo>
                      <a:lnTo>
                        <a:pt x="251" y="0"/>
                      </a:lnTo>
                      <a:lnTo>
                        <a:pt x="258" y="6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82" name="Freeform 115"/>
                <p:cNvSpPr>
                  <a:spLocks/>
                </p:cNvSpPr>
                <p:nvPr/>
              </p:nvSpPr>
              <p:spPr bwMode="auto">
                <a:xfrm>
                  <a:off x="3795" y="2129"/>
                  <a:ext cx="259" cy="81"/>
                </a:xfrm>
                <a:custGeom>
                  <a:avLst/>
                  <a:gdLst>
                    <a:gd name="T0" fmla="*/ 258 w 259"/>
                    <a:gd name="T1" fmla="*/ 67 h 81"/>
                    <a:gd name="T2" fmla="*/ 7 w 259"/>
                    <a:gd name="T3" fmla="*/ 80 h 81"/>
                    <a:gd name="T4" fmla="*/ 0 w 259"/>
                    <a:gd name="T5" fmla="*/ 13 h 81"/>
                    <a:gd name="T6" fmla="*/ 251 w 259"/>
                    <a:gd name="T7" fmla="*/ 0 h 81"/>
                    <a:gd name="T8" fmla="*/ 258 w 259"/>
                    <a:gd name="T9" fmla="*/ 67 h 81"/>
                    <a:gd name="T10" fmla="*/ 0 60000 65536"/>
                    <a:gd name="T11" fmla="*/ 0 60000 65536"/>
                    <a:gd name="T12" fmla="*/ 0 60000 65536"/>
                    <a:gd name="T13" fmla="*/ 0 60000 65536"/>
                    <a:gd name="T14" fmla="*/ 0 60000 65536"/>
                    <a:gd name="T15" fmla="*/ 0 w 259"/>
                    <a:gd name="T16" fmla="*/ 0 h 81"/>
                    <a:gd name="T17" fmla="*/ 259 w 259"/>
                    <a:gd name="T18" fmla="*/ 81 h 81"/>
                  </a:gdLst>
                  <a:ahLst/>
                  <a:cxnLst>
                    <a:cxn ang="T10">
                      <a:pos x="T0" y="T1"/>
                    </a:cxn>
                    <a:cxn ang="T11">
                      <a:pos x="T2" y="T3"/>
                    </a:cxn>
                    <a:cxn ang="T12">
                      <a:pos x="T4" y="T5"/>
                    </a:cxn>
                    <a:cxn ang="T13">
                      <a:pos x="T6" y="T7"/>
                    </a:cxn>
                    <a:cxn ang="T14">
                      <a:pos x="T8" y="T9"/>
                    </a:cxn>
                  </a:cxnLst>
                  <a:rect l="T15" t="T16" r="T17" b="T18"/>
                  <a:pathLst>
                    <a:path w="259" h="81">
                      <a:moveTo>
                        <a:pt x="258" y="67"/>
                      </a:moveTo>
                      <a:lnTo>
                        <a:pt x="7" y="80"/>
                      </a:lnTo>
                      <a:lnTo>
                        <a:pt x="0" y="13"/>
                      </a:lnTo>
                      <a:lnTo>
                        <a:pt x="251" y="0"/>
                      </a:lnTo>
                      <a:lnTo>
                        <a:pt x="258" y="67"/>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pSp>
            <p:nvGrpSpPr>
              <p:cNvPr id="44104" name="Group 116"/>
              <p:cNvGrpSpPr>
                <a:grpSpLocks/>
              </p:cNvGrpSpPr>
              <p:nvPr/>
            </p:nvGrpSpPr>
            <p:grpSpPr bwMode="auto">
              <a:xfrm>
                <a:off x="3795" y="1426"/>
                <a:ext cx="477" cy="697"/>
                <a:chOff x="3795" y="1426"/>
                <a:chExt cx="477" cy="697"/>
              </a:xfrm>
            </p:grpSpPr>
            <p:sp>
              <p:nvSpPr>
                <p:cNvPr id="44150" name="Freeform 117"/>
                <p:cNvSpPr>
                  <a:spLocks/>
                </p:cNvSpPr>
                <p:nvPr/>
              </p:nvSpPr>
              <p:spPr bwMode="auto">
                <a:xfrm>
                  <a:off x="4033" y="1426"/>
                  <a:ext cx="239" cy="226"/>
                </a:xfrm>
                <a:custGeom>
                  <a:avLst/>
                  <a:gdLst>
                    <a:gd name="T0" fmla="*/ 238 w 239"/>
                    <a:gd name="T1" fmla="*/ 172 h 226"/>
                    <a:gd name="T2" fmla="*/ 54 w 239"/>
                    <a:gd name="T3" fmla="*/ 0 h 226"/>
                    <a:gd name="T4" fmla="*/ 0 w 239"/>
                    <a:gd name="T5" fmla="*/ 60 h 226"/>
                    <a:gd name="T6" fmla="*/ 197 w 239"/>
                    <a:gd name="T7" fmla="*/ 225 h 226"/>
                    <a:gd name="T8" fmla="*/ 238 w 239"/>
                    <a:gd name="T9" fmla="*/ 179 h 226"/>
                    <a:gd name="T10" fmla="*/ 238 w 239"/>
                    <a:gd name="T11" fmla="*/ 172 h 226"/>
                    <a:gd name="T12" fmla="*/ 0 60000 65536"/>
                    <a:gd name="T13" fmla="*/ 0 60000 65536"/>
                    <a:gd name="T14" fmla="*/ 0 60000 65536"/>
                    <a:gd name="T15" fmla="*/ 0 60000 65536"/>
                    <a:gd name="T16" fmla="*/ 0 60000 65536"/>
                    <a:gd name="T17" fmla="*/ 0 60000 65536"/>
                    <a:gd name="T18" fmla="*/ 0 w 239"/>
                    <a:gd name="T19" fmla="*/ 0 h 226"/>
                    <a:gd name="T20" fmla="*/ 239 w 239"/>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239" h="226">
                      <a:moveTo>
                        <a:pt x="238" y="172"/>
                      </a:moveTo>
                      <a:lnTo>
                        <a:pt x="54" y="0"/>
                      </a:lnTo>
                      <a:lnTo>
                        <a:pt x="0" y="60"/>
                      </a:lnTo>
                      <a:lnTo>
                        <a:pt x="197" y="225"/>
                      </a:lnTo>
                      <a:lnTo>
                        <a:pt x="238" y="179"/>
                      </a:lnTo>
                      <a:lnTo>
                        <a:pt x="238" y="172"/>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1" name="Freeform 118"/>
                <p:cNvSpPr>
                  <a:spLocks/>
                </p:cNvSpPr>
                <p:nvPr/>
              </p:nvSpPr>
              <p:spPr bwMode="auto">
                <a:xfrm>
                  <a:off x="4033" y="1426"/>
                  <a:ext cx="239" cy="226"/>
                </a:xfrm>
                <a:custGeom>
                  <a:avLst/>
                  <a:gdLst>
                    <a:gd name="T0" fmla="*/ 238 w 239"/>
                    <a:gd name="T1" fmla="*/ 172 h 226"/>
                    <a:gd name="T2" fmla="*/ 54 w 239"/>
                    <a:gd name="T3" fmla="*/ 0 h 226"/>
                    <a:gd name="T4" fmla="*/ 0 w 239"/>
                    <a:gd name="T5" fmla="*/ 60 h 226"/>
                    <a:gd name="T6" fmla="*/ 197 w 239"/>
                    <a:gd name="T7" fmla="*/ 225 h 226"/>
                    <a:gd name="T8" fmla="*/ 238 w 239"/>
                    <a:gd name="T9" fmla="*/ 179 h 226"/>
                    <a:gd name="T10" fmla="*/ 0 60000 65536"/>
                    <a:gd name="T11" fmla="*/ 0 60000 65536"/>
                    <a:gd name="T12" fmla="*/ 0 60000 65536"/>
                    <a:gd name="T13" fmla="*/ 0 60000 65536"/>
                    <a:gd name="T14" fmla="*/ 0 60000 65536"/>
                    <a:gd name="T15" fmla="*/ 0 w 239"/>
                    <a:gd name="T16" fmla="*/ 0 h 226"/>
                    <a:gd name="T17" fmla="*/ 239 w 239"/>
                    <a:gd name="T18" fmla="*/ 226 h 226"/>
                  </a:gdLst>
                  <a:ahLst/>
                  <a:cxnLst>
                    <a:cxn ang="T10">
                      <a:pos x="T0" y="T1"/>
                    </a:cxn>
                    <a:cxn ang="T11">
                      <a:pos x="T2" y="T3"/>
                    </a:cxn>
                    <a:cxn ang="T12">
                      <a:pos x="T4" y="T5"/>
                    </a:cxn>
                    <a:cxn ang="T13">
                      <a:pos x="T6" y="T7"/>
                    </a:cxn>
                    <a:cxn ang="T14">
                      <a:pos x="T8" y="T9"/>
                    </a:cxn>
                  </a:cxnLst>
                  <a:rect l="T15" t="T16" r="T17" b="T18"/>
                  <a:pathLst>
                    <a:path w="239" h="226">
                      <a:moveTo>
                        <a:pt x="238" y="172"/>
                      </a:moveTo>
                      <a:lnTo>
                        <a:pt x="54" y="0"/>
                      </a:lnTo>
                      <a:lnTo>
                        <a:pt x="0" y="60"/>
                      </a:lnTo>
                      <a:lnTo>
                        <a:pt x="197" y="225"/>
                      </a:lnTo>
                      <a:lnTo>
                        <a:pt x="238" y="17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2" name="Freeform 119"/>
                <p:cNvSpPr>
                  <a:spLocks/>
                </p:cNvSpPr>
                <p:nvPr/>
              </p:nvSpPr>
              <p:spPr bwMode="auto">
                <a:xfrm>
                  <a:off x="3965" y="1499"/>
                  <a:ext cx="259" cy="212"/>
                </a:xfrm>
                <a:custGeom>
                  <a:avLst/>
                  <a:gdLst>
                    <a:gd name="T0" fmla="*/ 258 w 259"/>
                    <a:gd name="T1" fmla="*/ 152 h 212"/>
                    <a:gd name="T2" fmla="*/ 48 w 259"/>
                    <a:gd name="T3" fmla="*/ 0 h 212"/>
                    <a:gd name="T4" fmla="*/ 0 w 259"/>
                    <a:gd name="T5" fmla="*/ 66 h 212"/>
                    <a:gd name="T6" fmla="*/ 210 w 259"/>
                    <a:gd name="T7" fmla="*/ 211 h 212"/>
                    <a:gd name="T8" fmla="*/ 258 w 259"/>
                    <a:gd name="T9" fmla="*/ 152 h 212"/>
                    <a:gd name="T10" fmla="*/ 0 60000 65536"/>
                    <a:gd name="T11" fmla="*/ 0 60000 65536"/>
                    <a:gd name="T12" fmla="*/ 0 60000 65536"/>
                    <a:gd name="T13" fmla="*/ 0 60000 65536"/>
                    <a:gd name="T14" fmla="*/ 0 60000 65536"/>
                    <a:gd name="T15" fmla="*/ 0 w 259"/>
                    <a:gd name="T16" fmla="*/ 0 h 212"/>
                    <a:gd name="T17" fmla="*/ 259 w 259"/>
                    <a:gd name="T18" fmla="*/ 212 h 212"/>
                  </a:gdLst>
                  <a:ahLst/>
                  <a:cxnLst>
                    <a:cxn ang="T10">
                      <a:pos x="T0" y="T1"/>
                    </a:cxn>
                    <a:cxn ang="T11">
                      <a:pos x="T2" y="T3"/>
                    </a:cxn>
                    <a:cxn ang="T12">
                      <a:pos x="T4" y="T5"/>
                    </a:cxn>
                    <a:cxn ang="T13">
                      <a:pos x="T6" y="T7"/>
                    </a:cxn>
                    <a:cxn ang="T14">
                      <a:pos x="T8" y="T9"/>
                    </a:cxn>
                  </a:cxnLst>
                  <a:rect l="T15" t="T16" r="T17" b="T18"/>
                  <a:pathLst>
                    <a:path w="259" h="212">
                      <a:moveTo>
                        <a:pt x="258" y="152"/>
                      </a:moveTo>
                      <a:lnTo>
                        <a:pt x="48" y="0"/>
                      </a:lnTo>
                      <a:lnTo>
                        <a:pt x="0" y="66"/>
                      </a:lnTo>
                      <a:lnTo>
                        <a:pt x="210" y="211"/>
                      </a:lnTo>
                      <a:lnTo>
                        <a:pt x="258" y="1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3" name="Freeform 120"/>
                <p:cNvSpPr>
                  <a:spLocks/>
                </p:cNvSpPr>
                <p:nvPr/>
              </p:nvSpPr>
              <p:spPr bwMode="auto">
                <a:xfrm>
                  <a:off x="3965" y="1499"/>
                  <a:ext cx="259" cy="212"/>
                </a:xfrm>
                <a:custGeom>
                  <a:avLst/>
                  <a:gdLst>
                    <a:gd name="T0" fmla="*/ 258 w 259"/>
                    <a:gd name="T1" fmla="*/ 152 h 212"/>
                    <a:gd name="T2" fmla="*/ 48 w 259"/>
                    <a:gd name="T3" fmla="*/ 0 h 212"/>
                    <a:gd name="T4" fmla="*/ 0 w 259"/>
                    <a:gd name="T5" fmla="*/ 66 h 212"/>
                    <a:gd name="T6" fmla="*/ 210 w 259"/>
                    <a:gd name="T7" fmla="*/ 211 h 212"/>
                    <a:gd name="T8" fmla="*/ 258 w 259"/>
                    <a:gd name="T9" fmla="*/ 152 h 212"/>
                    <a:gd name="T10" fmla="*/ 0 60000 65536"/>
                    <a:gd name="T11" fmla="*/ 0 60000 65536"/>
                    <a:gd name="T12" fmla="*/ 0 60000 65536"/>
                    <a:gd name="T13" fmla="*/ 0 60000 65536"/>
                    <a:gd name="T14" fmla="*/ 0 60000 65536"/>
                    <a:gd name="T15" fmla="*/ 0 w 259"/>
                    <a:gd name="T16" fmla="*/ 0 h 212"/>
                    <a:gd name="T17" fmla="*/ 259 w 259"/>
                    <a:gd name="T18" fmla="*/ 212 h 212"/>
                  </a:gdLst>
                  <a:ahLst/>
                  <a:cxnLst>
                    <a:cxn ang="T10">
                      <a:pos x="T0" y="T1"/>
                    </a:cxn>
                    <a:cxn ang="T11">
                      <a:pos x="T2" y="T3"/>
                    </a:cxn>
                    <a:cxn ang="T12">
                      <a:pos x="T4" y="T5"/>
                    </a:cxn>
                    <a:cxn ang="T13">
                      <a:pos x="T6" y="T7"/>
                    </a:cxn>
                    <a:cxn ang="T14">
                      <a:pos x="T8" y="T9"/>
                    </a:cxn>
                  </a:cxnLst>
                  <a:rect l="T15" t="T16" r="T17" b="T18"/>
                  <a:pathLst>
                    <a:path w="259" h="212">
                      <a:moveTo>
                        <a:pt x="258" y="152"/>
                      </a:moveTo>
                      <a:lnTo>
                        <a:pt x="48" y="0"/>
                      </a:lnTo>
                      <a:lnTo>
                        <a:pt x="0" y="66"/>
                      </a:lnTo>
                      <a:lnTo>
                        <a:pt x="210" y="211"/>
                      </a:lnTo>
                      <a:lnTo>
                        <a:pt x="258" y="152"/>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4" name="Line 121"/>
                <p:cNvSpPr>
                  <a:spLocks noChangeShapeType="1"/>
                </p:cNvSpPr>
                <p:nvPr/>
              </p:nvSpPr>
              <p:spPr bwMode="auto">
                <a:xfrm flipH="1" flipV="1">
                  <a:off x="3954" y="1579"/>
                  <a:ext cx="234" cy="1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5" name="Freeform 122"/>
                <p:cNvSpPr>
                  <a:spLocks/>
                </p:cNvSpPr>
                <p:nvPr/>
              </p:nvSpPr>
              <p:spPr bwMode="auto">
                <a:xfrm>
                  <a:off x="3910" y="1583"/>
                  <a:ext cx="268" cy="200"/>
                </a:xfrm>
                <a:custGeom>
                  <a:avLst/>
                  <a:gdLst>
                    <a:gd name="T0" fmla="*/ 48 w 268"/>
                    <a:gd name="T1" fmla="*/ 0 h 200"/>
                    <a:gd name="T2" fmla="*/ 0 w 268"/>
                    <a:gd name="T3" fmla="*/ 80 h 200"/>
                    <a:gd name="T4" fmla="*/ 233 w 268"/>
                    <a:gd name="T5" fmla="*/ 199 h 200"/>
                    <a:gd name="T6" fmla="*/ 267 w 268"/>
                    <a:gd name="T7" fmla="*/ 133 h 200"/>
                    <a:gd name="T8" fmla="*/ 0 60000 65536"/>
                    <a:gd name="T9" fmla="*/ 0 60000 65536"/>
                    <a:gd name="T10" fmla="*/ 0 60000 65536"/>
                    <a:gd name="T11" fmla="*/ 0 60000 65536"/>
                    <a:gd name="T12" fmla="*/ 0 w 268"/>
                    <a:gd name="T13" fmla="*/ 0 h 200"/>
                    <a:gd name="T14" fmla="*/ 268 w 268"/>
                    <a:gd name="T15" fmla="*/ 200 h 200"/>
                  </a:gdLst>
                  <a:ahLst/>
                  <a:cxnLst>
                    <a:cxn ang="T8">
                      <a:pos x="T0" y="T1"/>
                    </a:cxn>
                    <a:cxn ang="T9">
                      <a:pos x="T2" y="T3"/>
                    </a:cxn>
                    <a:cxn ang="T10">
                      <a:pos x="T4" y="T5"/>
                    </a:cxn>
                    <a:cxn ang="T11">
                      <a:pos x="T6" y="T7"/>
                    </a:cxn>
                  </a:cxnLst>
                  <a:rect l="T12" t="T13" r="T14" b="T15"/>
                  <a:pathLst>
                    <a:path w="268" h="200">
                      <a:moveTo>
                        <a:pt x="48" y="0"/>
                      </a:moveTo>
                      <a:lnTo>
                        <a:pt x="0" y="80"/>
                      </a:lnTo>
                      <a:lnTo>
                        <a:pt x="233" y="199"/>
                      </a:lnTo>
                      <a:lnTo>
                        <a:pt x="267" y="13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6" name="Freeform 123"/>
                <p:cNvSpPr>
                  <a:spLocks/>
                </p:cNvSpPr>
                <p:nvPr/>
              </p:nvSpPr>
              <p:spPr bwMode="auto">
                <a:xfrm>
                  <a:off x="3910" y="1583"/>
                  <a:ext cx="268" cy="200"/>
                </a:xfrm>
                <a:custGeom>
                  <a:avLst/>
                  <a:gdLst>
                    <a:gd name="T0" fmla="*/ 267 w 268"/>
                    <a:gd name="T1" fmla="*/ 133 h 200"/>
                    <a:gd name="T2" fmla="*/ 48 w 268"/>
                    <a:gd name="T3" fmla="*/ 0 h 200"/>
                    <a:gd name="T4" fmla="*/ 0 w 268"/>
                    <a:gd name="T5" fmla="*/ 80 h 200"/>
                    <a:gd name="T6" fmla="*/ 233 w 268"/>
                    <a:gd name="T7" fmla="*/ 199 h 200"/>
                    <a:gd name="T8" fmla="*/ 267 w 268"/>
                    <a:gd name="T9" fmla="*/ 133 h 200"/>
                    <a:gd name="T10" fmla="*/ 0 60000 65536"/>
                    <a:gd name="T11" fmla="*/ 0 60000 65536"/>
                    <a:gd name="T12" fmla="*/ 0 60000 65536"/>
                    <a:gd name="T13" fmla="*/ 0 60000 65536"/>
                    <a:gd name="T14" fmla="*/ 0 60000 65536"/>
                    <a:gd name="T15" fmla="*/ 0 w 268"/>
                    <a:gd name="T16" fmla="*/ 0 h 200"/>
                    <a:gd name="T17" fmla="*/ 268 w 268"/>
                    <a:gd name="T18" fmla="*/ 200 h 200"/>
                  </a:gdLst>
                  <a:ahLst/>
                  <a:cxnLst>
                    <a:cxn ang="T10">
                      <a:pos x="T0" y="T1"/>
                    </a:cxn>
                    <a:cxn ang="T11">
                      <a:pos x="T2" y="T3"/>
                    </a:cxn>
                    <a:cxn ang="T12">
                      <a:pos x="T4" y="T5"/>
                    </a:cxn>
                    <a:cxn ang="T13">
                      <a:pos x="T6" y="T7"/>
                    </a:cxn>
                    <a:cxn ang="T14">
                      <a:pos x="T8" y="T9"/>
                    </a:cxn>
                  </a:cxnLst>
                  <a:rect l="T15" t="T16" r="T17" b="T18"/>
                  <a:pathLst>
                    <a:path w="268" h="200">
                      <a:moveTo>
                        <a:pt x="267" y="133"/>
                      </a:moveTo>
                      <a:lnTo>
                        <a:pt x="48" y="0"/>
                      </a:lnTo>
                      <a:lnTo>
                        <a:pt x="0" y="80"/>
                      </a:lnTo>
                      <a:lnTo>
                        <a:pt x="233" y="199"/>
                      </a:lnTo>
                      <a:lnTo>
                        <a:pt x="267" y="133"/>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7" name="Freeform 124"/>
                <p:cNvSpPr>
                  <a:spLocks/>
                </p:cNvSpPr>
                <p:nvPr/>
              </p:nvSpPr>
              <p:spPr bwMode="auto">
                <a:xfrm>
                  <a:off x="3870" y="1677"/>
                  <a:ext cx="267" cy="177"/>
                </a:xfrm>
                <a:custGeom>
                  <a:avLst/>
                  <a:gdLst>
                    <a:gd name="T0" fmla="*/ 266 w 267"/>
                    <a:gd name="T1" fmla="*/ 111 h 177"/>
                    <a:gd name="T2" fmla="*/ 34 w 267"/>
                    <a:gd name="T3" fmla="*/ 0 h 177"/>
                    <a:gd name="T4" fmla="*/ 0 w 267"/>
                    <a:gd name="T5" fmla="*/ 72 h 177"/>
                    <a:gd name="T6" fmla="*/ 239 w 267"/>
                    <a:gd name="T7" fmla="*/ 176 h 177"/>
                    <a:gd name="T8" fmla="*/ 266 w 267"/>
                    <a:gd name="T9" fmla="*/ 111 h 177"/>
                    <a:gd name="T10" fmla="*/ 0 60000 65536"/>
                    <a:gd name="T11" fmla="*/ 0 60000 65536"/>
                    <a:gd name="T12" fmla="*/ 0 60000 65536"/>
                    <a:gd name="T13" fmla="*/ 0 60000 65536"/>
                    <a:gd name="T14" fmla="*/ 0 60000 65536"/>
                    <a:gd name="T15" fmla="*/ 0 w 267"/>
                    <a:gd name="T16" fmla="*/ 0 h 177"/>
                    <a:gd name="T17" fmla="*/ 267 w 267"/>
                    <a:gd name="T18" fmla="*/ 177 h 177"/>
                  </a:gdLst>
                  <a:ahLst/>
                  <a:cxnLst>
                    <a:cxn ang="T10">
                      <a:pos x="T0" y="T1"/>
                    </a:cxn>
                    <a:cxn ang="T11">
                      <a:pos x="T2" y="T3"/>
                    </a:cxn>
                    <a:cxn ang="T12">
                      <a:pos x="T4" y="T5"/>
                    </a:cxn>
                    <a:cxn ang="T13">
                      <a:pos x="T6" y="T7"/>
                    </a:cxn>
                    <a:cxn ang="T14">
                      <a:pos x="T8" y="T9"/>
                    </a:cxn>
                  </a:cxnLst>
                  <a:rect l="T15" t="T16" r="T17" b="T18"/>
                  <a:pathLst>
                    <a:path w="267" h="177">
                      <a:moveTo>
                        <a:pt x="266" y="111"/>
                      </a:moveTo>
                      <a:lnTo>
                        <a:pt x="34" y="0"/>
                      </a:lnTo>
                      <a:lnTo>
                        <a:pt x="0" y="72"/>
                      </a:lnTo>
                      <a:lnTo>
                        <a:pt x="239" y="176"/>
                      </a:lnTo>
                      <a:lnTo>
                        <a:pt x="266" y="11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8" name="Freeform 125"/>
                <p:cNvSpPr>
                  <a:spLocks/>
                </p:cNvSpPr>
                <p:nvPr/>
              </p:nvSpPr>
              <p:spPr bwMode="auto">
                <a:xfrm>
                  <a:off x="3870" y="1677"/>
                  <a:ext cx="267" cy="177"/>
                </a:xfrm>
                <a:custGeom>
                  <a:avLst/>
                  <a:gdLst>
                    <a:gd name="T0" fmla="*/ 266 w 267"/>
                    <a:gd name="T1" fmla="*/ 111 h 177"/>
                    <a:gd name="T2" fmla="*/ 34 w 267"/>
                    <a:gd name="T3" fmla="*/ 0 h 177"/>
                    <a:gd name="T4" fmla="*/ 0 w 267"/>
                    <a:gd name="T5" fmla="*/ 72 h 177"/>
                    <a:gd name="T6" fmla="*/ 239 w 267"/>
                    <a:gd name="T7" fmla="*/ 176 h 177"/>
                    <a:gd name="T8" fmla="*/ 266 w 267"/>
                    <a:gd name="T9" fmla="*/ 111 h 177"/>
                    <a:gd name="T10" fmla="*/ 0 60000 65536"/>
                    <a:gd name="T11" fmla="*/ 0 60000 65536"/>
                    <a:gd name="T12" fmla="*/ 0 60000 65536"/>
                    <a:gd name="T13" fmla="*/ 0 60000 65536"/>
                    <a:gd name="T14" fmla="*/ 0 60000 65536"/>
                    <a:gd name="T15" fmla="*/ 0 w 267"/>
                    <a:gd name="T16" fmla="*/ 0 h 177"/>
                    <a:gd name="T17" fmla="*/ 267 w 267"/>
                    <a:gd name="T18" fmla="*/ 177 h 177"/>
                  </a:gdLst>
                  <a:ahLst/>
                  <a:cxnLst>
                    <a:cxn ang="T10">
                      <a:pos x="T0" y="T1"/>
                    </a:cxn>
                    <a:cxn ang="T11">
                      <a:pos x="T2" y="T3"/>
                    </a:cxn>
                    <a:cxn ang="T12">
                      <a:pos x="T4" y="T5"/>
                    </a:cxn>
                    <a:cxn ang="T13">
                      <a:pos x="T6" y="T7"/>
                    </a:cxn>
                    <a:cxn ang="T14">
                      <a:pos x="T8" y="T9"/>
                    </a:cxn>
                  </a:cxnLst>
                  <a:rect l="T15" t="T16" r="T17" b="T18"/>
                  <a:pathLst>
                    <a:path w="267" h="177">
                      <a:moveTo>
                        <a:pt x="266" y="111"/>
                      </a:moveTo>
                      <a:lnTo>
                        <a:pt x="34" y="0"/>
                      </a:lnTo>
                      <a:lnTo>
                        <a:pt x="0" y="72"/>
                      </a:lnTo>
                      <a:lnTo>
                        <a:pt x="239" y="176"/>
                      </a:lnTo>
                      <a:lnTo>
                        <a:pt x="266" y="111"/>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59" name="Freeform 126"/>
                <p:cNvSpPr>
                  <a:spLocks/>
                </p:cNvSpPr>
                <p:nvPr/>
              </p:nvSpPr>
              <p:spPr bwMode="auto">
                <a:xfrm>
                  <a:off x="3836" y="1768"/>
                  <a:ext cx="273" cy="151"/>
                </a:xfrm>
                <a:custGeom>
                  <a:avLst/>
                  <a:gdLst>
                    <a:gd name="T0" fmla="*/ 265 w 273"/>
                    <a:gd name="T1" fmla="*/ 85 h 151"/>
                    <a:gd name="T2" fmla="*/ 27 w 273"/>
                    <a:gd name="T3" fmla="*/ 0 h 151"/>
                    <a:gd name="T4" fmla="*/ 0 w 273"/>
                    <a:gd name="T5" fmla="*/ 78 h 151"/>
                    <a:gd name="T6" fmla="*/ 245 w 273"/>
                    <a:gd name="T7" fmla="*/ 150 h 151"/>
                    <a:gd name="T8" fmla="*/ 272 w 273"/>
                    <a:gd name="T9" fmla="*/ 85 h 151"/>
                    <a:gd name="T10" fmla="*/ 265 w 273"/>
                    <a:gd name="T11" fmla="*/ 85 h 151"/>
                    <a:gd name="T12" fmla="*/ 0 60000 65536"/>
                    <a:gd name="T13" fmla="*/ 0 60000 65536"/>
                    <a:gd name="T14" fmla="*/ 0 60000 65536"/>
                    <a:gd name="T15" fmla="*/ 0 60000 65536"/>
                    <a:gd name="T16" fmla="*/ 0 60000 65536"/>
                    <a:gd name="T17" fmla="*/ 0 60000 65536"/>
                    <a:gd name="T18" fmla="*/ 0 w 273"/>
                    <a:gd name="T19" fmla="*/ 0 h 151"/>
                    <a:gd name="T20" fmla="*/ 273 w 273"/>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3" h="151">
                      <a:moveTo>
                        <a:pt x="265" y="85"/>
                      </a:moveTo>
                      <a:lnTo>
                        <a:pt x="27" y="0"/>
                      </a:lnTo>
                      <a:lnTo>
                        <a:pt x="0" y="78"/>
                      </a:lnTo>
                      <a:lnTo>
                        <a:pt x="245" y="150"/>
                      </a:lnTo>
                      <a:lnTo>
                        <a:pt x="272" y="85"/>
                      </a:lnTo>
                      <a:lnTo>
                        <a:pt x="265" y="8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0" name="Freeform 127"/>
                <p:cNvSpPr>
                  <a:spLocks/>
                </p:cNvSpPr>
                <p:nvPr/>
              </p:nvSpPr>
              <p:spPr bwMode="auto">
                <a:xfrm>
                  <a:off x="3836" y="1768"/>
                  <a:ext cx="273" cy="151"/>
                </a:xfrm>
                <a:custGeom>
                  <a:avLst/>
                  <a:gdLst>
                    <a:gd name="T0" fmla="*/ 265 w 273"/>
                    <a:gd name="T1" fmla="*/ 85 h 151"/>
                    <a:gd name="T2" fmla="*/ 27 w 273"/>
                    <a:gd name="T3" fmla="*/ 0 h 151"/>
                    <a:gd name="T4" fmla="*/ 0 w 273"/>
                    <a:gd name="T5" fmla="*/ 78 h 151"/>
                    <a:gd name="T6" fmla="*/ 245 w 273"/>
                    <a:gd name="T7" fmla="*/ 150 h 151"/>
                    <a:gd name="T8" fmla="*/ 272 w 273"/>
                    <a:gd name="T9" fmla="*/ 85 h 151"/>
                    <a:gd name="T10" fmla="*/ 0 60000 65536"/>
                    <a:gd name="T11" fmla="*/ 0 60000 65536"/>
                    <a:gd name="T12" fmla="*/ 0 60000 65536"/>
                    <a:gd name="T13" fmla="*/ 0 60000 65536"/>
                    <a:gd name="T14" fmla="*/ 0 60000 65536"/>
                    <a:gd name="T15" fmla="*/ 0 w 273"/>
                    <a:gd name="T16" fmla="*/ 0 h 151"/>
                    <a:gd name="T17" fmla="*/ 273 w 273"/>
                    <a:gd name="T18" fmla="*/ 151 h 151"/>
                  </a:gdLst>
                  <a:ahLst/>
                  <a:cxnLst>
                    <a:cxn ang="T10">
                      <a:pos x="T0" y="T1"/>
                    </a:cxn>
                    <a:cxn ang="T11">
                      <a:pos x="T2" y="T3"/>
                    </a:cxn>
                    <a:cxn ang="T12">
                      <a:pos x="T4" y="T5"/>
                    </a:cxn>
                    <a:cxn ang="T13">
                      <a:pos x="T6" y="T7"/>
                    </a:cxn>
                    <a:cxn ang="T14">
                      <a:pos x="T8" y="T9"/>
                    </a:cxn>
                  </a:cxnLst>
                  <a:rect l="T15" t="T16" r="T17" b="T18"/>
                  <a:pathLst>
                    <a:path w="273" h="151">
                      <a:moveTo>
                        <a:pt x="265" y="85"/>
                      </a:moveTo>
                      <a:lnTo>
                        <a:pt x="27" y="0"/>
                      </a:lnTo>
                      <a:lnTo>
                        <a:pt x="0" y="78"/>
                      </a:lnTo>
                      <a:lnTo>
                        <a:pt x="245" y="150"/>
                      </a:lnTo>
                      <a:lnTo>
                        <a:pt x="272" y="8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1" name="Freeform 128"/>
                <p:cNvSpPr>
                  <a:spLocks/>
                </p:cNvSpPr>
                <p:nvPr/>
              </p:nvSpPr>
              <p:spPr bwMode="auto">
                <a:xfrm>
                  <a:off x="3809" y="1860"/>
                  <a:ext cx="266" cy="125"/>
                </a:xfrm>
                <a:custGeom>
                  <a:avLst/>
                  <a:gdLst>
                    <a:gd name="T0" fmla="*/ 265 w 266"/>
                    <a:gd name="T1" fmla="*/ 59 h 125"/>
                    <a:gd name="T2" fmla="*/ 20 w 266"/>
                    <a:gd name="T3" fmla="*/ 0 h 125"/>
                    <a:gd name="T4" fmla="*/ 0 w 266"/>
                    <a:gd name="T5" fmla="*/ 78 h 125"/>
                    <a:gd name="T6" fmla="*/ 251 w 266"/>
                    <a:gd name="T7" fmla="*/ 124 h 125"/>
                    <a:gd name="T8" fmla="*/ 265 w 266"/>
                    <a:gd name="T9" fmla="*/ 59 h 125"/>
                    <a:gd name="T10" fmla="*/ 0 60000 65536"/>
                    <a:gd name="T11" fmla="*/ 0 60000 65536"/>
                    <a:gd name="T12" fmla="*/ 0 60000 65536"/>
                    <a:gd name="T13" fmla="*/ 0 60000 65536"/>
                    <a:gd name="T14" fmla="*/ 0 60000 65536"/>
                    <a:gd name="T15" fmla="*/ 0 w 266"/>
                    <a:gd name="T16" fmla="*/ 0 h 125"/>
                    <a:gd name="T17" fmla="*/ 266 w 266"/>
                    <a:gd name="T18" fmla="*/ 125 h 125"/>
                  </a:gdLst>
                  <a:ahLst/>
                  <a:cxnLst>
                    <a:cxn ang="T10">
                      <a:pos x="T0" y="T1"/>
                    </a:cxn>
                    <a:cxn ang="T11">
                      <a:pos x="T2" y="T3"/>
                    </a:cxn>
                    <a:cxn ang="T12">
                      <a:pos x="T4" y="T5"/>
                    </a:cxn>
                    <a:cxn ang="T13">
                      <a:pos x="T6" y="T7"/>
                    </a:cxn>
                    <a:cxn ang="T14">
                      <a:pos x="T8" y="T9"/>
                    </a:cxn>
                  </a:cxnLst>
                  <a:rect l="T15" t="T16" r="T17" b="T18"/>
                  <a:pathLst>
                    <a:path w="266" h="125">
                      <a:moveTo>
                        <a:pt x="265" y="59"/>
                      </a:moveTo>
                      <a:lnTo>
                        <a:pt x="20" y="0"/>
                      </a:lnTo>
                      <a:lnTo>
                        <a:pt x="0" y="78"/>
                      </a:lnTo>
                      <a:lnTo>
                        <a:pt x="251" y="124"/>
                      </a:lnTo>
                      <a:lnTo>
                        <a:pt x="265" y="5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2" name="Freeform 129"/>
                <p:cNvSpPr>
                  <a:spLocks/>
                </p:cNvSpPr>
                <p:nvPr/>
              </p:nvSpPr>
              <p:spPr bwMode="auto">
                <a:xfrm>
                  <a:off x="3809" y="1860"/>
                  <a:ext cx="266" cy="125"/>
                </a:xfrm>
                <a:custGeom>
                  <a:avLst/>
                  <a:gdLst>
                    <a:gd name="T0" fmla="*/ 265 w 266"/>
                    <a:gd name="T1" fmla="*/ 59 h 125"/>
                    <a:gd name="T2" fmla="*/ 20 w 266"/>
                    <a:gd name="T3" fmla="*/ 0 h 125"/>
                    <a:gd name="T4" fmla="*/ 0 w 266"/>
                    <a:gd name="T5" fmla="*/ 78 h 125"/>
                    <a:gd name="T6" fmla="*/ 251 w 266"/>
                    <a:gd name="T7" fmla="*/ 124 h 125"/>
                    <a:gd name="T8" fmla="*/ 265 w 266"/>
                    <a:gd name="T9" fmla="*/ 59 h 125"/>
                    <a:gd name="T10" fmla="*/ 0 60000 65536"/>
                    <a:gd name="T11" fmla="*/ 0 60000 65536"/>
                    <a:gd name="T12" fmla="*/ 0 60000 65536"/>
                    <a:gd name="T13" fmla="*/ 0 60000 65536"/>
                    <a:gd name="T14" fmla="*/ 0 60000 65536"/>
                    <a:gd name="T15" fmla="*/ 0 w 266"/>
                    <a:gd name="T16" fmla="*/ 0 h 125"/>
                    <a:gd name="T17" fmla="*/ 266 w 266"/>
                    <a:gd name="T18" fmla="*/ 125 h 125"/>
                  </a:gdLst>
                  <a:ahLst/>
                  <a:cxnLst>
                    <a:cxn ang="T10">
                      <a:pos x="T0" y="T1"/>
                    </a:cxn>
                    <a:cxn ang="T11">
                      <a:pos x="T2" y="T3"/>
                    </a:cxn>
                    <a:cxn ang="T12">
                      <a:pos x="T4" y="T5"/>
                    </a:cxn>
                    <a:cxn ang="T13">
                      <a:pos x="T6" y="T7"/>
                    </a:cxn>
                    <a:cxn ang="T14">
                      <a:pos x="T8" y="T9"/>
                    </a:cxn>
                  </a:cxnLst>
                  <a:rect l="T15" t="T16" r="T17" b="T18"/>
                  <a:pathLst>
                    <a:path w="266" h="125">
                      <a:moveTo>
                        <a:pt x="265" y="59"/>
                      </a:moveTo>
                      <a:lnTo>
                        <a:pt x="20" y="0"/>
                      </a:lnTo>
                      <a:lnTo>
                        <a:pt x="0" y="78"/>
                      </a:lnTo>
                      <a:lnTo>
                        <a:pt x="251" y="124"/>
                      </a:lnTo>
                      <a:lnTo>
                        <a:pt x="265" y="59"/>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3" name="Freeform 130"/>
                <p:cNvSpPr>
                  <a:spLocks/>
                </p:cNvSpPr>
                <p:nvPr/>
              </p:nvSpPr>
              <p:spPr bwMode="auto">
                <a:xfrm>
                  <a:off x="3795" y="1951"/>
                  <a:ext cx="265" cy="99"/>
                </a:xfrm>
                <a:custGeom>
                  <a:avLst/>
                  <a:gdLst>
                    <a:gd name="T0" fmla="*/ 264 w 265"/>
                    <a:gd name="T1" fmla="*/ 33 h 99"/>
                    <a:gd name="T2" fmla="*/ 7 w 265"/>
                    <a:gd name="T3" fmla="*/ 0 h 99"/>
                    <a:gd name="T4" fmla="*/ 0 w 265"/>
                    <a:gd name="T5" fmla="*/ 72 h 99"/>
                    <a:gd name="T6" fmla="*/ 250 w 265"/>
                    <a:gd name="T7" fmla="*/ 98 h 99"/>
                    <a:gd name="T8" fmla="*/ 257 w 265"/>
                    <a:gd name="T9" fmla="*/ 33 h 99"/>
                    <a:gd name="T10" fmla="*/ 264 w 265"/>
                    <a:gd name="T11" fmla="*/ 33 h 99"/>
                    <a:gd name="T12" fmla="*/ 0 60000 65536"/>
                    <a:gd name="T13" fmla="*/ 0 60000 65536"/>
                    <a:gd name="T14" fmla="*/ 0 60000 65536"/>
                    <a:gd name="T15" fmla="*/ 0 60000 65536"/>
                    <a:gd name="T16" fmla="*/ 0 60000 65536"/>
                    <a:gd name="T17" fmla="*/ 0 60000 65536"/>
                    <a:gd name="T18" fmla="*/ 0 w 265"/>
                    <a:gd name="T19" fmla="*/ 0 h 99"/>
                    <a:gd name="T20" fmla="*/ 265 w 265"/>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265" h="99">
                      <a:moveTo>
                        <a:pt x="264" y="33"/>
                      </a:moveTo>
                      <a:lnTo>
                        <a:pt x="7" y="0"/>
                      </a:lnTo>
                      <a:lnTo>
                        <a:pt x="0" y="72"/>
                      </a:lnTo>
                      <a:lnTo>
                        <a:pt x="250" y="98"/>
                      </a:lnTo>
                      <a:lnTo>
                        <a:pt x="257" y="33"/>
                      </a:lnTo>
                      <a:lnTo>
                        <a:pt x="264" y="33"/>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4" name="Freeform 131"/>
                <p:cNvSpPr>
                  <a:spLocks/>
                </p:cNvSpPr>
                <p:nvPr/>
              </p:nvSpPr>
              <p:spPr bwMode="auto">
                <a:xfrm>
                  <a:off x="3795" y="1951"/>
                  <a:ext cx="265" cy="99"/>
                </a:xfrm>
                <a:custGeom>
                  <a:avLst/>
                  <a:gdLst>
                    <a:gd name="T0" fmla="*/ 264 w 265"/>
                    <a:gd name="T1" fmla="*/ 33 h 99"/>
                    <a:gd name="T2" fmla="*/ 7 w 265"/>
                    <a:gd name="T3" fmla="*/ 0 h 99"/>
                    <a:gd name="T4" fmla="*/ 0 w 265"/>
                    <a:gd name="T5" fmla="*/ 72 h 99"/>
                    <a:gd name="T6" fmla="*/ 250 w 265"/>
                    <a:gd name="T7" fmla="*/ 98 h 99"/>
                    <a:gd name="T8" fmla="*/ 257 w 265"/>
                    <a:gd name="T9" fmla="*/ 33 h 99"/>
                    <a:gd name="T10" fmla="*/ 0 60000 65536"/>
                    <a:gd name="T11" fmla="*/ 0 60000 65536"/>
                    <a:gd name="T12" fmla="*/ 0 60000 65536"/>
                    <a:gd name="T13" fmla="*/ 0 60000 65536"/>
                    <a:gd name="T14" fmla="*/ 0 60000 65536"/>
                    <a:gd name="T15" fmla="*/ 0 w 265"/>
                    <a:gd name="T16" fmla="*/ 0 h 99"/>
                    <a:gd name="T17" fmla="*/ 265 w 265"/>
                    <a:gd name="T18" fmla="*/ 99 h 99"/>
                  </a:gdLst>
                  <a:ahLst/>
                  <a:cxnLst>
                    <a:cxn ang="T10">
                      <a:pos x="T0" y="T1"/>
                    </a:cxn>
                    <a:cxn ang="T11">
                      <a:pos x="T2" y="T3"/>
                    </a:cxn>
                    <a:cxn ang="T12">
                      <a:pos x="T4" y="T5"/>
                    </a:cxn>
                    <a:cxn ang="T13">
                      <a:pos x="T6" y="T7"/>
                    </a:cxn>
                    <a:cxn ang="T14">
                      <a:pos x="T8" y="T9"/>
                    </a:cxn>
                  </a:cxnLst>
                  <a:rect l="T15" t="T16" r="T17" b="T18"/>
                  <a:pathLst>
                    <a:path w="265" h="99">
                      <a:moveTo>
                        <a:pt x="264" y="33"/>
                      </a:moveTo>
                      <a:lnTo>
                        <a:pt x="7" y="0"/>
                      </a:lnTo>
                      <a:lnTo>
                        <a:pt x="0" y="72"/>
                      </a:lnTo>
                      <a:lnTo>
                        <a:pt x="250" y="98"/>
                      </a:lnTo>
                      <a:lnTo>
                        <a:pt x="257" y="3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5" name="Freeform 132"/>
                <p:cNvSpPr>
                  <a:spLocks/>
                </p:cNvSpPr>
                <p:nvPr/>
              </p:nvSpPr>
              <p:spPr bwMode="auto">
                <a:xfrm>
                  <a:off x="3795" y="2045"/>
                  <a:ext cx="259" cy="78"/>
                </a:xfrm>
                <a:custGeom>
                  <a:avLst/>
                  <a:gdLst>
                    <a:gd name="T0" fmla="*/ 258 w 259"/>
                    <a:gd name="T1" fmla="*/ 13 h 78"/>
                    <a:gd name="T2" fmla="*/ 7 w 259"/>
                    <a:gd name="T3" fmla="*/ 0 h 78"/>
                    <a:gd name="T4" fmla="*/ 0 w 259"/>
                    <a:gd name="T5" fmla="*/ 71 h 78"/>
                    <a:gd name="T6" fmla="*/ 251 w 259"/>
                    <a:gd name="T7" fmla="*/ 77 h 78"/>
                    <a:gd name="T8" fmla="*/ 258 w 259"/>
                    <a:gd name="T9" fmla="*/ 13 h 78"/>
                    <a:gd name="T10" fmla="*/ 0 60000 65536"/>
                    <a:gd name="T11" fmla="*/ 0 60000 65536"/>
                    <a:gd name="T12" fmla="*/ 0 60000 65536"/>
                    <a:gd name="T13" fmla="*/ 0 60000 65536"/>
                    <a:gd name="T14" fmla="*/ 0 60000 65536"/>
                    <a:gd name="T15" fmla="*/ 0 w 259"/>
                    <a:gd name="T16" fmla="*/ 0 h 78"/>
                    <a:gd name="T17" fmla="*/ 259 w 259"/>
                    <a:gd name="T18" fmla="*/ 78 h 78"/>
                  </a:gdLst>
                  <a:ahLst/>
                  <a:cxnLst>
                    <a:cxn ang="T10">
                      <a:pos x="T0" y="T1"/>
                    </a:cxn>
                    <a:cxn ang="T11">
                      <a:pos x="T2" y="T3"/>
                    </a:cxn>
                    <a:cxn ang="T12">
                      <a:pos x="T4" y="T5"/>
                    </a:cxn>
                    <a:cxn ang="T13">
                      <a:pos x="T6" y="T7"/>
                    </a:cxn>
                    <a:cxn ang="T14">
                      <a:pos x="T8" y="T9"/>
                    </a:cxn>
                  </a:cxnLst>
                  <a:rect l="T15" t="T16" r="T17" b="T18"/>
                  <a:pathLst>
                    <a:path w="259" h="78">
                      <a:moveTo>
                        <a:pt x="258" y="13"/>
                      </a:moveTo>
                      <a:lnTo>
                        <a:pt x="7" y="0"/>
                      </a:lnTo>
                      <a:lnTo>
                        <a:pt x="0" y="71"/>
                      </a:lnTo>
                      <a:lnTo>
                        <a:pt x="251" y="77"/>
                      </a:lnTo>
                      <a:lnTo>
                        <a:pt x="258" y="1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66" name="Freeform 133"/>
                <p:cNvSpPr>
                  <a:spLocks/>
                </p:cNvSpPr>
                <p:nvPr/>
              </p:nvSpPr>
              <p:spPr bwMode="auto">
                <a:xfrm>
                  <a:off x="3795" y="2045"/>
                  <a:ext cx="259" cy="78"/>
                </a:xfrm>
                <a:custGeom>
                  <a:avLst/>
                  <a:gdLst>
                    <a:gd name="T0" fmla="*/ 258 w 259"/>
                    <a:gd name="T1" fmla="*/ 13 h 78"/>
                    <a:gd name="T2" fmla="*/ 7 w 259"/>
                    <a:gd name="T3" fmla="*/ 0 h 78"/>
                    <a:gd name="T4" fmla="*/ 0 w 259"/>
                    <a:gd name="T5" fmla="*/ 71 h 78"/>
                    <a:gd name="T6" fmla="*/ 251 w 259"/>
                    <a:gd name="T7" fmla="*/ 77 h 78"/>
                    <a:gd name="T8" fmla="*/ 258 w 259"/>
                    <a:gd name="T9" fmla="*/ 13 h 78"/>
                    <a:gd name="T10" fmla="*/ 0 60000 65536"/>
                    <a:gd name="T11" fmla="*/ 0 60000 65536"/>
                    <a:gd name="T12" fmla="*/ 0 60000 65536"/>
                    <a:gd name="T13" fmla="*/ 0 60000 65536"/>
                    <a:gd name="T14" fmla="*/ 0 60000 65536"/>
                    <a:gd name="T15" fmla="*/ 0 w 259"/>
                    <a:gd name="T16" fmla="*/ 0 h 78"/>
                    <a:gd name="T17" fmla="*/ 259 w 259"/>
                    <a:gd name="T18" fmla="*/ 78 h 78"/>
                  </a:gdLst>
                  <a:ahLst/>
                  <a:cxnLst>
                    <a:cxn ang="T10">
                      <a:pos x="T0" y="T1"/>
                    </a:cxn>
                    <a:cxn ang="T11">
                      <a:pos x="T2" y="T3"/>
                    </a:cxn>
                    <a:cxn ang="T12">
                      <a:pos x="T4" y="T5"/>
                    </a:cxn>
                    <a:cxn ang="T13">
                      <a:pos x="T6" y="T7"/>
                    </a:cxn>
                    <a:cxn ang="T14">
                      <a:pos x="T8" y="T9"/>
                    </a:cxn>
                  </a:cxnLst>
                  <a:rect l="T15" t="T16" r="T17" b="T18"/>
                  <a:pathLst>
                    <a:path w="259" h="78">
                      <a:moveTo>
                        <a:pt x="258" y="13"/>
                      </a:moveTo>
                      <a:lnTo>
                        <a:pt x="7" y="0"/>
                      </a:lnTo>
                      <a:lnTo>
                        <a:pt x="0" y="71"/>
                      </a:lnTo>
                      <a:lnTo>
                        <a:pt x="251" y="77"/>
                      </a:lnTo>
                      <a:lnTo>
                        <a:pt x="258" y="13"/>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pSp>
            <p:nvGrpSpPr>
              <p:cNvPr id="44105" name="Group 134"/>
              <p:cNvGrpSpPr>
                <a:grpSpLocks/>
              </p:cNvGrpSpPr>
              <p:nvPr/>
            </p:nvGrpSpPr>
            <p:grpSpPr bwMode="auto">
              <a:xfrm>
                <a:off x="4102" y="1138"/>
                <a:ext cx="723" cy="460"/>
                <a:chOff x="4102" y="1138"/>
                <a:chExt cx="723" cy="460"/>
              </a:xfrm>
            </p:grpSpPr>
            <p:sp>
              <p:nvSpPr>
                <p:cNvPr id="44134" name="Freeform 135"/>
                <p:cNvSpPr>
                  <a:spLocks/>
                </p:cNvSpPr>
                <p:nvPr/>
              </p:nvSpPr>
              <p:spPr bwMode="auto">
                <a:xfrm>
                  <a:off x="4102" y="1368"/>
                  <a:ext cx="232" cy="230"/>
                </a:xfrm>
                <a:custGeom>
                  <a:avLst/>
                  <a:gdLst>
                    <a:gd name="T0" fmla="*/ 177 w 232"/>
                    <a:gd name="T1" fmla="*/ 229 h 230"/>
                    <a:gd name="T2" fmla="*/ 0 w 232"/>
                    <a:gd name="T3" fmla="*/ 52 h 230"/>
                    <a:gd name="T4" fmla="*/ 61 w 232"/>
                    <a:gd name="T5" fmla="*/ 0 h 230"/>
                    <a:gd name="T6" fmla="*/ 231 w 232"/>
                    <a:gd name="T7" fmla="*/ 190 h 230"/>
                    <a:gd name="T8" fmla="*/ 183 w 232"/>
                    <a:gd name="T9" fmla="*/ 229 h 230"/>
                    <a:gd name="T10" fmla="*/ 177 w 232"/>
                    <a:gd name="T11" fmla="*/ 229 h 230"/>
                    <a:gd name="T12" fmla="*/ 0 60000 65536"/>
                    <a:gd name="T13" fmla="*/ 0 60000 65536"/>
                    <a:gd name="T14" fmla="*/ 0 60000 65536"/>
                    <a:gd name="T15" fmla="*/ 0 60000 65536"/>
                    <a:gd name="T16" fmla="*/ 0 60000 65536"/>
                    <a:gd name="T17" fmla="*/ 0 60000 65536"/>
                    <a:gd name="T18" fmla="*/ 0 w 232"/>
                    <a:gd name="T19" fmla="*/ 0 h 230"/>
                    <a:gd name="T20" fmla="*/ 232 w 232"/>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232" h="230">
                      <a:moveTo>
                        <a:pt x="177" y="229"/>
                      </a:moveTo>
                      <a:lnTo>
                        <a:pt x="0" y="52"/>
                      </a:lnTo>
                      <a:lnTo>
                        <a:pt x="61" y="0"/>
                      </a:lnTo>
                      <a:lnTo>
                        <a:pt x="231" y="190"/>
                      </a:lnTo>
                      <a:lnTo>
                        <a:pt x="183" y="229"/>
                      </a:lnTo>
                      <a:lnTo>
                        <a:pt x="177" y="229"/>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5" name="Freeform 136"/>
                <p:cNvSpPr>
                  <a:spLocks/>
                </p:cNvSpPr>
                <p:nvPr/>
              </p:nvSpPr>
              <p:spPr bwMode="auto">
                <a:xfrm>
                  <a:off x="4102" y="1368"/>
                  <a:ext cx="232" cy="230"/>
                </a:xfrm>
                <a:custGeom>
                  <a:avLst/>
                  <a:gdLst>
                    <a:gd name="T0" fmla="*/ 177 w 232"/>
                    <a:gd name="T1" fmla="*/ 229 h 230"/>
                    <a:gd name="T2" fmla="*/ 0 w 232"/>
                    <a:gd name="T3" fmla="*/ 52 h 230"/>
                    <a:gd name="T4" fmla="*/ 61 w 232"/>
                    <a:gd name="T5" fmla="*/ 0 h 230"/>
                    <a:gd name="T6" fmla="*/ 231 w 232"/>
                    <a:gd name="T7" fmla="*/ 190 h 230"/>
                    <a:gd name="T8" fmla="*/ 183 w 232"/>
                    <a:gd name="T9" fmla="*/ 229 h 230"/>
                    <a:gd name="T10" fmla="*/ 0 60000 65536"/>
                    <a:gd name="T11" fmla="*/ 0 60000 65536"/>
                    <a:gd name="T12" fmla="*/ 0 60000 65536"/>
                    <a:gd name="T13" fmla="*/ 0 60000 65536"/>
                    <a:gd name="T14" fmla="*/ 0 60000 65536"/>
                    <a:gd name="T15" fmla="*/ 0 w 232"/>
                    <a:gd name="T16" fmla="*/ 0 h 230"/>
                    <a:gd name="T17" fmla="*/ 232 w 232"/>
                    <a:gd name="T18" fmla="*/ 230 h 230"/>
                  </a:gdLst>
                  <a:ahLst/>
                  <a:cxnLst>
                    <a:cxn ang="T10">
                      <a:pos x="T0" y="T1"/>
                    </a:cxn>
                    <a:cxn ang="T11">
                      <a:pos x="T2" y="T3"/>
                    </a:cxn>
                    <a:cxn ang="T12">
                      <a:pos x="T4" y="T5"/>
                    </a:cxn>
                    <a:cxn ang="T13">
                      <a:pos x="T6" y="T7"/>
                    </a:cxn>
                    <a:cxn ang="T14">
                      <a:pos x="T8" y="T9"/>
                    </a:cxn>
                  </a:cxnLst>
                  <a:rect l="T15" t="T16" r="T17" b="T18"/>
                  <a:pathLst>
                    <a:path w="232" h="230">
                      <a:moveTo>
                        <a:pt x="177" y="229"/>
                      </a:moveTo>
                      <a:lnTo>
                        <a:pt x="0" y="52"/>
                      </a:lnTo>
                      <a:lnTo>
                        <a:pt x="61" y="0"/>
                      </a:lnTo>
                      <a:lnTo>
                        <a:pt x="231" y="190"/>
                      </a:lnTo>
                      <a:lnTo>
                        <a:pt x="183" y="22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6" name="Freeform 137"/>
                <p:cNvSpPr>
                  <a:spLocks/>
                </p:cNvSpPr>
                <p:nvPr/>
              </p:nvSpPr>
              <p:spPr bwMode="auto">
                <a:xfrm>
                  <a:off x="4177" y="1302"/>
                  <a:ext cx="219" cy="249"/>
                </a:xfrm>
                <a:custGeom>
                  <a:avLst/>
                  <a:gdLst>
                    <a:gd name="T0" fmla="*/ 157 w 219"/>
                    <a:gd name="T1" fmla="*/ 248 h 249"/>
                    <a:gd name="T2" fmla="*/ 0 w 219"/>
                    <a:gd name="T3" fmla="*/ 46 h 249"/>
                    <a:gd name="T4" fmla="*/ 68 w 219"/>
                    <a:gd name="T5" fmla="*/ 0 h 249"/>
                    <a:gd name="T6" fmla="*/ 218 w 219"/>
                    <a:gd name="T7" fmla="*/ 202 h 249"/>
                    <a:gd name="T8" fmla="*/ 157 w 219"/>
                    <a:gd name="T9" fmla="*/ 248 h 249"/>
                    <a:gd name="T10" fmla="*/ 0 60000 65536"/>
                    <a:gd name="T11" fmla="*/ 0 60000 65536"/>
                    <a:gd name="T12" fmla="*/ 0 60000 65536"/>
                    <a:gd name="T13" fmla="*/ 0 60000 65536"/>
                    <a:gd name="T14" fmla="*/ 0 60000 65536"/>
                    <a:gd name="T15" fmla="*/ 0 w 219"/>
                    <a:gd name="T16" fmla="*/ 0 h 249"/>
                    <a:gd name="T17" fmla="*/ 219 w 219"/>
                    <a:gd name="T18" fmla="*/ 249 h 249"/>
                  </a:gdLst>
                  <a:ahLst/>
                  <a:cxnLst>
                    <a:cxn ang="T10">
                      <a:pos x="T0" y="T1"/>
                    </a:cxn>
                    <a:cxn ang="T11">
                      <a:pos x="T2" y="T3"/>
                    </a:cxn>
                    <a:cxn ang="T12">
                      <a:pos x="T4" y="T5"/>
                    </a:cxn>
                    <a:cxn ang="T13">
                      <a:pos x="T6" y="T7"/>
                    </a:cxn>
                    <a:cxn ang="T14">
                      <a:pos x="T8" y="T9"/>
                    </a:cxn>
                  </a:cxnLst>
                  <a:rect l="T15" t="T16" r="T17" b="T18"/>
                  <a:pathLst>
                    <a:path w="219" h="249">
                      <a:moveTo>
                        <a:pt x="157" y="248"/>
                      </a:moveTo>
                      <a:lnTo>
                        <a:pt x="0" y="46"/>
                      </a:lnTo>
                      <a:lnTo>
                        <a:pt x="68" y="0"/>
                      </a:lnTo>
                      <a:lnTo>
                        <a:pt x="218" y="202"/>
                      </a:lnTo>
                      <a:lnTo>
                        <a:pt x="157" y="2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7" name="Freeform 138"/>
                <p:cNvSpPr>
                  <a:spLocks/>
                </p:cNvSpPr>
                <p:nvPr/>
              </p:nvSpPr>
              <p:spPr bwMode="auto">
                <a:xfrm>
                  <a:off x="4177" y="1302"/>
                  <a:ext cx="219" cy="249"/>
                </a:xfrm>
                <a:custGeom>
                  <a:avLst/>
                  <a:gdLst>
                    <a:gd name="T0" fmla="*/ 157 w 219"/>
                    <a:gd name="T1" fmla="*/ 248 h 249"/>
                    <a:gd name="T2" fmla="*/ 0 w 219"/>
                    <a:gd name="T3" fmla="*/ 46 h 249"/>
                    <a:gd name="T4" fmla="*/ 68 w 219"/>
                    <a:gd name="T5" fmla="*/ 0 h 249"/>
                    <a:gd name="T6" fmla="*/ 218 w 219"/>
                    <a:gd name="T7" fmla="*/ 202 h 249"/>
                    <a:gd name="T8" fmla="*/ 157 w 219"/>
                    <a:gd name="T9" fmla="*/ 248 h 249"/>
                    <a:gd name="T10" fmla="*/ 0 60000 65536"/>
                    <a:gd name="T11" fmla="*/ 0 60000 65536"/>
                    <a:gd name="T12" fmla="*/ 0 60000 65536"/>
                    <a:gd name="T13" fmla="*/ 0 60000 65536"/>
                    <a:gd name="T14" fmla="*/ 0 60000 65536"/>
                    <a:gd name="T15" fmla="*/ 0 w 219"/>
                    <a:gd name="T16" fmla="*/ 0 h 249"/>
                    <a:gd name="T17" fmla="*/ 219 w 219"/>
                    <a:gd name="T18" fmla="*/ 249 h 249"/>
                  </a:gdLst>
                  <a:ahLst/>
                  <a:cxnLst>
                    <a:cxn ang="T10">
                      <a:pos x="T0" y="T1"/>
                    </a:cxn>
                    <a:cxn ang="T11">
                      <a:pos x="T2" y="T3"/>
                    </a:cxn>
                    <a:cxn ang="T12">
                      <a:pos x="T4" y="T5"/>
                    </a:cxn>
                    <a:cxn ang="T13">
                      <a:pos x="T6" y="T7"/>
                    </a:cxn>
                    <a:cxn ang="T14">
                      <a:pos x="T8" y="T9"/>
                    </a:cxn>
                  </a:cxnLst>
                  <a:rect l="T15" t="T16" r="T17" b="T18"/>
                  <a:pathLst>
                    <a:path w="219" h="249">
                      <a:moveTo>
                        <a:pt x="157" y="248"/>
                      </a:moveTo>
                      <a:lnTo>
                        <a:pt x="0" y="46"/>
                      </a:lnTo>
                      <a:lnTo>
                        <a:pt x="68" y="0"/>
                      </a:lnTo>
                      <a:lnTo>
                        <a:pt x="218" y="202"/>
                      </a:lnTo>
                      <a:lnTo>
                        <a:pt x="157" y="248"/>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8" name="Freeform 139"/>
                <p:cNvSpPr>
                  <a:spLocks/>
                </p:cNvSpPr>
                <p:nvPr/>
              </p:nvSpPr>
              <p:spPr bwMode="auto">
                <a:xfrm>
                  <a:off x="4264" y="1250"/>
                  <a:ext cx="207" cy="257"/>
                </a:xfrm>
                <a:custGeom>
                  <a:avLst/>
                  <a:gdLst>
                    <a:gd name="T0" fmla="*/ 137 w 207"/>
                    <a:gd name="T1" fmla="*/ 256 h 257"/>
                    <a:gd name="T2" fmla="*/ 0 w 207"/>
                    <a:gd name="T3" fmla="*/ 46 h 257"/>
                    <a:gd name="T4" fmla="*/ 82 w 207"/>
                    <a:gd name="T5" fmla="*/ 0 h 257"/>
                    <a:gd name="T6" fmla="*/ 206 w 207"/>
                    <a:gd name="T7" fmla="*/ 223 h 257"/>
                    <a:gd name="T8" fmla="*/ 137 w 207"/>
                    <a:gd name="T9" fmla="*/ 256 h 257"/>
                    <a:gd name="T10" fmla="*/ 0 60000 65536"/>
                    <a:gd name="T11" fmla="*/ 0 60000 65536"/>
                    <a:gd name="T12" fmla="*/ 0 60000 65536"/>
                    <a:gd name="T13" fmla="*/ 0 60000 65536"/>
                    <a:gd name="T14" fmla="*/ 0 60000 65536"/>
                    <a:gd name="T15" fmla="*/ 0 w 207"/>
                    <a:gd name="T16" fmla="*/ 0 h 257"/>
                    <a:gd name="T17" fmla="*/ 207 w 207"/>
                    <a:gd name="T18" fmla="*/ 257 h 257"/>
                  </a:gdLst>
                  <a:ahLst/>
                  <a:cxnLst>
                    <a:cxn ang="T10">
                      <a:pos x="T0" y="T1"/>
                    </a:cxn>
                    <a:cxn ang="T11">
                      <a:pos x="T2" y="T3"/>
                    </a:cxn>
                    <a:cxn ang="T12">
                      <a:pos x="T4" y="T5"/>
                    </a:cxn>
                    <a:cxn ang="T13">
                      <a:pos x="T6" y="T7"/>
                    </a:cxn>
                    <a:cxn ang="T14">
                      <a:pos x="T8" y="T9"/>
                    </a:cxn>
                  </a:cxnLst>
                  <a:rect l="T15" t="T16" r="T17" b="T18"/>
                  <a:pathLst>
                    <a:path w="207" h="257">
                      <a:moveTo>
                        <a:pt x="137" y="256"/>
                      </a:moveTo>
                      <a:lnTo>
                        <a:pt x="0" y="46"/>
                      </a:lnTo>
                      <a:lnTo>
                        <a:pt x="82" y="0"/>
                      </a:lnTo>
                      <a:lnTo>
                        <a:pt x="206" y="223"/>
                      </a:lnTo>
                      <a:lnTo>
                        <a:pt x="137" y="25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9" name="Freeform 140"/>
                <p:cNvSpPr>
                  <a:spLocks/>
                </p:cNvSpPr>
                <p:nvPr/>
              </p:nvSpPr>
              <p:spPr bwMode="auto">
                <a:xfrm>
                  <a:off x="4264" y="1250"/>
                  <a:ext cx="207" cy="257"/>
                </a:xfrm>
                <a:custGeom>
                  <a:avLst/>
                  <a:gdLst>
                    <a:gd name="T0" fmla="*/ 137 w 207"/>
                    <a:gd name="T1" fmla="*/ 256 h 257"/>
                    <a:gd name="T2" fmla="*/ 0 w 207"/>
                    <a:gd name="T3" fmla="*/ 46 h 257"/>
                    <a:gd name="T4" fmla="*/ 82 w 207"/>
                    <a:gd name="T5" fmla="*/ 0 h 257"/>
                    <a:gd name="T6" fmla="*/ 206 w 207"/>
                    <a:gd name="T7" fmla="*/ 223 h 257"/>
                    <a:gd name="T8" fmla="*/ 137 w 207"/>
                    <a:gd name="T9" fmla="*/ 256 h 257"/>
                    <a:gd name="T10" fmla="*/ 0 60000 65536"/>
                    <a:gd name="T11" fmla="*/ 0 60000 65536"/>
                    <a:gd name="T12" fmla="*/ 0 60000 65536"/>
                    <a:gd name="T13" fmla="*/ 0 60000 65536"/>
                    <a:gd name="T14" fmla="*/ 0 60000 65536"/>
                    <a:gd name="T15" fmla="*/ 0 w 207"/>
                    <a:gd name="T16" fmla="*/ 0 h 257"/>
                    <a:gd name="T17" fmla="*/ 207 w 207"/>
                    <a:gd name="T18" fmla="*/ 257 h 257"/>
                  </a:gdLst>
                  <a:ahLst/>
                  <a:cxnLst>
                    <a:cxn ang="T10">
                      <a:pos x="T0" y="T1"/>
                    </a:cxn>
                    <a:cxn ang="T11">
                      <a:pos x="T2" y="T3"/>
                    </a:cxn>
                    <a:cxn ang="T12">
                      <a:pos x="T4" y="T5"/>
                    </a:cxn>
                    <a:cxn ang="T13">
                      <a:pos x="T6" y="T7"/>
                    </a:cxn>
                    <a:cxn ang="T14">
                      <a:pos x="T8" y="T9"/>
                    </a:cxn>
                  </a:cxnLst>
                  <a:rect l="T15" t="T16" r="T17" b="T18"/>
                  <a:pathLst>
                    <a:path w="207" h="257">
                      <a:moveTo>
                        <a:pt x="137" y="256"/>
                      </a:moveTo>
                      <a:lnTo>
                        <a:pt x="0" y="46"/>
                      </a:lnTo>
                      <a:lnTo>
                        <a:pt x="82" y="0"/>
                      </a:lnTo>
                      <a:lnTo>
                        <a:pt x="206" y="223"/>
                      </a:lnTo>
                      <a:lnTo>
                        <a:pt x="137" y="256"/>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0" name="Freeform 141"/>
                <p:cNvSpPr>
                  <a:spLocks/>
                </p:cNvSpPr>
                <p:nvPr/>
              </p:nvSpPr>
              <p:spPr bwMode="auto">
                <a:xfrm>
                  <a:off x="4361" y="1211"/>
                  <a:ext cx="185" cy="256"/>
                </a:xfrm>
                <a:custGeom>
                  <a:avLst/>
                  <a:gdLst>
                    <a:gd name="T0" fmla="*/ 116 w 185"/>
                    <a:gd name="T1" fmla="*/ 255 h 256"/>
                    <a:gd name="T2" fmla="*/ 0 w 185"/>
                    <a:gd name="T3" fmla="*/ 33 h 256"/>
                    <a:gd name="T4" fmla="*/ 75 w 185"/>
                    <a:gd name="T5" fmla="*/ 0 h 256"/>
                    <a:gd name="T6" fmla="*/ 184 w 185"/>
                    <a:gd name="T7" fmla="*/ 229 h 256"/>
                    <a:gd name="T8" fmla="*/ 116 w 185"/>
                    <a:gd name="T9" fmla="*/ 255 h 256"/>
                    <a:gd name="T10" fmla="*/ 0 60000 65536"/>
                    <a:gd name="T11" fmla="*/ 0 60000 65536"/>
                    <a:gd name="T12" fmla="*/ 0 60000 65536"/>
                    <a:gd name="T13" fmla="*/ 0 60000 65536"/>
                    <a:gd name="T14" fmla="*/ 0 60000 65536"/>
                    <a:gd name="T15" fmla="*/ 0 w 185"/>
                    <a:gd name="T16" fmla="*/ 0 h 256"/>
                    <a:gd name="T17" fmla="*/ 185 w 185"/>
                    <a:gd name="T18" fmla="*/ 256 h 256"/>
                  </a:gdLst>
                  <a:ahLst/>
                  <a:cxnLst>
                    <a:cxn ang="T10">
                      <a:pos x="T0" y="T1"/>
                    </a:cxn>
                    <a:cxn ang="T11">
                      <a:pos x="T2" y="T3"/>
                    </a:cxn>
                    <a:cxn ang="T12">
                      <a:pos x="T4" y="T5"/>
                    </a:cxn>
                    <a:cxn ang="T13">
                      <a:pos x="T6" y="T7"/>
                    </a:cxn>
                    <a:cxn ang="T14">
                      <a:pos x="T8" y="T9"/>
                    </a:cxn>
                  </a:cxnLst>
                  <a:rect l="T15" t="T16" r="T17" b="T18"/>
                  <a:pathLst>
                    <a:path w="185" h="256">
                      <a:moveTo>
                        <a:pt x="116" y="255"/>
                      </a:moveTo>
                      <a:lnTo>
                        <a:pt x="0" y="33"/>
                      </a:lnTo>
                      <a:lnTo>
                        <a:pt x="75" y="0"/>
                      </a:lnTo>
                      <a:lnTo>
                        <a:pt x="184" y="229"/>
                      </a:lnTo>
                      <a:lnTo>
                        <a:pt x="116" y="25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1" name="Freeform 142"/>
                <p:cNvSpPr>
                  <a:spLocks/>
                </p:cNvSpPr>
                <p:nvPr/>
              </p:nvSpPr>
              <p:spPr bwMode="auto">
                <a:xfrm>
                  <a:off x="4361" y="1211"/>
                  <a:ext cx="185" cy="256"/>
                </a:xfrm>
                <a:custGeom>
                  <a:avLst/>
                  <a:gdLst>
                    <a:gd name="T0" fmla="*/ 116 w 185"/>
                    <a:gd name="T1" fmla="*/ 255 h 256"/>
                    <a:gd name="T2" fmla="*/ 0 w 185"/>
                    <a:gd name="T3" fmla="*/ 33 h 256"/>
                    <a:gd name="T4" fmla="*/ 75 w 185"/>
                    <a:gd name="T5" fmla="*/ 0 h 256"/>
                    <a:gd name="T6" fmla="*/ 184 w 185"/>
                    <a:gd name="T7" fmla="*/ 229 h 256"/>
                    <a:gd name="T8" fmla="*/ 116 w 185"/>
                    <a:gd name="T9" fmla="*/ 255 h 256"/>
                    <a:gd name="T10" fmla="*/ 0 60000 65536"/>
                    <a:gd name="T11" fmla="*/ 0 60000 65536"/>
                    <a:gd name="T12" fmla="*/ 0 60000 65536"/>
                    <a:gd name="T13" fmla="*/ 0 60000 65536"/>
                    <a:gd name="T14" fmla="*/ 0 60000 65536"/>
                    <a:gd name="T15" fmla="*/ 0 w 185"/>
                    <a:gd name="T16" fmla="*/ 0 h 256"/>
                    <a:gd name="T17" fmla="*/ 185 w 185"/>
                    <a:gd name="T18" fmla="*/ 256 h 256"/>
                  </a:gdLst>
                  <a:ahLst/>
                  <a:cxnLst>
                    <a:cxn ang="T10">
                      <a:pos x="T0" y="T1"/>
                    </a:cxn>
                    <a:cxn ang="T11">
                      <a:pos x="T2" y="T3"/>
                    </a:cxn>
                    <a:cxn ang="T12">
                      <a:pos x="T4" y="T5"/>
                    </a:cxn>
                    <a:cxn ang="T13">
                      <a:pos x="T6" y="T7"/>
                    </a:cxn>
                    <a:cxn ang="T14">
                      <a:pos x="T8" y="T9"/>
                    </a:cxn>
                  </a:cxnLst>
                  <a:rect l="T15" t="T16" r="T17" b="T18"/>
                  <a:pathLst>
                    <a:path w="185" h="256">
                      <a:moveTo>
                        <a:pt x="116" y="255"/>
                      </a:moveTo>
                      <a:lnTo>
                        <a:pt x="0" y="33"/>
                      </a:lnTo>
                      <a:lnTo>
                        <a:pt x="75" y="0"/>
                      </a:lnTo>
                      <a:lnTo>
                        <a:pt x="184" y="229"/>
                      </a:lnTo>
                      <a:lnTo>
                        <a:pt x="116"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2" name="Freeform 143"/>
                <p:cNvSpPr>
                  <a:spLocks/>
                </p:cNvSpPr>
                <p:nvPr/>
              </p:nvSpPr>
              <p:spPr bwMode="auto">
                <a:xfrm>
                  <a:off x="4456" y="1178"/>
                  <a:ext cx="157" cy="263"/>
                </a:xfrm>
                <a:custGeom>
                  <a:avLst/>
                  <a:gdLst>
                    <a:gd name="T0" fmla="*/ 88 w 157"/>
                    <a:gd name="T1" fmla="*/ 255 h 263"/>
                    <a:gd name="T2" fmla="*/ 0 w 157"/>
                    <a:gd name="T3" fmla="*/ 26 h 263"/>
                    <a:gd name="T4" fmla="*/ 81 w 157"/>
                    <a:gd name="T5" fmla="*/ 0 h 263"/>
                    <a:gd name="T6" fmla="*/ 156 w 157"/>
                    <a:gd name="T7" fmla="*/ 236 h 263"/>
                    <a:gd name="T8" fmla="*/ 88 w 157"/>
                    <a:gd name="T9" fmla="*/ 262 h 263"/>
                    <a:gd name="T10" fmla="*/ 88 w 157"/>
                    <a:gd name="T11" fmla="*/ 255 h 263"/>
                    <a:gd name="T12" fmla="*/ 0 60000 65536"/>
                    <a:gd name="T13" fmla="*/ 0 60000 65536"/>
                    <a:gd name="T14" fmla="*/ 0 60000 65536"/>
                    <a:gd name="T15" fmla="*/ 0 60000 65536"/>
                    <a:gd name="T16" fmla="*/ 0 60000 65536"/>
                    <a:gd name="T17" fmla="*/ 0 60000 65536"/>
                    <a:gd name="T18" fmla="*/ 0 w 157"/>
                    <a:gd name="T19" fmla="*/ 0 h 263"/>
                    <a:gd name="T20" fmla="*/ 157 w 157"/>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157" h="263">
                      <a:moveTo>
                        <a:pt x="88" y="255"/>
                      </a:moveTo>
                      <a:lnTo>
                        <a:pt x="0" y="26"/>
                      </a:lnTo>
                      <a:lnTo>
                        <a:pt x="81" y="0"/>
                      </a:lnTo>
                      <a:lnTo>
                        <a:pt x="156" y="236"/>
                      </a:lnTo>
                      <a:lnTo>
                        <a:pt x="88" y="262"/>
                      </a:lnTo>
                      <a:lnTo>
                        <a:pt x="88"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3" name="Freeform 144"/>
                <p:cNvSpPr>
                  <a:spLocks/>
                </p:cNvSpPr>
                <p:nvPr/>
              </p:nvSpPr>
              <p:spPr bwMode="auto">
                <a:xfrm>
                  <a:off x="4456" y="1178"/>
                  <a:ext cx="157" cy="263"/>
                </a:xfrm>
                <a:custGeom>
                  <a:avLst/>
                  <a:gdLst>
                    <a:gd name="T0" fmla="*/ 88 w 157"/>
                    <a:gd name="T1" fmla="*/ 255 h 263"/>
                    <a:gd name="T2" fmla="*/ 0 w 157"/>
                    <a:gd name="T3" fmla="*/ 26 h 263"/>
                    <a:gd name="T4" fmla="*/ 81 w 157"/>
                    <a:gd name="T5" fmla="*/ 0 h 263"/>
                    <a:gd name="T6" fmla="*/ 156 w 157"/>
                    <a:gd name="T7" fmla="*/ 236 h 263"/>
                    <a:gd name="T8" fmla="*/ 88 w 157"/>
                    <a:gd name="T9" fmla="*/ 262 h 263"/>
                    <a:gd name="T10" fmla="*/ 0 60000 65536"/>
                    <a:gd name="T11" fmla="*/ 0 60000 65536"/>
                    <a:gd name="T12" fmla="*/ 0 60000 65536"/>
                    <a:gd name="T13" fmla="*/ 0 60000 65536"/>
                    <a:gd name="T14" fmla="*/ 0 60000 65536"/>
                    <a:gd name="T15" fmla="*/ 0 w 157"/>
                    <a:gd name="T16" fmla="*/ 0 h 263"/>
                    <a:gd name="T17" fmla="*/ 157 w 157"/>
                    <a:gd name="T18" fmla="*/ 263 h 263"/>
                  </a:gdLst>
                  <a:ahLst/>
                  <a:cxnLst>
                    <a:cxn ang="T10">
                      <a:pos x="T0" y="T1"/>
                    </a:cxn>
                    <a:cxn ang="T11">
                      <a:pos x="T2" y="T3"/>
                    </a:cxn>
                    <a:cxn ang="T12">
                      <a:pos x="T4" y="T5"/>
                    </a:cxn>
                    <a:cxn ang="T13">
                      <a:pos x="T6" y="T7"/>
                    </a:cxn>
                    <a:cxn ang="T14">
                      <a:pos x="T8" y="T9"/>
                    </a:cxn>
                  </a:cxnLst>
                  <a:rect l="T15" t="T16" r="T17" b="T18"/>
                  <a:pathLst>
                    <a:path w="157" h="263">
                      <a:moveTo>
                        <a:pt x="88" y="255"/>
                      </a:moveTo>
                      <a:lnTo>
                        <a:pt x="0" y="26"/>
                      </a:lnTo>
                      <a:lnTo>
                        <a:pt x="81" y="0"/>
                      </a:lnTo>
                      <a:lnTo>
                        <a:pt x="156" y="236"/>
                      </a:lnTo>
                      <a:lnTo>
                        <a:pt x="88" y="26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4" name="Freeform 145"/>
                <p:cNvSpPr>
                  <a:spLocks/>
                </p:cNvSpPr>
                <p:nvPr/>
              </p:nvSpPr>
              <p:spPr bwMode="auto">
                <a:xfrm>
                  <a:off x="4552" y="1152"/>
                  <a:ext cx="129" cy="256"/>
                </a:xfrm>
                <a:custGeom>
                  <a:avLst/>
                  <a:gdLst>
                    <a:gd name="T0" fmla="*/ 61 w 129"/>
                    <a:gd name="T1" fmla="*/ 255 h 256"/>
                    <a:gd name="T2" fmla="*/ 0 w 129"/>
                    <a:gd name="T3" fmla="*/ 20 h 256"/>
                    <a:gd name="T4" fmla="*/ 81 w 129"/>
                    <a:gd name="T5" fmla="*/ 0 h 256"/>
                    <a:gd name="T6" fmla="*/ 128 w 129"/>
                    <a:gd name="T7" fmla="*/ 242 h 256"/>
                    <a:gd name="T8" fmla="*/ 61 w 129"/>
                    <a:gd name="T9" fmla="*/ 255 h 256"/>
                    <a:gd name="T10" fmla="*/ 0 60000 65536"/>
                    <a:gd name="T11" fmla="*/ 0 60000 65536"/>
                    <a:gd name="T12" fmla="*/ 0 60000 65536"/>
                    <a:gd name="T13" fmla="*/ 0 60000 65536"/>
                    <a:gd name="T14" fmla="*/ 0 60000 65536"/>
                    <a:gd name="T15" fmla="*/ 0 w 129"/>
                    <a:gd name="T16" fmla="*/ 0 h 256"/>
                    <a:gd name="T17" fmla="*/ 129 w 129"/>
                    <a:gd name="T18" fmla="*/ 256 h 256"/>
                  </a:gdLst>
                  <a:ahLst/>
                  <a:cxnLst>
                    <a:cxn ang="T10">
                      <a:pos x="T0" y="T1"/>
                    </a:cxn>
                    <a:cxn ang="T11">
                      <a:pos x="T2" y="T3"/>
                    </a:cxn>
                    <a:cxn ang="T12">
                      <a:pos x="T4" y="T5"/>
                    </a:cxn>
                    <a:cxn ang="T13">
                      <a:pos x="T6" y="T7"/>
                    </a:cxn>
                    <a:cxn ang="T14">
                      <a:pos x="T8" y="T9"/>
                    </a:cxn>
                  </a:cxnLst>
                  <a:rect l="T15" t="T16" r="T17" b="T18"/>
                  <a:pathLst>
                    <a:path w="129" h="256">
                      <a:moveTo>
                        <a:pt x="61" y="255"/>
                      </a:moveTo>
                      <a:lnTo>
                        <a:pt x="0" y="20"/>
                      </a:lnTo>
                      <a:lnTo>
                        <a:pt x="81" y="0"/>
                      </a:lnTo>
                      <a:lnTo>
                        <a:pt x="128" y="242"/>
                      </a:lnTo>
                      <a:lnTo>
                        <a:pt x="61" y="25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5" name="Freeform 146"/>
                <p:cNvSpPr>
                  <a:spLocks/>
                </p:cNvSpPr>
                <p:nvPr/>
              </p:nvSpPr>
              <p:spPr bwMode="auto">
                <a:xfrm>
                  <a:off x="4552" y="1152"/>
                  <a:ext cx="129" cy="256"/>
                </a:xfrm>
                <a:custGeom>
                  <a:avLst/>
                  <a:gdLst>
                    <a:gd name="T0" fmla="*/ 61 w 129"/>
                    <a:gd name="T1" fmla="*/ 255 h 256"/>
                    <a:gd name="T2" fmla="*/ 0 w 129"/>
                    <a:gd name="T3" fmla="*/ 20 h 256"/>
                    <a:gd name="T4" fmla="*/ 81 w 129"/>
                    <a:gd name="T5" fmla="*/ 0 h 256"/>
                    <a:gd name="T6" fmla="*/ 128 w 129"/>
                    <a:gd name="T7" fmla="*/ 242 h 256"/>
                    <a:gd name="T8" fmla="*/ 61 w 129"/>
                    <a:gd name="T9" fmla="*/ 255 h 256"/>
                    <a:gd name="T10" fmla="*/ 0 60000 65536"/>
                    <a:gd name="T11" fmla="*/ 0 60000 65536"/>
                    <a:gd name="T12" fmla="*/ 0 60000 65536"/>
                    <a:gd name="T13" fmla="*/ 0 60000 65536"/>
                    <a:gd name="T14" fmla="*/ 0 60000 65536"/>
                    <a:gd name="T15" fmla="*/ 0 w 129"/>
                    <a:gd name="T16" fmla="*/ 0 h 256"/>
                    <a:gd name="T17" fmla="*/ 129 w 129"/>
                    <a:gd name="T18" fmla="*/ 256 h 256"/>
                  </a:gdLst>
                  <a:ahLst/>
                  <a:cxnLst>
                    <a:cxn ang="T10">
                      <a:pos x="T0" y="T1"/>
                    </a:cxn>
                    <a:cxn ang="T11">
                      <a:pos x="T2" y="T3"/>
                    </a:cxn>
                    <a:cxn ang="T12">
                      <a:pos x="T4" y="T5"/>
                    </a:cxn>
                    <a:cxn ang="T13">
                      <a:pos x="T6" y="T7"/>
                    </a:cxn>
                    <a:cxn ang="T14">
                      <a:pos x="T8" y="T9"/>
                    </a:cxn>
                  </a:cxnLst>
                  <a:rect l="T15" t="T16" r="T17" b="T18"/>
                  <a:pathLst>
                    <a:path w="129" h="256">
                      <a:moveTo>
                        <a:pt x="61" y="255"/>
                      </a:moveTo>
                      <a:lnTo>
                        <a:pt x="0" y="20"/>
                      </a:lnTo>
                      <a:lnTo>
                        <a:pt x="81" y="0"/>
                      </a:lnTo>
                      <a:lnTo>
                        <a:pt x="128" y="242"/>
                      </a:lnTo>
                      <a:lnTo>
                        <a:pt x="61"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6" name="Freeform 147"/>
                <p:cNvSpPr>
                  <a:spLocks/>
                </p:cNvSpPr>
                <p:nvPr/>
              </p:nvSpPr>
              <p:spPr bwMode="auto">
                <a:xfrm>
                  <a:off x="4646" y="1138"/>
                  <a:ext cx="104" cy="256"/>
                </a:xfrm>
                <a:custGeom>
                  <a:avLst/>
                  <a:gdLst>
                    <a:gd name="T0" fmla="*/ 34 w 104"/>
                    <a:gd name="T1" fmla="*/ 255 h 256"/>
                    <a:gd name="T2" fmla="*/ 0 w 104"/>
                    <a:gd name="T3" fmla="*/ 7 h 256"/>
                    <a:gd name="T4" fmla="*/ 76 w 104"/>
                    <a:gd name="T5" fmla="*/ 0 h 256"/>
                    <a:gd name="T6" fmla="*/ 103 w 104"/>
                    <a:gd name="T7" fmla="*/ 242 h 256"/>
                    <a:gd name="T8" fmla="*/ 34 w 104"/>
                    <a:gd name="T9" fmla="*/ 248 h 256"/>
                    <a:gd name="T10" fmla="*/ 34 w 104"/>
                    <a:gd name="T11" fmla="*/ 255 h 256"/>
                    <a:gd name="T12" fmla="*/ 0 60000 65536"/>
                    <a:gd name="T13" fmla="*/ 0 60000 65536"/>
                    <a:gd name="T14" fmla="*/ 0 60000 65536"/>
                    <a:gd name="T15" fmla="*/ 0 60000 65536"/>
                    <a:gd name="T16" fmla="*/ 0 60000 65536"/>
                    <a:gd name="T17" fmla="*/ 0 60000 65536"/>
                    <a:gd name="T18" fmla="*/ 0 w 104"/>
                    <a:gd name="T19" fmla="*/ 0 h 256"/>
                    <a:gd name="T20" fmla="*/ 104 w 104"/>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04" h="256">
                      <a:moveTo>
                        <a:pt x="34" y="255"/>
                      </a:moveTo>
                      <a:lnTo>
                        <a:pt x="0" y="7"/>
                      </a:lnTo>
                      <a:lnTo>
                        <a:pt x="76" y="0"/>
                      </a:lnTo>
                      <a:lnTo>
                        <a:pt x="103" y="242"/>
                      </a:lnTo>
                      <a:lnTo>
                        <a:pt x="34" y="248"/>
                      </a:lnTo>
                      <a:lnTo>
                        <a:pt x="34"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7" name="Freeform 148"/>
                <p:cNvSpPr>
                  <a:spLocks/>
                </p:cNvSpPr>
                <p:nvPr/>
              </p:nvSpPr>
              <p:spPr bwMode="auto">
                <a:xfrm>
                  <a:off x="4646" y="1138"/>
                  <a:ext cx="104" cy="256"/>
                </a:xfrm>
                <a:custGeom>
                  <a:avLst/>
                  <a:gdLst>
                    <a:gd name="T0" fmla="*/ 34 w 104"/>
                    <a:gd name="T1" fmla="*/ 255 h 256"/>
                    <a:gd name="T2" fmla="*/ 0 w 104"/>
                    <a:gd name="T3" fmla="*/ 7 h 256"/>
                    <a:gd name="T4" fmla="*/ 76 w 104"/>
                    <a:gd name="T5" fmla="*/ 0 h 256"/>
                    <a:gd name="T6" fmla="*/ 103 w 104"/>
                    <a:gd name="T7" fmla="*/ 242 h 256"/>
                    <a:gd name="T8" fmla="*/ 34 w 104"/>
                    <a:gd name="T9" fmla="*/ 248 h 256"/>
                    <a:gd name="T10" fmla="*/ 0 60000 65536"/>
                    <a:gd name="T11" fmla="*/ 0 60000 65536"/>
                    <a:gd name="T12" fmla="*/ 0 60000 65536"/>
                    <a:gd name="T13" fmla="*/ 0 60000 65536"/>
                    <a:gd name="T14" fmla="*/ 0 60000 65536"/>
                    <a:gd name="T15" fmla="*/ 0 w 104"/>
                    <a:gd name="T16" fmla="*/ 0 h 256"/>
                    <a:gd name="T17" fmla="*/ 104 w 104"/>
                    <a:gd name="T18" fmla="*/ 256 h 256"/>
                  </a:gdLst>
                  <a:ahLst/>
                  <a:cxnLst>
                    <a:cxn ang="T10">
                      <a:pos x="T0" y="T1"/>
                    </a:cxn>
                    <a:cxn ang="T11">
                      <a:pos x="T2" y="T3"/>
                    </a:cxn>
                    <a:cxn ang="T12">
                      <a:pos x="T4" y="T5"/>
                    </a:cxn>
                    <a:cxn ang="T13">
                      <a:pos x="T6" y="T7"/>
                    </a:cxn>
                    <a:cxn ang="T14">
                      <a:pos x="T8" y="T9"/>
                    </a:cxn>
                  </a:cxnLst>
                  <a:rect l="T15" t="T16" r="T17" b="T18"/>
                  <a:pathLst>
                    <a:path w="104" h="256">
                      <a:moveTo>
                        <a:pt x="34" y="255"/>
                      </a:moveTo>
                      <a:lnTo>
                        <a:pt x="0" y="7"/>
                      </a:lnTo>
                      <a:lnTo>
                        <a:pt x="76" y="0"/>
                      </a:lnTo>
                      <a:lnTo>
                        <a:pt x="103" y="242"/>
                      </a:lnTo>
                      <a:lnTo>
                        <a:pt x="34" y="2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8" name="Freeform 149"/>
                <p:cNvSpPr>
                  <a:spLocks/>
                </p:cNvSpPr>
                <p:nvPr/>
              </p:nvSpPr>
              <p:spPr bwMode="auto">
                <a:xfrm>
                  <a:off x="4741" y="1138"/>
                  <a:ext cx="84" cy="249"/>
                </a:xfrm>
                <a:custGeom>
                  <a:avLst/>
                  <a:gdLst>
                    <a:gd name="T0" fmla="*/ 14 w 84"/>
                    <a:gd name="T1" fmla="*/ 248 h 249"/>
                    <a:gd name="T2" fmla="*/ 0 w 84"/>
                    <a:gd name="T3" fmla="*/ 7 h 249"/>
                    <a:gd name="T4" fmla="*/ 76 w 84"/>
                    <a:gd name="T5" fmla="*/ 0 h 249"/>
                    <a:gd name="T6" fmla="*/ 83 w 84"/>
                    <a:gd name="T7" fmla="*/ 241 h 249"/>
                    <a:gd name="T8" fmla="*/ 14 w 84"/>
                    <a:gd name="T9" fmla="*/ 248 h 249"/>
                    <a:gd name="T10" fmla="*/ 0 60000 65536"/>
                    <a:gd name="T11" fmla="*/ 0 60000 65536"/>
                    <a:gd name="T12" fmla="*/ 0 60000 65536"/>
                    <a:gd name="T13" fmla="*/ 0 60000 65536"/>
                    <a:gd name="T14" fmla="*/ 0 60000 65536"/>
                    <a:gd name="T15" fmla="*/ 0 w 84"/>
                    <a:gd name="T16" fmla="*/ 0 h 249"/>
                    <a:gd name="T17" fmla="*/ 84 w 84"/>
                    <a:gd name="T18" fmla="*/ 249 h 249"/>
                  </a:gdLst>
                  <a:ahLst/>
                  <a:cxnLst>
                    <a:cxn ang="T10">
                      <a:pos x="T0" y="T1"/>
                    </a:cxn>
                    <a:cxn ang="T11">
                      <a:pos x="T2" y="T3"/>
                    </a:cxn>
                    <a:cxn ang="T12">
                      <a:pos x="T4" y="T5"/>
                    </a:cxn>
                    <a:cxn ang="T13">
                      <a:pos x="T6" y="T7"/>
                    </a:cxn>
                    <a:cxn ang="T14">
                      <a:pos x="T8" y="T9"/>
                    </a:cxn>
                  </a:cxnLst>
                  <a:rect l="T15" t="T16" r="T17" b="T18"/>
                  <a:pathLst>
                    <a:path w="84" h="249">
                      <a:moveTo>
                        <a:pt x="14" y="248"/>
                      </a:moveTo>
                      <a:lnTo>
                        <a:pt x="0" y="7"/>
                      </a:lnTo>
                      <a:lnTo>
                        <a:pt x="76" y="0"/>
                      </a:lnTo>
                      <a:lnTo>
                        <a:pt x="83" y="241"/>
                      </a:lnTo>
                      <a:lnTo>
                        <a:pt x="14" y="2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49" name="Freeform 150"/>
                <p:cNvSpPr>
                  <a:spLocks/>
                </p:cNvSpPr>
                <p:nvPr/>
              </p:nvSpPr>
              <p:spPr bwMode="auto">
                <a:xfrm>
                  <a:off x="4741" y="1138"/>
                  <a:ext cx="84" cy="249"/>
                </a:xfrm>
                <a:custGeom>
                  <a:avLst/>
                  <a:gdLst>
                    <a:gd name="T0" fmla="*/ 14 w 84"/>
                    <a:gd name="T1" fmla="*/ 248 h 249"/>
                    <a:gd name="T2" fmla="*/ 0 w 84"/>
                    <a:gd name="T3" fmla="*/ 7 h 249"/>
                    <a:gd name="T4" fmla="*/ 76 w 84"/>
                    <a:gd name="T5" fmla="*/ 0 h 249"/>
                    <a:gd name="T6" fmla="*/ 83 w 84"/>
                    <a:gd name="T7" fmla="*/ 241 h 249"/>
                    <a:gd name="T8" fmla="*/ 14 w 84"/>
                    <a:gd name="T9" fmla="*/ 248 h 249"/>
                    <a:gd name="T10" fmla="*/ 0 60000 65536"/>
                    <a:gd name="T11" fmla="*/ 0 60000 65536"/>
                    <a:gd name="T12" fmla="*/ 0 60000 65536"/>
                    <a:gd name="T13" fmla="*/ 0 60000 65536"/>
                    <a:gd name="T14" fmla="*/ 0 60000 65536"/>
                    <a:gd name="T15" fmla="*/ 0 w 84"/>
                    <a:gd name="T16" fmla="*/ 0 h 249"/>
                    <a:gd name="T17" fmla="*/ 84 w 84"/>
                    <a:gd name="T18" fmla="*/ 249 h 249"/>
                  </a:gdLst>
                  <a:ahLst/>
                  <a:cxnLst>
                    <a:cxn ang="T10">
                      <a:pos x="T0" y="T1"/>
                    </a:cxn>
                    <a:cxn ang="T11">
                      <a:pos x="T2" y="T3"/>
                    </a:cxn>
                    <a:cxn ang="T12">
                      <a:pos x="T4" y="T5"/>
                    </a:cxn>
                    <a:cxn ang="T13">
                      <a:pos x="T6" y="T7"/>
                    </a:cxn>
                    <a:cxn ang="T14">
                      <a:pos x="T8" y="T9"/>
                    </a:cxn>
                  </a:cxnLst>
                  <a:rect l="T15" t="T16" r="T17" b="T18"/>
                  <a:pathLst>
                    <a:path w="84" h="249">
                      <a:moveTo>
                        <a:pt x="14" y="248"/>
                      </a:moveTo>
                      <a:lnTo>
                        <a:pt x="0" y="7"/>
                      </a:lnTo>
                      <a:lnTo>
                        <a:pt x="76" y="0"/>
                      </a:lnTo>
                      <a:lnTo>
                        <a:pt x="83" y="241"/>
                      </a:lnTo>
                      <a:lnTo>
                        <a:pt x="14" y="248"/>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pSp>
            <p:nvGrpSpPr>
              <p:cNvPr id="44106" name="Group 151"/>
              <p:cNvGrpSpPr>
                <a:grpSpLocks/>
              </p:cNvGrpSpPr>
              <p:nvPr/>
            </p:nvGrpSpPr>
            <p:grpSpPr bwMode="auto">
              <a:xfrm>
                <a:off x="4831" y="1138"/>
                <a:ext cx="724" cy="460"/>
                <a:chOff x="4831" y="1138"/>
                <a:chExt cx="724" cy="460"/>
              </a:xfrm>
            </p:grpSpPr>
            <p:sp>
              <p:nvSpPr>
                <p:cNvPr id="44118" name="Freeform 152"/>
                <p:cNvSpPr>
                  <a:spLocks/>
                </p:cNvSpPr>
                <p:nvPr/>
              </p:nvSpPr>
              <p:spPr bwMode="auto">
                <a:xfrm>
                  <a:off x="5321" y="1368"/>
                  <a:ext cx="234" cy="230"/>
                </a:xfrm>
                <a:custGeom>
                  <a:avLst/>
                  <a:gdLst>
                    <a:gd name="T0" fmla="*/ 62 w 234"/>
                    <a:gd name="T1" fmla="*/ 229 h 230"/>
                    <a:gd name="T2" fmla="*/ 233 w 234"/>
                    <a:gd name="T3" fmla="*/ 52 h 230"/>
                    <a:gd name="T4" fmla="*/ 178 w 234"/>
                    <a:gd name="T5" fmla="*/ 0 h 230"/>
                    <a:gd name="T6" fmla="*/ 0 w 234"/>
                    <a:gd name="T7" fmla="*/ 190 h 230"/>
                    <a:gd name="T8" fmla="*/ 55 w 234"/>
                    <a:gd name="T9" fmla="*/ 229 h 230"/>
                    <a:gd name="T10" fmla="*/ 62 w 234"/>
                    <a:gd name="T11" fmla="*/ 229 h 230"/>
                    <a:gd name="T12" fmla="*/ 0 60000 65536"/>
                    <a:gd name="T13" fmla="*/ 0 60000 65536"/>
                    <a:gd name="T14" fmla="*/ 0 60000 65536"/>
                    <a:gd name="T15" fmla="*/ 0 60000 65536"/>
                    <a:gd name="T16" fmla="*/ 0 60000 65536"/>
                    <a:gd name="T17" fmla="*/ 0 60000 65536"/>
                    <a:gd name="T18" fmla="*/ 0 w 234"/>
                    <a:gd name="T19" fmla="*/ 0 h 230"/>
                    <a:gd name="T20" fmla="*/ 234 w 234"/>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234" h="230">
                      <a:moveTo>
                        <a:pt x="62" y="229"/>
                      </a:moveTo>
                      <a:lnTo>
                        <a:pt x="233" y="52"/>
                      </a:lnTo>
                      <a:lnTo>
                        <a:pt x="178" y="0"/>
                      </a:lnTo>
                      <a:lnTo>
                        <a:pt x="0" y="190"/>
                      </a:lnTo>
                      <a:lnTo>
                        <a:pt x="55" y="229"/>
                      </a:lnTo>
                      <a:lnTo>
                        <a:pt x="62" y="229"/>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19" name="Freeform 153"/>
                <p:cNvSpPr>
                  <a:spLocks/>
                </p:cNvSpPr>
                <p:nvPr/>
              </p:nvSpPr>
              <p:spPr bwMode="auto">
                <a:xfrm>
                  <a:off x="5321" y="1368"/>
                  <a:ext cx="234" cy="230"/>
                </a:xfrm>
                <a:custGeom>
                  <a:avLst/>
                  <a:gdLst>
                    <a:gd name="T0" fmla="*/ 62 w 234"/>
                    <a:gd name="T1" fmla="*/ 229 h 230"/>
                    <a:gd name="T2" fmla="*/ 233 w 234"/>
                    <a:gd name="T3" fmla="*/ 52 h 230"/>
                    <a:gd name="T4" fmla="*/ 178 w 234"/>
                    <a:gd name="T5" fmla="*/ 0 h 230"/>
                    <a:gd name="T6" fmla="*/ 0 w 234"/>
                    <a:gd name="T7" fmla="*/ 190 h 230"/>
                    <a:gd name="T8" fmla="*/ 55 w 234"/>
                    <a:gd name="T9" fmla="*/ 229 h 230"/>
                    <a:gd name="T10" fmla="*/ 0 60000 65536"/>
                    <a:gd name="T11" fmla="*/ 0 60000 65536"/>
                    <a:gd name="T12" fmla="*/ 0 60000 65536"/>
                    <a:gd name="T13" fmla="*/ 0 60000 65536"/>
                    <a:gd name="T14" fmla="*/ 0 60000 65536"/>
                    <a:gd name="T15" fmla="*/ 0 w 234"/>
                    <a:gd name="T16" fmla="*/ 0 h 230"/>
                    <a:gd name="T17" fmla="*/ 234 w 234"/>
                    <a:gd name="T18" fmla="*/ 230 h 230"/>
                  </a:gdLst>
                  <a:ahLst/>
                  <a:cxnLst>
                    <a:cxn ang="T10">
                      <a:pos x="T0" y="T1"/>
                    </a:cxn>
                    <a:cxn ang="T11">
                      <a:pos x="T2" y="T3"/>
                    </a:cxn>
                    <a:cxn ang="T12">
                      <a:pos x="T4" y="T5"/>
                    </a:cxn>
                    <a:cxn ang="T13">
                      <a:pos x="T6" y="T7"/>
                    </a:cxn>
                    <a:cxn ang="T14">
                      <a:pos x="T8" y="T9"/>
                    </a:cxn>
                  </a:cxnLst>
                  <a:rect l="T15" t="T16" r="T17" b="T18"/>
                  <a:pathLst>
                    <a:path w="234" h="230">
                      <a:moveTo>
                        <a:pt x="62" y="229"/>
                      </a:moveTo>
                      <a:lnTo>
                        <a:pt x="233" y="52"/>
                      </a:lnTo>
                      <a:lnTo>
                        <a:pt x="178" y="0"/>
                      </a:lnTo>
                      <a:lnTo>
                        <a:pt x="0" y="190"/>
                      </a:lnTo>
                      <a:lnTo>
                        <a:pt x="55" y="22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0" name="Freeform 154"/>
                <p:cNvSpPr>
                  <a:spLocks/>
                </p:cNvSpPr>
                <p:nvPr/>
              </p:nvSpPr>
              <p:spPr bwMode="auto">
                <a:xfrm>
                  <a:off x="5252" y="1302"/>
                  <a:ext cx="220" cy="249"/>
                </a:xfrm>
                <a:custGeom>
                  <a:avLst/>
                  <a:gdLst>
                    <a:gd name="T0" fmla="*/ 68 w 220"/>
                    <a:gd name="T1" fmla="*/ 248 h 249"/>
                    <a:gd name="T2" fmla="*/ 219 w 220"/>
                    <a:gd name="T3" fmla="*/ 46 h 249"/>
                    <a:gd name="T4" fmla="*/ 157 w 220"/>
                    <a:gd name="T5" fmla="*/ 0 h 249"/>
                    <a:gd name="T6" fmla="*/ 0 w 220"/>
                    <a:gd name="T7" fmla="*/ 202 h 249"/>
                    <a:gd name="T8" fmla="*/ 62 w 220"/>
                    <a:gd name="T9" fmla="*/ 248 h 249"/>
                    <a:gd name="T10" fmla="*/ 68 w 220"/>
                    <a:gd name="T11" fmla="*/ 248 h 249"/>
                    <a:gd name="T12" fmla="*/ 0 60000 65536"/>
                    <a:gd name="T13" fmla="*/ 0 60000 65536"/>
                    <a:gd name="T14" fmla="*/ 0 60000 65536"/>
                    <a:gd name="T15" fmla="*/ 0 60000 65536"/>
                    <a:gd name="T16" fmla="*/ 0 60000 65536"/>
                    <a:gd name="T17" fmla="*/ 0 60000 65536"/>
                    <a:gd name="T18" fmla="*/ 0 w 220"/>
                    <a:gd name="T19" fmla="*/ 0 h 249"/>
                    <a:gd name="T20" fmla="*/ 220 w 220"/>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220" h="249">
                      <a:moveTo>
                        <a:pt x="68" y="248"/>
                      </a:moveTo>
                      <a:lnTo>
                        <a:pt x="219" y="46"/>
                      </a:lnTo>
                      <a:lnTo>
                        <a:pt x="157" y="0"/>
                      </a:lnTo>
                      <a:lnTo>
                        <a:pt x="0" y="202"/>
                      </a:lnTo>
                      <a:lnTo>
                        <a:pt x="62" y="248"/>
                      </a:lnTo>
                      <a:lnTo>
                        <a:pt x="68" y="248"/>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1" name="Freeform 155"/>
                <p:cNvSpPr>
                  <a:spLocks/>
                </p:cNvSpPr>
                <p:nvPr/>
              </p:nvSpPr>
              <p:spPr bwMode="auto">
                <a:xfrm>
                  <a:off x="5252" y="1302"/>
                  <a:ext cx="220" cy="249"/>
                </a:xfrm>
                <a:custGeom>
                  <a:avLst/>
                  <a:gdLst>
                    <a:gd name="T0" fmla="*/ 68 w 220"/>
                    <a:gd name="T1" fmla="*/ 248 h 249"/>
                    <a:gd name="T2" fmla="*/ 219 w 220"/>
                    <a:gd name="T3" fmla="*/ 46 h 249"/>
                    <a:gd name="T4" fmla="*/ 157 w 220"/>
                    <a:gd name="T5" fmla="*/ 0 h 249"/>
                    <a:gd name="T6" fmla="*/ 0 w 220"/>
                    <a:gd name="T7" fmla="*/ 202 h 249"/>
                    <a:gd name="T8" fmla="*/ 62 w 220"/>
                    <a:gd name="T9" fmla="*/ 248 h 249"/>
                    <a:gd name="T10" fmla="*/ 0 60000 65536"/>
                    <a:gd name="T11" fmla="*/ 0 60000 65536"/>
                    <a:gd name="T12" fmla="*/ 0 60000 65536"/>
                    <a:gd name="T13" fmla="*/ 0 60000 65536"/>
                    <a:gd name="T14" fmla="*/ 0 60000 65536"/>
                    <a:gd name="T15" fmla="*/ 0 w 220"/>
                    <a:gd name="T16" fmla="*/ 0 h 249"/>
                    <a:gd name="T17" fmla="*/ 220 w 220"/>
                    <a:gd name="T18" fmla="*/ 249 h 249"/>
                  </a:gdLst>
                  <a:ahLst/>
                  <a:cxnLst>
                    <a:cxn ang="T10">
                      <a:pos x="T0" y="T1"/>
                    </a:cxn>
                    <a:cxn ang="T11">
                      <a:pos x="T2" y="T3"/>
                    </a:cxn>
                    <a:cxn ang="T12">
                      <a:pos x="T4" y="T5"/>
                    </a:cxn>
                    <a:cxn ang="T13">
                      <a:pos x="T6" y="T7"/>
                    </a:cxn>
                    <a:cxn ang="T14">
                      <a:pos x="T8" y="T9"/>
                    </a:cxn>
                  </a:cxnLst>
                  <a:rect l="T15" t="T16" r="T17" b="T18"/>
                  <a:pathLst>
                    <a:path w="220" h="249">
                      <a:moveTo>
                        <a:pt x="68" y="248"/>
                      </a:moveTo>
                      <a:lnTo>
                        <a:pt x="219" y="46"/>
                      </a:lnTo>
                      <a:lnTo>
                        <a:pt x="157" y="0"/>
                      </a:lnTo>
                      <a:lnTo>
                        <a:pt x="0" y="202"/>
                      </a:lnTo>
                      <a:lnTo>
                        <a:pt x="62" y="2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2" name="Freeform 156"/>
                <p:cNvSpPr>
                  <a:spLocks/>
                </p:cNvSpPr>
                <p:nvPr/>
              </p:nvSpPr>
              <p:spPr bwMode="auto">
                <a:xfrm>
                  <a:off x="5185" y="1250"/>
                  <a:ext cx="207" cy="257"/>
                </a:xfrm>
                <a:custGeom>
                  <a:avLst/>
                  <a:gdLst>
                    <a:gd name="T0" fmla="*/ 69 w 207"/>
                    <a:gd name="T1" fmla="*/ 256 h 257"/>
                    <a:gd name="T2" fmla="*/ 206 w 207"/>
                    <a:gd name="T3" fmla="*/ 46 h 257"/>
                    <a:gd name="T4" fmla="*/ 130 w 207"/>
                    <a:gd name="T5" fmla="*/ 0 h 257"/>
                    <a:gd name="T6" fmla="*/ 0 w 207"/>
                    <a:gd name="T7" fmla="*/ 223 h 257"/>
                    <a:gd name="T8" fmla="*/ 69 w 207"/>
                    <a:gd name="T9" fmla="*/ 256 h 257"/>
                    <a:gd name="T10" fmla="*/ 0 60000 65536"/>
                    <a:gd name="T11" fmla="*/ 0 60000 65536"/>
                    <a:gd name="T12" fmla="*/ 0 60000 65536"/>
                    <a:gd name="T13" fmla="*/ 0 60000 65536"/>
                    <a:gd name="T14" fmla="*/ 0 60000 65536"/>
                    <a:gd name="T15" fmla="*/ 0 w 207"/>
                    <a:gd name="T16" fmla="*/ 0 h 257"/>
                    <a:gd name="T17" fmla="*/ 207 w 207"/>
                    <a:gd name="T18" fmla="*/ 257 h 257"/>
                  </a:gdLst>
                  <a:ahLst/>
                  <a:cxnLst>
                    <a:cxn ang="T10">
                      <a:pos x="T0" y="T1"/>
                    </a:cxn>
                    <a:cxn ang="T11">
                      <a:pos x="T2" y="T3"/>
                    </a:cxn>
                    <a:cxn ang="T12">
                      <a:pos x="T4" y="T5"/>
                    </a:cxn>
                    <a:cxn ang="T13">
                      <a:pos x="T6" y="T7"/>
                    </a:cxn>
                    <a:cxn ang="T14">
                      <a:pos x="T8" y="T9"/>
                    </a:cxn>
                  </a:cxnLst>
                  <a:rect l="T15" t="T16" r="T17" b="T18"/>
                  <a:pathLst>
                    <a:path w="207" h="257">
                      <a:moveTo>
                        <a:pt x="69" y="256"/>
                      </a:moveTo>
                      <a:lnTo>
                        <a:pt x="206" y="46"/>
                      </a:lnTo>
                      <a:lnTo>
                        <a:pt x="130" y="0"/>
                      </a:lnTo>
                      <a:lnTo>
                        <a:pt x="0" y="223"/>
                      </a:lnTo>
                      <a:lnTo>
                        <a:pt x="69" y="25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3" name="Freeform 157"/>
                <p:cNvSpPr>
                  <a:spLocks/>
                </p:cNvSpPr>
                <p:nvPr/>
              </p:nvSpPr>
              <p:spPr bwMode="auto">
                <a:xfrm>
                  <a:off x="5185" y="1250"/>
                  <a:ext cx="207" cy="257"/>
                </a:xfrm>
                <a:custGeom>
                  <a:avLst/>
                  <a:gdLst>
                    <a:gd name="T0" fmla="*/ 69 w 207"/>
                    <a:gd name="T1" fmla="*/ 256 h 257"/>
                    <a:gd name="T2" fmla="*/ 206 w 207"/>
                    <a:gd name="T3" fmla="*/ 46 h 257"/>
                    <a:gd name="T4" fmla="*/ 130 w 207"/>
                    <a:gd name="T5" fmla="*/ 0 h 257"/>
                    <a:gd name="T6" fmla="*/ 0 w 207"/>
                    <a:gd name="T7" fmla="*/ 223 h 257"/>
                    <a:gd name="T8" fmla="*/ 69 w 207"/>
                    <a:gd name="T9" fmla="*/ 256 h 257"/>
                    <a:gd name="T10" fmla="*/ 0 60000 65536"/>
                    <a:gd name="T11" fmla="*/ 0 60000 65536"/>
                    <a:gd name="T12" fmla="*/ 0 60000 65536"/>
                    <a:gd name="T13" fmla="*/ 0 60000 65536"/>
                    <a:gd name="T14" fmla="*/ 0 60000 65536"/>
                    <a:gd name="T15" fmla="*/ 0 w 207"/>
                    <a:gd name="T16" fmla="*/ 0 h 257"/>
                    <a:gd name="T17" fmla="*/ 207 w 207"/>
                    <a:gd name="T18" fmla="*/ 257 h 257"/>
                  </a:gdLst>
                  <a:ahLst/>
                  <a:cxnLst>
                    <a:cxn ang="T10">
                      <a:pos x="T0" y="T1"/>
                    </a:cxn>
                    <a:cxn ang="T11">
                      <a:pos x="T2" y="T3"/>
                    </a:cxn>
                    <a:cxn ang="T12">
                      <a:pos x="T4" y="T5"/>
                    </a:cxn>
                    <a:cxn ang="T13">
                      <a:pos x="T6" y="T7"/>
                    </a:cxn>
                    <a:cxn ang="T14">
                      <a:pos x="T8" y="T9"/>
                    </a:cxn>
                  </a:cxnLst>
                  <a:rect l="T15" t="T16" r="T17" b="T18"/>
                  <a:pathLst>
                    <a:path w="207" h="257">
                      <a:moveTo>
                        <a:pt x="69" y="256"/>
                      </a:moveTo>
                      <a:lnTo>
                        <a:pt x="206" y="46"/>
                      </a:lnTo>
                      <a:lnTo>
                        <a:pt x="130" y="0"/>
                      </a:lnTo>
                      <a:lnTo>
                        <a:pt x="0" y="223"/>
                      </a:lnTo>
                      <a:lnTo>
                        <a:pt x="69" y="256"/>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4" name="Freeform 158"/>
                <p:cNvSpPr>
                  <a:spLocks/>
                </p:cNvSpPr>
                <p:nvPr/>
              </p:nvSpPr>
              <p:spPr bwMode="auto">
                <a:xfrm>
                  <a:off x="5117" y="1211"/>
                  <a:ext cx="185" cy="256"/>
                </a:xfrm>
                <a:custGeom>
                  <a:avLst/>
                  <a:gdLst>
                    <a:gd name="T0" fmla="*/ 68 w 185"/>
                    <a:gd name="T1" fmla="*/ 255 h 256"/>
                    <a:gd name="T2" fmla="*/ 184 w 185"/>
                    <a:gd name="T3" fmla="*/ 33 h 256"/>
                    <a:gd name="T4" fmla="*/ 109 w 185"/>
                    <a:gd name="T5" fmla="*/ 0 h 256"/>
                    <a:gd name="T6" fmla="*/ 0 w 185"/>
                    <a:gd name="T7" fmla="*/ 229 h 256"/>
                    <a:gd name="T8" fmla="*/ 68 w 185"/>
                    <a:gd name="T9" fmla="*/ 255 h 256"/>
                    <a:gd name="T10" fmla="*/ 0 60000 65536"/>
                    <a:gd name="T11" fmla="*/ 0 60000 65536"/>
                    <a:gd name="T12" fmla="*/ 0 60000 65536"/>
                    <a:gd name="T13" fmla="*/ 0 60000 65536"/>
                    <a:gd name="T14" fmla="*/ 0 60000 65536"/>
                    <a:gd name="T15" fmla="*/ 0 w 185"/>
                    <a:gd name="T16" fmla="*/ 0 h 256"/>
                    <a:gd name="T17" fmla="*/ 185 w 185"/>
                    <a:gd name="T18" fmla="*/ 256 h 256"/>
                  </a:gdLst>
                  <a:ahLst/>
                  <a:cxnLst>
                    <a:cxn ang="T10">
                      <a:pos x="T0" y="T1"/>
                    </a:cxn>
                    <a:cxn ang="T11">
                      <a:pos x="T2" y="T3"/>
                    </a:cxn>
                    <a:cxn ang="T12">
                      <a:pos x="T4" y="T5"/>
                    </a:cxn>
                    <a:cxn ang="T13">
                      <a:pos x="T6" y="T7"/>
                    </a:cxn>
                    <a:cxn ang="T14">
                      <a:pos x="T8" y="T9"/>
                    </a:cxn>
                  </a:cxnLst>
                  <a:rect l="T15" t="T16" r="T17" b="T18"/>
                  <a:pathLst>
                    <a:path w="185" h="256">
                      <a:moveTo>
                        <a:pt x="68" y="255"/>
                      </a:moveTo>
                      <a:lnTo>
                        <a:pt x="184" y="33"/>
                      </a:lnTo>
                      <a:lnTo>
                        <a:pt x="109" y="0"/>
                      </a:lnTo>
                      <a:lnTo>
                        <a:pt x="0" y="229"/>
                      </a:lnTo>
                      <a:lnTo>
                        <a:pt x="68" y="25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5" name="Freeform 159"/>
                <p:cNvSpPr>
                  <a:spLocks/>
                </p:cNvSpPr>
                <p:nvPr/>
              </p:nvSpPr>
              <p:spPr bwMode="auto">
                <a:xfrm>
                  <a:off x="5117" y="1211"/>
                  <a:ext cx="185" cy="256"/>
                </a:xfrm>
                <a:custGeom>
                  <a:avLst/>
                  <a:gdLst>
                    <a:gd name="T0" fmla="*/ 68 w 185"/>
                    <a:gd name="T1" fmla="*/ 255 h 256"/>
                    <a:gd name="T2" fmla="*/ 184 w 185"/>
                    <a:gd name="T3" fmla="*/ 33 h 256"/>
                    <a:gd name="T4" fmla="*/ 109 w 185"/>
                    <a:gd name="T5" fmla="*/ 0 h 256"/>
                    <a:gd name="T6" fmla="*/ 0 w 185"/>
                    <a:gd name="T7" fmla="*/ 229 h 256"/>
                    <a:gd name="T8" fmla="*/ 68 w 185"/>
                    <a:gd name="T9" fmla="*/ 255 h 256"/>
                    <a:gd name="T10" fmla="*/ 0 60000 65536"/>
                    <a:gd name="T11" fmla="*/ 0 60000 65536"/>
                    <a:gd name="T12" fmla="*/ 0 60000 65536"/>
                    <a:gd name="T13" fmla="*/ 0 60000 65536"/>
                    <a:gd name="T14" fmla="*/ 0 60000 65536"/>
                    <a:gd name="T15" fmla="*/ 0 w 185"/>
                    <a:gd name="T16" fmla="*/ 0 h 256"/>
                    <a:gd name="T17" fmla="*/ 185 w 185"/>
                    <a:gd name="T18" fmla="*/ 256 h 256"/>
                  </a:gdLst>
                  <a:ahLst/>
                  <a:cxnLst>
                    <a:cxn ang="T10">
                      <a:pos x="T0" y="T1"/>
                    </a:cxn>
                    <a:cxn ang="T11">
                      <a:pos x="T2" y="T3"/>
                    </a:cxn>
                    <a:cxn ang="T12">
                      <a:pos x="T4" y="T5"/>
                    </a:cxn>
                    <a:cxn ang="T13">
                      <a:pos x="T6" y="T7"/>
                    </a:cxn>
                    <a:cxn ang="T14">
                      <a:pos x="T8" y="T9"/>
                    </a:cxn>
                  </a:cxnLst>
                  <a:rect l="T15" t="T16" r="T17" b="T18"/>
                  <a:pathLst>
                    <a:path w="185" h="256">
                      <a:moveTo>
                        <a:pt x="68" y="255"/>
                      </a:moveTo>
                      <a:lnTo>
                        <a:pt x="184" y="33"/>
                      </a:lnTo>
                      <a:lnTo>
                        <a:pt x="109" y="0"/>
                      </a:lnTo>
                      <a:lnTo>
                        <a:pt x="0" y="229"/>
                      </a:lnTo>
                      <a:lnTo>
                        <a:pt x="68"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6" name="Freeform 160"/>
                <p:cNvSpPr>
                  <a:spLocks/>
                </p:cNvSpPr>
                <p:nvPr/>
              </p:nvSpPr>
              <p:spPr bwMode="auto">
                <a:xfrm>
                  <a:off x="5043" y="1178"/>
                  <a:ext cx="157" cy="263"/>
                </a:xfrm>
                <a:custGeom>
                  <a:avLst/>
                  <a:gdLst>
                    <a:gd name="T0" fmla="*/ 75 w 157"/>
                    <a:gd name="T1" fmla="*/ 255 h 263"/>
                    <a:gd name="T2" fmla="*/ 156 w 157"/>
                    <a:gd name="T3" fmla="*/ 26 h 263"/>
                    <a:gd name="T4" fmla="*/ 81 w 157"/>
                    <a:gd name="T5" fmla="*/ 0 h 263"/>
                    <a:gd name="T6" fmla="*/ 0 w 157"/>
                    <a:gd name="T7" fmla="*/ 236 h 263"/>
                    <a:gd name="T8" fmla="*/ 75 w 157"/>
                    <a:gd name="T9" fmla="*/ 262 h 263"/>
                    <a:gd name="T10" fmla="*/ 75 w 157"/>
                    <a:gd name="T11" fmla="*/ 255 h 263"/>
                    <a:gd name="T12" fmla="*/ 0 60000 65536"/>
                    <a:gd name="T13" fmla="*/ 0 60000 65536"/>
                    <a:gd name="T14" fmla="*/ 0 60000 65536"/>
                    <a:gd name="T15" fmla="*/ 0 60000 65536"/>
                    <a:gd name="T16" fmla="*/ 0 60000 65536"/>
                    <a:gd name="T17" fmla="*/ 0 60000 65536"/>
                    <a:gd name="T18" fmla="*/ 0 w 157"/>
                    <a:gd name="T19" fmla="*/ 0 h 263"/>
                    <a:gd name="T20" fmla="*/ 157 w 157"/>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157" h="263">
                      <a:moveTo>
                        <a:pt x="75" y="255"/>
                      </a:moveTo>
                      <a:lnTo>
                        <a:pt x="156" y="26"/>
                      </a:lnTo>
                      <a:lnTo>
                        <a:pt x="81" y="0"/>
                      </a:lnTo>
                      <a:lnTo>
                        <a:pt x="0" y="236"/>
                      </a:lnTo>
                      <a:lnTo>
                        <a:pt x="75" y="262"/>
                      </a:lnTo>
                      <a:lnTo>
                        <a:pt x="75"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7" name="Freeform 161"/>
                <p:cNvSpPr>
                  <a:spLocks/>
                </p:cNvSpPr>
                <p:nvPr/>
              </p:nvSpPr>
              <p:spPr bwMode="auto">
                <a:xfrm>
                  <a:off x="5043" y="1178"/>
                  <a:ext cx="157" cy="263"/>
                </a:xfrm>
                <a:custGeom>
                  <a:avLst/>
                  <a:gdLst>
                    <a:gd name="T0" fmla="*/ 75 w 157"/>
                    <a:gd name="T1" fmla="*/ 255 h 263"/>
                    <a:gd name="T2" fmla="*/ 156 w 157"/>
                    <a:gd name="T3" fmla="*/ 26 h 263"/>
                    <a:gd name="T4" fmla="*/ 81 w 157"/>
                    <a:gd name="T5" fmla="*/ 0 h 263"/>
                    <a:gd name="T6" fmla="*/ 0 w 157"/>
                    <a:gd name="T7" fmla="*/ 236 h 263"/>
                    <a:gd name="T8" fmla="*/ 75 w 157"/>
                    <a:gd name="T9" fmla="*/ 262 h 263"/>
                    <a:gd name="T10" fmla="*/ 0 60000 65536"/>
                    <a:gd name="T11" fmla="*/ 0 60000 65536"/>
                    <a:gd name="T12" fmla="*/ 0 60000 65536"/>
                    <a:gd name="T13" fmla="*/ 0 60000 65536"/>
                    <a:gd name="T14" fmla="*/ 0 60000 65536"/>
                    <a:gd name="T15" fmla="*/ 0 w 157"/>
                    <a:gd name="T16" fmla="*/ 0 h 263"/>
                    <a:gd name="T17" fmla="*/ 157 w 157"/>
                    <a:gd name="T18" fmla="*/ 263 h 263"/>
                  </a:gdLst>
                  <a:ahLst/>
                  <a:cxnLst>
                    <a:cxn ang="T10">
                      <a:pos x="T0" y="T1"/>
                    </a:cxn>
                    <a:cxn ang="T11">
                      <a:pos x="T2" y="T3"/>
                    </a:cxn>
                    <a:cxn ang="T12">
                      <a:pos x="T4" y="T5"/>
                    </a:cxn>
                    <a:cxn ang="T13">
                      <a:pos x="T6" y="T7"/>
                    </a:cxn>
                    <a:cxn ang="T14">
                      <a:pos x="T8" y="T9"/>
                    </a:cxn>
                  </a:cxnLst>
                  <a:rect l="T15" t="T16" r="T17" b="T18"/>
                  <a:pathLst>
                    <a:path w="157" h="263">
                      <a:moveTo>
                        <a:pt x="75" y="255"/>
                      </a:moveTo>
                      <a:lnTo>
                        <a:pt x="156" y="26"/>
                      </a:lnTo>
                      <a:lnTo>
                        <a:pt x="81" y="0"/>
                      </a:lnTo>
                      <a:lnTo>
                        <a:pt x="0" y="236"/>
                      </a:lnTo>
                      <a:lnTo>
                        <a:pt x="75" y="26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8" name="Freeform 162"/>
                <p:cNvSpPr>
                  <a:spLocks/>
                </p:cNvSpPr>
                <p:nvPr/>
              </p:nvSpPr>
              <p:spPr bwMode="auto">
                <a:xfrm>
                  <a:off x="4974" y="1152"/>
                  <a:ext cx="130" cy="256"/>
                </a:xfrm>
                <a:custGeom>
                  <a:avLst/>
                  <a:gdLst>
                    <a:gd name="T0" fmla="*/ 75 w 130"/>
                    <a:gd name="T1" fmla="*/ 255 h 256"/>
                    <a:gd name="T2" fmla="*/ 129 w 130"/>
                    <a:gd name="T3" fmla="*/ 20 h 256"/>
                    <a:gd name="T4" fmla="*/ 54 w 130"/>
                    <a:gd name="T5" fmla="*/ 0 h 256"/>
                    <a:gd name="T6" fmla="*/ 0 w 130"/>
                    <a:gd name="T7" fmla="*/ 242 h 256"/>
                    <a:gd name="T8" fmla="*/ 68 w 130"/>
                    <a:gd name="T9" fmla="*/ 255 h 256"/>
                    <a:gd name="T10" fmla="*/ 75 w 130"/>
                    <a:gd name="T11" fmla="*/ 255 h 256"/>
                    <a:gd name="T12" fmla="*/ 0 60000 65536"/>
                    <a:gd name="T13" fmla="*/ 0 60000 65536"/>
                    <a:gd name="T14" fmla="*/ 0 60000 65536"/>
                    <a:gd name="T15" fmla="*/ 0 60000 65536"/>
                    <a:gd name="T16" fmla="*/ 0 60000 65536"/>
                    <a:gd name="T17" fmla="*/ 0 60000 65536"/>
                    <a:gd name="T18" fmla="*/ 0 w 130"/>
                    <a:gd name="T19" fmla="*/ 0 h 256"/>
                    <a:gd name="T20" fmla="*/ 130 w 130"/>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30" h="256">
                      <a:moveTo>
                        <a:pt x="75" y="255"/>
                      </a:moveTo>
                      <a:lnTo>
                        <a:pt x="129" y="20"/>
                      </a:lnTo>
                      <a:lnTo>
                        <a:pt x="54" y="0"/>
                      </a:lnTo>
                      <a:lnTo>
                        <a:pt x="0" y="242"/>
                      </a:lnTo>
                      <a:lnTo>
                        <a:pt x="68" y="255"/>
                      </a:lnTo>
                      <a:lnTo>
                        <a:pt x="75"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29" name="Freeform 163"/>
                <p:cNvSpPr>
                  <a:spLocks/>
                </p:cNvSpPr>
                <p:nvPr/>
              </p:nvSpPr>
              <p:spPr bwMode="auto">
                <a:xfrm>
                  <a:off x="4974" y="1152"/>
                  <a:ext cx="130" cy="256"/>
                </a:xfrm>
                <a:custGeom>
                  <a:avLst/>
                  <a:gdLst>
                    <a:gd name="T0" fmla="*/ 75 w 130"/>
                    <a:gd name="T1" fmla="*/ 255 h 256"/>
                    <a:gd name="T2" fmla="*/ 129 w 130"/>
                    <a:gd name="T3" fmla="*/ 20 h 256"/>
                    <a:gd name="T4" fmla="*/ 54 w 130"/>
                    <a:gd name="T5" fmla="*/ 0 h 256"/>
                    <a:gd name="T6" fmla="*/ 0 w 130"/>
                    <a:gd name="T7" fmla="*/ 242 h 256"/>
                    <a:gd name="T8" fmla="*/ 68 w 130"/>
                    <a:gd name="T9" fmla="*/ 255 h 256"/>
                    <a:gd name="T10" fmla="*/ 0 60000 65536"/>
                    <a:gd name="T11" fmla="*/ 0 60000 65536"/>
                    <a:gd name="T12" fmla="*/ 0 60000 65536"/>
                    <a:gd name="T13" fmla="*/ 0 60000 65536"/>
                    <a:gd name="T14" fmla="*/ 0 60000 65536"/>
                    <a:gd name="T15" fmla="*/ 0 w 130"/>
                    <a:gd name="T16" fmla="*/ 0 h 256"/>
                    <a:gd name="T17" fmla="*/ 130 w 130"/>
                    <a:gd name="T18" fmla="*/ 256 h 256"/>
                  </a:gdLst>
                  <a:ahLst/>
                  <a:cxnLst>
                    <a:cxn ang="T10">
                      <a:pos x="T0" y="T1"/>
                    </a:cxn>
                    <a:cxn ang="T11">
                      <a:pos x="T2" y="T3"/>
                    </a:cxn>
                    <a:cxn ang="T12">
                      <a:pos x="T4" y="T5"/>
                    </a:cxn>
                    <a:cxn ang="T13">
                      <a:pos x="T6" y="T7"/>
                    </a:cxn>
                    <a:cxn ang="T14">
                      <a:pos x="T8" y="T9"/>
                    </a:cxn>
                  </a:cxnLst>
                  <a:rect l="T15" t="T16" r="T17" b="T18"/>
                  <a:pathLst>
                    <a:path w="130" h="256">
                      <a:moveTo>
                        <a:pt x="75" y="255"/>
                      </a:moveTo>
                      <a:lnTo>
                        <a:pt x="129" y="20"/>
                      </a:lnTo>
                      <a:lnTo>
                        <a:pt x="54" y="0"/>
                      </a:lnTo>
                      <a:lnTo>
                        <a:pt x="0" y="242"/>
                      </a:lnTo>
                      <a:lnTo>
                        <a:pt x="68" y="25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0" name="Freeform 164"/>
                <p:cNvSpPr>
                  <a:spLocks/>
                </p:cNvSpPr>
                <p:nvPr/>
              </p:nvSpPr>
              <p:spPr bwMode="auto">
                <a:xfrm>
                  <a:off x="4900" y="1138"/>
                  <a:ext cx="103" cy="256"/>
                </a:xfrm>
                <a:custGeom>
                  <a:avLst/>
                  <a:gdLst>
                    <a:gd name="T0" fmla="*/ 68 w 103"/>
                    <a:gd name="T1" fmla="*/ 255 h 256"/>
                    <a:gd name="T2" fmla="*/ 102 w 103"/>
                    <a:gd name="T3" fmla="*/ 7 h 256"/>
                    <a:gd name="T4" fmla="*/ 27 w 103"/>
                    <a:gd name="T5" fmla="*/ 0 h 256"/>
                    <a:gd name="T6" fmla="*/ 0 w 103"/>
                    <a:gd name="T7" fmla="*/ 242 h 256"/>
                    <a:gd name="T8" fmla="*/ 68 w 103"/>
                    <a:gd name="T9" fmla="*/ 248 h 256"/>
                    <a:gd name="T10" fmla="*/ 68 w 103"/>
                    <a:gd name="T11" fmla="*/ 255 h 256"/>
                    <a:gd name="T12" fmla="*/ 0 60000 65536"/>
                    <a:gd name="T13" fmla="*/ 0 60000 65536"/>
                    <a:gd name="T14" fmla="*/ 0 60000 65536"/>
                    <a:gd name="T15" fmla="*/ 0 60000 65536"/>
                    <a:gd name="T16" fmla="*/ 0 60000 65536"/>
                    <a:gd name="T17" fmla="*/ 0 60000 65536"/>
                    <a:gd name="T18" fmla="*/ 0 w 103"/>
                    <a:gd name="T19" fmla="*/ 0 h 256"/>
                    <a:gd name="T20" fmla="*/ 103 w 103"/>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03" h="256">
                      <a:moveTo>
                        <a:pt x="68" y="255"/>
                      </a:moveTo>
                      <a:lnTo>
                        <a:pt x="102" y="7"/>
                      </a:lnTo>
                      <a:lnTo>
                        <a:pt x="27" y="0"/>
                      </a:lnTo>
                      <a:lnTo>
                        <a:pt x="0" y="242"/>
                      </a:lnTo>
                      <a:lnTo>
                        <a:pt x="68" y="248"/>
                      </a:lnTo>
                      <a:lnTo>
                        <a:pt x="68" y="255"/>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1" name="Freeform 165"/>
                <p:cNvSpPr>
                  <a:spLocks/>
                </p:cNvSpPr>
                <p:nvPr/>
              </p:nvSpPr>
              <p:spPr bwMode="auto">
                <a:xfrm>
                  <a:off x="4900" y="1138"/>
                  <a:ext cx="103" cy="256"/>
                </a:xfrm>
                <a:custGeom>
                  <a:avLst/>
                  <a:gdLst>
                    <a:gd name="T0" fmla="*/ 68 w 103"/>
                    <a:gd name="T1" fmla="*/ 255 h 256"/>
                    <a:gd name="T2" fmla="*/ 102 w 103"/>
                    <a:gd name="T3" fmla="*/ 7 h 256"/>
                    <a:gd name="T4" fmla="*/ 27 w 103"/>
                    <a:gd name="T5" fmla="*/ 0 h 256"/>
                    <a:gd name="T6" fmla="*/ 0 w 103"/>
                    <a:gd name="T7" fmla="*/ 242 h 256"/>
                    <a:gd name="T8" fmla="*/ 68 w 103"/>
                    <a:gd name="T9" fmla="*/ 248 h 256"/>
                    <a:gd name="T10" fmla="*/ 0 60000 65536"/>
                    <a:gd name="T11" fmla="*/ 0 60000 65536"/>
                    <a:gd name="T12" fmla="*/ 0 60000 65536"/>
                    <a:gd name="T13" fmla="*/ 0 60000 65536"/>
                    <a:gd name="T14" fmla="*/ 0 60000 65536"/>
                    <a:gd name="T15" fmla="*/ 0 w 103"/>
                    <a:gd name="T16" fmla="*/ 0 h 256"/>
                    <a:gd name="T17" fmla="*/ 103 w 103"/>
                    <a:gd name="T18" fmla="*/ 256 h 256"/>
                  </a:gdLst>
                  <a:ahLst/>
                  <a:cxnLst>
                    <a:cxn ang="T10">
                      <a:pos x="T0" y="T1"/>
                    </a:cxn>
                    <a:cxn ang="T11">
                      <a:pos x="T2" y="T3"/>
                    </a:cxn>
                    <a:cxn ang="T12">
                      <a:pos x="T4" y="T5"/>
                    </a:cxn>
                    <a:cxn ang="T13">
                      <a:pos x="T6" y="T7"/>
                    </a:cxn>
                    <a:cxn ang="T14">
                      <a:pos x="T8" y="T9"/>
                    </a:cxn>
                  </a:cxnLst>
                  <a:rect l="T15" t="T16" r="T17" b="T18"/>
                  <a:pathLst>
                    <a:path w="103" h="256">
                      <a:moveTo>
                        <a:pt x="68" y="255"/>
                      </a:moveTo>
                      <a:lnTo>
                        <a:pt x="102" y="7"/>
                      </a:lnTo>
                      <a:lnTo>
                        <a:pt x="27" y="0"/>
                      </a:lnTo>
                      <a:lnTo>
                        <a:pt x="0" y="242"/>
                      </a:lnTo>
                      <a:lnTo>
                        <a:pt x="68" y="2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2" name="Freeform 166"/>
                <p:cNvSpPr>
                  <a:spLocks/>
                </p:cNvSpPr>
                <p:nvPr/>
              </p:nvSpPr>
              <p:spPr bwMode="auto">
                <a:xfrm>
                  <a:off x="4831" y="1138"/>
                  <a:ext cx="82" cy="249"/>
                </a:xfrm>
                <a:custGeom>
                  <a:avLst/>
                  <a:gdLst>
                    <a:gd name="T0" fmla="*/ 68 w 82"/>
                    <a:gd name="T1" fmla="*/ 248 h 249"/>
                    <a:gd name="T2" fmla="*/ 81 w 82"/>
                    <a:gd name="T3" fmla="*/ 7 h 249"/>
                    <a:gd name="T4" fmla="*/ 14 w 82"/>
                    <a:gd name="T5" fmla="*/ 0 h 249"/>
                    <a:gd name="T6" fmla="*/ 0 w 82"/>
                    <a:gd name="T7" fmla="*/ 241 h 249"/>
                    <a:gd name="T8" fmla="*/ 68 w 82"/>
                    <a:gd name="T9" fmla="*/ 248 h 249"/>
                    <a:gd name="T10" fmla="*/ 0 60000 65536"/>
                    <a:gd name="T11" fmla="*/ 0 60000 65536"/>
                    <a:gd name="T12" fmla="*/ 0 60000 65536"/>
                    <a:gd name="T13" fmla="*/ 0 60000 65536"/>
                    <a:gd name="T14" fmla="*/ 0 60000 65536"/>
                    <a:gd name="T15" fmla="*/ 0 w 82"/>
                    <a:gd name="T16" fmla="*/ 0 h 249"/>
                    <a:gd name="T17" fmla="*/ 82 w 82"/>
                    <a:gd name="T18" fmla="*/ 249 h 249"/>
                  </a:gdLst>
                  <a:ahLst/>
                  <a:cxnLst>
                    <a:cxn ang="T10">
                      <a:pos x="T0" y="T1"/>
                    </a:cxn>
                    <a:cxn ang="T11">
                      <a:pos x="T2" y="T3"/>
                    </a:cxn>
                    <a:cxn ang="T12">
                      <a:pos x="T4" y="T5"/>
                    </a:cxn>
                    <a:cxn ang="T13">
                      <a:pos x="T6" y="T7"/>
                    </a:cxn>
                    <a:cxn ang="T14">
                      <a:pos x="T8" y="T9"/>
                    </a:cxn>
                  </a:cxnLst>
                  <a:rect l="T15" t="T16" r="T17" b="T18"/>
                  <a:pathLst>
                    <a:path w="82" h="249">
                      <a:moveTo>
                        <a:pt x="68" y="248"/>
                      </a:moveTo>
                      <a:lnTo>
                        <a:pt x="81" y="7"/>
                      </a:lnTo>
                      <a:lnTo>
                        <a:pt x="14" y="0"/>
                      </a:lnTo>
                      <a:lnTo>
                        <a:pt x="0" y="241"/>
                      </a:lnTo>
                      <a:lnTo>
                        <a:pt x="68" y="2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33" name="Freeform 167"/>
                <p:cNvSpPr>
                  <a:spLocks/>
                </p:cNvSpPr>
                <p:nvPr/>
              </p:nvSpPr>
              <p:spPr bwMode="auto">
                <a:xfrm>
                  <a:off x="4831" y="1138"/>
                  <a:ext cx="82" cy="249"/>
                </a:xfrm>
                <a:custGeom>
                  <a:avLst/>
                  <a:gdLst>
                    <a:gd name="T0" fmla="*/ 68 w 82"/>
                    <a:gd name="T1" fmla="*/ 248 h 249"/>
                    <a:gd name="T2" fmla="*/ 81 w 82"/>
                    <a:gd name="T3" fmla="*/ 7 h 249"/>
                    <a:gd name="T4" fmla="*/ 14 w 82"/>
                    <a:gd name="T5" fmla="*/ 0 h 249"/>
                    <a:gd name="T6" fmla="*/ 0 w 82"/>
                    <a:gd name="T7" fmla="*/ 241 h 249"/>
                    <a:gd name="T8" fmla="*/ 68 w 82"/>
                    <a:gd name="T9" fmla="*/ 248 h 249"/>
                    <a:gd name="T10" fmla="*/ 0 60000 65536"/>
                    <a:gd name="T11" fmla="*/ 0 60000 65536"/>
                    <a:gd name="T12" fmla="*/ 0 60000 65536"/>
                    <a:gd name="T13" fmla="*/ 0 60000 65536"/>
                    <a:gd name="T14" fmla="*/ 0 60000 65536"/>
                    <a:gd name="T15" fmla="*/ 0 w 82"/>
                    <a:gd name="T16" fmla="*/ 0 h 249"/>
                    <a:gd name="T17" fmla="*/ 82 w 82"/>
                    <a:gd name="T18" fmla="*/ 249 h 249"/>
                  </a:gdLst>
                  <a:ahLst/>
                  <a:cxnLst>
                    <a:cxn ang="T10">
                      <a:pos x="T0" y="T1"/>
                    </a:cxn>
                    <a:cxn ang="T11">
                      <a:pos x="T2" y="T3"/>
                    </a:cxn>
                    <a:cxn ang="T12">
                      <a:pos x="T4" y="T5"/>
                    </a:cxn>
                    <a:cxn ang="T13">
                      <a:pos x="T6" y="T7"/>
                    </a:cxn>
                    <a:cxn ang="T14">
                      <a:pos x="T8" y="T9"/>
                    </a:cxn>
                  </a:cxnLst>
                  <a:rect l="T15" t="T16" r="T17" b="T18"/>
                  <a:pathLst>
                    <a:path w="82" h="249">
                      <a:moveTo>
                        <a:pt x="68" y="248"/>
                      </a:moveTo>
                      <a:lnTo>
                        <a:pt x="81" y="7"/>
                      </a:lnTo>
                      <a:lnTo>
                        <a:pt x="14" y="0"/>
                      </a:lnTo>
                      <a:lnTo>
                        <a:pt x="0" y="241"/>
                      </a:lnTo>
                      <a:lnTo>
                        <a:pt x="68" y="248"/>
                      </a:lnTo>
                    </a:path>
                  </a:pathLst>
                </a:custGeom>
                <a:solidFill>
                  <a:srgbClr val="DDDDDD"/>
                </a:solidFill>
                <a:ln w="1270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sp>
            <p:nvSpPr>
              <p:cNvPr id="44107" name="Line 168"/>
              <p:cNvSpPr>
                <a:spLocks noChangeShapeType="1"/>
              </p:cNvSpPr>
              <p:nvPr/>
            </p:nvSpPr>
            <p:spPr bwMode="auto">
              <a:xfrm flipH="1">
                <a:off x="4640" y="1437"/>
                <a:ext cx="418" cy="1371"/>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nvGrpSpPr>
              <p:cNvPr id="44108" name="Group 169"/>
              <p:cNvGrpSpPr>
                <a:grpSpLocks/>
              </p:cNvGrpSpPr>
              <p:nvPr/>
            </p:nvGrpSpPr>
            <p:grpSpPr bwMode="auto">
              <a:xfrm>
                <a:off x="4786" y="1504"/>
                <a:ext cx="710" cy="1341"/>
                <a:chOff x="4786" y="1504"/>
                <a:chExt cx="710" cy="1341"/>
              </a:xfrm>
            </p:grpSpPr>
            <p:sp>
              <p:nvSpPr>
                <p:cNvPr id="44114" name="Line 170"/>
                <p:cNvSpPr>
                  <a:spLocks noChangeShapeType="1"/>
                </p:cNvSpPr>
                <p:nvPr/>
              </p:nvSpPr>
              <p:spPr bwMode="auto">
                <a:xfrm flipH="1">
                  <a:off x="4786" y="1504"/>
                  <a:ext cx="409" cy="1341"/>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15" name="Line 171"/>
                <p:cNvSpPr>
                  <a:spLocks noChangeShapeType="1"/>
                </p:cNvSpPr>
                <p:nvPr/>
              </p:nvSpPr>
              <p:spPr bwMode="auto">
                <a:xfrm flipH="1">
                  <a:off x="4932" y="1595"/>
                  <a:ext cx="372" cy="1219"/>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16" name="Line 172"/>
                <p:cNvSpPr>
                  <a:spLocks noChangeShapeType="1"/>
                </p:cNvSpPr>
                <p:nvPr/>
              </p:nvSpPr>
              <p:spPr bwMode="auto">
                <a:xfrm flipH="1">
                  <a:off x="5060" y="1677"/>
                  <a:ext cx="344" cy="1122"/>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17" name="Line 173"/>
                <p:cNvSpPr>
                  <a:spLocks noChangeShapeType="1"/>
                </p:cNvSpPr>
                <p:nvPr/>
              </p:nvSpPr>
              <p:spPr bwMode="auto">
                <a:xfrm flipH="1">
                  <a:off x="5227" y="1848"/>
                  <a:ext cx="269" cy="869"/>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pSp>
            <p:nvGrpSpPr>
              <p:cNvPr id="44109" name="Group 174"/>
              <p:cNvGrpSpPr>
                <a:grpSpLocks/>
              </p:cNvGrpSpPr>
              <p:nvPr/>
            </p:nvGrpSpPr>
            <p:grpSpPr bwMode="auto">
              <a:xfrm>
                <a:off x="4201" y="1414"/>
                <a:ext cx="694" cy="1357"/>
                <a:chOff x="4201" y="1414"/>
                <a:chExt cx="694" cy="1357"/>
              </a:xfrm>
            </p:grpSpPr>
            <p:sp>
              <p:nvSpPr>
                <p:cNvPr id="44110" name="Line 175"/>
                <p:cNvSpPr>
                  <a:spLocks noChangeShapeType="1"/>
                </p:cNvSpPr>
                <p:nvPr/>
              </p:nvSpPr>
              <p:spPr bwMode="auto">
                <a:xfrm flipV="1">
                  <a:off x="4502" y="1414"/>
                  <a:ext cx="393" cy="1357"/>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11" name="Line 176"/>
                <p:cNvSpPr>
                  <a:spLocks noChangeShapeType="1"/>
                </p:cNvSpPr>
                <p:nvPr/>
              </p:nvSpPr>
              <p:spPr bwMode="auto">
                <a:xfrm flipV="1">
                  <a:off x="4393" y="1445"/>
                  <a:ext cx="356" cy="1235"/>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12" name="Line 177"/>
                <p:cNvSpPr>
                  <a:spLocks noChangeShapeType="1"/>
                </p:cNvSpPr>
                <p:nvPr/>
              </p:nvSpPr>
              <p:spPr bwMode="auto">
                <a:xfrm flipV="1">
                  <a:off x="4292" y="1460"/>
                  <a:ext cx="329" cy="113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113" name="Line 178"/>
                <p:cNvSpPr>
                  <a:spLocks noChangeShapeType="1"/>
                </p:cNvSpPr>
                <p:nvPr/>
              </p:nvSpPr>
              <p:spPr bwMode="auto">
                <a:xfrm flipV="1">
                  <a:off x="4201" y="1542"/>
                  <a:ext cx="253" cy="885"/>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pSp>
        <p:sp>
          <p:nvSpPr>
            <p:cNvPr id="44066" name="Line 181"/>
            <p:cNvSpPr>
              <a:spLocks noChangeShapeType="1"/>
            </p:cNvSpPr>
            <p:nvPr/>
          </p:nvSpPr>
          <p:spPr bwMode="auto">
            <a:xfrm>
              <a:off x="2990839" y="2543165"/>
              <a:ext cx="16081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graphicFrame>
        <p:nvGraphicFramePr>
          <p:cNvPr id="44039" name="Object 2"/>
          <p:cNvGraphicFramePr>
            <a:graphicFrameLocks noChangeAspect="1"/>
          </p:cNvGraphicFramePr>
          <p:nvPr/>
        </p:nvGraphicFramePr>
        <p:xfrm>
          <a:off x="7667625" y="4857750"/>
          <a:ext cx="2286000" cy="914400"/>
        </p:xfrm>
        <a:graphic>
          <a:graphicData uri="http://schemas.openxmlformats.org/presentationml/2006/ole">
            <mc:AlternateContent xmlns:mc="http://schemas.openxmlformats.org/markup-compatibility/2006">
              <mc:Choice xmlns:v="urn:schemas-microsoft-com:vml" Requires="v">
                <p:oleObj spid="_x0000_s122946" name="Equation" r:id="rId8" imgW="1651000" imgH="660400" progId="">
                  <p:embed/>
                </p:oleObj>
              </mc:Choice>
              <mc:Fallback>
                <p:oleObj name="Equation" r:id="rId8" imgW="1651000" imgH="660400" progId="">
                  <p:embed/>
                  <p:pic>
                    <p:nvPicPr>
                      <p:cNvPr id="44039"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7625" y="4857750"/>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pSp>
        <p:nvGrpSpPr>
          <p:cNvPr id="44040" name="Group 162"/>
          <p:cNvGrpSpPr>
            <a:grpSpLocks/>
          </p:cNvGrpSpPr>
          <p:nvPr/>
        </p:nvGrpSpPr>
        <p:grpSpPr bwMode="auto">
          <a:xfrm>
            <a:off x="8096250" y="5500689"/>
            <a:ext cx="1314450" cy="930275"/>
            <a:chOff x="6143636" y="4929198"/>
            <a:chExt cx="1314450" cy="930275"/>
          </a:xfrm>
        </p:grpSpPr>
        <p:sp>
          <p:nvSpPr>
            <p:cNvPr id="44049" name="Rectangle 30"/>
            <p:cNvSpPr>
              <a:spLocks noChangeArrowheads="1"/>
            </p:cNvSpPr>
            <p:nvPr/>
          </p:nvSpPr>
          <p:spPr bwMode="auto">
            <a:xfrm>
              <a:off x="6143636" y="5165736"/>
              <a:ext cx="1312862" cy="274637"/>
            </a:xfrm>
            <a:prstGeom prst="rect">
              <a:avLst/>
            </a:prstGeom>
            <a:gradFill rotWithShape="0">
              <a:gsLst>
                <a:gs pos="0">
                  <a:srgbClr val="A8A65C"/>
                </a:gs>
                <a:gs pos="50000">
                  <a:srgbClr val="FFFF8D"/>
                </a:gs>
                <a:gs pos="100000">
                  <a:srgbClr val="A8A65C"/>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165" name="Rectangle 31"/>
            <p:cNvSpPr>
              <a:spLocks noChangeArrowheads="1"/>
            </p:cNvSpPr>
            <p:nvPr/>
          </p:nvSpPr>
          <p:spPr bwMode="auto">
            <a:xfrm>
              <a:off x="6143636" y="5440373"/>
              <a:ext cx="219075" cy="419100"/>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0800000" scaled="1"/>
              <a:tileRect/>
            </a:gra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166" name="Rectangle 32"/>
            <p:cNvSpPr>
              <a:spLocks noChangeArrowheads="1"/>
            </p:cNvSpPr>
            <p:nvPr/>
          </p:nvSpPr>
          <p:spPr bwMode="auto">
            <a:xfrm>
              <a:off x="6362711" y="5440373"/>
              <a:ext cx="219075" cy="419100"/>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0800000" scaled="1"/>
              <a:tileRect/>
            </a:gra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167" name="Rectangle 33"/>
            <p:cNvSpPr>
              <a:spLocks noChangeArrowheads="1"/>
            </p:cNvSpPr>
            <p:nvPr/>
          </p:nvSpPr>
          <p:spPr bwMode="auto">
            <a:xfrm>
              <a:off x="6581786" y="5440373"/>
              <a:ext cx="219075" cy="419100"/>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0800000" scaled="1"/>
              <a:tileRect/>
            </a:gra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168" name="Rectangle 34"/>
            <p:cNvSpPr>
              <a:spLocks noChangeArrowheads="1"/>
            </p:cNvSpPr>
            <p:nvPr/>
          </p:nvSpPr>
          <p:spPr bwMode="auto">
            <a:xfrm>
              <a:off x="6800861" y="5440373"/>
              <a:ext cx="219075" cy="419100"/>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0800000" scaled="1"/>
              <a:tileRect/>
            </a:gra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169" name="Rectangle 35"/>
            <p:cNvSpPr>
              <a:spLocks noChangeArrowheads="1"/>
            </p:cNvSpPr>
            <p:nvPr/>
          </p:nvSpPr>
          <p:spPr bwMode="auto">
            <a:xfrm>
              <a:off x="7019936" y="5440373"/>
              <a:ext cx="219075" cy="419100"/>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0800000" scaled="1"/>
              <a:tileRect/>
            </a:gra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170" name="Rectangle 36"/>
            <p:cNvSpPr>
              <a:spLocks noChangeArrowheads="1"/>
            </p:cNvSpPr>
            <p:nvPr/>
          </p:nvSpPr>
          <p:spPr bwMode="auto">
            <a:xfrm>
              <a:off x="7239011" y="5440373"/>
              <a:ext cx="219075" cy="419100"/>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0800000" scaled="1"/>
              <a:tileRect/>
            </a:gra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56" name="Freeform 38"/>
            <p:cNvSpPr>
              <a:spLocks/>
            </p:cNvSpPr>
            <p:nvPr/>
          </p:nvSpPr>
          <p:spPr bwMode="auto">
            <a:xfrm rot="-5400000">
              <a:off x="6681798" y="5008573"/>
              <a:ext cx="300038" cy="141288"/>
            </a:xfrm>
            <a:custGeom>
              <a:avLst/>
              <a:gdLst>
                <a:gd name="T0" fmla="*/ 0 w 519"/>
                <a:gd name="T1" fmla="*/ 2147483647 h 89"/>
                <a:gd name="T2" fmla="*/ 2147483647 w 519"/>
                <a:gd name="T3" fmla="*/ 2147483647 h 89"/>
                <a:gd name="T4" fmla="*/ 2147483647 w 519"/>
                <a:gd name="T5" fmla="*/ 2147483647 h 89"/>
                <a:gd name="T6" fmla="*/ 2147483647 w 519"/>
                <a:gd name="T7" fmla="*/ 2147483647 h 89"/>
                <a:gd name="T8" fmla="*/ 2147483647 w 519"/>
                <a:gd name="T9" fmla="*/ 2147483647 h 89"/>
                <a:gd name="T10" fmla="*/ 2147483647 w 519"/>
                <a:gd name="T11" fmla="*/ 2147483647 h 89"/>
                <a:gd name="T12" fmla="*/ 2147483647 w 519"/>
                <a:gd name="T13" fmla="*/ 2147483647 h 89"/>
                <a:gd name="T14" fmla="*/ 2147483647 w 519"/>
                <a:gd name="T15" fmla="*/ 2147483647 h 89"/>
                <a:gd name="T16" fmla="*/ 2147483647 w 519"/>
                <a:gd name="T17" fmla="*/ 2147483647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89"/>
                <a:gd name="T29" fmla="*/ 519 w 51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89">
                  <a:moveTo>
                    <a:pt x="0" y="89"/>
                  </a:moveTo>
                  <a:cubicBezTo>
                    <a:pt x="25" y="46"/>
                    <a:pt x="50" y="4"/>
                    <a:pt x="72" y="2"/>
                  </a:cubicBezTo>
                  <a:cubicBezTo>
                    <a:pt x="94" y="0"/>
                    <a:pt x="111" y="77"/>
                    <a:pt x="132" y="77"/>
                  </a:cubicBezTo>
                  <a:cubicBezTo>
                    <a:pt x="153" y="77"/>
                    <a:pt x="177" y="2"/>
                    <a:pt x="198" y="2"/>
                  </a:cubicBezTo>
                  <a:cubicBezTo>
                    <a:pt x="219" y="2"/>
                    <a:pt x="240" y="73"/>
                    <a:pt x="261" y="74"/>
                  </a:cubicBezTo>
                  <a:cubicBezTo>
                    <a:pt x="282" y="75"/>
                    <a:pt x="304" y="5"/>
                    <a:pt x="324" y="5"/>
                  </a:cubicBezTo>
                  <a:cubicBezTo>
                    <a:pt x="344" y="5"/>
                    <a:pt x="362" y="74"/>
                    <a:pt x="384" y="74"/>
                  </a:cubicBezTo>
                  <a:cubicBezTo>
                    <a:pt x="406" y="74"/>
                    <a:pt x="434" y="5"/>
                    <a:pt x="456" y="5"/>
                  </a:cubicBezTo>
                  <a:cubicBezTo>
                    <a:pt x="478" y="5"/>
                    <a:pt x="498" y="41"/>
                    <a:pt x="519" y="77"/>
                  </a:cubicBezTo>
                </a:path>
              </a:pathLst>
            </a:cu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57" name="AutoShape 39"/>
            <p:cNvSpPr>
              <a:spLocks noChangeArrowheads="1"/>
            </p:cNvSpPr>
            <p:nvPr/>
          </p:nvSpPr>
          <p:spPr bwMode="auto">
            <a:xfrm>
              <a:off x="6762761" y="5187961"/>
              <a:ext cx="150812" cy="130175"/>
            </a:xfrm>
            <a:prstGeom prst="irregularSeal2">
              <a:avLst/>
            </a:prstGeom>
            <a:solidFill>
              <a:schemeClr val="hlink"/>
            </a:solidFill>
            <a:ln w="19050">
              <a:solidFill>
                <a:srgbClr val="FF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58" name="Line 40"/>
            <p:cNvSpPr>
              <a:spLocks noChangeShapeType="1"/>
            </p:cNvSpPr>
            <p:nvPr/>
          </p:nvSpPr>
          <p:spPr bwMode="auto">
            <a:xfrm>
              <a:off x="6829436" y="5287973"/>
              <a:ext cx="0" cy="200025"/>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59" name="Line 41"/>
            <p:cNvSpPr>
              <a:spLocks noChangeShapeType="1"/>
            </p:cNvSpPr>
            <p:nvPr/>
          </p:nvSpPr>
          <p:spPr bwMode="auto">
            <a:xfrm flipH="1">
              <a:off x="6743711" y="5292736"/>
              <a:ext cx="85725" cy="190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60" name="Line 42"/>
            <p:cNvSpPr>
              <a:spLocks noChangeShapeType="1"/>
            </p:cNvSpPr>
            <p:nvPr/>
          </p:nvSpPr>
          <p:spPr bwMode="auto">
            <a:xfrm flipH="1">
              <a:off x="6662748" y="5297498"/>
              <a:ext cx="166688" cy="190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61" name="Line 43"/>
            <p:cNvSpPr>
              <a:spLocks noChangeShapeType="1"/>
            </p:cNvSpPr>
            <p:nvPr/>
          </p:nvSpPr>
          <p:spPr bwMode="auto">
            <a:xfrm>
              <a:off x="6834198" y="5302261"/>
              <a:ext cx="95250" cy="180975"/>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4062" name="Line 44"/>
            <p:cNvSpPr>
              <a:spLocks noChangeShapeType="1"/>
            </p:cNvSpPr>
            <p:nvPr/>
          </p:nvSpPr>
          <p:spPr bwMode="auto">
            <a:xfrm>
              <a:off x="6843723" y="5297498"/>
              <a:ext cx="171450" cy="180975"/>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cxnSp>
        <p:nvCxnSpPr>
          <p:cNvPr id="179" name="Straight Arrow Connector 178"/>
          <p:cNvCxnSpPr/>
          <p:nvPr/>
        </p:nvCxnSpPr>
        <p:spPr>
          <a:xfrm rot="5400000">
            <a:off x="3309938" y="2178050"/>
            <a:ext cx="785812"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V="1">
            <a:off x="4359275" y="3324225"/>
            <a:ext cx="3429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rot="5400000">
            <a:off x="7847013" y="1892300"/>
            <a:ext cx="785812"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V="1">
            <a:off x="6881813" y="1141414"/>
            <a:ext cx="571500"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045" name="TextBox 184"/>
          <p:cNvSpPr txBox="1">
            <a:spLocks noChangeArrowheads="1"/>
          </p:cNvSpPr>
          <p:nvPr/>
        </p:nvSpPr>
        <p:spPr bwMode="auto">
          <a:xfrm>
            <a:off x="8953501" y="1214439"/>
            <a:ext cx="1643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charset="0"/>
                <a:ea typeface="ＭＳ Ｐゴシック" charset="0"/>
              </a:rPr>
              <a:t>(50x40x1 cm)</a:t>
            </a:r>
          </a:p>
        </p:txBody>
      </p:sp>
      <p:sp>
        <p:nvSpPr>
          <p:cNvPr id="44046" name="TextBox 185"/>
          <p:cNvSpPr txBox="1">
            <a:spLocks noChangeArrowheads="1"/>
          </p:cNvSpPr>
          <p:nvPr/>
        </p:nvSpPr>
        <p:spPr bwMode="auto">
          <a:xfrm>
            <a:off x="9029701" y="857250"/>
            <a:ext cx="1566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charset="0"/>
                <a:ea typeface="ＭＳ Ｐゴシック" charset="0"/>
              </a:rPr>
              <a:t>(30-70 PMTs)</a:t>
            </a:r>
          </a:p>
        </p:txBody>
      </p:sp>
      <p:pic>
        <p:nvPicPr>
          <p:cNvPr id="44047" name="Picture 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952875" y="2071689"/>
            <a:ext cx="64293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48" name="Object 5"/>
          <p:cNvGraphicFramePr>
            <a:graphicFrameLocks noChangeAspect="1"/>
          </p:cNvGraphicFramePr>
          <p:nvPr/>
        </p:nvGraphicFramePr>
        <p:xfrm>
          <a:off x="5738814" y="5491164"/>
          <a:ext cx="1285875" cy="795337"/>
        </p:xfrm>
        <a:graphic>
          <a:graphicData uri="http://schemas.openxmlformats.org/presentationml/2006/ole">
            <mc:AlternateContent xmlns:mc="http://schemas.openxmlformats.org/markup-compatibility/2006">
              <mc:Choice xmlns:v="urn:schemas-microsoft-com:vml" Requires="v">
                <p:oleObj spid="_x0000_s122947" name="Equation" r:id="rId11" imgW="799753" imgH="495085" progId="">
                  <p:embed/>
                </p:oleObj>
              </mc:Choice>
              <mc:Fallback>
                <p:oleObj name="Equation" r:id="rId11" imgW="799753" imgH="495085" progId="">
                  <p:embed/>
                  <p:pic>
                    <p:nvPicPr>
                      <p:cNvPr id="44048"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38814" y="5491164"/>
                        <a:ext cx="1285875" cy="7953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614567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idx="1"/>
          </p:nvPr>
        </p:nvSpPr>
        <p:spPr>
          <a:xfrm>
            <a:off x="1981200" y="247118"/>
            <a:ext cx="8229600" cy="5857875"/>
          </a:xfrm>
        </p:spPr>
        <p:txBody>
          <a:bodyPr/>
          <a:lstStyle/>
          <a:p>
            <a:pPr lvl="1">
              <a:lnSpc>
                <a:spcPct val="150000"/>
              </a:lnSpc>
              <a:buFont typeface="Arial" charset="0"/>
              <a:buNone/>
              <a:defRPr/>
            </a:pPr>
            <a:endParaRPr lang="fr-BE" dirty="0">
              <a:ea typeface="+mn-ea"/>
            </a:endParaRPr>
          </a:p>
          <a:p>
            <a:pPr lvl="1">
              <a:lnSpc>
                <a:spcPct val="150000"/>
              </a:lnSpc>
              <a:spcBef>
                <a:spcPts val="1200"/>
              </a:spcBef>
              <a:buFont typeface="Arial" charset="0"/>
              <a:buNone/>
              <a:defRPr/>
            </a:pPr>
            <a:r>
              <a:rPr lang="fr-BE" dirty="0">
                <a:ea typeface="+mn-ea"/>
              </a:rPr>
              <a:t>All new PET </a:t>
            </a:r>
            <a:r>
              <a:rPr lang="fr-BE" dirty="0" err="1">
                <a:ea typeface="+mn-ea"/>
              </a:rPr>
              <a:t>systems</a:t>
            </a:r>
            <a:r>
              <a:rPr lang="fr-BE" dirty="0">
                <a:ea typeface="+mn-ea"/>
              </a:rPr>
              <a:t> are PET/CT (</a:t>
            </a:r>
            <a:r>
              <a:rPr lang="fr-BE" dirty="0" err="1">
                <a:ea typeface="+mn-ea"/>
              </a:rPr>
              <a:t>used</a:t>
            </a:r>
            <a:r>
              <a:rPr lang="fr-BE" dirty="0">
                <a:ea typeface="+mn-ea"/>
              </a:rPr>
              <a:t> for </a:t>
            </a:r>
            <a:r>
              <a:rPr lang="fr-BE" dirty="0" err="1">
                <a:ea typeface="+mn-ea"/>
              </a:rPr>
              <a:t>attenuation</a:t>
            </a:r>
            <a:r>
              <a:rPr lang="fr-BE" dirty="0">
                <a:ea typeface="+mn-ea"/>
              </a:rPr>
              <a:t> correction)</a:t>
            </a:r>
          </a:p>
          <a:p>
            <a:pPr lvl="1">
              <a:lnSpc>
                <a:spcPct val="150000"/>
              </a:lnSpc>
              <a:defRPr/>
            </a:pPr>
            <a:r>
              <a:rPr lang="fr-BE" dirty="0">
                <a:ea typeface="+mn-ea"/>
              </a:rPr>
              <a:t>photon </a:t>
            </a:r>
            <a:r>
              <a:rPr lang="fr-BE" dirty="0" err="1">
                <a:ea typeface="+mn-ea"/>
              </a:rPr>
              <a:t>energy</a:t>
            </a:r>
            <a:r>
              <a:rPr lang="fr-BE" dirty="0">
                <a:ea typeface="+mn-ea"/>
              </a:rPr>
              <a:t> in PET = 511 </a:t>
            </a:r>
            <a:r>
              <a:rPr lang="fr-BE" dirty="0" err="1">
                <a:ea typeface="+mn-ea"/>
              </a:rPr>
              <a:t>keV</a:t>
            </a:r>
            <a:r>
              <a:rPr lang="fr-BE" dirty="0">
                <a:ea typeface="+mn-ea"/>
              </a:rPr>
              <a:t> &lt;-&gt; in CT: </a:t>
            </a:r>
            <a:r>
              <a:rPr lang="fr-BE" dirty="0" err="1">
                <a:ea typeface="+mn-ea"/>
              </a:rPr>
              <a:t>spectrum</a:t>
            </a:r>
            <a:endParaRPr lang="fr-BE" dirty="0">
              <a:ea typeface="+mn-ea"/>
            </a:endParaRPr>
          </a:p>
          <a:p>
            <a:pPr marL="1257300" lvl="2" indent="-342900">
              <a:lnSpc>
                <a:spcPct val="150000"/>
              </a:lnSpc>
              <a:buFont typeface="+mj-lt"/>
              <a:buAutoNum type="arabicPeriod"/>
              <a:defRPr/>
            </a:pPr>
            <a:r>
              <a:rPr lang="fr-BE" sz="1600" dirty="0" err="1">
                <a:ea typeface="+mn-ea"/>
              </a:rPr>
              <a:t>spectrum</a:t>
            </a:r>
            <a:r>
              <a:rPr lang="fr-BE" sz="1600" dirty="0">
                <a:ea typeface="+mn-ea"/>
              </a:rPr>
              <a:t> </a:t>
            </a:r>
            <a:r>
              <a:rPr lang="fr-BE" sz="1600" dirty="0" err="1">
                <a:ea typeface="+mn-ea"/>
              </a:rPr>
              <a:t>approximated</a:t>
            </a:r>
            <a:r>
              <a:rPr lang="fr-BE" sz="1600" dirty="0">
                <a:ea typeface="+mn-ea"/>
              </a:rPr>
              <a:t> by a single </a:t>
            </a:r>
            <a:r>
              <a:rPr lang="fr-BE" sz="1600" dirty="0" err="1">
                <a:ea typeface="+mn-ea"/>
              </a:rPr>
              <a:t>average</a:t>
            </a:r>
            <a:r>
              <a:rPr lang="fr-BE" sz="1600" dirty="0">
                <a:ea typeface="+mn-ea"/>
              </a:rPr>
              <a:t> </a:t>
            </a:r>
            <a:r>
              <a:rPr lang="fr-BE" sz="1600" dirty="0" err="1">
                <a:ea typeface="+mn-ea"/>
              </a:rPr>
              <a:t>energy</a:t>
            </a:r>
            <a:br>
              <a:rPr lang="fr-BE" sz="1600" dirty="0">
                <a:ea typeface="+mn-ea"/>
              </a:rPr>
            </a:br>
            <a:r>
              <a:rPr lang="fr-BE" sz="1600" dirty="0">
                <a:ea typeface="+mn-ea"/>
              </a:rPr>
              <a:t>  (the effective </a:t>
            </a:r>
            <a:r>
              <a:rPr lang="fr-BE" sz="1600" dirty="0" err="1">
                <a:ea typeface="+mn-ea"/>
              </a:rPr>
              <a:t>energy</a:t>
            </a:r>
            <a:r>
              <a:rPr lang="fr-BE" sz="1600" dirty="0">
                <a:ea typeface="+mn-ea"/>
              </a:rPr>
              <a:t>)</a:t>
            </a:r>
            <a:br>
              <a:rPr lang="fr-BE" sz="1600" dirty="0">
                <a:ea typeface="+mn-ea"/>
              </a:rPr>
            </a:br>
            <a:r>
              <a:rPr lang="fr-BE" sz="1600" dirty="0">
                <a:ea typeface="+mn-ea"/>
              </a:rPr>
              <a:t>  </a:t>
            </a:r>
            <a:r>
              <a:rPr lang="fr-BE" sz="1600" dirty="0" err="1">
                <a:ea typeface="+mn-ea"/>
              </a:rPr>
              <a:t>e.g</a:t>
            </a:r>
            <a:r>
              <a:rPr lang="fr-BE" sz="1600" dirty="0">
                <a:ea typeface="+mn-ea"/>
              </a:rPr>
              <a:t>. 140 kV -&gt; effective </a:t>
            </a:r>
            <a:r>
              <a:rPr lang="fr-BE" sz="1600" dirty="0" err="1">
                <a:ea typeface="+mn-ea"/>
              </a:rPr>
              <a:t>energy</a:t>
            </a:r>
            <a:r>
              <a:rPr lang="fr-BE" sz="1600" dirty="0">
                <a:ea typeface="+mn-ea"/>
              </a:rPr>
              <a:t> 70 </a:t>
            </a:r>
            <a:r>
              <a:rPr lang="fr-BE" sz="1600" dirty="0" err="1">
                <a:ea typeface="+mn-ea"/>
              </a:rPr>
              <a:t>keV</a:t>
            </a:r>
            <a:endParaRPr lang="fr-BE" sz="1600" dirty="0">
              <a:ea typeface="+mn-ea"/>
            </a:endParaRPr>
          </a:p>
          <a:p>
            <a:pPr marL="1257300" lvl="2" indent="-342900">
              <a:lnSpc>
                <a:spcPct val="150000"/>
              </a:lnSpc>
              <a:buFont typeface="+mj-lt"/>
              <a:buAutoNum type="arabicPeriod"/>
              <a:defRPr/>
            </a:pPr>
            <a:r>
              <a:rPr lang="fr-BE" sz="1600" dirty="0" err="1">
                <a:ea typeface="+mn-ea"/>
              </a:rPr>
              <a:t>piecewise</a:t>
            </a:r>
            <a:r>
              <a:rPr lang="fr-BE" sz="1600" dirty="0">
                <a:ea typeface="+mn-ea"/>
              </a:rPr>
              <a:t> </a:t>
            </a:r>
            <a:r>
              <a:rPr lang="fr-BE" sz="1600" dirty="0" err="1">
                <a:ea typeface="+mn-ea"/>
              </a:rPr>
              <a:t>linear</a:t>
            </a:r>
            <a:r>
              <a:rPr lang="fr-BE" sz="1600" dirty="0">
                <a:ea typeface="+mn-ea"/>
              </a:rPr>
              <a:t> relation </a:t>
            </a:r>
            <a:r>
              <a:rPr lang="fr-BE" sz="1600" dirty="0" err="1">
                <a:ea typeface="+mn-ea"/>
              </a:rPr>
              <a:t>between</a:t>
            </a:r>
            <a:r>
              <a:rPr lang="fr-BE" sz="1600" dirty="0">
                <a:ea typeface="+mn-ea"/>
              </a:rPr>
              <a:t> </a:t>
            </a:r>
            <a:r>
              <a:rPr lang="fr-BE" sz="1600" dirty="0" err="1">
                <a:latin typeface="Symbol" pitchFamily="18" charset="2"/>
                <a:ea typeface="+mn-ea"/>
              </a:rPr>
              <a:t>m</a:t>
            </a:r>
            <a:r>
              <a:rPr lang="fr-BE" sz="1600" baseline="-25000" dirty="0" err="1">
                <a:ea typeface="+mn-ea"/>
              </a:rPr>
              <a:t>PET</a:t>
            </a:r>
            <a:r>
              <a:rPr lang="fr-BE" sz="1600" dirty="0">
                <a:ea typeface="+mn-ea"/>
              </a:rPr>
              <a:t> and </a:t>
            </a:r>
            <a:r>
              <a:rPr lang="fr-BE" sz="1600" dirty="0" err="1">
                <a:latin typeface="Symbol" pitchFamily="18" charset="2"/>
                <a:ea typeface="+mn-ea"/>
              </a:rPr>
              <a:t>m</a:t>
            </a:r>
            <a:r>
              <a:rPr lang="fr-BE" sz="1600" baseline="-25000" dirty="0" err="1">
                <a:ea typeface="+mn-ea"/>
              </a:rPr>
              <a:t>CT</a:t>
            </a:r>
            <a:endParaRPr lang="en-US" sz="1600" baseline="-25000" dirty="0">
              <a:ea typeface="+mn-ea"/>
            </a:endParaRPr>
          </a:p>
          <a:p>
            <a:pPr lvl="2">
              <a:lnSpc>
                <a:spcPct val="150000"/>
              </a:lnSpc>
              <a:buFont typeface="Symbol" pitchFamily="18" charset="2"/>
              <a:buChar char=""/>
              <a:defRPr/>
            </a:pPr>
            <a:endParaRPr lang="fr-BE" dirty="0">
              <a:ea typeface="+mn-ea"/>
            </a:endParaRPr>
          </a:p>
          <a:p>
            <a:pPr lvl="1">
              <a:lnSpc>
                <a:spcPct val="150000"/>
              </a:lnSpc>
              <a:defRPr/>
            </a:pPr>
            <a:endParaRPr lang="en-US" dirty="0">
              <a:ea typeface="+mn-ea"/>
            </a:endParaRPr>
          </a:p>
        </p:txBody>
      </p:sp>
      <p:sp>
        <p:nvSpPr>
          <p:cNvPr id="80898"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B1AA2BD-25EB-6244-90B7-953AB51F11D7}" type="datetime1">
              <a:rPr kumimoji="0" lang="nl-BE" sz="900" b="0" i="0" u="none" strike="noStrike" kern="1200" cap="none" spc="0" normalizeH="0" baseline="0" noProof="0">
                <a:ln>
                  <a:noFill/>
                </a:ln>
                <a:solidFill>
                  <a:srgbClr val="8D8D8D"/>
                </a:solidFill>
                <a:effectLst/>
                <a:uLnTx/>
                <a:uFillTx/>
                <a:latin typeface="Verdana"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5/11/2021</a:t>
            </a:fld>
            <a:endParaRPr kumimoji="0" lang="nl-BE" sz="900" b="0" i="0" u="none" strike="noStrike" kern="1200" cap="none" spc="0" normalizeH="0" baseline="0" noProof="0">
              <a:ln>
                <a:noFill/>
              </a:ln>
              <a:solidFill>
                <a:srgbClr val="8D8D8D"/>
              </a:solidFill>
              <a:effectLst/>
              <a:uLnTx/>
              <a:uFillTx/>
              <a:latin typeface="Verdana" charset="0"/>
              <a:ea typeface="ＭＳ Ｐゴシック" charset="0"/>
            </a:endParaRPr>
          </a:p>
        </p:txBody>
      </p:sp>
      <p:sp>
        <p:nvSpPr>
          <p:cNvPr id="8089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8D8D8D"/>
                </a:solidFill>
                <a:effectLst/>
                <a:uLnTx/>
                <a:uFillTx/>
                <a:latin typeface="Verdana" charset="0"/>
                <a:ea typeface="ＭＳ Ｐゴシック" charset="0"/>
              </a:rPr>
              <a:t>K.U.Leuven</a:t>
            </a:r>
            <a:r>
              <a:rPr kumimoji="0" lang="en-US" sz="900" b="0" i="0" u="none" strike="noStrike" kern="1200" cap="none" spc="0" normalizeH="0" baseline="0" noProof="0" dirty="0">
                <a:ln>
                  <a:noFill/>
                </a:ln>
                <a:solidFill>
                  <a:srgbClr val="8D8D8D"/>
                </a:solidFill>
                <a:effectLst/>
                <a:uLnTx/>
                <a:uFillTx/>
                <a:latin typeface="Verdana" charset="0"/>
                <a:ea typeface="ＭＳ Ｐゴシック" charset="0"/>
              </a:rPr>
              <a:t> – UZ Leuven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8D8D8D"/>
                </a:solidFill>
                <a:effectLst/>
                <a:uLnTx/>
                <a:uFillTx/>
                <a:latin typeface="Verdana" charset="0"/>
                <a:ea typeface="ＭＳ Ｐゴシック" charset="0"/>
              </a:rPr>
              <a:t>Medical Imaging Research Center</a:t>
            </a:r>
          </a:p>
        </p:txBody>
      </p:sp>
      <p:sp>
        <p:nvSpPr>
          <p:cNvPr id="80901" name="Rectangle 10"/>
          <p:cNvSpPr>
            <a:spLocks noChangeArrowheads="1"/>
          </p:cNvSpPr>
          <p:nvPr/>
        </p:nvSpPr>
        <p:spPr bwMode="auto">
          <a:xfrm>
            <a:off x="4524375" y="3247493"/>
            <a:ext cx="40513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2" name="Freeform 289"/>
          <p:cNvSpPr>
            <a:spLocks/>
          </p:cNvSpPr>
          <p:nvPr/>
        </p:nvSpPr>
        <p:spPr bwMode="auto">
          <a:xfrm>
            <a:off x="4452939" y="6076418"/>
            <a:ext cx="47625" cy="155575"/>
          </a:xfrm>
          <a:custGeom>
            <a:avLst/>
            <a:gdLst>
              <a:gd name="T0" fmla="*/ 2147483647 w 58"/>
              <a:gd name="T1" fmla="*/ 0 h 197"/>
              <a:gd name="T2" fmla="*/ 2147483647 w 58"/>
              <a:gd name="T3" fmla="*/ 2147483647 h 197"/>
              <a:gd name="T4" fmla="*/ 2147483647 w 58"/>
              <a:gd name="T5" fmla="*/ 2147483647 h 197"/>
              <a:gd name="T6" fmla="*/ 2147483647 w 58"/>
              <a:gd name="T7" fmla="*/ 2147483647 h 197"/>
              <a:gd name="T8" fmla="*/ 2147483647 w 58"/>
              <a:gd name="T9" fmla="*/ 2147483647 h 197"/>
              <a:gd name="T10" fmla="*/ 2147483647 w 58"/>
              <a:gd name="T11" fmla="*/ 2147483647 h 197"/>
              <a:gd name="T12" fmla="*/ 2147483647 w 58"/>
              <a:gd name="T13" fmla="*/ 2147483647 h 197"/>
              <a:gd name="T14" fmla="*/ 2147483647 w 58"/>
              <a:gd name="T15" fmla="*/ 2147483647 h 197"/>
              <a:gd name="T16" fmla="*/ 2147483647 w 58"/>
              <a:gd name="T17" fmla="*/ 2147483647 h 197"/>
              <a:gd name="T18" fmla="*/ 2147483647 w 58"/>
              <a:gd name="T19" fmla="*/ 2147483647 h 197"/>
              <a:gd name="T20" fmla="*/ 2147483647 w 58"/>
              <a:gd name="T21" fmla="*/ 2147483647 h 197"/>
              <a:gd name="T22" fmla="*/ 2147483647 w 58"/>
              <a:gd name="T23" fmla="*/ 2147483647 h 197"/>
              <a:gd name="T24" fmla="*/ 2147483647 w 58"/>
              <a:gd name="T25" fmla="*/ 2147483647 h 197"/>
              <a:gd name="T26" fmla="*/ 2147483647 w 58"/>
              <a:gd name="T27" fmla="*/ 2147483647 h 197"/>
              <a:gd name="T28" fmla="*/ 2147483647 w 58"/>
              <a:gd name="T29" fmla="*/ 2147483647 h 197"/>
              <a:gd name="T30" fmla="*/ 2147483647 w 58"/>
              <a:gd name="T31" fmla="*/ 2147483647 h 197"/>
              <a:gd name="T32" fmla="*/ 2147483647 w 58"/>
              <a:gd name="T33" fmla="*/ 2147483647 h 197"/>
              <a:gd name="T34" fmla="*/ 2147483647 w 58"/>
              <a:gd name="T35" fmla="*/ 2147483647 h 197"/>
              <a:gd name="T36" fmla="*/ 2147483647 w 58"/>
              <a:gd name="T37" fmla="*/ 2147483647 h 197"/>
              <a:gd name="T38" fmla="*/ 2147483647 w 58"/>
              <a:gd name="T39" fmla="*/ 2147483647 h 197"/>
              <a:gd name="T40" fmla="*/ 2147483647 w 58"/>
              <a:gd name="T41" fmla="*/ 2147483647 h 197"/>
              <a:gd name="T42" fmla="*/ 2147483647 w 58"/>
              <a:gd name="T43" fmla="*/ 2147483647 h 197"/>
              <a:gd name="T44" fmla="*/ 2147483647 w 58"/>
              <a:gd name="T45" fmla="*/ 2147483647 h 197"/>
              <a:gd name="T46" fmla="*/ 2147483647 w 58"/>
              <a:gd name="T47" fmla="*/ 2147483647 h 197"/>
              <a:gd name="T48" fmla="*/ 2147483647 w 58"/>
              <a:gd name="T49" fmla="*/ 2147483647 h 197"/>
              <a:gd name="T50" fmla="*/ 0 w 58"/>
              <a:gd name="T51" fmla="*/ 2147483647 h 197"/>
              <a:gd name="T52" fmla="*/ 2147483647 w 58"/>
              <a:gd name="T53" fmla="*/ 2147483647 h 197"/>
              <a:gd name="T54" fmla="*/ 2147483647 w 58"/>
              <a:gd name="T55" fmla="*/ 2147483647 h 197"/>
              <a:gd name="T56" fmla="*/ 2147483647 w 58"/>
              <a:gd name="T57" fmla="*/ 2147483647 h 197"/>
              <a:gd name="T58" fmla="*/ 2147483647 w 58"/>
              <a:gd name="T59" fmla="*/ 2147483647 h 197"/>
              <a:gd name="T60" fmla="*/ 2147483647 w 58"/>
              <a:gd name="T61" fmla="*/ 0 h 1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
              <a:gd name="T94" fmla="*/ 0 h 197"/>
              <a:gd name="T95" fmla="*/ 58 w 58"/>
              <a:gd name="T96" fmla="*/ 197 h 1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 h="197">
                <a:moveTo>
                  <a:pt x="58" y="0"/>
                </a:moveTo>
                <a:lnTo>
                  <a:pt x="58" y="5"/>
                </a:lnTo>
                <a:lnTo>
                  <a:pt x="49" y="10"/>
                </a:lnTo>
                <a:lnTo>
                  <a:pt x="43" y="16"/>
                </a:lnTo>
                <a:lnTo>
                  <a:pt x="37" y="24"/>
                </a:lnTo>
                <a:lnTo>
                  <a:pt x="29" y="38"/>
                </a:lnTo>
                <a:lnTo>
                  <a:pt x="24" y="56"/>
                </a:lnTo>
                <a:lnTo>
                  <a:pt x="21" y="75"/>
                </a:lnTo>
                <a:lnTo>
                  <a:pt x="20" y="96"/>
                </a:lnTo>
                <a:lnTo>
                  <a:pt x="20" y="116"/>
                </a:lnTo>
                <a:lnTo>
                  <a:pt x="23" y="137"/>
                </a:lnTo>
                <a:lnTo>
                  <a:pt x="24" y="146"/>
                </a:lnTo>
                <a:lnTo>
                  <a:pt x="27" y="154"/>
                </a:lnTo>
                <a:lnTo>
                  <a:pt x="29" y="160"/>
                </a:lnTo>
                <a:lnTo>
                  <a:pt x="34" y="169"/>
                </a:lnTo>
                <a:lnTo>
                  <a:pt x="40" y="177"/>
                </a:lnTo>
                <a:lnTo>
                  <a:pt x="44" y="183"/>
                </a:lnTo>
                <a:lnTo>
                  <a:pt x="51" y="188"/>
                </a:lnTo>
                <a:lnTo>
                  <a:pt x="58" y="192"/>
                </a:lnTo>
                <a:lnTo>
                  <a:pt x="58" y="197"/>
                </a:lnTo>
                <a:lnTo>
                  <a:pt x="43" y="188"/>
                </a:lnTo>
                <a:lnTo>
                  <a:pt x="30" y="178"/>
                </a:lnTo>
                <a:lnTo>
                  <a:pt x="18" y="161"/>
                </a:lnTo>
                <a:lnTo>
                  <a:pt x="7" y="141"/>
                </a:lnTo>
                <a:lnTo>
                  <a:pt x="1" y="120"/>
                </a:lnTo>
                <a:lnTo>
                  <a:pt x="0" y="98"/>
                </a:lnTo>
                <a:lnTo>
                  <a:pt x="3" y="67"/>
                </a:lnTo>
                <a:lnTo>
                  <a:pt x="15" y="39"/>
                </a:lnTo>
                <a:lnTo>
                  <a:pt x="27" y="22"/>
                </a:lnTo>
                <a:lnTo>
                  <a:pt x="41" y="10"/>
                </a:lnTo>
                <a:lnTo>
                  <a:pt x="58"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3" name="Freeform 292"/>
          <p:cNvSpPr>
            <a:spLocks/>
          </p:cNvSpPr>
          <p:nvPr/>
        </p:nvSpPr>
        <p:spPr bwMode="auto">
          <a:xfrm>
            <a:off x="4846639" y="6076418"/>
            <a:ext cx="46037" cy="155575"/>
          </a:xfrm>
          <a:custGeom>
            <a:avLst/>
            <a:gdLst>
              <a:gd name="T0" fmla="*/ 0 w 59"/>
              <a:gd name="T1" fmla="*/ 0 h 197"/>
              <a:gd name="T2" fmla="*/ 2147483647 w 59"/>
              <a:gd name="T3" fmla="*/ 2147483647 h 197"/>
              <a:gd name="T4" fmla="*/ 2147483647 w 59"/>
              <a:gd name="T5" fmla="*/ 2147483647 h 197"/>
              <a:gd name="T6" fmla="*/ 2147483647 w 59"/>
              <a:gd name="T7" fmla="*/ 2147483647 h 197"/>
              <a:gd name="T8" fmla="*/ 2147483647 w 59"/>
              <a:gd name="T9" fmla="*/ 2147483647 h 197"/>
              <a:gd name="T10" fmla="*/ 2147483647 w 59"/>
              <a:gd name="T11" fmla="*/ 2147483647 h 197"/>
              <a:gd name="T12" fmla="*/ 2147483647 w 59"/>
              <a:gd name="T13" fmla="*/ 2147483647 h 197"/>
              <a:gd name="T14" fmla="*/ 2147483647 w 59"/>
              <a:gd name="T15" fmla="*/ 2147483647 h 197"/>
              <a:gd name="T16" fmla="*/ 2147483647 w 59"/>
              <a:gd name="T17" fmla="*/ 2147483647 h 197"/>
              <a:gd name="T18" fmla="*/ 2147483647 w 59"/>
              <a:gd name="T19" fmla="*/ 2147483647 h 197"/>
              <a:gd name="T20" fmla="*/ 2147483647 w 59"/>
              <a:gd name="T21" fmla="*/ 2147483647 h 197"/>
              <a:gd name="T22" fmla="*/ 0 w 59"/>
              <a:gd name="T23" fmla="*/ 2147483647 h 197"/>
              <a:gd name="T24" fmla="*/ 0 w 59"/>
              <a:gd name="T25" fmla="*/ 2147483647 h 197"/>
              <a:gd name="T26" fmla="*/ 2147483647 w 59"/>
              <a:gd name="T27" fmla="*/ 2147483647 h 197"/>
              <a:gd name="T28" fmla="*/ 2147483647 w 59"/>
              <a:gd name="T29" fmla="*/ 2147483647 h 197"/>
              <a:gd name="T30" fmla="*/ 2147483647 w 59"/>
              <a:gd name="T31" fmla="*/ 2147483647 h 197"/>
              <a:gd name="T32" fmla="*/ 2147483647 w 59"/>
              <a:gd name="T33" fmla="*/ 2147483647 h 197"/>
              <a:gd name="T34" fmla="*/ 2147483647 w 59"/>
              <a:gd name="T35" fmla="*/ 2147483647 h 197"/>
              <a:gd name="T36" fmla="*/ 2147483647 w 59"/>
              <a:gd name="T37" fmla="*/ 2147483647 h 197"/>
              <a:gd name="T38" fmla="*/ 2147483647 w 59"/>
              <a:gd name="T39" fmla="*/ 2147483647 h 197"/>
              <a:gd name="T40" fmla="*/ 2147483647 w 59"/>
              <a:gd name="T41" fmla="*/ 2147483647 h 197"/>
              <a:gd name="T42" fmla="*/ 2147483647 w 59"/>
              <a:gd name="T43" fmla="*/ 2147483647 h 197"/>
              <a:gd name="T44" fmla="*/ 2147483647 w 59"/>
              <a:gd name="T45" fmla="*/ 2147483647 h 197"/>
              <a:gd name="T46" fmla="*/ 2147483647 w 59"/>
              <a:gd name="T47" fmla="*/ 2147483647 h 197"/>
              <a:gd name="T48" fmla="*/ 2147483647 w 59"/>
              <a:gd name="T49" fmla="*/ 2147483647 h 197"/>
              <a:gd name="T50" fmla="*/ 0 w 59"/>
              <a:gd name="T51" fmla="*/ 2147483647 h 197"/>
              <a:gd name="T52" fmla="*/ 0 w 59"/>
              <a:gd name="T53" fmla="*/ 0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9"/>
              <a:gd name="T82" fmla="*/ 0 h 197"/>
              <a:gd name="T83" fmla="*/ 59 w 59"/>
              <a:gd name="T84" fmla="*/ 197 h 1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9" h="197">
                <a:moveTo>
                  <a:pt x="0" y="0"/>
                </a:moveTo>
                <a:lnTo>
                  <a:pt x="14" y="8"/>
                </a:lnTo>
                <a:lnTo>
                  <a:pt x="27" y="19"/>
                </a:lnTo>
                <a:lnTo>
                  <a:pt x="41" y="36"/>
                </a:lnTo>
                <a:lnTo>
                  <a:pt x="50" y="55"/>
                </a:lnTo>
                <a:lnTo>
                  <a:pt x="56" y="76"/>
                </a:lnTo>
                <a:lnTo>
                  <a:pt x="59" y="98"/>
                </a:lnTo>
                <a:lnTo>
                  <a:pt x="55" y="129"/>
                </a:lnTo>
                <a:lnTo>
                  <a:pt x="42" y="158"/>
                </a:lnTo>
                <a:lnTo>
                  <a:pt x="31" y="174"/>
                </a:lnTo>
                <a:lnTo>
                  <a:pt x="17" y="188"/>
                </a:lnTo>
                <a:lnTo>
                  <a:pt x="0" y="197"/>
                </a:lnTo>
                <a:lnTo>
                  <a:pt x="0" y="192"/>
                </a:lnTo>
                <a:lnTo>
                  <a:pt x="8" y="188"/>
                </a:lnTo>
                <a:lnTo>
                  <a:pt x="16" y="180"/>
                </a:lnTo>
                <a:lnTo>
                  <a:pt x="22" y="172"/>
                </a:lnTo>
                <a:lnTo>
                  <a:pt x="30" y="158"/>
                </a:lnTo>
                <a:lnTo>
                  <a:pt x="34" y="141"/>
                </a:lnTo>
                <a:lnTo>
                  <a:pt x="39" y="101"/>
                </a:lnTo>
                <a:lnTo>
                  <a:pt x="38" y="79"/>
                </a:lnTo>
                <a:lnTo>
                  <a:pt x="33" y="51"/>
                </a:lnTo>
                <a:lnTo>
                  <a:pt x="31" y="44"/>
                </a:lnTo>
                <a:lnTo>
                  <a:pt x="24" y="28"/>
                </a:lnTo>
                <a:lnTo>
                  <a:pt x="17" y="20"/>
                </a:lnTo>
                <a:lnTo>
                  <a:pt x="10" y="13"/>
                </a:lnTo>
                <a:lnTo>
                  <a:pt x="0" y="5"/>
                </a:lnTo>
                <a:lnTo>
                  <a:pt x="0"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4" name="Line 11"/>
          <p:cNvSpPr>
            <a:spLocks noChangeShapeType="1"/>
          </p:cNvSpPr>
          <p:nvPr/>
        </p:nvSpPr>
        <p:spPr bwMode="auto">
          <a:xfrm flipV="1">
            <a:off x="2560639" y="3347505"/>
            <a:ext cx="1587" cy="24685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5" name="Freeform 12"/>
          <p:cNvSpPr>
            <a:spLocks/>
          </p:cNvSpPr>
          <p:nvPr/>
        </p:nvSpPr>
        <p:spPr bwMode="auto">
          <a:xfrm>
            <a:off x="2525713" y="3261779"/>
            <a:ext cx="69850" cy="115888"/>
          </a:xfrm>
          <a:custGeom>
            <a:avLst/>
            <a:gdLst>
              <a:gd name="T0" fmla="*/ 2147483647 w 88"/>
              <a:gd name="T1" fmla="*/ 0 h 147"/>
              <a:gd name="T2" fmla="*/ 2147483647 w 88"/>
              <a:gd name="T3" fmla="*/ 2147483647 h 147"/>
              <a:gd name="T4" fmla="*/ 2147483647 w 88"/>
              <a:gd name="T5" fmla="*/ 2147483647 h 147"/>
              <a:gd name="T6" fmla="*/ 2147483647 w 88"/>
              <a:gd name="T7" fmla="*/ 2147483647 h 147"/>
              <a:gd name="T8" fmla="*/ 2147483647 w 88"/>
              <a:gd name="T9" fmla="*/ 2147483647 h 147"/>
              <a:gd name="T10" fmla="*/ 0 w 88"/>
              <a:gd name="T11" fmla="*/ 2147483647 h 147"/>
              <a:gd name="T12" fmla="*/ 0 w 88"/>
              <a:gd name="T13" fmla="*/ 2147483647 h 147"/>
              <a:gd name="T14" fmla="*/ 2147483647 w 88"/>
              <a:gd name="T15" fmla="*/ 2147483647 h 147"/>
              <a:gd name="T16" fmla="*/ 2147483647 w 88"/>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47"/>
              <a:gd name="T29" fmla="*/ 88 w 88"/>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47">
                <a:moveTo>
                  <a:pt x="45" y="0"/>
                </a:moveTo>
                <a:lnTo>
                  <a:pt x="61" y="74"/>
                </a:lnTo>
                <a:lnTo>
                  <a:pt x="88" y="145"/>
                </a:lnTo>
                <a:lnTo>
                  <a:pt x="88" y="147"/>
                </a:lnTo>
                <a:lnTo>
                  <a:pt x="45" y="121"/>
                </a:lnTo>
                <a:lnTo>
                  <a:pt x="0" y="147"/>
                </a:lnTo>
                <a:lnTo>
                  <a:pt x="0" y="145"/>
                </a:lnTo>
                <a:lnTo>
                  <a:pt x="28" y="74"/>
                </a:lnTo>
                <a:lnTo>
                  <a:pt x="4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6" name="Line 13"/>
          <p:cNvSpPr>
            <a:spLocks noChangeShapeType="1"/>
          </p:cNvSpPr>
          <p:nvPr/>
        </p:nvSpPr>
        <p:spPr bwMode="auto">
          <a:xfrm>
            <a:off x="2560639" y="5816068"/>
            <a:ext cx="3392487"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7" name="Freeform 14"/>
          <p:cNvSpPr>
            <a:spLocks/>
          </p:cNvSpPr>
          <p:nvPr/>
        </p:nvSpPr>
        <p:spPr bwMode="auto">
          <a:xfrm>
            <a:off x="5921375" y="5782729"/>
            <a:ext cx="115888" cy="69850"/>
          </a:xfrm>
          <a:custGeom>
            <a:avLst/>
            <a:gdLst>
              <a:gd name="T0" fmla="*/ 0 w 145"/>
              <a:gd name="T1" fmla="*/ 0 h 88"/>
              <a:gd name="T2" fmla="*/ 2147483647 w 145"/>
              <a:gd name="T3" fmla="*/ 2147483647 h 88"/>
              <a:gd name="T4" fmla="*/ 2147483647 w 145"/>
              <a:gd name="T5" fmla="*/ 2147483647 h 88"/>
              <a:gd name="T6" fmla="*/ 2147483647 w 145"/>
              <a:gd name="T7" fmla="*/ 2147483647 h 88"/>
              <a:gd name="T8" fmla="*/ 0 w 145"/>
              <a:gd name="T9" fmla="*/ 2147483647 h 88"/>
              <a:gd name="T10" fmla="*/ 2147483647 w 145"/>
              <a:gd name="T11" fmla="*/ 2147483647 h 88"/>
              <a:gd name="T12" fmla="*/ 0 w 145"/>
              <a:gd name="T13" fmla="*/ 0 h 88"/>
              <a:gd name="T14" fmla="*/ 0 60000 65536"/>
              <a:gd name="T15" fmla="*/ 0 60000 65536"/>
              <a:gd name="T16" fmla="*/ 0 60000 65536"/>
              <a:gd name="T17" fmla="*/ 0 60000 65536"/>
              <a:gd name="T18" fmla="*/ 0 60000 65536"/>
              <a:gd name="T19" fmla="*/ 0 60000 65536"/>
              <a:gd name="T20" fmla="*/ 0 60000 65536"/>
              <a:gd name="T21" fmla="*/ 0 w 145"/>
              <a:gd name="T22" fmla="*/ 0 h 88"/>
              <a:gd name="T23" fmla="*/ 145 w 14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88">
                <a:moveTo>
                  <a:pt x="0" y="0"/>
                </a:moveTo>
                <a:lnTo>
                  <a:pt x="71" y="27"/>
                </a:lnTo>
                <a:lnTo>
                  <a:pt x="145" y="43"/>
                </a:lnTo>
                <a:lnTo>
                  <a:pt x="71" y="60"/>
                </a:lnTo>
                <a:lnTo>
                  <a:pt x="0" y="88"/>
                </a:lnTo>
                <a:lnTo>
                  <a:pt x="26" y="43"/>
                </a:lnTo>
                <a:lnTo>
                  <a:pt x="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8" name="Line 15"/>
          <p:cNvSpPr>
            <a:spLocks noChangeShapeType="1"/>
          </p:cNvSpPr>
          <p:nvPr/>
        </p:nvSpPr>
        <p:spPr bwMode="auto">
          <a:xfrm>
            <a:off x="2562226" y="3630079"/>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09" name="Line 16"/>
          <p:cNvSpPr>
            <a:spLocks noChangeShapeType="1"/>
          </p:cNvSpPr>
          <p:nvPr/>
        </p:nvSpPr>
        <p:spPr bwMode="auto">
          <a:xfrm>
            <a:off x="2562226" y="3744379"/>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0" name="Line 17"/>
          <p:cNvSpPr>
            <a:spLocks noChangeShapeType="1"/>
          </p:cNvSpPr>
          <p:nvPr/>
        </p:nvSpPr>
        <p:spPr bwMode="auto">
          <a:xfrm>
            <a:off x="2562226" y="3858679"/>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1" name="Line 18"/>
          <p:cNvSpPr>
            <a:spLocks noChangeShapeType="1"/>
          </p:cNvSpPr>
          <p:nvPr/>
        </p:nvSpPr>
        <p:spPr bwMode="auto">
          <a:xfrm>
            <a:off x="2562226" y="3974568"/>
            <a:ext cx="174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2" name="Line 19"/>
          <p:cNvSpPr>
            <a:spLocks noChangeShapeType="1"/>
          </p:cNvSpPr>
          <p:nvPr/>
        </p:nvSpPr>
        <p:spPr bwMode="auto">
          <a:xfrm>
            <a:off x="2562226" y="4204754"/>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3" name="Line 20"/>
          <p:cNvSpPr>
            <a:spLocks noChangeShapeType="1"/>
          </p:cNvSpPr>
          <p:nvPr/>
        </p:nvSpPr>
        <p:spPr bwMode="auto">
          <a:xfrm>
            <a:off x="2562226" y="4319054"/>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4" name="Line 21"/>
          <p:cNvSpPr>
            <a:spLocks noChangeShapeType="1"/>
          </p:cNvSpPr>
          <p:nvPr/>
        </p:nvSpPr>
        <p:spPr bwMode="auto">
          <a:xfrm>
            <a:off x="2562226" y="4434943"/>
            <a:ext cx="174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5" name="Line 22"/>
          <p:cNvSpPr>
            <a:spLocks noChangeShapeType="1"/>
          </p:cNvSpPr>
          <p:nvPr/>
        </p:nvSpPr>
        <p:spPr bwMode="auto">
          <a:xfrm>
            <a:off x="2562226" y="4550829"/>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6" name="Line 23"/>
          <p:cNvSpPr>
            <a:spLocks noChangeShapeType="1"/>
          </p:cNvSpPr>
          <p:nvPr/>
        </p:nvSpPr>
        <p:spPr bwMode="auto">
          <a:xfrm>
            <a:off x="2562226" y="4781018"/>
            <a:ext cx="174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7" name="Line 24"/>
          <p:cNvSpPr>
            <a:spLocks noChangeShapeType="1"/>
          </p:cNvSpPr>
          <p:nvPr/>
        </p:nvSpPr>
        <p:spPr bwMode="auto">
          <a:xfrm>
            <a:off x="2562226" y="4895318"/>
            <a:ext cx="174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8" name="Line 25"/>
          <p:cNvSpPr>
            <a:spLocks noChangeShapeType="1"/>
          </p:cNvSpPr>
          <p:nvPr/>
        </p:nvSpPr>
        <p:spPr bwMode="auto">
          <a:xfrm>
            <a:off x="2562226" y="5011204"/>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19" name="Line 26"/>
          <p:cNvSpPr>
            <a:spLocks noChangeShapeType="1"/>
          </p:cNvSpPr>
          <p:nvPr/>
        </p:nvSpPr>
        <p:spPr bwMode="auto">
          <a:xfrm>
            <a:off x="2562226" y="5127093"/>
            <a:ext cx="174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0" name="Line 27"/>
          <p:cNvSpPr>
            <a:spLocks noChangeShapeType="1"/>
          </p:cNvSpPr>
          <p:nvPr/>
        </p:nvSpPr>
        <p:spPr bwMode="auto">
          <a:xfrm>
            <a:off x="2562226" y="5355693"/>
            <a:ext cx="174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1" name="Line 28"/>
          <p:cNvSpPr>
            <a:spLocks noChangeShapeType="1"/>
          </p:cNvSpPr>
          <p:nvPr/>
        </p:nvSpPr>
        <p:spPr bwMode="auto">
          <a:xfrm>
            <a:off x="2562226" y="5471579"/>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2" name="Line 29"/>
          <p:cNvSpPr>
            <a:spLocks noChangeShapeType="1"/>
          </p:cNvSpPr>
          <p:nvPr/>
        </p:nvSpPr>
        <p:spPr bwMode="auto">
          <a:xfrm>
            <a:off x="2562226" y="5587468"/>
            <a:ext cx="174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3" name="Line 30"/>
          <p:cNvSpPr>
            <a:spLocks noChangeShapeType="1"/>
          </p:cNvSpPr>
          <p:nvPr/>
        </p:nvSpPr>
        <p:spPr bwMode="auto">
          <a:xfrm>
            <a:off x="2562226" y="5703354"/>
            <a:ext cx="1746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4" name="Line 31"/>
          <p:cNvSpPr>
            <a:spLocks noChangeShapeType="1"/>
          </p:cNvSpPr>
          <p:nvPr/>
        </p:nvSpPr>
        <p:spPr bwMode="auto">
          <a:xfrm>
            <a:off x="2560639" y="3514193"/>
            <a:ext cx="412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5" name="Line 32"/>
          <p:cNvSpPr>
            <a:spLocks noChangeShapeType="1"/>
          </p:cNvSpPr>
          <p:nvPr/>
        </p:nvSpPr>
        <p:spPr bwMode="auto">
          <a:xfrm>
            <a:off x="2560639" y="4090454"/>
            <a:ext cx="4127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6" name="Line 33"/>
          <p:cNvSpPr>
            <a:spLocks noChangeShapeType="1"/>
          </p:cNvSpPr>
          <p:nvPr/>
        </p:nvSpPr>
        <p:spPr bwMode="auto">
          <a:xfrm>
            <a:off x="2560639" y="4666718"/>
            <a:ext cx="412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7" name="Line 34"/>
          <p:cNvSpPr>
            <a:spLocks noChangeShapeType="1"/>
          </p:cNvSpPr>
          <p:nvPr/>
        </p:nvSpPr>
        <p:spPr bwMode="auto">
          <a:xfrm>
            <a:off x="2560639" y="5241393"/>
            <a:ext cx="412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8" name="Line 35"/>
          <p:cNvSpPr>
            <a:spLocks noChangeShapeType="1"/>
          </p:cNvSpPr>
          <p:nvPr/>
        </p:nvSpPr>
        <p:spPr bwMode="auto">
          <a:xfrm>
            <a:off x="2560639" y="5816068"/>
            <a:ext cx="412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29" name="Line 36"/>
          <p:cNvSpPr>
            <a:spLocks noChangeShapeType="1"/>
          </p:cNvSpPr>
          <p:nvPr/>
        </p:nvSpPr>
        <p:spPr bwMode="auto">
          <a:xfrm>
            <a:off x="256063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0" name="Line 37"/>
          <p:cNvSpPr>
            <a:spLocks noChangeShapeType="1"/>
          </p:cNvSpPr>
          <p:nvPr/>
        </p:nvSpPr>
        <p:spPr bwMode="auto">
          <a:xfrm>
            <a:off x="262413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1" name="Line 38"/>
          <p:cNvSpPr>
            <a:spLocks noChangeShapeType="1"/>
          </p:cNvSpPr>
          <p:nvPr/>
        </p:nvSpPr>
        <p:spPr bwMode="auto">
          <a:xfrm>
            <a:off x="268922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2" name="Line 39"/>
          <p:cNvSpPr>
            <a:spLocks noChangeShapeType="1"/>
          </p:cNvSpPr>
          <p:nvPr/>
        </p:nvSpPr>
        <p:spPr bwMode="auto">
          <a:xfrm>
            <a:off x="275431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3" name="Line 40"/>
          <p:cNvSpPr>
            <a:spLocks noChangeShapeType="1"/>
          </p:cNvSpPr>
          <p:nvPr/>
        </p:nvSpPr>
        <p:spPr bwMode="auto">
          <a:xfrm>
            <a:off x="281940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4" name="Line 41"/>
          <p:cNvSpPr>
            <a:spLocks noChangeShapeType="1"/>
          </p:cNvSpPr>
          <p:nvPr/>
        </p:nvSpPr>
        <p:spPr bwMode="auto">
          <a:xfrm>
            <a:off x="288448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5" name="Line 42"/>
          <p:cNvSpPr>
            <a:spLocks noChangeShapeType="1"/>
          </p:cNvSpPr>
          <p:nvPr/>
        </p:nvSpPr>
        <p:spPr bwMode="auto">
          <a:xfrm>
            <a:off x="294957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6" name="Line 43"/>
          <p:cNvSpPr>
            <a:spLocks noChangeShapeType="1"/>
          </p:cNvSpPr>
          <p:nvPr/>
        </p:nvSpPr>
        <p:spPr bwMode="auto">
          <a:xfrm>
            <a:off x="301466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7" name="Line 44"/>
          <p:cNvSpPr>
            <a:spLocks noChangeShapeType="1"/>
          </p:cNvSpPr>
          <p:nvPr/>
        </p:nvSpPr>
        <p:spPr bwMode="auto">
          <a:xfrm>
            <a:off x="307816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8" name="Line 45"/>
          <p:cNvSpPr>
            <a:spLocks noChangeShapeType="1"/>
          </p:cNvSpPr>
          <p:nvPr/>
        </p:nvSpPr>
        <p:spPr bwMode="auto">
          <a:xfrm>
            <a:off x="314325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39" name="Line 46"/>
          <p:cNvSpPr>
            <a:spLocks noChangeShapeType="1"/>
          </p:cNvSpPr>
          <p:nvPr/>
        </p:nvSpPr>
        <p:spPr bwMode="auto">
          <a:xfrm>
            <a:off x="327342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0" name="Line 47"/>
          <p:cNvSpPr>
            <a:spLocks noChangeShapeType="1"/>
          </p:cNvSpPr>
          <p:nvPr/>
        </p:nvSpPr>
        <p:spPr bwMode="auto">
          <a:xfrm>
            <a:off x="333851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1" name="Line 48"/>
          <p:cNvSpPr>
            <a:spLocks noChangeShapeType="1"/>
          </p:cNvSpPr>
          <p:nvPr/>
        </p:nvSpPr>
        <p:spPr bwMode="auto">
          <a:xfrm>
            <a:off x="340360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2" name="Line 49"/>
          <p:cNvSpPr>
            <a:spLocks noChangeShapeType="1"/>
          </p:cNvSpPr>
          <p:nvPr/>
        </p:nvSpPr>
        <p:spPr bwMode="auto">
          <a:xfrm>
            <a:off x="346868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3" name="Line 50"/>
          <p:cNvSpPr>
            <a:spLocks noChangeShapeType="1"/>
          </p:cNvSpPr>
          <p:nvPr/>
        </p:nvSpPr>
        <p:spPr bwMode="auto">
          <a:xfrm>
            <a:off x="353377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4" name="Line 51"/>
          <p:cNvSpPr>
            <a:spLocks noChangeShapeType="1"/>
          </p:cNvSpPr>
          <p:nvPr/>
        </p:nvSpPr>
        <p:spPr bwMode="auto">
          <a:xfrm>
            <a:off x="359886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5" name="Line 52"/>
          <p:cNvSpPr>
            <a:spLocks noChangeShapeType="1"/>
          </p:cNvSpPr>
          <p:nvPr/>
        </p:nvSpPr>
        <p:spPr bwMode="auto">
          <a:xfrm>
            <a:off x="366395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6" name="Line 53"/>
          <p:cNvSpPr>
            <a:spLocks noChangeShapeType="1"/>
          </p:cNvSpPr>
          <p:nvPr/>
        </p:nvSpPr>
        <p:spPr bwMode="auto">
          <a:xfrm>
            <a:off x="372903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7" name="Line 54"/>
          <p:cNvSpPr>
            <a:spLocks noChangeShapeType="1"/>
          </p:cNvSpPr>
          <p:nvPr/>
        </p:nvSpPr>
        <p:spPr bwMode="auto">
          <a:xfrm>
            <a:off x="379412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8" name="Line 55"/>
          <p:cNvSpPr>
            <a:spLocks noChangeShapeType="1"/>
          </p:cNvSpPr>
          <p:nvPr/>
        </p:nvSpPr>
        <p:spPr bwMode="auto">
          <a:xfrm>
            <a:off x="392271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49" name="Line 56"/>
          <p:cNvSpPr>
            <a:spLocks noChangeShapeType="1"/>
          </p:cNvSpPr>
          <p:nvPr/>
        </p:nvSpPr>
        <p:spPr bwMode="auto">
          <a:xfrm>
            <a:off x="398780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0" name="Line 57"/>
          <p:cNvSpPr>
            <a:spLocks noChangeShapeType="1"/>
          </p:cNvSpPr>
          <p:nvPr/>
        </p:nvSpPr>
        <p:spPr bwMode="auto">
          <a:xfrm>
            <a:off x="405288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1" name="Line 58"/>
          <p:cNvSpPr>
            <a:spLocks noChangeShapeType="1"/>
          </p:cNvSpPr>
          <p:nvPr/>
        </p:nvSpPr>
        <p:spPr bwMode="auto">
          <a:xfrm>
            <a:off x="411797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2" name="Line 59"/>
          <p:cNvSpPr>
            <a:spLocks noChangeShapeType="1"/>
          </p:cNvSpPr>
          <p:nvPr/>
        </p:nvSpPr>
        <p:spPr bwMode="auto">
          <a:xfrm>
            <a:off x="418306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3" name="Line 60"/>
          <p:cNvSpPr>
            <a:spLocks noChangeShapeType="1"/>
          </p:cNvSpPr>
          <p:nvPr/>
        </p:nvSpPr>
        <p:spPr bwMode="auto">
          <a:xfrm>
            <a:off x="424815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4" name="Line 61"/>
          <p:cNvSpPr>
            <a:spLocks noChangeShapeType="1"/>
          </p:cNvSpPr>
          <p:nvPr/>
        </p:nvSpPr>
        <p:spPr bwMode="auto">
          <a:xfrm>
            <a:off x="431165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5" name="Line 62"/>
          <p:cNvSpPr>
            <a:spLocks noChangeShapeType="1"/>
          </p:cNvSpPr>
          <p:nvPr/>
        </p:nvSpPr>
        <p:spPr bwMode="auto">
          <a:xfrm>
            <a:off x="437673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6" name="Line 63"/>
          <p:cNvSpPr>
            <a:spLocks noChangeShapeType="1"/>
          </p:cNvSpPr>
          <p:nvPr/>
        </p:nvSpPr>
        <p:spPr bwMode="auto">
          <a:xfrm>
            <a:off x="444182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7" name="Line 64"/>
          <p:cNvSpPr>
            <a:spLocks noChangeShapeType="1"/>
          </p:cNvSpPr>
          <p:nvPr/>
        </p:nvSpPr>
        <p:spPr bwMode="auto">
          <a:xfrm>
            <a:off x="457200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8" name="Line 65"/>
          <p:cNvSpPr>
            <a:spLocks noChangeShapeType="1"/>
          </p:cNvSpPr>
          <p:nvPr/>
        </p:nvSpPr>
        <p:spPr bwMode="auto">
          <a:xfrm>
            <a:off x="463708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59" name="Line 66"/>
          <p:cNvSpPr>
            <a:spLocks noChangeShapeType="1"/>
          </p:cNvSpPr>
          <p:nvPr/>
        </p:nvSpPr>
        <p:spPr bwMode="auto">
          <a:xfrm>
            <a:off x="470217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0" name="Line 67"/>
          <p:cNvSpPr>
            <a:spLocks noChangeShapeType="1"/>
          </p:cNvSpPr>
          <p:nvPr/>
        </p:nvSpPr>
        <p:spPr bwMode="auto">
          <a:xfrm>
            <a:off x="476567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1" name="Line 68"/>
          <p:cNvSpPr>
            <a:spLocks noChangeShapeType="1"/>
          </p:cNvSpPr>
          <p:nvPr/>
        </p:nvSpPr>
        <p:spPr bwMode="auto">
          <a:xfrm>
            <a:off x="483076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2" name="Line 69"/>
          <p:cNvSpPr>
            <a:spLocks noChangeShapeType="1"/>
          </p:cNvSpPr>
          <p:nvPr/>
        </p:nvSpPr>
        <p:spPr bwMode="auto">
          <a:xfrm>
            <a:off x="489585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3" name="Line 70"/>
          <p:cNvSpPr>
            <a:spLocks noChangeShapeType="1"/>
          </p:cNvSpPr>
          <p:nvPr/>
        </p:nvSpPr>
        <p:spPr bwMode="auto">
          <a:xfrm>
            <a:off x="496093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4" name="Line 71"/>
          <p:cNvSpPr>
            <a:spLocks noChangeShapeType="1"/>
          </p:cNvSpPr>
          <p:nvPr/>
        </p:nvSpPr>
        <p:spPr bwMode="auto">
          <a:xfrm>
            <a:off x="502602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5" name="Line 72"/>
          <p:cNvSpPr>
            <a:spLocks noChangeShapeType="1"/>
          </p:cNvSpPr>
          <p:nvPr/>
        </p:nvSpPr>
        <p:spPr bwMode="auto">
          <a:xfrm>
            <a:off x="509111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6" name="Line 73"/>
          <p:cNvSpPr>
            <a:spLocks noChangeShapeType="1"/>
          </p:cNvSpPr>
          <p:nvPr/>
        </p:nvSpPr>
        <p:spPr bwMode="auto">
          <a:xfrm>
            <a:off x="521970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7" name="Line 74"/>
          <p:cNvSpPr>
            <a:spLocks noChangeShapeType="1"/>
          </p:cNvSpPr>
          <p:nvPr/>
        </p:nvSpPr>
        <p:spPr bwMode="auto">
          <a:xfrm>
            <a:off x="528478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8" name="Line 75"/>
          <p:cNvSpPr>
            <a:spLocks noChangeShapeType="1"/>
          </p:cNvSpPr>
          <p:nvPr/>
        </p:nvSpPr>
        <p:spPr bwMode="auto">
          <a:xfrm>
            <a:off x="534987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69" name="Line 76"/>
          <p:cNvSpPr>
            <a:spLocks noChangeShapeType="1"/>
          </p:cNvSpPr>
          <p:nvPr/>
        </p:nvSpPr>
        <p:spPr bwMode="auto">
          <a:xfrm>
            <a:off x="541496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0" name="Line 77"/>
          <p:cNvSpPr>
            <a:spLocks noChangeShapeType="1"/>
          </p:cNvSpPr>
          <p:nvPr/>
        </p:nvSpPr>
        <p:spPr bwMode="auto">
          <a:xfrm>
            <a:off x="5480050"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1" name="Line 78"/>
          <p:cNvSpPr>
            <a:spLocks noChangeShapeType="1"/>
          </p:cNvSpPr>
          <p:nvPr/>
        </p:nvSpPr>
        <p:spPr bwMode="auto">
          <a:xfrm>
            <a:off x="554513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2" name="Line 79"/>
          <p:cNvSpPr>
            <a:spLocks noChangeShapeType="1"/>
          </p:cNvSpPr>
          <p:nvPr/>
        </p:nvSpPr>
        <p:spPr bwMode="auto">
          <a:xfrm>
            <a:off x="5608639"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3" name="Line 80"/>
          <p:cNvSpPr>
            <a:spLocks noChangeShapeType="1"/>
          </p:cNvSpPr>
          <p:nvPr/>
        </p:nvSpPr>
        <p:spPr bwMode="auto">
          <a:xfrm>
            <a:off x="5673725" y="57811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4" name="Line 81"/>
          <p:cNvSpPr>
            <a:spLocks noChangeShapeType="1"/>
          </p:cNvSpPr>
          <p:nvPr/>
        </p:nvSpPr>
        <p:spPr bwMode="auto">
          <a:xfrm>
            <a:off x="5738814" y="57811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5" name="Line 82"/>
          <p:cNvSpPr>
            <a:spLocks noChangeShapeType="1"/>
          </p:cNvSpPr>
          <p:nvPr/>
        </p:nvSpPr>
        <p:spPr bwMode="auto">
          <a:xfrm>
            <a:off x="3208339" y="5752568"/>
            <a:ext cx="1587" cy="666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6" name="Line 83"/>
          <p:cNvSpPr>
            <a:spLocks noChangeShapeType="1"/>
          </p:cNvSpPr>
          <p:nvPr/>
        </p:nvSpPr>
        <p:spPr bwMode="auto">
          <a:xfrm>
            <a:off x="3859214" y="5752568"/>
            <a:ext cx="1587" cy="666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7" name="Line 84"/>
          <p:cNvSpPr>
            <a:spLocks noChangeShapeType="1"/>
          </p:cNvSpPr>
          <p:nvPr/>
        </p:nvSpPr>
        <p:spPr bwMode="auto">
          <a:xfrm>
            <a:off x="4506914" y="5752568"/>
            <a:ext cx="1587" cy="666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8" name="Line 85"/>
          <p:cNvSpPr>
            <a:spLocks noChangeShapeType="1"/>
          </p:cNvSpPr>
          <p:nvPr/>
        </p:nvSpPr>
        <p:spPr bwMode="auto">
          <a:xfrm>
            <a:off x="5154614" y="5752568"/>
            <a:ext cx="1587" cy="666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79" name="Line 86"/>
          <p:cNvSpPr>
            <a:spLocks noChangeShapeType="1"/>
          </p:cNvSpPr>
          <p:nvPr/>
        </p:nvSpPr>
        <p:spPr bwMode="auto">
          <a:xfrm>
            <a:off x="5803900" y="5752568"/>
            <a:ext cx="1588" cy="666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0" name="Line 87"/>
          <p:cNvSpPr>
            <a:spLocks noChangeShapeType="1"/>
          </p:cNvSpPr>
          <p:nvPr/>
        </p:nvSpPr>
        <p:spPr bwMode="auto">
          <a:xfrm flipV="1">
            <a:off x="2560639" y="4706404"/>
            <a:ext cx="1241425" cy="1106488"/>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1" name="Line 88"/>
          <p:cNvSpPr>
            <a:spLocks noChangeShapeType="1"/>
          </p:cNvSpPr>
          <p:nvPr/>
        </p:nvSpPr>
        <p:spPr bwMode="auto">
          <a:xfrm flipV="1">
            <a:off x="3802064" y="3614204"/>
            <a:ext cx="2001837" cy="109220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2" name="Line 89"/>
          <p:cNvSpPr>
            <a:spLocks noChangeShapeType="1"/>
          </p:cNvSpPr>
          <p:nvPr/>
        </p:nvSpPr>
        <p:spPr bwMode="auto">
          <a:xfrm flipH="1" flipV="1">
            <a:off x="3810001" y="4704817"/>
            <a:ext cx="3175" cy="63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3" name="Line 90"/>
          <p:cNvSpPr>
            <a:spLocks noChangeShapeType="1"/>
          </p:cNvSpPr>
          <p:nvPr/>
        </p:nvSpPr>
        <p:spPr bwMode="auto">
          <a:xfrm flipH="1" flipV="1">
            <a:off x="3808414" y="4701643"/>
            <a:ext cx="1587"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4" name="Line 91"/>
          <p:cNvSpPr>
            <a:spLocks noChangeShapeType="1"/>
          </p:cNvSpPr>
          <p:nvPr/>
        </p:nvSpPr>
        <p:spPr bwMode="auto">
          <a:xfrm flipH="1" flipV="1">
            <a:off x="3803651" y="4698468"/>
            <a:ext cx="4763"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5" name="Line 92"/>
          <p:cNvSpPr>
            <a:spLocks noChangeShapeType="1"/>
          </p:cNvSpPr>
          <p:nvPr/>
        </p:nvSpPr>
        <p:spPr bwMode="auto">
          <a:xfrm flipH="1">
            <a:off x="3797300" y="4698468"/>
            <a:ext cx="635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6" name="Line 93"/>
          <p:cNvSpPr>
            <a:spLocks noChangeShapeType="1"/>
          </p:cNvSpPr>
          <p:nvPr/>
        </p:nvSpPr>
        <p:spPr bwMode="auto">
          <a:xfrm flipH="1">
            <a:off x="3789364" y="4698467"/>
            <a:ext cx="7937" cy="63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7" name="Line 94"/>
          <p:cNvSpPr>
            <a:spLocks noChangeShapeType="1"/>
          </p:cNvSpPr>
          <p:nvPr/>
        </p:nvSpPr>
        <p:spPr bwMode="auto">
          <a:xfrm flipH="1">
            <a:off x="3787775" y="4704817"/>
            <a:ext cx="1588" cy="63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8" name="Line 95"/>
          <p:cNvSpPr>
            <a:spLocks noChangeShapeType="1"/>
          </p:cNvSpPr>
          <p:nvPr/>
        </p:nvSpPr>
        <p:spPr bwMode="auto">
          <a:xfrm>
            <a:off x="3787775" y="4711168"/>
            <a:ext cx="1588" cy="793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89" name="Line 96"/>
          <p:cNvSpPr>
            <a:spLocks noChangeShapeType="1"/>
          </p:cNvSpPr>
          <p:nvPr/>
        </p:nvSpPr>
        <p:spPr bwMode="auto">
          <a:xfrm>
            <a:off x="3789364" y="4719105"/>
            <a:ext cx="7937" cy="47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0" name="Line 97"/>
          <p:cNvSpPr>
            <a:spLocks noChangeShapeType="1"/>
          </p:cNvSpPr>
          <p:nvPr/>
        </p:nvSpPr>
        <p:spPr bwMode="auto">
          <a:xfrm>
            <a:off x="3797300" y="4723868"/>
            <a:ext cx="635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1" name="Line 98"/>
          <p:cNvSpPr>
            <a:spLocks noChangeShapeType="1"/>
          </p:cNvSpPr>
          <p:nvPr/>
        </p:nvSpPr>
        <p:spPr bwMode="auto">
          <a:xfrm flipV="1">
            <a:off x="3803651" y="4720693"/>
            <a:ext cx="4763"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2" name="Line 99"/>
          <p:cNvSpPr>
            <a:spLocks noChangeShapeType="1"/>
          </p:cNvSpPr>
          <p:nvPr/>
        </p:nvSpPr>
        <p:spPr bwMode="auto">
          <a:xfrm flipV="1">
            <a:off x="3808414" y="4719104"/>
            <a:ext cx="1587"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3" name="Line 100"/>
          <p:cNvSpPr>
            <a:spLocks noChangeShapeType="1"/>
          </p:cNvSpPr>
          <p:nvPr/>
        </p:nvSpPr>
        <p:spPr bwMode="auto">
          <a:xfrm flipV="1">
            <a:off x="3810001" y="4711168"/>
            <a:ext cx="3175" cy="793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4" name="Line 101"/>
          <p:cNvSpPr>
            <a:spLocks noChangeShapeType="1"/>
          </p:cNvSpPr>
          <p:nvPr/>
        </p:nvSpPr>
        <p:spPr bwMode="auto">
          <a:xfrm>
            <a:off x="3800475" y="4711167"/>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5" name="Line 102"/>
          <p:cNvSpPr>
            <a:spLocks noChangeShapeType="1"/>
          </p:cNvSpPr>
          <p:nvPr/>
        </p:nvSpPr>
        <p:spPr bwMode="auto">
          <a:xfrm>
            <a:off x="3800475" y="4787367"/>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6" name="Line 103"/>
          <p:cNvSpPr>
            <a:spLocks noChangeShapeType="1"/>
          </p:cNvSpPr>
          <p:nvPr/>
        </p:nvSpPr>
        <p:spPr bwMode="auto">
          <a:xfrm>
            <a:off x="3800475" y="4865154"/>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7" name="Line 104"/>
          <p:cNvSpPr>
            <a:spLocks noChangeShapeType="1"/>
          </p:cNvSpPr>
          <p:nvPr/>
        </p:nvSpPr>
        <p:spPr bwMode="auto">
          <a:xfrm>
            <a:off x="3800475" y="4941354"/>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8" name="Line 105"/>
          <p:cNvSpPr>
            <a:spLocks noChangeShapeType="1"/>
          </p:cNvSpPr>
          <p:nvPr/>
        </p:nvSpPr>
        <p:spPr bwMode="auto">
          <a:xfrm>
            <a:off x="3800475" y="5017554"/>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0999" name="Line 106"/>
          <p:cNvSpPr>
            <a:spLocks noChangeShapeType="1"/>
          </p:cNvSpPr>
          <p:nvPr/>
        </p:nvSpPr>
        <p:spPr bwMode="auto">
          <a:xfrm>
            <a:off x="3800475" y="5093754"/>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0" name="Line 107"/>
          <p:cNvSpPr>
            <a:spLocks noChangeShapeType="1"/>
          </p:cNvSpPr>
          <p:nvPr/>
        </p:nvSpPr>
        <p:spPr bwMode="auto">
          <a:xfrm>
            <a:off x="3800475" y="51715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1" name="Line 108"/>
          <p:cNvSpPr>
            <a:spLocks noChangeShapeType="1"/>
          </p:cNvSpPr>
          <p:nvPr/>
        </p:nvSpPr>
        <p:spPr bwMode="auto">
          <a:xfrm>
            <a:off x="3800475" y="5246154"/>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2" name="Line 109"/>
          <p:cNvSpPr>
            <a:spLocks noChangeShapeType="1"/>
          </p:cNvSpPr>
          <p:nvPr/>
        </p:nvSpPr>
        <p:spPr bwMode="auto">
          <a:xfrm>
            <a:off x="3800475" y="5322354"/>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3" name="Line 110"/>
          <p:cNvSpPr>
            <a:spLocks noChangeShapeType="1"/>
          </p:cNvSpPr>
          <p:nvPr/>
        </p:nvSpPr>
        <p:spPr bwMode="auto">
          <a:xfrm>
            <a:off x="3800475" y="5398554"/>
            <a:ext cx="1588" cy="396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4" name="Line 111"/>
          <p:cNvSpPr>
            <a:spLocks noChangeShapeType="1"/>
          </p:cNvSpPr>
          <p:nvPr/>
        </p:nvSpPr>
        <p:spPr bwMode="auto">
          <a:xfrm>
            <a:off x="3800475" y="54763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5" name="Line 112"/>
          <p:cNvSpPr>
            <a:spLocks noChangeShapeType="1"/>
          </p:cNvSpPr>
          <p:nvPr/>
        </p:nvSpPr>
        <p:spPr bwMode="auto">
          <a:xfrm>
            <a:off x="3800475" y="55525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6" name="Line 113"/>
          <p:cNvSpPr>
            <a:spLocks noChangeShapeType="1"/>
          </p:cNvSpPr>
          <p:nvPr/>
        </p:nvSpPr>
        <p:spPr bwMode="auto">
          <a:xfrm>
            <a:off x="3800475" y="5628742"/>
            <a:ext cx="1588"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7" name="Line 114"/>
          <p:cNvSpPr>
            <a:spLocks noChangeShapeType="1"/>
          </p:cNvSpPr>
          <p:nvPr/>
        </p:nvSpPr>
        <p:spPr bwMode="auto">
          <a:xfrm>
            <a:off x="3800475" y="5704943"/>
            <a:ext cx="1588" cy="396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8" name="Line 115"/>
          <p:cNvSpPr>
            <a:spLocks noChangeShapeType="1"/>
          </p:cNvSpPr>
          <p:nvPr/>
        </p:nvSpPr>
        <p:spPr bwMode="auto">
          <a:xfrm>
            <a:off x="3800475" y="5782730"/>
            <a:ext cx="1588" cy="222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09" name="Line 116"/>
          <p:cNvSpPr>
            <a:spLocks noChangeShapeType="1"/>
          </p:cNvSpPr>
          <p:nvPr/>
        </p:nvSpPr>
        <p:spPr bwMode="auto">
          <a:xfrm flipH="1">
            <a:off x="3759200"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0" name="Line 117"/>
          <p:cNvSpPr>
            <a:spLocks noChangeShapeType="1"/>
          </p:cNvSpPr>
          <p:nvPr/>
        </p:nvSpPr>
        <p:spPr bwMode="auto">
          <a:xfrm flipH="1">
            <a:off x="3683000"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1" name="Line 118"/>
          <p:cNvSpPr>
            <a:spLocks noChangeShapeType="1"/>
          </p:cNvSpPr>
          <p:nvPr/>
        </p:nvSpPr>
        <p:spPr bwMode="auto">
          <a:xfrm flipH="1">
            <a:off x="3605213"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2" name="Line 119"/>
          <p:cNvSpPr>
            <a:spLocks noChangeShapeType="1"/>
          </p:cNvSpPr>
          <p:nvPr/>
        </p:nvSpPr>
        <p:spPr bwMode="auto">
          <a:xfrm flipH="1">
            <a:off x="3529013"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3" name="Line 120"/>
          <p:cNvSpPr>
            <a:spLocks noChangeShapeType="1"/>
          </p:cNvSpPr>
          <p:nvPr/>
        </p:nvSpPr>
        <p:spPr bwMode="auto">
          <a:xfrm flipH="1">
            <a:off x="3452813"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4" name="Line 121"/>
          <p:cNvSpPr>
            <a:spLocks noChangeShapeType="1"/>
          </p:cNvSpPr>
          <p:nvPr/>
        </p:nvSpPr>
        <p:spPr bwMode="auto">
          <a:xfrm flipH="1">
            <a:off x="3376613"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5" name="Line 122"/>
          <p:cNvSpPr>
            <a:spLocks noChangeShapeType="1"/>
          </p:cNvSpPr>
          <p:nvPr/>
        </p:nvSpPr>
        <p:spPr bwMode="auto">
          <a:xfrm flipH="1">
            <a:off x="3300413"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6" name="Line 123"/>
          <p:cNvSpPr>
            <a:spLocks noChangeShapeType="1"/>
          </p:cNvSpPr>
          <p:nvPr/>
        </p:nvSpPr>
        <p:spPr bwMode="auto">
          <a:xfrm flipH="1">
            <a:off x="3224213"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7" name="Line 124"/>
          <p:cNvSpPr>
            <a:spLocks noChangeShapeType="1"/>
          </p:cNvSpPr>
          <p:nvPr/>
        </p:nvSpPr>
        <p:spPr bwMode="auto">
          <a:xfrm flipH="1">
            <a:off x="3148013"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8" name="Line 125"/>
          <p:cNvSpPr>
            <a:spLocks noChangeShapeType="1"/>
          </p:cNvSpPr>
          <p:nvPr/>
        </p:nvSpPr>
        <p:spPr bwMode="auto">
          <a:xfrm flipH="1">
            <a:off x="3070225" y="4711168"/>
            <a:ext cx="39688"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19" name="Line 126"/>
          <p:cNvSpPr>
            <a:spLocks noChangeShapeType="1"/>
          </p:cNvSpPr>
          <p:nvPr/>
        </p:nvSpPr>
        <p:spPr bwMode="auto">
          <a:xfrm flipH="1">
            <a:off x="2994025"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0" name="Line 127"/>
          <p:cNvSpPr>
            <a:spLocks noChangeShapeType="1"/>
          </p:cNvSpPr>
          <p:nvPr/>
        </p:nvSpPr>
        <p:spPr bwMode="auto">
          <a:xfrm flipH="1">
            <a:off x="2917825"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1" name="Line 128"/>
          <p:cNvSpPr>
            <a:spLocks noChangeShapeType="1"/>
          </p:cNvSpPr>
          <p:nvPr/>
        </p:nvSpPr>
        <p:spPr bwMode="auto">
          <a:xfrm flipH="1">
            <a:off x="2841625"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2" name="Line 129"/>
          <p:cNvSpPr>
            <a:spLocks noChangeShapeType="1"/>
          </p:cNvSpPr>
          <p:nvPr/>
        </p:nvSpPr>
        <p:spPr bwMode="auto">
          <a:xfrm flipH="1">
            <a:off x="2763839" y="4711168"/>
            <a:ext cx="39687"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3" name="Line 130"/>
          <p:cNvSpPr>
            <a:spLocks noChangeShapeType="1"/>
          </p:cNvSpPr>
          <p:nvPr/>
        </p:nvSpPr>
        <p:spPr bwMode="auto">
          <a:xfrm flipH="1">
            <a:off x="2689226" y="4711168"/>
            <a:ext cx="3651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4" name="Line 131"/>
          <p:cNvSpPr>
            <a:spLocks noChangeShapeType="1"/>
          </p:cNvSpPr>
          <p:nvPr/>
        </p:nvSpPr>
        <p:spPr bwMode="auto">
          <a:xfrm flipH="1">
            <a:off x="2613025" y="4711168"/>
            <a:ext cx="38100"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5" name="Line 132"/>
          <p:cNvSpPr>
            <a:spLocks noChangeShapeType="1"/>
          </p:cNvSpPr>
          <p:nvPr/>
        </p:nvSpPr>
        <p:spPr bwMode="auto">
          <a:xfrm flipH="1">
            <a:off x="2560639" y="4711168"/>
            <a:ext cx="14287"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6" name="Line 133"/>
          <p:cNvSpPr>
            <a:spLocks noChangeShapeType="1"/>
          </p:cNvSpPr>
          <p:nvPr/>
        </p:nvSpPr>
        <p:spPr bwMode="auto">
          <a:xfrm flipV="1">
            <a:off x="5399089" y="3833280"/>
            <a:ext cx="1587"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7" name="Line 134"/>
          <p:cNvSpPr>
            <a:spLocks noChangeShapeType="1"/>
          </p:cNvSpPr>
          <p:nvPr/>
        </p:nvSpPr>
        <p:spPr bwMode="auto">
          <a:xfrm flipH="1" flipV="1">
            <a:off x="5395914" y="3830105"/>
            <a:ext cx="3175"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8" name="Line 135"/>
          <p:cNvSpPr>
            <a:spLocks noChangeShapeType="1"/>
          </p:cNvSpPr>
          <p:nvPr/>
        </p:nvSpPr>
        <p:spPr bwMode="auto">
          <a:xfrm flipH="1" flipV="1">
            <a:off x="5394325" y="3826930"/>
            <a:ext cx="1588"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29" name="Line 136"/>
          <p:cNvSpPr>
            <a:spLocks noChangeShapeType="1"/>
          </p:cNvSpPr>
          <p:nvPr/>
        </p:nvSpPr>
        <p:spPr bwMode="auto">
          <a:xfrm flipH="1" flipV="1">
            <a:off x="5391151" y="3825343"/>
            <a:ext cx="31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0" name="Line 137"/>
          <p:cNvSpPr>
            <a:spLocks noChangeShapeType="1"/>
          </p:cNvSpPr>
          <p:nvPr/>
        </p:nvSpPr>
        <p:spPr bwMode="auto">
          <a:xfrm flipH="1">
            <a:off x="5383214" y="3825343"/>
            <a:ext cx="7937"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1" name="Line 138"/>
          <p:cNvSpPr>
            <a:spLocks noChangeShapeType="1"/>
          </p:cNvSpPr>
          <p:nvPr/>
        </p:nvSpPr>
        <p:spPr bwMode="auto">
          <a:xfrm flipH="1">
            <a:off x="5380039" y="3825343"/>
            <a:ext cx="31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2" name="Line 139"/>
          <p:cNvSpPr>
            <a:spLocks noChangeShapeType="1"/>
          </p:cNvSpPr>
          <p:nvPr/>
        </p:nvSpPr>
        <p:spPr bwMode="auto">
          <a:xfrm flipH="1">
            <a:off x="5376864" y="3826930"/>
            <a:ext cx="3175"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3" name="Line 140"/>
          <p:cNvSpPr>
            <a:spLocks noChangeShapeType="1"/>
          </p:cNvSpPr>
          <p:nvPr/>
        </p:nvSpPr>
        <p:spPr bwMode="auto">
          <a:xfrm flipH="1">
            <a:off x="5375275" y="3830105"/>
            <a:ext cx="1588"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4" name="Line 141"/>
          <p:cNvSpPr>
            <a:spLocks noChangeShapeType="1"/>
          </p:cNvSpPr>
          <p:nvPr/>
        </p:nvSpPr>
        <p:spPr bwMode="auto">
          <a:xfrm>
            <a:off x="5375275" y="3833279"/>
            <a:ext cx="1588" cy="793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5" name="Line 142"/>
          <p:cNvSpPr>
            <a:spLocks noChangeShapeType="1"/>
          </p:cNvSpPr>
          <p:nvPr/>
        </p:nvSpPr>
        <p:spPr bwMode="auto">
          <a:xfrm>
            <a:off x="5375275" y="3841218"/>
            <a:ext cx="1588"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6" name="Line 143"/>
          <p:cNvSpPr>
            <a:spLocks noChangeShapeType="1"/>
          </p:cNvSpPr>
          <p:nvPr/>
        </p:nvSpPr>
        <p:spPr bwMode="auto">
          <a:xfrm>
            <a:off x="5376864" y="3844393"/>
            <a:ext cx="3175"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7" name="Line 144"/>
          <p:cNvSpPr>
            <a:spLocks noChangeShapeType="1"/>
          </p:cNvSpPr>
          <p:nvPr/>
        </p:nvSpPr>
        <p:spPr bwMode="auto">
          <a:xfrm>
            <a:off x="5380039" y="3847568"/>
            <a:ext cx="31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8" name="Line 145"/>
          <p:cNvSpPr>
            <a:spLocks noChangeShapeType="1"/>
          </p:cNvSpPr>
          <p:nvPr/>
        </p:nvSpPr>
        <p:spPr bwMode="auto">
          <a:xfrm>
            <a:off x="5383214" y="3849154"/>
            <a:ext cx="7937"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39" name="Line 146"/>
          <p:cNvSpPr>
            <a:spLocks noChangeShapeType="1"/>
          </p:cNvSpPr>
          <p:nvPr/>
        </p:nvSpPr>
        <p:spPr bwMode="auto">
          <a:xfrm flipV="1">
            <a:off x="5391151" y="3847568"/>
            <a:ext cx="31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0" name="Line 147"/>
          <p:cNvSpPr>
            <a:spLocks noChangeShapeType="1"/>
          </p:cNvSpPr>
          <p:nvPr/>
        </p:nvSpPr>
        <p:spPr bwMode="auto">
          <a:xfrm flipV="1">
            <a:off x="5394325" y="3844393"/>
            <a:ext cx="1588"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1" name="Line 148"/>
          <p:cNvSpPr>
            <a:spLocks noChangeShapeType="1"/>
          </p:cNvSpPr>
          <p:nvPr/>
        </p:nvSpPr>
        <p:spPr bwMode="auto">
          <a:xfrm flipV="1">
            <a:off x="5395914" y="3841218"/>
            <a:ext cx="3175"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2" name="Line 149"/>
          <p:cNvSpPr>
            <a:spLocks noChangeShapeType="1"/>
          </p:cNvSpPr>
          <p:nvPr/>
        </p:nvSpPr>
        <p:spPr bwMode="auto">
          <a:xfrm flipV="1">
            <a:off x="5399089" y="3836455"/>
            <a:ext cx="1587" cy="47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3" name="Line 150"/>
          <p:cNvSpPr>
            <a:spLocks noChangeShapeType="1"/>
          </p:cNvSpPr>
          <p:nvPr/>
        </p:nvSpPr>
        <p:spPr bwMode="auto">
          <a:xfrm>
            <a:off x="5386389" y="383645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4" name="Line 151"/>
          <p:cNvSpPr>
            <a:spLocks noChangeShapeType="1"/>
          </p:cNvSpPr>
          <p:nvPr/>
        </p:nvSpPr>
        <p:spPr bwMode="auto">
          <a:xfrm>
            <a:off x="5386389" y="391265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5" name="Line 152"/>
          <p:cNvSpPr>
            <a:spLocks noChangeShapeType="1"/>
          </p:cNvSpPr>
          <p:nvPr/>
        </p:nvSpPr>
        <p:spPr bwMode="auto">
          <a:xfrm>
            <a:off x="5386389" y="39904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6" name="Line 153"/>
          <p:cNvSpPr>
            <a:spLocks noChangeShapeType="1"/>
          </p:cNvSpPr>
          <p:nvPr/>
        </p:nvSpPr>
        <p:spPr bwMode="auto">
          <a:xfrm>
            <a:off x="5386389" y="40666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7" name="Line 154"/>
          <p:cNvSpPr>
            <a:spLocks noChangeShapeType="1"/>
          </p:cNvSpPr>
          <p:nvPr/>
        </p:nvSpPr>
        <p:spPr bwMode="auto">
          <a:xfrm>
            <a:off x="5386389" y="41428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8" name="Line 155"/>
          <p:cNvSpPr>
            <a:spLocks noChangeShapeType="1"/>
          </p:cNvSpPr>
          <p:nvPr/>
        </p:nvSpPr>
        <p:spPr bwMode="auto">
          <a:xfrm>
            <a:off x="5386389" y="421904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49" name="Line 156"/>
          <p:cNvSpPr>
            <a:spLocks noChangeShapeType="1"/>
          </p:cNvSpPr>
          <p:nvPr/>
        </p:nvSpPr>
        <p:spPr bwMode="auto">
          <a:xfrm>
            <a:off x="5386389" y="4296829"/>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0" name="Line 157"/>
          <p:cNvSpPr>
            <a:spLocks noChangeShapeType="1"/>
          </p:cNvSpPr>
          <p:nvPr/>
        </p:nvSpPr>
        <p:spPr bwMode="auto">
          <a:xfrm>
            <a:off x="5386389" y="4373029"/>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1" name="Line 158"/>
          <p:cNvSpPr>
            <a:spLocks noChangeShapeType="1"/>
          </p:cNvSpPr>
          <p:nvPr/>
        </p:nvSpPr>
        <p:spPr bwMode="auto">
          <a:xfrm>
            <a:off x="5386389" y="4449229"/>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2" name="Line 159"/>
          <p:cNvSpPr>
            <a:spLocks noChangeShapeType="1"/>
          </p:cNvSpPr>
          <p:nvPr/>
        </p:nvSpPr>
        <p:spPr bwMode="auto">
          <a:xfrm>
            <a:off x="5386389" y="4525429"/>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3" name="Line 160"/>
          <p:cNvSpPr>
            <a:spLocks noChangeShapeType="1"/>
          </p:cNvSpPr>
          <p:nvPr/>
        </p:nvSpPr>
        <p:spPr bwMode="auto">
          <a:xfrm>
            <a:off x="5386389" y="4601629"/>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4" name="Line 161"/>
          <p:cNvSpPr>
            <a:spLocks noChangeShapeType="1"/>
          </p:cNvSpPr>
          <p:nvPr/>
        </p:nvSpPr>
        <p:spPr bwMode="auto">
          <a:xfrm>
            <a:off x="5386389" y="4677829"/>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5" name="Line 162"/>
          <p:cNvSpPr>
            <a:spLocks noChangeShapeType="1"/>
          </p:cNvSpPr>
          <p:nvPr/>
        </p:nvSpPr>
        <p:spPr bwMode="auto">
          <a:xfrm>
            <a:off x="5386389" y="4754029"/>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6" name="Line 163"/>
          <p:cNvSpPr>
            <a:spLocks noChangeShapeType="1"/>
          </p:cNvSpPr>
          <p:nvPr/>
        </p:nvSpPr>
        <p:spPr bwMode="auto">
          <a:xfrm>
            <a:off x="5386389" y="4830229"/>
            <a:ext cx="1587" cy="396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7" name="Line 164"/>
          <p:cNvSpPr>
            <a:spLocks noChangeShapeType="1"/>
          </p:cNvSpPr>
          <p:nvPr/>
        </p:nvSpPr>
        <p:spPr bwMode="auto">
          <a:xfrm>
            <a:off x="5386389" y="4908017"/>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8" name="Line 165"/>
          <p:cNvSpPr>
            <a:spLocks noChangeShapeType="1"/>
          </p:cNvSpPr>
          <p:nvPr/>
        </p:nvSpPr>
        <p:spPr bwMode="auto">
          <a:xfrm>
            <a:off x="5386389" y="4984217"/>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59" name="Line 166"/>
          <p:cNvSpPr>
            <a:spLocks noChangeShapeType="1"/>
          </p:cNvSpPr>
          <p:nvPr/>
        </p:nvSpPr>
        <p:spPr bwMode="auto">
          <a:xfrm>
            <a:off x="5386389" y="5060417"/>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0" name="Line 167"/>
          <p:cNvSpPr>
            <a:spLocks noChangeShapeType="1"/>
          </p:cNvSpPr>
          <p:nvPr/>
        </p:nvSpPr>
        <p:spPr bwMode="auto">
          <a:xfrm>
            <a:off x="5386389" y="5136618"/>
            <a:ext cx="1587" cy="396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1" name="Line 168"/>
          <p:cNvSpPr>
            <a:spLocks noChangeShapeType="1"/>
          </p:cNvSpPr>
          <p:nvPr/>
        </p:nvSpPr>
        <p:spPr bwMode="auto">
          <a:xfrm>
            <a:off x="5386389" y="521440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2" name="Line 169"/>
          <p:cNvSpPr>
            <a:spLocks noChangeShapeType="1"/>
          </p:cNvSpPr>
          <p:nvPr/>
        </p:nvSpPr>
        <p:spPr bwMode="auto">
          <a:xfrm>
            <a:off x="5386389" y="529060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3" name="Line 170"/>
          <p:cNvSpPr>
            <a:spLocks noChangeShapeType="1"/>
          </p:cNvSpPr>
          <p:nvPr/>
        </p:nvSpPr>
        <p:spPr bwMode="auto">
          <a:xfrm>
            <a:off x="5386389" y="536680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4" name="Line 171"/>
          <p:cNvSpPr>
            <a:spLocks noChangeShapeType="1"/>
          </p:cNvSpPr>
          <p:nvPr/>
        </p:nvSpPr>
        <p:spPr bwMode="auto">
          <a:xfrm>
            <a:off x="5386389" y="544300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5" name="Line 172"/>
          <p:cNvSpPr>
            <a:spLocks noChangeShapeType="1"/>
          </p:cNvSpPr>
          <p:nvPr/>
        </p:nvSpPr>
        <p:spPr bwMode="auto">
          <a:xfrm>
            <a:off x="5386389" y="551920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6" name="Line 173"/>
          <p:cNvSpPr>
            <a:spLocks noChangeShapeType="1"/>
          </p:cNvSpPr>
          <p:nvPr/>
        </p:nvSpPr>
        <p:spPr bwMode="auto">
          <a:xfrm>
            <a:off x="5386389" y="559540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7" name="Line 174"/>
          <p:cNvSpPr>
            <a:spLocks noChangeShapeType="1"/>
          </p:cNvSpPr>
          <p:nvPr/>
        </p:nvSpPr>
        <p:spPr bwMode="auto">
          <a:xfrm>
            <a:off x="5386389" y="5671604"/>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8" name="Line 175"/>
          <p:cNvSpPr>
            <a:spLocks noChangeShapeType="1"/>
          </p:cNvSpPr>
          <p:nvPr/>
        </p:nvSpPr>
        <p:spPr bwMode="auto">
          <a:xfrm>
            <a:off x="5386389" y="5749392"/>
            <a:ext cx="1587" cy="381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69" name="Line 176"/>
          <p:cNvSpPr>
            <a:spLocks noChangeShapeType="1"/>
          </p:cNvSpPr>
          <p:nvPr/>
        </p:nvSpPr>
        <p:spPr bwMode="auto">
          <a:xfrm flipH="1">
            <a:off x="534828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0" name="Line 177"/>
          <p:cNvSpPr>
            <a:spLocks noChangeShapeType="1"/>
          </p:cNvSpPr>
          <p:nvPr/>
        </p:nvSpPr>
        <p:spPr bwMode="auto">
          <a:xfrm flipH="1">
            <a:off x="527208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1" name="Line 178"/>
          <p:cNvSpPr>
            <a:spLocks noChangeShapeType="1"/>
          </p:cNvSpPr>
          <p:nvPr/>
        </p:nvSpPr>
        <p:spPr bwMode="auto">
          <a:xfrm flipH="1">
            <a:off x="519588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2" name="Line 179"/>
          <p:cNvSpPr>
            <a:spLocks noChangeShapeType="1"/>
          </p:cNvSpPr>
          <p:nvPr/>
        </p:nvSpPr>
        <p:spPr bwMode="auto">
          <a:xfrm flipH="1">
            <a:off x="511968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3" name="Line 180"/>
          <p:cNvSpPr>
            <a:spLocks noChangeShapeType="1"/>
          </p:cNvSpPr>
          <p:nvPr/>
        </p:nvSpPr>
        <p:spPr bwMode="auto">
          <a:xfrm flipH="1">
            <a:off x="504348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4" name="Line 181"/>
          <p:cNvSpPr>
            <a:spLocks noChangeShapeType="1"/>
          </p:cNvSpPr>
          <p:nvPr/>
        </p:nvSpPr>
        <p:spPr bwMode="auto">
          <a:xfrm flipH="1">
            <a:off x="496728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5" name="Line 182"/>
          <p:cNvSpPr>
            <a:spLocks noChangeShapeType="1"/>
          </p:cNvSpPr>
          <p:nvPr/>
        </p:nvSpPr>
        <p:spPr bwMode="auto">
          <a:xfrm flipH="1">
            <a:off x="488950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6" name="Line 183"/>
          <p:cNvSpPr>
            <a:spLocks noChangeShapeType="1"/>
          </p:cNvSpPr>
          <p:nvPr/>
        </p:nvSpPr>
        <p:spPr bwMode="auto">
          <a:xfrm flipH="1">
            <a:off x="481330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7" name="Line 184"/>
          <p:cNvSpPr>
            <a:spLocks noChangeShapeType="1"/>
          </p:cNvSpPr>
          <p:nvPr/>
        </p:nvSpPr>
        <p:spPr bwMode="auto">
          <a:xfrm flipH="1">
            <a:off x="473710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8" name="Line 185"/>
          <p:cNvSpPr>
            <a:spLocks noChangeShapeType="1"/>
          </p:cNvSpPr>
          <p:nvPr/>
        </p:nvSpPr>
        <p:spPr bwMode="auto">
          <a:xfrm flipH="1">
            <a:off x="4659314" y="3836454"/>
            <a:ext cx="39687"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79" name="Line 186"/>
          <p:cNvSpPr>
            <a:spLocks noChangeShapeType="1"/>
          </p:cNvSpPr>
          <p:nvPr/>
        </p:nvSpPr>
        <p:spPr bwMode="auto">
          <a:xfrm flipH="1">
            <a:off x="458470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0" name="Line 187"/>
          <p:cNvSpPr>
            <a:spLocks noChangeShapeType="1"/>
          </p:cNvSpPr>
          <p:nvPr/>
        </p:nvSpPr>
        <p:spPr bwMode="auto">
          <a:xfrm flipH="1">
            <a:off x="450850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1" name="Line 188"/>
          <p:cNvSpPr>
            <a:spLocks noChangeShapeType="1"/>
          </p:cNvSpPr>
          <p:nvPr/>
        </p:nvSpPr>
        <p:spPr bwMode="auto">
          <a:xfrm flipH="1">
            <a:off x="443230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2" name="Line 189"/>
          <p:cNvSpPr>
            <a:spLocks noChangeShapeType="1"/>
          </p:cNvSpPr>
          <p:nvPr/>
        </p:nvSpPr>
        <p:spPr bwMode="auto">
          <a:xfrm flipH="1">
            <a:off x="4354514" y="3836454"/>
            <a:ext cx="39687"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3" name="Line 190"/>
          <p:cNvSpPr>
            <a:spLocks noChangeShapeType="1"/>
          </p:cNvSpPr>
          <p:nvPr/>
        </p:nvSpPr>
        <p:spPr bwMode="auto">
          <a:xfrm flipH="1">
            <a:off x="4278313"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4" name="Line 191"/>
          <p:cNvSpPr>
            <a:spLocks noChangeShapeType="1"/>
          </p:cNvSpPr>
          <p:nvPr/>
        </p:nvSpPr>
        <p:spPr bwMode="auto">
          <a:xfrm flipH="1">
            <a:off x="4202113"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5" name="Line 192"/>
          <p:cNvSpPr>
            <a:spLocks noChangeShapeType="1"/>
          </p:cNvSpPr>
          <p:nvPr/>
        </p:nvSpPr>
        <p:spPr bwMode="auto">
          <a:xfrm flipH="1">
            <a:off x="4125913"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6" name="Line 193"/>
          <p:cNvSpPr>
            <a:spLocks noChangeShapeType="1"/>
          </p:cNvSpPr>
          <p:nvPr/>
        </p:nvSpPr>
        <p:spPr bwMode="auto">
          <a:xfrm flipH="1">
            <a:off x="4048125" y="3836454"/>
            <a:ext cx="39688"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7" name="Line 194"/>
          <p:cNvSpPr>
            <a:spLocks noChangeShapeType="1"/>
          </p:cNvSpPr>
          <p:nvPr/>
        </p:nvSpPr>
        <p:spPr bwMode="auto">
          <a:xfrm flipH="1">
            <a:off x="3971925"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8" name="Line 195"/>
          <p:cNvSpPr>
            <a:spLocks noChangeShapeType="1"/>
          </p:cNvSpPr>
          <p:nvPr/>
        </p:nvSpPr>
        <p:spPr bwMode="auto">
          <a:xfrm flipH="1">
            <a:off x="3895725"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89" name="Line 196"/>
          <p:cNvSpPr>
            <a:spLocks noChangeShapeType="1"/>
          </p:cNvSpPr>
          <p:nvPr/>
        </p:nvSpPr>
        <p:spPr bwMode="auto">
          <a:xfrm flipH="1">
            <a:off x="3821113"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0" name="Line 197"/>
          <p:cNvSpPr>
            <a:spLocks noChangeShapeType="1"/>
          </p:cNvSpPr>
          <p:nvPr/>
        </p:nvSpPr>
        <p:spPr bwMode="auto">
          <a:xfrm flipH="1">
            <a:off x="3743325"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1" name="Line 198"/>
          <p:cNvSpPr>
            <a:spLocks noChangeShapeType="1"/>
          </p:cNvSpPr>
          <p:nvPr/>
        </p:nvSpPr>
        <p:spPr bwMode="auto">
          <a:xfrm flipH="1">
            <a:off x="3667125"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2" name="Line 199"/>
          <p:cNvSpPr>
            <a:spLocks noChangeShapeType="1"/>
          </p:cNvSpPr>
          <p:nvPr/>
        </p:nvSpPr>
        <p:spPr bwMode="auto">
          <a:xfrm flipH="1">
            <a:off x="3590925"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3" name="Line 200"/>
          <p:cNvSpPr>
            <a:spLocks noChangeShapeType="1"/>
          </p:cNvSpPr>
          <p:nvPr/>
        </p:nvSpPr>
        <p:spPr bwMode="auto">
          <a:xfrm flipH="1">
            <a:off x="3514725"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4" name="Line 201"/>
          <p:cNvSpPr>
            <a:spLocks noChangeShapeType="1"/>
          </p:cNvSpPr>
          <p:nvPr/>
        </p:nvSpPr>
        <p:spPr bwMode="auto">
          <a:xfrm flipH="1">
            <a:off x="343693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5" name="Line 202"/>
          <p:cNvSpPr>
            <a:spLocks noChangeShapeType="1"/>
          </p:cNvSpPr>
          <p:nvPr/>
        </p:nvSpPr>
        <p:spPr bwMode="auto">
          <a:xfrm flipH="1">
            <a:off x="336073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6" name="Line 203"/>
          <p:cNvSpPr>
            <a:spLocks noChangeShapeType="1"/>
          </p:cNvSpPr>
          <p:nvPr/>
        </p:nvSpPr>
        <p:spPr bwMode="auto">
          <a:xfrm flipH="1">
            <a:off x="328453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7" name="Line 204"/>
          <p:cNvSpPr>
            <a:spLocks noChangeShapeType="1"/>
          </p:cNvSpPr>
          <p:nvPr/>
        </p:nvSpPr>
        <p:spPr bwMode="auto">
          <a:xfrm flipH="1">
            <a:off x="320833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8" name="Line 205"/>
          <p:cNvSpPr>
            <a:spLocks noChangeShapeType="1"/>
          </p:cNvSpPr>
          <p:nvPr/>
        </p:nvSpPr>
        <p:spPr bwMode="auto">
          <a:xfrm flipH="1">
            <a:off x="313213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099" name="Line 206"/>
          <p:cNvSpPr>
            <a:spLocks noChangeShapeType="1"/>
          </p:cNvSpPr>
          <p:nvPr/>
        </p:nvSpPr>
        <p:spPr bwMode="auto">
          <a:xfrm flipH="1">
            <a:off x="305593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0" name="Line 207"/>
          <p:cNvSpPr>
            <a:spLocks noChangeShapeType="1"/>
          </p:cNvSpPr>
          <p:nvPr/>
        </p:nvSpPr>
        <p:spPr bwMode="auto">
          <a:xfrm flipH="1">
            <a:off x="2979738"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1" name="Line 208"/>
          <p:cNvSpPr>
            <a:spLocks noChangeShapeType="1"/>
          </p:cNvSpPr>
          <p:nvPr/>
        </p:nvSpPr>
        <p:spPr bwMode="auto">
          <a:xfrm flipH="1">
            <a:off x="2901950" y="3836454"/>
            <a:ext cx="39688"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2" name="Line 209"/>
          <p:cNvSpPr>
            <a:spLocks noChangeShapeType="1"/>
          </p:cNvSpPr>
          <p:nvPr/>
        </p:nvSpPr>
        <p:spPr bwMode="auto">
          <a:xfrm flipH="1">
            <a:off x="282575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3" name="Line 211"/>
          <p:cNvSpPr>
            <a:spLocks noChangeShapeType="1"/>
          </p:cNvSpPr>
          <p:nvPr/>
        </p:nvSpPr>
        <p:spPr bwMode="auto">
          <a:xfrm flipH="1">
            <a:off x="274955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4" name="Line 212"/>
          <p:cNvSpPr>
            <a:spLocks noChangeShapeType="1"/>
          </p:cNvSpPr>
          <p:nvPr/>
        </p:nvSpPr>
        <p:spPr bwMode="auto">
          <a:xfrm flipH="1">
            <a:off x="2673350" y="3836454"/>
            <a:ext cx="38100"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5" name="Line 213"/>
          <p:cNvSpPr>
            <a:spLocks noChangeShapeType="1"/>
          </p:cNvSpPr>
          <p:nvPr/>
        </p:nvSpPr>
        <p:spPr bwMode="auto">
          <a:xfrm flipH="1">
            <a:off x="2597151" y="3836454"/>
            <a:ext cx="36513"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6" name="Freeform 214"/>
          <p:cNvSpPr>
            <a:spLocks noEditPoints="1"/>
          </p:cNvSpPr>
          <p:nvPr/>
        </p:nvSpPr>
        <p:spPr bwMode="auto">
          <a:xfrm>
            <a:off x="2616201" y="3725329"/>
            <a:ext cx="49213" cy="77788"/>
          </a:xfrm>
          <a:custGeom>
            <a:avLst/>
            <a:gdLst>
              <a:gd name="T0" fmla="*/ 2147483647 w 62"/>
              <a:gd name="T1" fmla="*/ 2147483647 h 99"/>
              <a:gd name="T2" fmla="*/ 2147483647 w 62"/>
              <a:gd name="T3" fmla="*/ 2147483647 h 99"/>
              <a:gd name="T4" fmla="*/ 2147483647 w 62"/>
              <a:gd name="T5" fmla="*/ 2147483647 h 99"/>
              <a:gd name="T6" fmla="*/ 2147483647 w 62"/>
              <a:gd name="T7" fmla="*/ 2147483647 h 99"/>
              <a:gd name="T8" fmla="*/ 2147483647 w 62"/>
              <a:gd name="T9" fmla="*/ 2147483647 h 99"/>
              <a:gd name="T10" fmla="*/ 2147483647 w 62"/>
              <a:gd name="T11" fmla="*/ 2147483647 h 99"/>
              <a:gd name="T12" fmla="*/ 2147483647 w 62"/>
              <a:gd name="T13" fmla="*/ 2147483647 h 99"/>
              <a:gd name="T14" fmla="*/ 2147483647 w 62"/>
              <a:gd name="T15" fmla="*/ 2147483647 h 99"/>
              <a:gd name="T16" fmla="*/ 2147483647 w 62"/>
              <a:gd name="T17" fmla="*/ 2147483647 h 99"/>
              <a:gd name="T18" fmla="*/ 2147483647 w 62"/>
              <a:gd name="T19" fmla="*/ 2147483647 h 99"/>
              <a:gd name="T20" fmla="*/ 2147483647 w 62"/>
              <a:gd name="T21" fmla="*/ 2147483647 h 99"/>
              <a:gd name="T22" fmla="*/ 2147483647 w 62"/>
              <a:gd name="T23" fmla="*/ 2147483647 h 99"/>
              <a:gd name="T24" fmla="*/ 2147483647 w 62"/>
              <a:gd name="T25" fmla="*/ 2147483647 h 99"/>
              <a:gd name="T26" fmla="*/ 2147483647 w 62"/>
              <a:gd name="T27" fmla="*/ 2147483647 h 99"/>
              <a:gd name="T28" fmla="*/ 2147483647 w 62"/>
              <a:gd name="T29" fmla="*/ 2147483647 h 99"/>
              <a:gd name="T30" fmla="*/ 2147483647 w 62"/>
              <a:gd name="T31" fmla="*/ 2147483647 h 99"/>
              <a:gd name="T32" fmla="*/ 2147483647 w 62"/>
              <a:gd name="T33" fmla="*/ 2147483647 h 99"/>
              <a:gd name="T34" fmla="*/ 2147483647 w 62"/>
              <a:gd name="T35" fmla="*/ 2147483647 h 99"/>
              <a:gd name="T36" fmla="*/ 2147483647 w 62"/>
              <a:gd name="T37" fmla="*/ 2147483647 h 99"/>
              <a:gd name="T38" fmla="*/ 2147483647 w 62"/>
              <a:gd name="T39" fmla="*/ 2147483647 h 99"/>
              <a:gd name="T40" fmla="*/ 2147483647 w 62"/>
              <a:gd name="T41" fmla="*/ 2147483647 h 99"/>
              <a:gd name="T42" fmla="*/ 2147483647 w 62"/>
              <a:gd name="T43" fmla="*/ 0 h 99"/>
              <a:gd name="T44" fmla="*/ 2147483647 w 62"/>
              <a:gd name="T45" fmla="*/ 0 h 99"/>
              <a:gd name="T46" fmla="*/ 2147483647 w 62"/>
              <a:gd name="T47" fmla="*/ 2147483647 h 99"/>
              <a:gd name="T48" fmla="*/ 2147483647 w 62"/>
              <a:gd name="T49" fmla="*/ 2147483647 h 99"/>
              <a:gd name="T50" fmla="*/ 2147483647 w 62"/>
              <a:gd name="T51" fmla="*/ 2147483647 h 99"/>
              <a:gd name="T52" fmla="*/ 2147483647 w 62"/>
              <a:gd name="T53" fmla="*/ 2147483647 h 99"/>
              <a:gd name="T54" fmla="*/ 2147483647 w 62"/>
              <a:gd name="T55" fmla="*/ 2147483647 h 99"/>
              <a:gd name="T56" fmla="*/ 2147483647 w 62"/>
              <a:gd name="T57" fmla="*/ 2147483647 h 99"/>
              <a:gd name="T58" fmla="*/ 2147483647 w 62"/>
              <a:gd name="T59" fmla="*/ 2147483647 h 99"/>
              <a:gd name="T60" fmla="*/ 2147483647 w 62"/>
              <a:gd name="T61" fmla="*/ 2147483647 h 99"/>
              <a:gd name="T62" fmla="*/ 2147483647 w 62"/>
              <a:gd name="T63" fmla="*/ 2147483647 h 99"/>
              <a:gd name="T64" fmla="*/ 2147483647 w 62"/>
              <a:gd name="T65" fmla="*/ 2147483647 h 99"/>
              <a:gd name="T66" fmla="*/ 2147483647 w 62"/>
              <a:gd name="T67" fmla="*/ 2147483647 h 99"/>
              <a:gd name="T68" fmla="*/ 2147483647 w 62"/>
              <a:gd name="T69" fmla="*/ 2147483647 h 99"/>
              <a:gd name="T70" fmla="*/ 2147483647 w 62"/>
              <a:gd name="T71" fmla="*/ 2147483647 h 99"/>
              <a:gd name="T72" fmla="*/ 2147483647 w 62"/>
              <a:gd name="T73" fmla="*/ 2147483647 h 99"/>
              <a:gd name="T74" fmla="*/ 2147483647 w 62"/>
              <a:gd name="T75" fmla="*/ 2147483647 h 99"/>
              <a:gd name="T76" fmla="*/ 2147483647 w 62"/>
              <a:gd name="T77" fmla="*/ 2147483647 h 99"/>
              <a:gd name="T78" fmla="*/ 0 w 62"/>
              <a:gd name="T79" fmla="*/ 2147483647 h 99"/>
              <a:gd name="T80" fmla="*/ 2147483647 w 62"/>
              <a:gd name="T81" fmla="*/ 2147483647 h 99"/>
              <a:gd name="T82" fmla="*/ 2147483647 w 62"/>
              <a:gd name="T83" fmla="*/ 2147483647 h 99"/>
              <a:gd name="T84" fmla="*/ 2147483647 w 62"/>
              <a:gd name="T85" fmla="*/ 2147483647 h 99"/>
              <a:gd name="T86" fmla="*/ 2147483647 w 62"/>
              <a:gd name="T87" fmla="*/ 2147483647 h 99"/>
              <a:gd name="T88" fmla="*/ 2147483647 w 62"/>
              <a:gd name="T89" fmla="*/ 2147483647 h 99"/>
              <a:gd name="T90" fmla="*/ 2147483647 w 62"/>
              <a:gd name="T91" fmla="*/ 2147483647 h 99"/>
              <a:gd name="T92" fmla="*/ 2147483647 w 62"/>
              <a:gd name="T93" fmla="*/ 0 h 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
              <a:gd name="T142" fmla="*/ 0 h 99"/>
              <a:gd name="T143" fmla="*/ 62 w 62"/>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 h="99">
                <a:moveTo>
                  <a:pt x="28" y="5"/>
                </a:moveTo>
                <a:lnTo>
                  <a:pt x="20" y="12"/>
                </a:lnTo>
                <a:lnTo>
                  <a:pt x="17" y="22"/>
                </a:lnTo>
                <a:lnTo>
                  <a:pt x="17" y="28"/>
                </a:lnTo>
                <a:lnTo>
                  <a:pt x="15" y="40"/>
                </a:lnTo>
                <a:lnTo>
                  <a:pt x="14" y="51"/>
                </a:lnTo>
                <a:lnTo>
                  <a:pt x="15" y="70"/>
                </a:lnTo>
                <a:lnTo>
                  <a:pt x="21" y="88"/>
                </a:lnTo>
                <a:lnTo>
                  <a:pt x="28" y="94"/>
                </a:lnTo>
                <a:lnTo>
                  <a:pt x="35" y="94"/>
                </a:lnTo>
                <a:lnTo>
                  <a:pt x="42" y="88"/>
                </a:lnTo>
                <a:lnTo>
                  <a:pt x="43" y="85"/>
                </a:lnTo>
                <a:lnTo>
                  <a:pt x="45" y="80"/>
                </a:lnTo>
                <a:lnTo>
                  <a:pt x="48" y="65"/>
                </a:lnTo>
                <a:lnTo>
                  <a:pt x="48" y="31"/>
                </a:lnTo>
                <a:lnTo>
                  <a:pt x="45" y="18"/>
                </a:lnTo>
                <a:lnTo>
                  <a:pt x="42" y="9"/>
                </a:lnTo>
                <a:lnTo>
                  <a:pt x="38" y="6"/>
                </a:lnTo>
                <a:lnTo>
                  <a:pt x="37" y="6"/>
                </a:lnTo>
                <a:lnTo>
                  <a:pt x="34" y="5"/>
                </a:lnTo>
                <a:lnTo>
                  <a:pt x="28" y="5"/>
                </a:lnTo>
                <a:close/>
                <a:moveTo>
                  <a:pt x="28" y="0"/>
                </a:moveTo>
                <a:lnTo>
                  <a:pt x="37" y="0"/>
                </a:lnTo>
                <a:lnTo>
                  <a:pt x="46" y="6"/>
                </a:lnTo>
                <a:lnTo>
                  <a:pt x="51" y="11"/>
                </a:lnTo>
                <a:lnTo>
                  <a:pt x="60" y="28"/>
                </a:lnTo>
                <a:lnTo>
                  <a:pt x="62" y="48"/>
                </a:lnTo>
                <a:lnTo>
                  <a:pt x="62" y="63"/>
                </a:lnTo>
                <a:lnTo>
                  <a:pt x="57" y="77"/>
                </a:lnTo>
                <a:lnTo>
                  <a:pt x="54" y="83"/>
                </a:lnTo>
                <a:lnTo>
                  <a:pt x="49" y="90"/>
                </a:lnTo>
                <a:lnTo>
                  <a:pt x="45" y="94"/>
                </a:lnTo>
                <a:lnTo>
                  <a:pt x="38" y="97"/>
                </a:lnTo>
                <a:lnTo>
                  <a:pt x="31" y="99"/>
                </a:lnTo>
                <a:lnTo>
                  <a:pt x="25" y="97"/>
                </a:lnTo>
                <a:lnTo>
                  <a:pt x="18" y="94"/>
                </a:lnTo>
                <a:lnTo>
                  <a:pt x="12" y="90"/>
                </a:lnTo>
                <a:lnTo>
                  <a:pt x="8" y="83"/>
                </a:lnTo>
                <a:lnTo>
                  <a:pt x="3" y="68"/>
                </a:lnTo>
                <a:lnTo>
                  <a:pt x="0" y="49"/>
                </a:lnTo>
                <a:lnTo>
                  <a:pt x="1" y="35"/>
                </a:lnTo>
                <a:lnTo>
                  <a:pt x="6" y="22"/>
                </a:lnTo>
                <a:lnTo>
                  <a:pt x="9" y="15"/>
                </a:lnTo>
                <a:lnTo>
                  <a:pt x="14" y="9"/>
                </a:lnTo>
                <a:lnTo>
                  <a:pt x="18" y="5"/>
                </a:lnTo>
                <a:lnTo>
                  <a:pt x="23" y="1"/>
                </a:lnTo>
                <a:lnTo>
                  <a:pt x="2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7" name="Freeform 215"/>
          <p:cNvSpPr>
            <a:spLocks/>
          </p:cNvSpPr>
          <p:nvPr/>
        </p:nvSpPr>
        <p:spPr bwMode="auto">
          <a:xfrm>
            <a:off x="2678113" y="3792005"/>
            <a:ext cx="11112" cy="11113"/>
          </a:xfrm>
          <a:custGeom>
            <a:avLst/>
            <a:gdLst>
              <a:gd name="T0" fmla="*/ 2147483647 w 16"/>
              <a:gd name="T1" fmla="*/ 0 h 16"/>
              <a:gd name="T2" fmla="*/ 2147483647 w 16"/>
              <a:gd name="T3" fmla="*/ 0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0 w 16"/>
              <a:gd name="T19" fmla="*/ 2147483647 h 16"/>
              <a:gd name="T20" fmla="*/ 0 w 16"/>
              <a:gd name="T21" fmla="*/ 2147483647 h 16"/>
              <a:gd name="T22" fmla="*/ 2147483647 w 16"/>
              <a:gd name="T23" fmla="*/ 2147483647 h 16"/>
              <a:gd name="T24" fmla="*/ 2147483647 w 16"/>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6"/>
              <a:gd name="T41" fmla="*/ 16 w 16"/>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6">
                <a:moveTo>
                  <a:pt x="5" y="0"/>
                </a:moveTo>
                <a:lnTo>
                  <a:pt x="8" y="0"/>
                </a:lnTo>
                <a:lnTo>
                  <a:pt x="14" y="4"/>
                </a:lnTo>
                <a:lnTo>
                  <a:pt x="16" y="5"/>
                </a:lnTo>
                <a:lnTo>
                  <a:pt x="16" y="11"/>
                </a:lnTo>
                <a:lnTo>
                  <a:pt x="14" y="14"/>
                </a:lnTo>
                <a:lnTo>
                  <a:pt x="11" y="16"/>
                </a:lnTo>
                <a:lnTo>
                  <a:pt x="5" y="16"/>
                </a:lnTo>
                <a:lnTo>
                  <a:pt x="3" y="14"/>
                </a:lnTo>
                <a:lnTo>
                  <a:pt x="0" y="8"/>
                </a:lnTo>
                <a:lnTo>
                  <a:pt x="0" y="7"/>
                </a:lnTo>
                <a:lnTo>
                  <a:pt x="3" y="4"/>
                </a:lnTo>
                <a:lnTo>
                  <a:pt x="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8" name="Freeform 216"/>
          <p:cNvSpPr>
            <a:spLocks/>
          </p:cNvSpPr>
          <p:nvPr/>
        </p:nvSpPr>
        <p:spPr bwMode="auto">
          <a:xfrm>
            <a:off x="2711451" y="3725329"/>
            <a:ext cx="30163" cy="77788"/>
          </a:xfrm>
          <a:custGeom>
            <a:avLst/>
            <a:gdLst>
              <a:gd name="T0" fmla="*/ 2147483647 w 38"/>
              <a:gd name="T1" fmla="*/ 0 h 97"/>
              <a:gd name="T2" fmla="*/ 2147483647 w 38"/>
              <a:gd name="T3" fmla="*/ 0 h 97"/>
              <a:gd name="T4" fmla="*/ 2147483647 w 38"/>
              <a:gd name="T5" fmla="*/ 2147483647 h 97"/>
              <a:gd name="T6" fmla="*/ 2147483647 w 38"/>
              <a:gd name="T7" fmla="*/ 2147483647 h 97"/>
              <a:gd name="T8" fmla="*/ 2147483647 w 38"/>
              <a:gd name="T9" fmla="*/ 2147483647 h 97"/>
              <a:gd name="T10" fmla="*/ 2147483647 w 38"/>
              <a:gd name="T11" fmla="*/ 2147483647 h 97"/>
              <a:gd name="T12" fmla="*/ 2147483647 w 38"/>
              <a:gd name="T13" fmla="*/ 2147483647 h 97"/>
              <a:gd name="T14" fmla="*/ 2147483647 w 38"/>
              <a:gd name="T15" fmla="*/ 2147483647 h 97"/>
              <a:gd name="T16" fmla="*/ 2147483647 w 38"/>
              <a:gd name="T17" fmla="*/ 2147483647 h 97"/>
              <a:gd name="T18" fmla="*/ 2147483647 w 38"/>
              <a:gd name="T19" fmla="*/ 2147483647 h 97"/>
              <a:gd name="T20" fmla="*/ 2147483647 w 38"/>
              <a:gd name="T21" fmla="*/ 2147483647 h 97"/>
              <a:gd name="T22" fmla="*/ 2147483647 w 38"/>
              <a:gd name="T23" fmla="*/ 2147483647 h 97"/>
              <a:gd name="T24" fmla="*/ 2147483647 w 38"/>
              <a:gd name="T25" fmla="*/ 2147483647 h 97"/>
              <a:gd name="T26" fmla="*/ 2147483647 w 38"/>
              <a:gd name="T27" fmla="*/ 2147483647 h 97"/>
              <a:gd name="T28" fmla="*/ 2147483647 w 38"/>
              <a:gd name="T29" fmla="*/ 2147483647 h 97"/>
              <a:gd name="T30" fmla="*/ 2147483647 w 38"/>
              <a:gd name="T31" fmla="*/ 2147483647 h 97"/>
              <a:gd name="T32" fmla="*/ 2147483647 w 38"/>
              <a:gd name="T33" fmla="*/ 2147483647 h 97"/>
              <a:gd name="T34" fmla="*/ 2147483647 w 38"/>
              <a:gd name="T35" fmla="*/ 2147483647 h 97"/>
              <a:gd name="T36" fmla="*/ 0 w 38"/>
              <a:gd name="T37" fmla="*/ 2147483647 h 97"/>
              <a:gd name="T38" fmla="*/ 2147483647 w 38"/>
              <a:gd name="T39" fmla="*/ 0 h 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97"/>
              <a:gd name="T62" fmla="*/ 38 w 38"/>
              <a:gd name="T63" fmla="*/ 97 h 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97">
                <a:moveTo>
                  <a:pt x="24" y="0"/>
                </a:moveTo>
                <a:lnTo>
                  <a:pt x="27" y="0"/>
                </a:lnTo>
                <a:lnTo>
                  <a:pt x="27" y="91"/>
                </a:lnTo>
                <a:lnTo>
                  <a:pt x="30" y="94"/>
                </a:lnTo>
                <a:lnTo>
                  <a:pt x="38" y="94"/>
                </a:lnTo>
                <a:lnTo>
                  <a:pt x="38" y="97"/>
                </a:lnTo>
                <a:lnTo>
                  <a:pt x="2" y="97"/>
                </a:lnTo>
                <a:lnTo>
                  <a:pt x="2" y="94"/>
                </a:lnTo>
                <a:lnTo>
                  <a:pt x="11" y="94"/>
                </a:lnTo>
                <a:lnTo>
                  <a:pt x="13" y="93"/>
                </a:lnTo>
                <a:lnTo>
                  <a:pt x="13" y="91"/>
                </a:lnTo>
                <a:lnTo>
                  <a:pt x="14" y="90"/>
                </a:lnTo>
                <a:lnTo>
                  <a:pt x="14" y="18"/>
                </a:lnTo>
                <a:lnTo>
                  <a:pt x="13" y="15"/>
                </a:lnTo>
                <a:lnTo>
                  <a:pt x="13" y="14"/>
                </a:lnTo>
                <a:lnTo>
                  <a:pt x="10" y="11"/>
                </a:lnTo>
                <a:lnTo>
                  <a:pt x="8" y="11"/>
                </a:lnTo>
                <a:lnTo>
                  <a:pt x="2" y="14"/>
                </a:lnTo>
                <a:lnTo>
                  <a:pt x="0" y="11"/>
                </a:lnTo>
                <a:lnTo>
                  <a:pt x="24"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09" name="Freeform 217"/>
          <p:cNvSpPr>
            <a:spLocks/>
          </p:cNvSpPr>
          <p:nvPr/>
        </p:nvSpPr>
        <p:spPr bwMode="auto">
          <a:xfrm>
            <a:off x="2759076" y="3726917"/>
            <a:ext cx="49213" cy="76200"/>
          </a:xfrm>
          <a:custGeom>
            <a:avLst/>
            <a:gdLst>
              <a:gd name="T0" fmla="*/ 2147483647 w 60"/>
              <a:gd name="T1" fmla="*/ 0 h 98"/>
              <a:gd name="T2" fmla="*/ 2147483647 w 60"/>
              <a:gd name="T3" fmla="*/ 0 h 98"/>
              <a:gd name="T4" fmla="*/ 2147483647 w 60"/>
              <a:gd name="T5" fmla="*/ 2147483647 h 98"/>
              <a:gd name="T6" fmla="*/ 2147483647 w 60"/>
              <a:gd name="T7" fmla="*/ 2147483647 h 98"/>
              <a:gd name="T8" fmla="*/ 2147483647 w 60"/>
              <a:gd name="T9" fmla="*/ 2147483647 h 98"/>
              <a:gd name="T10" fmla="*/ 2147483647 w 60"/>
              <a:gd name="T11" fmla="*/ 2147483647 h 98"/>
              <a:gd name="T12" fmla="*/ 2147483647 w 60"/>
              <a:gd name="T13" fmla="*/ 2147483647 h 98"/>
              <a:gd name="T14" fmla="*/ 2147483647 w 60"/>
              <a:gd name="T15" fmla="*/ 2147483647 h 98"/>
              <a:gd name="T16" fmla="*/ 2147483647 w 60"/>
              <a:gd name="T17" fmla="*/ 2147483647 h 98"/>
              <a:gd name="T18" fmla="*/ 2147483647 w 60"/>
              <a:gd name="T19" fmla="*/ 2147483647 h 98"/>
              <a:gd name="T20" fmla="*/ 2147483647 w 60"/>
              <a:gd name="T21" fmla="*/ 2147483647 h 98"/>
              <a:gd name="T22" fmla="*/ 0 w 60"/>
              <a:gd name="T23" fmla="*/ 2147483647 h 98"/>
              <a:gd name="T24" fmla="*/ 2147483647 w 60"/>
              <a:gd name="T25" fmla="*/ 0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98"/>
              <a:gd name="T41" fmla="*/ 60 w 60"/>
              <a:gd name="T42" fmla="*/ 98 h 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98">
                <a:moveTo>
                  <a:pt x="9" y="0"/>
                </a:moveTo>
                <a:lnTo>
                  <a:pt x="60" y="0"/>
                </a:lnTo>
                <a:lnTo>
                  <a:pt x="60" y="4"/>
                </a:lnTo>
                <a:lnTo>
                  <a:pt x="29" y="98"/>
                </a:lnTo>
                <a:lnTo>
                  <a:pt x="21" y="98"/>
                </a:lnTo>
                <a:lnTo>
                  <a:pt x="49" y="13"/>
                </a:lnTo>
                <a:lnTo>
                  <a:pt x="15" y="13"/>
                </a:lnTo>
                <a:lnTo>
                  <a:pt x="12" y="14"/>
                </a:lnTo>
                <a:lnTo>
                  <a:pt x="7" y="16"/>
                </a:lnTo>
                <a:lnTo>
                  <a:pt x="4" y="21"/>
                </a:lnTo>
                <a:lnTo>
                  <a:pt x="3" y="24"/>
                </a:lnTo>
                <a:lnTo>
                  <a:pt x="0" y="24"/>
                </a:lnTo>
                <a:lnTo>
                  <a:pt x="9"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0" name="Freeform 218"/>
          <p:cNvSpPr>
            <a:spLocks/>
          </p:cNvSpPr>
          <p:nvPr/>
        </p:nvSpPr>
        <p:spPr bwMode="auto">
          <a:xfrm>
            <a:off x="2825751" y="3725329"/>
            <a:ext cx="30163" cy="77788"/>
          </a:xfrm>
          <a:custGeom>
            <a:avLst/>
            <a:gdLst>
              <a:gd name="T0" fmla="*/ 2147483647 w 39"/>
              <a:gd name="T1" fmla="*/ 0 h 97"/>
              <a:gd name="T2" fmla="*/ 2147483647 w 39"/>
              <a:gd name="T3" fmla="*/ 0 h 97"/>
              <a:gd name="T4" fmla="*/ 2147483647 w 39"/>
              <a:gd name="T5" fmla="*/ 2147483647 h 97"/>
              <a:gd name="T6" fmla="*/ 2147483647 w 39"/>
              <a:gd name="T7" fmla="*/ 2147483647 h 97"/>
              <a:gd name="T8" fmla="*/ 2147483647 w 39"/>
              <a:gd name="T9" fmla="*/ 2147483647 h 97"/>
              <a:gd name="T10" fmla="*/ 2147483647 w 39"/>
              <a:gd name="T11" fmla="*/ 2147483647 h 97"/>
              <a:gd name="T12" fmla="*/ 2147483647 w 39"/>
              <a:gd name="T13" fmla="*/ 2147483647 h 97"/>
              <a:gd name="T14" fmla="*/ 2147483647 w 39"/>
              <a:gd name="T15" fmla="*/ 2147483647 h 97"/>
              <a:gd name="T16" fmla="*/ 2147483647 w 39"/>
              <a:gd name="T17" fmla="*/ 2147483647 h 97"/>
              <a:gd name="T18" fmla="*/ 2147483647 w 39"/>
              <a:gd name="T19" fmla="*/ 2147483647 h 97"/>
              <a:gd name="T20" fmla="*/ 2147483647 w 39"/>
              <a:gd name="T21" fmla="*/ 2147483647 h 97"/>
              <a:gd name="T22" fmla="*/ 2147483647 w 39"/>
              <a:gd name="T23" fmla="*/ 2147483647 h 97"/>
              <a:gd name="T24" fmla="*/ 2147483647 w 39"/>
              <a:gd name="T25" fmla="*/ 2147483647 h 97"/>
              <a:gd name="T26" fmla="*/ 2147483647 w 39"/>
              <a:gd name="T27" fmla="*/ 2147483647 h 97"/>
              <a:gd name="T28" fmla="*/ 2147483647 w 39"/>
              <a:gd name="T29" fmla="*/ 2147483647 h 97"/>
              <a:gd name="T30" fmla="*/ 2147483647 w 39"/>
              <a:gd name="T31" fmla="*/ 2147483647 h 97"/>
              <a:gd name="T32" fmla="*/ 2147483647 w 39"/>
              <a:gd name="T33" fmla="*/ 2147483647 h 97"/>
              <a:gd name="T34" fmla="*/ 0 w 39"/>
              <a:gd name="T35" fmla="*/ 2147483647 h 97"/>
              <a:gd name="T36" fmla="*/ 2147483647 w 39"/>
              <a:gd name="T37" fmla="*/ 0 h 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97"/>
              <a:gd name="T59" fmla="*/ 39 w 39"/>
              <a:gd name="T60" fmla="*/ 97 h 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97">
                <a:moveTo>
                  <a:pt x="23" y="0"/>
                </a:moveTo>
                <a:lnTo>
                  <a:pt x="27" y="0"/>
                </a:lnTo>
                <a:lnTo>
                  <a:pt x="27" y="91"/>
                </a:lnTo>
                <a:lnTo>
                  <a:pt x="30" y="94"/>
                </a:lnTo>
                <a:lnTo>
                  <a:pt x="39" y="94"/>
                </a:lnTo>
                <a:lnTo>
                  <a:pt x="39" y="97"/>
                </a:lnTo>
                <a:lnTo>
                  <a:pt x="2" y="97"/>
                </a:lnTo>
                <a:lnTo>
                  <a:pt x="2" y="94"/>
                </a:lnTo>
                <a:lnTo>
                  <a:pt x="11" y="94"/>
                </a:lnTo>
                <a:lnTo>
                  <a:pt x="14" y="91"/>
                </a:lnTo>
                <a:lnTo>
                  <a:pt x="14" y="15"/>
                </a:lnTo>
                <a:lnTo>
                  <a:pt x="13" y="14"/>
                </a:lnTo>
                <a:lnTo>
                  <a:pt x="13" y="12"/>
                </a:lnTo>
                <a:lnTo>
                  <a:pt x="11" y="11"/>
                </a:lnTo>
                <a:lnTo>
                  <a:pt x="10" y="11"/>
                </a:lnTo>
                <a:lnTo>
                  <a:pt x="6" y="12"/>
                </a:lnTo>
                <a:lnTo>
                  <a:pt x="2" y="14"/>
                </a:lnTo>
                <a:lnTo>
                  <a:pt x="0" y="11"/>
                </a:lnTo>
                <a:lnTo>
                  <a:pt x="23"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1" name="Freeform 219"/>
          <p:cNvSpPr>
            <a:spLocks/>
          </p:cNvSpPr>
          <p:nvPr/>
        </p:nvSpPr>
        <p:spPr bwMode="auto">
          <a:xfrm>
            <a:off x="2876550" y="3726917"/>
            <a:ext cx="44450" cy="76200"/>
          </a:xfrm>
          <a:custGeom>
            <a:avLst/>
            <a:gdLst>
              <a:gd name="T0" fmla="*/ 2147483647 w 55"/>
              <a:gd name="T1" fmla="*/ 0 h 98"/>
              <a:gd name="T2" fmla="*/ 2147483647 w 55"/>
              <a:gd name="T3" fmla="*/ 0 h 98"/>
              <a:gd name="T4" fmla="*/ 2147483647 w 55"/>
              <a:gd name="T5" fmla="*/ 2147483647 h 98"/>
              <a:gd name="T6" fmla="*/ 2147483647 w 55"/>
              <a:gd name="T7" fmla="*/ 2147483647 h 98"/>
              <a:gd name="T8" fmla="*/ 2147483647 w 55"/>
              <a:gd name="T9" fmla="*/ 2147483647 h 98"/>
              <a:gd name="T10" fmla="*/ 2147483647 w 55"/>
              <a:gd name="T11" fmla="*/ 2147483647 h 98"/>
              <a:gd name="T12" fmla="*/ 2147483647 w 55"/>
              <a:gd name="T13" fmla="*/ 2147483647 h 98"/>
              <a:gd name="T14" fmla="*/ 2147483647 w 55"/>
              <a:gd name="T15" fmla="*/ 2147483647 h 98"/>
              <a:gd name="T16" fmla="*/ 2147483647 w 55"/>
              <a:gd name="T17" fmla="*/ 2147483647 h 98"/>
              <a:gd name="T18" fmla="*/ 2147483647 w 55"/>
              <a:gd name="T19" fmla="*/ 2147483647 h 98"/>
              <a:gd name="T20" fmla="*/ 2147483647 w 55"/>
              <a:gd name="T21" fmla="*/ 2147483647 h 98"/>
              <a:gd name="T22" fmla="*/ 2147483647 w 55"/>
              <a:gd name="T23" fmla="*/ 2147483647 h 98"/>
              <a:gd name="T24" fmla="*/ 2147483647 w 55"/>
              <a:gd name="T25" fmla="*/ 2147483647 h 98"/>
              <a:gd name="T26" fmla="*/ 2147483647 w 55"/>
              <a:gd name="T27" fmla="*/ 2147483647 h 98"/>
              <a:gd name="T28" fmla="*/ 2147483647 w 55"/>
              <a:gd name="T29" fmla="*/ 2147483647 h 98"/>
              <a:gd name="T30" fmla="*/ 2147483647 w 55"/>
              <a:gd name="T31" fmla="*/ 2147483647 h 98"/>
              <a:gd name="T32" fmla="*/ 2147483647 w 55"/>
              <a:gd name="T33" fmla="*/ 2147483647 h 98"/>
              <a:gd name="T34" fmla="*/ 2147483647 w 55"/>
              <a:gd name="T35" fmla="*/ 2147483647 h 98"/>
              <a:gd name="T36" fmla="*/ 2147483647 w 55"/>
              <a:gd name="T37" fmla="*/ 2147483647 h 98"/>
              <a:gd name="T38" fmla="*/ 2147483647 w 55"/>
              <a:gd name="T39" fmla="*/ 2147483647 h 98"/>
              <a:gd name="T40" fmla="*/ 2147483647 w 55"/>
              <a:gd name="T41" fmla="*/ 2147483647 h 98"/>
              <a:gd name="T42" fmla="*/ 2147483647 w 55"/>
              <a:gd name="T43" fmla="*/ 2147483647 h 98"/>
              <a:gd name="T44" fmla="*/ 0 w 55"/>
              <a:gd name="T45" fmla="*/ 2147483647 h 98"/>
              <a:gd name="T46" fmla="*/ 0 w 55"/>
              <a:gd name="T47" fmla="*/ 2147483647 h 98"/>
              <a:gd name="T48" fmla="*/ 2147483647 w 55"/>
              <a:gd name="T49" fmla="*/ 2147483647 h 98"/>
              <a:gd name="T50" fmla="*/ 2147483647 w 55"/>
              <a:gd name="T51" fmla="*/ 2147483647 h 98"/>
              <a:gd name="T52" fmla="*/ 2147483647 w 55"/>
              <a:gd name="T53" fmla="*/ 2147483647 h 98"/>
              <a:gd name="T54" fmla="*/ 2147483647 w 55"/>
              <a:gd name="T55" fmla="*/ 2147483647 h 98"/>
              <a:gd name="T56" fmla="*/ 2147483647 w 55"/>
              <a:gd name="T57" fmla="*/ 2147483647 h 98"/>
              <a:gd name="T58" fmla="*/ 2147483647 w 55"/>
              <a:gd name="T59" fmla="*/ 2147483647 h 98"/>
              <a:gd name="T60" fmla="*/ 2147483647 w 55"/>
              <a:gd name="T61" fmla="*/ 2147483647 h 98"/>
              <a:gd name="T62" fmla="*/ 2147483647 w 55"/>
              <a:gd name="T63" fmla="*/ 2147483647 h 98"/>
              <a:gd name="T64" fmla="*/ 2147483647 w 55"/>
              <a:gd name="T65" fmla="*/ 2147483647 h 98"/>
              <a:gd name="T66" fmla="*/ 2147483647 w 55"/>
              <a:gd name="T67" fmla="*/ 2147483647 h 98"/>
              <a:gd name="T68" fmla="*/ 2147483647 w 55"/>
              <a:gd name="T69" fmla="*/ 2147483647 h 98"/>
              <a:gd name="T70" fmla="*/ 2147483647 w 55"/>
              <a:gd name="T71" fmla="*/ 2147483647 h 98"/>
              <a:gd name="T72" fmla="*/ 2147483647 w 55"/>
              <a:gd name="T73" fmla="*/ 2147483647 h 98"/>
              <a:gd name="T74" fmla="*/ 2147483647 w 55"/>
              <a:gd name="T75" fmla="*/ 2147483647 h 98"/>
              <a:gd name="T76" fmla="*/ 2147483647 w 55"/>
              <a:gd name="T77" fmla="*/ 2147483647 h 98"/>
              <a:gd name="T78" fmla="*/ 2147483647 w 55"/>
              <a:gd name="T79" fmla="*/ 2147483647 h 98"/>
              <a:gd name="T80" fmla="*/ 2147483647 w 55"/>
              <a:gd name="T81" fmla="*/ 2147483647 h 98"/>
              <a:gd name="T82" fmla="*/ 2147483647 w 55"/>
              <a:gd name="T83" fmla="*/ 2147483647 h 98"/>
              <a:gd name="T84" fmla="*/ 2147483647 w 55"/>
              <a:gd name="T85" fmla="*/ 0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
              <a:gd name="T130" fmla="*/ 0 h 98"/>
              <a:gd name="T131" fmla="*/ 55 w 55"/>
              <a:gd name="T132" fmla="*/ 98 h 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 h="98">
                <a:moveTo>
                  <a:pt x="21" y="0"/>
                </a:moveTo>
                <a:lnTo>
                  <a:pt x="55" y="0"/>
                </a:lnTo>
                <a:lnTo>
                  <a:pt x="49" y="13"/>
                </a:lnTo>
                <a:lnTo>
                  <a:pt x="20" y="13"/>
                </a:lnTo>
                <a:lnTo>
                  <a:pt x="14" y="25"/>
                </a:lnTo>
                <a:lnTo>
                  <a:pt x="31" y="30"/>
                </a:lnTo>
                <a:lnTo>
                  <a:pt x="45" y="39"/>
                </a:lnTo>
                <a:lnTo>
                  <a:pt x="49" y="45"/>
                </a:lnTo>
                <a:lnTo>
                  <a:pt x="52" y="53"/>
                </a:lnTo>
                <a:lnTo>
                  <a:pt x="54" y="62"/>
                </a:lnTo>
                <a:lnTo>
                  <a:pt x="52" y="69"/>
                </a:lnTo>
                <a:lnTo>
                  <a:pt x="51" y="76"/>
                </a:lnTo>
                <a:lnTo>
                  <a:pt x="46" y="82"/>
                </a:lnTo>
                <a:lnTo>
                  <a:pt x="43" y="87"/>
                </a:lnTo>
                <a:lnTo>
                  <a:pt x="38" y="92"/>
                </a:lnTo>
                <a:lnTo>
                  <a:pt x="32" y="95"/>
                </a:lnTo>
                <a:lnTo>
                  <a:pt x="24" y="96"/>
                </a:lnTo>
                <a:lnTo>
                  <a:pt x="15" y="98"/>
                </a:lnTo>
                <a:lnTo>
                  <a:pt x="11" y="98"/>
                </a:lnTo>
                <a:lnTo>
                  <a:pt x="6" y="96"/>
                </a:lnTo>
                <a:lnTo>
                  <a:pt x="3" y="95"/>
                </a:lnTo>
                <a:lnTo>
                  <a:pt x="1" y="93"/>
                </a:lnTo>
                <a:lnTo>
                  <a:pt x="0" y="90"/>
                </a:lnTo>
                <a:lnTo>
                  <a:pt x="0" y="87"/>
                </a:lnTo>
                <a:lnTo>
                  <a:pt x="3" y="84"/>
                </a:lnTo>
                <a:lnTo>
                  <a:pt x="7" y="84"/>
                </a:lnTo>
                <a:lnTo>
                  <a:pt x="11" y="86"/>
                </a:lnTo>
                <a:lnTo>
                  <a:pt x="12" y="87"/>
                </a:lnTo>
                <a:lnTo>
                  <a:pt x="17" y="89"/>
                </a:lnTo>
                <a:lnTo>
                  <a:pt x="20" y="90"/>
                </a:lnTo>
                <a:lnTo>
                  <a:pt x="29" y="90"/>
                </a:lnTo>
                <a:lnTo>
                  <a:pt x="38" y="84"/>
                </a:lnTo>
                <a:lnTo>
                  <a:pt x="41" y="79"/>
                </a:lnTo>
                <a:lnTo>
                  <a:pt x="43" y="75"/>
                </a:lnTo>
                <a:lnTo>
                  <a:pt x="45" y="69"/>
                </a:lnTo>
                <a:lnTo>
                  <a:pt x="43" y="64"/>
                </a:lnTo>
                <a:lnTo>
                  <a:pt x="41" y="58"/>
                </a:lnTo>
                <a:lnTo>
                  <a:pt x="38" y="53"/>
                </a:lnTo>
                <a:lnTo>
                  <a:pt x="29" y="44"/>
                </a:lnTo>
                <a:lnTo>
                  <a:pt x="23" y="41"/>
                </a:lnTo>
                <a:lnTo>
                  <a:pt x="11" y="38"/>
                </a:lnTo>
                <a:lnTo>
                  <a:pt x="3" y="38"/>
                </a:lnTo>
                <a:lnTo>
                  <a:pt x="2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2" name="Freeform 220"/>
          <p:cNvSpPr>
            <a:spLocks noEditPoints="1"/>
          </p:cNvSpPr>
          <p:nvPr/>
        </p:nvSpPr>
        <p:spPr bwMode="auto">
          <a:xfrm>
            <a:off x="2640013" y="4604804"/>
            <a:ext cx="49212" cy="77788"/>
          </a:xfrm>
          <a:custGeom>
            <a:avLst/>
            <a:gdLst>
              <a:gd name="T0" fmla="*/ 2147483647 w 62"/>
              <a:gd name="T1" fmla="*/ 2147483647 h 99"/>
              <a:gd name="T2" fmla="*/ 2147483647 w 62"/>
              <a:gd name="T3" fmla="*/ 2147483647 h 99"/>
              <a:gd name="T4" fmla="*/ 2147483647 w 62"/>
              <a:gd name="T5" fmla="*/ 2147483647 h 99"/>
              <a:gd name="T6" fmla="*/ 2147483647 w 62"/>
              <a:gd name="T7" fmla="*/ 2147483647 h 99"/>
              <a:gd name="T8" fmla="*/ 2147483647 w 62"/>
              <a:gd name="T9" fmla="*/ 2147483647 h 99"/>
              <a:gd name="T10" fmla="*/ 2147483647 w 62"/>
              <a:gd name="T11" fmla="*/ 2147483647 h 99"/>
              <a:gd name="T12" fmla="*/ 2147483647 w 62"/>
              <a:gd name="T13" fmla="*/ 2147483647 h 99"/>
              <a:gd name="T14" fmla="*/ 2147483647 w 62"/>
              <a:gd name="T15" fmla="*/ 2147483647 h 99"/>
              <a:gd name="T16" fmla="*/ 2147483647 w 62"/>
              <a:gd name="T17" fmla="*/ 2147483647 h 99"/>
              <a:gd name="T18" fmla="*/ 2147483647 w 62"/>
              <a:gd name="T19" fmla="*/ 2147483647 h 99"/>
              <a:gd name="T20" fmla="*/ 2147483647 w 62"/>
              <a:gd name="T21" fmla="*/ 2147483647 h 99"/>
              <a:gd name="T22" fmla="*/ 2147483647 w 62"/>
              <a:gd name="T23" fmla="*/ 2147483647 h 99"/>
              <a:gd name="T24" fmla="*/ 2147483647 w 62"/>
              <a:gd name="T25" fmla="*/ 2147483647 h 99"/>
              <a:gd name="T26" fmla="*/ 2147483647 w 62"/>
              <a:gd name="T27" fmla="*/ 2147483647 h 99"/>
              <a:gd name="T28" fmla="*/ 2147483647 w 62"/>
              <a:gd name="T29" fmla="*/ 2147483647 h 99"/>
              <a:gd name="T30" fmla="*/ 2147483647 w 62"/>
              <a:gd name="T31" fmla="*/ 2147483647 h 99"/>
              <a:gd name="T32" fmla="*/ 2147483647 w 62"/>
              <a:gd name="T33" fmla="*/ 2147483647 h 99"/>
              <a:gd name="T34" fmla="*/ 2147483647 w 62"/>
              <a:gd name="T35" fmla="*/ 2147483647 h 99"/>
              <a:gd name="T36" fmla="*/ 2147483647 w 62"/>
              <a:gd name="T37" fmla="*/ 2147483647 h 99"/>
              <a:gd name="T38" fmla="*/ 2147483647 w 62"/>
              <a:gd name="T39" fmla="*/ 2147483647 h 99"/>
              <a:gd name="T40" fmla="*/ 2147483647 w 62"/>
              <a:gd name="T41" fmla="*/ 2147483647 h 99"/>
              <a:gd name="T42" fmla="*/ 2147483647 w 62"/>
              <a:gd name="T43" fmla="*/ 0 h 99"/>
              <a:gd name="T44" fmla="*/ 2147483647 w 62"/>
              <a:gd name="T45" fmla="*/ 0 h 99"/>
              <a:gd name="T46" fmla="*/ 2147483647 w 62"/>
              <a:gd name="T47" fmla="*/ 2147483647 h 99"/>
              <a:gd name="T48" fmla="*/ 2147483647 w 62"/>
              <a:gd name="T49" fmla="*/ 2147483647 h 99"/>
              <a:gd name="T50" fmla="*/ 2147483647 w 62"/>
              <a:gd name="T51" fmla="*/ 2147483647 h 99"/>
              <a:gd name="T52" fmla="*/ 2147483647 w 62"/>
              <a:gd name="T53" fmla="*/ 2147483647 h 99"/>
              <a:gd name="T54" fmla="*/ 2147483647 w 62"/>
              <a:gd name="T55" fmla="*/ 2147483647 h 99"/>
              <a:gd name="T56" fmla="*/ 2147483647 w 62"/>
              <a:gd name="T57" fmla="*/ 2147483647 h 99"/>
              <a:gd name="T58" fmla="*/ 2147483647 w 62"/>
              <a:gd name="T59" fmla="*/ 2147483647 h 99"/>
              <a:gd name="T60" fmla="*/ 2147483647 w 62"/>
              <a:gd name="T61" fmla="*/ 2147483647 h 99"/>
              <a:gd name="T62" fmla="*/ 2147483647 w 62"/>
              <a:gd name="T63" fmla="*/ 2147483647 h 99"/>
              <a:gd name="T64" fmla="*/ 2147483647 w 62"/>
              <a:gd name="T65" fmla="*/ 2147483647 h 99"/>
              <a:gd name="T66" fmla="*/ 2147483647 w 62"/>
              <a:gd name="T67" fmla="*/ 2147483647 h 99"/>
              <a:gd name="T68" fmla="*/ 2147483647 w 62"/>
              <a:gd name="T69" fmla="*/ 2147483647 h 99"/>
              <a:gd name="T70" fmla="*/ 2147483647 w 62"/>
              <a:gd name="T71" fmla="*/ 2147483647 h 99"/>
              <a:gd name="T72" fmla="*/ 2147483647 w 62"/>
              <a:gd name="T73" fmla="*/ 2147483647 h 99"/>
              <a:gd name="T74" fmla="*/ 2147483647 w 62"/>
              <a:gd name="T75" fmla="*/ 2147483647 h 99"/>
              <a:gd name="T76" fmla="*/ 2147483647 w 62"/>
              <a:gd name="T77" fmla="*/ 2147483647 h 99"/>
              <a:gd name="T78" fmla="*/ 0 w 62"/>
              <a:gd name="T79" fmla="*/ 2147483647 h 99"/>
              <a:gd name="T80" fmla="*/ 2147483647 w 62"/>
              <a:gd name="T81" fmla="*/ 2147483647 h 99"/>
              <a:gd name="T82" fmla="*/ 2147483647 w 62"/>
              <a:gd name="T83" fmla="*/ 2147483647 h 99"/>
              <a:gd name="T84" fmla="*/ 2147483647 w 62"/>
              <a:gd name="T85" fmla="*/ 2147483647 h 99"/>
              <a:gd name="T86" fmla="*/ 2147483647 w 62"/>
              <a:gd name="T87" fmla="*/ 2147483647 h 99"/>
              <a:gd name="T88" fmla="*/ 2147483647 w 62"/>
              <a:gd name="T89" fmla="*/ 2147483647 h 99"/>
              <a:gd name="T90" fmla="*/ 2147483647 w 62"/>
              <a:gd name="T91" fmla="*/ 2147483647 h 99"/>
              <a:gd name="T92" fmla="*/ 2147483647 w 62"/>
              <a:gd name="T93" fmla="*/ 0 h 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
              <a:gd name="T142" fmla="*/ 0 h 99"/>
              <a:gd name="T143" fmla="*/ 62 w 62"/>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 h="99">
                <a:moveTo>
                  <a:pt x="28" y="4"/>
                </a:moveTo>
                <a:lnTo>
                  <a:pt x="20" y="12"/>
                </a:lnTo>
                <a:lnTo>
                  <a:pt x="17" y="21"/>
                </a:lnTo>
                <a:lnTo>
                  <a:pt x="17" y="28"/>
                </a:lnTo>
                <a:lnTo>
                  <a:pt x="16" y="40"/>
                </a:lnTo>
                <a:lnTo>
                  <a:pt x="14" y="51"/>
                </a:lnTo>
                <a:lnTo>
                  <a:pt x="16" y="69"/>
                </a:lnTo>
                <a:lnTo>
                  <a:pt x="22" y="88"/>
                </a:lnTo>
                <a:lnTo>
                  <a:pt x="28" y="94"/>
                </a:lnTo>
                <a:lnTo>
                  <a:pt x="36" y="94"/>
                </a:lnTo>
                <a:lnTo>
                  <a:pt x="42" y="88"/>
                </a:lnTo>
                <a:lnTo>
                  <a:pt x="43" y="85"/>
                </a:lnTo>
                <a:lnTo>
                  <a:pt x="45" y="80"/>
                </a:lnTo>
                <a:lnTo>
                  <a:pt x="48" y="65"/>
                </a:lnTo>
                <a:lnTo>
                  <a:pt x="48" y="31"/>
                </a:lnTo>
                <a:lnTo>
                  <a:pt x="45" y="18"/>
                </a:lnTo>
                <a:lnTo>
                  <a:pt x="42" y="9"/>
                </a:lnTo>
                <a:lnTo>
                  <a:pt x="39" y="6"/>
                </a:lnTo>
                <a:lnTo>
                  <a:pt x="37" y="6"/>
                </a:lnTo>
                <a:lnTo>
                  <a:pt x="34" y="4"/>
                </a:lnTo>
                <a:lnTo>
                  <a:pt x="28" y="4"/>
                </a:lnTo>
                <a:close/>
                <a:moveTo>
                  <a:pt x="28" y="0"/>
                </a:moveTo>
                <a:lnTo>
                  <a:pt x="37" y="0"/>
                </a:lnTo>
                <a:lnTo>
                  <a:pt x="47" y="6"/>
                </a:lnTo>
                <a:lnTo>
                  <a:pt x="51" y="11"/>
                </a:lnTo>
                <a:lnTo>
                  <a:pt x="60" y="28"/>
                </a:lnTo>
                <a:lnTo>
                  <a:pt x="62" y="48"/>
                </a:lnTo>
                <a:lnTo>
                  <a:pt x="62" y="63"/>
                </a:lnTo>
                <a:lnTo>
                  <a:pt x="57" y="77"/>
                </a:lnTo>
                <a:lnTo>
                  <a:pt x="54" y="83"/>
                </a:lnTo>
                <a:lnTo>
                  <a:pt x="50" y="89"/>
                </a:lnTo>
                <a:lnTo>
                  <a:pt x="45" y="94"/>
                </a:lnTo>
                <a:lnTo>
                  <a:pt x="39" y="97"/>
                </a:lnTo>
                <a:lnTo>
                  <a:pt x="31" y="99"/>
                </a:lnTo>
                <a:lnTo>
                  <a:pt x="25" y="97"/>
                </a:lnTo>
                <a:lnTo>
                  <a:pt x="19" y="94"/>
                </a:lnTo>
                <a:lnTo>
                  <a:pt x="13" y="89"/>
                </a:lnTo>
                <a:lnTo>
                  <a:pt x="8" y="83"/>
                </a:lnTo>
                <a:lnTo>
                  <a:pt x="3" y="68"/>
                </a:lnTo>
                <a:lnTo>
                  <a:pt x="0" y="49"/>
                </a:lnTo>
                <a:lnTo>
                  <a:pt x="2" y="35"/>
                </a:lnTo>
                <a:lnTo>
                  <a:pt x="6" y="21"/>
                </a:lnTo>
                <a:lnTo>
                  <a:pt x="9" y="15"/>
                </a:lnTo>
                <a:lnTo>
                  <a:pt x="14" y="9"/>
                </a:lnTo>
                <a:lnTo>
                  <a:pt x="19" y="4"/>
                </a:lnTo>
                <a:lnTo>
                  <a:pt x="23" y="1"/>
                </a:lnTo>
                <a:lnTo>
                  <a:pt x="2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3" name="Freeform 221"/>
          <p:cNvSpPr>
            <a:spLocks/>
          </p:cNvSpPr>
          <p:nvPr/>
        </p:nvSpPr>
        <p:spPr bwMode="auto">
          <a:xfrm>
            <a:off x="2700338" y="4671480"/>
            <a:ext cx="12700" cy="11113"/>
          </a:xfrm>
          <a:custGeom>
            <a:avLst/>
            <a:gdLst>
              <a:gd name="T0" fmla="*/ 2147483647 w 15"/>
              <a:gd name="T1" fmla="*/ 0 h 16"/>
              <a:gd name="T2" fmla="*/ 2147483647 w 15"/>
              <a:gd name="T3" fmla="*/ 0 h 16"/>
              <a:gd name="T4" fmla="*/ 2147483647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2147483647 h 16"/>
              <a:gd name="T16" fmla="*/ 2147483647 w 15"/>
              <a:gd name="T17" fmla="*/ 2147483647 h 16"/>
              <a:gd name="T18" fmla="*/ 0 w 15"/>
              <a:gd name="T19" fmla="*/ 2147483647 h 16"/>
              <a:gd name="T20" fmla="*/ 0 w 15"/>
              <a:gd name="T21" fmla="*/ 2147483647 h 16"/>
              <a:gd name="T22" fmla="*/ 2147483647 w 15"/>
              <a:gd name="T23" fmla="*/ 2147483647 h 16"/>
              <a:gd name="T24" fmla="*/ 2147483647 w 15"/>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6"/>
              <a:gd name="T41" fmla="*/ 15 w 15"/>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6">
                <a:moveTo>
                  <a:pt x="4" y="0"/>
                </a:moveTo>
                <a:lnTo>
                  <a:pt x="7" y="0"/>
                </a:lnTo>
                <a:lnTo>
                  <a:pt x="13" y="3"/>
                </a:lnTo>
                <a:lnTo>
                  <a:pt x="15" y="5"/>
                </a:lnTo>
                <a:lnTo>
                  <a:pt x="15" y="11"/>
                </a:lnTo>
                <a:lnTo>
                  <a:pt x="13" y="14"/>
                </a:lnTo>
                <a:lnTo>
                  <a:pt x="10" y="16"/>
                </a:lnTo>
                <a:lnTo>
                  <a:pt x="4" y="16"/>
                </a:lnTo>
                <a:lnTo>
                  <a:pt x="3" y="14"/>
                </a:lnTo>
                <a:lnTo>
                  <a:pt x="0" y="8"/>
                </a:lnTo>
                <a:lnTo>
                  <a:pt x="0" y="6"/>
                </a:lnTo>
                <a:lnTo>
                  <a:pt x="3" y="3"/>
                </a:lnTo>
                <a:lnTo>
                  <a:pt x="4"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4" name="Freeform 222"/>
          <p:cNvSpPr>
            <a:spLocks noEditPoints="1"/>
          </p:cNvSpPr>
          <p:nvPr/>
        </p:nvSpPr>
        <p:spPr bwMode="auto">
          <a:xfrm>
            <a:off x="2725738" y="4604804"/>
            <a:ext cx="49212" cy="77788"/>
          </a:xfrm>
          <a:custGeom>
            <a:avLst/>
            <a:gdLst>
              <a:gd name="T0" fmla="*/ 2147483647 w 62"/>
              <a:gd name="T1" fmla="*/ 2147483647 h 99"/>
              <a:gd name="T2" fmla="*/ 2147483647 w 62"/>
              <a:gd name="T3" fmla="*/ 2147483647 h 99"/>
              <a:gd name="T4" fmla="*/ 2147483647 w 62"/>
              <a:gd name="T5" fmla="*/ 2147483647 h 99"/>
              <a:gd name="T6" fmla="*/ 2147483647 w 62"/>
              <a:gd name="T7" fmla="*/ 2147483647 h 99"/>
              <a:gd name="T8" fmla="*/ 2147483647 w 62"/>
              <a:gd name="T9" fmla="*/ 2147483647 h 99"/>
              <a:gd name="T10" fmla="*/ 2147483647 w 62"/>
              <a:gd name="T11" fmla="*/ 2147483647 h 99"/>
              <a:gd name="T12" fmla="*/ 2147483647 w 62"/>
              <a:gd name="T13" fmla="*/ 2147483647 h 99"/>
              <a:gd name="T14" fmla="*/ 2147483647 w 62"/>
              <a:gd name="T15" fmla="*/ 2147483647 h 99"/>
              <a:gd name="T16" fmla="*/ 2147483647 w 62"/>
              <a:gd name="T17" fmla="*/ 2147483647 h 99"/>
              <a:gd name="T18" fmla="*/ 2147483647 w 62"/>
              <a:gd name="T19" fmla="*/ 2147483647 h 99"/>
              <a:gd name="T20" fmla="*/ 2147483647 w 62"/>
              <a:gd name="T21" fmla="*/ 2147483647 h 99"/>
              <a:gd name="T22" fmla="*/ 2147483647 w 62"/>
              <a:gd name="T23" fmla="*/ 2147483647 h 99"/>
              <a:gd name="T24" fmla="*/ 2147483647 w 62"/>
              <a:gd name="T25" fmla="*/ 2147483647 h 99"/>
              <a:gd name="T26" fmla="*/ 2147483647 w 62"/>
              <a:gd name="T27" fmla="*/ 2147483647 h 99"/>
              <a:gd name="T28" fmla="*/ 2147483647 w 62"/>
              <a:gd name="T29" fmla="*/ 2147483647 h 99"/>
              <a:gd name="T30" fmla="*/ 2147483647 w 62"/>
              <a:gd name="T31" fmla="*/ 2147483647 h 99"/>
              <a:gd name="T32" fmla="*/ 2147483647 w 62"/>
              <a:gd name="T33" fmla="*/ 2147483647 h 99"/>
              <a:gd name="T34" fmla="*/ 2147483647 w 62"/>
              <a:gd name="T35" fmla="*/ 2147483647 h 99"/>
              <a:gd name="T36" fmla="*/ 2147483647 w 62"/>
              <a:gd name="T37" fmla="*/ 2147483647 h 99"/>
              <a:gd name="T38" fmla="*/ 2147483647 w 62"/>
              <a:gd name="T39" fmla="*/ 2147483647 h 99"/>
              <a:gd name="T40" fmla="*/ 2147483647 w 62"/>
              <a:gd name="T41" fmla="*/ 2147483647 h 99"/>
              <a:gd name="T42" fmla="*/ 2147483647 w 62"/>
              <a:gd name="T43" fmla="*/ 2147483647 h 99"/>
              <a:gd name="T44" fmla="*/ 2147483647 w 62"/>
              <a:gd name="T45" fmla="*/ 0 h 99"/>
              <a:gd name="T46" fmla="*/ 2147483647 w 62"/>
              <a:gd name="T47" fmla="*/ 0 h 99"/>
              <a:gd name="T48" fmla="*/ 2147483647 w 62"/>
              <a:gd name="T49" fmla="*/ 2147483647 h 99"/>
              <a:gd name="T50" fmla="*/ 2147483647 w 62"/>
              <a:gd name="T51" fmla="*/ 2147483647 h 99"/>
              <a:gd name="T52" fmla="*/ 2147483647 w 62"/>
              <a:gd name="T53" fmla="*/ 2147483647 h 99"/>
              <a:gd name="T54" fmla="*/ 2147483647 w 62"/>
              <a:gd name="T55" fmla="*/ 2147483647 h 99"/>
              <a:gd name="T56" fmla="*/ 2147483647 w 62"/>
              <a:gd name="T57" fmla="*/ 2147483647 h 99"/>
              <a:gd name="T58" fmla="*/ 2147483647 w 62"/>
              <a:gd name="T59" fmla="*/ 2147483647 h 99"/>
              <a:gd name="T60" fmla="*/ 2147483647 w 62"/>
              <a:gd name="T61" fmla="*/ 2147483647 h 99"/>
              <a:gd name="T62" fmla="*/ 2147483647 w 62"/>
              <a:gd name="T63" fmla="*/ 2147483647 h 99"/>
              <a:gd name="T64" fmla="*/ 2147483647 w 62"/>
              <a:gd name="T65" fmla="*/ 2147483647 h 99"/>
              <a:gd name="T66" fmla="*/ 2147483647 w 62"/>
              <a:gd name="T67" fmla="*/ 2147483647 h 99"/>
              <a:gd name="T68" fmla="*/ 2147483647 w 62"/>
              <a:gd name="T69" fmla="*/ 2147483647 h 99"/>
              <a:gd name="T70" fmla="*/ 2147483647 w 62"/>
              <a:gd name="T71" fmla="*/ 2147483647 h 99"/>
              <a:gd name="T72" fmla="*/ 2147483647 w 62"/>
              <a:gd name="T73" fmla="*/ 2147483647 h 99"/>
              <a:gd name="T74" fmla="*/ 2147483647 w 62"/>
              <a:gd name="T75" fmla="*/ 2147483647 h 99"/>
              <a:gd name="T76" fmla="*/ 2147483647 w 62"/>
              <a:gd name="T77" fmla="*/ 2147483647 h 99"/>
              <a:gd name="T78" fmla="*/ 2147483647 w 62"/>
              <a:gd name="T79" fmla="*/ 2147483647 h 99"/>
              <a:gd name="T80" fmla="*/ 0 w 62"/>
              <a:gd name="T81" fmla="*/ 2147483647 h 99"/>
              <a:gd name="T82" fmla="*/ 2147483647 w 62"/>
              <a:gd name="T83" fmla="*/ 2147483647 h 99"/>
              <a:gd name="T84" fmla="*/ 2147483647 w 62"/>
              <a:gd name="T85" fmla="*/ 2147483647 h 99"/>
              <a:gd name="T86" fmla="*/ 2147483647 w 62"/>
              <a:gd name="T87" fmla="*/ 2147483647 h 99"/>
              <a:gd name="T88" fmla="*/ 2147483647 w 62"/>
              <a:gd name="T89" fmla="*/ 2147483647 h 99"/>
              <a:gd name="T90" fmla="*/ 2147483647 w 62"/>
              <a:gd name="T91" fmla="*/ 2147483647 h 99"/>
              <a:gd name="T92" fmla="*/ 2147483647 w 62"/>
              <a:gd name="T93" fmla="*/ 2147483647 h 99"/>
              <a:gd name="T94" fmla="*/ 2147483647 w 62"/>
              <a:gd name="T95" fmla="*/ 0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
              <a:gd name="T145" fmla="*/ 0 h 99"/>
              <a:gd name="T146" fmla="*/ 62 w 62"/>
              <a:gd name="T147" fmla="*/ 99 h 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 h="99">
                <a:moveTo>
                  <a:pt x="30" y="4"/>
                </a:moveTo>
                <a:lnTo>
                  <a:pt x="27" y="6"/>
                </a:lnTo>
                <a:lnTo>
                  <a:pt x="21" y="12"/>
                </a:lnTo>
                <a:lnTo>
                  <a:pt x="17" y="21"/>
                </a:lnTo>
                <a:lnTo>
                  <a:pt x="17" y="28"/>
                </a:lnTo>
                <a:lnTo>
                  <a:pt x="16" y="40"/>
                </a:lnTo>
                <a:lnTo>
                  <a:pt x="14" y="51"/>
                </a:lnTo>
                <a:lnTo>
                  <a:pt x="16" y="69"/>
                </a:lnTo>
                <a:lnTo>
                  <a:pt x="22" y="88"/>
                </a:lnTo>
                <a:lnTo>
                  <a:pt x="28" y="94"/>
                </a:lnTo>
                <a:lnTo>
                  <a:pt x="36" y="94"/>
                </a:lnTo>
                <a:lnTo>
                  <a:pt x="42" y="88"/>
                </a:lnTo>
                <a:lnTo>
                  <a:pt x="44" y="85"/>
                </a:lnTo>
                <a:lnTo>
                  <a:pt x="45" y="80"/>
                </a:lnTo>
                <a:lnTo>
                  <a:pt x="48" y="65"/>
                </a:lnTo>
                <a:lnTo>
                  <a:pt x="48" y="31"/>
                </a:lnTo>
                <a:lnTo>
                  <a:pt x="45" y="18"/>
                </a:lnTo>
                <a:lnTo>
                  <a:pt x="42" y="9"/>
                </a:lnTo>
                <a:lnTo>
                  <a:pt x="39" y="6"/>
                </a:lnTo>
                <a:lnTo>
                  <a:pt x="38" y="6"/>
                </a:lnTo>
                <a:lnTo>
                  <a:pt x="34" y="4"/>
                </a:lnTo>
                <a:lnTo>
                  <a:pt x="30" y="4"/>
                </a:lnTo>
                <a:close/>
                <a:moveTo>
                  <a:pt x="28" y="0"/>
                </a:moveTo>
                <a:lnTo>
                  <a:pt x="38" y="0"/>
                </a:lnTo>
                <a:lnTo>
                  <a:pt x="47" y="6"/>
                </a:lnTo>
                <a:lnTo>
                  <a:pt x="51" y="11"/>
                </a:lnTo>
                <a:lnTo>
                  <a:pt x="61" y="28"/>
                </a:lnTo>
                <a:lnTo>
                  <a:pt x="62" y="48"/>
                </a:lnTo>
                <a:lnTo>
                  <a:pt x="62" y="63"/>
                </a:lnTo>
                <a:lnTo>
                  <a:pt x="58" y="77"/>
                </a:lnTo>
                <a:lnTo>
                  <a:pt x="55" y="83"/>
                </a:lnTo>
                <a:lnTo>
                  <a:pt x="50" y="89"/>
                </a:lnTo>
                <a:lnTo>
                  <a:pt x="45" y="94"/>
                </a:lnTo>
                <a:lnTo>
                  <a:pt x="39" y="97"/>
                </a:lnTo>
                <a:lnTo>
                  <a:pt x="31" y="99"/>
                </a:lnTo>
                <a:lnTo>
                  <a:pt x="25" y="97"/>
                </a:lnTo>
                <a:lnTo>
                  <a:pt x="19" y="94"/>
                </a:lnTo>
                <a:lnTo>
                  <a:pt x="13" y="89"/>
                </a:lnTo>
                <a:lnTo>
                  <a:pt x="8" y="83"/>
                </a:lnTo>
                <a:lnTo>
                  <a:pt x="4" y="68"/>
                </a:lnTo>
                <a:lnTo>
                  <a:pt x="0" y="49"/>
                </a:lnTo>
                <a:lnTo>
                  <a:pt x="2" y="35"/>
                </a:lnTo>
                <a:lnTo>
                  <a:pt x="7" y="21"/>
                </a:lnTo>
                <a:lnTo>
                  <a:pt x="10" y="15"/>
                </a:lnTo>
                <a:lnTo>
                  <a:pt x="14" y="9"/>
                </a:lnTo>
                <a:lnTo>
                  <a:pt x="19" y="4"/>
                </a:lnTo>
                <a:lnTo>
                  <a:pt x="24" y="1"/>
                </a:lnTo>
                <a:lnTo>
                  <a:pt x="2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5" name="Freeform 223"/>
          <p:cNvSpPr>
            <a:spLocks noEditPoints="1"/>
          </p:cNvSpPr>
          <p:nvPr/>
        </p:nvSpPr>
        <p:spPr bwMode="auto">
          <a:xfrm>
            <a:off x="2782889" y="4604804"/>
            <a:ext cx="47625" cy="77788"/>
          </a:xfrm>
          <a:custGeom>
            <a:avLst/>
            <a:gdLst>
              <a:gd name="T0" fmla="*/ 2147483647 w 60"/>
              <a:gd name="T1" fmla="*/ 2147483647 h 99"/>
              <a:gd name="T2" fmla="*/ 2147483647 w 60"/>
              <a:gd name="T3" fmla="*/ 2147483647 h 99"/>
              <a:gd name="T4" fmla="*/ 2147483647 w 60"/>
              <a:gd name="T5" fmla="*/ 2147483647 h 99"/>
              <a:gd name="T6" fmla="*/ 2147483647 w 60"/>
              <a:gd name="T7" fmla="*/ 2147483647 h 99"/>
              <a:gd name="T8" fmla="*/ 2147483647 w 60"/>
              <a:gd name="T9" fmla="*/ 2147483647 h 99"/>
              <a:gd name="T10" fmla="*/ 2147483647 w 60"/>
              <a:gd name="T11" fmla="*/ 2147483647 h 99"/>
              <a:gd name="T12" fmla="*/ 2147483647 w 60"/>
              <a:gd name="T13" fmla="*/ 2147483647 h 99"/>
              <a:gd name="T14" fmla="*/ 2147483647 w 60"/>
              <a:gd name="T15" fmla="*/ 2147483647 h 99"/>
              <a:gd name="T16" fmla="*/ 2147483647 w 60"/>
              <a:gd name="T17" fmla="*/ 2147483647 h 99"/>
              <a:gd name="T18" fmla="*/ 2147483647 w 60"/>
              <a:gd name="T19" fmla="*/ 2147483647 h 99"/>
              <a:gd name="T20" fmla="*/ 2147483647 w 60"/>
              <a:gd name="T21" fmla="*/ 2147483647 h 99"/>
              <a:gd name="T22" fmla="*/ 2147483647 w 60"/>
              <a:gd name="T23" fmla="*/ 2147483647 h 99"/>
              <a:gd name="T24" fmla="*/ 2147483647 w 60"/>
              <a:gd name="T25" fmla="*/ 2147483647 h 99"/>
              <a:gd name="T26" fmla="*/ 2147483647 w 60"/>
              <a:gd name="T27" fmla="*/ 2147483647 h 99"/>
              <a:gd name="T28" fmla="*/ 2147483647 w 60"/>
              <a:gd name="T29" fmla="*/ 2147483647 h 99"/>
              <a:gd name="T30" fmla="*/ 2147483647 w 60"/>
              <a:gd name="T31" fmla="*/ 2147483647 h 99"/>
              <a:gd name="T32" fmla="*/ 2147483647 w 60"/>
              <a:gd name="T33" fmla="*/ 2147483647 h 99"/>
              <a:gd name="T34" fmla="*/ 2147483647 w 60"/>
              <a:gd name="T35" fmla="*/ 2147483647 h 99"/>
              <a:gd name="T36" fmla="*/ 2147483647 w 60"/>
              <a:gd name="T37" fmla="*/ 2147483647 h 99"/>
              <a:gd name="T38" fmla="*/ 2147483647 w 60"/>
              <a:gd name="T39" fmla="*/ 2147483647 h 99"/>
              <a:gd name="T40" fmla="*/ 2147483647 w 60"/>
              <a:gd name="T41" fmla="*/ 2147483647 h 99"/>
              <a:gd name="T42" fmla="*/ 2147483647 w 60"/>
              <a:gd name="T43" fmla="*/ 2147483647 h 99"/>
              <a:gd name="T44" fmla="*/ 2147483647 w 60"/>
              <a:gd name="T45" fmla="*/ 2147483647 h 99"/>
              <a:gd name="T46" fmla="*/ 2147483647 w 60"/>
              <a:gd name="T47" fmla="*/ 0 h 99"/>
              <a:gd name="T48" fmla="*/ 2147483647 w 60"/>
              <a:gd name="T49" fmla="*/ 0 h 99"/>
              <a:gd name="T50" fmla="*/ 2147483647 w 60"/>
              <a:gd name="T51" fmla="*/ 2147483647 h 99"/>
              <a:gd name="T52" fmla="*/ 2147483647 w 60"/>
              <a:gd name="T53" fmla="*/ 2147483647 h 99"/>
              <a:gd name="T54" fmla="*/ 2147483647 w 60"/>
              <a:gd name="T55" fmla="*/ 2147483647 h 99"/>
              <a:gd name="T56" fmla="*/ 2147483647 w 60"/>
              <a:gd name="T57" fmla="*/ 2147483647 h 99"/>
              <a:gd name="T58" fmla="*/ 2147483647 w 60"/>
              <a:gd name="T59" fmla="*/ 2147483647 h 99"/>
              <a:gd name="T60" fmla="*/ 2147483647 w 60"/>
              <a:gd name="T61" fmla="*/ 2147483647 h 99"/>
              <a:gd name="T62" fmla="*/ 2147483647 w 60"/>
              <a:gd name="T63" fmla="*/ 2147483647 h 99"/>
              <a:gd name="T64" fmla="*/ 2147483647 w 60"/>
              <a:gd name="T65" fmla="*/ 2147483647 h 99"/>
              <a:gd name="T66" fmla="*/ 2147483647 w 60"/>
              <a:gd name="T67" fmla="*/ 2147483647 h 99"/>
              <a:gd name="T68" fmla="*/ 2147483647 w 60"/>
              <a:gd name="T69" fmla="*/ 2147483647 h 99"/>
              <a:gd name="T70" fmla="*/ 2147483647 w 60"/>
              <a:gd name="T71" fmla="*/ 2147483647 h 99"/>
              <a:gd name="T72" fmla="*/ 2147483647 w 60"/>
              <a:gd name="T73" fmla="*/ 2147483647 h 99"/>
              <a:gd name="T74" fmla="*/ 2147483647 w 60"/>
              <a:gd name="T75" fmla="*/ 2147483647 h 99"/>
              <a:gd name="T76" fmla="*/ 2147483647 w 60"/>
              <a:gd name="T77" fmla="*/ 2147483647 h 99"/>
              <a:gd name="T78" fmla="*/ 2147483647 w 60"/>
              <a:gd name="T79" fmla="*/ 2147483647 h 99"/>
              <a:gd name="T80" fmla="*/ 2147483647 w 60"/>
              <a:gd name="T81" fmla="*/ 2147483647 h 99"/>
              <a:gd name="T82" fmla="*/ 2147483647 w 60"/>
              <a:gd name="T83" fmla="*/ 2147483647 h 99"/>
              <a:gd name="T84" fmla="*/ 2147483647 w 60"/>
              <a:gd name="T85" fmla="*/ 2147483647 h 99"/>
              <a:gd name="T86" fmla="*/ 2147483647 w 60"/>
              <a:gd name="T87" fmla="*/ 2147483647 h 99"/>
              <a:gd name="T88" fmla="*/ 2147483647 w 60"/>
              <a:gd name="T89" fmla="*/ 2147483647 h 99"/>
              <a:gd name="T90" fmla="*/ 2147483647 w 60"/>
              <a:gd name="T91" fmla="*/ 2147483647 h 99"/>
              <a:gd name="T92" fmla="*/ 2147483647 w 60"/>
              <a:gd name="T93" fmla="*/ 2147483647 h 99"/>
              <a:gd name="T94" fmla="*/ 2147483647 w 60"/>
              <a:gd name="T95" fmla="*/ 2147483647 h 99"/>
              <a:gd name="T96" fmla="*/ 2147483647 w 60"/>
              <a:gd name="T97" fmla="*/ 2147483647 h 99"/>
              <a:gd name="T98" fmla="*/ 2147483647 w 60"/>
              <a:gd name="T99" fmla="*/ 2147483647 h 99"/>
              <a:gd name="T100" fmla="*/ 2147483647 w 60"/>
              <a:gd name="T101" fmla="*/ 2147483647 h 99"/>
              <a:gd name="T102" fmla="*/ 2147483647 w 60"/>
              <a:gd name="T103" fmla="*/ 2147483647 h 99"/>
              <a:gd name="T104" fmla="*/ 2147483647 w 60"/>
              <a:gd name="T105" fmla="*/ 2147483647 h 99"/>
              <a:gd name="T106" fmla="*/ 2147483647 w 60"/>
              <a:gd name="T107" fmla="*/ 2147483647 h 99"/>
              <a:gd name="T108" fmla="*/ 0 w 60"/>
              <a:gd name="T109" fmla="*/ 2147483647 h 99"/>
              <a:gd name="T110" fmla="*/ 2147483647 w 60"/>
              <a:gd name="T111" fmla="*/ 2147483647 h 99"/>
              <a:gd name="T112" fmla="*/ 2147483647 w 60"/>
              <a:gd name="T113" fmla="*/ 2147483647 h 99"/>
              <a:gd name="T114" fmla="*/ 2147483647 w 60"/>
              <a:gd name="T115" fmla="*/ 2147483647 h 99"/>
              <a:gd name="T116" fmla="*/ 2147483647 w 60"/>
              <a:gd name="T117" fmla="*/ 2147483647 h 99"/>
              <a:gd name="T118" fmla="*/ 2147483647 w 60"/>
              <a:gd name="T119" fmla="*/ 0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99"/>
              <a:gd name="T182" fmla="*/ 60 w 60"/>
              <a:gd name="T183" fmla="*/ 99 h 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99">
                <a:moveTo>
                  <a:pt x="25" y="4"/>
                </a:moveTo>
                <a:lnTo>
                  <a:pt x="22" y="6"/>
                </a:lnTo>
                <a:lnTo>
                  <a:pt x="19" y="9"/>
                </a:lnTo>
                <a:lnTo>
                  <a:pt x="16" y="14"/>
                </a:lnTo>
                <a:lnTo>
                  <a:pt x="14" y="20"/>
                </a:lnTo>
                <a:lnTo>
                  <a:pt x="14" y="34"/>
                </a:lnTo>
                <a:lnTo>
                  <a:pt x="16" y="40"/>
                </a:lnTo>
                <a:lnTo>
                  <a:pt x="17" y="45"/>
                </a:lnTo>
                <a:lnTo>
                  <a:pt x="23" y="54"/>
                </a:lnTo>
                <a:lnTo>
                  <a:pt x="26" y="55"/>
                </a:lnTo>
                <a:lnTo>
                  <a:pt x="34" y="55"/>
                </a:lnTo>
                <a:lnTo>
                  <a:pt x="43" y="52"/>
                </a:lnTo>
                <a:lnTo>
                  <a:pt x="47" y="49"/>
                </a:lnTo>
                <a:lnTo>
                  <a:pt x="48" y="42"/>
                </a:lnTo>
                <a:lnTo>
                  <a:pt x="48" y="31"/>
                </a:lnTo>
                <a:lnTo>
                  <a:pt x="47" y="26"/>
                </a:lnTo>
                <a:lnTo>
                  <a:pt x="45" y="20"/>
                </a:lnTo>
                <a:lnTo>
                  <a:pt x="43" y="15"/>
                </a:lnTo>
                <a:lnTo>
                  <a:pt x="42" y="12"/>
                </a:lnTo>
                <a:lnTo>
                  <a:pt x="39" y="9"/>
                </a:lnTo>
                <a:lnTo>
                  <a:pt x="34" y="6"/>
                </a:lnTo>
                <a:lnTo>
                  <a:pt x="30" y="4"/>
                </a:lnTo>
                <a:lnTo>
                  <a:pt x="25" y="4"/>
                </a:lnTo>
                <a:close/>
                <a:moveTo>
                  <a:pt x="25" y="0"/>
                </a:moveTo>
                <a:lnTo>
                  <a:pt x="31" y="0"/>
                </a:lnTo>
                <a:lnTo>
                  <a:pt x="39" y="1"/>
                </a:lnTo>
                <a:lnTo>
                  <a:pt x="45" y="4"/>
                </a:lnTo>
                <a:lnTo>
                  <a:pt x="51" y="9"/>
                </a:lnTo>
                <a:lnTo>
                  <a:pt x="59" y="23"/>
                </a:lnTo>
                <a:lnTo>
                  <a:pt x="60" y="38"/>
                </a:lnTo>
                <a:lnTo>
                  <a:pt x="59" y="54"/>
                </a:lnTo>
                <a:lnTo>
                  <a:pt x="53" y="69"/>
                </a:lnTo>
                <a:lnTo>
                  <a:pt x="48" y="77"/>
                </a:lnTo>
                <a:lnTo>
                  <a:pt x="40" y="85"/>
                </a:lnTo>
                <a:lnTo>
                  <a:pt x="31" y="91"/>
                </a:lnTo>
                <a:lnTo>
                  <a:pt x="20" y="97"/>
                </a:lnTo>
                <a:lnTo>
                  <a:pt x="6" y="99"/>
                </a:lnTo>
                <a:lnTo>
                  <a:pt x="3" y="99"/>
                </a:lnTo>
                <a:lnTo>
                  <a:pt x="3" y="97"/>
                </a:lnTo>
                <a:lnTo>
                  <a:pt x="11" y="96"/>
                </a:lnTo>
                <a:lnTo>
                  <a:pt x="20" y="93"/>
                </a:lnTo>
                <a:lnTo>
                  <a:pt x="25" y="89"/>
                </a:lnTo>
                <a:lnTo>
                  <a:pt x="30" y="83"/>
                </a:lnTo>
                <a:lnTo>
                  <a:pt x="36" y="77"/>
                </a:lnTo>
                <a:lnTo>
                  <a:pt x="39" y="71"/>
                </a:lnTo>
                <a:lnTo>
                  <a:pt x="43" y="63"/>
                </a:lnTo>
                <a:lnTo>
                  <a:pt x="45" y="55"/>
                </a:lnTo>
                <a:lnTo>
                  <a:pt x="39" y="59"/>
                </a:lnTo>
                <a:lnTo>
                  <a:pt x="31" y="62"/>
                </a:lnTo>
                <a:lnTo>
                  <a:pt x="19" y="62"/>
                </a:lnTo>
                <a:lnTo>
                  <a:pt x="13" y="59"/>
                </a:lnTo>
                <a:lnTo>
                  <a:pt x="8" y="54"/>
                </a:lnTo>
                <a:lnTo>
                  <a:pt x="5" y="49"/>
                </a:lnTo>
                <a:lnTo>
                  <a:pt x="2" y="42"/>
                </a:lnTo>
                <a:lnTo>
                  <a:pt x="0" y="34"/>
                </a:lnTo>
                <a:lnTo>
                  <a:pt x="2" y="26"/>
                </a:lnTo>
                <a:lnTo>
                  <a:pt x="5" y="18"/>
                </a:lnTo>
                <a:lnTo>
                  <a:pt x="8" y="12"/>
                </a:lnTo>
                <a:lnTo>
                  <a:pt x="13" y="6"/>
                </a:lnTo>
                <a:lnTo>
                  <a:pt x="2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6" name="Freeform 224"/>
          <p:cNvSpPr>
            <a:spLocks noEditPoints="1"/>
          </p:cNvSpPr>
          <p:nvPr/>
        </p:nvSpPr>
        <p:spPr bwMode="auto">
          <a:xfrm>
            <a:off x="2840038" y="4604804"/>
            <a:ext cx="49212" cy="77788"/>
          </a:xfrm>
          <a:custGeom>
            <a:avLst/>
            <a:gdLst>
              <a:gd name="T0" fmla="*/ 2147483647 w 60"/>
              <a:gd name="T1" fmla="*/ 2147483647 h 99"/>
              <a:gd name="T2" fmla="*/ 2147483647 w 60"/>
              <a:gd name="T3" fmla="*/ 2147483647 h 99"/>
              <a:gd name="T4" fmla="*/ 2147483647 w 60"/>
              <a:gd name="T5" fmla="*/ 2147483647 h 99"/>
              <a:gd name="T6" fmla="*/ 2147483647 w 60"/>
              <a:gd name="T7" fmla="*/ 2147483647 h 99"/>
              <a:gd name="T8" fmla="*/ 2147483647 w 60"/>
              <a:gd name="T9" fmla="*/ 2147483647 h 99"/>
              <a:gd name="T10" fmla="*/ 2147483647 w 60"/>
              <a:gd name="T11" fmla="*/ 2147483647 h 99"/>
              <a:gd name="T12" fmla="*/ 2147483647 w 60"/>
              <a:gd name="T13" fmla="*/ 2147483647 h 99"/>
              <a:gd name="T14" fmla="*/ 2147483647 w 60"/>
              <a:gd name="T15" fmla="*/ 2147483647 h 99"/>
              <a:gd name="T16" fmla="*/ 2147483647 w 60"/>
              <a:gd name="T17" fmla="*/ 2147483647 h 99"/>
              <a:gd name="T18" fmla="*/ 2147483647 w 60"/>
              <a:gd name="T19" fmla="*/ 2147483647 h 99"/>
              <a:gd name="T20" fmla="*/ 2147483647 w 60"/>
              <a:gd name="T21" fmla="*/ 2147483647 h 99"/>
              <a:gd name="T22" fmla="*/ 2147483647 w 60"/>
              <a:gd name="T23" fmla="*/ 2147483647 h 99"/>
              <a:gd name="T24" fmla="*/ 2147483647 w 60"/>
              <a:gd name="T25" fmla="*/ 2147483647 h 99"/>
              <a:gd name="T26" fmla="*/ 2147483647 w 60"/>
              <a:gd name="T27" fmla="*/ 2147483647 h 99"/>
              <a:gd name="T28" fmla="*/ 2147483647 w 60"/>
              <a:gd name="T29" fmla="*/ 2147483647 h 99"/>
              <a:gd name="T30" fmla="*/ 2147483647 w 60"/>
              <a:gd name="T31" fmla="*/ 2147483647 h 99"/>
              <a:gd name="T32" fmla="*/ 2147483647 w 60"/>
              <a:gd name="T33" fmla="*/ 2147483647 h 99"/>
              <a:gd name="T34" fmla="*/ 2147483647 w 60"/>
              <a:gd name="T35" fmla="*/ 2147483647 h 99"/>
              <a:gd name="T36" fmla="*/ 2147483647 w 60"/>
              <a:gd name="T37" fmla="*/ 2147483647 h 99"/>
              <a:gd name="T38" fmla="*/ 2147483647 w 60"/>
              <a:gd name="T39" fmla="*/ 2147483647 h 99"/>
              <a:gd name="T40" fmla="*/ 2147483647 w 60"/>
              <a:gd name="T41" fmla="*/ 2147483647 h 99"/>
              <a:gd name="T42" fmla="*/ 2147483647 w 60"/>
              <a:gd name="T43" fmla="*/ 2147483647 h 99"/>
              <a:gd name="T44" fmla="*/ 2147483647 w 60"/>
              <a:gd name="T45" fmla="*/ 2147483647 h 99"/>
              <a:gd name="T46" fmla="*/ 2147483647 w 60"/>
              <a:gd name="T47" fmla="*/ 0 h 99"/>
              <a:gd name="T48" fmla="*/ 2147483647 w 60"/>
              <a:gd name="T49" fmla="*/ 0 h 99"/>
              <a:gd name="T50" fmla="*/ 2147483647 w 60"/>
              <a:gd name="T51" fmla="*/ 2147483647 h 99"/>
              <a:gd name="T52" fmla="*/ 2147483647 w 60"/>
              <a:gd name="T53" fmla="*/ 2147483647 h 99"/>
              <a:gd name="T54" fmla="*/ 2147483647 w 60"/>
              <a:gd name="T55" fmla="*/ 2147483647 h 99"/>
              <a:gd name="T56" fmla="*/ 2147483647 w 60"/>
              <a:gd name="T57" fmla="*/ 2147483647 h 99"/>
              <a:gd name="T58" fmla="*/ 2147483647 w 60"/>
              <a:gd name="T59" fmla="*/ 2147483647 h 99"/>
              <a:gd name="T60" fmla="*/ 2147483647 w 60"/>
              <a:gd name="T61" fmla="*/ 2147483647 h 99"/>
              <a:gd name="T62" fmla="*/ 2147483647 w 60"/>
              <a:gd name="T63" fmla="*/ 2147483647 h 99"/>
              <a:gd name="T64" fmla="*/ 2147483647 w 60"/>
              <a:gd name="T65" fmla="*/ 2147483647 h 99"/>
              <a:gd name="T66" fmla="*/ 2147483647 w 60"/>
              <a:gd name="T67" fmla="*/ 2147483647 h 99"/>
              <a:gd name="T68" fmla="*/ 2147483647 w 60"/>
              <a:gd name="T69" fmla="*/ 2147483647 h 99"/>
              <a:gd name="T70" fmla="*/ 2147483647 w 60"/>
              <a:gd name="T71" fmla="*/ 2147483647 h 99"/>
              <a:gd name="T72" fmla="*/ 2147483647 w 60"/>
              <a:gd name="T73" fmla="*/ 2147483647 h 99"/>
              <a:gd name="T74" fmla="*/ 2147483647 w 60"/>
              <a:gd name="T75" fmla="*/ 2147483647 h 99"/>
              <a:gd name="T76" fmla="*/ 2147483647 w 60"/>
              <a:gd name="T77" fmla="*/ 2147483647 h 99"/>
              <a:gd name="T78" fmla="*/ 2147483647 w 60"/>
              <a:gd name="T79" fmla="*/ 2147483647 h 99"/>
              <a:gd name="T80" fmla="*/ 2147483647 w 60"/>
              <a:gd name="T81" fmla="*/ 2147483647 h 99"/>
              <a:gd name="T82" fmla="*/ 2147483647 w 60"/>
              <a:gd name="T83" fmla="*/ 2147483647 h 99"/>
              <a:gd name="T84" fmla="*/ 2147483647 w 60"/>
              <a:gd name="T85" fmla="*/ 2147483647 h 99"/>
              <a:gd name="T86" fmla="*/ 2147483647 w 60"/>
              <a:gd name="T87" fmla="*/ 2147483647 h 99"/>
              <a:gd name="T88" fmla="*/ 2147483647 w 60"/>
              <a:gd name="T89" fmla="*/ 2147483647 h 99"/>
              <a:gd name="T90" fmla="*/ 2147483647 w 60"/>
              <a:gd name="T91" fmla="*/ 2147483647 h 99"/>
              <a:gd name="T92" fmla="*/ 2147483647 w 60"/>
              <a:gd name="T93" fmla="*/ 2147483647 h 99"/>
              <a:gd name="T94" fmla="*/ 0 w 60"/>
              <a:gd name="T95" fmla="*/ 2147483647 h 99"/>
              <a:gd name="T96" fmla="*/ 2147483647 w 60"/>
              <a:gd name="T97" fmla="*/ 2147483647 h 99"/>
              <a:gd name="T98" fmla="*/ 2147483647 w 60"/>
              <a:gd name="T99" fmla="*/ 2147483647 h 99"/>
              <a:gd name="T100" fmla="*/ 2147483647 w 60"/>
              <a:gd name="T101" fmla="*/ 2147483647 h 99"/>
              <a:gd name="T102" fmla="*/ 2147483647 w 60"/>
              <a:gd name="T103" fmla="*/ 2147483647 h 99"/>
              <a:gd name="T104" fmla="*/ 2147483647 w 60"/>
              <a:gd name="T105" fmla="*/ 2147483647 h 99"/>
              <a:gd name="T106" fmla="*/ 2147483647 w 60"/>
              <a:gd name="T107" fmla="*/ 2147483647 h 99"/>
              <a:gd name="T108" fmla="*/ 2147483647 w 60"/>
              <a:gd name="T109" fmla="*/ 0 h 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0"/>
              <a:gd name="T166" fmla="*/ 0 h 99"/>
              <a:gd name="T167" fmla="*/ 60 w 60"/>
              <a:gd name="T168" fmla="*/ 99 h 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0" h="99">
                <a:moveTo>
                  <a:pt x="28" y="43"/>
                </a:moveTo>
                <a:lnTo>
                  <a:pt x="25" y="45"/>
                </a:lnTo>
                <a:lnTo>
                  <a:pt x="21" y="45"/>
                </a:lnTo>
                <a:lnTo>
                  <a:pt x="18" y="46"/>
                </a:lnTo>
                <a:lnTo>
                  <a:pt x="15" y="49"/>
                </a:lnTo>
                <a:lnTo>
                  <a:pt x="14" y="57"/>
                </a:lnTo>
                <a:lnTo>
                  <a:pt x="14" y="65"/>
                </a:lnTo>
                <a:lnTo>
                  <a:pt x="15" y="71"/>
                </a:lnTo>
                <a:lnTo>
                  <a:pt x="17" y="79"/>
                </a:lnTo>
                <a:lnTo>
                  <a:pt x="18" y="83"/>
                </a:lnTo>
                <a:lnTo>
                  <a:pt x="21" y="88"/>
                </a:lnTo>
                <a:lnTo>
                  <a:pt x="28" y="94"/>
                </a:lnTo>
                <a:lnTo>
                  <a:pt x="32" y="96"/>
                </a:lnTo>
                <a:lnTo>
                  <a:pt x="37" y="94"/>
                </a:lnTo>
                <a:lnTo>
                  <a:pt x="40" y="93"/>
                </a:lnTo>
                <a:lnTo>
                  <a:pt x="43" y="89"/>
                </a:lnTo>
                <a:lnTo>
                  <a:pt x="46" y="85"/>
                </a:lnTo>
                <a:lnTo>
                  <a:pt x="48" y="79"/>
                </a:lnTo>
                <a:lnTo>
                  <a:pt x="48" y="65"/>
                </a:lnTo>
                <a:lnTo>
                  <a:pt x="46" y="59"/>
                </a:lnTo>
                <a:lnTo>
                  <a:pt x="40" y="46"/>
                </a:lnTo>
                <a:lnTo>
                  <a:pt x="31" y="43"/>
                </a:lnTo>
                <a:lnTo>
                  <a:pt x="28" y="43"/>
                </a:lnTo>
                <a:close/>
                <a:moveTo>
                  <a:pt x="48" y="0"/>
                </a:moveTo>
                <a:lnTo>
                  <a:pt x="59" y="0"/>
                </a:lnTo>
                <a:lnTo>
                  <a:pt x="59" y="3"/>
                </a:lnTo>
                <a:lnTo>
                  <a:pt x="43" y="6"/>
                </a:lnTo>
                <a:lnTo>
                  <a:pt x="38" y="9"/>
                </a:lnTo>
                <a:lnTo>
                  <a:pt x="32" y="14"/>
                </a:lnTo>
                <a:lnTo>
                  <a:pt x="28" y="20"/>
                </a:lnTo>
                <a:lnTo>
                  <a:pt x="23" y="28"/>
                </a:lnTo>
                <a:lnTo>
                  <a:pt x="17" y="43"/>
                </a:lnTo>
                <a:lnTo>
                  <a:pt x="23" y="40"/>
                </a:lnTo>
                <a:lnTo>
                  <a:pt x="31" y="37"/>
                </a:lnTo>
                <a:lnTo>
                  <a:pt x="37" y="37"/>
                </a:lnTo>
                <a:lnTo>
                  <a:pt x="49" y="40"/>
                </a:lnTo>
                <a:lnTo>
                  <a:pt x="54" y="45"/>
                </a:lnTo>
                <a:lnTo>
                  <a:pt x="60" y="57"/>
                </a:lnTo>
                <a:lnTo>
                  <a:pt x="60" y="72"/>
                </a:lnTo>
                <a:lnTo>
                  <a:pt x="57" y="80"/>
                </a:lnTo>
                <a:lnTo>
                  <a:pt x="54" y="86"/>
                </a:lnTo>
                <a:lnTo>
                  <a:pt x="49" y="93"/>
                </a:lnTo>
                <a:lnTo>
                  <a:pt x="37" y="99"/>
                </a:lnTo>
                <a:lnTo>
                  <a:pt x="25" y="99"/>
                </a:lnTo>
                <a:lnTo>
                  <a:pt x="18" y="96"/>
                </a:lnTo>
                <a:lnTo>
                  <a:pt x="14" y="93"/>
                </a:lnTo>
                <a:lnTo>
                  <a:pt x="4" y="77"/>
                </a:lnTo>
                <a:lnTo>
                  <a:pt x="0" y="60"/>
                </a:lnTo>
                <a:lnTo>
                  <a:pt x="1" y="51"/>
                </a:lnTo>
                <a:lnTo>
                  <a:pt x="3" y="43"/>
                </a:lnTo>
                <a:lnTo>
                  <a:pt x="9" y="28"/>
                </a:lnTo>
                <a:lnTo>
                  <a:pt x="14" y="21"/>
                </a:lnTo>
                <a:lnTo>
                  <a:pt x="26" y="9"/>
                </a:lnTo>
                <a:lnTo>
                  <a:pt x="38" y="3"/>
                </a:lnTo>
                <a:lnTo>
                  <a:pt x="4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7" name="Freeform 225"/>
          <p:cNvSpPr>
            <a:spLocks noEditPoints="1"/>
          </p:cNvSpPr>
          <p:nvPr/>
        </p:nvSpPr>
        <p:spPr bwMode="auto">
          <a:xfrm>
            <a:off x="2898776" y="4604804"/>
            <a:ext cx="47625" cy="77788"/>
          </a:xfrm>
          <a:custGeom>
            <a:avLst/>
            <a:gdLst>
              <a:gd name="T0" fmla="*/ 2147483647 w 60"/>
              <a:gd name="T1" fmla="*/ 2147483647 h 99"/>
              <a:gd name="T2" fmla="*/ 2147483647 w 60"/>
              <a:gd name="T3" fmla="*/ 2147483647 h 99"/>
              <a:gd name="T4" fmla="*/ 2147483647 w 60"/>
              <a:gd name="T5" fmla="*/ 2147483647 h 99"/>
              <a:gd name="T6" fmla="*/ 2147483647 w 60"/>
              <a:gd name="T7" fmla="*/ 2147483647 h 99"/>
              <a:gd name="T8" fmla="*/ 2147483647 w 60"/>
              <a:gd name="T9" fmla="*/ 2147483647 h 99"/>
              <a:gd name="T10" fmla="*/ 2147483647 w 60"/>
              <a:gd name="T11" fmla="*/ 2147483647 h 99"/>
              <a:gd name="T12" fmla="*/ 2147483647 w 60"/>
              <a:gd name="T13" fmla="*/ 2147483647 h 99"/>
              <a:gd name="T14" fmla="*/ 2147483647 w 60"/>
              <a:gd name="T15" fmla="*/ 2147483647 h 99"/>
              <a:gd name="T16" fmla="*/ 2147483647 w 60"/>
              <a:gd name="T17" fmla="*/ 2147483647 h 99"/>
              <a:gd name="T18" fmla="*/ 2147483647 w 60"/>
              <a:gd name="T19" fmla="*/ 2147483647 h 99"/>
              <a:gd name="T20" fmla="*/ 2147483647 w 60"/>
              <a:gd name="T21" fmla="*/ 2147483647 h 99"/>
              <a:gd name="T22" fmla="*/ 2147483647 w 60"/>
              <a:gd name="T23" fmla="*/ 2147483647 h 99"/>
              <a:gd name="T24" fmla="*/ 2147483647 w 60"/>
              <a:gd name="T25" fmla="*/ 2147483647 h 99"/>
              <a:gd name="T26" fmla="*/ 2147483647 w 60"/>
              <a:gd name="T27" fmla="*/ 2147483647 h 99"/>
              <a:gd name="T28" fmla="*/ 2147483647 w 60"/>
              <a:gd name="T29" fmla="*/ 2147483647 h 99"/>
              <a:gd name="T30" fmla="*/ 2147483647 w 60"/>
              <a:gd name="T31" fmla="*/ 2147483647 h 99"/>
              <a:gd name="T32" fmla="*/ 2147483647 w 60"/>
              <a:gd name="T33" fmla="*/ 2147483647 h 99"/>
              <a:gd name="T34" fmla="*/ 2147483647 w 60"/>
              <a:gd name="T35" fmla="*/ 2147483647 h 99"/>
              <a:gd name="T36" fmla="*/ 2147483647 w 60"/>
              <a:gd name="T37" fmla="*/ 2147483647 h 99"/>
              <a:gd name="T38" fmla="*/ 2147483647 w 60"/>
              <a:gd name="T39" fmla="*/ 2147483647 h 99"/>
              <a:gd name="T40" fmla="*/ 2147483647 w 60"/>
              <a:gd name="T41" fmla="*/ 2147483647 h 99"/>
              <a:gd name="T42" fmla="*/ 2147483647 w 60"/>
              <a:gd name="T43" fmla="*/ 2147483647 h 99"/>
              <a:gd name="T44" fmla="*/ 2147483647 w 60"/>
              <a:gd name="T45" fmla="*/ 2147483647 h 99"/>
              <a:gd name="T46" fmla="*/ 2147483647 w 60"/>
              <a:gd name="T47" fmla="*/ 2147483647 h 99"/>
              <a:gd name="T48" fmla="*/ 2147483647 w 60"/>
              <a:gd name="T49" fmla="*/ 0 h 99"/>
              <a:gd name="T50" fmla="*/ 2147483647 w 60"/>
              <a:gd name="T51" fmla="*/ 0 h 99"/>
              <a:gd name="T52" fmla="*/ 2147483647 w 60"/>
              <a:gd name="T53" fmla="*/ 2147483647 h 99"/>
              <a:gd name="T54" fmla="*/ 2147483647 w 60"/>
              <a:gd name="T55" fmla="*/ 2147483647 h 99"/>
              <a:gd name="T56" fmla="*/ 2147483647 w 60"/>
              <a:gd name="T57" fmla="*/ 2147483647 h 99"/>
              <a:gd name="T58" fmla="*/ 2147483647 w 60"/>
              <a:gd name="T59" fmla="*/ 2147483647 h 99"/>
              <a:gd name="T60" fmla="*/ 2147483647 w 60"/>
              <a:gd name="T61" fmla="*/ 2147483647 h 99"/>
              <a:gd name="T62" fmla="*/ 2147483647 w 60"/>
              <a:gd name="T63" fmla="*/ 2147483647 h 99"/>
              <a:gd name="T64" fmla="*/ 2147483647 w 60"/>
              <a:gd name="T65" fmla="*/ 2147483647 h 99"/>
              <a:gd name="T66" fmla="*/ 2147483647 w 60"/>
              <a:gd name="T67" fmla="*/ 2147483647 h 99"/>
              <a:gd name="T68" fmla="*/ 2147483647 w 60"/>
              <a:gd name="T69" fmla="*/ 2147483647 h 99"/>
              <a:gd name="T70" fmla="*/ 2147483647 w 60"/>
              <a:gd name="T71" fmla="*/ 2147483647 h 99"/>
              <a:gd name="T72" fmla="*/ 2147483647 w 60"/>
              <a:gd name="T73" fmla="*/ 2147483647 h 99"/>
              <a:gd name="T74" fmla="*/ 2147483647 w 60"/>
              <a:gd name="T75" fmla="*/ 2147483647 h 99"/>
              <a:gd name="T76" fmla="*/ 2147483647 w 60"/>
              <a:gd name="T77" fmla="*/ 2147483647 h 99"/>
              <a:gd name="T78" fmla="*/ 2147483647 w 60"/>
              <a:gd name="T79" fmla="*/ 2147483647 h 99"/>
              <a:gd name="T80" fmla="*/ 2147483647 w 60"/>
              <a:gd name="T81" fmla="*/ 2147483647 h 99"/>
              <a:gd name="T82" fmla="*/ 2147483647 w 60"/>
              <a:gd name="T83" fmla="*/ 2147483647 h 99"/>
              <a:gd name="T84" fmla="*/ 0 w 60"/>
              <a:gd name="T85" fmla="*/ 2147483647 h 99"/>
              <a:gd name="T86" fmla="*/ 0 w 60"/>
              <a:gd name="T87" fmla="*/ 2147483647 h 99"/>
              <a:gd name="T88" fmla="*/ 2147483647 w 60"/>
              <a:gd name="T89" fmla="*/ 2147483647 h 99"/>
              <a:gd name="T90" fmla="*/ 2147483647 w 60"/>
              <a:gd name="T91" fmla="*/ 2147483647 h 99"/>
              <a:gd name="T92" fmla="*/ 2147483647 w 60"/>
              <a:gd name="T93" fmla="*/ 2147483647 h 99"/>
              <a:gd name="T94" fmla="*/ 2147483647 w 60"/>
              <a:gd name="T95" fmla="*/ 2147483647 h 99"/>
              <a:gd name="T96" fmla="*/ 2147483647 w 60"/>
              <a:gd name="T97" fmla="*/ 2147483647 h 99"/>
              <a:gd name="T98" fmla="*/ 2147483647 w 60"/>
              <a:gd name="T99" fmla="*/ 0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
              <a:gd name="T151" fmla="*/ 0 h 99"/>
              <a:gd name="T152" fmla="*/ 60 w 60"/>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 h="99">
                <a:moveTo>
                  <a:pt x="30" y="4"/>
                </a:moveTo>
                <a:lnTo>
                  <a:pt x="26" y="6"/>
                </a:lnTo>
                <a:lnTo>
                  <a:pt x="21" y="9"/>
                </a:lnTo>
                <a:lnTo>
                  <a:pt x="20" y="12"/>
                </a:lnTo>
                <a:lnTo>
                  <a:pt x="17" y="17"/>
                </a:lnTo>
                <a:lnTo>
                  <a:pt x="17" y="21"/>
                </a:lnTo>
                <a:lnTo>
                  <a:pt x="15" y="28"/>
                </a:lnTo>
                <a:lnTo>
                  <a:pt x="13" y="40"/>
                </a:lnTo>
                <a:lnTo>
                  <a:pt x="12" y="51"/>
                </a:lnTo>
                <a:lnTo>
                  <a:pt x="13" y="69"/>
                </a:lnTo>
                <a:lnTo>
                  <a:pt x="20" y="88"/>
                </a:lnTo>
                <a:lnTo>
                  <a:pt x="26" y="94"/>
                </a:lnTo>
                <a:lnTo>
                  <a:pt x="34" y="94"/>
                </a:lnTo>
                <a:lnTo>
                  <a:pt x="40" y="88"/>
                </a:lnTo>
                <a:lnTo>
                  <a:pt x="41" y="85"/>
                </a:lnTo>
                <a:lnTo>
                  <a:pt x="43" y="80"/>
                </a:lnTo>
                <a:lnTo>
                  <a:pt x="46" y="65"/>
                </a:lnTo>
                <a:lnTo>
                  <a:pt x="47" y="45"/>
                </a:lnTo>
                <a:lnTo>
                  <a:pt x="46" y="31"/>
                </a:lnTo>
                <a:lnTo>
                  <a:pt x="43" y="18"/>
                </a:lnTo>
                <a:lnTo>
                  <a:pt x="40" y="9"/>
                </a:lnTo>
                <a:lnTo>
                  <a:pt x="37" y="6"/>
                </a:lnTo>
                <a:lnTo>
                  <a:pt x="34" y="4"/>
                </a:lnTo>
                <a:lnTo>
                  <a:pt x="30" y="4"/>
                </a:lnTo>
                <a:close/>
                <a:moveTo>
                  <a:pt x="26" y="0"/>
                </a:moveTo>
                <a:lnTo>
                  <a:pt x="35" y="0"/>
                </a:lnTo>
                <a:lnTo>
                  <a:pt x="44" y="6"/>
                </a:lnTo>
                <a:lnTo>
                  <a:pt x="49" y="11"/>
                </a:lnTo>
                <a:lnTo>
                  <a:pt x="58" y="28"/>
                </a:lnTo>
                <a:lnTo>
                  <a:pt x="60" y="48"/>
                </a:lnTo>
                <a:lnTo>
                  <a:pt x="60" y="63"/>
                </a:lnTo>
                <a:lnTo>
                  <a:pt x="55" y="77"/>
                </a:lnTo>
                <a:lnTo>
                  <a:pt x="52" y="83"/>
                </a:lnTo>
                <a:lnTo>
                  <a:pt x="47" y="89"/>
                </a:lnTo>
                <a:lnTo>
                  <a:pt x="43" y="94"/>
                </a:lnTo>
                <a:lnTo>
                  <a:pt x="37" y="97"/>
                </a:lnTo>
                <a:lnTo>
                  <a:pt x="29" y="99"/>
                </a:lnTo>
                <a:lnTo>
                  <a:pt x="23" y="97"/>
                </a:lnTo>
                <a:lnTo>
                  <a:pt x="17" y="94"/>
                </a:lnTo>
                <a:lnTo>
                  <a:pt x="10" y="89"/>
                </a:lnTo>
                <a:lnTo>
                  <a:pt x="6" y="83"/>
                </a:lnTo>
                <a:lnTo>
                  <a:pt x="1" y="68"/>
                </a:lnTo>
                <a:lnTo>
                  <a:pt x="0" y="49"/>
                </a:lnTo>
                <a:lnTo>
                  <a:pt x="0" y="35"/>
                </a:lnTo>
                <a:lnTo>
                  <a:pt x="4" y="21"/>
                </a:lnTo>
                <a:lnTo>
                  <a:pt x="7" y="15"/>
                </a:lnTo>
                <a:lnTo>
                  <a:pt x="12" y="9"/>
                </a:lnTo>
                <a:lnTo>
                  <a:pt x="17" y="4"/>
                </a:lnTo>
                <a:lnTo>
                  <a:pt x="21" y="1"/>
                </a:lnTo>
                <a:lnTo>
                  <a:pt x="2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8" name="Freeform 226"/>
          <p:cNvSpPr>
            <a:spLocks noEditPoints="1"/>
          </p:cNvSpPr>
          <p:nvPr/>
        </p:nvSpPr>
        <p:spPr bwMode="auto">
          <a:xfrm>
            <a:off x="3836988" y="5662079"/>
            <a:ext cx="49212" cy="77788"/>
          </a:xfrm>
          <a:custGeom>
            <a:avLst/>
            <a:gdLst>
              <a:gd name="T0" fmla="*/ 2147483647 w 62"/>
              <a:gd name="T1" fmla="*/ 2147483647 h 99"/>
              <a:gd name="T2" fmla="*/ 2147483647 w 62"/>
              <a:gd name="T3" fmla="*/ 2147483647 h 99"/>
              <a:gd name="T4" fmla="*/ 2147483647 w 62"/>
              <a:gd name="T5" fmla="*/ 2147483647 h 99"/>
              <a:gd name="T6" fmla="*/ 2147483647 w 62"/>
              <a:gd name="T7" fmla="*/ 2147483647 h 99"/>
              <a:gd name="T8" fmla="*/ 2147483647 w 62"/>
              <a:gd name="T9" fmla="*/ 2147483647 h 99"/>
              <a:gd name="T10" fmla="*/ 2147483647 w 62"/>
              <a:gd name="T11" fmla="*/ 2147483647 h 99"/>
              <a:gd name="T12" fmla="*/ 2147483647 w 62"/>
              <a:gd name="T13" fmla="*/ 2147483647 h 99"/>
              <a:gd name="T14" fmla="*/ 2147483647 w 62"/>
              <a:gd name="T15" fmla="*/ 2147483647 h 99"/>
              <a:gd name="T16" fmla="*/ 2147483647 w 62"/>
              <a:gd name="T17" fmla="*/ 2147483647 h 99"/>
              <a:gd name="T18" fmla="*/ 2147483647 w 62"/>
              <a:gd name="T19" fmla="*/ 2147483647 h 99"/>
              <a:gd name="T20" fmla="*/ 2147483647 w 62"/>
              <a:gd name="T21" fmla="*/ 2147483647 h 99"/>
              <a:gd name="T22" fmla="*/ 2147483647 w 62"/>
              <a:gd name="T23" fmla="*/ 2147483647 h 99"/>
              <a:gd name="T24" fmla="*/ 2147483647 w 62"/>
              <a:gd name="T25" fmla="*/ 2147483647 h 99"/>
              <a:gd name="T26" fmla="*/ 2147483647 w 62"/>
              <a:gd name="T27" fmla="*/ 2147483647 h 99"/>
              <a:gd name="T28" fmla="*/ 2147483647 w 62"/>
              <a:gd name="T29" fmla="*/ 2147483647 h 99"/>
              <a:gd name="T30" fmla="*/ 2147483647 w 62"/>
              <a:gd name="T31" fmla="*/ 2147483647 h 99"/>
              <a:gd name="T32" fmla="*/ 2147483647 w 62"/>
              <a:gd name="T33" fmla="*/ 2147483647 h 99"/>
              <a:gd name="T34" fmla="*/ 2147483647 w 62"/>
              <a:gd name="T35" fmla="*/ 2147483647 h 99"/>
              <a:gd name="T36" fmla="*/ 2147483647 w 62"/>
              <a:gd name="T37" fmla="*/ 2147483647 h 99"/>
              <a:gd name="T38" fmla="*/ 2147483647 w 62"/>
              <a:gd name="T39" fmla="*/ 2147483647 h 99"/>
              <a:gd name="T40" fmla="*/ 2147483647 w 62"/>
              <a:gd name="T41" fmla="*/ 2147483647 h 99"/>
              <a:gd name="T42" fmla="*/ 2147483647 w 62"/>
              <a:gd name="T43" fmla="*/ 0 h 99"/>
              <a:gd name="T44" fmla="*/ 2147483647 w 62"/>
              <a:gd name="T45" fmla="*/ 0 h 99"/>
              <a:gd name="T46" fmla="*/ 2147483647 w 62"/>
              <a:gd name="T47" fmla="*/ 2147483647 h 99"/>
              <a:gd name="T48" fmla="*/ 2147483647 w 62"/>
              <a:gd name="T49" fmla="*/ 2147483647 h 99"/>
              <a:gd name="T50" fmla="*/ 2147483647 w 62"/>
              <a:gd name="T51" fmla="*/ 2147483647 h 99"/>
              <a:gd name="T52" fmla="*/ 2147483647 w 62"/>
              <a:gd name="T53" fmla="*/ 2147483647 h 99"/>
              <a:gd name="T54" fmla="*/ 2147483647 w 62"/>
              <a:gd name="T55" fmla="*/ 2147483647 h 99"/>
              <a:gd name="T56" fmla="*/ 2147483647 w 62"/>
              <a:gd name="T57" fmla="*/ 2147483647 h 99"/>
              <a:gd name="T58" fmla="*/ 2147483647 w 62"/>
              <a:gd name="T59" fmla="*/ 2147483647 h 99"/>
              <a:gd name="T60" fmla="*/ 2147483647 w 62"/>
              <a:gd name="T61" fmla="*/ 2147483647 h 99"/>
              <a:gd name="T62" fmla="*/ 2147483647 w 62"/>
              <a:gd name="T63" fmla="*/ 2147483647 h 99"/>
              <a:gd name="T64" fmla="*/ 2147483647 w 62"/>
              <a:gd name="T65" fmla="*/ 2147483647 h 99"/>
              <a:gd name="T66" fmla="*/ 2147483647 w 62"/>
              <a:gd name="T67" fmla="*/ 2147483647 h 99"/>
              <a:gd name="T68" fmla="*/ 2147483647 w 62"/>
              <a:gd name="T69" fmla="*/ 2147483647 h 99"/>
              <a:gd name="T70" fmla="*/ 2147483647 w 62"/>
              <a:gd name="T71" fmla="*/ 2147483647 h 99"/>
              <a:gd name="T72" fmla="*/ 2147483647 w 62"/>
              <a:gd name="T73" fmla="*/ 2147483647 h 99"/>
              <a:gd name="T74" fmla="*/ 2147483647 w 62"/>
              <a:gd name="T75" fmla="*/ 2147483647 h 99"/>
              <a:gd name="T76" fmla="*/ 2147483647 w 62"/>
              <a:gd name="T77" fmla="*/ 2147483647 h 99"/>
              <a:gd name="T78" fmla="*/ 0 w 62"/>
              <a:gd name="T79" fmla="*/ 2147483647 h 99"/>
              <a:gd name="T80" fmla="*/ 2147483647 w 62"/>
              <a:gd name="T81" fmla="*/ 2147483647 h 99"/>
              <a:gd name="T82" fmla="*/ 2147483647 w 62"/>
              <a:gd name="T83" fmla="*/ 2147483647 h 99"/>
              <a:gd name="T84" fmla="*/ 2147483647 w 62"/>
              <a:gd name="T85" fmla="*/ 2147483647 h 99"/>
              <a:gd name="T86" fmla="*/ 2147483647 w 62"/>
              <a:gd name="T87" fmla="*/ 2147483647 h 99"/>
              <a:gd name="T88" fmla="*/ 2147483647 w 62"/>
              <a:gd name="T89" fmla="*/ 2147483647 h 99"/>
              <a:gd name="T90" fmla="*/ 2147483647 w 62"/>
              <a:gd name="T91" fmla="*/ 2147483647 h 99"/>
              <a:gd name="T92" fmla="*/ 2147483647 w 62"/>
              <a:gd name="T93" fmla="*/ 0 h 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
              <a:gd name="T142" fmla="*/ 0 h 99"/>
              <a:gd name="T143" fmla="*/ 62 w 62"/>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 h="99">
                <a:moveTo>
                  <a:pt x="28" y="5"/>
                </a:moveTo>
                <a:lnTo>
                  <a:pt x="20" y="12"/>
                </a:lnTo>
                <a:lnTo>
                  <a:pt x="17" y="22"/>
                </a:lnTo>
                <a:lnTo>
                  <a:pt x="17" y="28"/>
                </a:lnTo>
                <a:lnTo>
                  <a:pt x="16" y="40"/>
                </a:lnTo>
                <a:lnTo>
                  <a:pt x="14" y="51"/>
                </a:lnTo>
                <a:lnTo>
                  <a:pt x="16" y="70"/>
                </a:lnTo>
                <a:lnTo>
                  <a:pt x="22" y="88"/>
                </a:lnTo>
                <a:lnTo>
                  <a:pt x="28" y="94"/>
                </a:lnTo>
                <a:lnTo>
                  <a:pt x="36" y="94"/>
                </a:lnTo>
                <a:lnTo>
                  <a:pt x="42" y="88"/>
                </a:lnTo>
                <a:lnTo>
                  <a:pt x="43" y="85"/>
                </a:lnTo>
                <a:lnTo>
                  <a:pt x="45" y="80"/>
                </a:lnTo>
                <a:lnTo>
                  <a:pt x="48" y="65"/>
                </a:lnTo>
                <a:lnTo>
                  <a:pt x="48" y="31"/>
                </a:lnTo>
                <a:lnTo>
                  <a:pt x="45" y="19"/>
                </a:lnTo>
                <a:lnTo>
                  <a:pt x="42" y="9"/>
                </a:lnTo>
                <a:lnTo>
                  <a:pt x="39" y="6"/>
                </a:lnTo>
                <a:lnTo>
                  <a:pt x="37" y="6"/>
                </a:lnTo>
                <a:lnTo>
                  <a:pt x="34" y="5"/>
                </a:lnTo>
                <a:lnTo>
                  <a:pt x="28" y="5"/>
                </a:lnTo>
                <a:close/>
                <a:moveTo>
                  <a:pt x="28" y="0"/>
                </a:moveTo>
                <a:lnTo>
                  <a:pt x="37" y="0"/>
                </a:lnTo>
                <a:lnTo>
                  <a:pt x="47" y="6"/>
                </a:lnTo>
                <a:lnTo>
                  <a:pt x="51" y="11"/>
                </a:lnTo>
                <a:lnTo>
                  <a:pt x="60" y="28"/>
                </a:lnTo>
                <a:lnTo>
                  <a:pt x="62" y="48"/>
                </a:lnTo>
                <a:lnTo>
                  <a:pt x="62" y="63"/>
                </a:lnTo>
                <a:lnTo>
                  <a:pt x="57" y="77"/>
                </a:lnTo>
                <a:lnTo>
                  <a:pt x="54" y="84"/>
                </a:lnTo>
                <a:lnTo>
                  <a:pt x="50" y="90"/>
                </a:lnTo>
                <a:lnTo>
                  <a:pt x="45" y="94"/>
                </a:lnTo>
                <a:lnTo>
                  <a:pt x="39" y="97"/>
                </a:lnTo>
                <a:lnTo>
                  <a:pt x="31" y="99"/>
                </a:lnTo>
                <a:lnTo>
                  <a:pt x="25" y="97"/>
                </a:lnTo>
                <a:lnTo>
                  <a:pt x="19" y="94"/>
                </a:lnTo>
                <a:lnTo>
                  <a:pt x="13" y="90"/>
                </a:lnTo>
                <a:lnTo>
                  <a:pt x="8" y="84"/>
                </a:lnTo>
                <a:lnTo>
                  <a:pt x="3" y="68"/>
                </a:lnTo>
                <a:lnTo>
                  <a:pt x="0" y="49"/>
                </a:lnTo>
                <a:lnTo>
                  <a:pt x="2" y="36"/>
                </a:lnTo>
                <a:lnTo>
                  <a:pt x="6" y="22"/>
                </a:lnTo>
                <a:lnTo>
                  <a:pt x="9" y="15"/>
                </a:lnTo>
                <a:lnTo>
                  <a:pt x="14" y="9"/>
                </a:lnTo>
                <a:lnTo>
                  <a:pt x="19" y="5"/>
                </a:lnTo>
                <a:lnTo>
                  <a:pt x="23" y="1"/>
                </a:lnTo>
                <a:lnTo>
                  <a:pt x="2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19" name="Freeform 227"/>
          <p:cNvSpPr>
            <a:spLocks/>
          </p:cNvSpPr>
          <p:nvPr/>
        </p:nvSpPr>
        <p:spPr bwMode="auto">
          <a:xfrm>
            <a:off x="3897313" y="5728755"/>
            <a:ext cx="12700" cy="11113"/>
          </a:xfrm>
          <a:custGeom>
            <a:avLst/>
            <a:gdLst>
              <a:gd name="T0" fmla="*/ 2147483647 w 15"/>
              <a:gd name="T1" fmla="*/ 0 h 15"/>
              <a:gd name="T2" fmla="*/ 2147483647 w 15"/>
              <a:gd name="T3" fmla="*/ 0 h 15"/>
              <a:gd name="T4" fmla="*/ 2147483647 w 15"/>
              <a:gd name="T5" fmla="*/ 2147483647 h 15"/>
              <a:gd name="T6" fmla="*/ 2147483647 w 15"/>
              <a:gd name="T7" fmla="*/ 2147483647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2147483647 h 15"/>
              <a:gd name="T18" fmla="*/ 0 w 15"/>
              <a:gd name="T19" fmla="*/ 2147483647 h 15"/>
              <a:gd name="T20" fmla="*/ 0 w 15"/>
              <a:gd name="T21" fmla="*/ 2147483647 h 15"/>
              <a:gd name="T22" fmla="*/ 2147483647 w 15"/>
              <a:gd name="T23" fmla="*/ 2147483647 h 15"/>
              <a:gd name="T24" fmla="*/ 2147483647 w 15"/>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5"/>
              <a:gd name="T41" fmla="*/ 15 w 15"/>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5">
                <a:moveTo>
                  <a:pt x="4" y="0"/>
                </a:moveTo>
                <a:lnTo>
                  <a:pt x="7" y="0"/>
                </a:lnTo>
                <a:lnTo>
                  <a:pt x="13" y="3"/>
                </a:lnTo>
                <a:lnTo>
                  <a:pt x="15" y="4"/>
                </a:lnTo>
                <a:lnTo>
                  <a:pt x="15" y="10"/>
                </a:lnTo>
                <a:lnTo>
                  <a:pt x="13" y="13"/>
                </a:lnTo>
                <a:lnTo>
                  <a:pt x="10" y="15"/>
                </a:lnTo>
                <a:lnTo>
                  <a:pt x="4" y="15"/>
                </a:lnTo>
                <a:lnTo>
                  <a:pt x="3" y="13"/>
                </a:lnTo>
                <a:lnTo>
                  <a:pt x="0" y="7"/>
                </a:lnTo>
                <a:lnTo>
                  <a:pt x="0" y="6"/>
                </a:lnTo>
                <a:lnTo>
                  <a:pt x="3" y="3"/>
                </a:lnTo>
                <a:lnTo>
                  <a:pt x="4"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0" name="Freeform 228"/>
          <p:cNvSpPr>
            <a:spLocks/>
          </p:cNvSpPr>
          <p:nvPr/>
        </p:nvSpPr>
        <p:spPr bwMode="auto">
          <a:xfrm>
            <a:off x="3932239" y="5662079"/>
            <a:ext cx="28575" cy="77788"/>
          </a:xfrm>
          <a:custGeom>
            <a:avLst/>
            <a:gdLst>
              <a:gd name="T0" fmla="*/ 2147483647 w 37"/>
              <a:gd name="T1" fmla="*/ 0 h 97"/>
              <a:gd name="T2" fmla="*/ 2147483647 w 37"/>
              <a:gd name="T3" fmla="*/ 0 h 97"/>
              <a:gd name="T4" fmla="*/ 2147483647 w 37"/>
              <a:gd name="T5" fmla="*/ 2147483647 h 97"/>
              <a:gd name="T6" fmla="*/ 2147483647 w 37"/>
              <a:gd name="T7" fmla="*/ 2147483647 h 97"/>
              <a:gd name="T8" fmla="*/ 2147483647 w 37"/>
              <a:gd name="T9" fmla="*/ 2147483647 h 97"/>
              <a:gd name="T10" fmla="*/ 2147483647 w 37"/>
              <a:gd name="T11" fmla="*/ 2147483647 h 97"/>
              <a:gd name="T12" fmla="*/ 2147483647 w 37"/>
              <a:gd name="T13" fmla="*/ 2147483647 h 97"/>
              <a:gd name="T14" fmla="*/ 2147483647 w 37"/>
              <a:gd name="T15" fmla="*/ 2147483647 h 97"/>
              <a:gd name="T16" fmla="*/ 2147483647 w 37"/>
              <a:gd name="T17" fmla="*/ 2147483647 h 97"/>
              <a:gd name="T18" fmla="*/ 2147483647 w 37"/>
              <a:gd name="T19" fmla="*/ 2147483647 h 97"/>
              <a:gd name="T20" fmla="*/ 2147483647 w 37"/>
              <a:gd name="T21" fmla="*/ 2147483647 h 97"/>
              <a:gd name="T22" fmla="*/ 2147483647 w 37"/>
              <a:gd name="T23" fmla="*/ 2147483647 h 97"/>
              <a:gd name="T24" fmla="*/ 2147483647 w 37"/>
              <a:gd name="T25" fmla="*/ 2147483647 h 97"/>
              <a:gd name="T26" fmla="*/ 2147483647 w 37"/>
              <a:gd name="T27" fmla="*/ 2147483647 h 97"/>
              <a:gd name="T28" fmla="*/ 2147483647 w 37"/>
              <a:gd name="T29" fmla="*/ 2147483647 h 97"/>
              <a:gd name="T30" fmla="*/ 2147483647 w 37"/>
              <a:gd name="T31" fmla="*/ 2147483647 h 97"/>
              <a:gd name="T32" fmla="*/ 2147483647 w 37"/>
              <a:gd name="T33" fmla="*/ 2147483647 h 97"/>
              <a:gd name="T34" fmla="*/ 2147483647 w 37"/>
              <a:gd name="T35" fmla="*/ 2147483647 h 97"/>
              <a:gd name="T36" fmla="*/ 0 w 37"/>
              <a:gd name="T37" fmla="*/ 2147483647 h 97"/>
              <a:gd name="T38" fmla="*/ 2147483647 w 37"/>
              <a:gd name="T39" fmla="*/ 0 h 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
              <a:gd name="T61" fmla="*/ 0 h 97"/>
              <a:gd name="T62" fmla="*/ 37 w 37"/>
              <a:gd name="T63" fmla="*/ 97 h 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 h="97">
                <a:moveTo>
                  <a:pt x="23" y="0"/>
                </a:moveTo>
                <a:lnTo>
                  <a:pt x="26" y="0"/>
                </a:lnTo>
                <a:lnTo>
                  <a:pt x="26" y="91"/>
                </a:lnTo>
                <a:lnTo>
                  <a:pt x="29" y="94"/>
                </a:lnTo>
                <a:lnTo>
                  <a:pt x="37" y="94"/>
                </a:lnTo>
                <a:lnTo>
                  <a:pt x="37" y="97"/>
                </a:lnTo>
                <a:lnTo>
                  <a:pt x="1" y="97"/>
                </a:lnTo>
                <a:lnTo>
                  <a:pt x="1" y="94"/>
                </a:lnTo>
                <a:lnTo>
                  <a:pt x="11" y="94"/>
                </a:lnTo>
                <a:lnTo>
                  <a:pt x="12" y="93"/>
                </a:lnTo>
                <a:lnTo>
                  <a:pt x="12" y="91"/>
                </a:lnTo>
                <a:lnTo>
                  <a:pt x="14" y="90"/>
                </a:lnTo>
                <a:lnTo>
                  <a:pt x="14" y="19"/>
                </a:lnTo>
                <a:lnTo>
                  <a:pt x="12" y="15"/>
                </a:lnTo>
                <a:lnTo>
                  <a:pt x="12" y="14"/>
                </a:lnTo>
                <a:lnTo>
                  <a:pt x="9" y="11"/>
                </a:lnTo>
                <a:lnTo>
                  <a:pt x="8" y="11"/>
                </a:lnTo>
                <a:lnTo>
                  <a:pt x="1" y="14"/>
                </a:lnTo>
                <a:lnTo>
                  <a:pt x="0" y="11"/>
                </a:lnTo>
                <a:lnTo>
                  <a:pt x="23"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1" name="Freeform 229"/>
          <p:cNvSpPr>
            <a:spLocks noEditPoints="1"/>
          </p:cNvSpPr>
          <p:nvPr/>
        </p:nvSpPr>
        <p:spPr bwMode="auto">
          <a:xfrm>
            <a:off x="3979864" y="5662079"/>
            <a:ext cx="47625" cy="77788"/>
          </a:xfrm>
          <a:custGeom>
            <a:avLst/>
            <a:gdLst>
              <a:gd name="T0" fmla="*/ 2147483647 w 60"/>
              <a:gd name="T1" fmla="*/ 2147483647 h 99"/>
              <a:gd name="T2" fmla="*/ 2147483647 w 60"/>
              <a:gd name="T3" fmla="*/ 2147483647 h 99"/>
              <a:gd name="T4" fmla="*/ 2147483647 w 60"/>
              <a:gd name="T5" fmla="*/ 2147483647 h 99"/>
              <a:gd name="T6" fmla="*/ 2147483647 w 60"/>
              <a:gd name="T7" fmla="*/ 2147483647 h 99"/>
              <a:gd name="T8" fmla="*/ 2147483647 w 60"/>
              <a:gd name="T9" fmla="*/ 2147483647 h 99"/>
              <a:gd name="T10" fmla="*/ 2147483647 w 60"/>
              <a:gd name="T11" fmla="*/ 2147483647 h 99"/>
              <a:gd name="T12" fmla="*/ 2147483647 w 60"/>
              <a:gd name="T13" fmla="*/ 2147483647 h 99"/>
              <a:gd name="T14" fmla="*/ 2147483647 w 60"/>
              <a:gd name="T15" fmla="*/ 2147483647 h 99"/>
              <a:gd name="T16" fmla="*/ 2147483647 w 60"/>
              <a:gd name="T17" fmla="*/ 2147483647 h 99"/>
              <a:gd name="T18" fmla="*/ 2147483647 w 60"/>
              <a:gd name="T19" fmla="*/ 2147483647 h 99"/>
              <a:gd name="T20" fmla="*/ 2147483647 w 60"/>
              <a:gd name="T21" fmla="*/ 2147483647 h 99"/>
              <a:gd name="T22" fmla="*/ 2147483647 w 60"/>
              <a:gd name="T23" fmla="*/ 2147483647 h 99"/>
              <a:gd name="T24" fmla="*/ 2147483647 w 60"/>
              <a:gd name="T25" fmla="*/ 2147483647 h 99"/>
              <a:gd name="T26" fmla="*/ 2147483647 w 60"/>
              <a:gd name="T27" fmla="*/ 2147483647 h 99"/>
              <a:gd name="T28" fmla="*/ 2147483647 w 60"/>
              <a:gd name="T29" fmla="*/ 2147483647 h 99"/>
              <a:gd name="T30" fmla="*/ 2147483647 w 60"/>
              <a:gd name="T31" fmla="*/ 2147483647 h 99"/>
              <a:gd name="T32" fmla="*/ 2147483647 w 60"/>
              <a:gd name="T33" fmla="*/ 2147483647 h 99"/>
              <a:gd name="T34" fmla="*/ 2147483647 w 60"/>
              <a:gd name="T35" fmla="*/ 2147483647 h 99"/>
              <a:gd name="T36" fmla="*/ 2147483647 w 60"/>
              <a:gd name="T37" fmla="*/ 2147483647 h 99"/>
              <a:gd name="T38" fmla="*/ 2147483647 w 60"/>
              <a:gd name="T39" fmla="*/ 2147483647 h 99"/>
              <a:gd name="T40" fmla="*/ 2147483647 w 60"/>
              <a:gd name="T41" fmla="*/ 2147483647 h 99"/>
              <a:gd name="T42" fmla="*/ 2147483647 w 60"/>
              <a:gd name="T43" fmla="*/ 2147483647 h 99"/>
              <a:gd name="T44" fmla="*/ 2147483647 w 60"/>
              <a:gd name="T45" fmla="*/ 2147483647 h 99"/>
              <a:gd name="T46" fmla="*/ 2147483647 w 60"/>
              <a:gd name="T47" fmla="*/ 0 h 99"/>
              <a:gd name="T48" fmla="*/ 2147483647 w 60"/>
              <a:gd name="T49" fmla="*/ 0 h 99"/>
              <a:gd name="T50" fmla="*/ 2147483647 w 60"/>
              <a:gd name="T51" fmla="*/ 2147483647 h 99"/>
              <a:gd name="T52" fmla="*/ 2147483647 w 60"/>
              <a:gd name="T53" fmla="*/ 2147483647 h 99"/>
              <a:gd name="T54" fmla="*/ 2147483647 w 60"/>
              <a:gd name="T55" fmla="*/ 2147483647 h 99"/>
              <a:gd name="T56" fmla="*/ 2147483647 w 60"/>
              <a:gd name="T57" fmla="*/ 2147483647 h 99"/>
              <a:gd name="T58" fmla="*/ 2147483647 w 60"/>
              <a:gd name="T59" fmla="*/ 2147483647 h 99"/>
              <a:gd name="T60" fmla="*/ 2147483647 w 60"/>
              <a:gd name="T61" fmla="*/ 2147483647 h 99"/>
              <a:gd name="T62" fmla="*/ 2147483647 w 60"/>
              <a:gd name="T63" fmla="*/ 2147483647 h 99"/>
              <a:gd name="T64" fmla="*/ 2147483647 w 60"/>
              <a:gd name="T65" fmla="*/ 2147483647 h 99"/>
              <a:gd name="T66" fmla="*/ 2147483647 w 60"/>
              <a:gd name="T67" fmla="*/ 2147483647 h 99"/>
              <a:gd name="T68" fmla="*/ 2147483647 w 60"/>
              <a:gd name="T69" fmla="*/ 2147483647 h 99"/>
              <a:gd name="T70" fmla="*/ 2147483647 w 60"/>
              <a:gd name="T71" fmla="*/ 2147483647 h 99"/>
              <a:gd name="T72" fmla="*/ 2147483647 w 60"/>
              <a:gd name="T73" fmla="*/ 2147483647 h 99"/>
              <a:gd name="T74" fmla="*/ 2147483647 w 60"/>
              <a:gd name="T75" fmla="*/ 2147483647 h 99"/>
              <a:gd name="T76" fmla="*/ 2147483647 w 60"/>
              <a:gd name="T77" fmla="*/ 2147483647 h 99"/>
              <a:gd name="T78" fmla="*/ 2147483647 w 60"/>
              <a:gd name="T79" fmla="*/ 2147483647 h 99"/>
              <a:gd name="T80" fmla="*/ 2147483647 w 60"/>
              <a:gd name="T81" fmla="*/ 2147483647 h 99"/>
              <a:gd name="T82" fmla="*/ 2147483647 w 60"/>
              <a:gd name="T83" fmla="*/ 2147483647 h 99"/>
              <a:gd name="T84" fmla="*/ 2147483647 w 60"/>
              <a:gd name="T85" fmla="*/ 2147483647 h 99"/>
              <a:gd name="T86" fmla="*/ 2147483647 w 60"/>
              <a:gd name="T87" fmla="*/ 2147483647 h 99"/>
              <a:gd name="T88" fmla="*/ 2147483647 w 60"/>
              <a:gd name="T89" fmla="*/ 2147483647 h 99"/>
              <a:gd name="T90" fmla="*/ 2147483647 w 60"/>
              <a:gd name="T91" fmla="*/ 2147483647 h 99"/>
              <a:gd name="T92" fmla="*/ 2147483647 w 60"/>
              <a:gd name="T93" fmla="*/ 2147483647 h 99"/>
              <a:gd name="T94" fmla="*/ 2147483647 w 60"/>
              <a:gd name="T95" fmla="*/ 2147483647 h 99"/>
              <a:gd name="T96" fmla="*/ 2147483647 w 60"/>
              <a:gd name="T97" fmla="*/ 2147483647 h 99"/>
              <a:gd name="T98" fmla="*/ 2147483647 w 60"/>
              <a:gd name="T99" fmla="*/ 2147483647 h 99"/>
              <a:gd name="T100" fmla="*/ 2147483647 w 60"/>
              <a:gd name="T101" fmla="*/ 2147483647 h 99"/>
              <a:gd name="T102" fmla="*/ 2147483647 w 60"/>
              <a:gd name="T103" fmla="*/ 2147483647 h 99"/>
              <a:gd name="T104" fmla="*/ 2147483647 w 60"/>
              <a:gd name="T105" fmla="*/ 2147483647 h 99"/>
              <a:gd name="T106" fmla="*/ 2147483647 w 60"/>
              <a:gd name="T107" fmla="*/ 2147483647 h 99"/>
              <a:gd name="T108" fmla="*/ 0 w 60"/>
              <a:gd name="T109" fmla="*/ 2147483647 h 99"/>
              <a:gd name="T110" fmla="*/ 2147483647 w 60"/>
              <a:gd name="T111" fmla="*/ 2147483647 h 99"/>
              <a:gd name="T112" fmla="*/ 2147483647 w 60"/>
              <a:gd name="T113" fmla="*/ 2147483647 h 99"/>
              <a:gd name="T114" fmla="*/ 2147483647 w 60"/>
              <a:gd name="T115" fmla="*/ 2147483647 h 99"/>
              <a:gd name="T116" fmla="*/ 2147483647 w 60"/>
              <a:gd name="T117" fmla="*/ 2147483647 h 99"/>
              <a:gd name="T118" fmla="*/ 2147483647 w 60"/>
              <a:gd name="T119" fmla="*/ 0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99"/>
              <a:gd name="T182" fmla="*/ 60 w 60"/>
              <a:gd name="T183" fmla="*/ 99 h 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99">
                <a:moveTo>
                  <a:pt x="25" y="5"/>
                </a:moveTo>
                <a:lnTo>
                  <a:pt x="22" y="6"/>
                </a:lnTo>
                <a:lnTo>
                  <a:pt x="19" y="9"/>
                </a:lnTo>
                <a:lnTo>
                  <a:pt x="16" y="14"/>
                </a:lnTo>
                <a:lnTo>
                  <a:pt x="14" y="20"/>
                </a:lnTo>
                <a:lnTo>
                  <a:pt x="14" y="34"/>
                </a:lnTo>
                <a:lnTo>
                  <a:pt x="16" y="40"/>
                </a:lnTo>
                <a:lnTo>
                  <a:pt x="17" y="45"/>
                </a:lnTo>
                <a:lnTo>
                  <a:pt x="23" y="54"/>
                </a:lnTo>
                <a:lnTo>
                  <a:pt x="26" y="56"/>
                </a:lnTo>
                <a:lnTo>
                  <a:pt x="34" y="56"/>
                </a:lnTo>
                <a:lnTo>
                  <a:pt x="43" y="53"/>
                </a:lnTo>
                <a:lnTo>
                  <a:pt x="47" y="49"/>
                </a:lnTo>
                <a:lnTo>
                  <a:pt x="48" y="42"/>
                </a:lnTo>
                <a:lnTo>
                  <a:pt x="48" y="31"/>
                </a:lnTo>
                <a:lnTo>
                  <a:pt x="47" y="26"/>
                </a:lnTo>
                <a:lnTo>
                  <a:pt x="45" y="20"/>
                </a:lnTo>
                <a:lnTo>
                  <a:pt x="43" y="15"/>
                </a:lnTo>
                <a:lnTo>
                  <a:pt x="42" y="12"/>
                </a:lnTo>
                <a:lnTo>
                  <a:pt x="39" y="9"/>
                </a:lnTo>
                <a:lnTo>
                  <a:pt x="34" y="6"/>
                </a:lnTo>
                <a:lnTo>
                  <a:pt x="30" y="5"/>
                </a:lnTo>
                <a:lnTo>
                  <a:pt x="25" y="5"/>
                </a:lnTo>
                <a:close/>
                <a:moveTo>
                  <a:pt x="25" y="0"/>
                </a:moveTo>
                <a:lnTo>
                  <a:pt x="31" y="0"/>
                </a:lnTo>
                <a:lnTo>
                  <a:pt x="39" y="1"/>
                </a:lnTo>
                <a:lnTo>
                  <a:pt x="45" y="5"/>
                </a:lnTo>
                <a:lnTo>
                  <a:pt x="51" y="9"/>
                </a:lnTo>
                <a:lnTo>
                  <a:pt x="59" y="23"/>
                </a:lnTo>
                <a:lnTo>
                  <a:pt x="60" y="39"/>
                </a:lnTo>
                <a:lnTo>
                  <a:pt x="59" y="54"/>
                </a:lnTo>
                <a:lnTo>
                  <a:pt x="53" y="70"/>
                </a:lnTo>
                <a:lnTo>
                  <a:pt x="48" y="77"/>
                </a:lnTo>
                <a:lnTo>
                  <a:pt x="40" y="85"/>
                </a:lnTo>
                <a:lnTo>
                  <a:pt x="31" y="91"/>
                </a:lnTo>
                <a:lnTo>
                  <a:pt x="20" y="97"/>
                </a:lnTo>
                <a:lnTo>
                  <a:pt x="6" y="99"/>
                </a:lnTo>
                <a:lnTo>
                  <a:pt x="3" y="99"/>
                </a:lnTo>
                <a:lnTo>
                  <a:pt x="3" y="97"/>
                </a:lnTo>
                <a:lnTo>
                  <a:pt x="11" y="96"/>
                </a:lnTo>
                <a:lnTo>
                  <a:pt x="20" y="93"/>
                </a:lnTo>
                <a:lnTo>
                  <a:pt x="25" y="90"/>
                </a:lnTo>
                <a:lnTo>
                  <a:pt x="30" y="84"/>
                </a:lnTo>
                <a:lnTo>
                  <a:pt x="36" y="77"/>
                </a:lnTo>
                <a:lnTo>
                  <a:pt x="39" y="71"/>
                </a:lnTo>
                <a:lnTo>
                  <a:pt x="43" y="63"/>
                </a:lnTo>
                <a:lnTo>
                  <a:pt x="45" y="56"/>
                </a:lnTo>
                <a:lnTo>
                  <a:pt x="39" y="59"/>
                </a:lnTo>
                <a:lnTo>
                  <a:pt x="31" y="62"/>
                </a:lnTo>
                <a:lnTo>
                  <a:pt x="19" y="62"/>
                </a:lnTo>
                <a:lnTo>
                  <a:pt x="13" y="59"/>
                </a:lnTo>
                <a:lnTo>
                  <a:pt x="8" y="54"/>
                </a:lnTo>
                <a:lnTo>
                  <a:pt x="5" y="49"/>
                </a:lnTo>
                <a:lnTo>
                  <a:pt x="2" y="42"/>
                </a:lnTo>
                <a:lnTo>
                  <a:pt x="0" y="34"/>
                </a:lnTo>
                <a:lnTo>
                  <a:pt x="2" y="26"/>
                </a:lnTo>
                <a:lnTo>
                  <a:pt x="5" y="19"/>
                </a:lnTo>
                <a:lnTo>
                  <a:pt x="8" y="12"/>
                </a:lnTo>
                <a:lnTo>
                  <a:pt x="13" y="6"/>
                </a:lnTo>
                <a:lnTo>
                  <a:pt x="2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2" name="Freeform 230"/>
          <p:cNvSpPr>
            <a:spLocks/>
          </p:cNvSpPr>
          <p:nvPr/>
        </p:nvSpPr>
        <p:spPr bwMode="auto">
          <a:xfrm>
            <a:off x="4046538" y="5662079"/>
            <a:ext cx="30162" cy="77788"/>
          </a:xfrm>
          <a:custGeom>
            <a:avLst/>
            <a:gdLst>
              <a:gd name="T0" fmla="*/ 2147483647 w 38"/>
              <a:gd name="T1" fmla="*/ 0 h 97"/>
              <a:gd name="T2" fmla="*/ 2147483647 w 38"/>
              <a:gd name="T3" fmla="*/ 0 h 97"/>
              <a:gd name="T4" fmla="*/ 2147483647 w 38"/>
              <a:gd name="T5" fmla="*/ 2147483647 h 97"/>
              <a:gd name="T6" fmla="*/ 2147483647 w 38"/>
              <a:gd name="T7" fmla="*/ 2147483647 h 97"/>
              <a:gd name="T8" fmla="*/ 2147483647 w 38"/>
              <a:gd name="T9" fmla="*/ 2147483647 h 97"/>
              <a:gd name="T10" fmla="*/ 2147483647 w 38"/>
              <a:gd name="T11" fmla="*/ 2147483647 h 97"/>
              <a:gd name="T12" fmla="*/ 2147483647 w 38"/>
              <a:gd name="T13" fmla="*/ 2147483647 h 97"/>
              <a:gd name="T14" fmla="*/ 2147483647 w 38"/>
              <a:gd name="T15" fmla="*/ 2147483647 h 97"/>
              <a:gd name="T16" fmla="*/ 2147483647 w 38"/>
              <a:gd name="T17" fmla="*/ 2147483647 h 97"/>
              <a:gd name="T18" fmla="*/ 2147483647 w 38"/>
              <a:gd name="T19" fmla="*/ 2147483647 h 97"/>
              <a:gd name="T20" fmla="*/ 2147483647 w 38"/>
              <a:gd name="T21" fmla="*/ 2147483647 h 97"/>
              <a:gd name="T22" fmla="*/ 2147483647 w 38"/>
              <a:gd name="T23" fmla="*/ 2147483647 h 97"/>
              <a:gd name="T24" fmla="*/ 2147483647 w 38"/>
              <a:gd name="T25" fmla="*/ 2147483647 h 97"/>
              <a:gd name="T26" fmla="*/ 2147483647 w 38"/>
              <a:gd name="T27" fmla="*/ 2147483647 h 97"/>
              <a:gd name="T28" fmla="*/ 2147483647 w 38"/>
              <a:gd name="T29" fmla="*/ 2147483647 h 97"/>
              <a:gd name="T30" fmla="*/ 2147483647 w 38"/>
              <a:gd name="T31" fmla="*/ 2147483647 h 97"/>
              <a:gd name="T32" fmla="*/ 2147483647 w 38"/>
              <a:gd name="T33" fmla="*/ 2147483647 h 97"/>
              <a:gd name="T34" fmla="*/ 0 w 38"/>
              <a:gd name="T35" fmla="*/ 2147483647 h 97"/>
              <a:gd name="T36" fmla="*/ 2147483647 w 38"/>
              <a:gd name="T37" fmla="*/ 0 h 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97"/>
              <a:gd name="T59" fmla="*/ 38 w 38"/>
              <a:gd name="T60" fmla="*/ 97 h 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97">
                <a:moveTo>
                  <a:pt x="23" y="0"/>
                </a:moveTo>
                <a:lnTo>
                  <a:pt x="26" y="0"/>
                </a:lnTo>
                <a:lnTo>
                  <a:pt x="26" y="91"/>
                </a:lnTo>
                <a:lnTo>
                  <a:pt x="29" y="94"/>
                </a:lnTo>
                <a:lnTo>
                  <a:pt x="38" y="94"/>
                </a:lnTo>
                <a:lnTo>
                  <a:pt x="38" y="97"/>
                </a:lnTo>
                <a:lnTo>
                  <a:pt x="1" y="97"/>
                </a:lnTo>
                <a:lnTo>
                  <a:pt x="1" y="94"/>
                </a:lnTo>
                <a:lnTo>
                  <a:pt x="10" y="94"/>
                </a:lnTo>
                <a:lnTo>
                  <a:pt x="14" y="91"/>
                </a:lnTo>
                <a:lnTo>
                  <a:pt x="14" y="15"/>
                </a:lnTo>
                <a:lnTo>
                  <a:pt x="12" y="14"/>
                </a:lnTo>
                <a:lnTo>
                  <a:pt x="12" y="12"/>
                </a:lnTo>
                <a:lnTo>
                  <a:pt x="10" y="11"/>
                </a:lnTo>
                <a:lnTo>
                  <a:pt x="9" y="11"/>
                </a:lnTo>
                <a:lnTo>
                  <a:pt x="6" y="12"/>
                </a:lnTo>
                <a:lnTo>
                  <a:pt x="1" y="14"/>
                </a:lnTo>
                <a:lnTo>
                  <a:pt x="0" y="11"/>
                </a:lnTo>
                <a:lnTo>
                  <a:pt x="23"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3" name="Freeform 231"/>
          <p:cNvSpPr>
            <a:spLocks noEditPoints="1"/>
          </p:cNvSpPr>
          <p:nvPr/>
        </p:nvSpPr>
        <p:spPr bwMode="auto">
          <a:xfrm>
            <a:off x="4092575" y="5662079"/>
            <a:ext cx="52388" cy="77788"/>
          </a:xfrm>
          <a:custGeom>
            <a:avLst/>
            <a:gdLst>
              <a:gd name="T0" fmla="*/ 2147483647 w 65"/>
              <a:gd name="T1" fmla="*/ 2147483647 h 97"/>
              <a:gd name="T2" fmla="*/ 2147483647 w 65"/>
              <a:gd name="T3" fmla="*/ 2147483647 h 97"/>
              <a:gd name="T4" fmla="*/ 2147483647 w 65"/>
              <a:gd name="T5" fmla="*/ 2147483647 h 97"/>
              <a:gd name="T6" fmla="*/ 2147483647 w 65"/>
              <a:gd name="T7" fmla="*/ 2147483647 h 97"/>
              <a:gd name="T8" fmla="*/ 2147483647 w 65"/>
              <a:gd name="T9" fmla="*/ 0 h 97"/>
              <a:gd name="T10" fmla="*/ 2147483647 w 65"/>
              <a:gd name="T11" fmla="*/ 0 h 97"/>
              <a:gd name="T12" fmla="*/ 2147483647 w 65"/>
              <a:gd name="T13" fmla="*/ 2147483647 h 97"/>
              <a:gd name="T14" fmla="*/ 2147483647 w 65"/>
              <a:gd name="T15" fmla="*/ 2147483647 h 97"/>
              <a:gd name="T16" fmla="*/ 2147483647 w 65"/>
              <a:gd name="T17" fmla="*/ 2147483647 h 97"/>
              <a:gd name="T18" fmla="*/ 2147483647 w 65"/>
              <a:gd name="T19" fmla="*/ 2147483647 h 97"/>
              <a:gd name="T20" fmla="*/ 2147483647 w 65"/>
              <a:gd name="T21" fmla="*/ 2147483647 h 97"/>
              <a:gd name="T22" fmla="*/ 2147483647 w 65"/>
              <a:gd name="T23" fmla="*/ 2147483647 h 97"/>
              <a:gd name="T24" fmla="*/ 2147483647 w 65"/>
              <a:gd name="T25" fmla="*/ 2147483647 h 97"/>
              <a:gd name="T26" fmla="*/ 0 w 65"/>
              <a:gd name="T27" fmla="*/ 2147483647 h 97"/>
              <a:gd name="T28" fmla="*/ 0 w 65"/>
              <a:gd name="T29" fmla="*/ 2147483647 h 97"/>
              <a:gd name="T30" fmla="*/ 2147483647 w 65"/>
              <a:gd name="T31" fmla="*/ 0 h 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97"/>
              <a:gd name="T50" fmla="*/ 65 w 65"/>
              <a:gd name="T51" fmla="*/ 97 h 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97">
                <a:moveTo>
                  <a:pt x="41" y="14"/>
                </a:moveTo>
                <a:lnTo>
                  <a:pt x="7" y="62"/>
                </a:lnTo>
                <a:lnTo>
                  <a:pt x="41" y="62"/>
                </a:lnTo>
                <a:lnTo>
                  <a:pt x="41" y="14"/>
                </a:lnTo>
                <a:close/>
                <a:moveTo>
                  <a:pt x="44" y="0"/>
                </a:moveTo>
                <a:lnTo>
                  <a:pt x="51" y="0"/>
                </a:lnTo>
                <a:lnTo>
                  <a:pt x="51" y="62"/>
                </a:lnTo>
                <a:lnTo>
                  <a:pt x="65" y="62"/>
                </a:lnTo>
                <a:lnTo>
                  <a:pt x="65" y="73"/>
                </a:lnTo>
                <a:lnTo>
                  <a:pt x="51" y="73"/>
                </a:lnTo>
                <a:lnTo>
                  <a:pt x="51" y="97"/>
                </a:lnTo>
                <a:lnTo>
                  <a:pt x="41" y="97"/>
                </a:lnTo>
                <a:lnTo>
                  <a:pt x="41" y="73"/>
                </a:lnTo>
                <a:lnTo>
                  <a:pt x="0" y="73"/>
                </a:lnTo>
                <a:lnTo>
                  <a:pt x="0" y="63"/>
                </a:lnTo>
                <a:lnTo>
                  <a:pt x="44"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4" name="Freeform 232"/>
          <p:cNvSpPr>
            <a:spLocks noEditPoints="1"/>
          </p:cNvSpPr>
          <p:nvPr/>
        </p:nvSpPr>
        <p:spPr bwMode="auto">
          <a:xfrm>
            <a:off x="5438776" y="5662079"/>
            <a:ext cx="49213" cy="77788"/>
          </a:xfrm>
          <a:custGeom>
            <a:avLst/>
            <a:gdLst>
              <a:gd name="T0" fmla="*/ 2147483647 w 61"/>
              <a:gd name="T1" fmla="*/ 2147483647 h 99"/>
              <a:gd name="T2" fmla="*/ 2147483647 w 61"/>
              <a:gd name="T3" fmla="*/ 2147483647 h 99"/>
              <a:gd name="T4" fmla="*/ 2147483647 w 61"/>
              <a:gd name="T5" fmla="*/ 2147483647 h 99"/>
              <a:gd name="T6" fmla="*/ 2147483647 w 61"/>
              <a:gd name="T7" fmla="*/ 2147483647 h 99"/>
              <a:gd name="T8" fmla="*/ 2147483647 w 61"/>
              <a:gd name="T9" fmla="*/ 2147483647 h 99"/>
              <a:gd name="T10" fmla="*/ 2147483647 w 61"/>
              <a:gd name="T11" fmla="*/ 2147483647 h 99"/>
              <a:gd name="T12" fmla="*/ 2147483647 w 61"/>
              <a:gd name="T13" fmla="*/ 2147483647 h 99"/>
              <a:gd name="T14" fmla="*/ 2147483647 w 61"/>
              <a:gd name="T15" fmla="*/ 2147483647 h 99"/>
              <a:gd name="T16" fmla="*/ 2147483647 w 61"/>
              <a:gd name="T17" fmla="*/ 2147483647 h 99"/>
              <a:gd name="T18" fmla="*/ 2147483647 w 61"/>
              <a:gd name="T19" fmla="*/ 2147483647 h 99"/>
              <a:gd name="T20" fmla="*/ 2147483647 w 61"/>
              <a:gd name="T21" fmla="*/ 2147483647 h 99"/>
              <a:gd name="T22" fmla="*/ 2147483647 w 61"/>
              <a:gd name="T23" fmla="*/ 2147483647 h 99"/>
              <a:gd name="T24" fmla="*/ 2147483647 w 61"/>
              <a:gd name="T25" fmla="*/ 2147483647 h 99"/>
              <a:gd name="T26" fmla="*/ 2147483647 w 61"/>
              <a:gd name="T27" fmla="*/ 2147483647 h 99"/>
              <a:gd name="T28" fmla="*/ 2147483647 w 61"/>
              <a:gd name="T29" fmla="*/ 2147483647 h 99"/>
              <a:gd name="T30" fmla="*/ 2147483647 w 61"/>
              <a:gd name="T31" fmla="*/ 2147483647 h 99"/>
              <a:gd name="T32" fmla="*/ 2147483647 w 61"/>
              <a:gd name="T33" fmla="*/ 2147483647 h 99"/>
              <a:gd name="T34" fmla="*/ 2147483647 w 61"/>
              <a:gd name="T35" fmla="*/ 2147483647 h 99"/>
              <a:gd name="T36" fmla="*/ 2147483647 w 61"/>
              <a:gd name="T37" fmla="*/ 2147483647 h 99"/>
              <a:gd name="T38" fmla="*/ 2147483647 w 61"/>
              <a:gd name="T39" fmla="*/ 2147483647 h 99"/>
              <a:gd name="T40" fmla="*/ 2147483647 w 61"/>
              <a:gd name="T41" fmla="*/ 2147483647 h 99"/>
              <a:gd name="T42" fmla="*/ 2147483647 w 61"/>
              <a:gd name="T43" fmla="*/ 0 h 99"/>
              <a:gd name="T44" fmla="*/ 2147483647 w 61"/>
              <a:gd name="T45" fmla="*/ 0 h 99"/>
              <a:gd name="T46" fmla="*/ 2147483647 w 61"/>
              <a:gd name="T47" fmla="*/ 2147483647 h 99"/>
              <a:gd name="T48" fmla="*/ 2147483647 w 61"/>
              <a:gd name="T49" fmla="*/ 2147483647 h 99"/>
              <a:gd name="T50" fmla="*/ 2147483647 w 61"/>
              <a:gd name="T51" fmla="*/ 2147483647 h 99"/>
              <a:gd name="T52" fmla="*/ 2147483647 w 61"/>
              <a:gd name="T53" fmla="*/ 2147483647 h 99"/>
              <a:gd name="T54" fmla="*/ 2147483647 w 61"/>
              <a:gd name="T55" fmla="*/ 2147483647 h 99"/>
              <a:gd name="T56" fmla="*/ 2147483647 w 61"/>
              <a:gd name="T57" fmla="*/ 2147483647 h 99"/>
              <a:gd name="T58" fmla="*/ 2147483647 w 61"/>
              <a:gd name="T59" fmla="*/ 2147483647 h 99"/>
              <a:gd name="T60" fmla="*/ 2147483647 w 61"/>
              <a:gd name="T61" fmla="*/ 2147483647 h 99"/>
              <a:gd name="T62" fmla="*/ 2147483647 w 61"/>
              <a:gd name="T63" fmla="*/ 2147483647 h 99"/>
              <a:gd name="T64" fmla="*/ 2147483647 w 61"/>
              <a:gd name="T65" fmla="*/ 2147483647 h 99"/>
              <a:gd name="T66" fmla="*/ 2147483647 w 61"/>
              <a:gd name="T67" fmla="*/ 2147483647 h 99"/>
              <a:gd name="T68" fmla="*/ 2147483647 w 61"/>
              <a:gd name="T69" fmla="*/ 2147483647 h 99"/>
              <a:gd name="T70" fmla="*/ 2147483647 w 61"/>
              <a:gd name="T71" fmla="*/ 2147483647 h 99"/>
              <a:gd name="T72" fmla="*/ 2147483647 w 61"/>
              <a:gd name="T73" fmla="*/ 2147483647 h 99"/>
              <a:gd name="T74" fmla="*/ 2147483647 w 61"/>
              <a:gd name="T75" fmla="*/ 2147483647 h 99"/>
              <a:gd name="T76" fmla="*/ 2147483647 w 61"/>
              <a:gd name="T77" fmla="*/ 2147483647 h 99"/>
              <a:gd name="T78" fmla="*/ 0 w 61"/>
              <a:gd name="T79" fmla="*/ 2147483647 h 99"/>
              <a:gd name="T80" fmla="*/ 2147483647 w 61"/>
              <a:gd name="T81" fmla="*/ 2147483647 h 99"/>
              <a:gd name="T82" fmla="*/ 2147483647 w 61"/>
              <a:gd name="T83" fmla="*/ 2147483647 h 99"/>
              <a:gd name="T84" fmla="*/ 2147483647 w 61"/>
              <a:gd name="T85" fmla="*/ 2147483647 h 99"/>
              <a:gd name="T86" fmla="*/ 2147483647 w 61"/>
              <a:gd name="T87" fmla="*/ 2147483647 h 99"/>
              <a:gd name="T88" fmla="*/ 2147483647 w 61"/>
              <a:gd name="T89" fmla="*/ 2147483647 h 99"/>
              <a:gd name="T90" fmla="*/ 2147483647 w 61"/>
              <a:gd name="T91" fmla="*/ 2147483647 h 99"/>
              <a:gd name="T92" fmla="*/ 2147483647 w 61"/>
              <a:gd name="T93" fmla="*/ 0 h 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1"/>
              <a:gd name="T142" fmla="*/ 0 h 99"/>
              <a:gd name="T143" fmla="*/ 61 w 61"/>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1" h="99">
                <a:moveTo>
                  <a:pt x="27" y="5"/>
                </a:moveTo>
                <a:lnTo>
                  <a:pt x="20" y="12"/>
                </a:lnTo>
                <a:lnTo>
                  <a:pt x="17" y="22"/>
                </a:lnTo>
                <a:lnTo>
                  <a:pt x="17" y="28"/>
                </a:lnTo>
                <a:lnTo>
                  <a:pt x="15" y="40"/>
                </a:lnTo>
                <a:lnTo>
                  <a:pt x="13" y="51"/>
                </a:lnTo>
                <a:lnTo>
                  <a:pt x="15" y="70"/>
                </a:lnTo>
                <a:lnTo>
                  <a:pt x="21" y="88"/>
                </a:lnTo>
                <a:lnTo>
                  <a:pt x="27" y="94"/>
                </a:lnTo>
                <a:lnTo>
                  <a:pt x="35" y="94"/>
                </a:lnTo>
                <a:lnTo>
                  <a:pt x="41" y="88"/>
                </a:lnTo>
                <a:lnTo>
                  <a:pt x="43" y="85"/>
                </a:lnTo>
                <a:lnTo>
                  <a:pt x="44" y="80"/>
                </a:lnTo>
                <a:lnTo>
                  <a:pt x="48" y="65"/>
                </a:lnTo>
                <a:lnTo>
                  <a:pt x="48" y="31"/>
                </a:lnTo>
                <a:lnTo>
                  <a:pt x="44" y="19"/>
                </a:lnTo>
                <a:lnTo>
                  <a:pt x="41" y="9"/>
                </a:lnTo>
                <a:lnTo>
                  <a:pt x="38" y="6"/>
                </a:lnTo>
                <a:lnTo>
                  <a:pt x="37" y="6"/>
                </a:lnTo>
                <a:lnTo>
                  <a:pt x="34" y="5"/>
                </a:lnTo>
                <a:lnTo>
                  <a:pt x="27" y="5"/>
                </a:lnTo>
                <a:close/>
                <a:moveTo>
                  <a:pt x="27" y="0"/>
                </a:moveTo>
                <a:lnTo>
                  <a:pt x="37" y="0"/>
                </a:lnTo>
                <a:lnTo>
                  <a:pt x="46" y="6"/>
                </a:lnTo>
                <a:lnTo>
                  <a:pt x="51" y="11"/>
                </a:lnTo>
                <a:lnTo>
                  <a:pt x="60" y="28"/>
                </a:lnTo>
                <a:lnTo>
                  <a:pt x="61" y="48"/>
                </a:lnTo>
                <a:lnTo>
                  <a:pt x="61" y="63"/>
                </a:lnTo>
                <a:lnTo>
                  <a:pt x="57" y="77"/>
                </a:lnTo>
                <a:lnTo>
                  <a:pt x="54" y="84"/>
                </a:lnTo>
                <a:lnTo>
                  <a:pt x="49" y="90"/>
                </a:lnTo>
                <a:lnTo>
                  <a:pt x="44" y="94"/>
                </a:lnTo>
                <a:lnTo>
                  <a:pt x="38" y="97"/>
                </a:lnTo>
                <a:lnTo>
                  <a:pt x="31" y="99"/>
                </a:lnTo>
                <a:lnTo>
                  <a:pt x="24" y="97"/>
                </a:lnTo>
                <a:lnTo>
                  <a:pt x="18" y="94"/>
                </a:lnTo>
                <a:lnTo>
                  <a:pt x="12" y="90"/>
                </a:lnTo>
                <a:lnTo>
                  <a:pt x="7" y="84"/>
                </a:lnTo>
                <a:lnTo>
                  <a:pt x="3" y="68"/>
                </a:lnTo>
                <a:lnTo>
                  <a:pt x="0" y="49"/>
                </a:lnTo>
                <a:lnTo>
                  <a:pt x="1" y="36"/>
                </a:lnTo>
                <a:lnTo>
                  <a:pt x="6" y="22"/>
                </a:lnTo>
                <a:lnTo>
                  <a:pt x="9" y="15"/>
                </a:lnTo>
                <a:lnTo>
                  <a:pt x="13" y="9"/>
                </a:lnTo>
                <a:lnTo>
                  <a:pt x="18" y="5"/>
                </a:lnTo>
                <a:lnTo>
                  <a:pt x="23" y="1"/>
                </a:lnTo>
                <a:lnTo>
                  <a:pt x="27"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5" name="Freeform 233"/>
          <p:cNvSpPr>
            <a:spLocks/>
          </p:cNvSpPr>
          <p:nvPr/>
        </p:nvSpPr>
        <p:spPr bwMode="auto">
          <a:xfrm>
            <a:off x="5499100" y="5728755"/>
            <a:ext cx="12700" cy="11113"/>
          </a:xfrm>
          <a:custGeom>
            <a:avLst/>
            <a:gdLst>
              <a:gd name="T0" fmla="*/ 2147483647 w 15"/>
              <a:gd name="T1" fmla="*/ 0 h 15"/>
              <a:gd name="T2" fmla="*/ 2147483647 w 15"/>
              <a:gd name="T3" fmla="*/ 0 h 15"/>
              <a:gd name="T4" fmla="*/ 2147483647 w 15"/>
              <a:gd name="T5" fmla="*/ 2147483647 h 15"/>
              <a:gd name="T6" fmla="*/ 2147483647 w 15"/>
              <a:gd name="T7" fmla="*/ 2147483647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2147483647 h 15"/>
              <a:gd name="T18" fmla="*/ 0 w 15"/>
              <a:gd name="T19" fmla="*/ 2147483647 h 15"/>
              <a:gd name="T20" fmla="*/ 0 w 15"/>
              <a:gd name="T21" fmla="*/ 2147483647 h 15"/>
              <a:gd name="T22" fmla="*/ 2147483647 w 15"/>
              <a:gd name="T23" fmla="*/ 2147483647 h 15"/>
              <a:gd name="T24" fmla="*/ 2147483647 w 15"/>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5"/>
              <a:gd name="T41" fmla="*/ 15 w 15"/>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5">
                <a:moveTo>
                  <a:pt x="5" y="0"/>
                </a:moveTo>
                <a:lnTo>
                  <a:pt x="8" y="0"/>
                </a:lnTo>
                <a:lnTo>
                  <a:pt x="14" y="3"/>
                </a:lnTo>
                <a:lnTo>
                  <a:pt x="15" y="4"/>
                </a:lnTo>
                <a:lnTo>
                  <a:pt x="15" y="10"/>
                </a:lnTo>
                <a:lnTo>
                  <a:pt x="14" y="13"/>
                </a:lnTo>
                <a:lnTo>
                  <a:pt x="11" y="15"/>
                </a:lnTo>
                <a:lnTo>
                  <a:pt x="5" y="15"/>
                </a:lnTo>
                <a:lnTo>
                  <a:pt x="3" y="13"/>
                </a:lnTo>
                <a:lnTo>
                  <a:pt x="0" y="7"/>
                </a:lnTo>
                <a:lnTo>
                  <a:pt x="0" y="6"/>
                </a:lnTo>
                <a:lnTo>
                  <a:pt x="3" y="3"/>
                </a:lnTo>
                <a:lnTo>
                  <a:pt x="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6" name="Freeform 234"/>
          <p:cNvSpPr>
            <a:spLocks noEditPoints="1"/>
          </p:cNvSpPr>
          <p:nvPr/>
        </p:nvSpPr>
        <p:spPr bwMode="auto">
          <a:xfrm>
            <a:off x="5522913" y="5662079"/>
            <a:ext cx="50800" cy="77788"/>
          </a:xfrm>
          <a:custGeom>
            <a:avLst/>
            <a:gdLst>
              <a:gd name="T0" fmla="*/ 2147483647 w 64"/>
              <a:gd name="T1" fmla="*/ 2147483647 h 97"/>
              <a:gd name="T2" fmla="*/ 2147483647 w 64"/>
              <a:gd name="T3" fmla="*/ 2147483647 h 97"/>
              <a:gd name="T4" fmla="*/ 2147483647 w 64"/>
              <a:gd name="T5" fmla="*/ 2147483647 h 97"/>
              <a:gd name="T6" fmla="*/ 2147483647 w 64"/>
              <a:gd name="T7" fmla="*/ 2147483647 h 97"/>
              <a:gd name="T8" fmla="*/ 2147483647 w 64"/>
              <a:gd name="T9" fmla="*/ 0 h 97"/>
              <a:gd name="T10" fmla="*/ 2147483647 w 64"/>
              <a:gd name="T11" fmla="*/ 0 h 97"/>
              <a:gd name="T12" fmla="*/ 2147483647 w 64"/>
              <a:gd name="T13" fmla="*/ 2147483647 h 97"/>
              <a:gd name="T14" fmla="*/ 2147483647 w 64"/>
              <a:gd name="T15" fmla="*/ 2147483647 h 97"/>
              <a:gd name="T16" fmla="*/ 2147483647 w 64"/>
              <a:gd name="T17" fmla="*/ 2147483647 h 97"/>
              <a:gd name="T18" fmla="*/ 2147483647 w 64"/>
              <a:gd name="T19" fmla="*/ 2147483647 h 97"/>
              <a:gd name="T20" fmla="*/ 2147483647 w 64"/>
              <a:gd name="T21" fmla="*/ 2147483647 h 97"/>
              <a:gd name="T22" fmla="*/ 2147483647 w 64"/>
              <a:gd name="T23" fmla="*/ 2147483647 h 97"/>
              <a:gd name="T24" fmla="*/ 2147483647 w 64"/>
              <a:gd name="T25" fmla="*/ 2147483647 h 97"/>
              <a:gd name="T26" fmla="*/ 0 w 64"/>
              <a:gd name="T27" fmla="*/ 2147483647 h 97"/>
              <a:gd name="T28" fmla="*/ 0 w 64"/>
              <a:gd name="T29" fmla="*/ 2147483647 h 97"/>
              <a:gd name="T30" fmla="*/ 2147483647 w 64"/>
              <a:gd name="T31" fmla="*/ 0 h 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97"/>
              <a:gd name="T50" fmla="*/ 64 w 64"/>
              <a:gd name="T51" fmla="*/ 97 h 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97">
                <a:moveTo>
                  <a:pt x="41" y="14"/>
                </a:moveTo>
                <a:lnTo>
                  <a:pt x="6" y="62"/>
                </a:lnTo>
                <a:lnTo>
                  <a:pt x="41" y="62"/>
                </a:lnTo>
                <a:lnTo>
                  <a:pt x="41" y="14"/>
                </a:lnTo>
                <a:close/>
                <a:moveTo>
                  <a:pt x="44" y="0"/>
                </a:moveTo>
                <a:lnTo>
                  <a:pt x="51" y="0"/>
                </a:lnTo>
                <a:lnTo>
                  <a:pt x="51" y="62"/>
                </a:lnTo>
                <a:lnTo>
                  <a:pt x="64" y="62"/>
                </a:lnTo>
                <a:lnTo>
                  <a:pt x="64" y="73"/>
                </a:lnTo>
                <a:lnTo>
                  <a:pt x="51" y="73"/>
                </a:lnTo>
                <a:lnTo>
                  <a:pt x="51" y="97"/>
                </a:lnTo>
                <a:lnTo>
                  <a:pt x="41" y="97"/>
                </a:lnTo>
                <a:lnTo>
                  <a:pt x="41" y="73"/>
                </a:lnTo>
                <a:lnTo>
                  <a:pt x="0" y="73"/>
                </a:lnTo>
                <a:lnTo>
                  <a:pt x="0" y="63"/>
                </a:lnTo>
                <a:lnTo>
                  <a:pt x="44"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7" name="Freeform 235"/>
          <p:cNvSpPr>
            <a:spLocks/>
          </p:cNvSpPr>
          <p:nvPr/>
        </p:nvSpPr>
        <p:spPr bwMode="auto">
          <a:xfrm>
            <a:off x="5581650" y="5662079"/>
            <a:ext cx="44450" cy="77788"/>
          </a:xfrm>
          <a:custGeom>
            <a:avLst/>
            <a:gdLst>
              <a:gd name="T0" fmla="*/ 2147483647 w 55"/>
              <a:gd name="T1" fmla="*/ 0 h 99"/>
              <a:gd name="T2" fmla="*/ 2147483647 w 55"/>
              <a:gd name="T3" fmla="*/ 0 h 99"/>
              <a:gd name="T4" fmla="*/ 2147483647 w 55"/>
              <a:gd name="T5" fmla="*/ 2147483647 h 99"/>
              <a:gd name="T6" fmla="*/ 2147483647 w 55"/>
              <a:gd name="T7" fmla="*/ 2147483647 h 99"/>
              <a:gd name="T8" fmla="*/ 2147483647 w 55"/>
              <a:gd name="T9" fmla="*/ 2147483647 h 99"/>
              <a:gd name="T10" fmla="*/ 2147483647 w 55"/>
              <a:gd name="T11" fmla="*/ 2147483647 h 99"/>
              <a:gd name="T12" fmla="*/ 2147483647 w 55"/>
              <a:gd name="T13" fmla="*/ 2147483647 h 99"/>
              <a:gd name="T14" fmla="*/ 2147483647 w 55"/>
              <a:gd name="T15" fmla="*/ 2147483647 h 99"/>
              <a:gd name="T16" fmla="*/ 2147483647 w 55"/>
              <a:gd name="T17" fmla="*/ 2147483647 h 99"/>
              <a:gd name="T18" fmla="*/ 2147483647 w 55"/>
              <a:gd name="T19" fmla="*/ 2147483647 h 99"/>
              <a:gd name="T20" fmla="*/ 2147483647 w 55"/>
              <a:gd name="T21" fmla="*/ 2147483647 h 99"/>
              <a:gd name="T22" fmla="*/ 2147483647 w 55"/>
              <a:gd name="T23" fmla="*/ 2147483647 h 99"/>
              <a:gd name="T24" fmla="*/ 2147483647 w 55"/>
              <a:gd name="T25" fmla="*/ 2147483647 h 99"/>
              <a:gd name="T26" fmla="*/ 2147483647 w 55"/>
              <a:gd name="T27" fmla="*/ 2147483647 h 99"/>
              <a:gd name="T28" fmla="*/ 2147483647 w 55"/>
              <a:gd name="T29" fmla="*/ 2147483647 h 99"/>
              <a:gd name="T30" fmla="*/ 2147483647 w 55"/>
              <a:gd name="T31" fmla="*/ 2147483647 h 99"/>
              <a:gd name="T32" fmla="*/ 2147483647 w 55"/>
              <a:gd name="T33" fmla="*/ 2147483647 h 99"/>
              <a:gd name="T34" fmla="*/ 2147483647 w 55"/>
              <a:gd name="T35" fmla="*/ 2147483647 h 99"/>
              <a:gd name="T36" fmla="*/ 2147483647 w 55"/>
              <a:gd name="T37" fmla="*/ 2147483647 h 99"/>
              <a:gd name="T38" fmla="*/ 2147483647 w 55"/>
              <a:gd name="T39" fmla="*/ 2147483647 h 99"/>
              <a:gd name="T40" fmla="*/ 2147483647 w 55"/>
              <a:gd name="T41" fmla="*/ 2147483647 h 99"/>
              <a:gd name="T42" fmla="*/ 2147483647 w 55"/>
              <a:gd name="T43" fmla="*/ 2147483647 h 99"/>
              <a:gd name="T44" fmla="*/ 0 w 55"/>
              <a:gd name="T45" fmla="*/ 2147483647 h 99"/>
              <a:gd name="T46" fmla="*/ 2147483647 w 55"/>
              <a:gd name="T47" fmla="*/ 2147483647 h 99"/>
              <a:gd name="T48" fmla="*/ 2147483647 w 55"/>
              <a:gd name="T49" fmla="*/ 2147483647 h 99"/>
              <a:gd name="T50" fmla="*/ 2147483647 w 55"/>
              <a:gd name="T51" fmla="*/ 2147483647 h 99"/>
              <a:gd name="T52" fmla="*/ 2147483647 w 55"/>
              <a:gd name="T53" fmla="*/ 2147483647 h 99"/>
              <a:gd name="T54" fmla="*/ 2147483647 w 55"/>
              <a:gd name="T55" fmla="*/ 2147483647 h 99"/>
              <a:gd name="T56" fmla="*/ 2147483647 w 55"/>
              <a:gd name="T57" fmla="*/ 2147483647 h 99"/>
              <a:gd name="T58" fmla="*/ 2147483647 w 55"/>
              <a:gd name="T59" fmla="*/ 2147483647 h 99"/>
              <a:gd name="T60" fmla="*/ 2147483647 w 55"/>
              <a:gd name="T61" fmla="*/ 2147483647 h 99"/>
              <a:gd name="T62" fmla="*/ 2147483647 w 55"/>
              <a:gd name="T63" fmla="*/ 2147483647 h 99"/>
              <a:gd name="T64" fmla="*/ 2147483647 w 55"/>
              <a:gd name="T65" fmla="*/ 2147483647 h 99"/>
              <a:gd name="T66" fmla="*/ 2147483647 w 55"/>
              <a:gd name="T67" fmla="*/ 2147483647 h 99"/>
              <a:gd name="T68" fmla="*/ 2147483647 w 55"/>
              <a:gd name="T69" fmla="*/ 2147483647 h 99"/>
              <a:gd name="T70" fmla="*/ 2147483647 w 55"/>
              <a:gd name="T71" fmla="*/ 2147483647 h 99"/>
              <a:gd name="T72" fmla="*/ 2147483647 w 55"/>
              <a:gd name="T73" fmla="*/ 2147483647 h 99"/>
              <a:gd name="T74" fmla="*/ 2147483647 w 55"/>
              <a:gd name="T75" fmla="*/ 2147483647 h 99"/>
              <a:gd name="T76" fmla="*/ 2147483647 w 55"/>
              <a:gd name="T77" fmla="*/ 2147483647 h 99"/>
              <a:gd name="T78" fmla="*/ 2147483647 w 55"/>
              <a:gd name="T79" fmla="*/ 2147483647 h 99"/>
              <a:gd name="T80" fmla="*/ 2147483647 w 55"/>
              <a:gd name="T81" fmla="*/ 2147483647 h 99"/>
              <a:gd name="T82" fmla="*/ 2147483647 w 55"/>
              <a:gd name="T83" fmla="*/ 2147483647 h 99"/>
              <a:gd name="T84" fmla="*/ 2147483647 w 55"/>
              <a:gd name="T85" fmla="*/ 2147483647 h 99"/>
              <a:gd name="T86" fmla="*/ 2147483647 w 55"/>
              <a:gd name="T87" fmla="*/ 2147483647 h 99"/>
              <a:gd name="T88" fmla="*/ 2147483647 w 55"/>
              <a:gd name="T89" fmla="*/ 2147483647 h 99"/>
              <a:gd name="T90" fmla="*/ 2147483647 w 55"/>
              <a:gd name="T91" fmla="*/ 2147483647 h 99"/>
              <a:gd name="T92" fmla="*/ 2147483647 w 55"/>
              <a:gd name="T93" fmla="*/ 2147483647 h 99"/>
              <a:gd name="T94" fmla="*/ 2147483647 w 55"/>
              <a:gd name="T95" fmla="*/ 2147483647 h 99"/>
              <a:gd name="T96" fmla="*/ 2147483647 w 55"/>
              <a:gd name="T97" fmla="*/ 2147483647 h 99"/>
              <a:gd name="T98" fmla="*/ 2147483647 w 55"/>
              <a:gd name="T99" fmla="*/ 2147483647 h 99"/>
              <a:gd name="T100" fmla="*/ 2147483647 w 55"/>
              <a:gd name="T101" fmla="*/ 2147483647 h 99"/>
              <a:gd name="T102" fmla="*/ 2147483647 w 55"/>
              <a:gd name="T103" fmla="*/ 2147483647 h 99"/>
              <a:gd name="T104" fmla="*/ 2147483647 w 55"/>
              <a:gd name="T105" fmla="*/ 2147483647 h 99"/>
              <a:gd name="T106" fmla="*/ 2147483647 w 55"/>
              <a:gd name="T107" fmla="*/ 2147483647 h 99"/>
              <a:gd name="T108" fmla="*/ 2147483647 w 55"/>
              <a:gd name="T109" fmla="*/ 2147483647 h 99"/>
              <a:gd name="T110" fmla="*/ 2147483647 w 55"/>
              <a:gd name="T111" fmla="*/ 2147483647 h 99"/>
              <a:gd name="T112" fmla="*/ 2147483647 w 55"/>
              <a:gd name="T113" fmla="*/ 2147483647 h 99"/>
              <a:gd name="T114" fmla="*/ 2147483647 w 55"/>
              <a:gd name="T115" fmla="*/ 0 h 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
              <a:gd name="T175" fmla="*/ 0 h 99"/>
              <a:gd name="T176" fmla="*/ 55 w 55"/>
              <a:gd name="T177" fmla="*/ 99 h 9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 h="99">
                <a:moveTo>
                  <a:pt x="21" y="0"/>
                </a:moveTo>
                <a:lnTo>
                  <a:pt x="35" y="0"/>
                </a:lnTo>
                <a:lnTo>
                  <a:pt x="41" y="3"/>
                </a:lnTo>
                <a:lnTo>
                  <a:pt x="46" y="8"/>
                </a:lnTo>
                <a:lnTo>
                  <a:pt x="49" y="12"/>
                </a:lnTo>
                <a:lnTo>
                  <a:pt x="51" y="19"/>
                </a:lnTo>
                <a:lnTo>
                  <a:pt x="49" y="25"/>
                </a:lnTo>
                <a:lnTo>
                  <a:pt x="46" y="29"/>
                </a:lnTo>
                <a:lnTo>
                  <a:pt x="43" y="36"/>
                </a:lnTo>
                <a:lnTo>
                  <a:pt x="37" y="40"/>
                </a:lnTo>
                <a:lnTo>
                  <a:pt x="43" y="43"/>
                </a:lnTo>
                <a:lnTo>
                  <a:pt x="47" y="46"/>
                </a:lnTo>
                <a:lnTo>
                  <a:pt x="51" y="51"/>
                </a:lnTo>
                <a:lnTo>
                  <a:pt x="55" y="65"/>
                </a:lnTo>
                <a:lnTo>
                  <a:pt x="54" y="74"/>
                </a:lnTo>
                <a:lnTo>
                  <a:pt x="52" y="80"/>
                </a:lnTo>
                <a:lnTo>
                  <a:pt x="47" y="87"/>
                </a:lnTo>
                <a:lnTo>
                  <a:pt x="34" y="96"/>
                </a:lnTo>
                <a:lnTo>
                  <a:pt x="17" y="99"/>
                </a:lnTo>
                <a:lnTo>
                  <a:pt x="12" y="99"/>
                </a:lnTo>
                <a:lnTo>
                  <a:pt x="7" y="97"/>
                </a:lnTo>
                <a:lnTo>
                  <a:pt x="1" y="94"/>
                </a:lnTo>
                <a:lnTo>
                  <a:pt x="0" y="91"/>
                </a:lnTo>
                <a:lnTo>
                  <a:pt x="4" y="87"/>
                </a:lnTo>
                <a:lnTo>
                  <a:pt x="9" y="87"/>
                </a:lnTo>
                <a:lnTo>
                  <a:pt x="21" y="93"/>
                </a:lnTo>
                <a:lnTo>
                  <a:pt x="30" y="93"/>
                </a:lnTo>
                <a:lnTo>
                  <a:pt x="40" y="87"/>
                </a:lnTo>
                <a:lnTo>
                  <a:pt x="41" y="84"/>
                </a:lnTo>
                <a:lnTo>
                  <a:pt x="44" y="79"/>
                </a:lnTo>
                <a:lnTo>
                  <a:pt x="44" y="68"/>
                </a:lnTo>
                <a:lnTo>
                  <a:pt x="41" y="63"/>
                </a:lnTo>
                <a:lnTo>
                  <a:pt x="38" y="57"/>
                </a:lnTo>
                <a:lnTo>
                  <a:pt x="34" y="54"/>
                </a:lnTo>
                <a:lnTo>
                  <a:pt x="24" y="51"/>
                </a:lnTo>
                <a:lnTo>
                  <a:pt x="18" y="49"/>
                </a:lnTo>
                <a:lnTo>
                  <a:pt x="17" y="49"/>
                </a:lnTo>
                <a:lnTo>
                  <a:pt x="17" y="48"/>
                </a:lnTo>
                <a:lnTo>
                  <a:pt x="21" y="46"/>
                </a:lnTo>
                <a:lnTo>
                  <a:pt x="30" y="42"/>
                </a:lnTo>
                <a:lnTo>
                  <a:pt x="34" y="39"/>
                </a:lnTo>
                <a:lnTo>
                  <a:pt x="35" y="36"/>
                </a:lnTo>
                <a:lnTo>
                  <a:pt x="38" y="31"/>
                </a:lnTo>
                <a:lnTo>
                  <a:pt x="38" y="22"/>
                </a:lnTo>
                <a:lnTo>
                  <a:pt x="37" y="17"/>
                </a:lnTo>
                <a:lnTo>
                  <a:pt x="30" y="11"/>
                </a:lnTo>
                <a:lnTo>
                  <a:pt x="27" y="9"/>
                </a:lnTo>
                <a:lnTo>
                  <a:pt x="23" y="9"/>
                </a:lnTo>
                <a:lnTo>
                  <a:pt x="17" y="11"/>
                </a:lnTo>
                <a:lnTo>
                  <a:pt x="12" y="12"/>
                </a:lnTo>
                <a:lnTo>
                  <a:pt x="7" y="15"/>
                </a:lnTo>
                <a:lnTo>
                  <a:pt x="4" y="22"/>
                </a:lnTo>
                <a:lnTo>
                  <a:pt x="1" y="20"/>
                </a:lnTo>
                <a:lnTo>
                  <a:pt x="4" y="14"/>
                </a:lnTo>
                <a:lnTo>
                  <a:pt x="9" y="9"/>
                </a:lnTo>
                <a:lnTo>
                  <a:pt x="12" y="5"/>
                </a:lnTo>
                <a:lnTo>
                  <a:pt x="17" y="1"/>
                </a:lnTo>
                <a:lnTo>
                  <a:pt x="2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8" name="Freeform 236"/>
          <p:cNvSpPr>
            <a:spLocks/>
          </p:cNvSpPr>
          <p:nvPr/>
        </p:nvSpPr>
        <p:spPr bwMode="auto">
          <a:xfrm>
            <a:off x="5640388" y="5663667"/>
            <a:ext cx="44450" cy="76200"/>
          </a:xfrm>
          <a:custGeom>
            <a:avLst/>
            <a:gdLst>
              <a:gd name="T0" fmla="*/ 2147483647 w 55"/>
              <a:gd name="T1" fmla="*/ 0 h 98"/>
              <a:gd name="T2" fmla="*/ 2147483647 w 55"/>
              <a:gd name="T3" fmla="*/ 0 h 98"/>
              <a:gd name="T4" fmla="*/ 2147483647 w 55"/>
              <a:gd name="T5" fmla="*/ 2147483647 h 98"/>
              <a:gd name="T6" fmla="*/ 2147483647 w 55"/>
              <a:gd name="T7" fmla="*/ 2147483647 h 98"/>
              <a:gd name="T8" fmla="*/ 2147483647 w 55"/>
              <a:gd name="T9" fmla="*/ 2147483647 h 98"/>
              <a:gd name="T10" fmla="*/ 2147483647 w 55"/>
              <a:gd name="T11" fmla="*/ 2147483647 h 98"/>
              <a:gd name="T12" fmla="*/ 2147483647 w 55"/>
              <a:gd name="T13" fmla="*/ 2147483647 h 98"/>
              <a:gd name="T14" fmla="*/ 2147483647 w 55"/>
              <a:gd name="T15" fmla="*/ 2147483647 h 98"/>
              <a:gd name="T16" fmla="*/ 2147483647 w 55"/>
              <a:gd name="T17" fmla="*/ 2147483647 h 98"/>
              <a:gd name="T18" fmla="*/ 2147483647 w 55"/>
              <a:gd name="T19" fmla="*/ 2147483647 h 98"/>
              <a:gd name="T20" fmla="*/ 2147483647 w 55"/>
              <a:gd name="T21" fmla="*/ 2147483647 h 98"/>
              <a:gd name="T22" fmla="*/ 2147483647 w 55"/>
              <a:gd name="T23" fmla="*/ 2147483647 h 98"/>
              <a:gd name="T24" fmla="*/ 2147483647 w 55"/>
              <a:gd name="T25" fmla="*/ 2147483647 h 98"/>
              <a:gd name="T26" fmla="*/ 2147483647 w 55"/>
              <a:gd name="T27" fmla="*/ 2147483647 h 98"/>
              <a:gd name="T28" fmla="*/ 2147483647 w 55"/>
              <a:gd name="T29" fmla="*/ 2147483647 h 98"/>
              <a:gd name="T30" fmla="*/ 2147483647 w 55"/>
              <a:gd name="T31" fmla="*/ 2147483647 h 98"/>
              <a:gd name="T32" fmla="*/ 2147483647 w 55"/>
              <a:gd name="T33" fmla="*/ 2147483647 h 98"/>
              <a:gd name="T34" fmla="*/ 2147483647 w 55"/>
              <a:gd name="T35" fmla="*/ 2147483647 h 98"/>
              <a:gd name="T36" fmla="*/ 2147483647 w 55"/>
              <a:gd name="T37" fmla="*/ 2147483647 h 98"/>
              <a:gd name="T38" fmla="*/ 2147483647 w 55"/>
              <a:gd name="T39" fmla="*/ 2147483647 h 98"/>
              <a:gd name="T40" fmla="*/ 0 w 55"/>
              <a:gd name="T41" fmla="*/ 2147483647 h 98"/>
              <a:gd name="T42" fmla="*/ 0 w 55"/>
              <a:gd name="T43" fmla="*/ 2147483647 h 98"/>
              <a:gd name="T44" fmla="*/ 2147483647 w 55"/>
              <a:gd name="T45" fmla="*/ 2147483647 h 98"/>
              <a:gd name="T46" fmla="*/ 2147483647 w 55"/>
              <a:gd name="T47" fmla="*/ 2147483647 h 98"/>
              <a:gd name="T48" fmla="*/ 2147483647 w 55"/>
              <a:gd name="T49" fmla="*/ 2147483647 h 98"/>
              <a:gd name="T50" fmla="*/ 2147483647 w 55"/>
              <a:gd name="T51" fmla="*/ 2147483647 h 98"/>
              <a:gd name="T52" fmla="*/ 2147483647 w 55"/>
              <a:gd name="T53" fmla="*/ 2147483647 h 98"/>
              <a:gd name="T54" fmla="*/ 2147483647 w 55"/>
              <a:gd name="T55" fmla="*/ 2147483647 h 98"/>
              <a:gd name="T56" fmla="*/ 2147483647 w 55"/>
              <a:gd name="T57" fmla="*/ 2147483647 h 98"/>
              <a:gd name="T58" fmla="*/ 2147483647 w 55"/>
              <a:gd name="T59" fmla="*/ 2147483647 h 98"/>
              <a:gd name="T60" fmla="*/ 2147483647 w 55"/>
              <a:gd name="T61" fmla="*/ 2147483647 h 98"/>
              <a:gd name="T62" fmla="*/ 2147483647 w 55"/>
              <a:gd name="T63" fmla="*/ 2147483647 h 98"/>
              <a:gd name="T64" fmla="*/ 2147483647 w 55"/>
              <a:gd name="T65" fmla="*/ 2147483647 h 98"/>
              <a:gd name="T66" fmla="*/ 2147483647 w 55"/>
              <a:gd name="T67" fmla="*/ 2147483647 h 98"/>
              <a:gd name="T68" fmla="*/ 2147483647 w 55"/>
              <a:gd name="T69" fmla="*/ 2147483647 h 98"/>
              <a:gd name="T70" fmla="*/ 2147483647 w 55"/>
              <a:gd name="T71" fmla="*/ 2147483647 h 98"/>
              <a:gd name="T72" fmla="*/ 2147483647 w 55"/>
              <a:gd name="T73" fmla="*/ 2147483647 h 98"/>
              <a:gd name="T74" fmla="*/ 2147483647 w 55"/>
              <a:gd name="T75" fmla="*/ 0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
              <a:gd name="T115" fmla="*/ 0 h 98"/>
              <a:gd name="T116" fmla="*/ 55 w 55"/>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 h="98">
                <a:moveTo>
                  <a:pt x="21" y="0"/>
                </a:moveTo>
                <a:lnTo>
                  <a:pt x="55" y="0"/>
                </a:lnTo>
                <a:lnTo>
                  <a:pt x="49" y="13"/>
                </a:lnTo>
                <a:lnTo>
                  <a:pt x="21" y="13"/>
                </a:lnTo>
                <a:lnTo>
                  <a:pt x="15" y="25"/>
                </a:lnTo>
                <a:lnTo>
                  <a:pt x="32" y="30"/>
                </a:lnTo>
                <a:lnTo>
                  <a:pt x="45" y="39"/>
                </a:lnTo>
                <a:lnTo>
                  <a:pt x="49" y="44"/>
                </a:lnTo>
                <a:lnTo>
                  <a:pt x="51" y="50"/>
                </a:lnTo>
                <a:lnTo>
                  <a:pt x="54" y="56"/>
                </a:lnTo>
                <a:lnTo>
                  <a:pt x="54" y="62"/>
                </a:lnTo>
                <a:lnTo>
                  <a:pt x="52" y="69"/>
                </a:lnTo>
                <a:lnTo>
                  <a:pt x="51" y="76"/>
                </a:lnTo>
                <a:lnTo>
                  <a:pt x="48" y="83"/>
                </a:lnTo>
                <a:lnTo>
                  <a:pt x="38" y="92"/>
                </a:lnTo>
                <a:lnTo>
                  <a:pt x="32" y="95"/>
                </a:lnTo>
                <a:lnTo>
                  <a:pt x="17" y="98"/>
                </a:lnTo>
                <a:lnTo>
                  <a:pt x="11" y="98"/>
                </a:lnTo>
                <a:lnTo>
                  <a:pt x="6" y="96"/>
                </a:lnTo>
                <a:lnTo>
                  <a:pt x="3" y="95"/>
                </a:lnTo>
                <a:lnTo>
                  <a:pt x="0" y="89"/>
                </a:lnTo>
                <a:lnTo>
                  <a:pt x="0" y="87"/>
                </a:lnTo>
                <a:lnTo>
                  <a:pt x="3" y="84"/>
                </a:lnTo>
                <a:lnTo>
                  <a:pt x="9" y="84"/>
                </a:lnTo>
                <a:lnTo>
                  <a:pt x="11" y="86"/>
                </a:lnTo>
                <a:lnTo>
                  <a:pt x="20" y="90"/>
                </a:lnTo>
                <a:lnTo>
                  <a:pt x="29" y="90"/>
                </a:lnTo>
                <a:lnTo>
                  <a:pt x="38" y="84"/>
                </a:lnTo>
                <a:lnTo>
                  <a:pt x="45" y="75"/>
                </a:lnTo>
                <a:lnTo>
                  <a:pt x="45" y="64"/>
                </a:lnTo>
                <a:lnTo>
                  <a:pt x="42" y="58"/>
                </a:lnTo>
                <a:lnTo>
                  <a:pt x="35" y="48"/>
                </a:lnTo>
                <a:lnTo>
                  <a:pt x="31" y="44"/>
                </a:lnTo>
                <a:lnTo>
                  <a:pt x="25" y="41"/>
                </a:lnTo>
                <a:lnTo>
                  <a:pt x="18" y="39"/>
                </a:lnTo>
                <a:lnTo>
                  <a:pt x="11" y="38"/>
                </a:lnTo>
                <a:lnTo>
                  <a:pt x="3" y="38"/>
                </a:lnTo>
                <a:lnTo>
                  <a:pt x="2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29" name="Freeform 237"/>
          <p:cNvSpPr>
            <a:spLocks noEditPoints="1"/>
          </p:cNvSpPr>
          <p:nvPr/>
        </p:nvSpPr>
        <p:spPr bwMode="auto">
          <a:xfrm>
            <a:off x="5697539" y="5662079"/>
            <a:ext cx="47625" cy="77788"/>
          </a:xfrm>
          <a:custGeom>
            <a:avLst/>
            <a:gdLst>
              <a:gd name="T0" fmla="*/ 2147483647 w 60"/>
              <a:gd name="T1" fmla="*/ 2147483647 h 99"/>
              <a:gd name="T2" fmla="*/ 2147483647 w 60"/>
              <a:gd name="T3" fmla="*/ 2147483647 h 99"/>
              <a:gd name="T4" fmla="*/ 2147483647 w 60"/>
              <a:gd name="T5" fmla="*/ 2147483647 h 99"/>
              <a:gd name="T6" fmla="*/ 2147483647 w 60"/>
              <a:gd name="T7" fmla="*/ 2147483647 h 99"/>
              <a:gd name="T8" fmla="*/ 2147483647 w 60"/>
              <a:gd name="T9" fmla="*/ 2147483647 h 99"/>
              <a:gd name="T10" fmla="*/ 2147483647 w 60"/>
              <a:gd name="T11" fmla="*/ 2147483647 h 99"/>
              <a:gd name="T12" fmla="*/ 2147483647 w 60"/>
              <a:gd name="T13" fmla="*/ 2147483647 h 99"/>
              <a:gd name="T14" fmla="*/ 2147483647 w 60"/>
              <a:gd name="T15" fmla="*/ 2147483647 h 99"/>
              <a:gd name="T16" fmla="*/ 2147483647 w 60"/>
              <a:gd name="T17" fmla="*/ 2147483647 h 99"/>
              <a:gd name="T18" fmla="*/ 2147483647 w 60"/>
              <a:gd name="T19" fmla="*/ 2147483647 h 99"/>
              <a:gd name="T20" fmla="*/ 2147483647 w 60"/>
              <a:gd name="T21" fmla="*/ 2147483647 h 99"/>
              <a:gd name="T22" fmla="*/ 2147483647 w 60"/>
              <a:gd name="T23" fmla="*/ 2147483647 h 99"/>
              <a:gd name="T24" fmla="*/ 2147483647 w 60"/>
              <a:gd name="T25" fmla="*/ 2147483647 h 99"/>
              <a:gd name="T26" fmla="*/ 2147483647 w 60"/>
              <a:gd name="T27" fmla="*/ 2147483647 h 99"/>
              <a:gd name="T28" fmla="*/ 2147483647 w 60"/>
              <a:gd name="T29" fmla="*/ 2147483647 h 99"/>
              <a:gd name="T30" fmla="*/ 2147483647 w 60"/>
              <a:gd name="T31" fmla="*/ 2147483647 h 99"/>
              <a:gd name="T32" fmla="*/ 2147483647 w 60"/>
              <a:gd name="T33" fmla="*/ 2147483647 h 99"/>
              <a:gd name="T34" fmla="*/ 2147483647 w 60"/>
              <a:gd name="T35" fmla="*/ 2147483647 h 99"/>
              <a:gd name="T36" fmla="*/ 2147483647 w 60"/>
              <a:gd name="T37" fmla="*/ 2147483647 h 99"/>
              <a:gd name="T38" fmla="*/ 2147483647 w 60"/>
              <a:gd name="T39" fmla="*/ 2147483647 h 99"/>
              <a:gd name="T40" fmla="*/ 2147483647 w 60"/>
              <a:gd name="T41" fmla="*/ 2147483647 h 99"/>
              <a:gd name="T42" fmla="*/ 2147483647 w 60"/>
              <a:gd name="T43" fmla="*/ 2147483647 h 99"/>
              <a:gd name="T44" fmla="*/ 2147483647 w 60"/>
              <a:gd name="T45" fmla="*/ 2147483647 h 99"/>
              <a:gd name="T46" fmla="*/ 2147483647 w 60"/>
              <a:gd name="T47" fmla="*/ 2147483647 h 99"/>
              <a:gd name="T48" fmla="*/ 2147483647 w 60"/>
              <a:gd name="T49" fmla="*/ 0 h 99"/>
              <a:gd name="T50" fmla="*/ 2147483647 w 60"/>
              <a:gd name="T51" fmla="*/ 0 h 99"/>
              <a:gd name="T52" fmla="*/ 2147483647 w 60"/>
              <a:gd name="T53" fmla="*/ 2147483647 h 99"/>
              <a:gd name="T54" fmla="*/ 2147483647 w 60"/>
              <a:gd name="T55" fmla="*/ 2147483647 h 99"/>
              <a:gd name="T56" fmla="*/ 2147483647 w 60"/>
              <a:gd name="T57" fmla="*/ 2147483647 h 99"/>
              <a:gd name="T58" fmla="*/ 2147483647 w 60"/>
              <a:gd name="T59" fmla="*/ 2147483647 h 99"/>
              <a:gd name="T60" fmla="*/ 2147483647 w 60"/>
              <a:gd name="T61" fmla="*/ 2147483647 h 99"/>
              <a:gd name="T62" fmla="*/ 2147483647 w 60"/>
              <a:gd name="T63" fmla="*/ 2147483647 h 99"/>
              <a:gd name="T64" fmla="*/ 2147483647 w 60"/>
              <a:gd name="T65" fmla="*/ 2147483647 h 99"/>
              <a:gd name="T66" fmla="*/ 2147483647 w 60"/>
              <a:gd name="T67" fmla="*/ 2147483647 h 99"/>
              <a:gd name="T68" fmla="*/ 2147483647 w 60"/>
              <a:gd name="T69" fmla="*/ 2147483647 h 99"/>
              <a:gd name="T70" fmla="*/ 2147483647 w 60"/>
              <a:gd name="T71" fmla="*/ 2147483647 h 99"/>
              <a:gd name="T72" fmla="*/ 2147483647 w 60"/>
              <a:gd name="T73" fmla="*/ 2147483647 h 99"/>
              <a:gd name="T74" fmla="*/ 2147483647 w 60"/>
              <a:gd name="T75" fmla="*/ 2147483647 h 99"/>
              <a:gd name="T76" fmla="*/ 2147483647 w 60"/>
              <a:gd name="T77" fmla="*/ 2147483647 h 99"/>
              <a:gd name="T78" fmla="*/ 2147483647 w 60"/>
              <a:gd name="T79" fmla="*/ 2147483647 h 99"/>
              <a:gd name="T80" fmla="*/ 2147483647 w 60"/>
              <a:gd name="T81" fmla="*/ 2147483647 h 99"/>
              <a:gd name="T82" fmla="*/ 2147483647 w 60"/>
              <a:gd name="T83" fmla="*/ 2147483647 h 99"/>
              <a:gd name="T84" fmla="*/ 0 w 60"/>
              <a:gd name="T85" fmla="*/ 2147483647 h 99"/>
              <a:gd name="T86" fmla="*/ 0 w 60"/>
              <a:gd name="T87" fmla="*/ 2147483647 h 99"/>
              <a:gd name="T88" fmla="*/ 2147483647 w 60"/>
              <a:gd name="T89" fmla="*/ 2147483647 h 99"/>
              <a:gd name="T90" fmla="*/ 2147483647 w 60"/>
              <a:gd name="T91" fmla="*/ 2147483647 h 99"/>
              <a:gd name="T92" fmla="*/ 2147483647 w 60"/>
              <a:gd name="T93" fmla="*/ 2147483647 h 99"/>
              <a:gd name="T94" fmla="*/ 2147483647 w 60"/>
              <a:gd name="T95" fmla="*/ 2147483647 h 99"/>
              <a:gd name="T96" fmla="*/ 2147483647 w 60"/>
              <a:gd name="T97" fmla="*/ 2147483647 h 99"/>
              <a:gd name="T98" fmla="*/ 2147483647 w 60"/>
              <a:gd name="T99" fmla="*/ 0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
              <a:gd name="T151" fmla="*/ 0 h 99"/>
              <a:gd name="T152" fmla="*/ 60 w 60"/>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 h="99">
                <a:moveTo>
                  <a:pt x="31" y="5"/>
                </a:moveTo>
                <a:lnTo>
                  <a:pt x="26" y="6"/>
                </a:lnTo>
                <a:lnTo>
                  <a:pt x="22" y="9"/>
                </a:lnTo>
                <a:lnTo>
                  <a:pt x="20" y="12"/>
                </a:lnTo>
                <a:lnTo>
                  <a:pt x="17" y="17"/>
                </a:lnTo>
                <a:lnTo>
                  <a:pt x="17" y="22"/>
                </a:lnTo>
                <a:lnTo>
                  <a:pt x="15" y="28"/>
                </a:lnTo>
                <a:lnTo>
                  <a:pt x="14" y="40"/>
                </a:lnTo>
                <a:lnTo>
                  <a:pt x="12" y="51"/>
                </a:lnTo>
                <a:lnTo>
                  <a:pt x="14" y="70"/>
                </a:lnTo>
                <a:lnTo>
                  <a:pt x="20" y="88"/>
                </a:lnTo>
                <a:lnTo>
                  <a:pt x="26" y="94"/>
                </a:lnTo>
                <a:lnTo>
                  <a:pt x="34" y="94"/>
                </a:lnTo>
                <a:lnTo>
                  <a:pt x="40" y="88"/>
                </a:lnTo>
                <a:lnTo>
                  <a:pt x="42" y="85"/>
                </a:lnTo>
                <a:lnTo>
                  <a:pt x="43" y="80"/>
                </a:lnTo>
                <a:lnTo>
                  <a:pt x="46" y="65"/>
                </a:lnTo>
                <a:lnTo>
                  <a:pt x="48" y="45"/>
                </a:lnTo>
                <a:lnTo>
                  <a:pt x="46" y="31"/>
                </a:lnTo>
                <a:lnTo>
                  <a:pt x="43" y="19"/>
                </a:lnTo>
                <a:lnTo>
                  <a:pt x="40" y="9"/>
                </a:lnTo>
                <a:lnTo>
                  <a:pt x="37" y="6"/>
                </a:lnTo>
                <a:lnTo>
                  <a:pt x="34" y="5"/>
                </a:lnTo>
                <a:lnTo>
                  <a:pt x="31" y="5"/>
                </a:lnTo>
                <a:close/>
                <a:moveTo>
                  <a:pt x="26" y="0"/>
                </a:moveTo>
                <a:lnTo>
                  <a:pt x="35" y="0"/>
                </a:lnTo>
                <a:lnTo>
                  <a:pt x="45" y="6"/>
                </a:lnTo>
                <a:lnTo>
                  <a:pt x="49" y="11"/>
                </a:lnTo>
                <a:lnTo>
                  <a:pt x="59" y="28"/>
                </a:lnTo>
                <a:lnTo>
                  <a:pt x="60" y="48"/>
                </a:lnTo>
                <a:lnTo>
                  <a:pt x="60" y="63"/>
                </a:lnTo>
                <a:lnTo>
                  <a:pt x="56" y="77"/>
                </a:lnTo>
                <a:lnTo>
                  <a:pt x="53" y="84"/>
                </a:lnTo>
                <a:lnTo>
                  <a:pt x="48" y="90"/>
                </a:lnTo>
                <a:lnTo>
                  <a:pt x="43" y="94"/>
                </a:lnTo>
                <a:lnTo>
                  <a:pt x="37" y="97"/>
                </a:lnTo>
                <a:lnTo>
                  <a:pt x="29" y="99"/>
                </a:lnTo>
                <a:lnTo>
                  <a:pt x="23" y="97"/>
                </a:lnTo>
                <a:lnTo>
                  <a:pt x="17" y="94"/>
                </a:lnTo>
                <a:lnTo>
                  <a:pt x="11" y="90"/>
                </a:lnTo>
                <a:lnTo>
                  <a:pt x="6" y="84"/>
                </a:lnTo>
                <a:lnTo>
                  <a:pt x="1" y="68"/>
                </a:lnTo>
                <a:lnTo>
                  <a:pt x="0" y="49"/>
                </a:lnTo>
                <a:lnTo>
                  <a:pt x="0" y="36"/>
                </a:lnTo>
                <a:lnTo>
                  <a:pt x="5" y="22"/>
                </a:lnTo>
                <a:lnTo>
                  <a:pt x="8" y="15"/>
                </a:lnTo>
                <a:lnTo>
                  <a:pt x="12" y="9"/>
                </a:lnTo>
                <a:lnTo>
                  <a:pt x="17" y="5"/>
                </a:lnTo>
                <a:lnTo>
                  <a:pt x="22" y="1"/>
                </a:lnTo>
                <a:lnTo>
                  <a:pt x="2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0" name="Freeform 238"/>
          <p:cNvSpPr>
            <a:spLocks noEditPoints="1"/>
          </p:cNvSpPr>
          <p:nvPr/>
        </p:nvSpPr>
        <p:spPr bwMode="auto">
          <a:xfrm>
            <a:off x="2276476" y="3415768"/>
            <a:ext cx="66675" cy="104775"/>
          </a:xfrm>
          <a:custGeom>
            <a:avLst/>
            <a:gdLst>
              <a:gd name="T0" fmla="*/ 2147483647 w 83"/>
              <a:gd name="T1" fmla="*/ 2147483647 h 131"/>
              <a:gd name="T2" fmla="*/ 2147483647 w 83"/>
              <a:gd name="T3" fmla="*/ 2147483647 h 131"/>
              <a:gd name="T4" fmla="*/ 2147483647 w 83"/>
              <a:gd name="T5" fmla="*/ 2147483647 h 131"/>
              <a:gd name="T6" fmla="*/ 2147483647 w 83"/>
              <a:gd name="T7" fmla="*/ 2147483647 h 131"/>
              <a:gd name="T8" fmla="*/ 2147483647 w 83"/>
              <a:gd name="T9" fmla="*/ 2147483647 h 131"/>
              <a:gd name="T10" fmla="*/ 2147483647 w 83"/>
              <a:gd name="T11" fmla="*/ 2147483647 h 131"/>
              <a:gd name="T12" fmla="*/ 2147483647 w 83"/>
              <a:gd name="T13" fmla="*/ 2147483647 h 131"/>
              <a:gd name="T14" fmla="*/ 2147483647 w 83"/>
              <a:gd name="T15" fmla="*/ 2147483647 h 131"/>
              <a:gd name="T16" fmla="*/ 2147483647 w 83"/>
              <a:gd name="T17" fmla="*/ 2147483647 h 131"/>
              <a:gd name="T18" fmla="*/ 2147483647 w 83"/>
              <a:gd name="T19" fmla="*/ 2147483647 h 131"/>
              <a:gd name="T20" fmla="*/ 2147483647 w 83"/>
              <a:gd name="T21" fmla="*/ 2147483647 h 131"/>
              <a:gd name="T22" fmla="*/ 2147483647 w 83"/>
              <a:gd name="T23" fmla="*/ 2147483647 h 131"/>
              <a:gd name="T24" fmla="*/ 2147483647 w 83"/>
              <a:gd name="T25" fmla="*/ 2147483647 h 131"/>
              <a:gd name="T26" fmla="*/ 2147483647 w 83"/>
              <a:gd name="T27" fmla="*/ 2147483647 h 131"/>
              <a:gd name="T28" fmla="*/ 2147483647 w 83"/>
              <a:gd name="T29" fmla="*/ 2147483647 h 131"/>
              <a:gd name="T30" fmla="*/ 2147483647 w 83"/>
              <a:gd name="T31" fmla="*/ 2147483647 h 131"/>
              <a:gd name="T32" fmla="*/ 2147483647 w 83"/>
              <a:gd name="T33" fmla="*/ 2147483647 h 131"/>
              <a:gd name="T34" fmla="*/ 2147483647 w 83"/>
              <a:gd name="T35" fmla="*/ 2147483647 h 131"/>
              <a:gd name="T36" fmla="*/ 2147483647 w 83"/>
              <a:gd name="T37" fmla="*/ 2147483647 h 131"/>
              <a:gd name="T38" fmla="*/ 2147483647 w 83"/>
              <a:gd name="T39" fmla="*/ 2147483647 h 131"/>
              <a:gd name="T40" fmla="*/ 2147483647 w 83"/>
              <a:gd name="T41" fmla="*/ 2147483647 h 131"/>
              <a:gd name="T42" fmla="*/ 2147483647 w 83"/>
              <a:gd name="T43" fmla="*/ 2147483647 h 131"/>
              <a:gd name="T44" fmla="*/ 2147483647 w 83"/>
              <a:gd name="T45" fmla="*/ 2147483647 h 131"/>
              <a:gd name="T46" fmla="*/ 2147483647 w 83"/>
              <a:gd name="T47" fmla="*/ 2147483647 h 131"/>
              <a:gd name="T48" fmla="*/ 2147483647 w 83"/>
              <a:gd name="T49" fmla="*/ 2147483647 h 131"/>
              <a:gd name="T50" fmla="*/ 2147483647 w 83"/>
              <a:gd name="T51" fmla="*/ 0 h 131"/>
              <a:gd name="T52" fmla="*/ 2147483647 w 83"/>
              <a:gd name="T53" fmla="*/ 0 h 131"/>
              <a:gd name="T54" fmla="*/ 2147483647 w 83"/>
              <a:gd name="T55" fmla="*/ 2147483647 h 131"/>
              <a:gd name="T56" fmla="*/ 2147483647 w 83"/>
              <a:gd name="T57" fmla="*/ 2147483647 h 131"/>
              <a:gd name="T58" fmla="*/ 2147483647 w 83"/>
              <a:gd name="T59" fmla="*/ 2147483647 h 131"/>
              <a:gd name="T60" fmla="*/ 2147483647 w 83"/>
              <a:gd name="T61" fmla="*/ 2147483647 h 131"/>
              <a:gd name="T62" fmla="*/ 2147483647 w 83"/>
              <a:gd name="T63" fmla="*/ 2147483647 h 131"/>
              <a:gd name="T64" fmla="*/ 2147483647 w 83"/>
              <a:gd name="T65" fmla="*/ 2147483647 h 131"/>
              <a:gd name="T66" fmla="*/ 2147483647 w 83"/>
              <a:gd name="T67" fmla="*/ 2147483647 h 131"/>
              <a:gd name="T68" fmla="*/ 2147483647 w 83"/>
              <a:gd name="T69" fmla="*/ 2147483647 h 131"/>
              <a:gd name="T70" fmla="*/ 2147483647 w 83"/>
              <a:gd name="T71" fmla="*/ 2147483647 h 131"/>
              <a:gd name="T72" fmla="*/ 2147483647 w 83"/>
              <a:gd name="T73" fmla="*/ 2147483647 h 131"/>
              <a:gd name="T74" fmla="*/ 2147483647 w 83"/>
              <a:gd name="T75" fmla="*/ 2147483647 h 131"/>
              <a:gd name="T76" fmla="*/ 2147483647 w 83"/>
              <a:gd name="T77" fmla="*/ 2147483647 h 131"/>
              <a:gd name="T78" fmla="*/ 2147483647 w 83"/>
              <a:gd name="T79" fmla="*/ 2147483647 h 131"/>
              <a:gd name="T80" fmla="*/ 2147483647 w 83"/>
              <a:gd name="T81" fmla="*/ 2147483647 h 131"/>
              <a:gd name="T82" fmla="*/ 2147483647 w 83"/>
              <a:gd name="T83" fmla="*/ 2147483647 h 131"/>
              <a:gd name="T84" fmla="*/ 2147483647 w 83"/>
              <a:gd name="T85" fmla="*/ 2147483647 h 131"/>
              <a:gd name="T86" fmla="*/ 0 w 83"/>
              <a:gd name="T87" fmla="*/ 2147483647 h 131"/>
              <a:gd name="T88" fmla="*/ 2147483647 w 83"/>
              <a:gd name="T89" fmla="*/ 2147483647 h 131"/>
              <a:gd name="T90" fmla="*/ 2147483647 w 83"/>
              <a:gd name="T91" fmla="*/ 2147483647 h 131"/>
              <a:gd name="T92" fmla="*/ 2147483647 w 83"/>
              <a:gd name="T93" fmla="*/ 2147483647 h 131"/>
              <a:gd name="T94" fmla="*/ 2147483647 w 83"/>
              <a:gd name="T95" fmla="*/ 2147483647 h 131"/>
              <a:gd name="T96" fmla="*/ 2147483647 w 83"/>
              <a:gd name="T97" fmla="*/ 2147483647 h 131"/>
              <a:gd name="T98" fmla="*/ 2147483647 w 83"/>
              <a:gd name="T99" fmla="*/ 2147483647 h 131"/>
              <a:gd name="T100" fmla="*/ 2147483647 w 83"/>
              <a:gd name="T101" fmla="*/ 0 h 1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1"/>
              <a:gd name="T155" fmla="*/ 83 w 83"/>
              <a:gd name="T156" fmla="*/ 131 h 1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1">
                <a:moveTo>
                  <a:pt x="39" y="6"/>
                </a:moveTo>
                <a:lnTo>
                  <a:pt x="34" y="9"/>
                </a:lnTo>
                <a:lnTo>
                  <a:pt x="31" y="12"/>
                </a:lnTo>
                <a:lnTo>
                  <a:pt x="26" y="19"/>
                </a:lnTo>
                <a:lnTo>
                  <a:pt x="23" y="26"/>
                </a:lnTo>
                <a:lnTo>
                  <a:pt x="22" y="36"/>
                </a:lnTo>
                <a:lnTo>
                  <a:pt x="18" y="70"/>
                </a:lnTo>
                <a:lnTo>
                  <a:pt x="22" y="93"/>
                </a:lnTo>
                <a:lnTo>
                  <a:pt x="26" y="111"/>
                </a:lnTo>
                <a:lnTo>
                  <a:pt x="29" y="118"/>
                </a:lnTo>
                <a:lnTo>
                  <a:pt x="32" y="122"/>
                </a:lnTo>
                <a:lnTo>
                  <a:pt x="37" y="125"/>
                </a:lnTo>
                <a:lnTo>
                  <a:pt x="42" y="127"/>
                </a:lnTo>
                <a:lnTo>
                  <a:pt x="46" y="125"/>
                </a:lnTo>
                <a:lnTo>
                  <a:pt x="52" y="122"/>
                </a:lnTo>
                <a:lnTo>
                  <a:pt x="59" y="113"/>
                </a:lnTo>
                <a:lnTo>
                  <a:pt x="60" y="107"/>
                </a:lnTo>
                <a:lnTo>
                  <a:pt x="63" y="87"/>
                </a:lnTo>
                <a:lnTo>
                  <a:pt x="65" y="60"/>
                </a:lnTo>
                <a:lnTo>
                  <a:pt x="63" y="40"/>
                </a:lnTo>
                <a:lnTo>
                  <a:pt x="60" y="25"/>
                </a:lnTo>
                <a:lnTo>
                  <a:pt x="54" y="12"/>
                </a:lnTo>
                <a:lnTo>
                  <a:pt x="51" y="9"/>
                </a:lnTo>
                <a:lnTo>
                  <a:pt x="45" y="6"/>
                </a:lnTo>
                <a:lnTo>
                  <a:pt x="39" y="6"/>
                </a:lnTo>
                <a:close/>
                <a:moveTo>
                  <a:pt x="35" y="0"/>
                </a:moveTo>
                <a:lnTo>
                  <a:pt x="42" y="0"/>
                </a:lnTo>
                <a:lnTo>
                  <a:pt x="56" y="3"/>
                </a:lnTo>
                <a:lnTo>
                  <a:pt x="68" y="15"/>
                </a:lnTo>
                <a:lnTo>
                  <a:pt x="77" y="28"/>
                </a:lnTo>
                <a:lnTo>
                  <a:pt x="82" y="45"/>
                </a:lnTo>
                <a:lnTo>
                  <a:pt x="83" y="65"/>
                </a:lnTo>
                <a:lnTo>
                  <a:pt x="82" y="85"/>
                </a:lnTo>
                <a:lnTo>
                  <a:pt x="77" y="102"/>
                </a:lnTo>
                <a:lnTo>
                  <a:pt x="73" y="111"/>
                </a:lnTo>
                <a:lnTo>
                  <a:pt x="66" y="119"/>
                </a:lnTo>
                <a:lnTo>
                  <a:pt x="60" y="125"/>
                </a:lnTo>
                <a:lnTo>
                  <a:pt x="48" y="131"/>
                </a:lnTo>
                <a:lnTo>
                  <a:pt x="42" y="131"/>
                </a:lnTo>
                <a:lnTo>
                  <a:pt x="29" y="130"/>
                </a:lnTo>
                <a:lnTo>
                  <a:pt x="20" y="122"/>
                </a:lnTo>
                <a:lnTo>
                  <a:pt x="11" y="110"/>
                </a:lnTo>
                <a:lnTo>
                  <a:pt x="3" y="90"/>
                </a:lnTo>
                <a:lnTo>
                  <a:pt x="0" y="67"/>
                </a:lnTo>
                <a:lnTo>
                  <a:pt x="3" y="46"/>
                </a:lnTo>
                <a:lnTo>
                  <a:pt x="8" y="29"/>
                </a:lnTo>
                <a:lnTo>
                  <a:pt x="11" y="22"/>
                </a:lnTo>
                <a:lnTo>
                  <a:pt x="15" y="15"/>
                </a:lnTo>
                <a:lnTo>
                  <a:pt x="25" y="6"/>
                </a:lnTo>
                <a:lnTo>
                  <a:pt x="31" y="3"/>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1" name="Freeform 239"/>
          <p:cNvSpPr>
            <a:spLocks/>
          </p:cNvSpPr>
          <p:nvPr/>
        </p:nvSpPr>
        <p:spPr bwMode="auto">
          <a:xfrm>
            <a:off x="2359026" y="3504667"/>
            <a:ext cx="17463" cy="17462"/>
          </a:xfrm>
          <a:custGeom>
            <a:avLst/>
            <a:gdLst>
              <a:gd name="T0" fmla="*/ 2147483647 w 21"/>
              <a:gd name="T1" fmla="*/ 0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2147483647 h 22"/>
              <a:gd name="T12" fmla="*/ 2147483647 w 21"/>
              <a:gd name="T13" fmla="*/ 2147483647 h 22"/>
              <a:gd name="T14" fmla="*/ 2147483647 w 21"/>
              <a:gd name="T15" fmla="*/ 2147483647 h 22"/>
              <a:gd name="T16" fmla="*/ 2147483647 w 21"/>
              <a:gd name="T17" fmla="*/ 2147483647 h 22"/>
              <a:gd name="T18" fmla="*/ 2147483647 w 21"/>
              <a:gd name="T19" fmla="*/ 2147483647 h 22"/>
              <a:gd name="T20" fmla="*/ 2147483647 w 21"/>
              <a:gd name="T21" fmla="*/ 2147483647 h 22"/>
              <a:gd name="T22" fmla="*/ 2147483647 w 21"/>
              <a:gd name="T23" fmla="*/ 2147483647 h 22"/>
              <a:gd name="T24" fmla="*/ 0 w 21"/>
              <a:gd name="T25" fmla="*/ 2147483647 h 22"/>
              <a:gd name="T26" fmla="*/ 2147483647 w 21"/>
              <a:gd name="T27" fmla="*/ 2147483647 h 22"/>
              <a:gd name="T28" fmla="*/ 2147483647 w 21"/>
              <a:gd name="T29" fmla="*/ 2147483647 h 22"/>
              <a:gd name="T30" fmla="*/ 2147483647 w 21"/>
              <a:gd name="T31" fmla="*/ 2147483647 h 22"/>
              <a:gd name="T32" fmla="*/ 2147483647 w 21"/>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2"/>
              <a:gd name="T53" fmla="*/ 21 w 21"/>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2">
                <a:moveTo>
                  <a:pt x="10" y="0"/>
                </a:moveTo>
                <a:lnTo>
                  <a:pt x="13" y="2"/>
                </a:lnTo>
                <a:lnTo>
                  <a:pt x="18" y="3"/>
                </a:lnTo>
                <a:lnTo>
                  <a:pt x="20" y="7"/>
                </a:lnTo>
                <a:lnTo>
                  <a:pt x="21" y="11"/>
                </a:lnTo>
                <a:lnTo>
                  <a:pt x="20" y="16"/>
                </a:lnTo>
                <a:lnTo>
                  <a:pt x="18" y="19"/>
                </a:lnTo>
                <a:lnTo>
                  <a:pt x="13" y="20"/>
                </a:lnTo>
                <a:lnTo>
                  <a:pt x="10" y="22"/>
                </a:lnTo>
                <a:lnTo>
                  <a:pt x="6" y="20"/>
                </a:lnTo>
                <a:lnTo>
                  <a:pt x="3" y="19"/>
                </a:lnTo>
                <a:lnTo>
                  <a:pt x="1" y="16"/>
                </a:lnTo>
                <a:lnTo>
                  <a:pt x="0" y="11"/>
                </a:lnTo>
                <a:lnTo>
                  <a:pt x="1" y="7"/>
                </a:lnTo>
                <a:lnTo>
                  <a:pt x="3" y="3"/>
                </a:lnTo>
                <a:lnTo>
                  <a:pt x="6" y="2"/>
                </a:lnTo>
                <a:lnTo>
                  <a:pt x="1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2" name="Freeform 240"/>
          <p:cNvSpPr>
            <a:spLocks/>
          </p:cNvSpPr>
          <p:nvPr/>
        </p:nvSpPr>
        <p:spPr bwMode="auto">
          <a:xfrm>
            <a:off x="2390775" y="3415768"/>
            <a:ext cx="65088" cy="103187"/>
          </a:xfrm>
          <a:custGeom>
            <a:avLst/>
            <a:gdLst>
              <a:gd name="T0" fmla="*/ 2147483647 w 84"/>
              <a:gd name="T1" fmla="*/ 0 h 130"/>
              <a:gd name="T2" fmla="*/ 2147483647 w 84"/>
              <a:gd name="T3" fmla="*/ 0 h 130"/>
              <a:gd name="T4" fmla="*/ 2147483647 w 84"/>
              <a:gd name="T5" fmla="*/ 2147483647 h 130"/>
              <a:gd name="T6" fmla="*/ 2147483647 w 84"/>
              <a:gd name="T7" fmla="*/ 2147483647 h 130"/>
              <a:gd name="T8" fmla="*/ 2147483647 w 84"/>
              <a:gd name="T9" fmla="*/ 2147483647 h 130"/>
              <a:gd name="T10" fmla="*/ 2147483647 w 84"/>
              <a:gd name="T11" fmla="*/ 2147483647 h 130"/>
              <a:gd name="T12" fmla="*/ 2147483647 w 84"/>
              <a:gd name="T13" fmla="*/ 2147483647 h 130"/>
              <a:gd name="T14" fmla="*/ 2147483647 w 84"/>
              <a:gd name="T15" fmla="*/ 2147483647 h 130"/>
              <a:gd name="T16" fmla="*/ 2147483647 w 84"/>
              <a:gd name="T17" fmla="*/ 2147483647 h 130"/>
              <a:gd name="T18" fmla="*/ 2147483647 w 84"/>
              <a:gd name="T19" fmla="*/ 2147483647 h 130"/>
              <a:gd name="T20" fmla="*/ 2147483647 w 84"/>
              <a:gd name="T21" fmla="*/ 2147483647 h 130"/>
              <a:gd name="T22" fmla="*/ 2147483647 w 84"/>
              <a:gd name="T23" fmla="*/ 2147483647 h 130"/>
              <a:gd name="T24" fmla="*/ 2147483647 w 84"/>
              <a:gd name="T25" fmla="*/ 2147483647 h 130"/>
              <a:gd name="T26" fmla="*/ 2147483647 w 84"/>
              <a:gd name="T27" fmla="*/ 2147483647 h 130"/>
              <a:gd name="T28" fmla="*/ 2147483647 w 84"/>
              <a:gd name="T29" fmla="*/ 2147483647 h 130"/>
              <a:gd name="T30" fmla="*/ 2147483647 w 84"/>
              <a:gd name="T31" fmla="*/ 2147483647 h 130"/>
              <a:gd name="T32" fmla="*/ 2147483647 w 84"/>
              <a:gd name="T33" fmla="*/ 2147483647 h 130"/>
              <a:gd name="T34" fmla="*/ 2147483647 w 84"/>
              <a:gd name="T35" fmla="*/ 2147483647 h 130"/>
              <a:gd name="T36" fmla="*/ 2147483647 w 84"/>
              <a:gd name="T37" fmla="*/ 2147483647 h 130"/>
              <a:gd name="T38" fmla="*/ 2147483647 w 84"/>
              <a:gd name="T39" fmla="*/ 2147483647 h 130"/>
              <a:gd name="T40" fmla="*/ 2147483647 w 84"/>
              <a:gd name="T41" fmla="*/ 2147483647 h 130"/>
              <a:gd name="T42" fmla="*/ 0 w 84"/>
              <a:gd name="T43" fmla="*/ 2147483647 h 130"/>
              <a:gd name="T44" fmla="*/ 0 w 84"/>
              <a:gd name="T45" fmla="*/ 2147483647 h 130"/>
              <a:gd name="T46" fmla="*/ 2147483647 w 84"/>
              <a:gd name="T47" fmla="*/ 2147483647 h 130"/>
              <a:gd name="T48" fmla="*/ 2147483647 w 84"/>
              <a:gd name="T49" fmla="*/ 2147483647 h 130"/>
              <a:gd name="T50" fmla="*/ 2147483647 w 84"/>
              <a:gd name="T51" fmla="*/ 2147483647 h 130"/>
              <a:gd name="T52" fmla="*/ 2147483647 w 84"/>
              <a:gd name="T53" fmla="*/ 2147483647 h 130"/>
              <a:gd name="T54" fmla="*/ 2147483647 w 84"/>
              <a:gd name="T55" fmla="*/ 2147483647 h 130"/>
              <a:gd name="T56" fmla="*/ 2147483647 w 84"/>
              <a:gd name="T57" fmla="*/ 2147483647 h 130"/>
              <a:gd name="T58" fmla="*/ 2147483647 w 84"/>
              <a:gd name="T59" fmla="*/ 2147483647 h 130"/>
              <a:gd name="T60" fmla="*/ 2147483647 w 84"/>
              <a:gd name="T61" fmla="*/ 2147483647 h 130"/>
              <a:gd name="T62" fmla="*/ 2147483647 w 84"/>
              <a:gd name="T63" fmla="*/ 2147483647 h 130"/>
              <a:gd name="T64" fmla="*/ 2147483647 w 84"/>
              <a:gd name="T65" fmla="*/ 2147483647 h 130"/>
              <a:gd name="T66" fmla="*/ 2147483647 w 84"/>
              <a:gd name="T67" fmla="*/ 2147483647 h 130"/>
              <a:gd name="T68" fmla="*/ 2147483647 w 84"/>
              <a:gd name="T69" fmla="*/ 2147483647 h 130"/>
              <a:gd name="T70" fmla="*/ 2147483647 w 84"/>
              <a:gd name="T71" fmla="*/ 2147483647 h 130"/>
              <a:gd name="T72" fmla="*/ 2147483647 w 84"/>
              <a:gd name="T73" fmla="*/ 2147483647 h 130"/>
              <a:gd name="T74" fmla="*/ 2147483647 w 84"/>
              <a:gd name="T75" fmla="*/ 2147483647 h 130"/>
              <a:gd name="T76" fmla="*/ 2147483647 w 84"/>
              <a:gd name="T77" fmla="*/ 2147483647 h 130"/>
              <a:gd name="T78" fmla="*/ 2147483647 w 84"/>
              <a:gd name="T79" fmla="*/ 2147483647 h 130"/>
              <a:gd name="T80" fmla="*/ 2147483647 w 84"/>
              <a:gd name="T81" fmla="*/ 0 h 1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4"/>
              <a:gd name="T124" fmla="*/ 0 h 130"/>
              <a:gd name="T125" fmla="*/ 84 w 84"/>
              <a:gd name="T126" fmla="*/ 130 h 1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4" h="130">
                <a:moveTo>
                  <a:pt x="33" y="0"/>
                </a:moveTo>
                <a:lnTo>
                  <a:pt x="40" y="0"/>
                </a:lnTo>
                <a:lnTo>
                  <a:pt x="54" y="2"/>
                </a:lnTo>
                <a:lnTo>
                  <a:pt x="67" y="9"/>
                </a:lnTo>
                <a:lnTo>
                  <a:pt x="71" y="15"/>
                </a:lnTo>
                <a:lnTo>
                  <a:pt x="74" y="20"/>
                </a:lnTo>
                <a:lnTo>
                  <a:pt x="76" y="26"/>
                </a:lnTo>
                <a:lnTo>
                  <a:pt x="76" y="43"/>
                </a:lnTo>
                <a:lnTo>
                  <a:pt x="73" y="53"/>
                </a:lnTo>
                <a:lnTo>
                  <a:pt x="64" y="68"/>
                </a:lnTo>
                <a:lnTo>
                  <a:pt x="50" y="85"/>
                </a:lnTo>
                <a:lnTo>
                  <a:pt x="36" y="99"/>
                </a:lnTo>
                <a:lnTo>
                  <a:pt x="26" y="110"/>
                </a:lnTo>
                <a:lnTo>
                  <a:pt x="20" y="116"/>
                </a:lnTo>
                <a:lnTo>
                  <a:pt x="59" y="116"/>
                </a:lnTo>
                <a:lnTo>
                  <a:pt x="65" y="114"/>
                </a:lnTo>
                <a:lnTo>
                  <a:pt x="68" y="114"/>
                </a:lnTo>
                <a:lnTo>
                  <a:pt x="74" y="111"/>
                </a:lnTo>
                <a:lnTo>
                  <a:pt x="81" y="105"/>
                </a:lnTo>
                <a:lnTo>
                  <a:pt x="84" y="105"/>
                </a:lnTo>
                <a:lnTo>
                  <a:pt x="76" y="130"/>
                </a:lnTo>
                <a:lnTo>
                  <a:pt x="0" y="130"/>
                </a:lnTo>
                <a:lnTo>
                  <a:pt x="0" y="127"/>
                </a:lnTo>
                <a:lnTo>
                  <a:pt x="36" y="91"/>
                </a:lnTo>
                <a:lnTo>
                  <a:pt x="47" y="77"/>
                </a:lnTo>
                <a:lnTo>
                  <a:pt x="57" y="59"/>
                </a:lnTo>
                <a:lnTo>
                  <a:pt x="61" y="42"/>
                </a:lnTo>
                <a:lnTo>
                  <a:pt x="59" y="34"/>
                </a:lnTo>
                <a:lnTo>
                  <a:pt x="57" y="28"/>
                </a:lnTo>
                <a:lnTo>
                  <a:pt x="53" y="22"/>
                </a:lnTo>
                <a:lnTo>
                  <a:pt x="48" y="17"/>
                </a:lnTo>
                <a:lnTo>
                  <a:pt x="36" y="14"/>
                </a:lnTo>
                <a:lnTo>
                  <a:pt x="23" y="17"/>
                </a:lnTo>
                <a:lnTo>
                  <a:pt x="14" y="23"/>
                </a:lnTo>
                <a:lnTo>
                  <a:pt x="8" y="36"/>
                </a:lnTo>
                <a:lnTo>
                  <a:pt x="3" y="36"/>
                </a:lnTo>
                <a:lnTo>
                  <a:pt x="8" y="20"/>
                </a:lnTo>
                <a:lnTo>
                  <a:pt x="16" y="9"/>
                </a:lnTo>
                <a:lnTo>
                  <a:pt x="22" y="5"/>
                </a:lnTo>
                <a:lnTo>
                  <a:pt x="26" y="2"/>
                </a:lnTo>
                <a:lnTo>
                  <a:pt x="33"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3" name="Freeform 241"/>
          <p:cNvSpPr>
            <a:spLocks noEditPoints="1"/>
          </p:cNvSpPr>
          <p:nvPr/>
        </p:nvSpPr>
        <p:spPr bwMode="auto">
          <a:xfrm>
            <a:off x="2468564" y="3415768"/>
            <a:ext cx="65087" cy="104775"/>
          </a:xfrm>
          <a:custGeom>
            <a:avLst/>
            <a:gdLst>
              <a:gd name="T0" fmla="*/ 2147483647 w 82"/>
              <a:gd name="T1" fmla="*/ 2147483647 h 131"/>
              <a:gd name="T2" fmla="*/ 2147483647 w 82"/>
              <a:gd name="T3" fmla="*/ 2147483647 h 131"/>
              <a:gd name="T4" fmla="*/ 2147483647 w 82"/>
              <a:gd name="T5" fmla="*/ 2147483647 h 131"/>
              <a:gd name="T6" fmla="*/ 2147483647 w 82"/>
              <a:gd name="T7" fmla="*/ 2147483647 h 131"/>
              <a:gd name="T8" fmla="*/ 2147483647 w 82"/>
              <a:gd name="T9" fmla="*/ 2147483647 h 131"/>
              <a:gd name="T10" fmla="*/ 2147483647 w 82"/>
              <a:gd name="T11" fmla="*/ 2147483647 h 131"/>
              <a:gd name="T12" fmla="*/ 2147483647 w 82"/>
              <a:gd name="T13" fmla="*/ 2147483647 h 131"/>
              <a:gd name="T14" fmla="*/ 2147483647 w 82"/>
              <a:gd name="T15" fmla="*/ 2147483647 h 131"/>
              <a:gd name="T16" fmla="*/ 2147483647 w 82"/>
              <a:gd name="T17" fmla="*/ 2147483647 h 131"/>
              <a:gd name="T18" fmla="*/ 2147483647 w 82"/>
              <a:gd name="T19" fmla="*/ 2147483647 h 131"/>
              <a:gd name="T20" fmla="*/ 2147483647 w 82"/>
              <a:gd name="T21" fmla="*/ 2147483647 h 131"/>
              <a:gd name="T22" fmla="*/ 2147483647 w 82"/>
              <a:gd name="T23" fmla="*/ 2147483647 h 131"/>
              <a:gd name="T24" fmla="*/ 2147483647 w 82"/>
              <a:gd name="T25" fmla="*/ 2147483647 h 131"/>
              <a:gd name="T26" fmla="*/ 2147483647 w 82"/>
              <a:gd name="T27" fmla="*/ 2147483647 h 131"/>
              <a:gd name="T28" fmla="*/ 2147483647 w 82"/>
              <a:gd name="T29" fmla="*/ 2147483647 h 131"/>
              <a:gd name="T30" fmla="*/ 2147483647 w 82"/>
              <a:gd name="T31" fmla="*/ 2147483647 h 131"/>
              <a:gd name="T32" fmla="*/ 2147483647 w 82"/>
              <a:gd name="T33" fmla="*/ 2147483647 h 131"/>
              <a:gd name="T34" fmla="*/ 2147483647 w 82"/>
              <a:gd name="T35" fmla="*/ 2147483647 h 131"/>
              <a:gd name="T36" fmla="*/ 2147483647 w 82"/>
              <a:gd name="T37" fmla="*/ 2147483647 h 131"/>
              <a:gd name="T38" fmla="*/ 2147483647 w 82"/>
              <a:gd name="T39" fmla="*/ 2147483647 h 131"/>
              <a:gd name="T40" fmla="*/ 2147483647 w 82"/>
              <a:gd name="T41" fmla="*/ 2147483647 h 131"/>
              <a:gd name="T42" fmla="*/ 2147483647 w 82"/>
              <a:gd name="T43" fmla="*/ 2147483647 h 131"/>
              <a:gd name="T44" fmla="*/ 2147483647 w 82"/>
              <a:gd name="T45" fmla="*/ 2147483647 h 131"/>
              <a:gd name="T46" fmla="*/ 2147483647 w 82"/>
              <a:gd name="T47" fmla="*/ 2147483647 h 131"/>
              <a:gd name="T48" fmla="*/ 2147483647 w 82"/>
              <a:gd name="T49" fmla="*/ 0 h 131"/>
              <a:gd name="T50" fmla="*/ 2147483647 w 82"/>
              <a:gd name="T51" fmla="*/ 0 h 131"/>
              <a:gd name="T52" fmla="*/ 2147483647 w 82"/>
              <a:gd name="T53" fmla="*/ 2147483647 h 131"/>
              <a:gd name="T54" fmla="*/ 2147483647 w 82"/>
              <a:gd name="T55" fmla="*/ 2147483647 h 131"/>
              <a:gd name="T56" fmla="*/ 2147483647 w 82"/>
              <a:gd name="T57" fmla="*/ 2147483647 h 131"/>
              <a:gd name="T58" fmla="*/ 2147483647 w 82"/>
              <a:gd name="T59" fmla="*/ 2147483647 h 131"/>
              <a:gd name="T60" fmla="*/ 2147483647 w 82"/>
              <a:gd name="T61" fmla="*/ 2147483647 h 131"/>
              <a:gd name="T62" fmla="*/ 2147483647 w 82"/>
              <a:gd name="T63" fmla="*/ 2147483647 h 131"/>
              <a:gd name="T64" fmla="*/ 2147483647 w 82"/>
              <a:gd name="T65" fmla="*/ 2147483647 h 131"/>
              <a:gd name="T66" fmla="*/ 2147483647 w 82"/>
              <a:gd name="T67" fmla="*/ 2147483647 h 131"/>
              <a:gd name="T68" fmla="*/ 2147483647 w 82"/>
              <a:gd name="T69" fmla="*/ 2147483647 h 131"/>
              <a:gd name="T70" fmla="*/ 2147483647 w 82"/>
              <a:gd name="T71" fmla="*/ 2147483647 h 131"/>
              <a:gd name="T72" fmla="*/ 2147483647 w 82"/>
              <a:gd name="T73" fmla="*/ 2147483647 h 131"/>
              <a:gd name="T74" fmla="*/ 2147483647 w 82"/>
              <a:gd name="T75" fmla="*/ 2147483647 h 131"/>
              <a:gd name="T76" fmla="*/ 2147483647 w 82"/>
              <a:gd name="T77" fmla="*/ 2147483647 h 131"/>
              <a:gd name="T78" fmla="*/ 2147483647 w 82"/>
              <a:gd name="T79" fmla="*/ 2147483647 h 131"/>
              <a:gd name="T80" fmla="*/ 2147483647 w 82"/>
              <a:gd name="T81" fmla="*/ 2147483647 h 131"/>
              <a:gd name="T82" fmla="*/ 2147483647 w 82"/>
              <a:gd name="T83" fmla="*/ 2147483647 h 131"/>
              <a:gd name="T84" fmla="*/ 2147483647 w 82"/>
              <a:gd name="T85" fmla="*/ 2147483647 h 131"/>
              <a:gd name="T86" fmla="*/ 0 w 82"/>
              <a:gd name="T87" fmla="*/ 2147483647 h 131"/>
              <a:gd name="T88" fmla="*/ 2147483647 w 82"/>
              <a:gd name="T89" fmla="*/ 2147483647 h 131"/>
              <a:gd name="T90" fmla="*/ 2147483647 w 82"/>
              <a:gd name="T91" fmla="*/ 2147483647 h 131"/>
              <a:gd name="T92" fmla="*/ 2147483647 w 82"/>
              <a:gd name="T93" fmla="*/ 2147483647 h 131"/>
              <a:gd name="T94" fmla="*/ 2147483647 w 82"/>
              <a:gd name="T95" fmla="*/ 2147483647 h 131"/>
              <a:gd name="T96" fmla="*/ 2147483647 w 82"/>
              <a:gd name="T97" fmla="*/ 2147483647 h 131"/>
              <a:gd name="T98" fmla="*/ 2147483647 w 82"/>
              <a:gd name="T99" fmla="*/ 2147483647 h 131"/>
              <a:gd name="T100" fmla="*/ 2147483647 w 82"/>
              <a:gd name="T101" fmla="*/ 2147483647 h 131"/>
              <a:gd name="T102" fmla="*/ 2147483647 w 82"/>
              <a:gd name="T103" fmla="*/ 0 h 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
              <a:gd name="T157" fmla="*/ 0 h 131"/>
              <a:gd name="T158" fmla="*/ 82 w 82"/>
              <a:gd name="T159" fmla="*/ 131 h 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 h="131">
                <a:moveTo>
                  <a:pt x="37" y="6"/>
                </a:moveTo>
                <a:lnTo>
                  <a:pt x="31" y="12"/>
                </a:lnTo>
                <a:lnTo>
                  <a:pt x="26" y="19"/>
                </a:lnTo>
                <a:lnTo>
                  <a:pt x="23" y="26"/>
                </a:lnTo>
                <a:lnTo>
                  <a:pt x="22" y="36"/>
                </a:lnTo>
                <a:lnTo>
                  <a:pt x="19" y="70"/>
                </a:lnTo>
                <a:lnTo>
                  <a:pt x="20" y="93"/>
                </a:lnTo>
                <a:lnTo>
                  <a:pt x="25" y="111"/>
                </a:lnTo>
                <a:lnTo>
                  <a:pt x="28" y="118"/>
                </a:lnTo>
                <a:lnTo>
                  <a:pt x="33" y="122"/>
                </a:lnTo>
                <a:lnTo>
                  <a:pt x="37" y="125"/>
                </a:lnTo>
                <a:lnTo>
                  <a:pt x="42" y="127"/>
                </a:lnTo>
                <a:lnTo>
                  <a:pt x="47" y="125"/>
                </a:lnTo>
                <a:lnTo>
                  <a:pt x="51" y="122"/>
                </a:lnTo>
                <a:lnTo>
                  <a:pt x="56" y="118"/>
                </a:lnTo>
                <a:lnTo>
                  <a:pt x="57" y="113"/>
                </a:lnTo>
                <a:lnTo>
                  <a:pt x="61" y="107"/>
                </a:lnTo>
                <a:lnTo>
                  <a:pt x="64" y="87"/>
                </a:lnTo>
                <a:lnTo>
                  <a:pt x="64" y="40"/>
                </a:lnTo>
                <a:lnTo>
                  <a:pt x="61" y="25"/>
                </a:lnTo>
                <a:lnTo>
                  <a:pt x="54" y="12"/>
                </a:lnTo>
                <a:lnTo>
                  <a:pt x="51" y="9"/>
                </a:lnTo>
                <a:lnTo>
                  <a:pt x="47" y="6"/>
                </a:lnTo>
                <a:lnTo>
                  <a:pt x="37" y="6"/>
                </a:lnTo>
                <a:close/>
                <a:moveTo>
                  <a:pt x="36" y="0"/>
                </a:moveTo>
                <a:lnTo>
                  <a:pt x="42" y="0"/>
                </a:lnTo>
                <a:lnTo>
                  <a:pt x="56" y="3"/>
                </a:lnTo>
                <a:lnTo>
                  <a:pt x="68" y="15"/>
                </a:lnTo>
                <a:lnTo>
                  <a:pt x="76" y="28"/>
                </a:lnTo>
                <a:lnTo>
                  <a:pt x="81" y="45"/>
                </a:lnTo>
                <a:lnTo>
                  <a:pt x="82" y="65"/>
                </a:lnTo>
                <a:lnTo>
                  <a:pt x="81" y="85"/>
                </a:lnTo>
                <a:lnTo>
                  <a:pt x="76" y="102"/>
                </a:lnTo>
                <a:lnTo>
                  <a:pt x="71" y="111"/>
                </a:lnTo>
                <a:lnTo>
                  <a:pt x="67" y="119"/>
                </a:lnTo>
                <a:lnTo>
                  <a:pt x="61" y="125"/>
                </a:lnTo>
                <a:lnTo>
                  <a:pt x="54" y="128"/>
                </a:lnTo>
                <a:lnTo>
                  <a:pt x="47" y="131"/>
                </a:lnTo>
                <a:lnTo>
                  <a:pt x="40" y="131"/>
                </a:lnTo>
                <a:lnTo>
                  <a:pt x="30" y="130"/>
                </a:lnTo>
                <a:lnTo>
                  <a:pt x="20" y="122"/>
                </a:lnTo>
                <a:lnTo>
                  <a:pt x="11" y="110"/>
                </a:lnTo>
                <a:lnTo>
                  <a:pt x="3" y="90"/>
                </a:lnTo>
                <a:lnTo>
                  <a:pt x="0" y="67"/>
                </a:lnTo>
                <a:lnTo>
                  <a:pt x="2" y="46"/>
                </a:lnTo>
                <a:lnTo>
                  <a:pt x="6" y="29"/>
                </a:lnTo>
                <a:lnTo>
                  <a:pt x="11" y="22"/>
                </a:lnTo>
                <a:lnTo>
                  <a:pt x="14" y="15"/>
                </a:lnTo>
                <a:lnTo>
                  <a:pt x="19" y="11"/>
                </a:lnTo>
                <a:lnTo>
                  <a:pt x="25" y="6"/>
                </a:lnTo>
                <a:lnTo>
                  <a:pt x="30" y="3"/>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4" name="Freeform 242"/>
          <p:cNvSpPr>
            <a:spLocks noEditPoints="1"/>
          </p:cNvSpPr>
          <p:nvPr/>
        </p:nvSpPr>
        <p:spPr bwMode="auto">
          <a:xfrm>
            <a:off x="2276476" y="3993618"/>
            <a:ext cx="66675" cy="103187"/>
          </a:xfrm>
          <a:custGeom>
            <a:avLst/>
            <a:gdLst>
              <a:gd name="T0" fmla="*/ 2147483647 w 83"/>
              <a:gd name="T1" fmla="*/ 2147483647 h 132"/>
              <a:gd name="T2" fmla="*/ 2147483647 w 83"/>
              <a:gd name="T3" fmla="*/ 2147483647 h 132"/>
              <a:gd name="T4" fmla="*/ 2147483647 w 83"/>
              <a:gd name="T5" fmla="*/ 2147483647 h 132"/>
              <a:gd name="T6" fmla="*/ 2147483647 w 83"/>
              <a:gd name="T7" fmla="*/ 2147483647 h 132"/>
              <a:gd name="T8" fmla="*/ 2147483647 w 83"/>
              <a:gd name="T9" fmla="*/ 2147483647 h 132"/>
              <a:gd name="T10" fmla="*/ 2147483647 w 83"/>
              <a:gd name="T11" fmla="*/ 2147483647 h 132"/>
              <a:gd name="T12" fmla="*/ 2147483647 w 83"/>
              <a:gd name="T13" fmla="*/ 2147483647 h 132"/>
              <a:gd name="T14" fmla="*/ 2147483647 w 83"/>
              <a:gd name="T15" fmla="*/ 2147483647 h 132"/>
              <a:gd name="T16" fmla="*/ 2147483647 w 83"/>
              <a:gd name="T17" fmla="*/ 2147483647 h 132"/>
              <a:gd name="T18" fmla="*/ 2147483647 w 83"/>
              <a:gd name="T19" fmla="*/ 2147483647 h 132"/>
              <a:gd name="T20" fmla="*/ 2147483647 w 83"/>
              <a:gd name="T21" fmla="*/ 2147483647 h 132"/>
              <a:gd name="T22" fmla="*/ 2147483647 w 83"/>
              <a:gd name="T23" fmla="*/ 2147483647 h 132"/>
              <a:gd name="T24" fmla="*/ 2147483647 w 83"/>
              <a:gd name="T25" fmla="*/ 2147483647 h 132"/>
              <a:gd name="T26" fmla="*/ 2147483647 w 83"/>
              <a:gd name="T27" fmla="*/ 2147483647 h 132"/>
              <a:gd name="T28" fmla="*/ 2147483647 w 83"/>
              <a:gd name="T29" fmla="*/ 2147483647 h 132"/>
              <a:gd name="T30" fmla="*/ 2147483647 w 83"/>
              <a:gd name="T31" fmla="*/ 2147483647 h 132"/>
              <a:gd name="T32" fmla="*/ 2147483647 w 83"/>
              <a:gd name="T33" fmla="*/ 2147483647 h 132"/>
              <a:gd name="T34" fmla="*/ 2147483647 w 83"/>
              <a:gd name="T35" fmla="*/ 2147483647 h 132"/>
              <a:gd name="T36" fmla="*/ 2147483647 w 83"/>
              <a:gd name="T37" fmla="*/ 2147483647 h 132"/>
              <a:gd name="T38" fmla="*/ 2147483647 w 83"/>
              <a:gd name="T39" fmla="*/ 2147483647 h 132"/>
              <a:gd name="T40" fmla="*/ 2147483647 w 83"/>
              <a:gd name="T41" fmla="*/ 2147483647 h 132"/>
              <a:gd name="T42" fmla="*/ 2147483647 w 83"/>
              <a:gd name="T43" fmla="*/ 2147483647 h 132"/>
              <a:gd name="T44" fmla="*/ 2147483647 w 83"/>
              <a:gd name="T45" fmla="*/ 2147483647 h 132"/>
              <a:gd name="T46" fmla="*/ 2147483647 w 83"/>
              <a:gd name="T47" fmla="*/ 2147483647 h 132"/>
              <a:gd name="T48" fmla="*/ 2147483647 w 83"/>
              <a:gd name="T49" fmla="*/ 2147483647 h 132"/>
              <a:gd name="T50" fmla="*/ 2147483647 w 83"/>
              <a:gd name="T51" fmla="*/ 0 h 132"/>
              <a:gd name="T52" fmla="*/ 2147483647 w 83"/>
              <a:gd name="T53" fmla="*/ 0 h 132"/>
              <a:gd name="T54" fmla="*/ 2147483647 w 83"/>
              <a:gd name="T55" fmla="*/ 2147483647 h 132"/>
              <a:gd name="T56" fmla="*/ 2147483647 w 83"/>
              <a:gd name="T57" fmla="*/ 2147483647 h 132"/>
              <a:gd name="T58" fmla="*/ 2147483647 w 83"/>
              <a:gd name="T59" fmla="*/ 2147483647 h 132"/>
              <a:gd name="T60" fmla="*/ 2147483647 w 83"/>
              <a:gd name="T61" fmla="*/ 2147483647 h 132"/>
              <a:gd name="T62" fmla="*/ 2147483647 w 83"/>
              <a:gd name="T63" fmla="*/ 2147483647 h 132"/>
              <a:gd name="T64" fmla="*/ 2147483647 w 83"/>
              <a:gd name="T65" fmla="*/ 2147483647 h 132"/>
              <a:gd name="T66" fmla="*/ 2147483647 w 83"/>
              <a:gd name="T67" fmla="*/ 2147483647 h 132"/>
              <a:gd name="T68" fmla="*/ 2147483647 w 83"/>
              <a:gd name="T69" fmla="*/ 2147483647 h 132"/>
              <a:gd name="T70" fmla="*/ 2147483647 w 83"/>
              <a:gd name="T71" fmla="*/ 2147483647 h 132"/>
              <a:gd name="T72" fmla="*/ 2147483647 w 83"/>
              <a:gd name="T73" fmla="*/ 2147483647 h 132"/>
              <a:gd name="T74" fmla="*/ 2147483647 w 83"/>
              <a:gd name="T75" fmla="*/ 2147483647 h 132"/>
              <a:gd name="T76" fmla="*/ 2147483647 w 83"/>
              <a:gd name="T77" fmla="*/ 2147483647 h 132"/>
              <a:gd name="T78" fmla="*/ 2147483647 w 83"/>
              <a:gd name="T79" fmla="*/ 2147483647 h 132"/>
              <a:gd name="T80" fmla="*/ 2147483647 w 83"/>
              <a:gd name="T81" fmla="*/ 2147483647 h 132"/>
              <a:gd name="T82" fmla="*/ 2147483647 w 83"/>
              <a:gd name="T83" fmla="*/ 2147483647 h 132"/>
              <a:gd name="T84" fmla="*/ 2147483647 w 83"/>
              <a:gd name="T85" fmla="*/ 2147483647 h 132"/>
              <a:gd name="T86" fmla="*/ 0 w 83"/>
              <a:gd name="T87" fmla="*/ 2147483647 h 132"/>
              <a:gd name="T88" fmla="*/ 2147483647 w 83"/>
              <a:gd name="T89" fmla="*/ 2147483647 h 132"/>
              <a:gd name="T90" fmla="*/ 2147483647 w 83"/>
              <a:gd name="T91" fmla="*/ 2147483647 h 132"/>
              <a:gd name="T92" fmla="*/ 2147483647 w 83"/>
              <a:gd name="T93" fmla="*/ 2147483647 h 132"/>
              <a:gd name="T94" fmla="*/ 2147483647 w 83"/>
              <a:gd name="T95" fmla="*/ 2147483647 h 132"/>
              <a:gd name="T96" fmla="*/ 2147483647 w 83"/>
              <a:gd name="T97" fmla="*/ 2147483647 h 132"/>
              <a:gd name="T98" fmla="*/ 2147483647 w 83"/>
              <a:gd name="T99" fmla="*/ 2147483647 h 132"/>
              <a:gd name="T100" fmla="*/ 2147483647 w 83"/>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2"/>
              <a:gd name="T155" fmla="*/ 83 w 8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2">
                <a:moveTo>
                  <a:pt x="39" y="6"/>
                </a:moveTo>
                <a:lnTo>
                  <a:pt x="34" y="9"/>
                </a:lnTo>
                <a:lnTo>
                  <a:pt x="31" y="13"/>
                </a:lnTo>
                <a:lnTo>
                  <a:pt x="26" y="19"/>
                </a:lnTo>
                <a:lnTo>
                  <a:pt x="23" y="27"/>
                </a:lnTo>
                <a:lnTo>
                  <a:pt x="22" y="36"/>
                </a:lnTo>
                <a:lnTo>
                  <a:pt x="18" y="70"/>
                </a:lnTo>
                <a:lnTo>
                  <a:pt x="22" y="93"/>
                </a:lnTo>
                <a:lnTo>
                  <a:pt x="26" y="112"/>
                </a:lnTo>
                <a:lnTo>
                  <a:pt x="29" y="118"/>
                </a:lnTo>
                <a:lnTo>
                  <a:pt x="32" y="122"/>
                </a:lnTo>
                <a:lnTo>
                  <a:pt x="37" y="126"/>
                </a:lnTo>
                <a:lnTo>
                  <a:pt x="42" y="127"/>
                </a:lnTo>
                <a:lnTo>
                  <a:pt x="46" y="126"/>
                </a:lnTo>
                <a:lnTo>
                  <a:pt x="52" y="122"/>
                </a:lnTo>
                <a:lnTo>
                  <a:pt x="59" y="113"/>
                </a:lnTo>
                <a:lnTo>
                  <a:pt x="60" y="107"/>
                </a:lnTo>
                <a:lnTo>
                  <a:pt x="63" y="87"/>
                </a:lnTo>
                <a:lnTo>
                  <a:pt x="65" y="61"/>
                </a:lnTo>
                <a:lnTo>
                  <a:pt x="63" y="40"/>
                </a:lnTo>
                <a:lnTo>
                  <a:pt x="60" y="25"/>
                </a:lnTo>
                <a:lnTo>
                  <a:pt x="54" y="13"/>
                </a:lnTo>
                <a:lnTo>
                  <a:pt x="51" y="9"/>
                </a:lnTo>
                <a:lnTo>
                  <a:pt x="45" y="6"/>
                </a:lnTo>
                <a:lnTo>
                  <a:pt x="39" y="6"/>
                </a:lnTo>
                <a:close/>
                <a:moveTo>
                  <a:pt x="35" y="0"/>
                </a:moveTo>
                <a:lnTo>
                  <a:pt x="42" y="0"/>
                </a:lnTo>
                <a:lnTo>
                  <a:pt x="56" y="3"/>
                </a:lnTo>
                <a:lnTo>
                  <a:pt x="68" y="16"/>
                </a:lnTo>
                <a:lnTo>
                  <a:pt x="77" y="28"/>
                </a:lnTo>
                <a:lnTo>
                  <a:pt x="82" y="45"/>
                </a:lnTo>
                <a:lnTo>
                  <a:pt x="83" y="65"/>
                </a:lnTo>
                <a:lnTo>
                  <a:pt x="82" y="85"/>
                </a:lnTo>
                <a:lnTo>
                  <a:pt x="77" y="102"/>
                </a:lnTo>
                <a:lnTo>
                  <a:pt x="73" y="112"/>
                </a:lnTo>
                <a:lnTo>
                  <a:pt x="66" y="119"/>
                </a:lnTo>
                <a:lnTo>
                  <a:pt x="60" y="126"/>
                </a:lnTo>
                <a:lnTo>
                  <a:pt x="48" y="132"/>
                </a:lnTo>
                <a:lnTo>
                  <a:pt x="42" y="132"/>
                </a:lnTo>
                <a:lnTo>
                  <a:pt x="29" y="130"/>
                </a:lnTo>
                <a:lnTo>
                  <a:pt x="20" y="122"/>
                </a:lnTo>
                <a:lnTo>
                  <a:pt x="11" y="110"/>
                </a:lnTo>
                <a:lnTo>
                  <a:pt x="3" y="90"/>
                </a:lnTo>
                <a:lnTo>
                  <a:pt x="0" y="67"/>
                </a:lnTo>
                <a:lnTo>
                  <a:pt x="3" y="47"/>
                </a:lnTo>
                <a:lnTo>
                  <a:pt x="8" y="30"/>
                </a:lnTo>
                <a:lnTo>
                  <a:pt x="11" y="22"/>
                </a:lnTo>
                <a:lnTo>
                  <a:pt x="15" y="16"/>
                </a:lnTo>
                <a:lnTo>
                  <a:pt x="25" y="6"/>
                </a:lnTo>
                <a:lnTo>
                  <a:pt x="31" y="3"/>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5" name="Freeform 243"/>
          <p:cNvSpPr>
            <a:spLocks/>
          </p:cNvSpPr>
          <p:nvPr/>
        </p:nvSpPr>
        <p:spPr bwMode="auto">
          <a:xfrm>
            <a:off x="2359026" y="4080930"/>
            <a:ext cx="17463" cy="17463"/>
          </a:xfrm>
          <a:custGeom>
            <a:avLst/>
            <a:gdLst>
              <a:gd name="T0" fmla="*/ 2147483647 w 21"/>
              <a:gd name="T1" fmla="*/ 0 h 21"/>
              <a:gd name="T2" fmla="*/ 2147483647 w 21"/>
              <a:gd name="T3" fmla="*/ 2147483647 h 21"/>
              <a:gd name="T4" fmla="*/ 2147483647 w 21"/>
              <a:gd name="T5" fmla="*/ 2147483647 h 21"/>
              <a:gd name="T6" fmla="*/ 2147483647 w 21"/>
              <a:gd name="T7" fmla="*/ 2147483647 h 21"/>
              <a:gd name="T8" fmla="*/ 2147483647 w 21"/>
              <a:gd name="T9" fmla="*/ 2147483647 h 21"/>
              <a:gd name="T10" fmla="*/ 2147483647 w 21"/>
              <a:gd name="T11" fmla="*/ 2147483647 h 21"/>
              <a:gd name="T12" fmla="*/ 2147483647 w 21"/>
              <a:gd name="T13" fmla="*/ 2147483647 h 21"/>
              <a:gd name="T14" fmla="*/ 2147483647 w 21"/>
              <a:gd name="T15" fmla="*/ 2147483647 h 21"/>
              <a:gd name="T16" fmla="*/ 2147483647 w 21"/>
              <a:gd name="T17" fmla="*/ 2147483647 h 21"/>
              <a:gd name="T18" fmla="*/ 2147483647 w 21"/>
              <a:gd name="T19" fmla="*/ 2147483647 h 21"/>
              <a:gd name="T20" fmla="*/ 2147483647 w 21"/>
              <a:gd name="T21" fmla="*/ 2147483647 h 21"/>
              <a:gd name="T22" fmla="*/ 2147483647 w 21"/>
              <a:gd name="T23" fmla="*/ 2147483647 h 21"/>
              <a:gd name="T24" fmla="*/ 0 w 21"/>
              <a:gd name="T25" fmla="*/ 2147483647 h 21"/>
              <a:gd name="T26" fmla="*/ 2147483647 w 21"/>
              <a:gd name="T27" fmla="*/ 2147483647 h 21"/>
              <a:gd name="T28" fmla="*/ 2147483647 w 21"/>
              <a:gd name="T29" fmla="*/ 2147483647 h 21"/>
              <a:gd name="T30" fmla="*/ 2147483647 w 21"/>
              <a:gd name="T31" fmla="*/ 2147483647 h 21"/>
              <a:gd name="T32" fmla="*/ 2147483647 w 21"/>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1"/>
              <a:gd name="T53" fmla="*/ 21 w 21"/>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1">
                <a:moveTo>
                  <a:pt x="10" y="0"/>
                </a:moveTo>
                <a:lnTo>
                  <a:pt x="13" y="1"/>
                </a:lnTo>
                <a:lnTo>
                  <a:pt x="18" y="3"/>
                </a:lnTo>
                <a:lnTo>
                  <a:pt x="20" y="6"/>
                </a:lnTo>
                <a:lnTo>
                  <a:pt x="21" y="10"/>
                </a:lnTo>
                <a:lnTo>
                  <a:pt x="20" y="15"/>
                </a:lnTo>
                <a:lnTo>
                  <a:pt x="18" y="18"/>
                </a:lnTo>
                <a:lnTo>
                  <a:pt x="13" y="20"/>
                </a:lnTo>
                <a:lnTo>
                  <a:pt x="10" y="21"/>
                </a:lnTo>
                <a:lnTo>
                  <a:pt x="6" y="20"/>
                </a:lnTo>
                <a:lnTo>
                  <a:pt x="3" y="18"/>
                </a:lnTo>
                <a:lnTo>
                  <a:pt x="1" y="15"/>
                </a:lnTo>
                <a:lnTo>
                  <a:pt x="0" y="10"/>
                </a:lnTo>
                <a:lnTo>
                  <a:pt x="1" y="6"/>
                </a:lnTo>
                <a:lnTo>
                  <a:pt x="3" y="3"/>
                </a:lnTo>
                <a:lnTo>
                  <a:pt x="6" y="1"/>
                </a:lnTo>
                <a:lnTo>
                  <a:pt x="1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6" name="Freeform 244"/>
          <p:cNvSpPr>
            <a:spLocks/>
          </p:cNvSpPr>
          <p:nvPr/>
        </p:nvSpPr>
        <p:spPr bwMode="auto">
          <a:xfrm>
            <a:off x="2405064" y="3993618"/>
            <a:ext cx="39687" cy="103187"/>
          </a:xfrm>
          <a:custGeom>
            <a:avLst/>
            <a:gdLst>
              <a:gd name="T0" fmla="*/ 2147483647 w 49"/>
              <a:gd name="T1" fmla="*/ 0 h 130"/>
              <a:gd name="T2" fmla="*/ 2147483647 w 49"/>
              <a:gd name="T3" fmla="*/ 0 h 130"/>
              <a:gd name="T4" fmla="*/ 2147483647 w 49"/>
              <a:gd name="T5" fmla="*/ 2147483647 h 130"/>
              <a:gd name="T6" fmla="*/ 2147483647 w 49"/>
              <a:gd name="T7" fmla="*/ 2147483647 h 130"/>
              <a:gd name="T8" fmla="*/ 2147483647 w 49"/>
              <a:gd name="T9" fmla="*/ 2147483647 h 130"/>
              <a:gd name="T10" fmla="*/ 2147483647 w 49"/>
              <a:gd name="T11" fmla="*/ 2147483647 h 130"/>
              <a:gd name="T12" fmla="*/ 2147483647 w 49"/>
              <a:gd name="T13" fmla="*/ 2147483647 h 130"/>
              <a:gd name="T14" fmla="*/ 2147483647 w 49"/>
              <a:gd name="T15" fmla="*/ 2147483647 h 130"/>
              <a:gd name="T16" fmla="*/ 2147483647 w 49"/>
              <a:gd name="T17" fmla="*/ 2147483647 h 130"/>
              <a:gd name="T18" fmla="*/ 2147483647 w 49"/>
              <a:gd name="T19" fmla="*/ 2147483647 h 130"/>
              <a:gd name="T20" fmla="*/ 2147483647 w 49"/>
              <a:gd name="T21" fmla="*/ 2147483647 h 130"/>
              <a:gd name="T22" fmla="*/ 2147483647 w 49"/>
              <a:gd name="T23" fmla="*/ 2147483647 h 130"/>
              <a:gd name="T24" fmla="*/ 2147483647 w 49"/>
              <a:gd name="T25" fmla="*/ 2147483647 h 130"/>
              <a:gd name="T26" fmla="*/ 2147483647 w 49"/>
              <a:gd name="T27" fmla="*/ 2147483647 h 130"/>
              <a:gd name="T28" fmla="*/ 2147483647 w 49"/>
              <a:gd name="T29" fmla="*/ 2147483647 h 130"/>
              <a:gd name="T30" fmla="*/ 2147483647 w 49"/>
              <a:gd name="T31" fmla="*/ 2147483647 h 130"/>
              <a:gd name="T32" fmla="*/ 2147483647 w 49"/>
              <a:gd name="T33" fmla="*/ 2147483647 h 130"/>
              <a:gd name="T34" fmla="*/ 2147483647 w 49"/>
              <a:gd name="T35" fmla="*/ 2147483647 h 130"/>
              <a:gd name="T36" fmla="*/ 2147483647 w 49"/>
              <a:gd name="T37" fmla="*/ 2147483647 h 130"/>
              <a:gd name="T38" fmla="*/ 2147483647 w 49"/>
              <a:gd name="T39" fmla="*/ 2147483647 h 130"/>
              <a:gd name="T40" fmla="*/ 2147483647 w 49"/>
              <a:gd name="T41" fmla="*/ 2147483647 h 130"/>
              <a:gd name="T42" fmla="*/ 2147483647 w 49"/>
              <a:gd name="T43" fmla="*/ 2147483647 h 130"/>
              <a:gd name="T44" fmla="*/ 2147483647 w 49"/>
              <a:gd name="T45" fmla="*/ 2147483647 h 130"/>
              <a:gd name="T46" fmla="*/ 2147483647 w 49"/>
              <a:gd name="T47" fmla="*/ 2147483647 h 130"/>
              <a:gd name="T48" fmla="*/ 0 w 49"/>
              <a:gd name="T49" fmla="*/ 2147483647 h 130"/>
              <a:gd name="T50" fmla="*/ 2147483647 w 49"/>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130"/>
              <a:gd name="T80" fmla="*/ 49 w 49"/>
              <a:gd name="T81" fmla="*/ 130 h 1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130">
                <a:moveTo>
                  <a:pt x="31" y="0"/>
                </a:moveTo>
                <a:lnTo>
                  <a:pt x="34" y="0"/>
                </a:lnTo>
                <a:lnTo>
                  <a:pt x="34" y="118"/>
                </a:lnTo>
                <a:lnTo>
                  <a:pt x="35" y="121"/>
                </a:lnTo>
                <a:lnTo>
                  <a:pt x="35" y="124"/>
                </a:lnTo>
                <a:lnTo>
                  <a:pt x="38" y="126"/>
                </a:lnTo>
                <a:lnTo>
                  <a:pt x="42" y="126"/>
                </a:lnTo>
                <a:lnTo>
                  <a:pt x="45" y="127"/>
                </a:lnTo>
                <a:lnTo>
                  <a:pt x="49" y="127"/>
                </a:lnTo>
                <a:lnTo>
                  <a:pt x="49" y="130"/>
                </a:lnTo>
                <a:lnTo>
                  <a:pt x="1" y="130"/>
                </a:lnTo>
                <a:lnTo>
                  <a:pt x="1" y="127"/>
                </a:lnTo>
                <a:lnTo>
                  <a:pt x="7" y="127"/>
                </a:lnTo>
                <a:lnTo>
                  <a:pt x="11" y="126"/>
                </a:lnTo>
                <a:lnTo>
                  <a:pt x="14" y="126"/>
                </a:lnTo>
                <a:lnTo>
                  <a:pt x="15" y="124"/>
                </a:lnTo>
                <a:lnTo>
                  <a:pt x="17" y="121"/>
                </a:lnTo>
                <a:lnTo>
                  <a:pt x="18" y="119"/>
                </a:lnTo>
                <a:lnTo>
                  <a:pt x="18" y="25"/>
                </a:lnTo>
                <a:lnTo>
                  <a:pt x="17" y="20"/>
                </a:lnTo>
                <a:lnTo>
                  <a:pt x="17" y="19"/>
                </a:lnTo>
                <a:lnTo>
                  <a:pt x="15" y="16"/>
                </a:lnTo>
                <a:lnTo>
                  <a:pt x="6" y="16"/>
                </a:lnTo>
                <a:lnTo>
                  <a:pt x="1" y="17"/>
                </a:lnTo>
                <a:lnTo>
                  <a:pt x="0" y="16"/>
                </a:lnTo>
                <a:lnTo>
                  <a:pt x="3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7" name="Freeform 245"/>
          <p:cNvSpPr>
            <a:spLocks/>
          </p:cNvSpPr>
          <p:nvPr/>
        </p:nvSpPr>
        <p:spPr bwMode="auto">
          <a:xfrm>
            <a:off x="2471739" y="3993618"/>
            <a:ext cx="58737" cy="103187"/>
          </a:xfrm>
          <a:custGeom>
            <a:avLst/>
            <a:gdLst>
              <a:gd name="T0" fmla="*/ 2147483647 w 75"/>
              <a:gd name="T1" fmla="*/ 0 h 130"/>
              <a:gd name="T2" fmla="*/ 2147483647 w 75"/>
              <a:gd name="T3" fmla="*/ 0 h 130"/>
              <a:gd name="T4" fmla="*/ 2147483647 w 75"/>
              <a:gd name="T5" fmla="*/ 2147483647 h 130"/>
              <a:gd name="T6" fmla="*/ 2147483647 w 75"/>
              <a:gd name="T7" fmla="*/ 2147483647 h 130"/>
              <a:gd name="T8" fmla="*/ 2147483647 w 75"/>
              <a:gd name="T9" fmla="*/ 2147483647 h 130"/>
              <a:gd name="T10" fmla="*/ 2147483647 w 75"/>
              <a:gd name="T11" fmla="*/ 2147483647 h 130"/>
              <a:gd name="T12" fmla="*/ 2147483647 w 75"/>
              <a:gd name="T13" fmla="*/ 2147483647 h 130"/>
              <a:gd name="T14" fmla="*/ 2147483647 w 75"/>
              <a:gd name="T15" fmla="*/ 2147483647 h 130"/>
              <a:gd name="T16" fmla="*/ 2147483647 w 75"/>
              <a:gd name="T17" fmla="*/ 2147483647 h 130"/>
              <a:gd name="T18" fmla="*/ 2147483647 w 75"/>
              <a:gd name="T19" fmla="*/ 2147483647 h 130"/>
              <a:gd name="T20" fmla="*/ 2147483647 w 75"/>
              <a:gd name="T21" fmla="*/ 2147483647 h 130"/>
              <a:gd name="T22" fmla="*/ 2147483647 w 75"/>
              <a:gd name="T23" fmla="*/ 2147483647 h 130"/>
              <a:gd name="T24" fmla="*/ 2147483647 w 75"/>
              <a:gd name="T25" fmla="*/ 2147483647 h 130"/>
              <a:gd name="T26" fmla="*/ 2147483647 w 75"/>
              <a:gd name="T27" fmla="*/ 2147483647 h 130"/>
              <a:gd name="T28" fmla="*/ 2147483647 w 75"/>
              <a:gd name="T29" fmla="*/ 2147483647 h 130"/>
              <a:gd name="T30" fmla="*/ 2147483647 w 75"/>
              <a:gd name="T31" fmla="*/ 2147483647 h 130"/>
              <a:gd name="T32" fmla="*/ 2147483647 w 75"/>
              <a:gd name="T33" fmla="*/ 2147483647 h 130"/>
              <a:gd name="T34" fmla="*/ 2147483647 w 75"/>
              <a:gd name="T35" fmla="*/ 2147483647 h 130"/>
              <a:gd name="T36" fmla="*/ 2147483647 w 75"/>
              <a:gd name="T37" fmla="*/ 2147483647 h 130"/>
              <a:gd name="T38" fmla="*/ 2147483647 w 75"/>
              <a:gd name="T39" fmla="*/ 2147483647 h 130"/>
              <a:gd name="T40" fmla="*/ 0 w 75"/>
              <a:gd name="T41" fmla="*/ 2147483647 h 130"/>
              <a:gd name="T42" fmla="*/ 0 w 75"/>
              <a:gd name="T43" fmla="*/ 2147483647 h 130"/>
              <a:gd name="T44" fmla="*/ 2147483647 w 75"/>
              <a:gd name="T45" fmla="*/ 2147483647 h 130"/>
              <a:gd name="T46" fmla="*/ 2147483647 w 75"/>
              <a:gd name="T47" fmla="*/ 2147483647 h 130"/>
              <a:gd name="T48" fmla="*/ 2147483647 w 75"/>
              <a:gd name="T49" fmla="*/ 2147483647 h 130"/>
              <a:gd name="T50" fmla="*/ 2147483647 w 75"/>
              <a:gd name="T51" fmla="*/ 2147483647 h 130"/>
              <a:gd name="T52" fmla="*/ 2147483647 w 75"/>
              <a:gd name="T53" fmla="*/ 2147483647 h 130"/>
              <a:gd name="T54" fmla="*/ 2147483647 w 75"/>
              <a:gd name="T55" fmla="*/ 2147483647 h 130"/>
              <a:gd name="T56" fmla="*/ 2147483647 w 75"/>
              <a:gd name="T57" fmla="*/ 2147483647 h 130"/>
              <a:gd name="T58" fmla="*/ 2147483647 w 75"/>
              <a:gd name="T59" fmla="*/ 2147483647 h 130"/>
              <a:gd name="T60" fmla="*/ 2147483647 w 75"/>
              <a:gd name="T61" fmla="*/ 2147483647 h 130"/>
              <a:gd name="T62" fmla="*/ 2147483647 w 75"/>
              <a:gd name="T63" fmla="*/ 2147483647 h 130"/>
              <a:gd name="T64" fmla="*/ 2147483647 w 75"/>
              <a:gd name="T65" fmla="*/ 2147483647 h 130"/>
              <a:gd name="T66" fmla="*/ 2147483647 w 75"/>
              <a:gd name="T67" fmla="*/ 2147483647 h 130"/>
              <a:gd name="T68" fmla="*/ 2147483647 w 75"/>
              <a:gd name="T69" fmla="*/ 2147483647 h 130"/>
              <a:gd name="T70" fmla="*/ 2147483647 w 75"/>
              <a:gd name="T71" fmla="*/ 2147483647 h 130"/>
              <a:gd name="T72" fmla="*/ 2147483647 w 75"/>
              <a:gd name="T73" fmla="*/ 2147483647 h 130"/>
              <a:gd name="T74" fmla="*/ 2147483647 w 75"/>
              <a:gd name="T75" fmla="*/ 2147483647 h 130"/>
              <a:gd name="T76" fmla="*/ 2147483647 w 75"/>
              <a:gd name="T77" fmla="*/ 2147483647 h 130"/>
              <a:gd name="T78" fmla="*/ 2147483647 w 75"/>
              <a:gd name="T79" fmla="*/ 2147483647 h 130"/>
              <a:gd name="T80" fmla="*/ 2147483647 w 75"/>
              <a:gd name="T81" fmla="*/ 2147483647 h 130"/>
              <a:gd name="T82" fmla="*/ 2147483647 w 75"/>
              <a:gd name="T83" fmla="*/ 2147483647 h 130"/>
              <a:gd name="T84" fmla="*/ 2147483647 w 75"/>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
              <a:gd name="T130" fmla="*/ 0 h 130"/>
              <a:gd name="T131" fmla="*/ 75 w 75"/>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 h="130">
                <a:moveTo>
                  <a:pt x="28" y="0"/>
                </a:moveTo>
                <a:lnTo>
                  <a:pt x="75" y="0"/>
                </a:lnTo>
                <a:lnTo>
                  <a:pt x="67" y="17"/>
                </a:lnTo>
                <a:lnTo>
                  <a:pt x="28" y="17"/>
                </a:lnTo>
                <a:lnTo>
                  <a:pt x="20" y="34"/>
                </a:lnTo>
                <a:lnTo>
                  <a:pt x="42" y="40"/>
                </a:lnTo>
                <a:lnTo>
                  <a:pt x="59" y="52"/>
                </a:lnTo>
                <a:lnTo>
                  <a:pt x="68" y="66"/>
                </a:lnTo>
                <a:lnTo>
                  <a:pt x="71" y="82"/>
                </a:lnTo>
                <a:lnTo>
                  <a:pt x="71" y="91"/>
                </a:lnTo>
                <a:lnTo>
                  <a:pt x="68" y="100"/>
                </a:lnTo>
                <a:lnTo>
                  <a:pt x="64" y="108"/>
                </a:lnTo>
                <a:lnTo>
                  <a:pt x="58" y="116"/>
                </a:lnTo>
                <a:lnTo>
                  <a:pt x="51" y="120"/>
                </a:lnTo>
                <a:lnTo>
                  <a:pt x="44" y="125"/>
                </a:lnTo>
                <a:lnTo>
                  <a:pt x="36" y="128"/>
                </a:lnTo>
                <a:lnTo>
                  <a:pt x="30" y="130"/>
                </a:lnTo>
                <a:lnTo>
                  <a:pt x="14" y="130"/>
                </a:lnTo>
                <a:lnTo>
                  <a:pt x="5" y="127"/>
                </a:lnTo>
                <a:lnTo>
                  <a:pt x="2" y="124"/>
                </a:lnTo>
                <a:lnTo>
                  <a:pt x="0" y="120"/>
                </a:lnTo>
                <a:lnTo>
                  <a:pt x="0" y="116"/>
                </a:lnTo>
                <a:lnTo>
                  <a:pt x="2" y="113"/>
                </a:lnTo>
                <a:lnTo>
                  <a:pt x="5" y="111"/>
                </a:lnTo>
                <a:lnTo>
                  <a:pt x="10" y="111"/>
                </a:lnTo>
                <a:lnTo>
                  <a:pt x="11" y="113"/>
                </a:lnTo>
                <a:lnTo>
                  <a:pt x="14" y="113"/>
                </a:lnTo>
                <a:lnTo>
                  <a:pt x="17" y="116"/>
                </a:lnTo>
                <a:lnTo>
                  <a:pt x="22" y="119"/>
                </a:lnTo>
                <a:lnTo>
                  <a:pt x="28" y="120"/>
                </a:lnTo>
                <a:lnTo>
                  <a:pt x="39" y="120"/>
                </a:lnTo>
                <a:lnTo>
                  <a:pt x="45" y="117"/>
                </a:lnTo>
                <a:lnTo>
                  <a:pt x="51" y="113"/>
                </a:lnTo>
                <a:lnTo>
                  <a:pt x="56" y="107"/>
                </a:lnTo>
                <a:lnTo>
                  <a:pt x="59" y="100"/>
                </a:lnTo>
                <a:lnTo>
                  <a:pt x="59" y="85"/>
                </a:lnTo>
                <a:lnTo>
                  <a:pt x="56" y="77"/>
                </a:lnTo>
                <a:lnTo>
                  <a:pt x="53" y="71"/>
                </a:lnTo>
                <a:lnTo>
                  <a:pt x="44" y="62"/>
                </a:lnTo>
                <a:lnTo>
                  <a:pt x="31" y="55"/>
                </a:lnTo>
                <a:lnTo>
                  <a:pt x="20" y="51"/>
                </a:lnTo>
                <a:lnTo>
                  <a:pt x="3" y="49"/>
                </a:lnTo>
                <a:lnTo>
                  <a:pt x="2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8" name="Freeform 246"/>
          <p:cNvSpPr>
            <a:spLocks noEditPoints="1"/>
          </p:cNvSpPr>
          <p:nvPr/>
        </p:nvSpPr>
        <p:spPr bwMode="auto">
          <a:xfrm>
            <a:off x="2276476" y="4569880"/>
            <a:ext cx="66675" cy="104775"/>
          </a:xfrm>
          <a:custGeom>
            <a:avLst/>
            <a:gdLst>
              <a:gd name="T0" fmla="*/ 2147483647 w 83"/>
              <a:gd name="T1" fmla="*/ 2147483647 h 132"/>
              <a:gd name="T2" fmla="*/ 2147483647 w 83"/>
              <a:gd name="T3" fmla="*/ 2147483647 h 132"/>
              <a:gd name="T4" fmla="*/ 2147483647 w 83"/>
              <a:gd name="T5" fmla="*/ 2147483647 h 132"/>
              <a:gd name="T6" fmla="*/ 2147483647 w 83"/>
              <a:gd name="T7" fmla="*/ 2147483647 h 132"/>
              <a:gd name="T8" fmla="*/ 2147483647 w 83"/>
              <a:gd name="T9" fmla="*/ 2147483647 h 132"/>
              <a:gd name="T10" fmla="*/ 2147483647 w 83"/>
              <a:gd name="T11" fmla="*/ 2147483647 h 132"/>
              <a:gd name="T12" fmla="*/ 2147483647 w 83"/>
              <a:gd name="T13" fmla="*/ 2147483647 h 132"/>
              <a:gd name="T14" fmla="*/ 2147483647 w 83"/>
              <a:gd name="T15" fmla="*/ 2147483647 h 132"/>
              <a:gd name="T16" fmla="*/ 2147483647 w 83"/>
              <a:gd name="T17" fmla="*/ 2147483647 h 132"/>
              <a:gd name="T18" fmla="*/ 2147483647 w 83"/>
              <a:gd name="T19" fmla="*/ 2147483647 h 132"/>
              <a:gd name="T20" fmla="*/ 2147483647 w 83"/>
              <a:gd name="T21" fmla="*/ 2147483647 h 132"/>
              <a:gd name="T22" fmla="*/ 2147483647 w 83"/>
              <a:gd name="T23" fmla="*/ 2147483647 h 132"/>
              <a:gd name="T24" fmla="*/ 2147483647 w 83"/>
              <a:gd name="T25" fmla="*/ 2147483647 h 132"/>
              <a:gd name="T26" fmla="*/ 2147483647 w 83"/>
              <a:gd name="T27" fmla="*/ 2147483647 h 132"/>
              <a:gd name="T28" fmla="*/ 2147483647 w 83"/>
              <a:gd name="T29" fmla="*/ 2147483647 h 132"/>
              <a:gd name="T30" fmla="*/ 2147483647 w 83"/>
              <a:gd name="T31" fmla="*/ 2147483647 h 132"/>
              <a:gd name="T32" fmla="*/ 2147483647 w 83"/>
              <a:gd name="T33" fmla="*/ 2147483647 h 132"/>
              <a:gd name="T34" fmla="*/ 2147483647 w 83"/>
              <a:gd name="T35" fmla="*/ 2147483647 h 132"/>
              <a:gd name="T36" fmla="*/ 2147483647 w 83"/>
              <a:gd name="T37" fmla="*/ 2147483647 h 132"/>
              <a:gd name="T38" fmla="*/ 2147483647 w 83"/>
              <a:gd name="T39" fmla="*/ 2147483647 h 132"/>
              <a:gd name="T40" fmla="*/ 2147483647 w 83"/>
              <a:gd name="T41" fmla="*/ 2147483647 h 132"/>
              <a:gd name="T42" fmla="*/ 2147483647 w 83"/>
              <a:gd name="T43" fmla="*/ 2147483647 h 132"/>
              <a:gd name="T44" fmla="*/ 2147483647 w 83"/>
              <a:gd name="T45" fmla="*/ 2147483647 h 132"/>
              <a:gd name="T46" fmla="*/ 2147483647 w 83"/>
              <a:gd name="T47" fmla="*/ 2147483647 h 132"/>
              <a:gd name="T48" fmla="*/ 2147483647 w 83"/>
              <a:gd name="T49" fmla="*/ 2147483647 h 132"/>
              <a:gd name="T50" fmla="*/ 2147483647 w 83"/>
              <a:gd name="T51" fmla="*/ 0 h 132"/>
              <a:gd name="T52" fmla="*/ 2147483647 w 83"/>
              <a:gd name="T53" fmla="*/ 0 h 132"/>
              <a:gd name="T54" fmla="*/ 2147483647 w 83"/>
              <a:gd name="T55" fmla="*/ 2147483647 h 132"/>
              <a:gd name="T56" fmla="*/ 2147483647 w 83"/>
              <a:gd name="T57" fmla="*/ 2147483647 h 132"/>
              <a:gd name="T58" fmla="*/ 2147483647 w 83"/>
              <a:gd name="T59" fmla="*/ 2147483647 h 132"/>
              <a:gd name="T60" fmla="*/ 2147483647 w 83"/>
              <a:gd name="T61" fmla="*/ 2147483647 h 132"/>
              <a:gd name="T62" fmla="*/ 2147483647 w 83"/>
              <a:gd name="T63" fmla="*/ 2147483647 h 132"/>
              <a:gd name="T64" fmla="*/ 2147483647 w 83"/>
              <a:gd name="T65" fmla="*/ 2147483647 h 132"/>
              <a:gd name="T66" fmla="*/ 2147483647 w 83"/>
              <a:gd name="T67" fmla="*/ 2147483647 h 132"/>
              <a:gd name="T68" fmla="*/ 2147483647 w 83"/>
              <a:gd name="T69" fmla="*/ 2147483647 h 132"/>
              <a:gd name="T70" fmla="*/ 2147483647 w 83"/>
              <a:gd name="T71" fmla="*/ 2147483647 h 132"/>
              <a:gd name="T72" fmla="*/ 2147483647 w 83"/>
              <a:gd name="T73" fmla="*/ 2147483647 h 132"/>
              <a:gd name="T74" fmla="*/ 2147483647 w 83"/>
              <a:gd name="T75" fmla="*/ 2147483647 h 132"/>
              <a:gd name="T76" fmla="*/ 2147483647 w 83"/>
              <a:gd name="T77" fmla="*/ 2147483647 h 132"/>
              <a:gd name="T78" fmla="*/ 2147483647 w 83"/>
              <a:gd name="T79" fmla="*/ 2147483647 h 132"/>
              <a:gd name="T80" fmla="*/ 2147483647 w 83"/>
              <a:gd name="T81" fmla="*/ 2147483647 h 132"/>
              <a:gd name="T82" fmla="*/ 2147483647 w 83"/>
              <a:gd name="T83" fmla="*/ 2147483647 h 132"/>
              <a:gd name="T84" fmla="*/ 2147483647 w 83"/>
              <a:gd name="T85" fmla="*/ 2147483647 h 132"/>
              <a:gd name="T86" fmla="*/ 0 w 83"/>
              <a:gd name="T87" fmla="*/ 2147483647 h 132"/>
              <a:gd name="T88" fmla="*/ 2147483647 w 83"/>
              <a:gd name="T89" fmla="*/ 2147483647 h 132"/>
              <a:gd name="T90" fmla="*/ 2147483647 w 83"/>
              <a:gd name="T91" fmla="*/ 2147483647 h 132"/>
              <a:gd name="T92" fmla="*/ 2147483647 w 83"/>
              <a:gd name="T93" fmla="*/ 2147483647 h 132"/>
              <a:gd name="T94" fmla="*/ 2147483647 w 83"/>
              <a:gd name="T95" fmla="*/ 2147483647 h 132"/>
              <a:gd name="T96" fmla="*/ 2147483647 w 83"/>
              <a:gd name="T97" fmla="*/ 2147483647 h 132"/>
              <a:gd name="T98" fmla="*/ 2147483647 w 83"/>
              <a:gd name="T99" fmla="*/ 2147483647 h 132"/>
              <a:gd name="T100" fmla="*/ 2147483647 w 83"/>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2"/>
              <a:gd name="T155" fmla="*/ 83 w 8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2">
                <a:moveTo>
                  <a:pt x="39" y="7"/>
                </a:moveTo>
                <a:lnTo>
                  <a:pt x="34" y="10"/>
                </a:lnTo>
                <a:lnTo>
                  <a:pt x="31" y="13"/>
                </a:lnTo>
                <a:lnTo>
                  <a:pt x="26" y="19"/>
                </a:lnTo>
                <a:lnTo>
                  <a:pt x="23" y="27"/>
                </a:lnTo>
                <a:lnTo>
                  <a:pt x="22" y="36"/>
                </a:lnTo>
                <a:lnTo>
                  <a:pt x="18" y="70"/>
                </a:lnTo>
                <a:lnTo>
                  <a:pt x="22" y="93"/>
                </a:lnTo>
                <a:lnTo>
                  <a:pt x="26" y="112"/>
                </a:lnTo>
                <a:lnTo>
                  <a:pt x="29" y="118"/>
                </a:lnTo>
                <a:lnTo>
                  <a:pt x="32" y="123"/>
                </a:lnTo>
                <a:lnTo>
                  <a:pt x="37" y="126"/>
                </a:lnTo>
                <a:lnTo>
                  <a:pt x="42" y="127"/>
                </a:lnTo>
                <a:lnTo>
                  <a:pt x="46" y="126"/>
                </a:lnTo>
                <a:lnTo>
                  <a:pt x="52" y="123"/>
                </a:lnTo>
                <a:lnTo>
                  <a:pt x="59" y="113"/>
                </a:lnTo>
                <a:lnTo>
                  <a:pt x="60" y="107"/>
                </a:lnTo>
                <a:lnTo>
                  <a:pt x="63" y="87"/>
                </a:lnTo>
                <a:lnTo>
                  <a:pt x="65" y="61"/>
                </a:lnTo>
                <a:lnTo>
                  <a:pt x="63" y="41"/>
                </a:lnTo>
                <a:lnTo>
                  <a:pt x="60" y="25"/>
                </a:lnTo>
                <a:lnTo>
                  <a:pt x="54" y="13"/>
                </a:lnTo>
                <a:lnTo>
                  <a:pt x="51" y="10"/>
                </a:lnTo>
                <a:lnTo>
                  <a:pt x="45" y="7"/>
                </a:lnTo>
                <a:lnTo>
                  <a:pt x="39" y="7"/>
                </a:lnTo>
                <a:close/>
                <a:moveTo>
                  <a:pt x="35" y="0"/>
                </a:moveTo>
                <a:lnTo>
                  <a:pt x="42" y="0"/>
                </a:lnTo>
                <a:lnTo>
                  <a:pt x="56" y="4"/>
                </a:lnTo>
                <a:lnTo>
                  <a:pt x="68" y="16"/>
                </a:lnTo>
                <a:lnTo>
                  <a:pt x="77" y="28"/>
                </a:lnTo>
                <a:lnTo>
                  <a:pt x="82" y="45"/>
                </a:lnTo>
                <a:lnTo>
                  <a:pt x="83" y="65"/>
                </a:lnTo>
                <a:lnTo>
                  <a:pt x="82" y="86"/>
                </a:lnTo>
                <a:lnTo>
                  <a:pt x="77" y="103"/>
                </a:lnTo>
                <a:lnTo>
                  <a:pt x="73" y="112"/>
                </a:lnTo>
                <a:lnTo>
                  <a:pt x="66" y="120"/>
                </a:lnTo>
                <a:lnTo>
                  <a:pt x="60" y="126"/>
                </a:lnTo>
                <a:lnTo>
                  <a:pt x="48" y="132"/>
                </a:lnTo>
                <a:lnTo>
                  <a:pt x="42" y="132"/>
                </a:lnTo>
                <a:lnTo>
                  <a:pt x="29" y="130"/>
                </a:lnTo>
                <a:lnTo>
                  <a:pt x="20" y="123"/>
                </a:lnTo>
                <a:lnTo>
                  <a:pt x="11" y="110"/>
                </a:lnTo>
                <a:lnTo>
                  <a:pt x="3" y="90"/>
                </a:lnTo>
                <a:lnTo>
                  <a:pt x="0" y="67"/>
                </a:lnTo>
                <a:lnTo>
                  <a:pt x="3" y="47"/>
                </a:lnTo>
                <a:lnTo>
                  <a:pt x="8" y="30"/>
                </a:lnTo>
                <a:lnTo>
                  <a:pt x="11" y="22"/>
                </a:lnTo>
                <a:lnTo>
                  <a:pt x="15" y="16"/>
                </a:lnTo>
                <a:lnTo>
                  <a:pt x="25" y="7"/>
                </a:lnTo>
                <a:lnTo>
                  <a:pt x="31" y="4"/>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39" name="Freeform 247"/>
          <p:cNvSpPr>
            <a:spLocks/>
          </p:cNvSpPr>
          <p:nvPr/>
        </p:nvSpPr>
        <p:spPr bwMode="auto">
          <a:xfrm>
            <a:off x="2359026" y="4658780"/>
            <a:ext cx="17463" cy="17463"/>
          </a:xfrm>
          <a:custGeom>
            <a:avLst/>
            <a:gdLst>
              <a:gd name="T0" fmla="*/ 2147483647 w 21"/>
              <a:gd name="T1" fmla="*/ 0 h 21"/>
              <a:gd name="T2" fmla="*/ 2147483647 w 21"/>
              <a:gd name="T3" fmla="*/ 2147483647 h 21"/>
              <a:gd name="T4" fmla="*/ 2147483647 w 21"/>
              <a:gd name="T5" fmla="*/ 2147483647 h 21"/>
              <a:gd name="T6" fmla="*/ 2147483647 w 21"/>
              <a:gd name="T7" fmla="*/ 2147483647 h 21"/>
              <a:gd name="T8" fmla="*/ 2147483647 w 21"/>
              <a:gd name="T9" fmla="*/ 2147483647 h 21"/>
              <a:gd name="T10" fmla="*/ 2147483647 w 21"/>
              <a:gd name="T11" fmla="*/ 2147483647 h 21"/>
              <a:gd name="T12" fmla="*/ 2147483647 w 21"/>
              <a:gd name="T13" fmla="*/ 2147483647 h 21"/>
              <a:gd name="T14" fmla="*/ 2147483647 w 21"/>
              <a:gd name="T15" fmla="*/ 2147483647 h 21"/>
              <a:gd name="T16" fmla="*/ 2147483647 w 21"/>
              <a:gd name="T17" fmla="*/ 2147483647 h 21"/>
              <a:gd name="T18" fmla="*/ 2147483647 w 21"/>
              <a:gd name="T19" fmla="*/ 2147483647 h 21"/>
              <a:gd name="T20" fmla="*/ 2147483647 w 21"/>
              <a:gd name="T21" fmla="*/ 2147483647 h 21"/>
              <a:gd name="T22" fmla="*/ 2147483647 w 21"/>
              <a:gd name="T23" fmla="*/ 2147483647 h 21"/>
              <a:gd name="T24" fmla="*/ 0 w 21"/>
              <a:gd name="T25" fmla="*/ 2147483647 h 21"/>
              <a:gd name="T26" fmla="*/ 2147483647 w 21"/>
              <a:gd name="T27" fmla="*/ 2147483647 h 21"/>
              <a:gd name="T28" fmla="*/ 2147483647 w 21"/>
              <a:gd name="T29" fmla="*/ 2147483647 h 21"/>
              <a:gd name="T30" fmla="*/ 2147483647 w 21"/>
              <a:gd name="T31" fmla="*/ 2147483647 h 21"/>
              <a:gd name="T32" fmla="*/ 2147483647 w 21"/>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1"/>
              <a:gd name="T53" fmla="*/ 21 w 21"/>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1">
                <a:moveTo>
                  <a:pt x="10" y="0"/>
                </a:moveTo>
                <a:lnTo>
                  <a:pt x="13" y="1"/>
                </a:lnTo>
                <a:lnTo>
                  <a:pt x="18" y="3"/>
                </a:lnTo>
                <a:lnTo>
                  <a:pt x="20" y="6"/>
                </a:lnTo>
                <a:lnTo>
                  <a:pt x="21" y="11"/>
                </a:lnTo>
                <a:lnTo>
                  <a:pt x="20" y="15"/>
                </a:lnTo>
                <a:lnTo>
                  <a:pt x="18" y="18"/>
                </a:lnTo>
                <a:lnTo>
                  <a:pt x="13" y="20"/>
                </a:lnTo>
                <a:lnTo>
                  <a:pt x="10" y="21"/>
                </a:lnTo>
                <a:lnTo>
                  <a:pt x="6" y="20"/>
                </a:lnTo>
                <a:lnTo>
                  <a:pt x="3" y="18"/>
                </a:lnTo>
                <a:lnTo>
                  <a:pt x="1" y="15"/>
                </a:lnTo>
                <a:lnTo>
                  <a:pt x="0" y="11"/>
                </a:lnTo>
                <a:lnTo>
                  <a:pt x="1" y="6"/>
                </a:lnTo>
                <a:lnTo>
                  <a:pt x="3" y="3"/>
                </a:lnTo>
                <a:lnTo>
                  <a:pt x="6" y="1"/>
                </a:lnTo>
                <a:lnTo>
                  <a:pt x="1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0" name="Freeform 248"/>
          <p:cNvSpPr>
            <a:spLocks/>
          </p:cNvSpPr>
          <p:nvPr/>
        </p:nvSpPr>
        <p:spPr bwMode="auto">
          <a:xfrm>
            <a:off x="2405064" y="4569879"/>
            <a:ext cx="39687" cy="103188"/>
          </a:xfrm>
          <a:custGeom>
            <a:avLst/>
            <a:gdLst>
              <a:gd name="T0" fmla="*/ 2147483647 w 49"/>
              <a:gd name="T1" fmla="*/ 0 h 130"/>
              <a:gd name="T2" fmla="*/ 2147483647 w 49"/>
              <a:gd name="T3" fmla="*/ 0 h 130"/>
              <a:gd name="T4" fmla="*/ 2147483647 w 49"/>
              <a:gd name="T5" fmla="*/ 2147483647 h 130"/>
              <a:gd name="T6" fmla="*/ 2147483647 w 49"/>
              <a:gd name="T7" fmla="*/ 2147483647 h 130"/>
              <a:gd name="T8" fmla="*/ 2147483647 w 49"/>
              <a:gd name="T9" fmla="*/ 2147483647 h 130"/>
              <a:gd name="T10" fmla="*/ 2147483647 w 49"/>
              <a:gd name="T11" fmla="*/ 2147483647 h 130"/>
              <a:gd name="T12" fmla="*/ 2147483647 w 49"/>
              <a:gd name="T13" fmla="*/ 2147483647 h 130"/>
              <a:gd name="T14" fmla="*/ 2147483647 w 49"/>
              <a:gd name="T15" fmla="*/ 2147483647 h 130"/>
              <a:gd name="T16" fmla="*/ 2147483647 w 49"/>
              <a:gd name="T17" fmla="*/ 2147483647 h 130"/>
              <a:gd name="T18" fmla="*/ 2147483647 w 49"/>
              <a:gd name="T19" fmla="*/ 2147483647 h 130"/>
              <a:gd name="T20" fmla="*/ 2147483647 w 49"/>
              <a:gd name="T21" fmla="*/ 2147483647 h 130"/>
              <a:gd name="T22" fmla="*/ 2147483647 w 49"/>
              <a:gd name="T23" fmla="*/ 2147483647 h 130"/>
              <a:gd name="T24" fmla="*/ 2147483647 w 49"/>
              <a:gd name="T25" fmla="*/ 2147483647 h 130"/>
              <a:gd name="T26" fmla="*/ 2147483647 w 49"/>
              <a:gd name="T27" fmla="*/ 2147483647 h 130"/>
              <a:gd name="T28" fmla="*/ 2147483647 w 49"/>
              <a:gd name="T29" fmla="*/ 2147483647 h 130"/>
              <a:gd name="T30" fmla="*/ 2147483647 w 49"/>
              <a:gd name="T31" fmla="*/ 2147483647 h 130"/>
              <a:gd name="T32" fmla="*/ 2147483647 w 49"/>
              <a:gd name="T33" fmla="*/ 2147483647 h 130"/>
              <a:gd name="T34" fmla="*/ 2147483647 w 49"/>
              <a:gd name="T35" fmla="*/ 2147483647 h 130"/>
              <a:gd name="T36" fmla="*/ 2147483647 w 49"/>
              <a:gd name="T37" fmla="*/ 2147483647 h 130"/>
              <a:gd name="T38" fmla="*/ 2147483647 w 49"/>
              <a:gd name="T39" fmla="*/ 2147483647 h 130"/>
              <a:gd name="T40" fmla="*/ 2147483647 w 49"/>
              <a:gd name="T41" fmla="*/ 2147483647 h 130"/>
              <a:gd name="T42" fmla="*/ 2147483647 w 49"/>
              <a:gd name="T43" fmla="*/ 2147483647 h 130"/>
              <a:gd name="T44" fmla="*/ 2147483647 w 49"/>
              <a:gd name="T45" fmla="*/ 2147483647 h 130"/>
              <a:gd name="T46" fmla="*/ 2147483647 w 49"/>
              <a:gd name="T47" fmla="*/ 2147483647 h 130"/>
              <a:gd name="T48" fmla="*/ 0 w 49"/>
              <a:gd name="T49" fmla="*/ 2147483647 h 130"/>
              <a:gd name="T50" fmla="*/ 2147483647 w 49"/>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130"/>
              <a:gd name="T80" fmla="*/ 49 w 49"/>
              <a:gd name="T81" fmla="*/ 130 h 1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130">
                <a:moveTo>
                  <a:pt x="31" y="0"/>
                </a:moveTo>
                <a:lnTo>
                  <a:pt x="34" y="0"/>
                </a:lnTo>
                <a:lnTo>
                  <a:pt x="34" y="118"/>
                </a:lnTo>
                <a:lnTo>
                  <a:pt x="35" y="121"/>
                </a:lnTo>
                <a:lnTo>
                  <a:pt x="35" y="124"/>
                </a:lnTo>
                <a:lnTo>
                  <a:pt x="38" y="126"/>
                </a:lnTo>
                <a:lnTo>
                  <a:pt x="42" y="126"/>
                </a:lnTo>
                <a:lnTo>
                  <a:pt x="45" y="127"/>
                </a:lnTo>
                <a:lnTo>
                  <a:pt x="49" y="127"/>
                </a:lnTo>
                <a:lnTo>
                  <a:pt x="49" y="130"/>
                </a:lnTo>
                <a:lnTo>
                  <a:pt x="1" y="130"/>
                </a:lnTo>
                <a:lnTo>
                  <a:pt x="1" y="127"/>
                </a:lnTo>
                <a:lnTo>
                  <a:pt x="7" y="127"/>
                </a:lnTo>
                <a:lnTo>
                  <a:pt x="11" y="126"/>
                </a:lnTo>
                <a:lnTo>
                  <a:pt x="14" y="126"/>
                </a:lnTo>
                <a:lnTo>
                  <a:pt x="15" y="124"/>
                </a:lnTo>
                <a:lnTo>
                  <a:pt x="17" y="121"/>
                </a:lnTo>
                <a:lnTo>
                  <a:pt x="18" y="120"/>
                </a:lnTo>
                <a:lnTo>
                  <a:pt x="18" y="25"/>
                </a:lnTo>
                <a:lnTo>
                  <a:pt x="17" y="21"/>
                </a:lnTo>
                <a:lnTo>
                  <a:pt x="17" y="19"/>
                </a:lnTo>
                <a:lnTo>
                  <a:pt x="15" y="16"/>
                </a:lnTo>
                <a:lnTo>
                  <a:pt x="6" y="16"/>
                </a:lnTo>
                <a:lnTo>
                  <a:pt x="1" y="17"/>
                </a:lnTo>
                <a:lnTo>
                  <a:pt x="0" y="16"/>
                </a:lnTo>
                <a:lnTo>
                  <a:pt x="3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1" name="Freeform 249"/>
          <p:cNvSpPr>
            <a:spLocks noEditPoints="1"/>
          </p:cNvSpPr>
          <p:nvPr/>
        </p:nvSpPr>
        <p:spPr bwMode="auto">
          <a:xfrm>
            <a:off x="2468564" y="4569880"/>
            <a:ext cx="65087" cy="104775"/>
          </a:xfrm>
          <a:custGeom>
            <a:avLst/>
            <a:gdLst>
              <a:gd name="T0" fmla="*/ 2147483647 w 82"/>
              <a:gd name="T1" fmla="*/ 2147483647 h 132"/>
              <a:gd name="T2" fmla="*/ 2147483647 w 82"/>
              <a:gd name="T3" fmla="*/ 2147483647 h 132"/>
              <a:gd name="T4" fmla="*/ 2147483647 w 82"/>
              <a:gd name="T5" fmla="*/ 2147483647 h 132"/>
              <a:gd name="T6" fmla="*/ 2147483647 w 82"/>
              <a:gd name="T7" fmla="*/ 2147483647 h 132"/>
              <a:gd name="T8" fmla="*/ 2147483647 w 82"/>
              <a:gd name="T9" fmla="*/ 2147483647 h 132"/>
              <a:gd name="T10" fmla="*/ 2147483647 w 82"/>
              <a:gd name="T11" fmla="*/ 2147483647 h 132"/>
              <a:gd name="T12" fmla="*/ 2147483647 w 82"/>
              <a:gd name="T13" fmla="*/ 2147483647 h 132"/>
              <a:gd name="T14" fmla="*/ 2147483647 w 82"/>
              <a:gd name="T15" fmla="*/ 2147483647 h 132"/>
              <a:gd name="T16" fmla="*/ 2147483647 w 82"/>
              <a:gd name="T17" fmla="*/ 2147483647 h 132"/>
              <a:gd name="T18" fmla="*/ 2147483647 w 82"/>
              <a:gd name="T19" fmla="*/ 2147483647 h 132"/>
              <a:gd name="T20" fmla="*/ 2147483647 w 82"/>
              <a:gd name="T21" fmla="*/ 2147483647 h 132"/>
              <a:gd name="T22" fmla="*/ 2147483647 w 82"/>
              <a:gd name="T23" fmla="*/ 2147483647 h 132"/>
              <a:gd name="T24" fmla="*/ 2147483647 w 82"/>
              <a:gd name="T25" fmla="*/ 2147483647 h 132"/>
              <a:gd name="T26" fmla="*/ 2147483647 w 82"/>
              <a:gd name="T27" fmla="*/ 2147483647 h 132"/>
              <a:gd name="T28" fmla="*/ 2147483647 w 82"/>
              <a:gd name="T29" fmla="*/ 2147483647 h 132"/>
              <a:gd name="T30" fmla="*/ 2147483647 w 82"/>
              <a:gd name="T31" fmla="*/ 2147483647 h 132"/>
              <a:gd name="T32" fmla="*/ 2147483647 w 82"/>
              <a:gd name="T33" fmla="*/ 2147483647 h 132"/>
              <a:gd name="T34" fmla="*/ 2147483647 w 82"/>
              <a:gd name="T35" fmla="*/ 2147483647 h 132"/>
              <a:gd name="T36" fmla="*/ 2147483647 w 82"/>
              <a:gd name="T37" fmla="*/ 2147483647 h 132"/>
              <a:gd name="T38" fmla="*/ 2147483647 w 82"/>
              <a:gd name="T39" fmla="*/ 2147483647 h 132"/>
              <a:gd name="T40" fmla="*/ 2147483647 w 82"/>
              <a:gd name="T41" fmla="*/ 2147483647 h 132"/>
              <a:gd name="T42" fmla="*/ 2147483647 w 82"/>
              <a:gd name="T43" fmla="*/ 2147483647 h 132"/>
              <a:gd name="T44" fmla="*/ 2147483647 w 82"/>
              <a:gd name="T45" fmla="*/ 2147483647 h 132"/>
              <a:gd name="T46" fmla="*/ 2147483647 w 82"/>
              <a:gd name="T47" fmla="*/ 2147483647 h 132"/>
              <a:gd name="T48" fmla="*/ 2147483647 w 82"/>
              <a:gd name="T49" fmla="*/ 0 h 132"/>
              <a:gd name="T50" fmla="*/ 2147483647 w 82"/>
              <a:gd name="T51" fmla="*/ 0 h 132"/>
              <a:gd name="T52" fmla="*/ 2147483647 w 82"/>
              <a:gd name="T53" fmla="*/ 2147483647 h 132"/>
              <a:gd name="T54" fmla="*/ 2147483647 w 82"/>
              <a:gd name="T55" fmla="*/ 2147483647 h 132"/>
              <a:gd name="T56" fmla="*/ 2147483647 w 82"/>
              <a:gd name="T57" fmla="*/ 2147483647 h 132"/>
              <a:gd name="T58" fmla="*/ 2147483647 w 82"/>
              <a:gd name="T59" fmla="*/ 2147483647 h 132"/>
              <a:gd name="T60" fmla="*/ 2147483647 w 82"/>
              <a:gd name="T61" fmla="*/ 2147483647 h 132"/>
              <a:gd name="T62" fmla="*/ 2147483647 w 82"/>
              <a:gd name="T63" fmla="*/ 2147483647 h 132"/>
              <a:gd name="T64" fmla="*/ 2147483647 w 82"/>
              <a:gd name="T65" fmla="*/ 2147483647 h 132"/>
              <a:gd name="T66" fmla="*/ 2147483647 w 82"/>
              <a:gd name="T67" fmla="*/ 2147483647 h 132"/>
              <a:gd name="T68" fmla="*/ 2147483647 w 82"/>
              <a:gd name="T69" fmla="*/ 2147483647 h 132"/>
              <a:gd name="T70" fmla="*/ 2147483647 w 82"/>
              <a:gd name="T71" fmla="*/ 2147483647 h 132"/>
              <a:gd name="T72" fmla="*/ 2147483647 w 82"/>
              <a:gd name="T73" fmla="*/ 2147483647 h 132"/>
              <a:gd name="T74" fmla="*/ 2147483647 w 82"/>
              <a:gd name="T75" fmla="*/ 2147483647 h 132"/>
              <a:gd name="T76" fmla="*/ 2147483647 w 82"/>
              <a:gd name="T77" fmla="*/ 2147483647 h 132"/>
              <a:gd name="T78" fmla="*/ 2147483647 w 82"/>
              <a:gd name="T79" fmla="*/ 2147483647 h 132"/>
              <a:gd name="T80" fmla="*/ 2147483647 w 82"/>
              <a:gd name="T81" fmla="*/ 2147483647 h 132"/>
              <a:gd name="T82" fmla="*/ 2147483647 w 82"/>
              <a:gd name="T83" fmla="*/ 2147483647 h 132"/>
              <a:gd name="T84" fmla="*/ 2147483647 w 82"/>
              <a:gd name="T85" fmla="*/ 2147483647 h 132"/>
              <a:gd name="T86" fmla="*/ 0 w 82"/>
              <a:gd name="T87" fmla="*/ 2147483647 h 132"/>
              <a:gd name="T88" fmla="*/ 2147483647 w 82"/>
              <a:gd name="T89" fmla="*/ 2147483647 h 132"/>
              <a:gd name="T90" fmla="*/ 2147483647 w 82"/>
              <a:gd name="T91" fmla="*/ 2147483647 h 132"/>
              <a:gd name="T92" fmla="*/ 2147483647 w 82"/>
              <a:gd name="T93" fmla="*/ 2147483647 h 132"/>
              <a:gd name="T94" fmla="*/ 2147483647 w 82"/>
              <a:gd name="T95" fmla="*/ 2147483647 h 132"/>
              <a:gd name="T96" fmla="*/ 2147483647 w 82"/>
              <a:gd name="T97" fmla="*/ 2147483647 h 132"/>
              <a:gd name="T98" fmla="*/ 2147483647 w 82"/>
              <a:gd name="T99" fmla="*/ 2147483647 h 132"/>
              <a:gd name="T100" fmla="*/ 2147483647 w 82"/>
              <a:gd name="T101" fmla="*/ 2147483647 h 132"/>
              <a:gd name="T102" fmla="*/ 2147483647 w 82"/>
              <a:gd name="T103" fmla="*/ 0 h 1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
              <a:gd name="T157" fmla="*/ 0 h 132"/>
              <a:gd name="T158" fmla="*/ 82 w 82"/>
              <a:gd name="T159" fmla="*/ 132 h 1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 h="132">
                <a:moveTo>
                  <a:pt x="37" y="7"/>
                </a:moveTo>
                <a:lnTo>
                  <a:pt x="31" y="13"/>
                </a:lnTo>
                <a:lnTo>
                  <a:pt x="26" y="19"/>
                </a:lnTo>
                <a:lnTo>
                  <a:pt x="23" y="27"/>
                </a:lnTo>
                <a:lnTo>
                  <a:pt x="22" y="36"/>
                </a:lnTo>
                <a:lnTo>
                  <a:pt x="19" y="70"/>
                </a:lnTo>
                <a:lnTo>
                  <a:pt x="20" y="93"/>
                </a:lnTo>
                <a:lnTo>
                  <a:pt x="25" y="112"/>
                </a:lnTo>
                <a:lnTo>
                  <a:pt x="28" y="118"/>
                </a:lnTo>
                <a:lnTo>
                  <a:pt x="33" y="123"/>
                </a:lnTo>
                <a:lnTo>
                  <a:pt x="37" y="126"/>
                </a:lnTo>
                <a:lnTo>
                  <a:pt x="42" y="127"/>
                </a:lnTo>
                <a:lnTo>
                  <a:pt x="47" y="126"/>
                </a:lnTo>
                <a:lnTo>
                  <a:pt x="51" y="123"/>
                </a:lnTo>
                <a:lnTo>
                  <a:pt x="56" y="118"/>
                </a:lnTo>
                <a:lnTo>
                  <a:pt x="57" y="113"/>
                </a:lnTo>
                <a:lnTo>
                  <a:pt x="61" y="107"/>
                </a:lnTo>
                <a:lnTo>
                  <a:pt x="64" y="87"/>
                </a:lnTo>
                <a:lnTo>
                  <a:pt x="64" y="41"/>
                </a:lnTo>
                <a:lnTo>
                  <a:pt x="61" y="25"/>
                </a:lnTo>
                <a:lnTo>
                  <a:pt x="54" y="13"/>
                </a:lnTo>
                <a:lnTo>
                  <a:pt x="51" y="10"/>
                </a:lnTo>
                <a:lnTo>
                  <a:pt x="47" y="7"/>
                </a:lnTo>
                <a:lnTo>
                  <a:pt x="37" y="7"/>
                </a:lnTo>
                <a:close/>
                <a:moveTo>
                  <a:pt x="36" y="0"/>
                </a:moveTo>
                <a:lnTo>
                  <a:pt x="42" y="0"/>
                </a:lnTo>
                <a:lnTo>
                  <a:pt x="56" y="4"/>
                </a:lnTo>
                <a:lnTo>
                  <a:pt x="68" y="16"/>
                </a:lnTo>
                <a:lnTo>
                  <a:pt x="76" y="28"/>
                </a:lnTo>
                <a:lnTo>
                  <a:pt x="81" y="45"/>
                </a:lnTo>
                <a:lnTo>
                  <a:pt x="82" y="65"/>
                </a:lnTo>
                <a:lnTo>
                  <a:pt x="81" y="86"/>
                </a:lnTo>
                <a:lnTo>
                  <a:pt x="76" y="103"/>
                </a:lnTo>
                <a:lnTo>
                  <a:pt x="71" y="112"/>
                </a:lnTo>
                <a:lnTo>
                  <a:pt x="67" y="120"/>
                </a:lnTo>
                <a:lnTo>
                  <a:pt x="61" y="126"/>
                </a:lnTo>
                <a:lnTo>
                  <a:pt x="54" y="129"/>
                </a:lnTo>
                <a:lnTo>
                  <a:pt x="47" y="132"/>
                </a:lnTo>
                <a:lnTo>
                  <a:pt x="40" y="132"/>
                </a:lnTo>
                <a:lnTo>
                  <a:pt x="30" y="130"/>
                </a:lnTo>
                <a:lnTo>
                  <a:pt x="20" y="123"/>
                </a:lnTo>
                <a:lnTo>
                  <a:pt x="11" y="110"/>
                </a:lnTo>
                <a:lnTo>
                  <a:pt x="3" y="90"/>
                </a:lnTo>
                <a:lnTo>
                  <a:pt x="0" y="67"/>
                </a:lnTo>
                <a:lnTo>
                  <a:pt x="2" y="47"/>
                </a:lnTo>
                <a:lnTo>
                  <a:pt x="6" y="30"/>
                </a:lnTo>
                <a:lnTo>
                  <a:pt x="11" y="22"/>
                </a:lnTo>
                <a:lnTo>
                  <a:pt x="14" y="16"/>
                </a:lnTo>
                <a:lnTo>
                  <a:pt x="19" y="11"/>
                </a:lnTo>
                <a:lnTo>
                  <a:pt x="25" y="7"/>
                </a:lnTo>
                <a:lnTo>
                  <a:pt x="30" y="4"/>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2" name="Freeform 250"/>
          <p:cNvSpPr>
            <a:spLocks noEditPoints="1"/>
          </p:cNvSpPr>
          <p:nvPr/>
        </p:nvSpPr>
        <p:spPr bwMode="auto">
          <a:xfrm>
            <a:off x="2276476" y="5147730"/>
            <a:ext cx="66675" cy="104775"/>
          </a:xfrm>
          <a:custGeom>
            <a:avLst/>
            <a:gdLst>
              <a:gd name="T0" fmla="*/ 2147483647 w 83"/>
              <a:gd name="T1" fmla="*/ 2147483647 h 131"/>
              <a:gd name="T2" fmla="*/ 2147483647 w 83"/>
              <a:gd name="T3" fmla="*/ 2147483647 h 131"/>
              <a:gd name="T4" fmla="*/ 2147483647 w 83"/>
              <a:gd name="T5" fmla="*/ 2147483647 h 131"/>
              <a:gd name="T6" fmla="*/ 2147483647 w 83"/>
              <a:gd name="T7" fmla="*/ 2147483647 h 131"/>
              <a:gd name="T8" fmla="*/ 2147483647 w 83"/>
              <a:gd name="T9" fmla="*/ 2147483647 h 131"/>
              <a:gd name="T10" fmla="*/ 2147483647 w 83"/>
              <a:gd name="T11" fmla="*/ 2147483647 h 131"/>
              <a:gd name="T12" fmla="*/ 2147483647 w 83"/>
              <a:gd name="T13" fmla="*/ 2147483647 h 131"/>
              <a:gd name="T14" fmla="*/ 2147483647 w 83"/>
              <a:gd name="T15" fmla="*/ 2147483647 h 131"/>
              <a:gd name="T16" fmla="*/ 2147483647 w 83"/>
              <a:gd name="T17" fmla="*/ 2147483647 h 131"/>
              <a:gd name="T18" fmla="*/ 2147483647 w 83"/>
              <a:gd name="T19" fmla="*/ 2147483647 h 131"/>
              <a:gd name="T20" fmla="*/ 2147483647 w 83"/>
              <a:gd name="T21" fmla="*/ 2147483647 h 131"/>
              <a:gd name="T22" fmla="*/ 2147483647 w 83"/>
              <a:gd name="T23" fmla="*/ 2147483647 h 131"/>
              <a:gd name="T24" fmla="*/ 2147483647 w 83"/>
              <a:gd name="T25" fmla="*/ 2147483647 h 131"/>
              <a:gd name="T26" fmla="*/ 2147483647 w 83"/>
              <a:gd name="T27" fmla="*/ 2147483647 h 131"/>
              <a:gd name="T28" fmla="*/ 2147483647 w 83"/>
              <a:gd name="T29" fmla="*/ 2147483647 h 131"/>
              <a:gd name="T30" fmla="*/ 2147483647 w 83"/>
              <a:gd name="T31" fmla="*/ 2147483647 h 131"/>
              <a:gd name="T32" fmla="*/ 2147483647 w 83"/>
              <a:gd name="T33" fmla="*/ 2147483647 h 131"/>
              <a:gd name="T34" fmla="*/ 2147483647 w 83"/>
              <a:gd name="T35" fmla="*/ 2147483647 h 131"/>
              <a:gd name="T36" fmla="*/ 2147483647 w 83"/>
              <a:gd name="T37" fmla="*/ 2147483647 h 131"/>
              <a:gd name="T38" fmla="*/ 2147483647 w 83"/>
              <a:gd name="T39" fmla="*/ 2147483647 h 131"/>
              <a:gd name="T40" fmla="*/ 2147483647 w 83"/>
              <a:gd name="T41" fmla="*/ 2147483647 h 131"/>
              <a:gd name="T42" fmla="*/ 2147483647 w 83"/>
              <a:gd name="T43" fmla="*/ 2147483647 h 131"/>
              <a:gd name="T44" fmla="*/ 2147483647 w 83"/>
              <a:gd name="T45" fmla="*/ 2147483647 h 131"/>
              <a:gd name="T46" fmla="*/ 2147483647 w 83"/>
              <a:gd name="T47" fmla="*/ 2147483647 h 131"/>
              <a:gd name="T48" fmla="*/ 2147483647 w 83"/>
              <a:gd name="T49" fmla="*/ 2147483647 h 131"/>
              <a:gd name="T50" fmla="*/ 2147483647 w 83"/>
              <a:gd name="T51" fmla="*/ 0 h 131"/>
              <a:gd name="T52" fmla="*/ 2147483647 w 83"/>
              <a:gd name="T53" fmla="*/ 0 h 131"/>
              <a:gd name="T54" fmla="*/ 2147483647 w 83"/>
              <a:gd name="T55" fmla="*/ 2147483647 h 131"/>
              <a:gd name="T56" fmla="*/ 2147483647 w 83"/>
              <a:gd name="T57" fmla="*/ 2147483647 h 131"/>
              <a:gd name="T58" fmla="*/ 2147483647 w 83"/>
              <a:gd name="T59" fmla="*/ 2147483647 h 131"/>
              <a:gd name="T60" fmla="*/ 2147483647 w 83"/>
              <a:gd name="T61" fmla="*/ 2147483647 h 131"/>
              <a:gd name="T62" fmla="*/ 2147483647 w 83"/>
              <a:gd name="T63" fmla="*/ 2147483647 h 131"/>
              <a:gd name="T64" fmla="*/ 2147483647 w 83"/>
              <a:gd name="T65" fmla="*/ 2147483647 h 131"/>
              <a:gd name="T66" fmla="*/ 2147483647 w 83"/>
              <a:gd name="T67" fmla="*/ 2147483647 h 131"/>
              <a:gd name="T68" fmla="*/ 2147483647 w 83"/>
              <a:gd name="T69" fmla="*/ 2147483647 h 131"/>
              <a:gd name="T70" fmla="*/ 2147483647 w 83"/>
              <a:gd name="T71" fmla="*/ 2147483647 h 131"/>
              <a:gd name="T72" fmla="*/ 2147483647 w 83"/>
              <a:gd name="T73" fmla="*/ 2147483647 h 131"/>
              <a:gd name="T74" fmla="*/ 2147483647 w 83"/>
              <a:gd name="T75" fmla="*/ 2147483647 h 131"/>
              <a:gd name="T76" fmla="*/ 2147483647 w 83"/>
              <a:gd name="T77" fmla="*/ 2147483647 h 131"/>
              <a:gd name="T78" fmla="*/ 2147483647 w 83"/>
              <a:gd name="T79" fmla="*/ 2147483647 h 131"/>
              <a:gd name="T80" fmla="*/ 2147483647 w 83"/>
              <a:gd name="T81" fmla="*/ 2147483647 h 131"/>
              <a:gd name="T82" fmla="*/ 2147483647 w 83"/>
              <a:gd name="T83" fmla="*/ 2147483647 h 131"/>
              <a:gd name="T84" fmla="*/ 2147483647 w 83"/>
              <a:gd name="T85" fmla="*/ 2147483647 h 131"/>
              <a:gd name="T86" fmla="*/ 0 w 83"/>
              <a:gd name="T87" fmla="*/ 2147483647 h 131"/>
              <a:gd name="T88" fmla="*/ 2147483647 w 83"/>
              <a:gd name="T89" fmla="*/ 2147483647 h 131"/>
              <a:gd name="T90" fmla="*/ 2147483647 w 83"/>
              <a:gd name="T91" fmla="*/ 2147483647 h 131"/>
              <a:gd name="T92" fmla="*/ 2147483647 w 83"/>
              <a:gd name="T93" fmla="*/ 2147483647 h 131"/>
              <a:gd name="T94" fmla="*/ 2147483647 w 83"/>
              <a:gd name="T95" fmla="*/ 2147483647 h 131"/>
              <a:gd name="T96" fmla="*/ 2147483647 w 83"/>
              <a:gd name="T97" fmla="*/ 2147483647 h 131"/>
              <a:gd name="T98" fmla="*/ 2147483647 w 83"/>
              <a:gd name="T99" fmla="*/ 2147483647 h 131"/>
              <a:gd name="T100" fmla="*/ 2147483647 w 83"/>
              <a:gd name="T101" fmla="*/ 0 h 1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1"/>
              <a:gd name="T155" fmla="*/ 83 w 83"/>
              <a:gd name="T156" fmla="*/ 131 h 1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1">
                <a:moveTo>
                  <a:pt x="39" y="6"/>
                </a:moveTo>
                <a:lnTo>
                  <a:pt x="34" y="9"/>
                </a:lnTo>
                <a:lnTo>
                  <a:pt x="31" y="12"/>
                </a:lnTo>
                <a:lnTo>
                  <a:pt x="26" y="18"/>
                </a:lnTo>
                <a:lnTo>
                  <a:pt x="23" y="26"/>
                </a:lnTo>
                <a:lnTo>
                  <a:pt x="22" y="35"/>
                </a:lnTo>
                <a:lnTo>
                  <a:pt x="18" y="69"/>
                </a:lnTo>
                <a:lnTo>
                  <a:pt x="22" y="92"/>
                </a:lnTo>
                <a:lnTo>
                  <a:pt x="26" y="111"/>
                </a:lnTo>
                <a:lnTo>
                  <a:pt x="29" y="117"/>
                </a:lnTo>
                <a:lnTo>
                  <a:pt x="32" y="122"/>
                </a:lnTo>
                <a:lnTo>
                  <a:pt x="37" y="125"/>
                </a:lnTo>
                <a:lnTo>
                  <a:pt x="42" y="127"/>
                </a:lnTo>
                <a:lnTo>
                  <a:pt x="46" y="125"/>
                </a:lnTo>
                <a:lnTo>
                  <a:pt x="52" y="122"/>
                </a:lnTo>
                <a:lnTo>
                  <a:pt x="59" y="113"/>
                </a:lnTo>
                <a:lnTo>
                  <a:pt x="60" y="106"/>
                </a:lnTo>
                <a:lnTo>
                  <a:pt x="63" y="86"/>
                </a:lnTo>
                <a:lnTo>
                  <a:pt x="65" y="60"/>
                </a:lnTo>
                <a:lnTo>
                  <a:pt x="63" y="40"/>
                </a:lnTo>
                <a:lnTo>
                  <a:pt x="60" y="24"/>
                </a:lnTo>
                <a:lnTo>
                  <a:pt x="54" y="12"/>
                </a:lnTo>
                <a:lnTo>
                  <a:pt x="51" y="9"/>
                </a:lnTo>
                <a:lnTo>
                  <a:pt x="45" y="6"/>
                </a:lnTo>
                <a:lnTo>
                  <a:pt x="39" y="6"/>
                </a:lnTo>
                <a:close/>
                <a:moveTo>
                  <a:pt x="35" y="0"/>
                </a:moveTo>
                <a:lnTo>
                  <a:pt x="42" y="0"/>
                </a:lnTo>
                <a:lnTo>
                  <a:pt x="56" y="3"/>
                </a:lnTo>
                <a:lnTo>
                  <a:pt x="68" y="15"/>
                </a:lnTo>
                <a:lnTo>
                  <a:pt x="77" y="27"/>
                </a:lnTo>
                <a:lnTo>
                  <a:pt x="82" y="45"/>
                </a:lnTo>
                <a:lnTo>
                  <a:pt x="83" y="65"/>
                </a:lnTo>
                <a:lnTo>
                  <a:pt x="82" y="85"/>
                </a:lnTo>
                <a:lnTo>
                  <a:pt x="77" y="102"/>
                </a:lnTo>
                <a:lnTo>
                  <a:pt x="73" y="111"/>
                </a:lnTo>
                <a:lnTo>
                  <a:pt x="66" y="119"/>
                </a:lnTo>
                <a:lnTo>
                  <a:pt x="60" y="125"/>
                </a:lnTo>
                <a:lnTo>
                  <a:pt x="48" y="131"/>
                </a:lnTo>
                <a:lnTo>
                  <a:pt x="42" y="131"/>
                </a:lnTo>
                <a:lnTo>
                  <a:pt x="29" y="130"/>
                </a:lnTo>
                <a:lnTo>
                  <a:pt x="20" y="122"/>
                </a:lnTo>
                <a:lnTo>
                  <a:pt x="11" y="109"/>
                </a:lnTo>
                <a:lnTo>
                  <a:pt x="3" y="89"/>
                </a:lnTo>
                <a:lnTo>
                  <a:pt x="0" y="66"/>
                </a:lnTo>
                <a:lnTo>
                  <a:pt x="3" y="46"/>
                </a:lnTo>
                <a:lnTo>
                  <a:pt x="8" y="29"/>
                </a:lnTo>
                <a:lnTo>
                  <a:pt x="11" y="21"/>
                </a:lnTo>
                <a:lnTo>
                  <a:pt x="15" y="15"/>
                </a:lnTo>
                <a:lnTo>
                  <a:pt x="25" y="6"/>
                </a:lnTo>
                <a:lnTo>
                  <a:pt x="31" y="3"/>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3" name="Freeform 251"/>
          <p:cNvSpPr>
            <a:spLocks/>
          </p:cNvSpPr>
          <p:nvPr/>
        </p:nvSpPr>
        <p:spPr bwMode="auto">
          <a:xfrm>
            <a:off x="2359026" y="5236630"/>
            <a:ext cx="17463" cy="15875"/>
          </a:xfrm>
          <a:custGeom>
            <a:avLst/>
            <a:gdLst>
              <a:gd name="T0" fmla="*/ 2147483647 w 21"/>
              <a:gd name="T1" fmla="*/ 0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2147483647 h 22"/>
              <a:gd name="T12" fmla="*/ 2147483647 w 21"/>
              <a:gd name="T13" fmla="*/ 2147483647 h 22"/>
              <a:gd name="T14" fmla="*/ 2147483647 w 21"/>
              <a:gd name="T15" fmla="*/ 2147483647 h 22"/>
              <a:gd name="T16" fmla="*/ 2147483647 w 21"/>
              <a:gd name="T17" fmla="*/ 2147483647 h 22"/>
              <a:gd name="T18" fmla="*/ 2147483647 w 21"/>
              <a:gd name="T19" fmla="*/ 2147483647 h 22"/>
              <a:gd name="T20" fmla="*/ 2147483647 w 21"/>
              <a:gd name="T21" fmla="*/ 2147483647 h 22"/>
              <a:gd name="T22" fmla="*/ 2147483647 w 21"/>
              <a:gd name="T23" fmla="*/ 2147483647 h 22"/>
              <a:gd name="T24" fmla="*/ 0 w 21"/>
              <a:gd name="T25" fmla="*/ 2147483647 h 22"/>
              <a:gd name="T26" fmla="*/ 2147483647 w 21"/>
              <a:gd name="T27" fmla="*/ 2147483647 h 22"/>
              <a:gd name="T28" fmla="*/ 2147483647 w 21"/>
              <a:gd name="T29" fmla="*/ 2147483647 h 22"/>
              <a:gd name="T30" fmla="*/ 2147483647 w 21"/>
              <a:gd name="T31" fmla="*/ 2147483647 h 22"/>
              <a:gd name="T32" fmla="*/ 2147483647 w 21"/>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2"/>
              <a:gd name="T53" fmla="*/ 21 w 21"/>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2">
                <a:moveTo>
                  <a:pt x="10" y="0"/>
                </a:moveTo>
                <a:lnTo>
                  <a:pt x="13" y="2"/>
                </a:lnTo>
                <a:lnTo>
                  <a:pt x="18" y="3"/>
                </a:lnTo>
                <a:lnTo>
                  <a:pt x="20" y="6"/>
                </a:lnTo>
                <a:lnTo>
                  <a:pt x="21" y="11"/>
                </a:lnTo>
                <a:lnTo>
                  <a:pt x="20" y="16"/>
                </a:lnTo>
                <a:lnTo>
                  <a:pt x="18" y="19"/>
                </a:lnTo>
                <a:lnTo>
                  <a:pt x="13" y="20"/>
                </a:lnTo>
                <a:lnTo>
                  <a:pt x="10" y="22"/>
                </a:lnTo>
                <a:lnTo>
                  <a:pt x="6" y="20"/>
                </a:lnTo>
                <a:lnTo>
                  <a:pt x="3" y="19"/>
                </a:lnTo>
                <a:lnTo>
                  <a:pt x="1" y="16"/>
                </a:lnTo>
                <a:lnTo>
                  <a:pt x="0" y="11"/>
                </a:lnTo>
                <a:lnTo>
                  <a:pt x="1" y="6"/>
                </a:lnTo>
                <a:lnTo>
                  <a:pt x="3" y="3"/>
                </a:lnTo>
                <a:lnTo>
                  <a:pt x="6" y="2"/>
                </a:lnTo>
                <a:lnTo>
                  <a:pt x="1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4" name="Freeform 252"/>
          <p:cNvSpPr>
            <a:spLocks noEditPoints="1"/>
          </p:cNvSpPr>
          <p:nvPr/>
        </p:nvSpPr>
        <p:spPr bwMode="auto">
          <a:xfrm>
            <a:off x="2392364" y="5147730"/>
            <a:ext cx="65087" cy="104775"/>
          </a:xfrm>
          <a:custGeom>
            <a:avLst/>
            <a:gdLst>
              <a:gd name="T0" fmla="*/ 2147483647 w 82"/>
              <a:gd name="T1" fmla="*/ 2147483647 h 131"/>
              <a:gd name="T2" fmla="*/ 2147483647 w 82"/>
              <a:gd name="T3" fmla="*/ 2147483647 h 131"/>
              <a:gd name="T4" fmla="*/ 2147483647 w 82"/>
              <a:gd name="T5" fmla="*/ 2147483647 h 131"/>
              <a:gd name="T6" fmla="*/ 2147483647 w 82"/>
              <a:gd name="T7" fmla="*/ 2147483647 h 131"/>
              <a:gd name="T8" fmla="*/ 2147483647 w 82"/>
              <a:gd name="T9" fmla="*/ 2147483647 h 131"/>
              <a:gd name="T10" fmla="*/ 2147483647 w 82"/>
              <a:gd name="T11" fmla="*/ 2147483647 h 131"/>
              <a:gd name="T12" fmla="*/ 2147483647 w 82"/>
              <a:gd name="T13" fmla="*/ 2147483647 h 131"/>
              <a:gd name="T14" fmla="*/ 2147483647 w 82"/>
              <a:gd name="T15" fmla="*/ 2147483647 h 131"/>
              <a:gd name="T16" fmla="*/ 2147483647 w 82"/>
              <a:gd name="T17" fmla="*/ 2147483647 h 131"/>
              <a:gd name="T18" fmla="*/ 2147483647 w 82"/>
              <a:gd name="T19" fmla="*/ 2147483647 h 131"/>
              <a:gd name="T20" fmla="*/ 2147483647 w 82"/>
              <a:gd name="T21" fmla="*/ 2147483647 h 131"/>
              <a:gd name="T22" fmla="*/ 2147483647 w 82"/>
              <a:gd name="T23" fmla="*/ 2147483647 h 131"/>
              <a:gd name="T24" fmla="*/ 2147483647 w 82"/>
              <a:gd name="T25" fmla="*/ 2147483647 h 131"/>
              <a:gd name="T26" fmla="*/ 2147483647 w 82"/>
              <a:gd name="T27" fmla="*/ 2147483647 h 131"/>
              <a:gd name="T28" fmla="*/ 2147483647 w 82"/>
              <a:gd name="T29" fmla="*/ 2147483647 h 131"/>
              <a:gd name="T30" fmla="*/ 2147483647 w 82"/>
              <a:gd name="T31" fmla="*/ 2147483647 h 131"/>
              <a:gd name="T32" fmla="*/ 2147483647 w 82"/>
              <a:gd name="T33" fmla="*/ 2147483647 h 131"/>
              <a:gd name="T34" fmla="*/ 2147483647 w 82"/>
              <a:gd name="T35" fmla="*/ 2147483647 h 131"/>
              <a:gd name="T36" fmla="*/ 2147483647 w 82"/>
              <a:gd name="T37" fmla="*/ 2147483647 h 131"/>
              <a:gd name="T38" fmla="*/ 2147483647 w 82"/>
              <a:gd name="T39" fmla="*/ 2147483647 h 131"/>
              <a:gd name="T40" fmla="*/ 2147483647 w 82"/>
              <a:gd name="T41" fmla="*/ 2147483647 h 131"/>
              <a:gd name="T42" fmla="*/ 2147483647 w 82"/>
              <a:gd name="T43" fmla="*/ 2147483647 h 131"/>
              <a:gd name="T44" fmla="*/ 2147483647 w 82"/>
              <a:gd name="T45" fmla="*/ 2147483647 h 131"/>
              <a:gd name="T46" fmla="*/ 2147483647 w 82"/>
              <a:gd name="T47" fmla="*/ 2147483647 h 131"/>
              <a:gd name="T48" fmla="*/ 2147483647 w 82"/>
              <a:gd name="T49" fmla="*/ 2147483647 h 131"/>
              <a:gd name="T50" fmla="*/ 2147483647 w 82"/>
              <a:gd name="T51" fmla="*/ 2147483647 h 131"/>
              <a:gd name="T52" fmla="*/ 2147483647 w 82"/>
              <a:gd name="T53" fmla="*/ 0 h 131"/>
              <a:gd name="T54" fmla="*/ 2147483647 w 82"/>
              <a:gd name="T55" fmla="*/ 0 h 131"/>
              <a:gd name="T56" fmla="*/ 2147483647 w 82"/>
              <a:gd name="T57" fmla="*/ 2147483647 h 131"/>
              <a:gd name="T58" fmla="*/ 2147483647 w 82"/>
              <a:gd name="T59" fmla="*/ 2147483647 h 131"/>
              <a:gd name="T60" fmla="*/ 2147483647 w 82"/>
              <a:gd name="T61" fmla="*/ 2147483647 h 131"/>
              <a:gd name="T62" fmla="*/ 2147483647 w 82"/>
              <a:gd name="T63" fmla="*/ 2147483647 h 131"/>
              <a:gd name="T64" fmla="*/ 2147483647 w 82"/>
              <a:gd name="T65" fmla="*/ 2147483647 h 131"/>
              <a:gd name="T66" fmla="*/ 2147483647 w 82"/>
              <a:gd name="T67" fmla="*/ 2147483647 h 131"/>
              <a:gd name="T68" fmla="*/ 2147483647 w 82"/>
              <a:gd name="T69" fmla="*/ 2147483647 h 131"/>
              <a:gd name="T70" fmla="*/ 2147483647 w 82"/>
              <a:gd name="T71" fmla="*/ 2147483647 h 131"/>
              <a:gd name="T72" fmla="*/ 2147483647 w 82"/>
              <a:gd name="T73" fmla="*/ 2147483647 h 131"/>
              <a:gd name="T74" fmla="*/ 2147483647 w 82"/>
              <a:gd name="T75" fmla="*/ 2147483647 h 131"/>
              <a:gd name="T76" fmla="*/ 2147483647 w 82"/>
              <a:gd name="T77" fmla="*/ 2147483647 h 131"/>
              <a:gd name="T78" fmla="*/ 2147483647 w 82"/>
              <a:gd name="T79" fmla="*/ 2147483647 h 131"/>
              <a:gd name="T80" fmla="*/ 2147483647 w 82"/>
              <a:gd name="T81" fmla="*/ 2147483647 h 131"/>
              <a:gd name="T82" fmla="*/ 2147483647 w 82"/>
              <a:gd name="T83" fmla="*/ 2147483647 h 131"/>
              <a:gd name="T84" fmla="*/ 2147483647 w 82"/>
              <a:gd name="T85" fmla="*/ 2147483647 h 131"/>
              <a:gd name="T86" fmla="*/ 2147483647 w 82"/>
              <a:gd name="T87" fmla="*/ 2147483647 h 131"/>
              <a:gd name="T88" fmla="*/ 0 w 82"/>
              <a:gd name="T89" fmla="*/ 2147483647 h 131"/>
              <a:gd name="T90" fmla="*/ 2147483647 w 82"/>
              <a:gd name="T91" fmla="*/ 2147483647 h 131"/>
              <a:gd name="T92" fmla="*/ 2147483647 w 82"/>
              <a:gd name="T93" fmla="*/ 2147483647 h 131"/>
              <a:gd name="T94" fmla="*/ 2147483647 w 82"/>
              <a:gd name="T95" fmla="*/ 2147483647 h 131"/>
              <a:gd name="T96" fmla="*/ 2147483647 w 82"/>
              <a:gd name="T97" fmla="*/ 2147483647 h 131"/>
              <a:gd name="T98" fmla="*/ 2147483647 w 82"/>
              <a:gd name="T99" fmla="*/ 2147483647 h 131"/>
              <a:gd name="T100" fmla="*/ 2147483647 w 82"/>
              <a:gd name="T101" fmla="*/ 0 h 1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
              <a:gd name="T154" fmla="*/ 0 h 131"/>
              <a:gd name="T155" fmla="*/ 82 w 82"/>
              <a:gd name="T156" fmla="*/ 131 h 1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 h="131">
                <a:moveTo>
                  <a:pt x="37" y="6"/>
                </a:moveTo>
                <a:lnTo>
                  <a:pt x="34" y="9"/>
                </a:lnTo>
                <a:lnTo>
                  <a:pt x="30" y="12"/>
                </a:lnTo>
                <a:lnTo>
                  <a:pt x="27" y="18"/>
                </a:lnTo>
                <a:lnTo>
                  <a:pt x="23" y="26"/>
                </a:lnTo>
                <a:lnTo>
                  <a:pt x="20" y="35"/>
                </a:lnTo>
                <a:lnTo>
                  <a:pt x="19" y="69"/>
                </a:lnTo>
                <a:lnTo>
                  <a:pt x="20" y="92"/>
                </a:lnTo>
                <a:lnTo>
                  <a:pt x="25" y="111"/>
                </a:lnTo>
                <a:lnTo>
                  <a:pt x="28" y="117"/>
                </a:lnTo>
                <a:lnTo>
                  <a:pt x="31" y="122"/>
                </a:lnTo>
                <a:lnTo>
                  <a:pt x="36" y="125"/>
                </a:lnTo>
                <a:lnTo>
                  <a:pt x="41" y="127"/>
                </a:lnTo>
                <a:lnTo>
                  <a:pt x="47" y="125"/>
                </a:lnTo>
                <a:lnTo>
                  <a:pt x="51" y="122"/>
                </a:lnTo>
                <a:lnTo>
                  <a:pt x="58" y="113"/>
                </a:lnTo>
                <a:lnTo>
                  <a:pt x="59" y="106"/>
                </a:lnTo>
                <a:lnTo>
                  <a:pt x="64" y="86"/>
                </a:lnTo>
                <a:lnTo>
                  <a:pt x="64" y="60"/>
                </a:lnTo>
                <a:lnTo>
                  <a:pt x="62" y="40"/>
                </a:lnTo>
                <a:lnTo>
                  <a:pt x="59" y="24"/>
                </a:lnTo>
                <a:lnTo>
                  <a:pt x="58" y="18"/>
                </a:lnTo>
                <a:lnTo>
                  <a:pt x="54" y="12"/>
                </a:lnTo>
                <a:lnTo>
                  <a:pt x="51" y="9"/>
                </a:lnTo>
                <a:lnTo>
                  <a:pt x="47" y="6"/>
                </a:lnTo>
                <a:lnTo>
                  <a:pt x="37" y="6"/>
                </a:lnTo>
                <a:close/>
                <a:moveTo>
                  <a:pt x="36" y="0"/>
                </a:moveTo>
                <a:lnTo>
                  <a:pt x="42" y="0"/>
                </a:lnTo>
                <a:lnTo>
                  <a:pt x="56" y="3"/>
                </a:lnTo>
                <a:lnTo>
                  <a:pt x="68" y="15"/>
                </a:lnTo>
                <a:lnTo>
                  <a:pt x="76" y="27"/>
                </a:lnTo>
                <a:lnTo>
                  <a:pt x="81" y="45"/>
                </a:lnTo>
                <a:lnTo>
                  <a:pt x="82" y="65"/>
                </a:lnTo>
                <a:lnTo>
                  <a:pt x="81" y="85"/>
                </a:lnTo>
                <a:lnTo>
                  <a:pt x="76" y="102"/>
                </a:lnTo>
                <a:lnTo>
                  <a:pt x="71" y="111"/>
                </a:lnTo>
                <a:lnTo>
                  <a:pt x="65" y="119"/>
                </a:lnTo>
                <a:lnTo>
                  <a:pt x="59" y="125"/>
                </a:lnTo>
                <a:lnTo>
                  <a:pt x="47" y="131"/>
                </a:lnTo>
                <a:lnTo>
                  <a:pt x="41" y="131"/>
                </a:lnTo>
                <a:lnTo>
                  <a:pt x="30" y="130"/>
                </a:lnTo>
                <a:lnTo>
                  <a:pt x="19" y="122"/>
                </a:lnTo>
                <a:lnTo>
                  <a:pt x="10" y="109"/>
                </a:lnTo>
                <a:lnTo>
                  <a:pt x="3" y="89"/>
                </a:lnTo>
                <a:lnTo>
                  <a:pt x="0" y="66"/>
                </a:lnTo>
                <a:lnTo>
                  <a:pt x="2" y="46"/>
                </a:lnTo>
                <a:lnTo>
                  <a:pt x="6" y="29"/>
                </a:lnTo>
                <a:lnTo>
                  <a:pt x="11" y="20"/>
                </a:lnTo>
                <a:lnTo>
                  <a:pt x="17" y="12"/>
                </a:lnTo>
                <a:lnTo>
                  <a:pt x="23" y="6"/>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5" name="Freeform 253"/>
          <p:cNvSpPr>
            <a:spLocks/>
          </p:cNvSpPr>
          <p:nvPr/>
        </p:nvSpPr>
        <p:spPr bwMode="auto">
          <a:xfrm>
            <a:off x="2471739" y="5149318"/>
            <a:ext cx="58737" cy="103187"/>
          </a:xfrm>
          <a:custGeom>
            <a:avLst/>
            <a:gdLst>
              <a:gd name="T0" fmla="*/ 2147483647 w 75"/>
              <a:gd name="T1" fmla="*/ 0 h 130"/>
              <a:gd name="T2" fmla="*/ 2147483647 w 75"/>
              <a:gd name="T3" fmla="*/ 0 h 130"/>
              <a:gd name="T4" fmla="*/ 2147483647 w 75"/>
              <a:gd name="T5" fmla="*/ 2147483647 h 130"/>
              <a:gd name="T6" fmla="*/ 2147483647 w 75"/>
              <a:gd name="T7" fmla="*/ 2147483647 h 130"/>
              <a:gd name="T8" fmla="*/ 2147483647 w 75"/>
              <a:gd name="T9" fmla="*/ 2147483647 h 130"/>
              <a:gd name="T10" fmla="*/ 2147483647 w 75"/>
              <a:gd name="T11" fmla="*/ 2147483647 h 130"/>
              <a:gd name="T12" fmla="*/ 2147483647 w 75"/>
              <a:gd name="T13" fmla="*/ 2147483647 h 130"/>
              <a:gd name="T14" fmla="*/ 2147483647 w 75"/>
              <a:gd name="T15" fmla="*/ 2147483647 h 130"/>
              <a:gd name="T16" fmla="*/ 2147483647 w 75"/>
              <a:gd name="T17" fmla="*/ 2147483647 h 130"/>
              <a:gd name="T18" fmla="*/ 2147483647 w 75"/>
              <a:gd name="T19" fmla="*/ 2147483647 h 130"/>
              <a:gd name="T20" fmla="*/ 2147483647 w 75"/>
              <a:gd name="T21" fmla="*/ 2147483647 h 130"/>
              <a:gd name="T22" fmla="*/ 2147483647 w 75"/>
              <a:gd name="T23" fmla="*/ 2147483647 h 130"/>
              <a:gd name="T24" fmla="*/ 2147483647 w 75"/>
              <a:gd name="T25" fmla="*/ 2147483647 h 130"/>
              <a:gd name="T26" fmla="*/ 2147483647 w 75"/>
              <a:gd name="T27" fmla="*/ 2147483647 h 130"/>
              <a:gd name="T28" fmla="*/ 2147483647 w 75"/>
              <a:gd name="T29" fmla="*/ 2147483647 h 130"/>
              <a:gd name="T30" fmla="*/ 2147483647 w 75"/>
              <a:gd name="T31" fmla="*/ 2147483647 h 130"/>
              <a:gd name="T32" fmla="*/ 2147483647 w 75"/>
              <a:gd name="T33" fmla="*/ 2147483647 h 130"/>
              <a:gd name="T34" fmla="*/ 2147483647 w 75"/>
              <a:gd name="T35" fmla="*/ 2147483647 h 130"/>
              <a:gd name="T36" fmla="*/ 2147483647 w 75"/>
              <a:gd name="T37" fmla="*/ 2147483647 h 130"/>
              <a:gd name="T38" fmla="*/ 2147483647 w 75"/>
              <a:gd name="T39" fmla="*/ 2147483647 h 130"/>
              <a:gd name="T40" fmla="*/ 0 w 75"/>
              <a:gd name="T41" fmla="*/ 2147483647 h 130"/>
              <a:gd name="T42" fmla="*/ 0 w 75"/>
              <a:gd name="T43" fmla="*/ 2147483647 h 130"/>
              <a:gd name="T44" fmla="*/ 2147483647 w 75"/>
              <a:gd name="T45" fmla="*/ 2147483647 h 130"/>
              <a:gd name="T46" fmla="*/ 2147483647 w 75"/>
              <a:gd name="T47" fmla="*/ 2147483647 h 130"/>
              <a:gd name="T48" fmla="*/ 2147483647 w 75"/>
              <a:gd name="T49" fmla="*/ 2147483647 h 130"/>
              <a:gd name="T50" fmla="*/ 2147483647 w 75"/>
              <a:gd name="T51" fmla="*/ 2147483647 h 130"/>
              <a:gd name="T52" fmla="*/ 2147483647 w 75"/>
              <a:gd name="T53" fmla="*/ 2147483647 h 130"/>
              <a:gd name="T54" fmla="*/ 2147483647 w 75"/>
              <a:gd name="T55" fmla="*/ 2147483647 h 130"/>
              <a:gd name="T56" fmla="*/ 2147483647 w 75"/>
              <a:gd name="T57" fmla="*/ 2147483647 h 130"/>
              <a:gd name="T58" fmla="*/ 2147483647 w 75"/>
              <a:gd name="T59" fmla="*/ 2147483647 h 130"/>
              <a:gd name="T60" fmla="*/ 2147483647 w 75"/>
              <a:gd name="T61" fmla="*/ 2147483647 h 130"/>
              <a:gd name="T62" fmla="*/ 2147483647 w 75"/>
              <a:gd name="T63" fmla="*/ 2147483647 h 130"/>
              <a:gd name="T64" fmla="*/ 2147483647 w 75"/>
              <a:gd name="T65" fmla="*/ 2147483647 h 130"/>
              <a:gd name="T66" fmla="*/ 2147483647 w 75"/>
              <a:gd name="T67" fmla="*/ 2147483647 h 130"/>
              <a:gd name="T68" fmla="*/ 2147483647 w 75"/>
              <a:gd name="T69" fmla="*/ 2147483647 h 130"/>
              <a:gd name="T70" fmla="*/ 2147483647 w 75"/>
              <a:gd name="T71" fmla="*/ 2147483647 h 130"/>
              <a:gd name="T72" fmla="*/ 2147483647 w 75"/>
              <a:gd name="T73" fmla="*/ 2147483647 h 130"/>
              <a:gd name="T74" fmla="*/ 2147483647 w 75"/>
              <a:gd name="T75" fmla="*/ 2147483647 h 130"/>
              <a:gd name="T76" fmla="*/ 2147483647 w 75"/>
              <a:gd name="T77" fmla="*/ 2147483647 h 130"/>
              <a:gd name="T78" fmla="*/ 2147483647 w 75"/>
              <a:gd name="T79" fmla="*/ 2147483647 h 130"/>
              <a:gd name="T80" fmla="*/ 2147483647 w 75"/>
              <a:gd name="T81" fmla="*/ 2147483647 h 130"/>
              <a:gd name="T82" fmla="*/ 2147483647 w 75"/>
              <a:gd name="T83" fmla="*/ 2147483647 h 130"/>
              <a:gd name="T84" fmla="*/ 2147483647 w 75"/>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
              <a:gd name="T130" fmla="*/ 0 h 130"/>
              <a:gd name="T131" fmla="*/ 75 w 75"/>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 h="130">
                <a:moveTo>
                  <a:pt x="28" y="0"/>
                </a:moveTo>
                <a:lnTo>
                  <a:pt x="75" y="0"/>
                </a:lnTo>
                <a:lnTo>
                  <a:pt x="67" y="17"/>
                </a:lnTo>
                <a:lnTo>
                  <a:pt x="28" y="17"/>
                </a:lnTo>
                <a:lnTo>
                  <a:pt x="20" y="34"/>
                </a:lnTo>
                <a:lnTo>
                  <a:pt x="42" y="40"/>
                </a:lnTo>
                <a:lnTo>
                  <a:pt x="59" y="53"/>
                </a:lnTo>
                <a:lnTo>
                  <a:pt x="68" y="67"/>
                </a:lnTo>
                <a:lnTo>
                  <a:pt x="71" y="82"/>
                </a:lnTo>
                <a:lnTo>
                  <a:pt x="71" y="91"/>
                </a:lnTo>
                <a:lnTo>
                  <a:pt x="68" y="101"/>
                </a:lnTo>
                <a:lnTo>
                  <a:pt x="64" y="108"/>
                </a:lnTo>
                <a:lnTo>
                  <a:pt x="58" y="116"/>
                </a:lnTo>
                <a:lnTo>
                  <a:pt x="51" y="121"/>
                </a:lnTo>
                <a:lnTo>
                  <a:pt x="44" y="126"/>
                </a:lnTo>
                <a:lnTo>
                  <a:pt x="36" y="129"/>
                </a:lnTo>
                <a:lnTo>
                  <a:pt x="30" y="130"/>
                </a:lnTo>
                <a:lnTo>
                  <a:pt x="14" y="130"/>
                </a:lnTo>
                <a:lnTo>
                  <a:pt x="5" y="127"/>
                </a:lnTo>
                <a:lnTo>
                  <a:pt x="2" y="124"/>
                </a:lnTo>
                <a:lnTo>
                  <a:pt x="0" y="121"/>
                </a:lnTo>
                <a:lnTo>
                  <a:pt x="0" y="116"/>
                </a:lnTo>
                <a:lnTo>
                  <a:pt x="2" y="113"/>
                </a:lnTo>
                <a:lnTo>
                  <a:pt x="5" y="112"/>
                </a:lnTo>
                <a:lnTo>
                  <a:pt x="10" y="112"/>
                </a:lnTo>
                <a:lnTo>
                  <a:pt x="11" y="113"/>
                </a:lnTo>
                <a:lnTo>
                  <a:pt x="14" y="113"/>
                </a:lnTo>
                <a:lnTo>
                  <a:pt x="17" y="116"/>
                </a:lnTo>
                <a:lnTo>
                  <a:pt x="22" y="119"/>
                </a:lnTo>
                <a:lnTo>
                  <a:pt x="28" y="121"/>
                </a:lnTo>
                <a:lnTo>
                  <a:pt x="39" y="121"/>
                </a:lnTo>
                <a:lnTo>
                  <a:pt x="45" y="118"/>
                </a:lnTo>
                <a:lnTo>
                  <a:pt x="51" y="113"/>
                </a:lnTo>
                <a:lnTo>
                  <a:pt x="56" y="107"/>
                </a:lnTo>
                <a:lnTo>
                  <a:pt x="59" y="101"/>
                </a:lnTo>
                <a:lnTo>
                  <a:pt x="59" y="85"/>
                </a:lnTo>
                <a:lnTo>
                  <a:pt x="56" y="78"/>
                </a:lnTo>
                <a:lnTo>
                  <a:pt x="53" y="71"/>
                </a:lnTo>
                <a:lnTo>
                  <a:pt x="44" y="62"/>
                </a:lnTo>
                <a:lnTo>
                  <a:pt x="31" y="56"/>
                </a:lnTo>
                <a:lnTo>
                  <a:pt x="20" y="51"/>
                </a:lnTo>
                <a:lnTo>
                  <a:pt x="3" y="50"/>
                </a:lnTo>
                <a:lnTo>
                  <a:pt x="2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6" name="Freeform 254"/>
          <p:cNvSpPr>
            <a:spLocks noEditPoints="1"/>
          </p:cNvSpPr>
          <p:nvPr/>
        </p:nvSpPr>
        <p:spPr bwMode="auto">
          <a:xfrm>
            <a:off x="2276476" y="5725580"/>
            <a:ext cx="66675" cy="104775"/>
          </a:xfrm>
          <a:custGeom>
            <a:avLst/>
            <a:gdLst>
              <a:gd name="T0" fmla="*/ 2147483647 w 83"/>
              <a:gd name="T1" fmla="*/ 2147483647 h 132"/>
              <a:gd name="T2" fmla="*/ 2147483647 w 83"/>
              <a:gd name="T3" fmla="*/ 2147483647 h 132"/>
              <a:gd name="T4" fmla="*/ 2147483647 w 83"/>
              <a:gd name="T5" fmla="*/ 2147483647 h 132"/>
              <a:gd name="T6" fmla="*/ 2147483647 w 83"/>
              <a:gd name="T7" fmla="*/ 2147483647 h 132"/>
              <a:gd name="T8" fmla="*/ 2147483647 w 83"/>
              <a:gd name="T9" fmla="*/ 2147483647 h 132"/>
              <a:gd name="T10" fmla="*/ 2147483647 w 83"/>
              <a:gd name="T11" fmla="*/ 2147483647 h 132"/>
              <a:gd name="T12" fmla="*/ 2147483647 w 83"/>
              <a:gd name="T13" fmla="*/ 2147483647 h 132"/>
              <a:gd name="T14" fmla="*/ 2147483647 w 83"/>
              <a:gd name="T15" fmla="*/ 2147483647 h 132"/>
              <a:gd name="T16" fmla="*/ 2147483647 w 83"/>
              <a:gd name="T17" fmla="*/ 2147483647 h 132"/>
              <a:gd name="T18" fmla="*/ 2147483647 w 83"/>
              <a:gd name="T19" fmla="*/ 2147483647 h 132"/>
              <a:gd name="T20" fmla="*/ 2147483647 w 83"/>
              <a:gd name="T21" fmla="*/ 2147483647 h 132"/>
              <a:gd name="T22" fmla="*/ 2147483647 w 83"/>
              <a:gd name="T23" fmla="*/ 2147483647 h 132"/>
              <a:gd name="T24" fmla="*/ 2147483647 w 83"/>
              <a:gd name="T25" fmla="*/ 2147483647 h 132"/>
              <a:gd name="T26" fmla="*/ 2147483647 w 83"/>
              <a:gd name="T27" fmla="*/ 2147483647 h 132"/>
              <a:gd name="T28" fmla="*/ 2147483647 w 83"/>
              <a:gd name="T29" fmla="*/ 2147483647 h 132"/>
              <a:gd name="T30" fmla="*/ 2147483647 w 83"/>
              <a:gd name="T31" fmla="*/ 2147483647 h 132"/>
              <a:gd name="T32" fmla="*/ 2147483647 w 83"/>
              <a:gd name="T33" fmla="*/ 2147483647 h 132"/>
              <a:gd name="T34" fmla="*/ 2147483647 w 83"/>
              <a:gd name="T35" fmla="*/ 2147483647 h 132"/>
              <a:gd name="T36" fmla="*/ 2147483647 w 83"/>
              <a:gd name="T37" fmla="*/ 2147483647 h 132"/>
              <a:gd name="T38" fmla="*/ 2147483647 w 83"/>
              <a:gd name="T39" fmla="*/ 2147483647 h 132"/>
              <a:gd name="T40" fmla="*/ 2147483647 w 83"/>
              <a:gd name="T41" fmla="*/ 2147483647 h 132"/>
              <a:gd name="T42" fmla="*/ 2147483647 w 83"/>
              <a:gd name="T43" fmla="*/ 2147483647 h 132"/>
              <a:gd name="T44" fmla="*/ 2147483647 w 83"/>
              <a:gd name="T45" fmla="*/ 2147483647 h 132"/>
              <a:gd name="T46" fmla="*/ 2147483647 w 83"/>
              <a:gd name="T47" fmla="*/ 2147483647 h 132"/>
              <a:gd name="T48" fmla="*/ 2147483647 w 83"/>
              <a:gd name="T49" fmla="*/ 2147483647 h 132"/>
              <a:gd name="T50" fmla="*/ 2147483647 w 83"/>
              <a:gd name="T51" fmla="*/ 0 h 132"/>
              <a:gd name="T52" fmla="*/ 2147483647 w 83"/>
              <a:gd name="T53" fmla="*/ 0 h 132"/>
              <a:gd name="T54" fmla="*/ 2147483647 w 83"/>
              <a:gd name="T55" fmla="*/ 2147483647 h 132"/>
              <a:gd name="T56" fmla="*/ 2147483647 w 83"/>
              <a:gd name="T57" fmla="*/ 2147483647 h 132"/>
              <a:gd name="T58" fmla="*/ 2147483647 w 83"/>
              <a:gd name="T59" fmla="*/ 2147483647 h 132"/>
              <a:gd name="T60" fmla="*/ 2147483647 w 83"/>
              <a:gd name="T61" fmla="*/ 2147483647 h 132"/>
              <a:gd name="T62" fmla="*/ 2147483647 w 83"/>
              <a:gd name="T63" fmla="*/ 2147483647 h 132"/>
              <a:gd name="T64" fmla="*/ 2147483647 w 83"/>
              <a:gd name="T65" fmla="*/ 2147483647 h 132"/>
              <a:gd name="T66" fmla="*/ 2147483647 w 83"/>
              <a:gd name="T67" fmla="*/ 2147483647 h 132"/>
              <a:gd name="T68" fmla="*/ 2147483647 w 83"/>
              <a:gd name="T69" fmla="*/ 2147483647 h 132"/>
              <a:gd name="T70" fmla="*/ 2147483647 w 83"/>
              <a:gd name="T71" fmla="*/ 2147483647 h 132"/>
              <a:gd name="T72" fmla="*/ 2147483647 w 83"/>
              <a:gd name="T73" fmla="*/ 2147483647 h 132"/>
              <a:gd name="T74" fmla="*/ 2147483647 w 83"/>
              <a:gd name="T75" fmla="*/ 2147483647 h 132"/>
              <a:gd name="T76" fmla="*/ 2147483647 w 83"/>
              <a:gd name="T77" fmla="*/ 2147483647 h 132"/>
              <a:gd name="T78" fmla="*/ 2147483647 w 83"/>
              <a:gd name="T79" fmla="*/ 2147483647 h 132"/>
              <a:gd name="T80" fmla="*/ 2147483647 w 83"/>
              <a:gd name="T81" fmla="*/ 2147483647 h 132"/>
              <a:gd name="T82" fmla="*/ 2147483647 w 83"/>
              <a:gd name="T83" fmla="*/ 2147483647 h 132"/>
              <a:gd name="T84" fmla="*/ 2147483647 w 83"/>
              <a:gd name="T85" fmla="*/ 2147483647 h 132"/>
              <a:gd name="T86" fmla="*/ 0 w 83"/>
              <a:gd name="T87" fmla="*/ 2147483647 h 132"/>
              <a:gd name="T88" fmla="*/ 2147483647 w 83"/>
              <a:gd name="T89" fmla="*/ 2147483647 h 132"/>
              <a:gd name="T90" fmla="*/ 2147483647 w 83"/>
              <a:gd name="T91" fmla="*/ 2147483647 h 132"/>
              <a:gd name="T92" fmla="*/ 2147483647 w 83"/>
              <a:gd name="T93" fmla="*/ 2147483647 h 132"/>
              <a:gd name="T94" fmla="*/ 2147483647 w 83"/>
              <a:gd name="T95" fmla="*/ 2147483647 h 132"/>
              <a:gd name="T96" fmla="*/ 2147483647 w 83"/>
              <a:gd name="T97" fmla="*/ 2147483647 h 132"/>
              <a:gd name="T98" fmla="*/ 2147483647 w 83"/>
              <a:gd name="T99" fmla="*/ 2147483647 h 132"/>
              <a:gd name="T100" fmla="*/ 2147483647 w 83"/>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2"/>
              <a:gd name="T155" fmla="*/ 83 w 8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2">
                <a:moveTo>
                  <a:pt x="39" y="7"/>
                </a:moveTo>
                <a:lnTo>
                  <a:pt x="34" y="10"/>
                </a:lnTo>
                <a:lnTo>
                  <a:pt x="31" y="13"/>
                </a:lnTo>
                <a:lnTo>
                  <a:pt x="26" y="19"/>
                </a:lnTo>
                <a:lnTo>
                  <a:pt x="23" y="27"/>
                </a:lnTo>
                <a:lnTo>
                  <a:pt x="22" y="36"/>
                </a:lnTo>
                <a:lnTo>
                  <a:pt x="18" y="70"/>
                </a:lnTo>
                <a:lnTo>
                  <a:pt x="22" y="93"/>
                </a:lnTo>
                <a:lnTo>
                  <a:pt x="26" y="112"/>
                </a:lnTo>
                <a:lnTo>
                  <a:pt x="29" y="118"/>
                </a:lnTo>
                <a:lnTo>
                  <a:pt x="32" y="123"/>
                </a:lnTo>
                <a:lnTo>
                  <a:pt x="37" y="126"/>
                </a:lnTo>
                <a:lnTo>
                  <a:pt x="42" y="127"/>
                </a:lnTo>
                <a:lnTo>
                  <a:pt x="46" y="126"/>
                </a:lnTo>
                <a:lnTo>
                  <a:pt x="52" y="123"/>
                </a:lnTo>
                <a:lnTo>
                  <a:pt x="59" y="113"/>
                </a:lnTo>
                <a:lnTo>
                  <a:pt x="60" y="107"/>
                </a:lnTo>
                <a:lnTo>
                  <a:pt x="63" y="87"/>
                </a:lnTo>
                <a:lnTo>
                  <a:pt x="65" y="61"/>
                </a:lnTo>
                <a:lnTo>
                  <a:pt x="63" y="41"/>
                </a:lnTo>
                <a:lnTo>
                  <a:pt x="60" y="25"/>
                </a:lnTo>
                <a:lnTo>
                  <a:pt x="54" y="13"/>
                </a:lnTo>
                <a:lnTo>
                  <a:pt x="51" y="10"/>
                </a:lnTo>
                <a:lnTo>
                  <a:pt x="45" y="7"/>
                </a:lnTo>
                <a:lnTo>
                  <a:pt x="39" y="7"/>
                </a:lnTo>
                <a:close/>
                <a:moveTo>
                  <a:pt x="35" y="0"/>
                </a:moveTo>
                <a:lnTo>
                  <a:pt x="42" y="0"/>
                </a:lnTo>
                <a:lnTo>
                  <a:pt x="56" y="4"/>
                </a:lnTo>
                <a:lnTo>
                  <a:pt x="68" y="16"/>
                </a:lnTo>
                <a:lnTo>
                  <a:pt x="77" y="28"/>
                </a:lnTo>
                <a:lnTo>
                  <a:pt x="82" y="45"/>
                </a:lnTo>
                <a:lnTo>
                  <a:pt x="83" y="65"/>
                </a:lnTo>
                <a:lnTo>
                  <a:pt x="82" y="86"/>
                </a:lnTo>
                <a:lnTo>
                  <a:pt x="77" y="103"/>
                </a:lnTo>
                <a:lnTo>
                  <a:pt x="73" y="112"/>
                </a:lnTo>
                <a:lnTo>
                  <a:pt x="66" y="120"/>
                </a:lnTo>
                <a:lnTo>
                  <a:pt x="60" y="126"/>
                </a:lnTo>
                <a:lnTo>
                  <a:pt x="48" y="132"/>
                </a:lnTo>
                <a:lnTo>
                  <a:pt x="42" y="132"/>
                </a:lnTo>
                <a:lnTo>
                  <a:pt x="29" y="130"/>
                </a:lnTo>
                <a:lnTo>
                  <a:pt x="20" y="123"/>
                </a:lnTo>
                <a:lnTo>
                  <a:pt x="11" y="110"/>
                </a:lnTo>
                <a:lnTo>
                  <a:pt x="3" y="90"/>
                </a:lnTo>
                <a:lnTo>
                  <a:pt x="0" y="67"/>
                </a:lnTo>
                <a:lnTo>
                  <a:pt x="3" y="47"/>
                </a:lnTo>
                <a:lnTo>
                  <a:pt x="8" y="30"/>
                </a:lnTo>
                <a:lnTo>
                  <a:pt x="11" y="22"/>
                </a:lnTo>
                <a:lnTo>
                  <a:pt x="15" y="16"/>
                </a:lnTo>
                <a:lnTo>
                  <a:pt x="25" y="7"/>
                </a:lnTo>
                <a:lnTo>
                  <a:pt x="31" y="4"/>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7" name="Freeform 255"/>
          <p:cNvSpPr>
            <a:spLocks/>
          </p:cNvSpPr>
          <p:nvPr/>
        </p:nvSpPr>
        <p:spPr bwMode="auto">
          <a:xfrm>
            <a:off x="2359026" y="5814480"/>
            <a:ext cx="17463" cy="17463"/>
          </a:xfrm>
          <a:custGeom>
            <a:avLst/>
            <a:gdLst>
              <a:gd name="T0" fmla="*/ 2147483647 w 21"/>
              <a:gd name="T1" fmla="*/ 0 h 21"/>
              <a:gd name="T2" fmla="*/ 2147483647 w 21"/>
              <a:gd name="T3" fmla="*/ 2147483647 h 21"/>
              <a:gd name="T4" fmla="*/ 2147483647 w 21"/>
              <a:gd name="T5" fmla="*/ 2147483647 h 21"/>
              <a:gd name="T6" fmla="*/ 2147483647 w 21"/>
              <a:gd name="T7" fmla="*/ 2147483647 h 21"/>
              <a:gd name="T8" fmla="*/ 2147483647 w 21"/>
              <a:gd name="T9" fmla="*/ 2147483647 h 21"/>
              <a:gd name="T10" fmla="*/ 2147483647 w 21"/>
              <a:gd name="T11" fmla="*/ 2147483647 h 21"/>
              <a:gd name="T12" fmla="*/ 2147483647 w 21"/>
              <a:gd name="T13" fmla="*/ 2147483647 h 21"/>
              <a:gd name="T14" fmla="*/ 2147483647 w 21"/>
              <a:gd name="T15" fmla="*/ 2147483647 h 21"/>
              <a:gd name="T16" fmla="*/ 2147483647 w 21"/>
              <a:gd name="T17" fmla="*/ 2147483647 h 21"/>
              <a:gd name="T18" fmla="*/ 2147483647 w 21"/>
              <a:gd name="T19" fmla="*/ 2147483647 h 21"/>
              <a:gd name="T20" fmla="*/ 2147483647 w 21"/>
              <a:gd name="T21" fmla="*/ 2147483647 h 21"/>
              <a:gd name="T22" fmla="*/ 2147483647 w 21"/>
              <a:gd name="T23" fmla="*/ 2147483647 h 21"/>
              <a:gd name="T24" fmla="*/ 0 w 21"/>
              <a:gd name="T25" fmla="*/ 2147483647 h 21"/>
              <a:gd name="T26" fmla="*/ 2147483647 w 21"/>
              <a:gd name="T27" fmla="*/ 2147483647 h 21"/>
              <a:gd name="T28" fmla="*/ 2147483647 w 21"/>
              <a:gd name="T29" fmla="*/ 2147483647 h 21"/>
              <a:gd name="T30" fmla="*/ 2147483647 w 21"/>
              <a:gd name="T31" fmla="*/ 2147483647 h 21"/>
              <a:gd name="T32" fmla="*/ 2147483647 w 21"/>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1"/>
              <a:gd name="T53" fmla="*/ 21 w 21"/>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1">
                <a:moveTo>
                  <a:pt x="10" y="0"/>
                </a:moveTo>
                <a:lnTo>
                  <a:pt x="13" y="1"/>
                </a:lnTo>
                <a:lnTo>
                  <a:pt x="18" y="3"/>
                </a:lnTo>
                <a:lnTo>
                  <a:pt x="20" y="6"/>
                </a:lnTo>
                <a:lnTo>
                  <a:pt x="21" y="11"/>
                </a:lnTo>
                <a:lnTo>
                  <a:pt x="20" y="15"/>
                </a:lnTo>
                <a:lnTo>
                  <a:pt x="18" y="18"/>
                </a:lnTo>
                <a:lnTo>
                  <a:pt x="13" y="20"/>
                </a:lnTo>
                <a:lnTo>
                  <a:pt x="10" y="21"/>
                </a:lnTo>
                <a:lnTo>
                  <a:pt x="6" y="20"/>
                </a:lnTo>
                <a:lnTo>
                  <a:pt x="3" y="18"/>
                </a:lnTo>
                <a:lnTo>
                  <a:pt x="1" y="15"/>
                </a:lnTo>
                <a:lnTo>
                  <a:pt x="0" y="11"/>
                </a:lnTo>
                <a:lnTo>
                  <a:pt x="1" y="6"/>
                </a:lnTo>
                <a:lnTo>
                  <a:pt x="3" y="3"/>
                </a:lnTo>
                <a:lnTo>
                  <a:pt x="6" y="1"/>
                </a:lnTo>
                <a:lnTo>
                  <a:pt x="1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8" name="Freeform 256"/>
          <p:cNvSpPr>
            <a:spLocks noEditPoints="1"/>
          </p:cNvSpPr>
          <p:nvPr/>
        </p:nvSpPr>
        <p:spPr bwMode="auto">
          <a:xfrm>
            <a:off x="2392364" y="5725580"/>
            <a:ext cx="65087" cy="104775"/>
          </a:xfrm>
          <a:custGeom>
            <a:avLst/>
            <a:gdLst>
              <a:gd name="T0" fmla="*/ 2147483647 w 82"/>
              <a:gd name="T1" fmla="*/ 2147483647 h 132"/>
              <a:gd name="T2" fmla="*/ 2147483647 w 82"/>
              <a:gd name="T3" fmla="*/ 2147483647 h 132"/>
              <a:gd name="T4" fmla="*/ 2147483647 w 82"/>
              <a:gd name="T5" fmla="*/ 2147483647 h 132"/>
              <a:gd name="T6" fmla="*/ 2147483647 w 82"/>
              <a:gd name="T7" fmla="*/ 2147483647 h 132"/>
              <a:gd name="T8" fmla="*/ 2147483647 w 82"/>
              <a:gd name="T9" fmla="*/ 2147483647 h 132"/>
              <a:gd name="T10" fmla="*/ 2147483647 w 82"/>
              <a:gd name="T11" fmla="*/ 2147483647 h 132"/>
              <a:gd name="T12" fmla="*/ 2147483647 w 82"/>
              <a:gd name="T13" fmla="*/ 2147483647 h 132"/>
              <a:gd name="T14" fmla="*/ 2147483647 w 82"/>
              <a:gd name="T15" fmla="*/ 2147483647 h 132"/>
              <a:gd name="T16" fmla="*/ 2147483647 w 82"/>
              <a:gd name="T17" fmla="*/ 2147483647 h 132"/>
              <a:gd name="T18" fmla="*/ 2147483647 w 82"/>
              <a:gd name="T19" fmla="*/ 2147483647 h 132"/>
              <a:gd name="T20" fmla="*/ 2147483647 w 82"/>
              <a:gd name="T21" fmla="*/ 2147483647 h 132"/>
              <a:gd name="T22" fmla="*/ 2147483647 w 82"/>
              <a:gd name="T23" fmla="*/ 2147483647 h 132"/>
              <a:gd name="T24" fmla="*/ 2147483647 w 82"/>
              <a:gd name="T25" fmla="*/ 2147483647 h 132"/>
              <a:gd name="T26" fmla="*/ 2147483647 w 82"/>
              <a:gd name="T27" fmla="*/ 2147483647 h 132"/>
              <a:gd name="T28" fmla="*/ 2147483647 w 82"/>
              <a:gd name="T29" fmla="*/ 2147483647 h 132"/>
              <a:gd name="T30" fmla="*/ 2147483647 w 82"/>
              <a:gd name="T31" fmla="*/ 2147483647 h 132"/>
              <a:gd name="T32" fmla="*/ 2147483647 w 82"/>
              <a:gd name="T33" fmla="*/ 2147483647 h 132"/>
              <a:gd name="T34" fmla="*/ 2147483647 w 82"/>
              <a:gd name="T35" fmla="*/ 2147483647 h 132"/>
              <a:gd name="T36" fmla="*/ 2147483647 w 82"/>
              <a:gd name="T37" fmla="*/ 2147483647 h 132"/>
              <a:gd name="T38" fmla="*/ 2147483647 w 82"/>
              <a:gd name="T39" fmla="*/ 2147483647 h 132"/>
              <a:gd name="T40" fmla="*/ 2147483647 w 82"/>
              <a:gd name="T41" fmla="*/ 2147483647 h 132"/>
              <a:gd name="T42" fmla="*/ 2147483647 w 82"/>
              <a:gd name="T43" fmla="*/ 2147483647 h 132"/>
              <a:gd name="T44" fmla="*/ 2147483647 w 82"/>
              <a:gd name="T45" fmla="*/ 2147483647 h 132"/>
              <a:gd name="T46" fmla="*/ 2147483647 w 82"/>
              <a:gd name="T47" fmla="*/ 2147483647 h 132"/>
              <a:gd name="T48" fmla="*/ 2147483647 w 82"/>
              <a:gd name="T49" fmla="*/ 2147483647 h 132"/>
              <a:gd name="T50" fmla="*/ 2147483647 w 82"/>
              <a:gd name="T51" fmla="*/ 2147483647 h 132"/>
              <a:gd name="T52" fmla="*/ 2147483647 w 82"/>
              <a:gd name="T53" fmla="*/ 0 h 132"/>
              <a:gd name="T54" fmla="*/ 2147483647 w 82"/>
              <a:gd name="T55" fmla="*/ 0 h 132"/>
              <a:gd name="T56" fmla="*/ 2147483647 w 82"/>
              <a:gd name="T57" fmla="*/ 2147483647 h 132"/>
              <a:gd name="T58" fmla="*/ 2147483647 w 82"/>
              <a:gd name="T59" fmla="*/ 2147483647 h 132"/>
              <a:gd name="T60" fmla="*/ 2147483647 w 82"/>
              <a:gd name="T61" fmla="*/ 2147483647 h 132"/>
              <a:gd name="T62" fmla="*/ 2147483647 w 82"/>
              <a:gd name="T63" fmla="*/ 2147483647 h 132"/>
              <a:gd name="T64" fmla="*/ 2147483647 w 82"/>
              <a:gd name="T65" fmla="*/ 2147483647 h 132"/>
              <a:gd name="T66" fmla="*/ 2147483647 w 82"/>
              <a:gd name="T67" fmla="*/ 2147483647 h 132"/>
              <a:gd name="T68" fmla="*/ 2147483647 w 82"/>
              <a:gd name="T69" fmla="*/ 2147483647 h 132"/>
              <a:gd name="T70" fmla="*/ 2147483647 w 82"/>
              <a:gd name="T71" fmla="*/ 2147483647 h 132"/>
              <a:gd name="T72" fmla="*/ 2147483647 w 82"/>
              <a:gd name="T73" fmla="*/ 2147483647 h 132"/>
              <a:gd name="T74" fmla="*/ 2147483647 w 82"/>
              <a:gd name="T75" fmla="*/ 2147483647 h 132"/>
              <a:gd name="T76" fmla="*/ 2147483647 w 82"/>
              <a:gd name="T77" fmla="*/ 2147483647 h 132"/>
              <a:gd name="T78" fmla="*/ 2147483647 w 82"/>
              <a:gd name="T79" fmla="*/ 2147483647 h 132"/>
              <a:gd name="T80" fmla="*/ 2147483647 w 82"/>
              <a:gd name="T81" fmla="*/ 2147483647 h 132"/>
              <a:gd name="T82" fmla="*/ 2147483647 w 82"/>
              <a:gd name="T83" fmla="*/ 2147483647 h 132"/>
              <a:gd name="T84" fmla="*/ 2147483647 w 82"/>
              <a:gd name="T85" fmla="*/ 2147483647 h 132"/>
              <a:gd name="T86" fmla="*/ 2147483647 w 82"/>
              <a:gd name="T87" fmla="*/ 2147483647 h 132"/>
              <a:gd name="T88" fmla="*/ 0 w 82"/>
              <a:gd name="T89" fmla="*/ 2147483647 h 132"/>
              <a:gd name="T90" fmla="*/ 2147483647 w 82"/>
              <a:gd name="T91" fmla="*/ 2147483647 h 132"/>
              <a:gd name="T92" fmla="*/ 2147483647 w 82"/>
              <a:gd name="T93" fmla="*/ 2147483647 h 132"/>
              <a:gd name="T94" fmla="*/ 2147483647 w 82"/>
              <a:gd name="T95" fmla="*/ 2147483647 h 132"/>
              <a:gd name="T96" fmla="*/ 2147483647 w 82"/>
              <a:gd name="T97" fmla="*/ 2147483647 h 132"/>
              <a:gd name="T98" fmla="*/ 2147483647 w 82"/>
              <a:gd name="T99" fmla="*/ 2147483647 h 132"/>
              <a:gd name="T100" fmla="*/ 2147483647 w 82"/>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
              <a:gd name="T154" fmla="*/ 0 h 132"/>
              <a:gd name="T155" fmla="*/ 82 w 82"/>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 h="132">
                <a:moveTo>
                  <a:pt x="37" y="7"/>
                </a:moveTo>
                <a:lnTo>
                  <a:pt x="34" y="10"/>
                </a:lnTo>
                <a:lnTo>
                  <a:pt x="30" y="13"/>
                </a:lnTo>
                <a:lnTo>
                  <a:pt x="27" y="19"/>
                </a:lnTo>
                <a:lnTo>
                  <a:pt x="23" y="27"/>
                </a:lnTo>
                <a:lnTo>
                  <a:pt x="20" y="36"/>
                </a:lnTo>
                <a:lnTo>
                  <a:pt x="19" y="70"/>
                </a:lnTo>
                <a:lnTo>
                  <a:pt x="20" y="93"/>
                </a:lnTo>
                <a:lnTo>
                  <a:pt x="25" y="112"/>
                </a:lnTo>
                <a:lnTo>
                  <a:pt x="28" y="118"/>
                </a:lnTo>
                <a:lnTo>
                  <a:pt x="31" y="123"/>
                </a:lnTo>
                <a:lnTo>
                  <a:pt x="36" y="126"/>
                </a:lnTo>
                <a:lnTo>
                  <a:pt x="41" y="127"/>
                </a:lnTo>
                <a:lnTo>
                  <a:pt x="47" y="126"/>
                </a:lnTo>
                <a:lnTo>
                  <a:pt x="51" y="123"/>
                </a:lnTo>
                <a:lnTo>
                  <a:pt x="58" y="113"/>
                </a:lnTo>
                <a:lnTo>
                  <a:pt x="59" y="107"/>
                </a:lnTo>
                <a:lnTo>
                  <a:pt x="64" y="87"/>
                </a:lnTo>
                <a:lnTo>
                  <a:pt x="64" y="61"/>
                </a:lnTo>
                <a:lnTo>
                  <a:pt x="62" y="41"/>
                </a:lnTo>
                <a:lnTo>
                  <a:pt x="59" y="25"/>
                </a:lnTo>
                <a:lnTo>
                  <a:pt x="58" y="19"/>
                </a:lnTo>
                <a:lnTo>
                  <a:pt x="54" y="13"/>
                </a:lnTo>
                <a:lnTo>
                  <a:pt x="51" y="10"/>
                </a:lnTo>
                <a:lnTo>
                  <a:pt x="47" y="7"/>
                </a:lnTo>
                <a:lnTo>
                  <a:pt x="37" y="7"/>
                </a:lnTo>
                <a:close/>
                <a:moveTo>
                  <a:pt x="36" y="0"/>
                </a:moveTo>
                <a:lnTo>
                  <a:pt x="42" y="0"/>
                </a:lnTo>
                <a:lnTo>
                  <a:pt x="56" y="4"/>
                </a:lnTo>
                <a:lnTo>
                  <a:pt x="68" y="16"/>
                </a:lnTo>
                <a:lnTo>
                  <a:pt x="76" y="28"/>
                </a:lnTo>
                <a:lnTo>
                  <a:pt x="81" y="45"/>
                </a:lnTo>
                <a:lnTo>
                  <a:pt x="82" y="65"/>
                </a:lnTo>
                <a:lnTo>
                  <a:pt x="81" y="86"/>
                </a:lnTo>
                <a:lnTo>
                  <a:pt x="76" y="103"/>
                </a:lnTo>
                <a:lnTo>
                  <a:pt x="71" y="112"/>
                </a:lnTo>
                <a:lnTo>
                  <a:pt x="65" y="120"/>
                </a:lnTo>
                <a:lnTo>
                  <a:pt x="59" y="126"/>
                </a:lnTo>
                <a:lnTo>
                  <a:pt x="47" y="132"/>
                </a:lnTo>
                <a:lnTo>
                  <a:pt x="41" y="132"/>
                </a:lnTo>
                <a:lnTo>
                  <a:pt x="30" y="130"/>
                </a:lnTo>
                <a:lnTo>
                  <a:pt x="19" y="123"/>
                </a:lnTo>
                <a:lnTo>
                  <a:pt x="10" y="110"/>
                </a:lnTo>
                <a:lnTo>
                  <a:pt x="3" y="90"/>
                </a:lnTo>
                <a:lnTo>
                  <a:pt x="0" y="67"/>
                </a:lnTo>
                <a:lnTo>
                  <a:pt x="2" y="47"/>
                </a:lnTo>
                <a:lnTo>
                  <a:pt x="6" y="30"/>
                </a:lnTo>
                <a:lnTo>
                  <a:pt x="11" y="21"/>
                </a:lnTo>
                <a:lnTo>
                  <a:pt x="17" y="13"/>
                </a:lnTo>
                <a:lnTo>
                  <a:pt x="23" y="7"/>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49" name="Freeform 257"/>
          <p:cNvSpPr>
            <a:spLocks noEditPoints="1"/>
          </p:cNvSpPr>
          <p:nvPr/>
        </p:nvSpPr>
        <p:spPr bwMode="auto">
          <a:xfrm>
            <a:off x="2468564" y="5725580"/>
            <a:ext cx="65087" cy="104775"/>
          </a:xfrm>
          <a:custGeom>
            <a:avLst/>
            <a:gdLst>
              <a:gd name="T0" fmla="*/ 2147483647 w 82"/>
              <a:gd name="T1" fmla="*/ 2147483647 h 132"/>
              <a:gd name="T2" fmla="*/ 2147483647 w 82"/>
              <a:gd name="T3" fmla="*/ 2147483647 h 132"/>
              <a:gd name="T4" fmla="*/ 2147483647 w 82"/>
              <a:gd name="T5" fmla="*/ 2147483647 h 132"/>
              <a:gd name="T6" fmla="*/ 2147483647 w 82"/>
              <a:gd name="T7" fmla="*/ 2147483647 h 132"/>
              <a:gd name="T8" fmla="*/ 2147483647 w 82"/>
              <a:gd name="T9" fmla="*/ 2147483647 h 132"/>
              <a:gd name="T10" fmla="*/ 2147483647 w 82"/>
              <a:gd name="T11" fmla="*/ 2147483647 h 132"/>
              <a:gd name="T12" fmla="*/ 2147483647 w 82"/>
              <a:gd name="T13" fmla="*/ 2147483647 h 132"/>
              <a:gd name="T14" fmla="*/ 2147483647 w 82"/>
              <a:gd name="T15" fmla="*/ 2147483647 h 132"/>
              <a:gd name="T16" fmla="*/ 2147483647 w 82"/>
              <a:gd name="T17" fmla="*/ 2147483647 h 132"/>
              <a:gd name="T18" fmla="*/ 2147483647 w 82"/>
              <a:gd name="T19" fmla="*/ 2147483647 h 132"/>
              <a:gd name="T20" fmla="*/ 2147483647 w 82"/>
              <a:gd name="T21" fmla="*/ 2147483647 h 132"/>
              <a:gd name="T22" fmla="*/ 2147483647 w 82"/>
              <a:gd name="T23" fmla="*/ 2147483647 h 132"/>
              <a:gd name="T24" fmla="*/ 2147483647 w 82"/>
              <a:gd name="T25" fmla="*/ 2147483647 h 132"/>
              <a:gd name="T26" fmla="*/ 2147483647 w 82"/>
              <a:gd name="T27" fmla="*/ 2147483647 h 132"/>
              <a:gd name="T28" fmla="*/ 2147483647 w 82"/>
              <a:gd name="T29" fmla="*/ 2147483647 h 132"/>
              <a:gd name="T30" fmla="*/ 2147483647 w 82"/>
              <a:gd name="T31" fmla="*/ 2147483647 h 132"/>
              <a:gd name="T32" fmla="*/ 2147483647 w 82"/>
              <a:gd name="T33" fmla="*/ 2147483647 h 132"/>
              <a:gd name="T34" fmla="*/ 2147483647 w 82"/>
              <a:gd name="T35" fmla="*/ 2147483647 h 132"/>
              <a:gd name="T36" fmla="*/ 2147483647 w 82"/>
              <a:gd name="T37" fmla="*/ 2147483647 h 132"/>
              <a:gd name="T38" fmla="*/ 2147483647 w 82"/>
              <a:gd name="T39" fmla="*/ 2147483647 h 132"/>
              <a:gd name="T40" fmla="*/ 2147483647 w 82"/>
              <a:gd name="T41" fmla="*/ 2147483647 h 132"/>
              <a:gd name="T42" fmla="*/ 2147483647 w 82"/>
              <a:gd name="T43" fmla="*/ 2147483647 h 132"/>
              <a:gd name="T44" fmla="*/ 2147483647 w 82"/>
              <a:gd name="T45" fmla="*/ 2147483647 h 132"/>
              <a:gd name="T46" fmla="*/ 2147483647 w 82"/>
              <a:gd name="T47" fmla="*/ 2147483647 h 132"/>
              <a:gd name="T48" fmla="*/ 2147483647 w 82"/>
              <a:gd name="T49" fmla="*/ 0 h 132"/>
              <a:gd name="T50" fmla="*/ 2147483647 w 82"/>
              <a:gd name="T51" fmla="*/ 0 h 132"/>
              <a:gd name="T52" fmla="*/ 2147483647 w 82"/>
              <a:gd name="T53" fmla="*/ 2147483647 h 132"/>
              <a:gd name="T54" fmla="*/ 2147483647 w 82"/>
              <a:gd name="T55" fmla="*/ 2147483647 h 132"/>
              <a:gd name="T56" fmla="*/ 2147483647 w 82"/>
              <a:gd name="T57" fmla="*/ 2147483647 h 132"/>
              <a:gd name="T58" fmla="*/ 2147483647 w 82"/>
              <a:gd name="T59" fmla="*/ 2147483647 h 132"/>
              <a:gd name="T60" fmla="*/ 2147483647 w 82"/>
              <a:gd name="T61" fmla="*/ 2147483647 h 132"/>
              <a:gd name="T62" fmla="*/ 2147483647 w 82"/>
              <a:gd name="T63" fmla="*/ 2147483647 h 132"/>
              <a:gd name="T64" fmla="*/ 2147483647 w 82"/>
              <a:gd name="T65" fmla="*/ 2147483647 h 132"/>
              <a:gd name="T66" fmla="*/ 2147483647 w 82"/>
              <a:gd name="T67" fmla="*/ 2147483647 h 132"/>
              <a:gd name="T68" fmla="*/ 2147483647 w 82"/>
              <a:gd name="T69" fmla="*/ 2147483647 h 132"/>
              <a:gd name="T70" fmla="*/ 2147483647 w 82"/>
              <a:gd name="T71" fmla="*/ 2147483647 h 132"/>
              <a:gd name="T72" fmla="*/ 2147483647 w 82"/>
              <a:gd name="T73" fmla="*/ 2147483647 h 132"/>
              <a:gd name="T74" fmla="*/ 2147483647 w 82"/>
              <a:gd name="T75" fmla="*/ 2147483647 h 132"/>
              <a:gd name="T76" fmla="*/ 2147483647 w 82"/>
              <a:gd name="T77" fmla="*/ 2147483647 h 132"/>
              <a:gd name="T78" fmla="*/ 2147483647 w 82"/>
              <a:gd name="T79" fmla="*/ 2147483647 h 132"/>
              <a:gd name="T80" fmla="*/ 2147483647 w 82"/>
              <a:gd name="T81" fmla="*/ 2147483647 h 132"/>
              <a:gd name="T82" fmla="*/ 2147483647 w 82"/>
              <a:gd name="T83" fmla="*/ 2147483647 h 132"/>
              <a:gd name="T84" fmla="*/ 2147483647 w 82"/>
              <a:gd name="T85" fmla="*/ 2147483647 h 132"/>
              <a:gd name="T86" fmla="*/ 0 w 82"/>
              <a:gd name="T87" fmla="*/ 2147483647 h 132"/>
              <a:gd name="T88" fmla="*/ 2147483647 w 82"/>
              <a:gd name="T89" fmla="*/ 2147483647 h 132"/>
              <a:gd name="T90" fmla="*/ 2147483647 w 82"/>
              <a:gd name="T91" fmla="*/ 2147483647 h 132"/>
              <a:gd name="T92" fmla="*/ 2147483647 w 82"/>
              <a:gd name="T93" fmla="*/ 2147483647 h 132"/>
              <a:gd name="T94" fmla="*/ 2147483647 w 82"/>
              <a:gd name="T95" fmla="*/ 2147483647 h 132"/>
              <a:gd name="T96" fmla="*/ 2147483647 w 82"/>
              <a:gd name="T97" fmla="*/ 2147483647 h 132"/>
              <a:gd name="T98" fmla="*/ 2147483647 w 82"/>
              <a:gd name="T99" fmla="*/ 2147483647 h 132"/>
              <a:gd name="T100" fmla="*/ 2147483647 w 82"/>
              <a:gd name="T101" fmla="*/ 2147483647 h 132"/>
              <a:gd name="T102" fmla="*/ 2147483647 w 82"/>
              <a:gd name="T103" fmla="*/ 0 h 1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
              <a:gd name="T157" fmla="*/ 0 h 132"/>
              <a:gd name="T158" fmla="*/ 82 w 82"/>
              <a:gd name="T159" fmla="*/ 132 h 1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 h="132">
                <a:moveTo>
                  <a:pt x="37" y="7"/>
                </a:moveTo>
                <a:lnTo>
                  <a:pt x="31" y="13"/>
                </a:lnTo>
                <a:lnTo>
                  <a:pt x="26" y="19"/>
                </a:lnTo>
                <a:lnTo>
                  <a:pt x="23" y="27"/>
                </a:lnTo>
                <a:lnTo>
                  <a:pt x="22" y="36"/>
                </a:lnTo>
                <a:lnTo>
                  <a:pt x="19" y="70"/>
                </a:lnTo>
                <a:lnTo>
                  <a:pt x="20" y="93"/>
                </a:lnTo>
                <a:lnTo>
                  <a:pt x="25" y="112"/>
                </a:lnTo>
                <a:lnTo>
                  <a:pt x="28" y="118"/>
                </a:lnTo>
                <a:lnTo>
                  <a:pt x="33" y="123"/>
                </a:lnTo>
                <a:lnTo>
                  <a:pt x="37" y="126"/>
                </a:lnTo>
                <a:lnTo>
                  <a:pt x="42" y="127"/>
                </a:lnTo>
                <a:lnTo>
                  <a:pt x="47" y="126"/>
                </a:lnTo>
                <a:lnTo>
                  <a:pt x="51" y="123"/>
                </a:lnTo>
                <a:lnTo>
                  <a:pt x="56" y="118"/>
                </a:lnTo>
                <a:lnTo>
                  <a:pt x="57" y="113"/>
                </a:lnTo>
                <a:lnTo>
                  <a:pt x="61" y="107"/>
                </a:lnTo>
                <a:lnTo>
                  <a:pt x="64" y="87"/>
                </a:lnTo>
                <a:lnTo>
                  <a:pt x="64" y="41"/>
                </a:lnTo>
                <a:lnTo>
                  <a:pt x="61" y="25"/>
                </a:lnTo>
                <a:lnTo>
                  <a:pt x="54" y="13"/>
                </a:lnTo>
                <a:lnTo>
                  <a:pt x="51" y="10"/>
                </a:lnTo>
                <a:lnTo>
                  <a:pt x="47" y="7"/>
                </a:lnTo>
                <a:lnTo>
                  <a:pt x="37" y="7"/>
                </a:lnTo>
                <a:close/>
                <a:moveTo>
                  <a:pt x="36" y="0"/>
                </a:moveTo>
                <a:lnTo>
                  <a:pt x="42" y="0"/>
                </a:lnTo>
                <a:lnTo>
                  <a:pt x="56" y="4"/>
                </a:lnTo>
                <a:lnTo>
                  <a:pt x="68" y="16"/>
                </a:lnTo>
                <a:lnTo>
                  <a:pt x="76" y="28"/>
                </a:lnTo>
                <a:lnTo>
                  <a:pt x="81" y="45"/>
                </a:lnTo>
                <a:lnTo>
                  <a:pt x="82" y="65"/>
                </a:lnTo>
                <a:lnTo>
                  <a:pt x="81" y="86"/>
                </a:lnTo>
                <a:lnTo>
                  <a:pt x="76" y="103"/>
                </a:lnTo>
                <a:lnTo>
                  <a:pt x="71" y="112"/>
                </a:lnTo>
                <a:lnTo>
                  <a:pt x="67" y="120"/>
                </a:lnTo>
                <a:lnTo>
                  <a:pt x="61" y="126"/>
                </a:lnTo>
                <a:lnTo>
                  <a:pt x="54" y="129"/>
                </a:lnTo>
                <a:lnTo>
                  <a:pt x="47" y="132"/>
                </a:lnTo>
                <a:lnTo>
                  <a:pt x="40" y="132"/>
                </a:lnTo>
                <a:lnTo>
                  <a:pt x="30" y="130"/>
                </a:lnTo>
                <a:lnTo>
                  <a:pt x="20" y="123"/>
                </a:lnTo>
                <a:lnTo>
                  <a:pt x="11" y="110"/>
                </a:lnTo>
                <a:lnTo>
                  <a:pt x="3" y="90"/>
                </a:lnTo>
                <a:lnTo>
                  <a:pt x="0" y="67"/>
                </a:lnTo>
                <a:lnTo>
                  <a:pt x="2" y="47"/>
                </a:lnTo>
                <a:lnTo>
                  <a:pt x="6" y="30"/>
                </a:lnTo>
                <a:lnTo>
                  <a:pt x="11" y="22"/>
                </a:lnTo>
                <a:lnTo>
                  <a:pt x="14" y="16"/>
                </a:lnTo>
                <a:lnTo>
                  <a:pt x="19" y="11"/>
                </a:lnTo>
                <a:lnTo>
                  <a:pt x="25" y="7"/>
                </a:lnTo>
                <a:lnTo>
                  <a:pt x="30" y="4"/>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0" name="Freeform 258"/>
          <p:cNvSpPr>
            <a:spLocks noEditPoints="1"/>
          </p:cNvSpPr>
          <p:nvPr/>
        </p:nvSpPr>
        <p:spPr bwMode="auto">
          <a:xfrm>
            <a:off x="2551114" y="5860518"/>
            <a:ext cx="66675" cy="103187"/>
          </a:xfrm>
          <a:custGeom>
            <a:avLst/>
            <a:gdLst>
              <a:gd name="T0" fmla="*/ 2147483647 w 83"/>
              <a:gd name="T1" fmla="*/ 2147483647 h 132"/>
              <a:gd name="T2" fmla="*/ 2147483647 w 83"/>
              <a:gd name="T3" fmla="*/ 2147483647 h 132"/>
              <a:gd name="T4" fmla="*/ 2147483647 w 83"/>
              <a:gd name="T5" fmla="*/ 2147483647 h 132"/>
              <a:gd name="T6" fmla="*/ 2147483647 w 83"/>
              <a:gd name="T7" fmla="*/ 2147483647 h 132"/>
              <a:gd name="T8" fmla="*/ 2147483647 w 83"/>
              <a:gd name="T9" fmla="*/ 2147483647 h 132"/>
              <a:gd name="T10" fmla="*/ 2147483647 w 83"/>
              <a:gd name="T11" fmla="*/ 2147483647 h 132"/>
              <a:gd name="T12" fmla="*/ 2147483647 w 83"/>
              <a:gd name="T13" fmla="*/ 2147483647 h 132"/>
              <a:gd name="T14" fmla="*/ 2147483647 w 83"/>
              <a:gd name="T15" fmla="*/ 2147483647 h 132"/>
              <a:gd name="T16" fmla="*/ 2147483647 w 83"/>
              <a:gd name="T17" fmla="*/ 2147483647 h 132"/>
              <a:gd name="T18" fmla="*/ 2147483647 w 83"/>
              <a:gd name="T19" fmla="*/ 2147483647 h 132"/>
              <a:gd name="T20" fmla="*/ 2147483647 w 83"/>
              <a:gd name="T21" fmla="*/ 2147483647 h 132"/>
              <a:gd name="T22" fmla="*/ 2147483647 w 83"/>
              <a:gd name="T23" fmla="*/ 2147483647 h 132"/>
              <a:gd name="T24" fmla="*/ 2147483647 w 83"/>
              <a:gd name="T25" fmla="*/ 2147483647 h 132"/>
              <a:gd name="T26" fmla="*/ 2147483647 w 83"/>
              <a:gd name="T27" fmla="*/ 2147483647 h 132"/>
              <a:gd name="T28" fmla="*/ 2147483647 w 83"/>
              <a:gd name="T29" fmla="*/ 2147483647 h 132"/>
              <a:gd name="T30" fmla="*/ 2147483647 w 83"/>
              <a:gd name="T31" fmla="*/ 2147483647 h 132"/>
              <a:gd name="T32" fmla="*/ 2147483647 w 83"/>
              <a:gd name="T33" fmla="*/ 2147483647 h 132"/>
              <a:gd name="T34" fmla="*/ 2147483647 w 83"/>
              <a:gd name="T35" fmla="*/ 2147483647 h 132"/>
              <a:gd name="T36" fmla="*/ 2147483647 w 83"/>
              <a:gd name="T37" fmla="*/ 2147483647 h 132"/>
              <a:gd name="T38" fmla="*/ 2147483647 w 83"/>
              <a:gd name="T39" fmla="*/ 2147483647 h 132"/>
              <a:gd name="T40" fmla="*/ 2147483647 w 83"/>
              <a:gd name="T41" fmla="*/ 2147483647 h 132"/>
              <a:gd name="T42" fmla="*/ 2147483647 w 83"/>
              <a:gd name="T43" fmla="*/ 2147483647 h 132"/>
              <a:gd name="T44" fmla="*/ 2147483647 w 83"/>
              <a:gd name="T45" fmla="*/ 2147483647 h 132"/>
              <a:gd name="T46" fmla="*/ 2147483647 w 83"/>
              <a:gd name="T47" fmla="*/ 2147483647 h 132"/>
              <a:gd name="T48" fmla="*/ 2147483647 w 83"/>
              <a:gd name="T49" fmla="*/ 2147483647 h 132"/>
              <a:gd name="T50" fmla="*/ 2147483647 w 83"/>
              <a:gd name="T51" fmla="*/ 0 h 132"/>
              <a:gd name="T52" fmla="*/ 2147483647 w 83"/>
              <a:gd name="T53" fmla="*/ 0 h 132"/>
              <a:gd name="T54" fmla="*/ 2147483647 w 83"/>
              <a:gd name="T55" fmla="*/ 2147483647 h 132"/>
              <a:gd name="T56" fmla="*/ 2147483647 w 83"/>
              <a:gd name="T57" fmla="*/ 2147483647 h 132"/>
              <a:gd name="T58" fmla="*/ 2147483647 w 83"/>
              <a:gd name="T59" fmla="*/ 2147483647 h 132"/>
              <a:gd name="T60" fmla="*/ 2147483647 w 83"/>
              <a:gd name="T61" fmla="*/ 2147483647 h 132"/>
              <a:gd name="T62" fmla="*/ 2147483647 w 83"/>
              <a:gd name="T63" fmla="*/ 2147483647 h 132"/>
              <a:gd name="T64" fmla="*/ 2147483647 w 83"/>
              <a:gd name="T65" fmla="*/ 2147483647 h 132"/>
              <a:gd name="T66" fmla="*/ 2147483647 w 83"/>
              <a:gd name="T67" fmla="*/ 2147483647 h 132"/>
              <a:gd name="T68" fmla="*/ 2147483647 w 83"/>
              <a:gd name="T69" fmla="*/ 2147483647 h 132"/>
              <a:gd name="T70" fmla="*/ 2147483647 w 83"/>
              <a:gd name="T71" fmla="*/ 2147483647 h 132"/>
              <a:gd name="T72" fmla="*/ 2147483647 w 83"/>
              <a:gd name="T73" fmla="*/ 2147483647 h 132"/>
              <a:gd name="T74" fmla="*/ 2147483647 w 83"/>
              <a:gd name="T75" fmla="*/ 2147483647 h 132"/>
              <a:gd name="T76" fmla="*/ 2147483647 w 83"/>
              <a:gd name="T77" fmla="*/ 2147483647 h 132"/>
              <a:gd name="T78" fmla="*/ 2147483647 w 83"/>
              <a:gd name="T79" fmla="*/ 2147483647 h 132"/>
              <a:gd name="T80" fmla="*/ 2147483647 w 83"/>
              <a:gd name="T81" fmla="*/ 2147483647 h 132"/>
              <a:gd name="T82" fmla="*/ 2147483647 w 83"/>
              <a:gd name="T83" fmla="*/ 2147483647 h 132"/>
              <a:gd name="T84" fmla="*/ 2147483647 w 83"/>
              <a:gd name="T85" fmla="*/ 2147483647 h 132"/>
              <a:gd name="T86" fmla="*/ 0 w 83"/>
              <a:gd name="T87" fmla="*/ 2147483647 h 132"/>
              <a:gd name="T88" fmla="*/ 2147483647 w 83"/>
              <a:gd name="T89" fmla="*/ 2147483647 h 132"/>
              <a:gd name="T90" fmla="*/ 2147483647 w 83"/>
              <a:gd name="T91" fmla="*/ 2147483647 h 132"/>
              <a:gd name="T92" fmla="*/ 2147483647 w 83"/>
              <a:gd name="T93" fmla="*/ 2147483647 h 132"/>
              <a:gd name="T94" fmla="*/ 2147483647 w 83"/>
              <a:gd name="T95" fmla="*/ 2147483647 h 132"/>
              <a:gd name="T96" fmla="*/ 2147483647 w 83"/>
              <a:gd name="T97" fmla="*/ 2147483647 h 132"/>
              <a:gd name="T98" fmla="*/ 2147483647 w 83"/>
              <a:gd name="T99" fmla="*/ 2147483647 h 132"/>
              <a:gd name="T100" fmla="*/ 2147483647 w 83"/>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2"/>
              <a:gd name="T155" fmla="*/ 83 w 8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2">
                <a:moveTo>
                  <a:pt x="38" y="6"/>
                </a:moveTo>
                <a:lnTo>
                  <a:pt x="34" y="9"/>
                </a:lnTo>
                <a:lnTo>
                  <a:pt x="31" y="12"/>
                </a:lnTo>
                <a:lnTo>
                  <a:pt x="26" y="19"/>
                </a:lnTo>
                <a:lnTo>
                  <a:pt x="23" y="26"/>
                </a:lnTo>
                <a:lnTo>
                  <a:pt x="21" y="36"/>
                </a:lnTo>
                <a:lnTo>
                  <a:pt x="18" y="70"/>
                </a:lnTo>
                <a:lnTo>
                  <a:pt x="21" y="93"/>
                </a:lnTo>
                <a:lnTo>
                  <a:pt x="26" y="111"/>
                </a:lnTo>
                <a:lnTo>
                  <a:pt x="29" y="118"/>
                </a:lnTo>
                <a:lnTo>
                  <a:pt x="32" y="122"/>
                </a:lnTo>
                <a:lnTo>
                  <a:pt x="37" y="125"/>
                </a:lnTo>
                <a:lnTo>
                  <a:pt x="42" y="127"/>
                </a:lnTo>
                <a:lnTo>
                  <a:pt x="46" y="125"/>
                </a:lnTo>
                <a:lnTo>
                  <a:pt x="52" y="122"/>
                </a:lnTo>
                <a:lnTo>
                  <a:pt x="59" y="113"/>
                </a:lnTo>
                <a:lnTo>
                  <a:pt x="60" y="107"/>
                </a:lnTo>
                <a:lnTo>
                  <a:pt x="63" y="87"/>
                </a:lnTo>
                <a:lnTo>
                  <a:pt x="65" y="60"/>
                </a:lnTo>
                <a:lnTo>
                  <a:pt x="63" y="40"/>
                </a:lnTo>
                <a:lnTo>
                  <a:pt x="60" y="25"/>
                </a:lnTo>
                <a:lnTo>
                  <a:pt x="54" y="12"/>
                </a:lnTo>
                <a:lnTo>
                  <a:pt x="51" y="9"/>
                </a:lnTo>
                <a:lnTo>
                  <a:pt x="45" y="6"/>
                </a:lnTo>
                <a:lnTo>
                  <a:pt x="38" y="6"/>
                </a:lnTo>
                <a:close/>
                <a:moveTo>
                  <a:pt x="35" y="0"/>
                </a:moveTo>
                <a:lnTo>
                  <a:pt x="42" y="0"/>
                </a:lnTo>
                <a:lnTo>
                  <a:pt x="55" y="3"/>
                </a:lnTo>
                <a:lnTo>
                  <a:pt x="68" y="16"/>
                </a:lnTo>
                <a:lnTo>
                  <a:pt x="77" y="28"/>
                </a:lnTo>
                <a:lnTo>
                  <a:pt x="82" y="45"/>
                </a:lnTo>
                <a:lnTo>
                  <a:pt x="83" y="65"/>
                </a:lnTo>
                <a:lnTo>
                  <a:pt x="82" y="85"/>
                </a:lnTo>
                <a:lnTo>
                  <a:pt x="77" y="102"/>
                </a:lnTo>
                <a:lnTo>
                  <a:pt x="73" y="111"/>
                </a:lnTo>
                <a:lnTo>
                  <a:pt x="66" y="119"/>
                </a:lnTo>
                <a:lnTo>
                  <a:pt x="60" y="125"/>
                </a:lnTo>
                <a:lnTo>
                  <a:pt x="48" y="132"/>
                </a:lnTo>
                <a:lnTo>
                  <a:pt x="42" y="132"/>
                </a:lnTo>
                <a:lnTo>
                  <a:pt x="29" y="130"/>
                </a:lnTo>
                <a:lnTo>
                  <a:pt x="20" y="122"/>
                </a:lnTo>
                <a:lnTo>
                  <a:pt x="11" y="110"/>
                </a:lnTo>
                <a:lnTo>
                  <a:pt x="3" y="90"/>
                </a:lnTo>
                <a:lnTo>
                  <a:pt x="0" y="67"/>
                </a:lnTo>
                <a:lnTo>
                  <a:pt x="3" y="46"/>
                </a:lnTo>
                <a:lnTo>
                  <a:pt x="8" y="29"/>
                </a:lnTo>
                <a:lnTo>
                  <a:pt x="11" y="22"/>
                </a:lnTo>
                <a:lnTo>
                  <a:pt x="15" y="16"/>
                </a:lnTo>
                <a:lnTo>
                  <a:pt x="25" y="6"/>
                </a:lnTo>
                <a:lnTo>
                  <a:pt x="31" y="3"/>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1" name="Freeform 259"/>
          <p:cNvSpPr>
            <a:spLocks/>
          </p:cNvSpPr>
          <p:nvPr/>
        </p:nvSpPr>
        <p:spPr bwMode="auto">
          <a:xfrm>
            <a:off x="2633663" y="5947830"/>
            <a:ext cx="17462" cy="17463"/>
          </a:xfrm>
          <a:custGeom>
            <a:avLst/>
            <a:gdLst>
              <a:gd name="T0" fmla="*/ 2147483647 w 22"/>
              <a:gd name="T1" fmla="*/ 0 h 22"/>
              <a:gd name="T2" fmla="*/ 2147483647 w 22"/>
              <a:gd name="T3" fmla="*/ 2147483647 h 22"/>
              <a:gd name="T4" fmla="*/ 2147483647 w 22"/>
              <a:gd name="T5" fmla="*/ 2147483647 h 22"/>
              <a:gd name="T6" fmla="*/ 2147483647 w 22"/>
              <a:gd name="T7" fmla="*/ 2147483647 h 22"/>
              <a:gd name="T8" fmla="*/ 2147483647 w 22"/>
              <a:gd name="T9" fmla="*/ 2147483647 h 22"/>
              <a:gd name="T10" fmla="*/ 2147483647 w 22"/>
              <a:gd name="T11" fmla="*/ 2147483647 h 22"/>
              <a:gd name="T12" fmla="*/ 2147483647 w 22"/>
              <a:gd name="T13" fmla="*/ 2147483647 h 22"/>
              <a:gd name="T14" fmla="*/ 2147483647 w 22"/>
              <a:gd name="T15" fmla="*/ 2147483647 h 22"/>
              <a:gd name="T16" fmla="*/ 2147483647 w 22"/>
              <a:gd name="T17" fmla="*/ 2147483647 h 22"/>
              <a:gd name="T18" fmla="*/ 2147483647 w 22"/>
              <a:gd name="T19" fmla="*/ 2147483647 h 22"/>
              <a:gd name="T20" fmla="*/ 2147483647 w 22"/>
              <a:gd name="T21" fmla="*/ 2147483647 h 22"/>
              <a:gd name="T22" fmla="*/ 2147483647 w 22"/>
              <a:gd name="T23" fmla="*/ 2147483647 h 22"/>
              <a:gd name="T24" fmla="*/ 0 w 22"/>
              <a:gd name="T25" fmla="*/ 2147483647 h 22"/>
              <a:gd name="T26" fmla="*/ 2147483647 w 22"/>
              <a:gd name="T27" fmla="*/ 2147483647 h 22"/>
              <a:gd name="T28" fmla="*/ 2147483647 w 22"/>
              <a:gd name="T29" fmla="*/ 2147483647 h 22"/>
              <a:gd name="T30" fmla="*/ 2147483647 w 22"/>
              <a:gd name="T31" fmla="*/ 2147483647 h 22"/>
              <a:gd name="T32" fmla="*/ 2147483647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1" y="0"/>
                </a:moveTo>
                <a:lnTo>
                  <a:pt x="14" y="2"/>
                </a:lnTo>
                <a:lnTo>
                  <a:pt x="19" y="4"/>
                </a:lnTo>
                <a:lnTo>
                  <a:pt x="21" y="7"/>
                </a:lnTo>
                <a:lnTo>
                  <a:pt x="22" y="11"/>
                </a:lnTo>
                <a:lnTo>
                  <a:pt x="21" y="16"/>
                </a:lnTo>
                <a:lnTo>
                  <a:pt x="19" y="19"/>
                </a:lnTo>
                <a:lnTo>
                  <a:pt x="14" y="21"/>
                </a:lnTo>
                <a:lnTo>
                  <a:pt x="11" y="22"/>
                </a:lnTo>
                <a:lnTo>
                  <a:pt x="7" y="21"/>
                </a:lnTo>
                <a:lnTo>
                  <a:pt x="4" y="19"/>
                </a:lnTo>
                <a:lnTo>
                  <a:pt x="2" y="16"/>
                </a:lnTo>
                <a:lnTo>
                  <a:pt x="0" y="11"/>
                </a:lnTo>
                <a:lnTo>
                  <a:pt x="2" y="7"/>
                </a:lnTo>
                <a:lnTo>
                  <a:pt x="4" y="4"/>
                </a:lnTo>
                <a:lnTo>
                  <a:pt x="7" y="2"/>
                </a:lnTo>
                <a:lnTo>
                  <a:pt x="1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2" name="Freeform 260"/>
          <p:cNvSpPr>
            <a:spLocks noEditPoints="1"/>
          </p:cNvSpPr>
          <p:nvPr/>
        </p:nvSpPr>
        <p:spPr bwMode="auto">
          <a:xfrm>
            <a:off x="2667000" y="5860518"/>
            <a:ext cx="65088" cy="103187"/>
          </a:xfrm>
          <a:custGeom>
            <a:avLst/>
            <a:gdLst>
              <a:gd name="T0" fmla="*/ 2147483647 w 82"/>
              <a:gd name="T1" fmla="*/ 2147483647 h 132"/>
              <a:gd name="T2" fmla="*/ 2147483647 w 82"/>
              <a:gd name="T3" fmla="*/ 2147483647 h 132"/>
              <a:gd name="T4" fmla="*/ 2147483647 w 82"/>
              <a:gd name="T5" fmla="*/ 2147483647 h 132"/>
              <a:gd name="T6" fmla="*/ 2147483647 w 82"/>
              <a:gd name="T7" fmla="*/ 2147483647 h 132"/>
              <a:gd name="T8" fmla="*/ 2147483647 w 82"/>
              <a:gd name="T9" fmla="*/ 2147483647 h 132"/>
              <a:gd name="T10" fmla="*/ 2147483647 w 82"/>
              <a:gd name="T11" fmla="*/ 2147483647 h 132"/>
              <a:gd name="T12" fmla="*/ 2147483647 w 82"/>
              <a:gd name="T13" fmla="*/ 2147483647 h 132"/>
              <a:gd name="T14" fmla="*/ 2147483647 w 82"/>
              <a:gd name="T15" fmla="*/ 2147483647 h 132"/>
              <a:gd name="T16" fmla="*/ 2147483647 w 82"/>
              <a:gd name="T17" fmla="*/ 2147483647 h 132"/>
              <a:gd name="T18" fmla="*/ 2147483647 w 82"/>
              <a:gd name="T19" fmla="*/ 2147483647 h 132"/>
              <a:gd name="T20" fmla="*/ 2147483647 w 82"/>
              <a:gd name="T21" fmla="*/ 2147483647 h 132"/>
              <a:gd name="T22" fmla="*/ 2147483647 w 82"/>
              <a:gd name="T23" fmla="*/ 2147483647 h 132"/>
              <a:gd name="T24" fmla="*/ 2147483647 w 82"/>
              <a:gd name="T25" fmla="*/ 2147483647 h 132"/>
              <a:gd name="T26" fmla="*/ 2147483647 w 82"/>
              <a:gd name="T27" fmla="*/ 2147483647 h 132"/>
              <a:gd name="T28" fmla="*/ 2147483647 w 82"/>
              <a:gd name="T29" fmla="*/ 2147483647 h 132"/>
              <a:gd name="T30" fmla="*/ 2147483647 w 82"/>
              <a:gd name="T31" fmla="*/ 2147483647 h 132"/>
              <a:gd name="T32" fmla="*/ 2147483647 w 82"/>
              <a:gd name="T33" fmla="*/ 2147483647 h 132"/>
              <a:gd name="T34" fmla="*/ 2147483647 w 82"/>
              <a:gd name="T35" fmla="*/ 2147483647 h 132"/>
              <a:gd name="T36" fmla="*/ 2147483647 w 82"/>
              <a:gd name="T37" fmla="*/ 2147483647 h 132"/>
              <a:gd name="T38" fmla="*/ 2147483647 w 82"/>
              <a:gd name="T39" fmla="*/ 2147483647 h 132"/>
              <a:gd name="T40" fmla="*/ 2147483647 w 82"/>
              <a:gd name="T41" fmla="*/ 2147483647 h 132"/>
              <a:gd name="T42" fmla="*/ 2147483647 w 82"/>
              <a:gd name="T43" fmla="*/ 2147483647 h 132"/>
              <a:gd name="T44" fmla="*/ 2147483647 w 82"/>
              <a:gd name="T45" fmla="*/ 2147483647 h 132"/>
              <a:gd name="T46" fmla="*/ 2147483647 w 82"/>
              <a:gd name="T47" fmla="*/ 2147483647 h 132"/>
              <a:gd name="T48" fmla="*/ 2147483647 w 82"/>
              <a:gd name="T49" fmla="*/ 2147483647 h 132"/>
              <a:gd name="T50" fmla="*/ 2147483647 w 82"/>
              <a:gd name="T51" fmla="*/ 2147483647 h 132"/>
              <a:gd name="T52" fmla="*/ 2147483647 w 82"/>
              <a:gd name="T53" fmla="*/ 0 h 132"/>
              <a:gd name="T54" fmla="*/ 2147483647 w 82"/>
              <a:gd name="T55" fmla="*/ 0 h 132"/>
              <a:gd name="T56" fmla="*/ 2147483647 w 82"/>
              <a:gd name="T57" fmla="*/ 2147483647 h 132"/>
              <a:gd name="T58" fmla="*/ 2147483647 w 82"/>
              <a:gd name="T59" fmla="*/ 2147483647 h 132"/>
              <a:gd name="T60" fmla="*/ 2147483647 w 82"/>
              <a:gd name="T61" fmla="*/ 2147483647 h 132"/>
              <a:gd name="T62" fmla="*/ 2147483647 w 82"/>
              <a:gd name="T63" fmla="*/ 2147483647 h 132"/>
              <a:gd name="T64" fmla="*/ 2147483647 w 82"/>
              <a:gd name="T65" fmla="*/ 2147483647 h 132"/>
              <a:gd name="T66" fmla="*/ 2147483647 w 82"/>
              <a:gd name="T67" fmla="*/ 2147483647 h 132"/>
              <a:gd name="T68" fmla="*/ 2147483647 w 82"/>
              <a:gd name="T69" fmla="*/ 2147483647 h 132"/>
              <a:gd name="T70" fmla="*/ 2147483647 w 82"/>
              <a:gd name="T71" fmla="*/ 2147483647 h 132"/>
              <a:gd name="T72" fmla="*/ 2147483647 w 82"/>
              <a:gd name="T73" fmla="*/ 2147483647 h 132"/>
              <a:gd name="T74" fmla="*/ 2147483647 w 82"/>
              <a:gd name="T75" fmla="*/ 2147483647 h 132"/>
              <a:gd name="T76" fmla="*/ 2147483647 w 82"/>
              <a:gd name="T77" fmla="*/ 2147483647 h 132"/>
              <a:gd name="T78" fmla="*/ 2147483647 w 82"/>
              <a:gd name="T79" fmla="*/ 2147483647 h 132"/>
              <a:gd name="T80" fmla="*/ 2147483647 w 82"/>
              <a:gd name="T81" fmla="*/ 2147483647 h 132"/>
              <a:gd name="T82" fmla="*/ 2147483647 w 82"/>
              <a:gd name="T83" fmla="*/ 2147483647 h 132"/>
              <a:gd name="T84" fmla="*/ 2147483647 w 82"/>
              <a:gd name="T85" fmla="*/ 2147483647 h 132"/>
              <a:gd name="T86" fmla="*/ 2147483647 w 82"/>
              <a:gd name="T87" fmla="*/ 2147483647 h 132"/>
              <a:gd name="T88" fmla="*/ 0 w 82"/>
              <a:gd name="T89" fmla="*/ 2147483647 h 132"/>
              <a:gd name="T90" fmla="*/ 2147483647 w 82"/>
              <a:gd name="T91" fmla="*/ 2147483647 h 132"/>
              <a:gd name="T92" fmla="*/ 2147483647 w 82"/>
              <a:gd name="T93" fmla="*/ 2147483647 h 132"/>
              <a:gd name="T94" fmla="*/ 2147483647 w 82"/>
              <a:gd name="T95" fmla="*/ 2147483647 h 132"/>
              <a:gd name="T96" fmla="*/ 2147483647 w 82"/>
              <a:gd name="T97" fmla="*/ 2147483647 h 132"/>
              <a:gd name="T98" fmla="*/ 2147483647 w 82"/>
              <a:gd name="T99" fmla="*/ 2147483647 h 132"/>
              <a:gd name="T100" fmla="*/ 2147483647 w 82"/>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
              <a:gd name="T154" fmla="*/ 0 h 132"/>
              <a:gd name="T155" fmla="*/ 82 w 82"/>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 h="132">
                <a:moveTo>
                  <a:pt x="37" y="6"/>
                </a:moveTo>
                <a:lnTo>
                  <a:pt x="34" y="9"/>
                </a:lnTo>
                <a:lnTo>
                  <a:pt x="30" y="12"/>
                </a:lnTo>
                <a:lnTo>
                  <a:pt x="26" y="19"/>
                </a:lnTo>
                <a:lnTo>
                  <a:pt x="23" y="26"/>
                </a:lnTo>
                <a:lnTo>
                  <a:pt x="20" y="36"/>
                </a:lnTo>
                <a:lnTo>
                  <a:pt x="19" y="70"/>
                </a:lnTo>
                <a:lnTo>
                  <a:pt x="20" y="93"/>
                </a:lnTo>
                <a:lnTo>
                  <a:pt x="25" y="111"/>
                </a:lnTo>
                <a:lnTo>
                  <a:pt x="28" y="118"/>
                </a:lnTo>
                <a:lnTo>
                  <a:pt x="31" y="122"/>
                </a:lnTo>
                <a:lnTo>
                  <a:pt x="36" y="125"/>
                </a:lnTo>
                <a:lnTo>
                  <a:pt x="40" y="127"/>
                </a:lnTo>
                <a:lnTo>
                  <a:pt x="47" y="125"/>
                </a:lnTo>
                <a:lnTo>
                  <a:pt x="51" y="122"/>
                </a:lnTo>
                <a:lnTo>
                  <a:pt x="57" y="113"/>
                </a:lnTo>
                <a:lnTo>
                  <a:pt x="59" y="107"/>
                </a:lnTo>
                <a:lnTo>
                  <a:pt x="64" y="87"/>
                </a:lnTo>
                <a:lnTo>
                  <a:pt x="64" y="60"/>
                </a:lnTo>
                <a:lnTo>
                  <a:pt x="62" y="40"/>
                </a:lnTo>
                <a:lnTo>
                  <a:pt x="59" y="25"/>
                </a:lnTo>
                <a:lnTo>
                  <a:pt x="57" y="19"/>
                </a:lnTo>
                <a:lnTo>
                  <a:pt x="54" y="12"/>
                </a:lnTo>
                <a:lnTo>
                  <a:pt x="51" y="9"/>
                </a:lnTo>
                <a:lnTo>
                  <a:pt x="47" y="6"/>
                </a:lnTo>
                <a:lnTo>
                  <a:pt x="37" y="6"/>
                </a:lnTo>
                <a:close/>
                <a:moveTo>
                  <a:pt x="36" y="0"/>
                </a:moveTo>
                <a:lnTo>
                  <a:pt x="42" y="0"/>
                </a:lnTo>
                <a:lnTo>
                  <a:pt x="56" y="3"/>
                </a:lnTo>
                <a:lnTo>
                  <a:pt x="68" y="16"/>
                </a:lnTo>
                <a:lnTo>
                  <a:pt x="76" y="28"/>
                </a:lnTo>
                <a:lnTo>
                  <a:pt x="81" y="45"/>
                </a:lnTo>
                <a:lnTo>
                  <a:pt x="82" y="65"/>
                </a:lnTo>
                <a:lnTo>
                  <a:pt x="81" y="85"/>
                </a:lnTo>
                <a:lnTo>
                  <a:pt x="76" y="102"/>
                </a:lnTo>
                <a:lnTo>
                  <a:pt x="71" y="111"/>
                </a:lnTo>
                <a:lnTo>
                  <a:pt x="65" y="119"/>
                </a:lnTo>
                <a:lnTo>
                  <a:pt x="59" y="125"/>
                </a:lnTo>
                <a:lnTo>
                  <a:pt x="47" y="132"/>
                </a:lnTo>
                <a:lnTo>
                  <a:pt x="40" y="132"/>
                </a:lnTo>
                <a:lnTo>
                  <a:pt x="30" y="130"/>
                </a:lnTo>
                <a:lnTo>
                  <a:pt x="19" y="122"/>
                </a:lnTo>
                <a:lnTo>
                  <a:pt x="9" y="110"/>
                </a:lnTo>
                <a:lnTo>
                  <a:pt x="3" y="90"/>
                </a:lnTo>
                <a:lnTo>
                  <a:pt x="0" y="67"/>
                </a:lnTo>
                <a:lnTo>
                  <a:pt x="2" y="46"/>
                </a:lnTo>
                <a:lnTo>
                  <a:pt x="6" y="29"/>
                </a:lnTo>
                <a:lnTo>
                  <a:pt x="11" y="20"/>
                </a:lnTo>
                <a:lnTo>
                  <a:pt x="17" y="12"/>
                </a:lnTo>
                <a:lnTo>
                  <a:pt x="23" y="6"/>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3" name="Freeform 261"/>
          <p:cNvSpPr>
            <a:spLocks noEditPoints="1"/>
          </p:cNvSpPr>
          <p:nvPr/>
        </p:nvSpPr>
        <p:spPr bwMode="auto">
          <a:xfrm>
            <a:off x="3203576" y="5860518"/>
            <a:ext cx="66675" cy="103187"/>
          </a:xfrm>
          <a:custGeom>
            <a:avLst/>
            <a:gdLst>
              <a:gd name="T0" fmla="*/ 2147483647 w 83"/>
              <a:gd name="T1" fmla="*/ 2147483647 h 132"/>
              <a:gd name="T2" fmla="*/ 2147483647 w 83"/>
              <a:gd name="T3" fmla="*/ 2147483647 h 132"/>
              <a:gd name="T4" fmla="*/ 2147483647 w 83"/>
              <a:gd name="T5" fmla="*/ 2147483647 h 132"/>
              <a:gd name="T6" fmla="*/ 2147483647 w 83"/>
              <a:gd name="T7" fmla="*/ 2147483647 h 132"/>
              <a:gd name="T8" fmla="*/ 2147483647 w 83"/>
              <a:gd name="T9" fmla="*/ 2147483647 h 132"/>
              <a:gd name="T10" fmla="*/ 2147483647 w 83"/>
              <a:gd name="T11" fmla="*/ 2147483647 h 132"/>
              <a:gd name="T12" fmla="*/ 2147483647 w 83"/>
              <a:gd name="T13" fmla="*/ 2147483647 h 132"/>
              <a:gd name="T14" fmla="*/ 2147483647 w 83"/>
              <a:gd name="T15" fmla="*/ 2147483647 h 132"/>
              <a:gd name="T16" fmla="*/ 2147483647 w 83"/>
              <a:gd name="T17" fmla="*/ 2147483647 h 132"/>
              <a:gd name="T18" fmla="*/ 2147483647 w 83"/>
              <a:gd name="T19" fmla="*/ 2147483647 h 132"/>
              <a:gd name="T20" fmla="*/ 2147483647 w 83"/>
              <a:gd name="T21" fmla="*/ 2147483647 h 132"/>
              <a:gd name="T22" fmla="*/ 2147483647 w 83"/>
              <a:gd name="T23" fmla="*/ 2147483647 h 132"/>
              <a:gd name="T24" fmla="*/ 2147483647 w 83"/>
              <a:gd name="T25" fmla="*/ 2147483647 h 132"/>
              <a:gd name="T26" fmla="*/ 2147483647 w 83"/>
              <a:gd name="T27" fmla="*/ 2147483647 h 132"/>
              <a:gd name="T28" fmla="*/ 2147483647 w 83"/>
              <a:gd name="T29" fmla="*/ 2147483647 h 132"/>
              <a:gd name="T30" fmla="*/ 2147483647 w 83"/>
              <a:gd name="T31" fmla="*/ 2147483647 h 132"/>
              <a:gd name="T32" fmla="*/ 2147483647 w 83"/>
              <a:gd name="T33" fmla="*/ 2147483647 h 132"/>
              <a:gd name="T34" fmla="*/ 2147483647 w 83"/>
              <a:gd name="T35" fmla="*/ 2147483647 h 132"/>
              <a:gd name="T36" fmla="*/ 2147483647 w 83"/>
              <a:gd name="T37" fmla="*/ 2147483647 h 132"/>
              <a:gd name="T38" fmla="*/ 2147483647 w 83"/>
              <a:gd name="T39" fmla="*/ 2147483647 h 132"/>
              <a:gd name="T40" fmla="*/ 2147483647 w 83"/>
              <a:gd name="T41" fmla="*/ 2147483647 h 132"/>
              <a:gd name="T42" fmla="*/ 2147483647 w 83"/>
              <a:gd name="T43" fmla="*/ 2147483647 h 132"/>
              <a:gd name="T44" fmla="*/ 2147483647 w 83"/>
              <a:gd name="T45" fmla="*/ 2147483647 h 132"/>
              <a:gd name="T46" fmla="*/ 2147483647 w 83"/>
              <a:gd name="T47" fmla="*/ 2147483647 h 132"/>
              <a:gd name="T48" fmla="*/ 2147483647 w 83"/>
              <a:gd name="T49" fmla="*/ 2147483647 h 132"/>
              <a:gd name="T50" fmla="*/ 2147483647 w 83"/>
              <a:gd name="T51" fmla="*/ 0 h 132"/>
              <a:gd name="T52" fmla="*/ 2147483647 w 83"/>
              <a:gd name="T53" fmla="*/ 0 h 132"/>
              <a:gd name="T54" fmla="*/ 2147483647 w 83"/>
              <a:gd name="T55" fmla="*/ 2147483647 h 132"/>
              <a:gd name="T56" fmla="*/ 2147483647 w 83"/>
              <a:gd name="T57" fmla="*/ 2147483647 h 132"/>
              <a:gd name="T58" fmla="*/ 2147483647 w 83"/>
              <a:gd name="T59" fmla="*/ 2147483647 h 132"/>
              <a:gd name="T60" fmla="*/ 2147483647 w 83"/>
              <a:gd name="T61" fmla="*/ 2147483647 h 132"/>
              <a:gd name="T62" fmla="*/ 2147483647 w 83"/>
              <a:gd name="T63" fmla="*/ 2147483647 h 132"/>
              <a:gd name="T64" fmla="*/ 2147483647 w 83"/>
              <a:gd name="T65" fmla="*/ 2147483647 h 132"/>
              <a:gd name="T66" fmla="*/ 2147483647 w 83"/>
              <a:gd name="T67" fmla="*/ 2147483647 h 132"/>
              <a:gd name="T68" fmla="*/ 2147483647 w 83"/>
              <a:gd name="T69" fmla="*/ 2147483647 h 132"/>
              <a:gd name="T70" fmla="*/ 2147483647 w 83"/>
              <a:gd name="T71" fmla="*/ 2147483647 h 132"/>
              <a:gd name="T72" fmla="*/ 2147483647 w 83"/>
              <a:gd name="T73" fmla="*/ 2147483647 h 132"/>
              <a:gd name="T74" fmla="*/ 2147483647 w 83"/>
              <a:gd name="T75" fmla="*/ 2147483647 h 132"/>
              <a:gd name="T76" fmla="*/ 2147483647 w 83"/>
              <a:gd name="T77" fmla="*/ 2147483647 h 132"/>
              <a:gd name="T78" fmla="*/ 2147483647 w 83"/>
              <a:gd name="T79" fmla="*/ 2147483647 h 132"/>
              <a:gd name="T80" fmla="*/ 2147483647 w 83"/>
              <a:gd name="T81" fmla="*/ 2147483647 h 132"/>
              <a:gd name="T82" fmla="*/ 2147483647 w 83"/>
              <a:gd name="T83" fmla="*/ 2147483647 h 132"/>
              <a:gd name="T84" fmla="*/ 2147483647 w 83"/>
              <a:gd name="T85" fmla="*/ 2147483647 h 132"/>
              <a:gd name="T86" fmla="*/ 0 w 83"/>
              <a:gd name="T87" fmla="*/ 2147483647 h 132"/>
              <a:gd name="T88" fmla="*/ 2147483647 w 83"/>
              <a:gd name="T89" fmla="*/ 2147483647 h 132"/>
              <a:gd name="T90" fmla="*/ 2147483647 w 83"/>
              <a:gd name="T91" fmla="*/ 2147483647 h 132"/>
              <a:gd name="T92" fmla="*/ 2147483647 w 83"/>
              <a:gd name="T93" fmla="*/ 2147483647 h 132"/>
              <a:gd name="T94" fmla="*/ 2147483647 w 83"/>
              <a:gd name="T95" fmla="*/ 2147483647 h 132"/>
              <a:gd name="T96" fmla="*/ 2147483647 w 83"/>
              <a:gd name="T97" fmla="*/ 2147483647 h 132"/>
              <a:gd name="T98" fmla="*/ 2147483647 w 83"/>
              <a:gd name="T99" fmla="*/ 2147483647 h 132"/>
              <a:gd name="T100" fmla="*/ 2147483647 w 83"/>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2"/>
              <a:gd name="T155" fmla="*/ 83 w 8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2">
                <a:moveTo>
                  <a:pt x="38" y="6"/>
                </a:moveTo>
                <a:lnTo>
                  <a:pt x="34" y="9"/>
                </a:lnTo>
                <a:lnTo>
                  <a:pt x="31" y="12"/>
                </a:lnTo>
                <a:lnTo>
                  <a:pt x="26" y="19"/>
                </a:lnTo>
                <a:lnTo>
                  <a:pt x="23" y="26"/>
                </a:lnTo>
                <a:lnTo>
                  <a:pt x="21" y="36"/>
                </a:lnTo>
                <a:lnTo>
                  <a:pt x="18" y="70"/>
                </a:lnTo>
                <a:lnTo>
                  <a:pt x="21" y="93"/>
                </a:lnTo>
                <a:lnTo>
                  <a:pt x="26" y="111"/>
                </a:lnTo>
                <a:lnTo>
                  <a:pt x="29" y="118"/>
                </a:lnTo>
                <a:lnTo>
                  <a:pt x="32" y="122"/>
                </a:lnTo>
                <a:lnTo>
                  <a:pt x="37" y="125"/>
                </a:lnTo>
                <a:lnTo>
                  <a:pt x="41" y="127"/>
                </a:lnTo>
                <a:lnTo>
                  <a:pt x="46" y="125"/>
                </a:lnTo>
                <a:lnTo>
                  <a:pt x="52" y="122"/>
                </a:lnTo>
                <a:lnTo>
                  <a:pt x="58" y="113"/>
                </a:lnTo>
                <a:lnTo>
                  <a:pt x="60" y="107"/>
                </a:lnTo>
                <a:lnTo>
                  <a:pt x="63" y="87"/>
                </a:lnTo>
                <a:lnTo>
                  <a:pt x="65" y="60"/>
                </a:lnTo>
                <a:lnTo>
                  <a:pt x="63" y="40"/>
                </a:lnTo>
                <a:lnTo>
                  <a:pt x="60" y="25"/>
                </a:lnTo>
                <a:lnTo>
                  <a:pt x="54" y="12"/>
                </a:lnTo>
                <a:lnTo>
                  <a:pt x="51" y="9"/>
                </a:lnTo>
                <a:lnTo>
                  <a:pt x="44" y="6"/>
                </a:lnTo>
                <a:lnTo>
                  <a:pt x="38" y="6"/>
                </a:lnTo>
                <a:close/>
                <a:moveTo>
                  <a:pt x="35" y="0"/>
                </a:moveTo>
                <a:lnTo>
                  <a:pt x="41" y="0"/>
                </a:lnTo>
                <a:lnTo>
                  <a:pt x="55" y="3"/>
                </a:lnTo>
                <a:lnTo>
                  <a:pt x="68" y="16"/>
                </a:lnTo>
                <a:lnTo>
                  <a:pt x="77" y="28"/>
                </a:lnTo>
                <a:lnTo>
                  <a:pt x="82" y="45"/>
                </a:lnTo>
                <a:lnTo>
                  <a:pt x="83" y="65"/>
                </a:lnTo>
                <a:lnTo>
                  <a:pt x="82" y="85"/>
                </a:lnTo>
                <a:lnTo>
                  <a:pt x="77" y="102"/>
                </a:lnTo>
                <a:lnTo>
                  <a:pt x="72" y="111"/>
                </a:lnTo>
                <a:lnTo>
                  <a:pt x="66" y="119"/>
                </a:lnTo>
                <a:lnTo>
                  <a:pt x="60" y="125"/>
                </a:lnTo>
                <a:lnTo>
                  <a:pt x="48" y="132"/>
                </a:lnTo>
                <a:lnTo>
                  <a:pt x="41" y="132"/>
                </a:lnTo>
                <a:lnTo>
                  <a:pt x="29" y="130"/>
                </a:lnTo>
                <a:lnTo>
                  <a:pt x="20" y="122"/>
                </a:lnTo>
                <a:lnTo>
                  <a:pt x="10" y="110"/>
                </a:lnTo>
                <a:lnTo>
                  <a:pt x="3" y="90"/>
                </a:lnTo>
                <a:lnTo>
                  <a:pt x="0" y="67"/>
                </a:lnTo>
                <a:lnTo>
                  <a:pt x="3" y="46"/>
                </a:lnTo>
                <a:lnTo>
                  <a:pt x="7" y="29"/>
                </a:lnTo>
                <a:lnTo>
                  <a:pt x="10" y="22"/>
                </a:lnTo>
                <a:lnTo>
                  <a:pt x="15" y="16"/>
                </a:lnTo>
                <a:lnTo>
                  <a:pt x="24" y="6"/>
                </a:lnTo>
                <a:lnTo>
                  <a:pt x="31" y="3"/>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4" name="Freeform 262"/>
          <p:cNvSpPr>
            <a:spLocks/>
          </p:cNvSpPr>
          <p:nvPr/>
        </p:nvSpPr>
        <p:spPr bwMode="auto">
          <a:xfrm>
            <a:off x="3286126" y="5947830"/>
            <a:ext cx="17463" cy="17463"/>
          </a:xfrm>
          <a:custGeom>
            <a:avLst/>
            <a:gdLst>
              <a:gd name="T0" fmla="*/ 2147483647 w 22"/>
              <a:gd name="T1" fmla="*/ 0 h 22"/>
              <a:gd name="T2" fmla="*/ 2147483647 w 22"/>
              <a:gd name="T3" fmla="*/ 2147483647 h 22"/>
              <a:gd name="T4" fmla="*/ 2147483647 w 22"/>
              <a:gd name="T5" fmla="*/ 2147483647 h 22"/>
              <a:gd name="T6" fmla="*/ 2147483647 w 22"/>
              <a:gd name="T7" fmla="*/ 2147483647 h 22"/>
              <a:gd name="T8" fmla="*/ 2147483647 w 22"/>
              <a:gd name="T9" fmla="*/ 2147483647 h 22"/>
              <a:gd name="T10" fmla="*/ 2147483647 w 22"/>
              <a:gd name="T11" fmla="*/ 2147483647 h 22"/>
              <a:gd name="T12" fmla="*/ 2147483647 w 22"/>
              <a:gd name="T13" fmla="*/ 2147483647 h 22"/>
              <a:gd name="T14" fmla="*/ 2147483647 w 22"/>
              <a:gd name="T15" fmla="*/ 2147483647 h 22"/>
              <a:gd name="T16" fmla="*/ 2147483647 w 22"/>
              <a:gd name="T17" fmla="*/ 2147483647 h 22"/>
              <a:gd name="T18" fmla="*/ 2147483647 w 22"/>
              <a:gd name="T19" fmla="*/ 2147483647 h 22"/>
              <a:gd name="T20" fmla="*/ 2147483647 w 22"/>
              <a:gd name="T21" fmla="*/ 2147483647 h 22"/>
              <a:gd name="T22" fmla="*/ 2147483647 w 22"/>
              <a:gd name="T23" fmla="*/ 2147483647 h 22"/>
              <a:gd name="T24" fmla="*/ 0 w 22"/>
              <a:gd name="T25" fmla="*/ 2147483647 h 22"/>
              <a:gd name="T26" fmla="*/ 2147483647 w 22"/>
              <a:gd name="T27" fmla="*/ 2147483647 h 22"/>
              <a:gd name="T28" fmla="*/ 2147483647 w 22"/>
              <a:gd name="T29" fmla="*/ 2147483647 h 22"/>
              <a:gd name="T30" fmla="*/ 2147483647 w 22"/>
              <a:gd name="T31" fmla="*/ 2147483647 h 22"/>
              <a:gd name="T32" fmla="*/ 2147483647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1" y="0"/>
                </a:moveTo>
                <a:lnTo>
                  <a:pt x="14" y="2"/>
                </a:lnTo>
                <a:lnTo>
                  <a:pt x="19" y="4"/>
                </a:lnTo>
                <a:lnTo>
                  <a:pt x="20" y="7"/>
                </a:lnTo>
                <a:lnTo>
                  <a:pt x="22" y="11"/>
                </a:lnTo>
                <a:lnTo>
                  <a:pt x="20" y="16"/>
                </a:lnTo>
                <a:lnTo>
                  <a:pt x="19" y="19"/>
                </a:lnTo>
                <a:lnTo>
                  <a:pt x="14" y="21"/>
                </a:lnTo>
                <a:lnTo>
                  <a:pt x="11" y="22"/>
                </a:lnTo>
                <a:lnTo>
                  <a:pt x="6" y="21"/>
                </a:lnTo>
                <a:lnTo>
                  <a:pt x="3" y="19"/>
                </a:lnTo>
                <a:lnTo>
                  <a:pt x="2" y="16"/>
                </a:lnTo>
                <a:lnTo>
                  <a:pt x="0" y="11"/>
                </a:lnTo>
                <a:lnTo>
                  <a:pt x="2" y="7"/>
                </a:lnTo>
                <a:lnTo>
                  <a:pt x="3" y="4"/>
                </a:lnTo>
                <a:lnTo>
                  <a:pt x="6" y="2"/>
                </a:lnTo>
                <a:lnTo>
                  <a:pt x="1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5" name="Freeform 263"/>
          <p:cNvSpPr>
            <a:spLocks/>
          </p:cNvSpPr>
          <p:nvPr/>
        </p:nvSpPr>
        <p:spPr bwMode="auto">
          <a:xfrm>
            <a:off x="3332163" y="5860518"/>
            <a:ext cx="38100" cy="103187"/>
          </a:xfrm>
          <a:custGeom>
            <a:avLst/>
            <a:gdLst>
              <a:gd name="T0" fmla="*/ 2147483647 w 50"/>
              <a:gd name="T1" fmla="*/ 0 h 130"/>
              <a:gd name="T2" fmla="*/ 2147483647 w 50"/>
              <a:gd name="T3" fmla="*/ 0 h 130"/>
              <a:gd name="T4" fmla="*/ 2147483647 w 50"/>
              <a:gd name="T5" fmla="*/ 2147483647 h 130"/>
              <a:gd name="T6" fmla="*/ 2147483647 w 50"/>
              <a:gd name="T7" fmla="*/ 2147483647 h 130"/>
              <a:gd name="T8" fmla="*/ 2147483647 w 50"/>
              <a:gd name="T9" fmla="*/ 2147483647 h 130"/>
              <a:gd name="T10" fmla="*/ 2147483647 w 50"/>
              <a:gd name="T11" fmla="*/ 2147483647 h 130"/>
              <a:gd name="T12" fmla="*/ 2147483647 w 50"/>
              <a:gd name="T13" fmla="*/ 2147483647 h 130"/>
              <a:gd name="T14" fmla="*/ 2147483647 w 50"/>
              <a:gd name="T15" fmla="*/ 2147483647 h 130"/>
              <a:gd name="T16" fmla="*/ 2147483647 w 50"/>
              <a:gd name="T17" fmla="*/ 2147483647 h 130"/>
              <a:gd name="T18" fmla="*/ 2147483647 w 50"/>
              <a:gd name="T19" fmla="*/ 2147483647 h 130"/>
              <a:gd name="T20" fmla="*/ 2147483647 w 50"/>
              <a:gd name="T21" fmla="*/ 2147483647 h 130"/>
              <a:gd name="T22" fmla="*/ 2147483647 w 50"/>
              <a:gd name="T23" fmla="*/ 2147483647 h 130"/>
              <a:gd name="T24" fmla="*/ 2147483647 w 50"/>
              <a:gd name="T25" fmla="*/ 2147483647 h 130"/>
              <a:gd name="T26" fmla="*/ 2147483647 w 50"/>
              <a:gd name="T27" fmla="*/ 2147483647 h 130"/>
              <a:gd name="T28" fmla="*/ 2147483647 w 50"/>
              <a:gd name="T29" fmla="*/ 2147483647 h 130"/>
              <a:gd name="T30" fmla="*/ 2147483647 w 50"/>
              <a:gd name="T31" fmla="*/ 2147483647 h 130"/>
              <a:gd name="T32" fmla="*/ 2147483647 w 50"/>
              <a:gd name="T33" fmla="*/ 2147483647 h 130"/>
              <a:gd name="T34" fmla="*/ 2147483647 w 50"/>
              <a:gd name="T35" fmla="*/ 2147483647 h 130"/>
              <a:gd name="T36" fmla="*/ 2147483647 w 50"/>
              <a:gd name="T37" fmla="*/ 2147483647 h 130"/>
              <a:gd name="T38" fmla="*/ 2147483647 w 50"/>
              <a:gd name="T39" fmla="*/ 2147483647 h 130"/>
              <a:gd name="T40" fmla="*/ 2147483647 w 50"/>
              <a:gd name="T41" fmla="*/ 2147483647 h 130"/>
              <a:gd name="T42" fmla="*/ 2147483647 w 50"/>
              <a:gd name="T43" fmla="*/ 2147483647 h 130"/>
              <a:gd name="T44" fmla="*/ 2147483647 w 50"/>
              <a:gd name="T45" fmla="*/ 2147483647 h 130"/>
              <a:gd name="T46" fmla="*/ 2147483647 w 50"/>
              <a:gd name="T47" fmla="*/ 2147483647 h 130"/>
              <a:gd name="T48" fmla="*/ 0 w 50"/>
              <a:gd name="T49" fmla="*/ 2147483647 h 130"/>
              <a:gd name="T50" fmla="*/ 2147483647 w 5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130"/>
              <a:gd name="T80" fmla="*/ 50 w 50"/>
              <a:gd name="T81" fmla="*/ 130 h 1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130">
                <a:moveTo>
                  <a:pt x="31" y="0"/>
                </a:moveTo>
                <a:lnTo>
                  <a:pt x="35" y="0"/>
                </a:lnTo>
                <a:lnTo>
                  <a:pt x="35" y="118"/>
                </a:lnTo>
                <a:lnTo>
                  <a:pt x="36" y="121"/>
                </a:lnTo>
                <a:lnTo>
                  <a:pt x="36" y="124"/>
                </a:lnTo>
                <a:lnTo>
                  <a:pt x="39" y="125"/>
                </a:lnTo>
                <a:lnTo>
                  <a:pt x="42" y="125"/>
                </a:lnTo>
                <a:lnTo>
                  <a:pt x="45" y="127"/>
                </a:lnTo>
                <a:lnTo>
                  <a:pt x="50" y="127"/>
                </a:lnTo>
                <a:lnTo>
                  <a:pt x="50" y="130"/>
                </a:lnTo>
                <a:lnTo>
                  <a:pt x="2" y="130"/>
                </a:lnTo>
                <a:lnTo>
                  <a:pt x="2" y="127"/>
                </a:lnTo>
                <a:lnTo>
                  <a:pt x="8" y="127"/>
                </a:lnTo>
                <a:lnTo>
                  <a:pt x="11" y="125"/>
                </a:lnTo>
                <a:lnTo>
                  <a:pt x="14" y="125"/>
                </a:lnTo>
                <a:lnTo>
                  <a:pt x="16" y="124"/>
                </a:lnTo>
                <a:lnTo>
                  <a:pt x="18" y="121"/>
                </a:lnTo>
                <a:lnTo>
                  <a:pt x="19" y="119"/>
                </a:lnTo>
                <a:lnTo>
                  <a:pt x="19" y="25"/>
                </a:lnTo>
                <a:lnTo>
                  <a:pt x="18" y="20"/>
                </a:lnTo>
                <a:lnTo>
                  <a:pt x="18" y="19"/>
                </a:lnTo>
                <a:lnTo>
                  <a:pt x="16" y="16"/>
                </a:lnTo>
                <a:lnTo>
                  <a:pt x="7" y="16"/>
                </a:lnTo>
                <a:lnTo>
                  <a:pt x="2" y="17"/>
                </a:lnTo>
                <a:lnTo>
                  <a:pt x="0" y="16"/>
                </a:lnTo>
                <a:lnTo>
                  <a:pt x="3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6" name="Freeform 264"/>
          <p:cNvSpPr>
            <a:spLocks noEditPoints="1"/>
          </p:cNvSpPr>
          <p:nvPr/>
        </p:nvSpPr>
        <p:spPr bwMode="auto">
          <a:xfrm>
            <a:off x="3857625" y="5860518"/>
            <a:ext cx="65088" cy="103187"/>
          </a:xfrm>
          <a:custGeom>
            <a:avLst/>
            <a:gdLst>
              <a:gd name="T0" fmla="*/ 2147483647 w 84"/>
              <a:gd name="T1" fmla="*/ 2147483647 h 132"/>
              <a:gd name="T2" fmla="*/ 2147483647 w 84"/>
              <a:gd name="T3" fmla="*/ 2147483647 h 132"/>
              <a:gd name="T4" fmla="*/ 2147483647 w 84"/>
              <a:gd name="T5" fmla="*/ 2147483647 h 132"/>
              <a:gd name="T6" fmla="*/ 2147483647 w 84"/>
              <a:gd name="T7" fmla="*/ 2147483647 h 132"/>
              <a:gd name="T8" fmla="*/ 2147483647 w 84"/>
              <a:gd name="T9" fmla="*/ 2147483647 h 132"/>
              <a:gd name="T10" fmla="*/ 2147483647 w 84"/>
              <a:gd name="T11" fmla="*/ 2147483647 h 132"/>
              <a:gd name="T12" fmla="*/ 2147483647 w 84"/>
              <a:gd name="T13" fmla="*/ 2147483647 h 132"/>
              <a:gd name="T14" fmla="*/ 2147483647 w 84"/>
              <a:gd name="T15" fmla="*/ 2147483647 h 132"/>
              <a:gd name="T16" fmla="*/ 2147483647 w 84"/>
              <a:gd name="T17" fmla="*/ 2147483647 h 132"/>
              <a:gd name="T18" fmla="*/ 2147483647 w 84"/>
              <a:gd name="T19" fmla="*/ 2147483647 h 132"/>
              <a:gd name="T20" fmla="*/ 2147483647 w 84"/>
              <a:gd name="T21" fmla="*/ 2147483647 h 132"/>
              <a:gd name="T22" fmla="*/ 2147483647 w 84"/>
              <a:gd name="T23" fmla="*/ 2147483647 h 132"/>
              <a:gd name="T24" fmla="*/ 2147483647 w 84"/>
              <a:gd name="T25" fmla="*/ 2147483647 h 132"/>
              <a:gd name="T26" fmla="*/ 2147483647 w 84"/>
              <a:gd name="T27" fmla="*/ 2147483647 h 132"/>
              <a:gd name="T28" fmla="*/ 2147483647 w 84"/>
              <a:gd name="T29" fmla="*/ 2147483647 h 132"/>
              <a:gd name="T30" fmla="*/ 2147483647 w 84"/>
              <a:gd name="T31" fmla="*/ 2147483647 h 132"/>
              <a:gd name="T32" fmla="*/ 2147483647 w 84"/>
              <a:gd name="T33" fmla="*/ 2147483647 h 132"/>
              <a:gd name="T34" fmla="*/ 2147483647 w 84"/>
              <a:gd name="T35" fmla="*/ 2147483647 h 132"/>
              <a:gd name="T36" fmla="*/ 2147483647 w 84"/>
              <a:gd name="T37" fmla="*/ 2147483647 h 132"/>
              <a:gd name="T38" fmla="*/ 2147483647 w 84"/>
              <a:gd name="T39" fmla="*/ 2147483647 h 132"/>
              <a:gd name="T40" fmla="*/ 2147483647 w 84"/>
              <a:gd name="T41" fmla="*/ 2147483647 h 132"/>
              <a:gd name="T42" fmla="*/ 2147483647 w 84"/>
              <a:gd name="T43" fmla="*/ 2147483647 h 132"/>
              <a:gd name="T44" fmla="*/ 2147483647 w 84"/>
              <a:gd name="T45" fmla="*/ 2147483647 h 132"/>
              <a:gd name="T46" fmla="*/ 2147483647 w 84"/>
              <a:gd name="T47" fmla="*/ 2147483647 h 132"/>
              <a:gd name="T48" fmla="*/ 2147483647 w 84"/>
              <a:gd name="T49" fmla="*/ 2147483647 h 132"/>
              <a:gd name="T50" fmla="*/ 2147483647 w 84"/>
              <a:gd name="T51" fmla="*/ 0 h 132"/>
              <a:gd name="T52" fmla="*/ 2147483647 w 84"/>
              <a:gd name="T53" fmla="*/ 0 h 132"/>
              <a:gd name="T54" fmla="*/ 2147483647 w 84"/>
              <a:gd name="T55" fmla="*/ 2147483647 h 132"/>
              <a:gd name="T56" fmla="*/ 2147483647 w 84"/>
              <a:gd name="T57" fmla="*/ 2147483647 h 132"/>
              <a:gd name="T58" fmla="*/ 2147483647 w 84"/>
              <a:gd name="T59" fmla="*/ 2147483647 h 132"/>
              <a:gd name="T60" fmla="*/ 2147483647 w 84"/>
              <a:gd name="T61" fmla="*/ 2147483647 h 132"/>
              <a:gd name="T62" fmla="*/ 2147483647 w 84"/>
              <a:gd name="T63" fmla="*/ 2147483647 h 132"/>
              <a:gd name="T64" fmla="*/ 2147483647 w 84"/>
              <a:gd name="T65" fmla="*/ 2147483647 h 132"/>
              <a:gd name="T66" fmla="*/ 2147483647 w 84"/>
              <a:gd name="T67" fmla="*/ 2147483647 h 132"/>
              <a:gd name="T68" fmla="*/ 2147483647 w 84"/>
              <a:gd name="T69" fmla="*/ 2147483647 h 132"/>
              <a:gd name="T70" fmla="*/ 2147483647 w 84"/>
              <a:gd name="T71" fmla="*/ 2147483647 h 132"/>
              <a:gd name="T72" fmla="*/ 2147483647 w 84"/>
              <a:gd name="T73" fmla="*/ 2147483647 h 132"/>
              <a:gd name="T74" fmla="*/ 2147483647 w 84"/>
              <a:gd name="T75" fmla="*/ 2147483647 h 132"/>
              <a:gd name="T76" fmla="*/ 2147483647 w 84"/>
              <a:gd name="T77" fmla="*/ 2147483647 h 132"/>
              <a:gd name="T78" fmla="*/ 2147483647 w 84"/>
              <a:gd name="T79" fmla="*/ 2147483647 h 132"/>
              <a:gd name="T80" fmla="*/ 2147483647 w 84"/>
              <a:gd name="T81" fmla="*/ 2147483647 h 132"/>
              <a:gd name="T82" fmla="*/ 2147483647 w 84"/>
              <a:gd name="T83" fmla="*/ 2147483647 h 132"/>
              <a:gd name="T84" fmla="*/ 2147483647 w 84"/>
              <a:gd name="T85" fmla="*/ 2147483647 h 132"/>
              <a:gd name="T86" fmla="*/ 0 w 84"/>
              <a:gd name="T87" fmla="*/ 2147483647 h 132"/>
              <a:gd name="T88" fmla="*/ 2147483647 w 84"/>
              <a:gd name="T89" fmla="*/ 2147483647 h 132"/>
              <a:gd name="T90" fmla="*/ 2147483647 w 84"/>
              <a:gd name="T91" fmla="*/ 2147483647 h 132"/>
              <a:gd name="T92" fmla="*/ 2147483647 w 84"/>
              <a:gd name="T93" fmla="*/ 2147483647 h 132"/>
              <a:gd name="T94" fmla="*/ 2147483647 w 84"/>
              <a:gd name="T95" fmla="*/ 2147483647 h 132"/>
              <a:gd name="T96" fmla="*/ 2147483647 w 84"/>
              <a:gd name="T97" fmla="*/ 2147483647 h 132"/>
              <a:gd name="T98" fmla="*/ 2147483647 w 84"/>
              <a:gd name="T99" fmla="*/ 2147483647 h 132"/>
              <a:gd name="T100" fmla="*/ 2147483647 w 84"/>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
              <a:gd name="T154" fmla="*/ 0 h 132"/>
              <a:gd name="T155" fmla="*/ 84 w 84"/>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 h="132">
                <a:moveTo>
                  <a:pt x="39" y="6"/>
                </a:moveTo>
                <a:lnTo>
                  <a:pt x="34" y="9"/>
                </a:lnTo>
                <a:lnTo>
                  <a:pt x="31" y="12"/>
                </a:lnTo>
                <a:lnTo>
                  <a:pt x="27" y="19"/>
                </a:lnTo>
                <a:lnTo>
                  <a:pt x="24" y="26"/>
                </a:lnTo>
                <a:lnTo>
                  <a:pt x="22" y="36"/>
                </a:lnTo>
                <a:lnTo>
                  <a:pt x="19" y="70"/>
                </a:lnTo>
                <a:lnTo>
                  <a:pt x="22" y="93"/>
                </a:lnTo>
                <a:lnTo>
                  <a:pt x="27" y="111"/>
                </a:lnTo>
                <a:lnTo>
                  <a:pt x="30" y="118"/>
                </a:lnTo>
                <a:lnTo>
                  <a:pt x="33" y="122"/>
                </a:lnTo>
                <a:lnTo>
                  <a:pt x="38" y="125"/>
                </a:lnTo>
                <a:lnTo>
                  <a:pt x="42" y="127"/>
                </a:lnTo>
                <a:lnTo>
                  <a:pt x="47" y="125"/>
                </a:lnTo>
                <a:lnTo>
                  <a:pt x="53" y="122"/>
                </a:lnTo>
                <a:lnTo>
                  <a:pt x="59" y="113"/>
                </a:lnTo>
                <a:lnTo>
                  <a:pt x="61" y="107"/>
                </a:lnTo>
                <a:lnTo>
                  <a:pt x="64" y="87"/>
                </a:lnTo>
                <a:lnTo>
                  <a:pt x="65" y="60"/>
                </a:lnTo>
                <a:lnTo>
                  <a:pt x="64" y="40"/>
                </a:lnTo>
                <a:lnTo>
                  <a:pt x="61" y="25"/>
                </a:lnTo>
                <a:lnTo>
                  <a:pt x="55" y="12"/>
                </a:lnTo>
                <a:lnTo>
                  <a:pt x="52" y="9"/>
                </a:lnTo>
                <a:lnTo>
                  <a:pt x="45" y="6"/>
                </a:lnTo>
                <a:lnTo>
                  <a:pt x="39" y="6"/>
                </a:lnTo>
                <a:close/>
                <a:moveTo>
                  <a:pt x="36" y="0"/>
                </a:moveTo>
                <a:lnTo>
                  <a:pt x="42" y="0"/>
                </a:lnTo>
                <a:lnTo>
                  <a:pt x="56" y="3"/>
                </a:lnTo>
                <a:lnTo>
                  <a:pt x="69" y="16"/>
                </a:lnTo>
                <a:lnTo>
                  <a:pt x="78" y="28"/>
                </a:lnTo>
                <a:lnTo>
                  <a:pt x="82" y="45"/>
                </a:lnTo>
                <a:lnTo>
                  <a:pt x="84" y="65"/>
                </a:lnTo>
                <a:lnTo>
                  <a:pt x="82" y="85"/>
                </a:lnTo>
                <a:lnTo>
                  <a:pt x="78" y="102"/>
                </a:lnTo>
                <a:lnTo>
                  <a:pt x="73" y="111"/>
                </a:lnTo>
                <a:lnTo>
                  <a:pt x="67" y="119"/>
                </a:lnTo>
                <a:lnTo>
                  <a:pt x="61" y="125"/>
                </a:lnTo>
                <a:lnTo>
                  <a:pt x="48" y="132"/>
                </a:lnTo>
                <a:lnTo>
                  <a:pt x="42" y="132"/>
                </a:lnTo>
                <a:lnTo>
                  <a:pt x="30" y="130"/>
                </a:lnTo>
                <a:lnTo>
                  <a:pt x="21" y="122"/>
                </a:lnTo>
                <a:lnTo>
                  <a:pt x="11" y="110"/>
                </a:lnTo>
                <a:lnTo>
                  <a:pt x="4" y="90"/>
                </a:lnTo>
                <a:lnTo>
                  <a:pt x="0" y="67"/>
                </a:lnTo>
                <a:lnTo>
                  <a:pt x="4" y="46"/>
                </a:lnTo>
                <a:lnTo>
                  <a:pt x="8" y="29"/>
                </a:lnTo>
                <a:lnTo>
                  <a:pt x="11" y="22"/>
                </a:lnTo>
                <a:lnTo>
                  <a:pt x="16" y="16"/>
                </a:lnTo>
                <a:lnTo>
                  <a:pt x="25" y="6"/>
                </a:lnTo>
                <a:lnTo>
                  <a:pt x="31" y="3"/>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7" name="Freeform 265"/>
          <p:cNvSpPr>
            <a:spLocks/>
          </p:cNvSpPr>
          <p:nvPr/>
        </p:nvSpPr>
        <p:spPr bwMode="auto">
          <a:xfrm>
            <a:off x="3940176" y="5947830"/>
            <a:ext cx="15875" cy="17463"/>
          </a:xfrm>
          <a:custGeom>
            <a:avLst/>
            <a:gdLst>
              <a:gd name="T0" fmla="*/ 2147483647 w 22"/>
              <a:gd name="T1" fmla="*/ 0 h 22"/>
              <a:gd name="T2" fmla="*/ 2147483647 w 22"/>
              <a:gd name="T3" fmla="*/ 2147483647 h 22"/>
              <a:gd name="T4" fmla="*/ 2147483647 w 22"/>
              <a:gd name="T5" fmla="*/ 2147483647 h 22"/>
              <a:gd name="T6" fmla="*/ 2147483647 w 22"/>
              <a:gd name="T7" fmla="*/ 2147483647 h 22"/>
              <a:gd name="T8" fmla="*/ 2147483647 w 22"/>
              <a:gd name="T9" fmla="*/ 2147483647 h 22"/>
              <a:gd name="T10" fmla="*/ 2147483647 w 22"/>
              <a:gd name="T11" fmla="*/ 2147483647 h 22"/>
              <a:gd name="T12" fmla="*/ 2147483647 w 22"/>
              <a:gd name="T13" fmla="*/ 2147483647 h 22"/>
              <a:gd name="T14" fmla="*/ 2147483647 w 22"/>
              <a:gd name="T15" fmla="*/ 2147483647 h 22"/>
              <a:gd name="T16" fmla="*/ 2147483647 w 22"/>
              <a:gd name="T17" fmla="*/ 2147483647 h 22"/>
              <a:gd name="T18" fmla="*/ 2147483647 w 22"/>
              <a:gd name="T19" fmla="*/ 2147483647 h 22"/>
              <a:gd name="T20" fmla="*/ 2147483647 w 22"/>
              <a:gd name="T21" fmla="*/ 2147483647 h 22"/>
              <a:gd name="T22" fmla="*/ 2147483647 w 22"/>
              <a:gd name="T23" fmla="*/ 2147483647 h 22"/>
              <a:gd name="T24" fmla="*/ 0 w 22"/>
              <a:gd name="T25" fmla="*/ 2147483647 h 22"/>
              <a:gd name="T26" fmla="*/ 2147483647 w 22"/>
              <a:gd name="T27" fmla="*/ 2147483647 h 22"/>
              <a:gd name="T28" fmla="*/ 2147483647 w 22"/>
              <a:gd name="T29" fmla="*/ 2147483647 h 22"/>
              <a:gd name="T30" fmla="*/ 2147483647 w 22"/>
              <a:gd name="T31" fmla="*/ 2147483647 h 22"/>
              <a:gd name="T32" fmla="*/ 2147483647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1" y="0"/>
                </a:moveTo>
                <a:lnTo>
                  <a:pt x="14" y="2"/>
                </a:lnTo>
                <a:lnTo>
                  <a:pt x="19" y="4"/>
                </a:lnTo>
                <a:lnTo>
                  <a:pt x="20" y="7"/>
                </a:lnTo>
                <a:lnTo>
                  <a:pt x="22" y="11"/>
                </a:lnTo>
                <a:lnTo>
                  <a:pt x="20" y="16"/>
                </a:lnTo>
                <a:lnTo>
                  <a:pt x="19" y="19"/>
                </a:lnTo>
                <a:lnTo>
                  <a:pt x="14" y="21"/>
                </a:lnTo>
                <a:lnTo>
                  <a:pt x="11" y="22"/>
                </a:lnTo>
                <a:lnTo>
                  <a:pt x="6" y="21"/>
                </a:lnTo>
                <a:lnTo>
                  <a:pt x="3" y="19"/>
                </a:lnTo>
                <a:lnTo>
                  <a:pt x="2" y="16"/>
                </a:lnTo>
                <a:lnTo>
                  <a:pt x="0" y="11"/>
                </a:lnTo>
                <a:lnTo>
                  <a:pt x="2" y="7"/>
                </a:lnTo>
                <a:lnTo>
                  <a:pt x="3" y="4"/>
                </a:lnTo>
                <a:lnTo>
                  <a:pt x="6" y="2"/>
                </a:lnTo>
                <a:lnTo>
                  <a:pt x="1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8" name="Freeform 266"/>
          <p:cNvSpPr>
            <a:spLocks/>
          </p:cNvSpPr>
          <p:nvPr/>
        </p:nvSpPr>
        <p:spPr bwMode="auto">
          <a:xfrm>
            <a:off x="3970339" y="5860518"/>
            <a:ext cx="66675" cy="103187"/>
          </a:xfrm>
          <a:custGeom>
            <a:avLst/>
            <a:gdLst>
              <a:gd name="T0" fmla="*/ 2147483647 w 83"/>
              <a:gd name="T1" fmla="*/ 0 h 130"/>
              <a:gd name="T2" fmla="*/ 2147483647 w 83"/>
              <a:gd name="T3" fmla="*/ 0 h 130"/>
              <a:gd name="T4" fmla="*/ 2147483647 w 83"/>
              <a:gd name="T5" fmla="*/ 2147483647 h 130"/>
              <a:gd name="T6" fmla="*/ 2147483647 w 83"/>
              <a:gd name="T7" fmla="*/ 2147483647 h 130"/>
              <a:gd name="T8" fmla="*/ 2147483647 w 83"/>
              <a:gd name="T9" fmla="*/ 2147483647 h 130"/>
              <a:gd name="T10" fmla="*/ 2147483647 w 83"/>
              <a:gd name="T11" fmla="*/ 2147483647 h 130"/>
              <a:gd name="T12" fmla="*/ 2147483647 w 83"/>
              <a:gd name="T13" fmla="*/ 2147483647 h 130"/>
              <a:gd name="T14" fmla="*/ 2147483647 w 83"/>
              <a:gd name="T15" fmla="*/ 2147483647 h 130"/>
              <a:gd name="T16" fmla="*/ 2147483647 w 83"/>
              <a:gd name="T17" fmla="*/ 2147483647 h 130"/>
              <a:gd name="T18" fmla="*/ 2147483647 w 83"/>
              <a:gd name="T19" fmla="*/ 2147483647 h 130"/>
              <a:gd name="T20" fmla="*/ 2147483647 w 83"/>
              <a:gd name="T21" fmla="*/ 2147483647 h 130"/>
              <a:gd name="T22" fmla="*/ 2147483647 w 83"/>
              <a:gd name="T23" fmla="*/ 2147483647 h 130"/>
              <a:gd name="T24" fmla="*/ 2147483647 w 83"/>
              <a:gd name="T25" fmla="*/ 2147483647 h 130"/>
              <a:gd name="T26" fmla="*/ 2147483647 w 83"/>
              <a:gd name="T27" fmla="*/ 2147483647 h 130"/>
              <a:gd name="T28" fmla="*/ 2147483647 w 83"/>
              <a:gd name="T29" fmla="*/ 2147483647 h 130"/>
              <a:gd name="T30" fmla="*/ 2147483647 w 83"/>
              <a:gd name="T31" fmla="*/ 2147483647 h 130"/>
              <a:gd name="T32" fmla="*/ 2147483647 w 83"/>
              <a:gd name="T33" fmla="*/ 2147483647 h 130"/>
              <a:gd name="T34" fmla="*/ 2147483647 w 83"/>
              <a:gd name="T35" fmla="*/ 2147483647 h 130"/>
              <a:gd name="T36" fmla="*/ 2147483647 w 83"/>
              <a:gd name="T37" fmla="*/ 2147483647 h 130"/>
              <a:gd name="T38" fmla="*/ 2147483647 w 83"/>
              <a:gd name="T39" fmla="*/ 2147483647 h 130"/>
              <a:gd name="T40" fmla="*/ 2147483647 w 83"/>
              <a:gd name="T41" fmla="*/ 2147483647 h 130"/>
              <a:gd name="T42" fmla="*/ 0 w 83"/>
              <a:gd name="T43" fmla="*/ 2147483647 h 130"/>
              <a:gd name="T44" fmla="*/ 0 w 83"/>
              <a:gd name="T45" fmla="*/ 2147483647 h 130"/>
              <a:gd name="T46" fmla="*/ 2147483647 w 83"/>
              <a:gd name="T47" fmla="*/ 2147483647 h 130"/>
              <a:gd name="T48" fmla="*/ 2147483647 w 83"/>
              <a:gd name="T49" fmla="*/ 2147483647 h 130"/>
              <a:gd name="T50" fmla="*/ 2147483647 w 83"/>
              <a:gd name="T51" fmla="*/ 2147483647 h 130"/>
              <a:gd name="T52" fmla="*/ 2147483647 w 83"/>
              <a:gd name="T53" fmla="*/ 2147483647 h 130"/>
              <a:gd name="T54" fmla="*/ 2147483647 w 83"/>
              <a:gd name="T55" fmla="*/ 2147483647 h 130"/>
              <a:gd name="T56" fmla="*/ 2147483647 w 83"/>
              <a:gd name="T57" fmla="*/ 2147483647 h 130"/>
              <a:gd name="T58" fmla="*/ 2147483647 w 83"/>
              <a:gd name="T59" fmla="*/ 2147483647 h 130"/>
              <a:gd name="T60" fmla="*/ 2147483647 w 83"/>
              <a:gd name="T61" fmla="*/ 2147483647 h 130"/>
              <a:gd name="T62" fmla="*/ 2147483647 w 83"/>
              <a:gd name="T63" fmla="*/ 2147483647 h 130"/>
              <a:gd name="T64" fmla="*/ 2147483647 w 83"/>
              <a:gd name="T65" fmla="*/ 2147483647 h 130"/>
              <a:gd name="T66" fmla="*/ 2147483647 w 83"/>
              <a:gd name="T67" fmla="*/ 2147483647 h 130"/>
              <a:gd name="T68" fmla="*/ 2147483647 w 83"/>
              <a:gd name="T69" fmla="*/ 2147483647 h 130"/>
              <a:gd name="T70" fmla="*/ 2147483647 w 83"/>
              <a:gd name="T71" fmla="*/ 2147483647 h 130"/>
              <a:gd name="T72" fmla="*/ 2147483647 w 83"/>
              <a:gd name="T73" fmla="*/ 2147483647 h 130"/>
              <a:gd name="T74" fmla="*/ 2147483647 w 83"/>
              <a:gd name="T75" fmla="*/ 2147483647 h 130"/>
              <a:gd name="T76" fmla="*/ 2147483647 w 83"/>
              <a:gd name="T77" fmla="*/ 2147483647 h 130"/>
              <a:gd name="T78" fmla="*/ 2147483647 w 83"/>
              <a:gd name="T79" fmla="*/ 2147483647 h 130"/>
              <a:gd name="T80" fmla="*/ 2147483647 w 83"/>
              <a:gd name="T81" fmla="*/ 0 h 1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3"/>
              <a:gd name="T124" fmla="*/ 0 h 130"/>
              <a:gd name="T125" fmla="*/ 83 w 83"/>
              <a:gd name="T126" fmla="*/ 130 h 1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3" h="130">
                <a:moveTo>
                  <a:pt x="32" y="0"/>
                </a:moveTo>
                <a:lnTo>
                  <a:pt x="40" y="0"/>
                </a:lnTo>
                <a:lnTo>
                  <a:pt x="54" y="2"/>
                </a:lnTo>
                <a:lnTo>
                  <a:pt x="66" y="9"/>
                </a:lnTo>
                <a:lnTo>
                  <a:pt x="71" y="16"/>
                </a:lnTo>
                <a:lnTo>
                  <a:pt x="72" y="20"/>
                </a:lnTo>
                <a:lnTo>
                  <a:pt x="76" y="26"/>
                </a:lnTo>
                <a:lnTo>
                  <a:pt x="76" y="43"/>
                </a:lnTo>
                <a:lnTo>
                  <a:pt x="72" y="53"/>
                </a:lnTo>
                <a:lnTo>
                  <a:pt x="63" y="68"/>
                </a:lnTo>
                <a:lnTo>
                  <a:pt x="49" y="85"/>
                </a:lnTo>
                <a:lnTo>
                  <a:pt x="35" y="99"/>
                </a:lnTo>
                <a:lnTo>
                  <a:pt x="26" y="110"/>
                </a:lnTo>
                <a:lnTo>
                  <a:pt x="20" y="116"/>
                </a:lnTo>
                <a:lnTo>
                  <a:pt x="59" y="116"/>
                </a:lnTo>
                <a:lnTo>
                  <a:pt x="65" y="115"/>
                </a:lnTo>
                <a:lnTo>
                  <a:pt x="68" y="115"/>
                </a:lnTo>
                <a:lnTo>
                  <a:pt x="74" y="111"/>
                </a:lnTo>
                <a:lnTo>
                  <a:pt x="80" y="105"/>
                </a:lnTo>
                <a:lnTo>
                  <a:pt x="83" y="105"/>
                </a:lnTo>
                <a:lnTo>
                  <a:pt x="76" y="130"/>
                </a:lnTo>
                <a:lnTo>
                  <a:pt x="0" y="130"/>
                </a:lnTo>
                <a:lnTo>
                  <a:pt x="0" y="127"/>
                </a:lnTo>
                <a:lnTo>
                  <a:pt x="35" y="91"/>
                </a:lnTo>
                <a:lnTo>
                  <a:pt x="46" y="77"/>
                </a:lnTo>
                <a:lnTo>
                  <a:pt x="57" y="59"/>
                </a:lnTo>
                <a:lnTo>
                  <a:pt x="60" y="42"/>
                </a:lnTo>
                <a:lnTo>
                  <a:pt x="59" y="34"/>
                </a:lnTo>
                <a:lnTo>
                  <a:pt x="57" y="28"/>
                </a:lnTo>
                <a:lnTo>
                  <a:pt x="52" y="22"/>
                </a:lnTo>
                <a:lnTo>
                  <a:pt x="48" y="17"/>
                </a:lnTo>
                <a:lnTo>
                  <a:pt x="35" y="14"/>
                </a:lnTo>
                <a:lnTo>
                  <a:pt x="23" y="17"/>
                </a:lnTo>
                <a:lnTo>
                  <a:pt x="14" y="23"/>
                </a:lnTo>
                <a:lnTo>
                  <a:pt x="7" y="36"/>
                </a:lnTo>
                <a:lnTo>
                  <a:pt x="3" y="36"/>
                </a:lnTo>
                <a:lnTo>
                  <a:pt x="7" y="20"/>
                </a:lnTo>
                <a:lnTo>
                  <a:pt x="15" y="9"/>
                </a:lnTo>
                <a:lnTo>
                  <a:pt x="21" y="5"/>
                </a:lnTo>
                <a:lnTo>
                  <a:pt x="26" y="2"/>
                </a:lnTo>
                <a:lnTo>
                  <a:pt x="32"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59" name="Freeform 267"/>
          <p:cNvSpPr>
            <a:spLocks noEditPoints="1"/>
          </p:cNvSpPr>
          <p:nvPr/>
        </p:nvSpPr>
        <p:spPr bwMode="auto">
          <a:xfrm>
            <a:off x="4508501" y="5860518"/>
            <a:ext cx="66675" cy="103187"/>
          </a:xfrm>
          <a:custGeom>
            <a:avLst/>
            <a:gdLst>
              <a:gd name="T0" fmla="*/ 2147483647 w 83"/>
              <a:gd name="T1" fmla="*/ 2147483647 h 132"/>
              <a:gd name="T2" fmla="*/ 2147483647 w 83"/>
              <a:gd name="T3" fmla="*/ 2147483647 h 132"/>
              <a:gd name="T4" fmla="*/ 2147483647 w 83"/>
              <a:gd name="T5" fmla="*/ 2147483647 h 132"/>
              <a:gd name="T6" fmla="*/ 2147483647 w 83"/>
              <a:gd name="T7" fmla="*/ 2147483647 h 132"/>
              <a:gd name="T8" fmla="*/ 2147483647 w 83"/>
              <a:gd name="T9" fmla="*/ 2147483647 h 132"/>
              <a:gd name="T10" fmla="*/ 2147483647 w 83"/>
              <a:gd name="T11" fmla="*/ 2147483647 h 132"/>
              <a:gd name="T12" fmla="*/ 2147483647 w 83"/>
              <a:gd name="T13" fmla="*/ 2147483647 h 132"/>
              <a:gd name="T14" fmla="*/ 2147483647 w 83"/>
              <a:gd name="T15" fmla="*/ 2147483647 h 132"/>
              <a:gd name="T16" fmla="*/ 2147483647 w 83"/>
              <a:gd name="T17" fmla="*/ 2147483647 h 132"/>
              <a:gd name="T18" fmla="*/ 2147483647 w 83"/>
              <a:gd name="T19" fmla="*/ 2147483647 h 132"/>
              <a:gd name="T20" fmla="*/ 2147483647 w 83"/>
              <a:gd name="T21" fmla="*/ 2147483647 h 132"/>
              <a:gd name="T22" fmla="*/ 2147483647 w 83"/>
              <a:gd name="T23" fmla="*/ 2147483647 h 132"/>
              <a:gd name="T24" fmla="*/ 2147483647 w 83"/>
              <a:gd name="T25" fmla="*/ 2147483647 h 132"/>
              <a:gd name="T26" fmla="*/ 2147483647 w 83"/>
              <a:gd name="T27" fmla="*/ 2147483647 h 132"/>
              <a:gd name="T28" fmla="*/ 2147483647 w 83"/>
              <a:gd name="T29" fmla="*/ 2147483647 h 132"/>
              <a:gd name="T30" fmla="*/ 2147483647 w 83"/>
              <a:gd name="T31" fmla="*/ 2147483647 h 132"/>
              <a:gd name="T32" fmla="*/ 2147483647 w 83"/>
              <a:gd name="T33" fmla="*/ 2147483647 h 132"/>
              <a:gd name="T34" fmla="*/ 2147483647 w 83"/>
              <a:gd name="T35" fmla="*/ 2147483647 h 132"/>
              <a:gd name="T36" fmla="*/ 2147483647 w 83"/>
              <a:gd name="T37" fmla="*/ 2147483647 h 132"/>
              <a:gd name="T38" fmla="*/ 2147483647 w 83"/>
              <a:gd name="T39" fmla="*/ 2147483647 h 132"/>
              <a:gd name="T40" fmla="*/ 2147483647 w 83"/>
              <a:gd name="T41" fmla="*/ 2147483647 h 132"/>
              <a:gd name="T42" fmla="*/ 2147483647 w 83"/>
              <a:gd name="T43" fmla="*/ 2147483647 h 132"/>
              <a:gd name="T44" fmla="*/ 2147483647 w 83"/>
              <a:gd name="T45" fmla="*/ 2147483647 h 132"/>
              <a:gd name="T46" fmla="*/ 2147483647 w 83"/>
              <a:gd name="T47" fmla="*/ 2147483647 h 132"/>
              <a:gd name="T48" fmla="*/ 2147483647 w 83"/>
              <a:gd name="T49" fmla="*/ 2147483647 h 132"/>
              <a:gd name="T50" fmla="*/ 2147483647 w 83"/>
              <a:gd name="T51" fmla="*/ 0 h 132"/>
              <a:gd name="T52" fmla="*/ 2147483647 w 83"/>
              <a:gd name="T53" fmla="*/ 0 h 132"/>
              <a:gd name="T54" fmla="*/ 2147483647 w 83"/>
              <a:gd name="T55" fmla="*/ 2147483647 h 132"/>
              <a:gd name="T56" fmla="*/ 2147483647 w 83"/>
              <a:gd name="T57" fmla="*/ 2147483647 h 132"/>
              <a:gd name="T58" fmla="*/ 2147483647 w 83"/>
              <a:gd name="T59" fmla="*/ 2147483647 h 132"/>
              <a:gd name="T60" fmla="*/ 2147483647 w 83"/>
              <a:gd name="T61" fmla="*/ 2147483647 h 132"/>
              <a:gd name="T62" fmla="*/ 2147483647 w 83"/>
              <a:gd name="T63" fmla="*/ 2147483647 h 132"/>
              <a:gd name="T64" fmla="*/ 2147483647 w 83"/>
              <a:gd name="T65" fmla="*/ 2147483647 h 132"/>
              <a:gd name="T66" fmla="*/ 2147483647 w 83"/>
              <a:gd name="T67" fmla="*/ 2147483647 h 132"/>
              <a:gd name="T68" fmla="*/ 2147483647 w 83"/>
              <a:gd name="T69" fmla="*/ 2147483647 h 132"/>
              <a:gd name="T70" fmla="*/ 2147483647 w 83"/>
              <a:gd name="T71" fmla="*/ 2147483647 h 132"/>
              <a:gd name="T72" fmla="*/ 2147483647 w 83"/>
              <a:gd name="T73" fmla="*/ 2147483647 h 132"/>
              <a:gd name="T74" fmla="*/ 2147483647 w 83"/>
              <a:gd name="T75" fmla="*/ 2147483647 h 132"/>
              <a:gd name="T76" fmla="*/ 2147483647 w 83"/>
              <a:gd name="T77" fmla="*/ 2147483647 h 132"/>
              <a:gd name="T78" fmla="*/ 2147483647 w 83"/>
              <a:gd name="T79" fmla="*/ 2147483647 h 132"/>
              <a:gd name="T80" fmla="*/ 2147483647 w 83"/>
              <a:gd name="T81" fmla="*/ 2147483647 h 132"/>
              <a:gd name="T82" fmla="*/ 2147483647 w 83"/>
              <a:gd name="T83" fmla="*/ 2147483647 h 132"/>
              <a:gd name="T84" fmla="*/ 2147483647 w 83"/>
              <a:gd name="T85" fmla="*/ 2147483647 h 132"/>
              <a:gd name="T86" fmla="*/ 0 w 83"/>
              <a:gd name="T87" fmla="*/ 2147483647 h 132"/>
              <a:gd name="T88" fmla="*/ 2147483647 w 83"/>
              <a:gd name="T89" fmla="*/ 2147483647 h 132"/>
              <a:gd name="T90" fmla="*/ 2147483647 w 83"/>
              <a:gd name="T91" fmla="*/ 2147483647 h 132"/>
              <a:gd name="T92" fmla="*/ 2147483647 w 83"/>
              <a:gd name="T93" fmla="*/ 2147483647 h 132"/>
              <a:gd name="T94" fmla="*/ 2147483647 w 83"/>
              <a:gd name="T95" fmla="*/ 2147483647 h 132"/>
              <a:gd name="T96" fmla="*/ 2147483647 w 83"/>
              <a:gd name="T97" fmla="*/ 2147483647 h 132"/>
              <a:gd name="T98" fmla="*/ 2147483647 w 83"/>
              <a:gd name="T99" fmla="*/ 2147483647 h 132"/>
              <a:gd name="T100" fmla="*/ 2147483647 w 83"/>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2"/>
              <a:gd name="T155" fmla="*/ 83 w 8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2">
                <a:moveTo>
                  <a:pt x="38" y="6"/>
                </a:moveTo>
                <a:lnTo>
                  <a:pt x="34" y="9"/>
                </a:lnTo>
                <a:lnTo>
                  <a:pt x="31" y="12"/>
                </a:lnTo>
                <a:lnTo>
                  <a:pt x="26" y="19"/>
                </a:lnTo>
                <a:lnTo>
                  <a:pt x="23" y="26"/>
                </a:lnTo>
                <a:lnTo>
                  <a:pt x="21" y="36"/>
                </a:lnTo>
                <a:lnTo>
                  <a:pt x="18" y="70"/>
                </a:lnTo>
                <a:lnTo>
                  <a:pt x="21" y="93"/>
                </a:lnTo>
                <a:lnTo>
                  <a:pt x="26" y="111"/>
                </a:lnTo>
                <a:lnTo>
                  <a:pt x="29" y="118"/>
                </a:lnTo>
                <a:lnTo>
                  <a:pt x="32" y="122"/>
                </a:lnTo>
                <a:lnTo>
                  <a:pt x="37" y="125"/>
                </a:lnTo>
                <a:lnTo>
                  <a:pt x="42" y="127"/>
                </a:lnTo>
                <a:lnTo>
                  <a:pt x="46" y="125"/>
                </a:lnTo>
                <a:lnTo>
                  <a:pt x="52" y="122"/>
                </a:lnTo>
                <a:lnTo>
                  <a:pt x="59" y="113"/>
                </a:lnTo>
                <a:lnTo>
                  <a:pt x="60" y="107"/>
                </a:lnTo>
                <a:lnTo>
                  <a:pt x="63" y="87"/>
                </a:lnTo>
                <a:lnTo>
                  <a:pt x="65" y="60"/>
                </a:lnTo>
                <a:lnTo>
                  <a:pt x="63" y="40"/>
                </a:lnTo>
                <a:lnTo>
                  <a:pt x="60" y="25"/>
                </a:lnTo>
                <a:lnTo>
                  <a:pt x="54" y="12"/>
                </a:lnTo>
                <a:lnTo>
                  <a:pt x="51" y="9"/>
                </a:lnTo>
                <a:lnTo>
                  <a:pt x="45" y="6"/>
                </a:lnTo>
                <a:lnTo>
                  <a:pt x="38" y="6"/>
                </a:lnTo>
                <a:close/>
                <a:moveTo>
                  <a:pt x="35" y="0"/>
                </a:moveTo>
                <a:lnTo>
                  <a:pt x="42" y="0"/>
                </a:lnTo>
                <a:lnTo>
                  <a:pt x="55" y="3"/>
                </a:lnTo>
                <a:lnTo>
                  <a:pt x="68" y="16"/>
                </a:lnTo>
                <a:lnTo>
                  <a:pt x="77" y="28"/>
                </a:lnTo>
                <a:lnTo>
                  <a:pt x="82" y="45"/>
                </a:lnTo>
                <a:lnTo>
                  <a:pt x="83" y="65"/>
                </a:lnTo>
                <a:lnTo>
                  <a:pt x="82" y="85"/>
                </a:lnTo>
                <a:lnTo>
                  <a:pt x="77" y="102"/>
                </a:lnTo>
                <a:lnTo>
                  <a:pt x="72" y="111"/>
                </a:lnTo>
                <a:lnTo>
                  <a:pt x="66" y="119"/>
                </a:lnTo>
                <a:lnTo>
                  <a:pt x="60" y="125"/>
                </a:lnTo>
                <a:lnTo>
                  <a:pt x="48" y="132"/>
                </a:lnTo>
                <a:lnTo>
                  <a:pt x="42" y="132"/>
                </a:lnTo>
                <a:lnTo>
                  <a:pt x="29" y="130"/>
                </a:lnTo>
                <a:lnTo>
                  <a:pt x="20" y="122"/>
                </a:lnTo>
                <a:lnTo>
                  <a:pt x="11" y="110"/>
                </a:lnTo>
                <a:lnTo>
                  <a:pt x="3" y="90"/>
                </a:lnTo>
                <a:lnTo>
                  <a:pt x="0" y="67"/>
                </a:lnTo>
                <a:lnTo>
                  <a:pt x="3" y="46"/>
                </a:lnTo>
                <a:lnTo>
                  <a:pt x="7" y="29"/>
                </a:lnTo>
                <a:lnTo>
                  <a:pt x="11" y="22"/>
                </a:lnTo>
                <a:lnTo>
                  <a:pt x="15" y="16"/>
                </a:lnTo>
                <a:lnTo>
                  <a:pt x="24" y="6"/>
                </a:lnTo>
                <a:lnTo>
                  <a:pt x="31" y="3"/>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0" name="Freeform 268"/>
          <p:cNvSpPr>
            <a:spLocks/>
          </p:cNvSpPr>
          <p:nvPr/>
        </p:nvSpPr>
        <p:spPr bwMode="auto">
          <a:xfrm>
            <a:off x="4591051" y="5947830"/>
            <a:ext cx="17463" cy="17463"/>
          </a:xfrm>
          <a:custGeom>
            <a:avLst/>
            <a:gdLst>
              <a:gd name="T0" fmla="*/ 2147483647 w 22"/>
              <a:gd name="T1" fmla="*/ 0 h 22"/>
              <a:gd name="T2" fmla="*/ 2147483647 w 22"/>
              <a:gd name="T3" fmla="*/ 2147483647 h 22"/>
              <a:gd name="T4" fmla="*/ 2147483647 w 22"/>
              <a:gd name="T5" fmla="*/ 2147483647 h 22"/>
              <a:gd name="T6" fmla="*/ 2147483647 w 22"/>
              <a:gd name="T7" fmla="*/ 2147483647 h 22"/>
              <a:gd name="T8" fmla="*/ 2147483647 w 22"/>
              <a:gd name="T9" fmla="*/ 2147483647 h 22"/>
              <a:gd name="T10" fmla="*/ 2147483647 w 22"/>
              <a:gd name="T11" fmla="*/ 2147483647 h 22"/>
              <a:gd name="T12" fmla="*/ 2147483647 w 22"/>
              <a:gd name="T13" fmla="*/ 2147483647 h 22"/>
              <a:gd name="T14" fmla="*/ 2147483647 w 22"/>
              <a:gd name="T15" fmla="*/ 2147483647 h 22"/>
              <a:gd name="T16" fmla="*/ 2147483647 w 22"/>
              <a:gd name="T17" fmla="*/ 2147483647 h 22"/>
              <a:gd name="T18" fmla="*/ 2147483647 w 22"/>
              <a:gd name="T19" fmla="*/ 2147483647 h 22"/>
              <a:gd name="T20" fmla="*/ 2147483647 w 22"/>
              <a:gd name="T21" fmla="*/ 2147483647 h 22"/>
              <a:gd name="T22" fmla="*/ 2147483647 w 22"/>
              <a:gd name="T23" fmla="*/ 2147483647 h 22"/>
              <a:gd name="T24" fmla="*/ 0 w 22"/>
              <a:gd name="T25" fmla="*/ 2147483647 h 22"/>
              <a:gd name="T26" fmla="*/ 2147483647 w 22"/>
              <a:gd name="T27" fmla="*/ 2147483647 h 22"/>
              <a:gd name="T28" fmla="*/ 2147483647 w 22"/>
              <a:gd name="T29" fmla="*/ 2147483647 h 22"/>
              <a:gd name="T30" fmla="*/ 2147483647 w 22"/>
              <a:gd name="T31" fmla="*/ 2147483647 h 22"/>
              <a:gd name="T32" fmla="*/ 2147483647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1" y="0"/>
                </a:moveTo>
                <a:lnTo>
                  <a:pt x="14" y="2"/>
                </a:lnTo>
                <a:lnTo>
                  <a:pt x="19" y="4"/>
                </a:lnTo>
                <a:lnTo>
                  <a:pt x="20" y="7"/>
                </a:lnTo>
                <a:lnTo>
                  <a:pt x="22" y="11"/>
                </a:lnTo>
                <a:lnTo>
                  <a:pt x="20" y="16"/>
                </a:lnTo>
                <a:lnTo>
                  <a:pt x="19" y="19"/>
                </a:lnTo>
                <a:lnTo>
                  <a:pt x="14" y="21"/>
                </a:lnTo>
                <a:lnTo>
                  <a:pt x="11" y="22"/>
                </a:lnTo>
                <a:lnTo>
                  <a:pt x="7" y="21"/>
                </a:lnTo>
                <a:lnTo>
                  <a:pt x="3" y="19"/>
                </a:lnTo>
                <a:lnTo>
                  <a:pt x="2" y="16"/>
                </a:lnTo>
                <a:lnTo>
                  <a:pt x="0" y="11"/>
                </a:lnTo>
                <a:lnTo>
                  <a:pt x="2" y="7"/>
                </a:lnTo>
                <a:lnTo>
                  <a:pt x="3" y="4"/>
                </a:lnTo>
                <a:lnTo>
                  <a:pt x="7" y="2"/>
                </a:lnTo>
                <a:lnTo>
                  <a:pt x="1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1" name="Freeform 269"/>
          <p:cNvSpPr>
            <a:spLocks/>
          </p:cNvSpPr>
          <p:nvPr/>
        </p:nvSpPr>
        <p:spPr bwMode="auto">
          <a:xfrm>
            <a:off x="4624388" y="5860518"/>
            <a:ext cx="57150" cy="103187"/>
          </a:xfrm>
          <a:custGeom>
            <a:avLst/>
            <a:gdLst>
              <a:gd name="T0" fmla="*/ 2147483647 w 73"/>
              <a:gd name="T1" fmla="*/ 0 h 132"/>
              <a:gd name="T2" fmla="*/ 2147483647 w 73"/>
              <a:gd name="T3" fmla="*/ 2147483647 h 132"/>
              <a:gd name="T4" fmla="*/ 2147483647 w 73"/>
              <a:gd name="T5" fmla="*/ 2147483647 h 132"/>
              <a:gd name="T6" fmla="*/ 2147483647 w 73"/>
              <a:gd name="T7" fmla="*/ 2147483647 h 132"/>
              <a:gd name="T8" fmla="*/ 2147483647 w 73"/>
              <a:gd name="T9" fmla="*/ 2147483647 h 132"/>
              <a:gd name="T10" fmla="*/ 2147483647 w 73"/>
              <a:gd name="T11" fmla="*/ 2147483647 h 132"/>
              <a:gd name="T12" fmla="*/ 2147483647 w 73"/>
              <a:gd name="T13" fmla="*/ 2147483647 h 132"/>
              <a:gd name="T14" fmla="*/ 2147483647 w 73"/>
              <a:gd name="T15" fmla="*/ 2147483647 h 132"/>
              <a:gd name="T16" fmla="*/ 2147483647 w 73"/>
              <a:gd name="T17" fmla="*/ 2147483647 h 132"/>
              <a:gd name="T18" fmla="*/ 2147483647 w 73"/>
              <a:gd name="T19" fmla="*/ 2147483647 h 132"/>
              <a:gd name="T20" fmla="*/ 2147483647 w 73"/>
              <a:gd name="T21" fmla="*/ 2147483647 h 132"/>
              <a:gd name="T22" fmla="*/ 2147483647 w 73"/>
              <a:gd name="T23" fmla="*/ 2147483647 h 132"/>
              <a:gd name="T24" fmla="*/ 2147483647 w 73"/>
              <a:gd name="T25" fmla="*/ 2147483647 h 132"/>
              <a:gd name="T26" fmla="*/ 2147483647 w 73"/>
              <a:gd name="T27" fmla="*/ 2147483647 h 132"/>
              <a:gd name="T28" fmla="*/ 2147483647 w 73"/>
              <a:gd name="T29" fmla="*/ 2147483647 h 132"/>
              <a:gd name="T30" fmla="*/ 2147483647 w 73"/>
              <a:gd name="T31" fmla="*/ 2147483647 h 132"/>
              <a:gd name="T32" fmla="*/ 2147483647 w 73"/>
              <a:gd name="T33" fmla="*/ 2147483647 h 132"/>
              <a:gd name="T34" fmla="*/ 2147483647 w 73"/>
              <a:gd name="T35" fmla="*/ 2147483647 h 132"/>
              <a:gd name="T36" fmla="*/ 2147483647 w 73"/>
              <a:gd name="T37" fmla="*/ 2147483647 h 132"/>
              <a:gd name="T38" fmla="*/ 2147483647 w 73"/>
              <a:gd name="T39" fmla="*/ 2147483647 h 132"/>
              <a:gd name="T40" fmla="*/ 2147483647 w 73"/>
              <a:gd name="T41" fmla="*/ 2147483647 h 132"/>
              <a:gd name="T42" fmla="*/ 2147483647 w 73"/>
              <a:gd name="T43" fmla="*/ 2147483647 h 132"/>
              <a:gd name="T44" fmla="*/ 2147483647 w 73"/>
              <a:gd name="T45" fmla="*/ 2147483647 h 132"/>
              <a:gd name="T46" fmla="*/ 2147483647 w 73"/>
              <a:gd name="T47" fmla="*/ 2147483647 h 132"/>
              <a:gd name="T48" fmla="*/ 2147483647 w 73"/>
              <a:gd name="T49" fmla="*/ 2147483647 h 132"/>
              <a:gd name="T50" fmla="*/ 2147483647 w 73"/>
              <a:gd name="T51" fmla="*/ 2147483647 h 132"/>
              <a:gd name="T52" fmla="*/ 2147483647 w 73"/>
              <a:gd name="T53" fmla="*/ 2147483647 h 132"/>
              <a:gd name="T54" fmla="*/ 2147483647 w 73"/>
              <a:gd name="T55" fmla="*/ 2147483647 h 132"/>
              <a:gd name="T56" fmla="*/ 2147483647 w 73"/>
              <a:gd name="T57" fmla="*/ 2147483647 h 132"/>
              <a:gd name="T58" fmla="*/ 2147483647 w 73"/>
              <a:gd name="T59" fmla="*/ 2147483647 h 132"/>
              <a:gd name="T60" fmla="*/ 2147483647 w 73"/>
              <a:gd name="T61" fmla="*/ 2147483647 h 132"/>
              <a:gd name="T62" fmla="*/ 2147483647 w 73"/>
              <a:gd name="T63" fmla="*/ 2147483647 h 132"/>
              <a:gd name="T64" fmla="*/ 2147483647 w 73"/>
              <a:gd name="T65" fmla="*/ 2147483647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132"/>
              <a:gd name="T101" fmla="*/ 73 w 73"/>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132">
                <a:moveTo>
                  <a:pt x="30" y="0"/>
                </a:moveTo>
                <a:lnTo>
                  <a:pt x="45" y="0"/>
                </a:lnTo>
                <a:lnTo>
                  <a:pt x="51" y="2"/>
                </a:lnTo>
                <a:lnTo>
                  <a:pt x="56" y="5"/>
                </a:lnTo>
                <a:lnTo>
                  <a:pt x="60" y="9"/>
                </a:lnTo>
                <a:lnTo>
                  <a:pt x="64" y="16"/>
                </a:lnTo>
                <a:lnTo>
                  <a:pt x="67" y="20"/>
                </a:lnTo>
                <a:lnTo>
                  <a:pt x="67" y="26"/>
                </a:lnTo>
                <a:lnTo>
                  <a:pt x="62" y="40"/>
                </a:lnTo>
                <a:lnTo>
                  <a:pt x="50" y="54"/>
                </a:lnTo>
                <a:lnTo>
                  <a:pt x="57" y="57"/>
                </a:lnTo>
                <a:lnTo>
                  <a:pt x="62" y="62"/>
                </a:lnTo>
                <a:lnTo>
                  <a:pt x="71" y="74"/>
                </a:lnTo>
                <a:lnTo>
                  <a:pt x="73" y="81"/>
                </a:lnTo>
                <a:lnTo>
                  <a:pt x="73" y="88"/>
                </a:lnTo>
                <a:lnTo>
                  <a:pt x="71" y="104"/>
                </a:lnTo>
                <a:lnTo>
                  <a:pt x="62" y="116"/>
                </a:lnTo>
                <a:lnTo>
                  <a:pt x="53" y="125"/>
                </a:lnTo>
                <a:lnTo>
                  <a:pt x="39" y="130"/>
                </a:lnTo>
                <a:lnTo>
                  <a:pt x="23" y="132"/>
                </a:lnTo>
                <a:lnTo>
                  <a:pt x="16" y="132"/>
                </a:lnTo>
                <a:lnTo>
                  <a:pt x="9" y="130"/>
                </a:lnTo>
                <a:lnTo>
                  <a:pt x="5" y="128"/>
                </a:lnTo>
                <a:lnTo>
                  <a:pt x="2" y="125"/>
                </a:lnTo>
                <a:lnTo>
                  <a:pt x="0" y="122"/>
                </a:lnTo>
                <a:lnTo>
                  <a:pt x="2" y="119"/>
                </a:lnTo>
                <a:lnTo>
                  <a:pt x="5" y="116"/>
                </a:lnTo>
                <a:lnTo>
                  <a:pt x="8" y="115"/>
                </a:lnTo>
                <a:lnTo>
                  <a:pt x="11" y="116"/>
                </a:lnTo>
                <a:lnTo>
                  <a:pt x="13" y="116"/>
                </a:lnTo>
                <a:lnTo>
                  <a:pt x="16" y="118"/>
                </a:lnTo>
                <a:lnTo>
                  <a:pt x="20" y="119"/>
                </a:lnTo>
                <a:lnTo>
                  <a:pt x="25" y="122"/>
                </a:lnTo>
                <a:lnTo>
                  <a:pt x="28" y="124"/>
                </a:lnTo>
                <a:lnTo>
                  <a:pt x="42" y="124"/>
                </a:lnTo>
                <a:lnTo>
                  <a:pt x="48" y="121"/>
                </a:lnTo>
                <a:lnTo>
                  <a:pt x="53" y="116"/>
                </a:lnTo>
                <a:lnTo>
                  <a:pt x="56" y="111"/>
                </a:lnTo>
                <a:lnTo>
                  <a:pt x="59" y="105"/>
                </a:lnTo>
                <a:lnTo>
                  <a:pt x="59" y="94"/>
                </a:lnTo>
                <a:lnTo>
                  <a:pt x="54" y="81"/>
                </a:lnTo>
                <a:lnTo>
                  <a:pt x="51" y="76"/>
                </a:lnTo>
                <a:lnTo>
                  <a:pt x="47" y="73"/>
                </a:lnTo>
                <a:lnTo>
                  <a:pt x="40" y="70"/>
                </a:lnTo>
                <a:lnTo>
                  <a:pt x="25" y="67"/>
                </a:lnTo>
                <a:lnTo>
                  <a:pt x="22" y="67"/>
                </a:lnTo>
                <a:lnTo>
                  <a:pt x="22" y="63"/>
                </a:lnTo>
                <a:lnTo>
                  <a:pt x="30" y="62"/>
                </a:lnTo>
                <a:lnTo>
                  <a:pt x="37" y="59"/>
                </a:lnTo>
                <a:lnTo>
                  <a:pt x="42" y="56"/>
                </a:lnTo>
                <a:lnTo>
                  <a:pt x="45" y="51"/>
                </a:lnTo>
                <a:lnTo>
                  <a:pt x="48" y="48"/>
                </a:lnTo>
                <a:lnTo>
                  <a:pt x="51" y="42"/>
                </a:lnTo>
                <a:lnTo>
                  <a:pt x="51" y="28"/>
                </a:lnTo>
                <a:lnTo>
                  <a:pt x="45" y="19"/>
                </a:lnTo>
                <a:lnTo>
                  <a:pt x="36" y="12"/>
                </a:lnTo>
                <a:lnTo>
                  <a:pt x="30" y="12"/>
                </a:lnTo>
                <a:lnTo>
                  <a:pt x="23" y="14"/>
                </a:lnTo>
                <a:lnTo>
                  <a:pt x="17" y="17"/>
                </a:lnTo>
                <a:lnTo>
                  <a:pt x="11" y="22"/>
                </a:lnTo>
                <a:lnTo>
                  <a:pt x="6" y="28"/>
                </a:lnTo>
                <a:lnTo>
                  <a:pt x="3" y="26"/>
                </a:lnTo>
                <a:lnTo>
                  <a:pt x="6" y="19"/>
                </a:lnTo>
                <a:lnTo>
                  <a:pt x="11" y="12"/>
                </a:lnTo>
                <a:lnTo>
                  <a:pt x="17" y="6"/>
                </a:lnTo>
                <a:lnTo>
                  <a:pt x="22" y="3"/>
                </a:lnTo>
                <a:lnTo>
                  <a:pt x="3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2" name="Freeform 270"/>
          <p:cNvSpPr>
            <a:spLocks noEditPoints="1"/>
          </p:cNvSpPr>
          <p:nvPr/>
        </p:nvSpPr>
        <p:spPr bwMode="auto">
          <a:xfrm>
            <a:off x="5162551" y="5860518"/>
            <a:ext cx="66675" cy="103187"/>
          </a:xfrm>
          <a:custGeom>
            <a:avLst/>
            <a:gdLst>
              <a:gd name="T0" fmla="*/ 2147483647 w 83"/>
              <a:gd name="T1" fmla="*/ 2147483647 h 132"/>
              <a:gd name="T2" fmla="*/ 2147483647 w 83"/>
              <a:gd name="T3" fmla="*/ 2147483647 h 132"/>
              <a:gd name="T4" fmla="*/ 2147483647 w 83"/>
              <a:gd name="T5" fmla="*/ 2147483647 h 132"/>
              <a:gd name="T6" fmla="*/ 2147483647 w 83"/>
              <a:gd name="T7" fmla="*/ 2147483647 h 132"/>
              <a:gd name="T8" fmla="*/ 2147483647 w 83"/>
              <a:gd name="T9" fmla="*/ 2147483647 h 132"/>
              <a:gd name="T10" fmla="*/ 2147483647 w 83"/>
              <a:gd name="T11" fmla="*/ 2147483647 h 132"/>
              <a:gd name="T12" fmla="*/ 2147483647 w 83"/>
              <a:gd name="T13" fmla="*/ 2147483647 h 132"/>
              <a:gd name="T14" fmla="*/ 2147483647 w 83"/>
              <a:gd name="T15" fmla="*/ 2147483647 h 132"/>
              <a:gd name="T16" fmla="*/ 2147483647 w 83"/>
              <a:gd name="T17" fmla="*/ 2147483647 h 132"/>
              <a:gd name="T18" fmla="*/ 2147483647 w 83"/>
              <a:gd name="T19" fmla="*/ 2147483647 h 132"/>
              <a:gd name="T20" fmla="*/ 2147483647 w 83"/>
              <a:gd name="T21" fmla="*/ 2147483647 h 132"/>
              <a:gd name="T22" fmla="*/ 2147483647 w 83"/>
              <a:gd name="T23" fmla="*/ 2147483647 h 132"/>
              <a:gd name="T24" fmla="*/ 2147483647 w 83"/>
              <a:gd name="T25" fmla="*/ 2147483647 h 132"/>
              <a:gd name="T26" fmla="*/ 2147483647 w 83"/>
              <a:gd name="T27" fmla="*/ 2147483647 h 132"/>
              <a:gd name="T28" fmla="*/ 2147483647 w 83"/>
              <a:gd name="T29" fmla="*/ 2147483647 h 132"/>
              <a:gd name="T30" fmla="*/ 2147483647 w 83"/>
              <a:gd name="T31" fmla="*/ 2147483647 h 132"/>
              <a:gd name="T32" fmla="*/ 2147483647 w 83"/>
              <a:gd name="T33" fmla="*/ 2147483647 h 132"/>
              <a:gd name="T34" fmla="*/ 2147483647 w 83"/>
              <a:gd name="T35" fmla="*/ 2147483647 h 132"/>
              <a:gd name="T36" fmla="*/ 2147483647 w 83"/>
              <a:gd name="T37" fmla="*/ 2147483647 h 132"/>
              <a:gd name="T38" fmla="*/ 2147483647 w 83"/>
              <a:gd name="T39" fmla="*/ 2147483647 h 132"/>
              <a:gd name="T40" fmla="*/ 2147483647 w 83"/>
              <a:gd name="T41" fmla="*/ 2147483647 h 132"/>
              <a:gd name="T42" fmla="*/ 2147483647 w 83"/>
              <a:gd name="T43" fmla="*/ 2147483647 h 132"/>
              <a:gd name="T44" fmla="*/ 2147483647 w 83"/>
              <a:gd name="T45" fmla="*/ 2147483647 h 132"/>
              <a:gd name="T46" fmla="*/ 2147483647 w 83"/>
              <a:gd name="T47" fmla="*/ 2147483647 h 132"/>
              <a:gd name="T48" fmla="*/ 2147483647 w 83"/>
              <a:gd name="T49" fmla="*/ 2147483647 h 132"/>
              <a:gd name="T50" fmla="*/ 2147483647 w 83"/>
              <a:gd name="T51" fmla="*/ 0 h 132"/>
              <a:gd name="T52" fmla="*/ 2147483647 w 83"/>
              <a:gd name="T53" fmla="*/ 0 h 132"/>
              <a:gd name="T54" fmla="*/ 2147483647 w 83"/>
              <a:gd name="T55" fmla="*/ 2147483647 h 132"/>
              <a:gd name="T56" fmla="*/ 2147483647 w 83"/>
              <a:gd name="T57" fmla="*/ 2147483647 h 132"/>
              <a:gd name="T58" fmla="*/ 2147483647 w 83"/>
              <a:gd name="T59" fmla="*/ 2147483647 h 132"/>
              <a:gd name="T60" fmla="*/ 2147483647 w 83"/>
              <a:gd name="T61" fmla="*/ 2147483647 h 132"/>
              <a:gd name="T62" fmla="*/ 2147483647 w 83"/>
              <a:gd name="T63" fmla="*/ 2147483647 h 132"/>
              <a:gd name="T64" fmla="*/ 2147483647 w 83"/>
              <a:gd name="T65" fmla="*/ 2147483647 h 132"/>
              <a:gd name="T66" fmla="*/ 2147483647 w 83"/>
              <a:gd name="T67" fmla="*/ 2147483647 h 132"/>
              <a:gd name="T68" fmla="*/ 2147483647 w 83"/>
              <a:gd name="T69" fmla="*/ 2147483647 h 132"/>
              <a:gd name="T70" fmla="*/ 2147483647 w 83"/>
              <a:gd name="T71" fmla="*/ 2147483647 h 132"/>
              <a:gd name="T72" fmla="*/ 2147483647 w 83"/>
              <a:gd name="T73" fmla="*/ 2147483647 h 132"/>
              <a:gd name="T74" fmla="*/ 2147483647 w 83"/>
              <a:gd name="T75" fmla="*/ 2147483647 h 132"/>
              <a:gd name="T76" fmla="*/ 2147483647 w 83"/>
              <a:gd name="T77" fmla="*/ 2147483647 h 132"/>
              <a:gd name="T78" fmla="*/ 2147483647 w 83"/>
              <a:gd name="T79" fmla="*/ 2147483647 h 132"/>
              <a:gd name="T80" fmla="*/ 2147483647 w 83"/>
              <a:gd name="T81" fmla="*/ 2147483647 h 132"/>
              <a:gd name="T82" fmla="*/ 2147483647 w 83"/>
              <a:gd name="T83" fmla="*/ 2147483647 h 132"/>
              <a:gd name="T84" fmla="*/ 2147483647 w 83"/>
              <a:gd name="T85" fmla="*/ 2147483647 h 132"/>
              <a:gd name="T86" fmla="*/ 0 w 83"/>
              <a:gd name="T87" fmla="*/ 2147483647 h 132"/>
              <a:gd name="T88" fmla="*/ 2147483647 w 83"/>
              <a:gd name="T89" fmla="*/ 2147483647 h 132"/>
              <a:gd name="T90" fmla="*/ 2147483647 w 83"/>
              <a:gd name="T91" fmla="*/ 2147483647 h 132"/>
              <a:gd name="T92" fmla="*/ 2147483647 w 83"/>
              <a:gd name="T93" fmla="*/ 2147483647 h 132"/>
              <a:gd name="T94" fmla="*/ 2147483647 w 83"/>
              <a:gd name="T95" fmla="*/ 2147483647 h 132"/>
              <a:gd name="T96" fmla="*/ 2147483647 w 83"/>
              <a:gd name="T97" fmla="*/ 2147483647 h 132"/>
              <a:gd name="T98" fmla="*/ 2147483647 w 83"/>
              <a:gd name="T99" fmla="*/ 2147483647 h 132"/>
              <a:gd name="T100" fmla="*/ 2147483647 w 83"/>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132"/>
              <a:gd name="T155" fmla="*/ 83 w 83"/>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132">
                <a:moveTo>
                  <a:pt x="38" y="6"/>
                </a:moveTo>
                <a:lnTo>
                  <a:pt x="34" y="9"/>
                </a:lnTo>
                <a:lnTo>
                  <a:pt x="31" y="12"/>
                </a:lnTo>
                <a:lnTo>
                  <a:pt x="26" y="19"/>
                </a:lnTo>
                <a:lnTo>
                  <a:pt x="23" y="26"/>
                </a:lnTo>
                <a:lnTo>
                  <a:pt x="21" y="36"/>
                </a:lnTo>
                <a:lnTo>
                  <a:pt x="18" y="70"/>
                </a:lnTo>
                <a:lnTo>
                  <a:pt x="21" y="93"/>
                </a:lnTo>
                <a:lnTo>
                  <a:pt x="26" y="111"/>
                </a:lnTo>
                <a:lnTo>
                  <a:pt x="29" y="118"/>
                </a:lnTo>
                <a:lnTo>
                  <a:pt x="32" y="122"/>
                </a:lnTo>
                <a:lnTo>
                  <a:pt x="37" y="125"/>
                </a:lnTo>
                <a:lnTo>
                  <a:pt x="41" y="127"/>
                </a:lnTo>
                <a:lnTo>
                  <a:pt x="46" y="125"/>
                </a:lnTo>
                <a:lnTo>
                  <a:pt x="52" y="122"/>
                </a:lnTo>
                <a:lnTo>
                  <a:pt x="58" y="113"/>
                </a:lnTo>
                <a:lnTo>
                  <a:pt x="60" y="107"/>
                </a:lnTo>
                <a:lnTo>
                  <a:pt x="63" y="87"/>
                </a:lnTo>
                <a:lnTo>
                  <a:pt x="65" y="60"/>
                </a:lnTo>
                <a:lnTo>
                  <a:pt x="63" y="40"/>
                </a:lnTo>
                <a:lnTo>
                  <a:pt x="60" y="25"/>
                </a:lnTo>
                <a:lnTo>
                  <a:pt x="54" y="12"/>
                </a:lnTo>
                <a:lnTo>
                  <a:pt x="51" y="9"/>
                </a:lnTo>
                <a:lnTo>
                  <a:pt x="44" y="6"/>
                </a:lnTo>
                <a:lnTo>
                  <a:pt x="38" y="6"/>
                </a:lnTo>
                <a:close/>
                <a:moveTo>
                  <a:pt x="35" y="0"/>
                </a:moveTo>
                <a:lnTo>
                  <a:pt x="41" y="0"/>
                </a:lnTo>
                <a:lnTo>
                  <a:pt x="55" y="3"/>
                </a:lnTo>
                <a:lnTo>
                  <a:pt x="68" y="16"/>
                </a:lnTo>
                <a:lnTo>
                  <a:pt x="77" y="28"/>
                </a:lnTo>
                <a:lnTo>
                  <a:pt x="82" y="45"/>
                </a:lnTo>
                <a:lnTo>
                  <a:pt x="83" y="65"/>
                </a:lnTo>
                <a:lnTo>
                  <a:pt x="82" y="85"/>
                </a:lnTo>
                <a:lnTo>
                  <a:pt x="77" y="102"/>
                </a:lnTo>
                <a:lnTo>
                  <a:pt x="72" y="111"/>
                </a:lnTo>
                <a:lnTo>
                  <a:pt x="66" y="119"/>
                </a:lnTo>
                <a:lnTo>
                  <a:pt x="60" y="125"/>
                </a:lnTo>
                <a:lnTo>
                  <a:pt x="48" y="132"/>
                </a:lnTo>
                <a:lnTo>
                  <a:pt x="41" y="132"/>
                </a:lnTo>
                <a:lnTo>
                  <a:pt x="29" y="130"/>
                </a:lnTo>
                <a:lnTo>
                  <a:pt x="20" y="122"/>
                </a:lnTo>
                <a:lnTo>
                  <a:pt x="10" y="110"/>
                </a:lnTo>
                <a:lnTo>
                  <a:pt x="3" y="90"/>
                </a:lnTo>
                <a:lnTo>
                  <a:pt x="0" y="67"/>
                </a:lnTo>
                <a:lnTo>
                  <a:pt x="3" y="46"/>
                </a:lnTo>
                <a:lnTo>
                  <a:pt x="7" y="29"/>
                </a:lnTo>
                <a:lnTo>
                  <a:pt x="10" y="22"/>
                </a:lnTo>
                <a:lnTo>
                  <a:pt x="15" y="16"/>
                </a:lnTo>
                <a:lnTo>
                  <a:pt x="24" y="6"/>
                </a:lnTo>
                <a:lnTo>
                  <a:pt x="31" y="3"/>
                </a:lnTo>
                <a:lnTo>
                  <a:pt x="3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3" name="Freeform 271"/>
          <p:cNvSpPr>
            <a:spLocks/>
          </p:cNvSpPr>
          <p:nvPr/>
        </p:nvSpPr>
        <p:spPr bwMode="auto">
          <a:xfrm>
            <a:off x="5245101" y="5947830"/>
            <a:ext cx="15875" cy="17463"/>
          </a:xfrm>
          <a:custGeom>
            <a:avLst/>
            <a:gdLst>
              <a:gd name="T0" fmla="*/ 2147483647 w 22"/>
              <a:gd name="T1" fmla="*/ 0 h 22"/>
              <a:gd name="T2" fmla="*/ 2147483647 w 22"/>
              <a:gd name="T3" fmla="*/ 2147483647 h 22"/>
              <a:gd name="T4" fmla="*/ 2147483647 w 22"/>
              <a:gd name="T5" fmla="*/ 2147483647 h 22"/>
              <a:gd name="T6" fmla="*/ 2147483647 w 22"/>
              <a:gd name="T7" fmla="*/ 2147483647 h 22"/>
              <a:gd name="T8" fmla="*/ 2147483647 w 22"/>
              <a:gd name="T9" fmla="*/ 2147483647 h 22"/>
              <a:gd name="T10" fmla="*/ 2147483647 w 22"/>
              <a:gd name="T11" fmla="*/ 2147483647 h 22"/>
              <a:gd name="T12" fmla="*/ 2147483647 w 22"/>
              <a:gd name="T13" fmla="*/ 2147483647 h 22"/>
              <a:gd name="T14" fmla="*/ 2147483647 w 22"/>
              <a:gd name="T15" fmla="*/ 2147483647 h 22"/>
              <a:gd name="T16" fmla="*/ 2147483647 w 22"/>
              <a:gd name="T17" fmla="*/ 2147483647 h 22"/>
              <a:gd name="T18" fmla="*/ 2147483647 w 22"/>
              <a:gd name="T19" fmla="*/ 2147483647 h 22"/>
              <a:gd name="T20" fmla="*/ 2147483647 w 22"/>
              <a:gd name="T21" fmla="*/ 2147483647 h 22"/>
              <a:gd name="T22" fmla="*/ 2147483647 w 22"/>
              <a:gd name="T23" fmla="*/ 2147483647 h 22"/>
              <a:gd name="T24" fmla="*/ 0 w 22"/>
              <a:gd name="T25" fmla="*/ 2147483647 h 22"/>
              <a:gd name="T26" fmla="*/ 2147483647 w 22"/>
              <a:gd name="T27" fmla="*/ 2147483647 h 22"/>
              <a:gd name="T28" fmla="*/ 2147483647 w 22"/>
              <a:gd name="T29" fmla="*/ 2147483647 h 22"/>
              <a:gd name="T30" fmla="*/ 2147483647 w 22"/>
              <a:gd name="T31" fmla="*/ 2147483647 h 22"/>
              <a:gd name="T32" fmla="*/ 2147483647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1" y="0"/>
                </a:moveTo>
                <a:lnTo>
                  <a:pt x="14" y="2"/>
                </a:lnTo>
                <a:lnTo>
                  <a:pt x="19" y="4"/>
                </a:lnTo>
                <a:lnTo>
                  <a:pt x="20" y="7"/>
                </a:lnTo>
                <a:lnTo>
                  <a:pt x="22" y="11"/>
                </a:lnTo>
                <a:lnTo>
                  <a:pt x="20" y="16"/>
                </a:lnTo>
                <a:lnTo>
                  <a:pt x="19" y="19"/>
                </a:lnTo>
                <a:lnTo>
                  <a:pt x="14" y="21"/>
                </a:lnTo>
                <a:lnTo>
                  <a:pt x="11" y="22"/>
                </a:lnTo>
                <a:lnTo>
                  <a:pt x="6" y="21"/>
                </a:lnTo>
                <a:lnTo>
                  <a:pt x="3" y="19"/>
                </a:lnTo>
                <a:lnTo>
                  <a:pt x="2" y="16"/>
                </a:lnTo>
                <a:lnTo>
                  <a:pt x="0" y="11"/>
                </a:lnTo>
                <a:lnTo>
                  <a:pt x="2" y="7"/>
                </a:lnTo>
                <a:lnTo>
                  <a:pt x="3" y="4"/>
                </a:lnTo>
                <a:lnTo>
                  <a:pt x="6" y="2"/>
                </a:lnTo>
                <a:lnTo>
                  <a:pt x="1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4" name="Freeform 272"/>
          <p:cNvSpPr>
            <a:spLocks noEditPoints="1"/>
          </p:cNvSpPr>
          <p:nvPr/>
        </p:nvSpPr>
        <p:spPr bwMode="auto">
          <a:xfrm>
            <a:off x="5273676" y="5860518"/>
            <a:ext cx="68263" cy="103187"/>
          </a:xfrm>
          <a:custGeom>
            <a:avLst/>
            <a:gdLst>
              <a:gd name="T0" fmla="*/ 2147483647 w 87"/>
              <a:gd name="T1" fmla="*/ 2147483647 h 130"/>
              <a:gd name="T2" fmla="*/ 2147483647 w 87"/>
              <a:gd name="T3" fmla="*/ 2147483647 h 130"/>
              <a:gd name="T4" fmla="*/ 2147483647 w 87"/>
              <a:gd name="T5" fmla="*/ 2147483647 h 130"/>
              <a:gd name="T6" fmla="*/ 2147483647 w 87"/>
              <a:gd name="T7" fmla="*/ 2147483647 h 130"/>
              <a:gd name="T8" fmla="*/ 2147483647 w 87"/>
              <a:gd name="T9" fmla="*/ 0 h 130"/>
              <a:gd name="T10" fmla="*/ 2147483647 w 87"/>
              <a:gd name="T11" fmla="*/ 0 h 130"/>
              <a:gd name="T12" fmla="*/ 2147483647 w 87"/>
              <a:gd name="T13" fmla="*/ 2147483647 h 130"/>
              <a:gd name="T14" fmla="*/ 2147483647 w 87"/>
              <a:gd name="T15" fmla="*/ 2147483647 h 130"/>
              <a:gd name="T16" fmla="*/ 2147483647 w 87"/>
              <a:gd name="T17" fmla="*/ 2147483647 h 130"/>
              <a:gd name="T18" fmla="*/ 2147483647 w 87"/>
              <a:gd name="T19" fmla="*/ 2147483647 h 130"/>
              <a:gd name="T20" fmla="*/ 2147483647 w 87"/>
              <a:gd name="T21" fmla="*/ 2147483647 h 130"/>
              <a:gd name="T22" fmla="*/ 2147483647 w 87"/>
              <a:gd name="T23" fmla="*/ 2147483647 h 130"/>
              <a:gd name="T24" fmla="*/ 2147483647 w 87"/>
              <a:gd name="T25" fmla="*/ 2147483647 h 130"/>
              <a:gd name="T26" fmla="*/ 0 w 87"/>
              <a:gd name="T27" fmla="*/ 2147483647 h 130"/>
              <a:gd name="T28" fmla="*/ 0 w 87"/>
              <a:gd name="T29" fmla="*/ 2147483647 h 130"/>
              <a:gd name="T30" fmla="*/ 2147483647 w 87"/>
              <a:gd name="T31" fmla="*/ 0 h 1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30"/>
              <a:gd name="T50" fmla="*/ 87 w 87"/>
              <a:gd name="T51" fmla="*/ 130 h 1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30">
                <a:moveTo>
                  <a:pt x="54" y="20"/>
                </a:moveTo>
                <a:lnTo>
                  <a:pt x="10" y="84"/>
                </a:lnTo>
                <a:lnTo>
                  <a:pt x="54" y="84"/>
                </a:lnTo>
                <a:lnTo>
                  <a:pt x="54" y="20"/>
                </a:lnTo>
                <a:close/>
                <a:moveTo>
                  <a:pt x="59" y="0"/>
                </a:moveTo>
                <a:lnTo>
                  <a:pt x="70" y="0"/>
                </a:lnTo>
                <a:lnTo>
                  <a:pt x="70" y="84"/>
                </a:lnTo>
                <a:lnTo>
                  <a:pt x="87" y="84"/>
                </a:lnTo>
                <a:lnTo>
                  <a:pt x="87" y="96"/>
                </a:lnTo>
                <a:lnTo>
                  <a:pt x="70" y="96"/>
                </a:lnTo>
                <a:lnTo>
                  <a:pt x="70" y="130"/>
                </a:lnTo>
                <a:lnTo>
                  <a:pt x="54" y="130"/>
                </a:lnTo>
                <a:lnTo>
                  <a:pt x="54" y="96"/>
                </a:lnTo>
                <a:lnTo>
                  <a:pt x="0" y="96"/>
                </a:lnTo>
                <a:lnTo>
                  <a:pt x="0" y="84"/>
                </a:lnTo>
                <a:lnTo>
                  <a:pt x="59"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5" name="Freeform 273"/>
          <p:cNvSpPr>
            <a:spLocks noEditPoints="1"/>
          </p:cNvSpPr>
          <p:nvPr/>
        </p:nvSpPr>
        <p:spPr bwMode="auto">
          <a:xfrm>
            <a:off x="5815014" y="5860518"/>
            <a:ext cx="66675" cy="103187"/>
          </a:xfrm>
          <a:custGeom>
            <a:avLst/>
            <a:gdLst>
              <a:gd name="T0" fmla="*/ 2147483647 w 84"/>
              <a:gd name="T1" fmla="*/ 2147483647 h 132"/>
              <a:gd name="T2" fmla="*/ 2147483647 w 84"/>
              <a:gd name="T3" fmla="*/ 2147483647 h 132"/>
              <a:gd name="T4" fmla="*/ 2147483647 w 84"/>
              <a:gd name="T5" fmla="*/ 2147483647 h 132"/>
              <a:gd name="T6" fmla="*/ 2147483647 w 84"/>
              <a:gd name="T7" fmla="*/ 2147483647 h 132"/>
              <a:gd name="T8" fmla="*/ 2147483647 w 84"/>
              <a:gd name="T9" fmla="*/ 2147483647 h 132"/>
              <a:gd name="T10" fmla="*/ 2147483647 w 84"/>
              <a:gd name="T11" fmla="*/ 2147483647 h 132"/>
              <a:gd name="T12" fmla="*/ 2147483647 w 84"/>
              <a:gd name="T13" fmla="*/ 2147483647 h 132"/>
              <a:gd name="T14" fmla="*/ 2147483647 w 84"/>
              <a:gd name="T15" fmla="*/ 2147483647 h 132"/>
              <a:gd name="T16" fmla="*/ 2147483647 w 84"/>
              <a:gd name="T17" fmla="*/ 2147483647 h 132"/>
              <a:gd name="T18" fmla="*/ 2147483647 w 84"/>
              <a:gd name="T19" fmla="*/ 2147483647 h 132"/>
              <a:gd name="T20" fmla="*/ 2147483647 w 84"/>
              <a:gd name="T21" fmla="*/ 2147483647 h 132"/>
              <a:gd name="T22" fmla="*/ 2147483647 w 84"/>
              <a:gd name="T23" fmla="*/ 2147483647 h 132"/>
              <a:gd name="T24" fmla="*/ 2147483647 w 84"/>
              <a:gd name="T25" fmla="*/ 2147483647 h 132"/>
              <a:gd name="T26" fmla="*/ 2147483647 w 84"/>
              <a:gd name="T27" fmla="*/ 2147483647 h 132"/>
              <a:gd name="T28" fmla="*/ 2147483647 w 84"/>
              <a:gd name="T29" fmla="*/ 2147483647 h 132"/>
              <a:gd name="T30" fmla="*/ 2147483647 w 84"/>
              <a:gd name="T31" fmla="*/ 2147483647 h 132"/>
              <a:gd name="T32" fmla="*/ 2147483647 w 84"/>
              <a:gd name="T33" fmla="*/ 2147483647 h 132"/>
              <a:gd name="T34" fmla="*/ 2147483647 w 84"/>
              <a:gd name="T35" fmla="*/ 2147483647 h 132"/>
              <a:gd name="T36" fmla="*/ 2147483647 w 84"/>
              <a:gd name="T37" fmla="*/ 2147483647 h 132"/>
              <a:gd name="T38" fmla="*/ 2147483647 w 84"/>
              <a:gd name="T39" fmla="*/ 2147483647 h 132"/>
              <a:gd name="T40" fmla="*/ 2147483647 w 84"/>
              <a:gd name="T41" fmla="*/ 2147483647 h 132"/>
              <a:gd name="T42" fmla="*/ 2147483647 w 84"/>
              <a:gd name="T43" fmla="*/ 2147483647 h 132"/>
              <a:gd name="T44" fmla="*/ 2147483647 w 84"/>
              <a:gd name="T45" fmla="*/ 2147483647 h 132"/>
              <a:gd name="T46" fmla="*/ 2147483647 w 84"/>
              <a:gd name="T47" fmla="*/ 2147483647 h 132"/>
              <a:gd name="T48" fmla="*/ 2147483647 w 84"/>
              <a:gd name="T49" fmla="*/ 2147483647 h 132"/>
              <a:gd name="T50" fmla="*/ 2147483647 w 84"/>
              <a:gd name="T51" fmla="*/ 0 h 132"/>
              <a:gd name="T52" fmla="*/ 2147483647 w 84"/>
              <a:gd name="T53" fmla="*/ 0 h 132"/>
              <a:gd name="T54" fmla="*/ 2147483647 w 84"/>
              <a:gd name="T55" fmla="*/ 2147483647 h 132"/>
              <a:gd name="T56" fmla="*/ 2147483647 w 84"/>
              <a:gd name="T57" fmla="*/ 2147483647 h 132"/>
              <a:gd name="T58" fmla="*/ 2147483647 w 84"/>
              <a:gd name="T59" fmla="*/ 2147483647 h 132"/>
              <a:gd name="T60" fmla="*/ 2147483647 w 84"/>
              <a:gd name="T61" fmla="*/ 2147483647 h 132"/>
              <a:gd name="T62" fmla="*/ 2147483647 w 84"/>
              <a:gd name="T63" fmla="*/ 2147483647 h 132"/>
              <a:gd name="T64" fmla="*/ 2147483647 w 84"/>
              <a:gd name="T65" fmla="*/ 2147483647 h 132"/>
              <a:gd name="T66" fmla="*/ 2147483647 w 84"/>
              <a:gd name="T67" fmla="*/ 2147483647 h 132"/>
              <a:gd name="T68" fmla="*/ 2147483647 w 84"/>
              <a:gd name="T69" fmla="*/ 2147483647 h 132"/>
              <a:gd name="T70" fmla="*/ 2147483647 w 84"/>
              <a:gd name="T71" fmla="*/ 2147483647 h 132"/>
              <a:gd name="T72" fmla="*/ 2147483647 w 84"/>
              <a:gd name="T73" fmla="*/ 2147483647 h 132"/>
              <a:gd name="T74" fmla="*/ 2147483647 w 84"/>
              <a:gd name="T75" fmla="*/ 2147483647 h 132"/>
              <a:gd name="T76" fmla="*/ 2147483647 w 84"/>
              <a:gd name="T77" fmla="*/ 2147483647 h 132"/>
              <a:gd name="T78" fmla="*/ 2147483647 w 84"/>
              <a:gd name="T79" fmla="*/ 2147483647 h 132"/>
              <a:gd name="T80" fmla="*/ 2147483647 w 84"/>
              <a:gd name="T81" fmla="*/ 2147483647 h 132"/>
              <a:gd name="T82" fmla="*/ 2147483647 w 84"/>
              <a:gd name="T83" fmla="*/ 2147483647 h 132"/>
              <a:gd name="T84" fmla="*/ 2147483647 w 84"/>
              <a:gd name="T85" fmla="*/ 2147483647 h 132"/>
              <a:gd name="T86" fmla="*/ 0 w 84"/>
              <a:gd name="T87" fmla="*/ 2147483647 h 132"/>
              <a:gd name="T88" fmla="*/ 2147483647 w 84"/>
              <a:gd name="T89" fmla="*/ 2147483647 h 132"/>
              <a:gd name="T90" fmla="*/ 2147483647 w 84"/>
              <a:gd name="T91" fmla="*/ 2147483647 h 132"/>
              <a:gd name="T92" fmla="*/ 2147483647 w 84"/>
              <a:gd name="T93" fmla="*/ 2147483647 h 132"/>
              <a:gd name="T94" fmla="*/ 2147483647 w 84"/>
              <a:gd name="T95" fmla="*/ 2147483647 h 132"/>
              <a:gd name="T96" fmla="*/ 2147483647 w 84"/>
              <a:gd name="T97" fmla="*/ 2147483647 h 132"/>
              <a:gd name="T98" fmla="*/ 2147483647 w 84"/>
              <a:gd name="T99" fmla="*/ 2147483647 h 132"/>
              <a:gd name="T100" fmla="*/ 2147483647 w 84"/>
              <a:gd name="T101" fmla="*/ 0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
              <a:gd name="T154" fmla="*/ 0 h 132"/>
              <a:gd name="T155" fmla="*/ 84 w 84"/>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 h="132">
                <a:moveTo>
                  <a:pt x="39" y="6"/>
                </a:moveTo>
                <a:lnTo>
                  <a:pt x="34" y="9"/>
                </a:lnTo>
                <a:lnTo>
                  <a:pt x="31" y="12"/>
                </a:lnTo>
                <a:lnTo>
                  <a:pt x="27" y="19"/>
                </a:lnTo>
                <a:lnTo>
                  <a:pt x="24" y="26"/>
                </a:lnTo>
                <a:lnTo>
                  <a:pt x="22" y="36"/>
                </a:lnTo>
                <a:lnTo>
                  <a:pt x="19" y="70"/>
                </a:lnTo>
                <a:lnTo>
                  <a:pt x="22" y="93"/>
                </a:lnTo>
                <a:lnTo>
                  <a:pt x="27" y="111"/>
                </a:lnTo>
                <a:lnTo>
                  <a:pt x="30" y="118"/>
                </a:lnTo>
                <a:lnTo>
                  <a:pt x="33" y="122"/>
                </a:lnTo>
                <a:lnTo>
                  <a:pt x="38" y="125"/>
                </a:lnTo>
                <a:lnTo>
                  <a:pt x="42" y="127"/>
                </a:lnTo>
                <a:lnTo>
                  <a:pt x="47" y="125"/>
                </a:lnTo>
                <a:lnTo>
                  <a:pt x="53" y="122"/>
                </a:lnTo>
                <a:lnTo>
                  <a:pt x="59" y="113"/>
                </a:lnTo>
                <a:lnTo>
                  <a:pt x="61" y="107"/>
                </a:lnTo>
                <a:lnTo>
                  <a:pt x="64" y="87"/>
                </a:lnTo>
                <a:lnTo>
                  <a:pt x="65" y="60"/>
                </a:lnTo>
                <a:lnTo>
                  <a:pt x="64" y="40"/>
                </a:lnTo>
                <a:lnTo>
                  <a:pt x="61" y="25"/>
                </a:lnTo>
                <a:lnTo>
                  <a:pt x="55" y="12"/>
                </a:lnTo>
                <a:lnTo>
                  <a:pt x="51" y="9"/>
                </a:lnTo>
                <a:lnTo>
                  <a:pt x="45" y="6"/>
                </a:lnTo>
                <a:lnTo>
                  <a:pt x="39" y="6"/>
                </a:lnTo>
                <a:close/>
                <a:moveTo>
                  <a:pt x="36" y="0"/>
                </a:moveTo>
                <a:lnTo>
                  <a:pt x="42" y="0"/>
                </a:lnTo>
                <a:lnTo>
                  <a:pt x="56" y="3"/>
                </a:lnTo>
                <a:lnTo>
                  <a:pt x="68" y="16"/>
                </a:lnTo>
                <a:lnTo>
                  <a:pt x="78" y="28"/>
                </a:lnTo>
                <a:lnTo>
                  <a:pt x="82" y="45"/>
                </a:lnTo>
                <a:lnTo>
                  <a:pt x="84" y="65"/>
                </a:lnTo>
                <a:lnTo>
                  <a:pt x="82" y="85"/>
                </a:lnTo>
                <a:lnTo>
                  <a:pt x="78" y="102"/>
                </a:lnTo>
                <a:lnTo>
                  <a:pt x="73" y="111"/>
                </a:lnTo>
                <a:lnTo>
                  <a:pt x="67" y="119"/>
                </a:lnTo>
                <a:lnTo>
                  <a:pt x="61" y="125"/>
                </a:lnTo>
                <a:lnTo>
                  <a:pt x="48" y="132"/>
                </a:lnTo>
                <a:lnTo>
                  <a:pt x="42" y="132"/>
                </a:lnTo>
                <a:lnTo>
                  <a:pt x="30" y="130"/>
                </a:lnTo>
                <a:lnTo>
                  <a:pt x="21" y="122"/>
                </a:lnTo>
                <a:lnTo>
                  <a:pt x="11" y="110"/>
                </a:lnTo>
                <a:lnTo>
                  <a:pt x="3" y="90"/>
                </a:lnTo>
                <a:lnTo>
                  <a:pt x="0" y="67"/>
                </a:lnTo>
                <a:lnTo>
                  <a:pt x="3" y="46"/>
                </a:lnTo>
                <a:lnTo>
                  <a:pt x="8" y="29"/>
                </a:lnTo>
                <a:lnTo>
                  <a:pt x="11" y="22"/>
                </a:lnTo>
                <a:lnTo>
                  <a:pt x="16" y="16"/>
                </a:lnTo>
                <a:lnTo>
                  <a:pt x="25" y="6"/>
                </a:lnTo>
                <a:lnTo>
                  <a:pt x="31" y="3"/>
                </a:lnTo>
                <a:lnTo>
                  <a:pt x="36"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6" name="Freeform 274"/>
          <p:cNvSpPr>
            <a:spLocks/>
          </p:cNvSpPr>
          <p:nvPr/>
        </p:nvSpPr>
        <p:spPr bwMode="auto">
          <a:xfrm>
            <a:off x="5897563" y="5947830"/>
            <a:ext cx="17462" cy="17463"/>
          </a:xfrm>
          <a:custGeom>
            <a:avLst/>
            <a:gdLst>
              <a:gd name="T0" fmla="*/ 2147483647 w 22"/>
              <a:gd name="T1" fmla="*/ 0 h 22"/>
              <a:gd name="T2" fmla="*/ 2147483647 w 22"/>
              <a:gd name="T3" fmla="*/ 2147483647 h 22"/>
              <a:gd name="T4" fmla="*/ 2147483647 w 22"/>
              <a:gd name="T5" fmla="*/ 2147483647 h 22"/>
              <a:gd name="T6" fmla="*/ 2147483647 w 22"/>
              <a:gd name="T7" fmla="*/ 2147483647 h 22"/>
              <a:gd name="T8" fmla="*/ 2147483647 w 22"/>
              <a:gd name="T9" fmla="*/ 2147483647 h 22"/>
              <a:gd name="T10" fmla="*/ 2147483647 w 22"/>
              <a:gd name="T11" fmla="*/ 2147483647 h 22"/>
              <a:gd name="T12" fmla="*/ 2147483647 w 22"/>
              <a:gd name="T13" fmla="*/ 2147483647 h 22"/>
              <a:gd name="T14" fmla="*/ 2147483647 w 22"/>
              <a:gd name="T15" fmla="*/ 2147483647 h 22"/>
              <a:gd name="T16" fmla="*/ 2147483647 w 22"/>
              <a:gd name="T17" fmla="*/ 2147483647 h 22"/>
              <a:gd name="T18" fmla="*/ 2147483647 w 22"/>
              <a:gd name="T19" fmla="*/ 2147483647 h 22"/>
              <a:gd name="T20" fmla="*/ 2147483647 w 22"/>
              <a:gd name="T21" fmla="*/ 2147483647 h 22"/>
              <a:gd name="T22" fmla="*/ 2147483647 w 22"/>
              <a:gd name="T23" fmla="*/ 2147483647 h 22"/>
              <a:gd name="T24" fmla="*/ 0 w 22"/>
              <a:gd name="T25" fmla="*/ 2147483647 h 22"/>
              <a:gd name="T26" fmla="*/ 2147483647 w 22"/>
              <a:gd name="T27" fmla="*/ 2147483647 h 22"/>
              <a:gd name="T28" fmla="*/ 2147483647 w 22"/>
              <a:gd name="T29" fmla="*/ 2147483647 h 22"/>
              <a:gd name="T30" fmla="*/ 2147483647 w 22"/>
              <a:gd name="T31" fmla="*/ 2147483647 h 22"/>
              <a:gd name="T32" fmla="*/ 2147483647 w 22"/>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1" y="0"/>
                </a:moveTo>
                <a:lnTo>
                  <a:pt x="14" y="2"/>
                </a:lnTo>
                <a:lnTo>
                  <a:pt x="19" y="4"/>
                </a:lnTo>
                <a:lnTo>
                  <a:pt x="20" y="7"/>
                </a:lnTo>
                <a:lnTo>
                  <a:pt x="22" y="11"/>
                </a:lnTo>
                <a:lnTo>
                  <a:pt x="20" y="16"/>
                </a:lnTo>
                <a:lnTo>
                  <a:pt x="19" y="19"/>
                </a:lnTo>
                <a:lnTo>
                  <a:pt x="14" y="21"/>
                </a:lnTo>
                <a:lnTo>
                  <a:pt x="11" y="22"/>
                </a:lnTo>
                <a:lnTo>
                  <a:pt x="6" y="21"/>
                </a:lnTo>
                <a:lnTo>
                  <a:pt x="3" y="19"/>
                </a:lnTo>
                <a:lnTo>
                  <a:pt x="2" y="16"/>
                </a:lnTo>
                <a:lnTo>
                  <a:pt x="0" y="11"/>
                </a:lnTo>
                <a:lnTo>
                  <a:pt x="2" y="7"/>
                </a:lnTo>
                <a:lnTo>
                  <a:pt x="3" y="4"/>
                </a:lnTo>
                <a:lnTo>
                  <a:pt x="6" y="2"/>
                </a:lnTo>
                <a:lnTo>
                  <a:pt x="11"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7" name="Freeform 275"/>
          <p:cNvSpPr>
            <a:spLocks/>
          </p:cNvSpPr>
          <p:nvPr/>
        </p:nvSpPr>
        <p:spPr bwMode="auto">
          <a:xfrm>
            <a:off x="5932489" y="5860518"/>
            <a:ext cx="58737" cy="103187"/>
          </a:xfrm>
          <a:custGeom>
            <a:avLst/>
            <a:gdLst>
              <a:gd name="T0" fmla="*/ 2147483647 w 75"/>
              <a:gd name="T1" fmla="*/ 0 h 130"/>
              <a:gd name="T2" fmla="*/ 2147483647 w 75"/>
              <a:gd name="T3" fmla="*/ 0 h 130"/>
              <a:gd name="T4" fmla="*/ 2147483647 w 75"/>
              <a:gd name="T5" fmla="*/ 2147483647 h 130"/>
              <a:gd name="T6" fmla="*/ 2147483647 w 75"/>
              <a:gd name="T7" fmla="*/ 2147483647 h 130"/>
              <a:gd name="T8" fmla="*/ 2147483647 w 75"/>
              <a:gd name="T9" fmla="*/ 2147483647 h 130"/>
              <a:gd name="T10" fmla="*/ 2147483647 w 75"/>
              <a:gd name="T11" fmla="*/ 2147483647 h 130"/>
              <a:gd name="T12" fmla="*/ 2147483647 w 75"/>
              <a:gd name="T13" fmla="*/ 2147483647 h 130"/>
              <a:gd name="T14" fmla="*/ 2147483647 w 75"/>
              <a:gd name="T15" fmla="*/ 2147483647 h 130"/>
              <a:gd name="T16" fmla="*/ 2147483647 w 75"/>
              <a:gd name="T17" fmla="*/ 2147483647 h 130"/>
              <a:gd name="T18" fmla="*/ 2147483647 w 75"/>
              <a:gd name="T19" fmla="*/ 2147483647 h 130"/>
              <a:gd name="T20" fmla="*/ 2147483647 w 75"/>
              <a:gd name="T21" fmla="*/ 2147483647 h 130"/>
              <a:gd name="T22" fmla="*/ 2147483647 w 75"/>
              <a:gd name="T23" fmla="*/ 2147483647 h 130"/>
              <a:gd name="T24" fmla="*/ 2147483647 w 75"/>
              <a:gd name="T25" fmla="*/ 2147483647 h 130"/>
              <a:gd name="T26" fmla="*/ 2147483647 w 75"/>
              <a:gd name="T27" fmla="*/ 2147483647 h 130"/>
              <a:gd name="T28" fmla="*/ 2147483647 w 75"/>
              <a:gd name="T29" fmla="*/ 2147483647 h 130"/>
              <a:gd name="T30" fmla="*/ 2147483647 w 75"/>
              <a:gd name="T31" fmla="*/ 2147483647 h 130"/>
              <a:gd name="T32" fmla="*/ 2147483647 w 75"/>
              <a:gd name="T33" fmla="*/ 2147483647 h 130"/>
              <a:gd name="T34" fmla="*/ 2147483647 w 75"/>
              <a:gd name="T35" fmla="*/ 2147483647 h 130"/>
              <a:gd name="T36" fmla="*/ 2147483647 w 75"/>
              <a:gd name="T37" fmla="*/ 2147483647 h 130"/>
              <a:gd name="T38" fmla="*/ 2147483647 w 75"/>
              <a:gd name="T39" fmla="*/ 2147483647 h 130"/>
              <a:gd name="T40" fmla="*/ 2147483647 w 75"/>
              <a:gd name="T41" fmla="*/ 2147483647 h 130"/>
              <a:gd name="T42" fmla="*/ 0 w 75"/>
              <a:gd name="T43" fmla="*/ 2147483647 h 130"/>
              <a:gd name="T44" fmla="*/ 2147483647 w 75"/>
              <a:gd name="T45" fmla="*/ 2147483647 h 130"/>
              <a:gd name="T46" fmla="*/ 2147483647 w 75"/>
              <a:gd name="T47" fmla="*/ 2147483647 h 130"/>
              <a:gd name="T48" fmla="*/ 2147483647 w 75"/>
              <a:gd name="T49" fmla="*/ 2147483647 h 130"/>
              <a:gd name="T50" fmla="*/ 2147483647 w 75"/>
              <a:gd name="T51" fmla="*/ 2147483647 h 130"/>
              <a:gd name="T52" fmla="*/ 2147483647 w 75"/>
              <a:gd name="T53" fmla="*/ 2147483647 h 130"/>
              <a:gd name="T54" fmla="*/ 2147483647 w 75"/>
              <a:gd name="T55" fmla="*/ 2147483647 h 130"/>
              <a:gd name="T56" fmla="*/ 2147483647 w 75"/>
              <a:gd name="T57" fmla="*/ 2147483647 h 130"/>
              <a:gd name="T58" fmla="*/ 2147483647 w 75"/>
              <a:gd name="T59" fmla="*/ 2147483647 h 130"/>
              <a:gd name="T60" fmla="*/ 2147483647 w 75"/>
              <a:gd name="T61" fmla="*/ 2147483647 h 130"/>
              <a:gd name="T62" fmla="*/ 2147483647 w 75"/>
              <a:gd name="T63" fmla="*/ 2147483647 h 130"/>
              <a:gd name="T64" fmla="*/ 2147483647 w 75"/>
              <a:gd name="T65" fmla="*/ 2147483647 h 130"/>
              <a:gd name="T66" fmla="*/ 2147483647 w 75"/>
              <a:gd name="T67" fmla="*/ 2147483647 h 130"/>
              <a:gd name="T68" fmla="*/ 2147483647 w 75"/>
              <a:gd name="T69" fmla="*/ 2147483647 h 130"/>
              <a:gd name="T70" fmla="*/ 2147483647 w 75"/>
              <a:gd name="T71" fmla="*/ 2147483647 h 130"/>
              <a:gd name="T72" fmla="*/ 2147483647 w 75"/>
              <a:gd name="T73" fmla="*/ 2147483647 h 130"/>
              <a:gd name="T74" fmla="*/ 2147483647 w 75"/>
              <a:gd name="T75" fmla="*/ 2147483647 h 130"/>
              <a:gd name="T76" fmla="*/ 2147483647 w 75"/>
              <a:gd name="T77" fmla="*/ 2147483647 h 130"/>
              <a:gd name="T78" fmla="*/ 2147483647 w 75"/>
              <a:gd name="T79" fmla="*/ 2147483647 h 130"/>
              <a:gd name="T80" fmla="*/ 2147483647 w 75"/>
              <a:gd name="T81" fmla="*/ 2147483647 h 130"/>
              <a:gd name="T82" fmla="*/ 2147483647 w 75"/>
              <a:gd name="T83" fmla="*/ 2147483647 h 130"/>
              <a:gd name="T84" fmla="*/ 2147483647 w 75"/>
              <a:gd name="T85" fmla="*/ 2147483647 h 130"/>
              <a:gd name="T86" fmla="*/ 2147483647 w 75"/>
              <a:gd name="T87" fmla="*/ 0 h 1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5"/>
              <a:gd name="T133" fmla="*/ 0 h 130"/>
              <a:gd name="T134" fmla="*/ 75 w 75"/>
              <a:gd name="T135" fmla="*/ 130 h 1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5" h="130">
                <a:moveTo>
                  <a:pt x="30" y="0"/>
                </a:moveTo>
                <a:lnTo>
                  <a:pt x="75" y="0"/>
                </a:lnTo>
                <a:lnTo>
                  <a:pt x="68" y="17"/>
                </a:lnTo>
                <a:lnTo>
                  <a:pt x="30" y="17"/>
                </a:lnTo>
                <a:lnTo>
                  <a:pt x="20" y="34"/>
                </a:lnTo>
                <a:lnTo>
                  <a:pt x="44" y="40"/>
                </a:lnTo>
                <a:lnTo>
                  <a:pt x="61" y="52"/>
                </a:lnTo>
                <a:lnTo>
                  <a:pt x="70" y="66"/>
                </a:lnTo>
                <a:lnTo>
                  <a:pt x="73" y="82"/>
                </a:lnTo>
                <a:lnTo>
                  <a:pt x="73" y="88"/>
                </a:lnTo>
                <a:lnTo>
                  <a:pt x="71" y="94"/>
                </a:lnTo>
                <a:lnTo>
                  <a:pt x="68" y="100"/>
                </a:lnTo>
                <a:lnTo>
                  <a:pt x="65" y="108"/>
                </a:lnTo>
                <a:lnTo>
                  <a:pt x="59" y="116"/>
                </a:lnTo>
                <a:lnTo>
                  <a:pt x="53" y="120"/>
                </a:lnTo>
                <a:lnTo>
                  <a:pt x="45" y="125"/>
                </a:lnTo>
                <a:lnTo>
                  <a:pt x="37" y="128"/>
                </a:lnTo>
                <a:lnTo>
                  <a:pt x="31" y="130"/>
                </a:lnTo>
                <a:lnTo>
                  <a:pt x="16" y="130"/>
                </a:lnTo>
                <a:lnTo>
                  <a:pt x="7" y="126"/>
                </a:lnTo>
                <a:lnTo>
                  <a:pt x="3" y="123"/>
                </a:lnTo>
                <a:lnTo>
                  <a:pt x="0" y="117"/>
                </a:lnTo>
                <a:lnTo>
                  <a:pt x="2" y="116"/>
                </a:lnTo>
                <a:lnTo>
                  <a:pt x="3" y="113"/>
                </a:lnTo>
                <a:lnTo>
                  <a:pt x="5" y="111"/>
                </a:lnTo>
                <a:lnTo>
                  <a:pt x="11" y="111"/>
                </a:lnTo>
                <a:lnTo>
                  <a:pt x="13" y="113"/>
                </a:lnTo>
                <a:lnTo>
                  <a:pt x="16" y="113"/>
                </a:lnTo>
                <a:lnTo>
                  <a:pt x="19" y="116"/>
                </a:lnTo>
                <a:lnTo>
                  <a:pt x="24" y="119"/>
                </a:lnTo>
                <a:lnTo>
                  <a:pt x="28" y="120"/>
                </a:lnTo>
                <a:lnTo>
                  <a:pt x="41" y="120"/>
                </a:lnTo>
                <a:lnTo>
                  <a:pt x="47" y="117"/>
                </a:lnTo>
                <a:lnTo>
                  <a:pt x="53" y="113"/>
                </a:lnTo>
                <a:lnTo>
                  <a:pt x="58" y="106"/>
                </a:lnTo>
                <a:lnTo>
                  <a:pt x="61" y="100"/>
                </a:lnTo>
                <a:lnTo>
                  <a:pt x="61" y="85"/>
                </a:lnTo>
                <a:lnTo>
                  <a:pt x="58" y="77"/>
                </a:lnTo>
                <a:lnTo>
                  <a:pt x="48" y="65"/>
                </a:lnTo>
                <a:lnTo>
                  <a:pt x="41" y="58"/>
                </a:lnTo>
                <a:lnTo>
                  <a:pt x="33" y="55"/>
                </a:lnTo>
                <a:lnTo>
                  <a:pt x="20" y="51"/>
                </a:lnTo>
                <a:lnTo>
                  <a:pt x="5" y="49"/>
                </a:lnTo>
                <a:lnTo>
                  <a:pt x="3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8" name="Freeform 276"/>
          <p:cNvSpPr>
            <a:spLocks/>
          </p:cNvSpPr>
          <p:nvPr/>
        </p:nvSpPr>
        <p:spPr bwMode="auto">
          <a:xfrm>
            <a:off x="3381375" y="6078005"/>
            <a:ext cx="103188" cy="119063"/>
          </a:xfrm>
          <a:custGeom>
            <a:avLst/>
            <a:gdLst>
              <a:gd name="T0" fmla="*/ 2147483647 w 130"/>
              <a:gd name="T1" fmla="*/ 0 h 151"/>
              <a:gd name="T2" fmla="*/ 2147483647 w 130"/>
              <a:gd name="T3" fmla="*/ 2147483647 h 151"/>
              <a:gd name="T4" fmla="*/ 2147483647 w 130"/>
              <a:gd name="T5" fmla="*/ 2147483647 h 151"/>
              <a:gd name="T6" fmla="*/ 2147483647 w 130"/>
              <a:gd name="T7" fmla="*/ 2147483647 h 151"/>
              <a:gd name="T8" fmla="*/ 2147483647 w 130"/>
              <a:gd name="T9" fmla="*/ 2147483647 h 151"/>
              <a:gd name="T10" fmla="*/ 2147483647 w 130"/>
              <a:gd name="T11" fmla="*/ 2147483647 h 151"/>
              <a:gd name="T12" fmla="*/ 2147483647 w 130"/>
              <a:gd name="T13" fmla="*/ 0 h 151"/>
              <a:gd name="T14" fmla="*/ 2147483647 w 130"/>
              <a:gd name="T15" fmla="*/ 0 h 151"/>
              <a:gd name="T16" fmla="*/ 2147483647 w 130"/>
              <a:gd name="T17" fmla="*/ 2147483647 h 151"/>
              <a:gd name="T18" fmla="*/ 2147483647 w 130"/>
              <a:gd name="T19" fmla="*/ 2147483647 h 151"/>
              <a:gd name="T20" fmla="*/ 2147483647 w 130"/>
              <a:gd name="T21" fmla="*/ 2147483647 h 151"/>
              <a:gd name="T22" fmla="*/ 2147483647 w 130"/>
              <a:gd name="T23" fmla="*/ 2147483647 h 151"/>
              <a:gd name="T24" fmla="*/ 2147483647 w 130"/>
              <a:gd name="T25" fmla="*/ 2147483647 h 151"/>
              <a:gd name="T26" fmla="*/ 2147483647 w 130"/>
              <a:gd name="T27" fmla="*/ 2147483647 h 151"/>
              <a:gd name="T28" fmla="*/ 2147483647 w 130"/>
              <a:gd name="T29" fmla="*/ 2147483647 h 151"/>
              <a:gd name="T30" fmla="*/ 2147483647 w 130"/>
              <a:gd name="T31" fmla="*/ 2147483647 h 151"/>
              <a:gd name="T32" fmla="*/ 2147483647 w 130"/>
              <a:gd name="T33" fmla="*/ 2147483647 h 151"/>
              <a:gd name="T34" fmla="*/ 2147483647 w 130"/>
              <a:gd name="T35" fmla="*/ 2147483647 h 151"/>
              <a:gd name="T36" fmla="*/ 2147483647 w 130"/>
              <a:gd name="T37" fmla="*/ 2147483647 h 151"/>
              <a:gd name="T38" fmla="*/ 2147483647 w 130"/>
              <a:gd name="T39" fmla="*/ 2147483647 h 151"/>
              <a:gd name="T40" fmla="*/ 2147483647 w 130"/>
              <a:gd name="T41" fmla="*/ 2147483647 h 151"/>
              <a:gd name="T42" fmla="*/ 2147483647 w 130"/>
              <a:gd name="T43" fmla="*/ 2147483647 h 151"/>
              <a:gd name="T44" fmla="*/ 2147483647 w 130"/>
              <a:gd name="T45" fmla="*/ 2147483647 h 151"/>
              <a:gd name="T46" fmla="*/ 2147483647 w 130"/>
              <a:gd name="T47" fmla="*/ 2147483647 h 151"/>
              <a:gd name="T48" fmla="*/ 2147483647 w 130"/>
              <a:gd name="T49" fmla="*/ 2147483647 h 151"/>
              <a:gd name="T50" fmla="*/ 2147483647 w 130"/>
              <a:gd name="T51" fmla="*/ 2147483647 h 151"/>
              <a:gd name="T52" fmla="*/ 2147483647 w 130"/>
              <a:gd name="T53" fmla="*/ 2147483647 h 151"/>
              <a:gd name="T54" fmla="*/ 2147483647 w 130"/>
              <a:gd name="T55" fmla="*/ 2147483647 h 151"/>
              <a:gd name="T56" fmla="*/ 2147483647 w 130"/>
              <a:gd name="T57" fmla="*/ 2147483647 h 151"/>
              <a:gd name="T58" fmla="*/ 2147483647 w 130"/>
              <a:gd name="T59" fmla="*/ 2147483647 h 151"/>
              <a:gd name="T60" fmla="*/ 2147483647 w 130"/>
              <a:gd name="T61" fmla="*/ 2147483647 h 151"/>
              <a:gd name="T62" fmla="*/ 2147483647 w 130"/>
              <a:gd name="T63" fmla="*/ 2147483647 h 151"/>
              <a:gd name="T64" fmla="*/ 2147483647 w 130"/>
              <a:gd name="T65" fmla="*/ 2147483647 h 151"/>
              <a:gd name="T66" fmla="*/ 2147483647 w 130"/>
              <a:gd name="T67" fmla="*/ 2147483647 h 151"/>
              <a:gd name="T68" fmla="*/ 2147483647 w 130"/>
              <a:gd name="T69" fmla="*/ 2147483647 h 151"/>
              <a:gd name="T70" fmla="*/ 2147483647 w 130"/>
              <a:gd name="T71" fmla="*/ 2147483647 h 151"/>
              <a:gd name="T72" fmla="*/ 2147483647 w 130"/>
              <a:gd name="T73" fmla="*/ 2147483647 h 151"/>
              <a:gd name="T74" fmla="*/ 2147483647 w 130"/>
              <a:gd name="T75" fmla="*/ 2147483647 h 151"/>
              <a:gd name="T76" fmla="*/ 2147483647 w 130"/>
              <a:gd name="T77" fmla="*/ 2147483647 h 151"/>
              <a:gd name="T78" fmla="*/ 2147483647 w 130"/>
              <a:gd name="T79" fmla="*/ 2147483647 h 151"/>
              <a:gd name="T80" fmla="*/ 2147483647 w 130"/>
              <a:gd name="T81" fmla="*/ 2147483647 h 151"/>
              <a:gd name="T82" fmla="*/ 0 w 130"/>
              <a:gd name="T83" fmla="*/ 2147483647 h 151"/>
              <a:gd name="T84" fmla="*/ 2147483647 w 130"/>
              <a:gd name="T85" fmla="*/ 2147483647 h 151"/>
              <a:gd name="T86" fmla="*/ 2147483647 w 130"/>
              <a:gd name="T87" fmla="*/ 2147483647 h 151"/>
              <a:gd name="T88" fmla="*/ 2147483647 w 130"/>
              <a:gd name="T89" fmla="*/ 2147483647 h 151"/>
              <a:gd name="T90" fmla="*/ 2147483647 w 130"/>
              <a:gd name="T91" fmla="*/ 2147483647 h 151"/>
              <a:gd name="T92" fmla="*/ 2147483647 w 130"/>
              <a:gd name="T93" fmla="*/ 2147483647 h 151"/>
              <a:gd name="T94" fmla="*/ 2147483647 w 130"/>
              <a:gd name="T95" fmla="*/ 0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0"/>
              <a:gd name="T145" fmla="*/ 0 h 151"/>
              <a:gd name="T146" fmla="*/ 130 w 130"/>
              <a:gd name="T147" fmla="*/ 151 h 1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0" h="151">
                <a:moveTo>
                  <a:pt x="73" y="0"/>
                </a:moveTo>
                <a:lnTo>
                  <a:pt x="88" y="2"/>
                </a:lnTo>
                <a:lnTo>
                  <a:pt x="104" y="8"/>
                </a:lnTo>
                <a:lnTo>
                  <a:pt x="107" y="10"/>
                </a:lnTo>
                <a:lnTo>
                  <a:pt x="113" y="10"/>
                </a:lnTo>
                <a:lnTo>
                  <a:pt x="117" y="5"/>
                </a:lnTo>
                <a:lnTo>
                  <a:pt x="119" y="0"/>
                </a:lnTo>
                <a:lnTo>
                  <a:pt x="122" y="0"/>
                </a:lnTo>
                <a:lnTo>
                  <a:pt x="125" y="50"/>
                </a:lnTo>
                <a:lnTo>
                  <a:pt x="122" y="50"/>
                </a:lnTo>
                <a:lnTo>
                  <a:pt x="114" y="30"/>
                </a:lnTo>
                <a:lnTo>
                  <a:pt x="104" y="17"/>
                </a:lnTo>
                <a:lnTo>
                  <a:pt x="91" y="10"/>
                </a:lnTo>
                <a:lnTo>
                  <a:pt x="76" y="8"/>
                </a:lnTo>
                <a:lnTo>
                  <a:pt x="62" y="10"/>
                </a:lnTo>
                <a:lnTo>
                  <a:pt x="43" y="19"/>
                </a:lnTo>
                <a:lnTo>
                  <a:pt x="34" y="31"/>
                </a:lnTo>
                <a:lnTo>
                  <a:pt x="31" y="39"/>
                </a:lnTo>
                <a:lnTo>
                  <a:pt x="26" y="56"/>
                </a:lnTo>
                <a:lnTo>
                  <a:pt x="25" y="78"/>
                </a:lnTo>
                <a:lnTo>
                  <a:pt x="26" y="96"/>
                </a:lnTo>
                <a:lnTo>
                  <a:pt x="31" y="112"/>
                </a:lnTo>
                <a:lnTo>
                  <a:pt x="35" y="121"/>
                </a:lnTo>
                <a:lnTo>
                  <a:pt x="42" y="127"/>
                </a:lnTo>
                <a:lnTo>
                  <a:pt x="49" y="134"/>
                </a:lnTo>
                <a:lnTo>
                  <a:pt x="63" y="140"/>
                </a:lnTo>
                <a:lnTo>
                  <a:pt x="77" y="141"/>
                </a:lnTo>
                <a:lnTo>
                  <a:pt x="87" y="141"/>
                </a:lnTo>
                <a:lnTo>
                  <a:pt x="102" y="135"/>
                </a:lnTo>
                <a:lnTo>
                  <a:pt x="110" y="130"/>
                </a:lnTo>
                <a:lnTo>
                  <a:pt x="117" y="123"/>
                </a:lnTo>
                <a:lnTo>
                  <a:pt x="125" y="112"/>
                </a:lnTo>
                <a:lnTo>
                  <a:pt x="130" y="113"/>
                </a:lnTo>
                <a:lnTo>
                  <a:pt x="117" y="130"/>
                </a:lnTo>
                <a:lnTo>
                  <a:pt x="104" y="141"/>
                </a:lnTo>
                <a:lnTo>
                  <a:pt x="88" y="149"/>
                </a:lnTo>
                <a:lnTo>
                  <a:pt x="70" y="151"/>
                </a:lnTo>
                <a:lnTo>
                  <a:pt x="48" y="147"/>
                </a:lnTo>
                <a:lnTo>
                  <a:pt x="29" y="138"/>
                </a:lnTo>
                <a:lnTo>
                  <a:pt x="15" y="124"/>
                </a:lnTo>
                <a:lnTo>
                  <a:pt x="3" y="103"/>
                </a:lnTo>
                <a:lnTo>
                  <a:pt x="0" y="78"/>
                </a:lnTo>
                <a:lnTo>
                  <a:pt x="3" y="58"/>
                </a:lnTo>
                <a:lnTo>
                  <a:pt x="9" y="38"/>
                </a:lnTo>
                <a:lnTo>
                  <a:pt x="22" y="22"/>
                </a:lnTo>
                <a:lnTo>
                  <a:pt x="35" y="10"/>
                </a:lnTo>
                <a:lnTo>
                  <a:pt x="54" y="4"/>
                </a:lnTo>
                <a:lnTo>
                  <a:pt x="73"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69" name="Freeform 277"/>
          <p:cNvSpPr>
            <a:spLocks/>
          </p:cNvSpPr>
          <p:nvPr/>
        </p:nvSpPr>
        <p:spPr bwMode="auto">
          <a:xfrm>
            <a:off x="3495675" y="6081179"/>
            <a:ext cx="96838" cy="114300"/>
          </a:xfrm>
          <a:custGeom>
            <a:avLst/>
            <a:gdLst>
              <a:gd name="T0" fmla="*/ 2147483647 w 120"/>
              <a:gd name="T1" fmla="*/ 0 h 143"/>
              <a:gd name="T2" fmla="*/ 2147483647 w 120"/>
              <a:gd name="T3" fmla="*/ 0 h 143"/>
              <a:gd name="T4" fmla="*/ 2147483647 w 120"/>
              <a:gd name="T5" fmla="*/ 2147483647 h 143"/>
              <a:gd name="T6" fmla="*/ 2147483647 w 120"/>
              <a:gd name="T7" fmla="*/ 2147483647 h 143"/>
              <a:gd name="T8" fmla="*/ 2147483647 w 120"/>
              <a:gd name="T9" fmla="*/ 2147483647 h 143"/>
              <a:gd name="T10" fmla="*/ 2147483647 w 120"/>
              <a:gd name="T11" fmla="*/ 2147483647 h 143"/>
              <a:gd name="T12" fmla="*/ 2147483647 w 120"/>
              <a:gd name="T13" fmla="*/ 2147483647 h 143"/>
              <a:gd name="T14" fmla="*/ 2147483647 w 120"/>
              <a:gd name="T15" fmla="*/ 2147483647 h 143"/>
              <a:gd name="T16" fmla="*/ 2147483647 w 120"/>
              <a:gd name="T17" fmla="*/ 2147483647 h 143"/>
              <a:gd name="T18" fmla="*/ 2147483647 w 120"/>
              <a:gd name="T19" fmla="*/ 2147483647 h 143"/>
              <a:gd name="T20" fmla="*/ 2147483647 w 120"/>
              <a:gd name="T21" fmla="*/ 2147483647 h 143"/>
              <a:gd name="T22" fmla="*/ 2147483647 w 120"/>
              <a:gd name="T23" fmla="*/ 2147483647 h 143"/>
              <a:gd name="T24" fmla="*/ 2147483647 w 120"/>
              <a:gd name="T25" fmla="*/ 2147483647 h 143"/>
              <a:gd name="T26" fmla="*/ 2147483647 w 120"/>
              <a:gd name="T27" fmla="*/ 2147483647 h 143"/>
              <a:gd name="T28" fmla="*/ 2147483647 w 120"/>
              <a:gd name="T29" fmla="*/ 2147483647 h 143"/>
              <a:gd name="T30" fmla="*/ 2147483647 w 120"/>
              <a:gd name="T31" fmla="*/ 2147483647 h 143"/>
              <a:gd name="T32" fmla="*/ 2147483647 w 120"/>
              <a:gd name="T33" fmla="*/ 2147483647 h 143"/>
              <a:gd name="T34" fmla="*/ 2147483647 w 120"/>
              <a:gd name="T35" fmla="*/ 2147483647 h 143"/>
              <a:gd name="T36" fmla="*/ 2147483647 w 120"/>
              <a:gd name="T37" fmla="*/ 2147483647 h 143"/>
              <a:gd name="T38" fmla="*/ 2147483647 w 120"/>
              <a:gd name="T39" fmla="*/ 2147483647 h 143"/>
              <a:gd name="T40" fmla="*/ 2147483647 w 120"/>
              <a:gd name="T41" fmla="*/ 2147483647 h 143"/>
              <a:gd name="T42" fmla="*/ 2147483647 w 120"/>
              <a:gd name="T43" fmla="*/ 2147483647 h 143"/>
              <a:gd name="T44" fmla="*/ 2147483647 w 120"/>
              <a:gd name="T45" fmla="*/ 2147483647 h 143"/>
              <a:gd name="T46" fmla="*/ 2147483647 w 120"/>
              <a:gd name="T47" fmla="*/ 2147483647 h 143"/>
              <a:gd name="T48" fmla="*/ 2147483647 w 120"/>
              <a:gd name="T49" fmla="*/ 2147483647 h 143"/>
              <a:gd name="T50" fmla="*/ 2147483647 w 120"/>
              <a:gd name="T51" fmla="*/ 2147483647 h 143"/>
              <a:gd name="T52" fmla="*/ 2147483647 w 120"/>
              <a:gd name="T53" fmla="*/ 2147483647 h 143"/>
              <a:gd name="T54" fmla="*/ 2147483647 w 120"/>
              <a:gd name="T55" fmla="*/ 2147483647 h 143"/>
              <a:gd name="T56" fmla="*/ 2147483647 w 120"/>
              <a:gd name="T57" fmla="*/ 2147483647 h 143"/>
              <a:gd name="T58" fmla="*/ 2147483647 w 120"/>
              <a:gd name="T59" fmla="*/ 2147483647 h 143"/>
              <a:gd name="T60" fmla="*/ 2147483647 w 120"/>
              <a:gd name="T61" fmla="*/ 2147483647 h 143"/>
              <a:gd name="T62" fmla="*/ 2147483647 w 120"/>
              <a:gd name="T63" fmla="*/ 2147483647 h 143"/>
              <a:gd name="T64" fmla="*/ 0 w 120"/>
              <a:gd name="T65" fmla="*/ 2147483647 h 143"/>
              <a:gd name="T66" fmla="*/ 2147483647 w 120"/>
              <a:gd name="T67" fmla="*/ 0 h 1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0"/>
              <a:gd name="T103" fmla="*/ 0 h 143"/>
              <a:gd name="T104" fmla="*/ 120 w 120"/>
              <a:gd name="T105" fmla="*/ 143 h 1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0" h="143">
                <a:moveTo>
                  <a:pt x="1" y="0"/>
                </a:moveTo>
                <a:lnTo>
                  <a:pt x="119" y="0"/>
                </a:lnTo>
                <a:lnTo>
                  <a:pt x="120" y="34"/>
                </a:lnTo>
                <a:lnTo>
                  <a:pt x="116" y="34"/>
                </a:lnTo>
                <a:lnTo>
                  <a:pt x="114" y="27"/>
                </a:lnTo>
                <a:lnTo>
                  <a:pt x="114" y="24"/>
                </a:lnTo>
                <a:lnTo>
                  <a:pt x="113" y="21"/>
                </a:lnTo>
                <a:lnTo>
                  <a:pt x="110" y="17"/>
                </a:lnTo>
                <a:lnTo>
                  <a:pt x="106" y="13"/>
                </a:lnTo>
                <a:lnTo>
                  <a:pt x="100" y="10"/>
                </a:lnTo>
                <a:lnTo>
                  <a:pt x="96" y="9"/>
                </a:lnTo>
                <a:lnTo>
                  <a:pt x="69" y="9"/>
                </a:lnTo>
                <a:lnTo>
                  <a:pt x="69" y="126"/>
                </a:lnTo>
                <a:lnTo>
                  <a:pt x="71" y="133"/>
                </a:lnTo>
                <a:lnTo>
                  <a:pt x="72" y="136"/>
                </a:lnTo>
                <a:lnTo>
                  <a:pt x="79" y="139"/>
                </a:lnTo>
                <a:lnTo>
                  <a:pt x="89" y="139"/>
                </a:lnTo>
                <a:lnTo>
                  <a:pt x="89" y="143"/>
                </a:lnTo>
                <a:lnTo>
                  <a:pt x="28" y="143"/>
                </a:lnTo>
                <a:lnTo>
                  <a:pt x="28" y="139"/>
                </a:lnTo>
                <a:lnTo>
                  <a:pt x="38" y="139"/>
                </a:lnTo>
                <a:lnTo>
                  <a:pt x="43" y="137"/>
                </a:lnTo>
                <a:lnTo>
                  <a:pt x="46" y="134"/>
                </a:lnTo>
                <a:lnTo>
                  <a:pt x="48" y="131"/>
                </a:lnTo>
                <a:lnTo>
                  <a:pt x="49" y="125"/>
                </a:lnTo>
                <a:lnTo>
                  <a:pt x="49" y="9"/>
                </a:lnTo>
                <a:lnTo>
                  <a:pt x="20" y="9"/>
                </a:lnTo>
                <a:lnTo>
                  <a:pt x="17" y="10"/>
                </a:lnTo>
                <a:lnTo>
                  <a:pt x="12" y="13"/>
                </a:lnTo>
                <a:lnTo>
                  <a:pt x="7" y="18"/>
                </a:lnTo>
                <a:lnTo>
                  <a:pt x="4" y="27"/>
                </a:lnTo>
                <a:lnTo>
                  <a:pt x="3" y="34"/>
                </a:lnTo>
                <a:lnTo>
                  <a:pt x="0" y="34"/>
                </a:lnTo>
                <a:lnTo>
                  <a:pt x="1"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0" name="Freeform 278"/>
          <p:cNvSpPr>
            <a:spLocks noEditPoints="1"/>
          </p:cNvSpPr>
          <p:nvPr/>
        </p:nvSpPr>
        <p:spPr bwMode="auto">
          <a:xfrm>
            <a:off x="3641725" y="6114517"/>
            <a:ext cx="69850" cy="82550"/>
          </a:xfrm>
          <a:custGeom>
            <a:avLst/>
            <a:gdLst>
              <a:gd name="T0" fmla="*/ 2147483647 w 88"/>
              <a:gd name="T1" fmla="*/ 2147483647 h 102"/>
              <a:gd name="T2" fmla="*/ 2147483647 w 88"/>
              <a:gd name="T3" fmla="*/ 2147483647 h 102"/>
              <a:gd name="T4" fmla="*/ 2147483647 w 88"/>
              <a:gd name="T5" fmla="*/ 2147483647 h 102"/>
              <a:gd name="T6" fmla="*/ 2147483647 w 88"/>
              <a:gd name="T7" fmla="*/ 2147483647 h 102"/>
              <a:gd name="T8" fmla="*/ 2147483647 w 88"/>
              <a:gd name="T9" fmla="*/ 2147483647 h 102"/>
              <a:gd name="T10" fmla="*/ 2147483647 w 88"/>
              <a:gd name="T11" fmla="*/ 2147483647 h 102"/>
              <a:gd name="T12" fmla="*/ 2147483647 w 88"/>
              <a:gd name="T13" fmla="*/ 2147483647 h 102"/>
              <a:gd name="T14" fmla="*/ 2147483647 w 88"/>
              <a:gd name="T15" fmla="*/ 2147483647 h 102"/>
              <a:gd name="T16" fmla="*/ 2147483647 w 88"/>
              <a:gd name="T17" fmla="*/ 0 h 102"/>
              <a:gd name="T18" fmla="*/ 2147483647 w 88"/>
              <a:gd name="T19" fmla="*/ 2147483647 h 102"/>
              <a:gd name="T20" fmla="*/ 2147483647 w 88"/>
              <a:gd name="T21" fmla="*/ 2147483647 h 102"/>
              <a:gd name="T22" fmla="*/ 2147483647 w 88"/>
              <a:gd name="T23" fmla="*/ 2147483647 h 102"/>
              <a:gd name="T24" fmla="*/ 2147483647 w 88"/>
              <a:gd name="T25" fmla="*/ 2147483647 h 102"/>
              <a:gd name="T26" fmla="*/ 2147483647 w 88"/>
              <a:gd name="T27" fmla="*/ 2147483647 h 102"/>
              <a:gd name="T28" fmla="*/ 2147483647 w 88"/>
              <a:gd name="T29" fmla="*/ 2147483647 h 102"/>
              <a:gd name="T30" fmla="*/ 2147483647 w 88"/>
              <a:gd name="T31" fmla="*/ 2147483647 h 102"/>
              <a:gd name="T32" fmla="*/ 2147483647 w 88"/>
              <a:gd name="T33" fmla="*/ 2147483647 h 102"/>
              <a:gd name="T34" fmla="*/ 2147483647 w 88"/>
              <a:gd name="T35" fmla="*/ 2147483647 h 102"/>
              <a:gd name="T36" fmla="*/ 2147483647 w 88"/>
              <a:gd name="T37" fmla="*/ 2147483647 h 102"/>
              <a:gd name="T38" fmla="*/ 2147483647 w 88"/>
              <a:gd name="T39" fmla="*/ 2147483647 h 102"/>
              <a:gd name="T40" fmla="*/ 2147483647 w 88"/>
              <a:gd name="T41" fmla="*/ 2147483647 h 102"/>
              <a:gd name="T42" fmla="*/ 2147483647 w 88"/>
              <a:gd name="T43" fmla="*/ 2147483647 h 102"/>
              <a:gd name="T44" fmla="*/ 2147483647 w 88"/>
              <a:gd name="T45" fmla="*/ 2147483647 h 102"/>
              <a:gd name="T46" fmla="*/ 0 w 88"/>
              <a:gd name="T47" fmla="*/ 2147483647 h 102"/>
              <a:gd name="T48" fmla="*/ 2147483647 w 88"/>
              <a:gd name="T49" fmla="*/ 2147483647 h 102"/>
              <a:gd name="T50" fmla="*/ 2147483647 w 88"/>
              <a:gd name="T51" fmla="*/ 2147483647 h 102"/>
              <a:gd name="T52" fmla="*/ 2147483647 w 88"/>
              <a:gd name="T53" fmla="*/ 2147483647 h 102"/>
              <a:gd name="T54" fmla="*/ 2147483647 w 88"/>
              <a:gd name="T55" fmla="*/ 2147483647 h 102"/>
              <a:gd name="T56" fmla="*/ 2147483647 w 88"/>
              <a:gd name="T57" fmla="*/ 2147483647 h 102"/>
              <a:gd name="T58" fmla="*/ 2147483647 w 88"/>
              <a:gd name="T59" fmla="*/ 2147483647 h 102"/>
              <a:gd name="T60" fmla="*/ 2147483647 w 88"/>
              <a:gd name="T61" fmla="*/ 2147483647 h 102"/>
              <a:gd name="T62" fmla="*/ 2147483647 w 88"/>
              <a:gd name="T63" fmla="*/ 2147483647 h 102"/>
              <a:gd name="T64" fmla="*/ 2147483647 w 88"/>
              <a:gd name="T65" fmla="*/ 2147483647 h 102"/>
              <a:gd name="T66" fmla="*/ 2147483647 w 88"/>
              <a:gd name="T67" fmla="*/ 2147483647 h 102"/>
              <a:gd name="T68" fmla="*/ 2147483647 w 88"/>
              <a:gd name="T69" fmla="*/ 2147483647 h 102"/>
              <a:gd name="T70" fmla="*/ 2147483647 w 88"/>
              <a:gd name="T71" fmla="*/ 2147483647 h 102"/>
              <a:gd name="T72" fmla="*/ 2147483647 w 88"/>
              <a:gd name="T73" fmla="*/ 2147483647 h 102"/>
              <a:gd name="T74" fmla="*/ 2147483647 w 88"/>
              <a:gd name="T75" fmla="*/ 0 h 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102"/>
              <a:gd name="T116" fmla="*/ 88 w 88"/>
              <a:gd name="T117" fmla="*/ 102 h 1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102">
                <a:moveTo>
                  <a:pt x="54" y="43"/>
                </a:moveTo>
                <a:lnTo>
                  <a:pt x="48" y="46"/>
                </a:lnTo>
                <a:lnTo>
                  <a:pt x="42" y="48"/>
                </a:lnTo>
                <a:lnTo>
                  <a:pt x="37" y="49"/>
                </a:lnTo>
                <a:lnTo>
                  <a:pt x="34" y="51"/>
                </a:lnTo>
                <a:lnTo>
                  <a:pt x="27" y="57"/>
                </a:lnTo>
                <a:lnTo>
                  <a:pt x="22" y="62"/>
                </a:lnTo>
                <a:lnTo>
                  <a:pt x="19" y="68"/>
                </a:lnTo>
                <a:lnTo>
                  <a:pt x="19" y="77"/>
                </a:lnTo>
                <a:lnTo>
                  <a:pt x="20" y="82"/>
                </a:lnTo>
                <a:lnTo>
                  <a:pt x="27" y="88"/>
                </a:lnTo>
                <a:lnTo>
                  <a:pt x="30" y="90"/>
                </a:lnTo>
                <a:lnTo>
                  <a:pt x="37" y="90"/>
                </a:lnTo>
                <a:lnTo>
                  <a:pt x="44" y="88"/>
                </a:lnTo>
                <a:lnTo>
                  <a:pt x="48" y="83"/>
                </a:lnTo>
                <a:lnTo>
                  <a:pt x="54" y="79"/>
                </a:lnTo>
                <a:lnTo>
                  <a:pt x="54" y="43"/>
                </a:lnTo>
                <a:close/>
                <a:moveTo>
                  <a:pt x="40" y="0"/>
                </a:moveTo>
                <a:lnTo>
                  <a:pt x="48" y="1"/>
                </a:lnTo>
                <a:lnTo>
                  <a:pt x="61" y="5"/>
                </a:lnTo>
                <a:lnTo>
                  <a:pt x="65" y="8"/>
                </a:lnTo>
                <a:lnTo>
                  <a:pt x="68" y="11"/>
                </a:lnTo>
                <a:lnTo>
                  <a:pt x="70" y="15"/>
                </a:lnTo>
                <a:lnTo>
                  <a:pt x="71" y="18"/>
                </a:lnTo>
                <a:lnTo>
                  <a:pt x="73" y="26"/>
                </a:lnTo>
                <a:lnTo>
                  <a:pt x="73" y="87"/>
                </a:lnTo>
                <a:lnTo>
                  <a:pt x="74" y="88"/>
                </a:lnTo>
                <a:lnTo>
                  <a:pt x="81" y="88"/>
                </a:lnTo>
                <a:lnTo>
                  <a:pt x="88" y="80"/>
                </a:lnTo>
                <a:lnTo>
                  <a:pt x="88" y="87"/>
                </a:lnTo>
                <a:lnTo>
                  <a:pt x="84" y="93"/>
                </a:lnTo>
                <a:lnTo>
                  <a:pt x="78" y="97"/>
                </a:lnTo>
                <a:lnTo>
                  <a:pt x="71" y="100"/>
                </a:lnTo>
                <a:lnTo>
                  <a:pt x="67" y="102"/>
                </a:lnTo>
                <a:lnTo>
                  <a:pt x="62" y="102"/>
                </a:lnTo>
                <a:lnTo>
                  <a:pt x="57" y="99"/>
                </a:lnTo>
                <a:lnTo>
                  <a:pt x="56" y="96"/>
                </a:lnTo>
                <a:lnTo>
                  <a:pt x="54" y="91"/>
                </a:lnTo>
                <a:lnTo>
                  <a:pt x="54" y="87"/>
                </a:lnTo>
                <a:lnTo>
                  <a:pt x="42" y="96"/>
                </a:lnTo>
                <a:lnTo>
                  <a:pt x="39" y="99"/>
                </a:lnTo>
                <a:lnTo>
                  <a:pt x="36" y="100"/>
                </a:lnTo>
                <a:lnTo>
                  <a:pt x="30" y="102"/>
                </a:lnTo>
                <a:lnTo>
                  <a:pt x="17" y="102"/>
                </a:lnTo>
                <a:lnTo>
                  <a:pt x="8" y="96"/>
                </a:lnTo>
                <a:lnTo>
                  <a:pt x="3" y="91"/>
                </a:lnTo>
                <a:lnTo>
                  <a:pt x="2" y="85"/>
                </a:lnTo>
                <a:lnTo>
                  <a:pt x="0" y="77"/>
                </a:lnTo>
                <a:lnTo>
                  <a:pt x="2" y="73"/>
                </a:lnTo>
                <a:lnTo>
                  <a:pt x="2" y="68"/>
                </a:lnTo>
                <a:lnTo>
                  <a:pt x="5" y="65"/>
                </a:lnTo>
                <a:lnTo>
                  <a:pt x="8" y="60"/>
                </a:lnTo>
                <a:lnTo>
                  <a:pt x="13" y="56"/>
                </a:lnTo>
                <a:lnTo>
                  <a:pt x="19" y="51"/>
                </a:lnTo>
                <a:lnTo>
                  <a:pt x="33" y="45"/>
                </a:lnTo>
                <a:lnTo>
                  <a:pt x="54" y="35"/>
                </a:lnTo>
                <a:lnTo>
                  <a:pt x="54" y="20"/>
                </a:lnTo>
                <a:lnTo>
                  <a:pt x="51" y="15"/>
                </a:lnTo>
                <a:lnTo>
                  <a:pt x="50" y="12"/>
                </a:lnTo>
                <a:lnTo>
                  <a:pt x="47" y="9"/>
                </a:lnTo>
                <a:lnTo>
                  <a:pt x="42" y="8"/>
                </a:lnTo>
                <a:lnTo>
                  <a:pt x="33" y="8"/>
                </a:lnTo>
                <a:lnTo>
                  <a:pt x="27" y="11"/>
                </a:lnTo>
                <a:lnTo>
                  <a:pt x="23" y="14"/>
                </a:lnTo>
                <a:lnTo>
                  <a:pt x="22" y="18"/>
                </a:lnTo>
                <a:lnTo>
                  <a:pt x="22" y="29"/>
                </a:lnTo>
                <a:lnTo>
                  <a:pt x="20" y="32"/>
                </a:lnTo>
                <a:lnTo>
                  <a:pt x="14" y="35"/>
                </a:lnTo>
                <a:lnTo>
                  <a:pt x="10" y="34"/>
                </a:lnTo>
                <a:lnTo>
                  <a:pt x="6" y="32"/>
                </a:lnTo>
                <a:lnTo>
                  <a:pt x="5" y="29"/>
                </a:lnTo>
                <a:lnTo>
                  <a:pt x="5" y="18"/>
                </a:lnTo>
                <a:lnTo>
                  <a:pt x="10" y="14"/>
                </a:lnTo>
                <a:lnTo>
                  <a:pt x="14" y="8"/>
                </a:lnTo>
                <a:lnTo>
                  <a:pt x="25" y="3"/>
                </a:lnTo>
                <a:lnTo>
                  <a:pt x="40"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1" name="Freeform 279"/>
          <p:cNvSpPr>
            <a:spLocks/>
          </p:cNvSpPr>
          <p:nvPr/>
        </p:nvSpPr>
        <p:spPr bwMode="auto">
          <a:xfrm>
            <a:off x="3713164" y="6093879"/>
            <a:ext cx="47625" cy="103188"/>
          </a:xfrm>
          <a:custGeom>
            <a:avLst/>
            <a:gdLst>
              <a:gd name="T0" fmla="*/ 2147483647 w 58"/>
              <a:gd name="T1" fmla="*/ 0 h 130"/>
              <a:gd name="T2" fmla="*/ 2147483647 w 58"/>
              <a:gd name="T3" fmla="*/ 0 h 130"/>
              <a:gd name="T4" fmla="*/ 2147483647 w 58"/>
              <a:gd name="T5" fmla="*/ 2147483647 h 130"/>
              <a:gd name="T6" fmla="*/ 2147483647 w 58"/>
              <a:gd name="T7" fmla="*/ 2147483647 h 130"/>
              <a:gd name="T8" fmla="*/ 2147483647 w 58"/>
              <a:gd name="T9" fmla="*/ 2147483647 h 130"/>
              <a:gd name="T10" fmla="*/ 2147483647 w 58"/>
              <a:gd name="T11" fmla="*/ 2147483647 h 130"/>
              <a:gd name="T12" fmla="*/ 2147483647 w 58"/>
              <a:gd name="T13" fmla="*/ 2147483647 h 130"/>
              <a:gd name="T14" fmla="*/ 2147483647 w 58"/>
              <a:gd name="T15" fmla="*/ 2147483647 h 130"/>
              <a:gd name="T16" fmla="*/ 2147483647 w 58"/>
              <a:gd name="T17" fmla="*/ 2147483647 h 130"/>
              <a:gd name="T18" fmla="*/ 2147483647 w 58"/>
              <a:gd name="T19" fmla="*/ 2147483647 h 130"/>
              <a:gd name="T20" fmla="*/ 2147483647 w 58"/>
              <a:gd name="T21" fmla="*/ 2147483647 h 130"/>
              <a:gd name="T22" fmla="*/ 2147483647 w 58"/>
              <a:gd name="T23" fmla="*/ 2147483647 h 130"/>
              <a:gd name="T24" fmla="*/ 2147483647 w 58"/>
              <a:gd name="T25" fmla="*/ 2147483647 h 130"/>
              <a:gd name="T26" fmla="*/ 2147483647 w 58"/>
              <a:gd name="T27" fmla="*/ 2147483647 h 130"/>
              <a:gd name="T28" fmla="*/ 2147483647 w 58"/>
              <a:gd name="T29" fmla="*/ 2147483647 h 130"/>
              <a:gd name="T30" fmla="*/ 2147483647 w 58"/>
              <a:gd name="T31" fmla="*/ 2147483647 h 130"/>
              <a:gd name="T32" fmla="*/ 2147483647 w 58"/>
              <a:gd name="T33" fmla="*/ 2147483647 h 130"/>
              <a:gd name="T34" fmla="*/ 2147483647 w 58"/>
              <a:gd name="T35" fmla="*/ 2147483647 h 130"/>
              <a:gd name="T36" fmla="*/ 2147483647 w 58"/>
              <a:gd name="T37" fmla="*/ 2147483647 h 130"/>
              <a:gd name="T38" fmla="*/ 2147483647 w 58"/>
              <a:gd name="T39" fmla="*/ 2147483647 h 130"/>
              <a:gd name="T40" fmla="*/ 2147483647 w 58"/>
              <a:gd name="T41" fmla="*/ 2147483647 h 130"/>
              <a:gd name="T42" fmla="*/ 2147483647 w 58"/>
              <a:gd name="T43" fmla="*/ 2147483647 h 130"/>
              <a:gd name="T44" fmla="*/ 2147483647 w 58"/>
              <a:gd name="T45" fmla="*/ 2147483647 h 130"/>
              <a:gd name="T46" fmla="*/ 2147483647 w 58"/>
              <a:gd name="T47" fmla="*/ 2147483647 h 130"/>
              <a:gd name="T48" fmla="*/ 2147483647 w 58"/>
              <a:gd name="T49" fmla="*/ 2147483647 h 130"/>
              <a:gd name="T50" fmla="*/ 2147483647 w 58"/>
              <a:gd name="T51" fmla="*/ 2147483647 h 130"/>
              <a:gd name="T52" fmla="*/ 2147483647 w 58"/>
              <a:gd name="T53" fmla="*/ 2147483647 h 130"/>
              <a:gd name="T54" fmla="*/ 2147483647 w 58"/>
              <a:gd name="T55" fmla="*/ 2147483647 h 130"/>
              <a:gd name="T56" fmla="*/ 0 w 58"/>
              <a:gd name="T57" fmla="*/ 2147483647 h 130"/>
              <a:gd name="T58" fmla="*/ 0 w 58"/>
              <a:gd name="T59" fmla="*/ 2147483647 h 130"/>
              <a:gd name="T60" fmla="*/ 2147483647 w 58"/>
              <a:gd name="T61" fmla="*/ 2147483647 h 130"/>
              <a:gd name="T62" fmla="*/ 2147483647 w 58"/>
              <a:gd name="T63" fmla="*/ 2147483647 h 130"/>
              <a:gd name="T64" fmla="*/ 2147483647 w 58"/>
              <a:gd name="T65" fmla="*/ 2147483647 h 130"/>
              <a:gd name="T66" fmla="*/ 2147483647 w 58"/>
              <a:gd name="T67" fmla="*/ 2147483647 h 130"/>
              <a:gd name="T68" fmla="*/ 2147483647 w 58"/>
              <a:gd name="T69" fmla="*/ 2147483647 h 130"/>
              <a:gd name="T70" fmla="*/ 2147483647 w 58"/>
              <a:gd name="T71" fmla="*/ 2147483647 h 130"/>
              <a:gd name="T72" fmla="*/ 2147483647 w 58"/>
              <a:gd name="T73" fmla="*/ 0 h 1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130"/>
              <a:gd name="T113" fmla="*/ 58 w 58"/>
              <a:gd name="T114" fmla="*/ 130 h 1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130">
                <a:moveTo>
                  <a:pt x="29" y="0"/>
                </a:moveTo>
                <a:lnTo>
                  <a:pt x="32" y="0"/>
                </a:lnTo>
                <a:lnTo>
                  <a:pt x="32" y="31"/>
                </a:lnTo>
                <a:lnTo>
                  <a:pt x="55" y="31"/>
                </a:lnTo>
                <a:lnTo>
                  <a:pt x="55" y="39"/>
                </a:lnTo>
                <a:lnTo>
                  <a:pt x="32" y="39"/>
                </a:lnTo>
                <a:lnTo>
                  <a:pt x="32" y="102"/>
                </a:lnTo>
                <a:lnTo>
                  <a:pt x="34" y="107"/>
                </a:lnTo>
                <a:lnTo>
                  <a:pt x="34" y="111"/>
                </a:lnTo>
                <a:lnTo>
                  <a:pt x="35" y="115"/>
                </a:lnTo>
                <a:lnTo>
                  <a:pt x="37" y="116"/>
                </a:lnTo>
                <a:lnTo>
                  <a:pt x="40" y="118"/>
                </a:lnTo>
                <a:lnTo>
                  <a:pt x="46" y="118"/>
                </a:lnTo>
                <a:lnTo>
                  <a:pt x="49" y="116"/>
                </a:lnTo>
                <a:lnTo>
                  <a:pt x="52" y="113"/>
                </a:lnTo>
                <a:lnTo>
                  <a:pt x="54" y="108"/>
                </a:lnTo>
                <a:lnTo>
                  <a:pt x="58" y="108"/>
                </a:lnTo>
                <a:lnTo>
                  <a:pt x="55" y="116"/>
                </a:lnTo>
                <a:lnTo>
                  <a:pt x="52" y="121"/>
                </a:lnTo>
                <a:lnTo>
                  <a:pt x="47" y="125"/>
                </a:lnTo>
                <a:lnTo>
                  <a:pt x="41" y="128"/>
                </a:lnTo>
                <a:lnTo>
                  <a:pt x="34" y="130"/>
                </a:lnTo>
                <a:lnTo>
                  <a:pt x="29" y="130"/>
                </a:lnTo>
                <a:lnTo>
                  <a:pt x="20" y="124"/>
                </a:lnTo>
                <a:lnTo>
                  <a:pt x="17" y="119"/>
                </a:lnTo>
                <a:lnTo>
                  <a:pt x="17" y="116"/>
                </a:lnTo>
                <a:lnTo>
                  <a:pt x="15" y="110"/>
                </a:lnTo>
                <a:lnTo>
                  <a:pt x="15" y="39"/>
                </a:lnTo>
                <a:lnTo>
                  <a:pt x="0" y="39"/>
                </a:lnTo>
                <a:lnTo>
                  <a:pt x="0" y="36"/>
                </a:lnTo>
                <a:lnTo>
                  <a:pt x="6" y="33"/>
                </a:lnTo>
                <a:lnTo>
                  <a:pt x="12" y="28"/>
                </a:lnTo>
                <a:lnTo>
                  <a:pt x="18" y="22"/>
                </a:lnTo>
                <a:lnTo>
                  <a:pt x="23" y="14"/>
                </a:lnTo>
                <a:lnTo>
                  <a:pt x="24" y="11"/>
                </a:lnTo>
                <a:lnTo>
                  <a:pt x="26" y="6"/>
                </a:lnTo>
                <a:lnTo>
                  <a:pt x="29"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2" name="Freeform 280"/>
          <p:cNvSpPr>
            <a:spLocks/>
          </p:cNvSpPr>
          <p:nvPr/>
        </p:nvSpPr>
        <p:spPr bwMode="auto">
          <a:xfrm>
            <a:off x="3760789" y="6093879"/>
            <a:ext cx="47625" cy="103188"/>
          </a:xfrm>
          <a:custGeom>
            <a:avLst/>
            <a:gdLst>
              <a:gd name="T0" fmla="*/ 2147483647 w 59"/>
              <a:gd name="T1" fmla="*/ 0 h 130"/>
              <a:gd name="T2" fmla="*/ 2147483647 w 59"/>
              <a:gd name="T3" fmla="*/ 0 h 130"/>
              <a:gd name="T4" fmla="*/ 2147483647 w 59"/>
              <a:gd name="T5" fmla="*/ 2147483647 h 130"/>
              <a:gd name="T6" fmla="*/ 2147483647 w 59"/>
              <a:gd name="T7" fmla="*/ 2147483647 h 130"/>
              <a:gd name="T8" fmla="*/ 2147483647 w 59"/>
              <a:gd name="T9" fmla="*/ 2147483647 h 130"/>
              <a:gd name="T10" fmla="*/ 2147483647 w 59"/>
              <a:gd name="T11" fmla="*/ 2147483647 h 130"/>
              <a:gd name="T12" fmla="*/ 2147483647 w 59"/>
              <a:gd name="T13" fmla="*/ 2147483647 h 130"/>
              <a:gd name="T14" fmla="*/ 2147483647 w 59"/>
              <a:gd name="T15" fmla="*/ 2147483647 h 130"/>
              <a:gd name="T16" fmla="*/ 2147483647 w 59"/>
              <a:gd name="T17" fmla="*/ 2147483647 h 130"/>
              <a:gd name="T18" fmla="*/ 2147483647 w 59"/>
              <a:gd name="T19" fmla="*/ 2147483647 h 130"/>
              <a:gd name="T20" fmla="*/ 2147483647 w 59"/>
              <a:gd name="T21" fmla="*/ 2147483647 h 130"/>
              <a:gd name="T22" fmla="*/ 2147483647 w 59"/>
              <a:gd name="T23" fmla="*/ 2147483647 h 130"/>
              <a:gd name="T24" fmla="*/ 2147483647 w 59"/>
              <a:gd name="T25" fmla="*/ 2147483647 h 130"/>
              <a:gd name="T26" fmla="*/ 2147483647 w 59"/>
              <a:gd name="T27" fmla="*/ 2147483647 h 130"/>
              <a:gd name="T28" fmla="*/ 2147483647 w 59"/>
              <a:gd name="T29" fmla="*/ 2147483647 h 130"/>
              <a:gd name="T30" fmla="*/ 2147483647 w 59"/>
              <a:gd name="T31" fmla="*/ 2147483647 h 130"/>
              <a:gd name="T32" fmla="*/ 2147483647 w 59"/>
              <a:gd name="T33" fmla="*/ 2147483647 h 130"/>
              <a:gd name="T34" fmla="*/ 2147483647 w 59"/>
              <a:gd name="T35" fmla="*/ 2147483647 h 130"/>
              <a:gd name="T36" fmla="*/ 2147483647 w 59"/>
              <a:gd name="T37" fmla="*/ 2147483647 h 130"/>
              <a:gd name="T38" fmla="*/ 2147483647 w 59"/>
              <a:gd name="T39" fmla="*/ 2147483647 h 130"/>
              <a:gd name="T40" fmla="*/ 2147483647 w 59"/>
              <a:gd name="T41" fmla="*/ 2147483647 h 130"/>
              <a:gd name="T42" fmla="*/ 2147483647 w 59"/>
              <a:gd name="T43" fmla="*/ 2147483647 h 130"/>
              <a:gd name="T44" fmla="*/ 2147483647 w 59"/>
              <a:gd name="T45" fmla="*/ 2147483647 h 130"/>
              <a:gd name="T46" fmla="*/ 2147483647 w 59"/>
              <a:gd name="T47" fmla="*/ 2147483647 h 130"/>
              <a:gd name="T48" fmla="*/ 2147483647 w 59"/>
              <a:gd name="T49" fmla="*/ 2147483647 h 130"/>
              <a:gd name="T50" fmla="*/ 2147483647 w 59"/>
              <a:gd name="T51" fmla="*/ 2147483647 h 130"/>
              <a:gd name="T52" fmla="*/ 0 w 59"/>
              <a:gd name="T53" fmla="*/ 2147483647 h 130"/>
              <a:gd name="T54" fmla="*/ 0 w 59"/>
              <a:gd name="T55" fmla="*/ 2147483647 h 130"/>
              <a:gd name="T56" fmla="*/ 2147483647 w 59"/>
              <a:gd name="T57" fmla="*/ 2147483647 h 130"/>
              <a:gd name="T58" fmla="*/ 2147483647 w 59"/>
              <a:gd name="T59" fmla="*/ 2147483647 h 130"/>
              <a:gd name="T60" fmla="*/ 2147483647 w 59"/>
              <a:gd name="T61" fmla="*/ 2147483647 h 130"/>
              <a:gd name="T62" fmla="*/ 2147483647 w 59"/>
              <a:gd name="T63" fmla="*/ 2147483647 h 130"/>
              <a:gd name="T64" fmla="*/ 2147483647 w 59"/>
              <a:gd name="T65" fmla="*/ 2147483647 h 130"/>
              <a:gd name="T66" fmla="*/ 2147483647 w 59"/>
              <a:gd name="T67" fmla="*/ 2147483647 h 130"/>
              <a:gd name="T68" fmla="*/ 2147483647 w 59"/>
              <a:gd name="T69" fmla="*/ 0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130"/>
              <a:gd name="T107" fmla="*/ 59 w 59"/>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130">
                <a:moveTo>
                  <a:pt x="29" y="0"/>
                </a:moveTo>
                <a:lnTo>
                  <a:pt x="32" y="0"/>
                </a:lnTo>
                <a:lnTo>
                  <a:pt x="32" y="31"/>
                </a:lnTo>
                <a:lnTo>
                  <a:pt x="56" y="31"/>
                </a:lnTo>
                <a:lnTo>
                  <a:pt x="56" y="39"/>
                </a:lnTo>
                <a:lnTo>
                  <a:pt x="32" y="39"/>
                </a:lnTo>
                <a:lnTo>
                  <a:pt x="32" y="107"/>
                </a:lnTo>
                <a:lnTo>
                  <a:pt x="34" y="111"/>
                </a:lnTo>
                <a:lnTo>
                  <a:pt x="35" y="115"/>
                </a:lnTo>
                <a:lnTo>
                  <a:pt x="42" y="118"/>
                </a:lnTo>
                <a:lnTo>
                  <a:pt x="46" y="118"/>
                </a:lnTo>
                <a:lnTo>
                  <a:pt x="49" y="116"/>
                </a:lnTo>
                <a:lnTo>
                  <a:pt x="52" y="113"/>
                </a:lnTo>
                <a:lnTo>
                  <a:pt x="54" y="108"/>
                </a:lnTo>
                <a:lnTo>
                  <a:pt x="59" y="108"/>
                </a:lnTo>
                <a:lnTo>
                  <a:pt x="56" y="116"/>
                </a:lnTo>
                <a:lnTo>
                  <a:pt x="52" y="121"/>
                </a:lnTo>
                <a:lnTo>
                  <a:pt x="48" y="125"/>
                </a:lnTo>
                <a:lnTo>
                  <a:pt x="42" y="128"/>
                </a:lnTo>
                <a:lnTo>
                  <a:pt x="34" y="130"/>
                </a:lnTo>
                <a:lnTo>
                  <a:pt x="29" y="130"/>
                </a:lnTo>
                <a:lnTo>
                  <a:pt x="20" y="124"/>
                </a:lnTo>
                <a:lnTo>
                  <a:pt x="17" y="119"/>
                </a:lnTo>
                <a:lnTo>
                  <a:pt x="17" y="116"/>
                </a:lnTo>
                <a:lnTo>
                  <a:pt x="15" y="110"/>
                </a:lnTo>
                <a:lnTo>
                  <a:pt x="15" y="39"/>
                </a:lnTo>
                <a:lnTo>
                  <a:pt x="0" y="39"/>
                </a:lnTo>
                <a:lnTo>
                  <a:pt x="0" y="36"/>
                </a:lnTo>
                <a:lnTo>
                  <a:pt x="6" y="33"/>
                </a:lnTo>
                <a:lnTo>
                  <a:pt x="12" y="28"/>
                </a:lnTo>
                <a:lnTo>
                  <a:pt x="18" y="22"/>
                </a:lnTo>
                <a:lnTo>
                  <a:pt x="23" y="14"/>
                </a:lnTo>
                <a:lnTo>
                  <a:pt x="25" y="11"/>
                </a:lnTo>
                <a:lnTo>
                  <a:pt x="26" y="6"/>
                </a:lnTo>
                <a:lnTo>
                  <a:pt x="29"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3" name="Freeform 281"/>
          <p:cNvSpPr>
            <a:spLocks noEditPoints="1"/>
          </p:cNvSpPr>
          <p:nvPr/>
        </p:nvSpPr>
        <p:spPr bwMode="auto">
          <a:xfrm>
            <a:off x="3814764" y="6114517"/>
            <a:ext cx="65087" cy="82550"/>
          </a:xfrm>
          <a:custGeom>
            <a:avLst/>
            <a:gdLst>
              <a:gd name="T0" fmla="*/ 2147483647 w 82"/>
              <a:gd name="T1" fmla="*/ 2147483647 h 104"/>
              <a:gd name="T2" fmla="*/ 2147483647 w 82"/>
              <a:gd name="T3" fmla="*/ 2147483647 h 104"/>
              <a:gd name="T4" fmla="*/ 2147483647 w 82"/>
              <a:gd name="T5" fmla="*/ 2147483647 h 104"/>
              <a:gd name="T6" fmla="*/ 2147483647 w 82"/>
              <a:gd name="T7" fmla="*/ 2147483647 h 104"/>
              <a:gd name="T8" fmla="*/ 2147483647 w 82"/>
              <a:gd name="T9" fmla="*/ 2147483647 h 104"/>
              <a:gd name="T10" fmla="*/ 2147483647 w 82"/>
              <a:gd name="T11" fmla="*/ 2147483647 h 104"/>
              <a:gd name="T12" fmla="*/ 2147483647 w 82"/>
              <a:gd name="T13" fmla="*/ 2147483647 h 104"/>
              <a:gd name="T14" fmla="*/ 2147483647 w 82"/>
              <a:gd name="T15" fmla="*/ 2147483647 h 104"/>
              <a:gd name="T16" fmla="*/ 2147483647 w 82"/>
              <a:gd name="T17" fmla="*/ 2147483647 h 104"/>
              <a:gd name="T18" fmla="*/ 2147483647 w 82"/>
              <a:gd name="T19" fmla="*/ 2147483647 h 104"/>
              <a:gd name="T20" fmla="*/ 2147483647 w 82"/>
              <a:gd name="T21" fmla="*/ 2147483647 h 104"/>
              <a:gd name="T22" fmla="*/ 2147483647 w 82"/>
              <a:gd name="T23" fmla="*/ 2147483647 h 104"/>
              <a:gd name="T24" fmla="*/ 2147483647 w 82"/>
              <a:gd name="T25" fmla="*/ 2147483647 h 104"/>
              <a:gd name="T26" fmla="*/ 2147483647 w 82"/>
              <a:gd name="T27" fmla="*/ 0 h 104"/>
              <a:gd name="T28" fmla="*/ 2147483647 w 82"/>
              <a:gd name="T29" fmla="*/ 2147483647 h 104"/>
              <a:gd name="T30" fmla="*/ 2147483647 w 82"/>
              <a:gd name="T31" fmla="*/ 2147483647 h 104"/>
              <a:gd name="T32" fmla="*/ 2147483647 w 82"/>
              <a:gd name="T33" fmla="*/ 2147483647 h 104"/>
              <a:gd name="T34" fmla="*/ 2147483647 w 82"/>
              <a:gd name="T35" fmla="*/ 2147483647 h 104"/>
              <a:gd name="T36" fmla="*/ 2147483647 w 82"/>
              <a:gd name="T37" fmla="*/ 2147483647 h 104"/>
              <a:gd name="T38" fmla="*/ 2147483647 w 82"/>
              <a:gd name="T39" fmla="*/ 2147483647 h 104"/>
              <a:gd name="T40" fmla="*/ 2147483647 w 82"/>
              <a:gd name="T41" fmla="*/ 2147483647 h 104"/>
              <a:gd name="T42" fmla="*/ 2147483647 w 82"/>
              <a:gd name="T43" fmla="*/ 2147483647 h 104"/>
              <a:gd name="T44" fmla="*/ 2147483647 w 82"/>
              <a:gd name="T45" fmla="*/ 2147483647 h 104"/>
              <a:gd name="T46" fmla="*/ 2147483647 w 82"/>
              <a:gd name="T47" fmla="*/ 2147483647 h 104"/>
              <a:gd name="T48" fmla="*/ 2147483647 w 82"/>
              <a:gd name="T49" fmla="*/ 2147483647 h 104"/>
              <a:gd name="T50" fmla="*/ 2147483647 w 82"/>
              <a:gd name="T51" fmla="*/ 2147483647 h 104"/>
              <a:gd name="T52" fmla="*/ 2147483647 w 82"/>
              <a:gd name="T53" fmla="*/ 2147483647 h 104"/>
              <a:gd name="T54" fmla="*/ 2147483647 w 82"/>
              <a:gd name="T55" fmla="*/ 2147483647 h 104"/>
              <a:gd name="T56" fmla="*/ 2147483647 w 82"/>
              <a:gd name="T57" fmla="*/ 2147483647 h 104"/>
              <a:gd name="T58" fmla="*/ 2147483647 w 82"/>
              <a:gd name="T59" fmla="*/ 2147483647 h 104"/>
              <a:gd name="T60" fmla="*/ 2147483647 w 82"/>
              <a:gd name="T61" fmla="*/ 2147483647 h 104"/>
              <a:gd name="T62" fmla="*/ 2147483647 w 82"/>
              <a:gd name="T63" fmla="*/ 2147483647 h 104"/>
              <a:gd name="T64" fmla="*/ 2147483647 w 82"/>
              <a:gd name="T65" fmla="*/ 2147483647 h 104"/>
              <a:gd name="T66" fmla="*/ 2147483647 w 82"/>
              <a:gd name="T67" fmla="*/ 2147483647 h 104"/>
              <a:gd name="T68" fmla="*/ 2147483647 w 82"/>
              <a:gd name="T69" fmla="*/ 2147483647 h 104"/>
              <a:gd name="T70" fmla="*/ 2147483647 w 82"/>
              <a:gd name="T71" fmla="*/ 2147483647 h 104"/>
              <a:gd name="T72" fmla="*/ 0 w 82"/>
              <a:gd name="T73" fmla="*/ 2147483647 h 104"/>
              <a:gd name="T74" fmla="*/ 2147483647 w 82"/>
              <a:gd name="T75" fmla="*/ 2147483647 h 104"/>
              <a:gd name="T76" fmla="*/ 2147483647 w 82"/>
              <a:gd name="T77" fmla="*/ 2147483647 h 104"/>
              <a:gd name="T78" fmla="*/ 2147483647 w 82"/>
              <a:gd name="T79" fmla="*/ 2147483647 h 104"/>
              <a:gd name="T80" fmla="*/ 2147483647 w 82"/>
              <a:gd name="T81" fmla="*/ 0 h 1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2"/>
              <a:gd name="T124" fmla="*/ 0 h 104"/>
              <a:gd name="T125" fmla="*/ 82 w 82"/>
              <a:gd name="T126" fmla="*/ 104 h 1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2" h="104">
                <a:moveTo>
                  <a:pt x="39" y="8"/>
                </a:moveTo>
                <a:lnTo>
                  <a:pt x="33" y="9"/>
                </a:lnTo>
                <a:lnTo>
                  <a:pt x="28" y="11"/>
                </a:lnTo>
                <a:lnTo>
                  <a:pt x="19" y="20"/>
                </a:lnTo>
                <a:lnTo>
                  <a:pt x="16" y="26"/>
                </a:lnTo>
                <a:lnTo>
                  <a:pt x="14" y="34"/>
                </a:lnTo>
                <a:lnTo>
                  <a:pt x="59" y="34"/>
                </a:lnTo>
                <a:lnTo>
                  <a:pt x="59" y="25"/>
                </a:lnTo>
                <a:lnTo>
                  <a:pt x="58" y="22"/>
                </a:lnTo>
                <a:lnTo>
                  <a:pt x="56" y="17"/>
                </a:lnTo>
                <a:lnTo>
                  <a:pt x="53" y="14"/>
                </a:lnTo>
                <a:lnTo>
                  <a:pt x="44" y="9"/>
                </a:lnTo>
                <a:lnTo>
                  <a:pt x="39" y="8"/>
                </a:lnTo>
                <a:close/>
                <a:moveTo>
                  <a:pt x="45" y="0"/>
                </a:moveTo>
                <a:lnTo>
                  <a:pt x="59" y="3"/>
                </a:lnTo>
                <a:lnTo>
                  <a:pt x="71" y="11"/>
                </a:lnTo>
                <a:lnTo>
                  <a:pt x="79" y="25"/>
                </a:lnTo>
                <a:lnTo>
                  <a:pt x="82" y="40"/>
                </a:lnTo>
                <a:lnTo>
                  <a:pt x="14" y="40"/>
                </a:lnTo>
                <a:lnTo>
                  <a:pt x="17" y="59"/>
                </a:lnTo>
                <a:lnTo>
                  <a:pt x="25" y="74"/>
                </a:lnTo>
                <a:lnTo>
                  <a:pt x="37" y="83"/>
                </a:lnTo>
                <a:lnTo>
                  <a:pt x="50" y="87"/>
                </a:lnTo>
                <a:lnTo>
                  <a:pt x="62" y="83"/>
                </a:lnTo>
                <a:lnTo>
                  <a:pt x="67" y="80"/>
                </a:lnTo>
                <a:lnTo>
                  <a:pt x="71" y="76"/>
                </a:lnTo>
                <a:lnTo>
                  <a:pt x="75" y="71"/>
                </a:lnTo>
                <a:lnTo>
                  <a:pt x="79" y="63"/>
                </a:lnTo>
                <a:lnTo>
                  <a:pt x="82" y="65"/>
                </a:lnTo>
                <a:lnTo>
                  <a:pt x="78" y="79"/>
                </a:lnTo>
                <a:lnTo>
                  <a:pt x="68" y="91"/>
                </a:lnTo>
                <a:lnTo>
                  <a:pt x="58" y="100"/>
                </a:lnTo>
                <a:lnTo>
                  <a:pt x="42" y="104"/>
                </a:lnTo>
                <a:lnTo>
                  <a:pt x="27" y="100"/>
                </a:lnTo>
                <a:lnTo>
                  <a:pt x="13" y="90"/>
                </a:lnTo>
                <a:lnTo>
                  <a:pt x="3" y="74"/>
                </a:lnTo>
                <a:lnTo>
                  <a:pt x="0" y="53"/>
                </a:lnTo>
                <a:lnTo>
                  <a:pt x="3" y="31"/>
                </a:lnTo>
                <a:lnTo>
                  <a:pt x="13" y="14"/>
                </a:lnTo>
                <a:lnTo>
                  <a:pt x="27" y="5"/>
                </a:lnTo>
                <a:lnTo>
                  <a:pt x="45"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4" name="Freeform 282"/>
          <p:cNvSpPr>
            <a:spLocks/>
          </p:cNvSpPr>
          <p:nvPr/>
        </p:nvSpPr>
        <p:spPr bwMode="auto">
          <a:xfrm>
            <a:off x="3886200" y="6114517"/>
            <a:ext cx="82550" cy="80962"/>
          </a:xfrm>
          <a:custGeom>
            <a:avLst/>
            <a:gdLst>
              <a:gd name="T0" fmla="*/ 2147483647 w 105"/>
              <a:gd name="T1" fmla="*/ 0 h 100"/>
              <a:gd name="T2" fmla="*/ 2147483647 w 105"/>
              <a:gd name="T3" fmla="*/ 0 h 100"/>
              <a:gd name="T4" fmla="*/ 2147483647 w 105"/>
              <a:gd name="T5" fmla="*/ 2147483647 h 100"/>
              <a:gd name="T6" fmla="*/ 2147483647 w 105"/>
              <a:gd name="T7" fmla="*/ 2147483647 h 100"/>
              <a:gd name="T8" fmla="*/ 2147483647 w 105"/>
              <a:gd name="T9" fmla="*/ 0 h 100"/>
              <a:gd name="T10" fmla="*/ 2147483647 w 105"/>
              <a:gd name="T11" fmla="*/ 2147483647 h 100"/>
              <a:gd name="T12" fmla="*/ 2147483647 w 105"/>
              <a:gd name="T13" fmla="*/ 2147483647 h 100"/>
              <a:gd name="T14" fmla="*/ 2147483647 w 105"/>
              <a:gd name="T15" fmla="*/ 2147483647 h 100"/>
              <a:gd name="T16" fmla="*/ 2147483647 w 105"/>
              <a:gd name="T17" fmla="*/ 2147483647 h 100"/>
              <a:gd name="T18" fmla="*/ 2147483647 w 105"/>
              <a:gd name="T19" fmla="*/ 2147483647 h 100"/>
              <a:gd name="T20" fmla="*/ 2147483647 w 105"/>
              <a:gd name="T21" fmla="*/ 2147483647 h 100"/>
              <a:gd name="T22" fmla="*/ 2147483647 w 105"/>
              <a:gd name="T23" fmla="*/ 2147483647 h 100"/>
              <a:gd name="T24" fmla="*/ 2147483647 w 105"/>
              <a:gd name="T25" fmla="*/ 2147483647 h 100"/>
              <a:gd name="T26" fmla="*/ 2147483647 w 105"/>
              <a:gd name="T27" fmla="*/ 2147483647 h 100"/>
              <a:gd name="T28" fmla="*/ 2147483647 w 105"/>
              <a:gd name="T29" fmla="*/ 2147483647 h 100"/>
              <a:gd name="T30" fmla="*/ 2147483647 w 105"/>
              <a:gd name="T31" fmla="*/ 2147483647 h 100"/>
              <a:gd name="T32" fmla="*/ 2147483647 w 105"/>
              <a:gd name="T33" fmla="*/ 2147483647 h 100"/>
              <a:gd name="T34" fmla="*/ 2147483647 w 105"/>
              <a:gd name="T35" fmla="*/ 2147483647 h 100"/>
              <a:gd name="T36" fmla="*/ 2147483647 w 105"/>
              <a:gd name="T37" fmla="*/ 2147483647 h 100"/>
              <a:gd name="T38" fmla="*/ 2147483647 w 105"/>
              <a:gd name="T39" fmla="*/ 2147483647 h 100"/>
              <a:gd name="T40" fmla="*/ 2147483647 w 105"/>
              <a:gd name="T41" fmla="*/ 2147483647 h 100"/>
              <a:gd name="T42" fmla="*/ 2147483647 w 105"/>
              <a:gd name="T43" fmla="*/ 2147483647 h 100"/>
              <a:gd name="T44" fmla="*/ 2147483647 w 105"/>
              <a:gd name="T45" fmla="*/ 2147483647 h 100"/>
              <a:gd name="T46" fmla="*/ 2147483647 w 105"/>
              <a:gd name="T47" fmla="*/ 2147483647 h 100"/>
              <a:gd name="T48" fmla="*/ 2147483647 w 105"/>
              <a:gd name="T49" fmla="*/ 2147483647 h 100"/>
              <a:gd name="T50" fmla="*/ 2147483647 w 105"/>
              <a:gd name="T51" fmla="*/ 2147483647 h 100"/>
              <a:gd name="T52" fmla="*/ 2147483647 w 105"/>
              <a:gd name="T53" fmla="*/ 2147483647 h 100"/>
              <a:gd name="T54" fmla="*/ 2147483647 w 105"/>
              <a:gd name="T55" fmla="*/ 2147483647 h 100"/>
              <a:gd name="T56" fmla="*/ 2147483647 w 105"/>
              <a:gd name="T57" fmla="*/ 2147483647 h 100"/>
              <a:gd name="T58" fmla="*/ 2147483647 w 105"/>
              <a:gd name="T59" fmla="*/ 2147483647 h 100"/>
              <a:gd name="T60" fmla="*/ 2147483647 w 105"/>
              <a:gd name="T61" fmla="*/ 2147483647 h 100"/>
              <a:gd name="T62" fmla="*/ 2147483647 w 105"/>
              <a:gd name="T63" fmla="*/ 2147483647 h 100"/>
              <a:gd name="T64" fmla="*/ 2147483647 w 105"/>
              <a:gd name="T65" fmla="*/ 2147483647 h 100"/>
              <a:gd name="T66" fmla="*/ 2147483647 w 105"/>
              <a:gd name="T67" fmla="*/ 2147483647 h 100"/>
              <a:gd name="T68" fmla="*/ 2147483647 w 105"/>
              <a:gd name="T69" fmla="*/ 2147483647 h 100"/>
              <a:gd name="T70" fmla="*/ 2147483647 w 105"/>
              <a:gd name="T71" fmla="*/ 2147483647 h 100"/>
              <a:gd name="T72" fmla="*/ 2147483647 w 105"/>
              <a:gd name="T73" fmla="*/ 2147483647 h 100"/>
              <a:gd name="T74" fmla="*/ 2147483647 w 105"/>
              <a:gd name="T75" fmla="*/ 2147483647 h 100"/>
              <a:gd name="T76" fmla="*/ 2147483647 w 105"/>
              <a:gd name="T77" fmla="*/ 2147483647 h 100"/>
              <a:gd name="T78" fmla="*/ 2147483647 w 105"/>
              <a:gd name="T79" fmla="*/ 2147483647 h 100"/>
              <a:gd name="T80" fmla="*/ 2147483647 w 105"/>
              <a:gd name="T81" fmla="*/ 2147483647 h 100"/>
              <a:gd name="T82" fmla="*/ 2147483647 w 105"/>
              <a:gd name="T83" fmla="*/ 2147483647 h 100"/>
              <a:gd name="T84" fmla="*/ 2147483647 w 105"/>
              <a:gd name="T85" fmla="*/ 2147483647 h 100"/>
              <a:gd name="T86" fmla="*/ 2147483647 w 105"/>
              <a:gd name="T87" fmla="*/ 2147483647 h 100"/>
              <a:gd name="T88" fmla="*/ 2147483647 w 105"/>
              <a:gd name="T89" fmla="*/ 2147483647 h 100"/>
              <a:gd name="T90" fmla="*/ 2147483647 w 105"/>
              <a:gd name="T91" fmla="*/ 2147483647 h 100"/>
              <a:gd name="T92" fmla="*/ 2147483647 w 105"/>
              <a:gd name="T93" fmla="*/ 2147483647 h 100"/>
              <a:gd name="T94" fmla="*/ 2147483647 w 105"/>
              <a:gd name="T95" fmla="*/ 2147483647 h 100"/>
              <a:gd name="T96" fmla="*/ 2147483647 w 105"/>
              <a:gd name="T97" fmla="*/ 2147483647 h 100"/>
              <a:gd name="T98" fmla="*/ 2147483647 w 105"/>
              <a:gd name="T99" fmla="*/ 2147483647 h 100"/>
              <a:gd name="T100" fmla="*/ 2147483647 w 105"/>
              <a:gd name="T101" fmla="*/ 2147483647 h 100"/>
              <a:gd name="T102" fmla="*/ 2147483647 w 105"/>
              <a:gd name="T103" fmla="*/ 2147483647 h 100"/>
              <a:gd name="T104" fmla="*/ 2147483647 w 105"/>
              <a:gd name="T105" fmla="*/ 2147483647 h 100"/>
              <a:gd name="T106" fmla="*/ 0 w 105"/>
              <a:gd name="T107" fmla="*/ 2147483647 h 100"/>
              <a:gd name="T108" fmla="*/ 2147483647 w 105"/>
              <a:gd name="T109" fmla="*/ 0 h 1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5"/>
              <a:gd name="T166" fmla="*/ 0 h 100"/>
              <a:gd name="T167" fmla="*/ 105 w 105"/>
              <a:gd name="T168" fmla="*/ 100 h 1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5" h="100">
                <a:moveTo>
                  <a:pt x="28" y="0"/>
                </a:moveTo>
                <a:lnTo>
                  <a:pt x="33" y="0"/>
                </a:lnTo>
                <a:lnTo>
                  <a:pt x="33" y="22"/>
                </a:lnTo>
                <a:lnTo>
                  <a:pt x="50" y="6"/>
                </a:lnTo>
                <a:lnTo>
                  <a:pt x="65" y="0"/>
                </a:lnTo>
                <a:lnTo>
                  <a:pt x="71" y="1"/>
                </a:lnTo>
                <a:lnTo>
                  <a:pt x="76" y="3"/>
                </a:lnTo>
                <a:lnTo>
                  <a:pt x="79" y="5"/>
                </a:lnTo>
                <a:lnTo>
                  <a:pt x="82" y="8"/>
                </a:lnTo>
                <a:lnTo>
                  <a:pt x="88" y="17"/>
                </a:lnTo>
                <a:lnTo>
                  <a:pt x="90" y="23"/>
                </a:lnTo>
                <a:lnTo>
                  <a:pt x="90" y="29"/>
                </a:lnTo>
                <a:lnTo>
                  <a:pt x="91" y="37"/>
                </a:lnTo>
                <a:lnTo>
                  <a:pt x="91" y="88"/>
                </a:lnTo>
                <a:lnTo>
                  <a:pt x="93" y="91"/>
                </a:lnTo>
                <a:lnTo>
                  <a:pt x="93" y="93"/>
                </a:lnTo>
                <a:lnTo>
                  <a:pt x="96" y="94"/>
                </a:lnTo>
                <a:lnTo>
                  <a:pt x="97" y="96"/>
                </a:lnTo>
                <a:lnTo>
                  <a:pt x="105" y="96"/>
                </a:lnTo>
                <a:lnTo>
                  <a:pt x="105" y="100"/>
                </a:lnTo>
                <a:lnTo>
                  <a:pt x="57" y="100"/>
                </a:lnTo>
                <a:lnTo>
                  <a:pt x="57" y="96"/>
                </a:lnTo>
                <a:lnTo>
                  <a:pt x="65" y="96"/>
                </a:lnTo>
                <a:lnTo>
                  <a:pt x="70" y="94"/>
                </a:lnTo>
                <a:lnTo>
                  <a:pt x="73" y="88"/>
                </a:lnTo>
                <a:lnTo>
                  <a:pt x="73" y="31"/>
                </a:lnTo>
                <a:lnTo>
                  <a:pt x="71" y="25"/>
                </a:lnTo>
                <a:lnTo>
                  <a:pt x="70" y="20"/>
                </a:lnTo>
                <a:lnTo>
                  <a:pt x="67" y="15"/>
                </a:lnTo>
                <a:lnTo>
                  <a:pt x="63" y="14"/>
                </a:lnTo>
                <a:lnTo>
                  <a:pt x="59" y="14"/>
                </a:lnTo>
                <a:lnTo>
                  <a:pt x="45" y="17"/>
                </a:lnTo>
                <a:lnTo>
                  <a:pt x="33" y="28"/>
                </a:lnTo>
                <a:lnTo>
                  <a:pt x="33" y="85"/>
                </a:lnTo>
                <a:lnTo>
                  <a:pt x="34" y="88"/>
                </a:lnTo>
                <a:lnTo>
                  <a:pt x="34" y="91"/>
                </a:lnTo>
                <a:lnTo>
                  <a:pt x="37" y="94"/>
                </a:lnTo>
                <a:lnTo>
                  <a:pt x="39" y="94"/>
                </a:lnTo>
                <a:lnTo>
                  <a:pt x="40" y="96"/>
                </a:lnTo>
                <a:lnTo>
                  <a:pt x="50" y="96"/>
                </a:lnTo>
                <a:lnTo>
                  <a:pt x="50" y="100"/>
                </a:lnTo>
                <a:lnTo>
                  <a:pt x="2" y="100"/>
                </a:lnTo>
                <a:lnTo>
                  <a:pt x="2" y="96"/>
                </a:lnTo>
                <a:lnTo>
                  <a:pt x="8" y="96"/>
                </a:lnTo>
                <a:lnTo>
                  <a:pt x="11" y="94"/>
                </a:lnTo>
                <a:lnTo>
                  <a:pt x="12" y="93"/>
                </a:lnTo>
                <a:lnTo>
                  <a:pt x="14" y="90"/>
                </a:lnTo>
                <a:lnTo>
                  <a:pt x="16" y="85"/>
                </a:lnTo>
                <a:lnTo>
                  <a:pt x="16" y="22"/>
                </a:lnTo>
                <a:lnTo>
                  <a:pt x="14" y="18"/>
                </a:lnTo>
                <a:lnTo>
                  <a:pt x="11" y="15"/>
                </a:lnTo>
                <a:lnTo>
                  <a:pt x="5" y="15"/>
                </a:lnTo>
                <a:lnTo>
                  <a:pt x="2" y="17"/>
                </a:lnTo>
                <a:lnTo>
                  <a:pt x="0" y="12"/>
                </a:lnTo>
                <a:lnTo>
                  <a:pt x="28"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5" name="Freeform 283"/>
          <p:cNvSpPr>
            <a:spLocks/>
          </p:cNvSpPr>
          <p:nvPr/>
        </p:nvSpPr>
        <p:spPr bwMode="auto">
          <a:xfrm>
            <a:off x="3970339" y="6117693"/>
            <a:ext cx="85725" cy="79375"/>
          </a:xfrm>
          <a:custGeom>
            <a:avLst/>
            <a:gdLst>
              <a:gd name="T0" fmla="*/ 0 w 108"/>
              <a:gd name="T1" fmla="*/ 0 h 101"/>
              <a:gd name="T2" fmla="*/ 2147483647 w 108"/>
              <a:gd name="T3" fmla="*/ 0 h 101"/>
              <a:gd name="T4" fmla="*/ 2147483647 w 108"/>
              <a:gd name="T5" fmla="*/ 2147483647 h 101"/>
              <a:gd name="T6" fmla="*/ 2147483647 w 108"/>
              <a:gd name="T7" fmla="*/ 2147483647 h 101"/>
              <a:gd name="T8" fmla="*/ 2147483647 w 108"/>
              <a:gd name="T9" fmla="*/ 2147483647 h 101"/>
              <a:gd name="T10" fmla="*/ 2147483647 w 108"/>
              <a:gd name="T11" fmla="*/ 2147483647 h 101"/>
              <a:gd name="T12" fmla="*/ 2147483647 w 108"/>
              <a:gd name="T13" fmla="*/ 2147483647 h 101"/>
              <a:gd name="T14" fmla="*/ 2147483647 w 108"/>
              <a:gd name="T15" fmla="*/ 2147483647 h 101"/>
              <a:gd name="T16" fmla="*/ 2147483647 w 108"/>
              <a:gd name="T17" fmla="*/ 2147483647 h 101"/>
              <a:gd name="T18" fmla="*/ 2147483647 w 108"/>
              <a:gd name="T19" fmla="*/ 2147483647 h 101"/>
              <a:gd name="T20" fmla="*/ 2147483647 w 108"/>
              <a:gd name="T21" fmla="*/ 2147483647 h 101"/>
              <a:gd name="T22" fmla="*/ 2147483647 w 108"/>
              <a:gd name="T23" fmla="*/ 2147483647 h 101"/>
              <a:gd name="T24" fmla="*/ 2147483647 w 108"/>
              <a:gd name="T25" fmla="*/ 2147483647 h 101"/>
              <a:gd name="T26" fmla="*/ 2147483647 w 108"/>
              <a:gd name="T27" fmla="*/ 2147483647 h 101"/>
              <a:gd name="T28" fmla="*/ 2147483647 w 108"/>
              <a:gd name="T29" fmla="*/ 2147483647 h 101"/>
              <a:gd name="T30" fmla="*/ 2147483647 w 108"/>
              <a:gd name="T31" fmla="*/ 2147483647 h 101"/>
              <a:gd name="T32" fmla="*/ 2147483647 w 108"/>
              <a:gd name="T33" fmla="*/ 0 h 101"/>
              <a:gd name="T34" fmla="*/ 2147483647 w 108"/>
              <a:gd name="T35" fmla="*/ 0 h 101"/>
              <a:gd name="T36" fmla="*/ 2147483647 w 108"/>
              <a:gd name="T37" fmla="*/ 2147483647 h 101"/>
              <a:gd name="T38" fmla="*/ 2147483647 w 108"/>
              <a:gd name="T39" fmla="*/ 2147483647 h 101"/>
              <a:gd name="T40" fmla="*/ 2147483647 w 108"/>
              <a:gd name="T41" fmla="*/ 2147483647 h 101"/>
              <a:gd name="T42" fmla="*/ 2147483647 w 108"/>
              <a:gd name="T43" fmla="*/ 2147483647 h 101"/>
              <a:gd name="T44" fmla="*/ 2147483647 w 108"/>
              <a:gd name="T45" fmla="*/ 2147483647 h 101"/>
              <a:gd name="T46" fmla="*/ 2147483647 w 108"/>
              <a:gd name="T47" fmla="*/ 2147483647 h 101"/>
              <a:gd name="T48" fmla="*/ 2147483647 w 108"/>
              <a:gd name="T49" fmla="*/ 2147483647 h 101"/>
              <a:gd name="T50" fmla="*/ 2147483647 w 108"/>
              <a:gd name="T51" fmla="*/ 2147483647 h 101"/>
              <a:gd name="T52" fmla="*/ 2147483647 w 108"/>
              <a:gd name="T53" fmla="*/ 2147483647 h 101"/>
              <a:gd name="T54" fmla="*/ 2147483647 w 108"/>
              <a:gd name="T55" fmla="*/ 2147483647 h 101"/>
              <a:gd name="T56" fmla="*/ 2147483647 w 108"/>
              <a:gd name="T57" fmla="*/ 2147483647 h 101"/>
              <a:gd name="T58" fmla="*/ 2147483647 w 108"/>
              <a:gd name="T59" fmla="*/ 2147483647 h 101"/>
              <a:gd name="T60" fmla="*/ 2147483647 w 108"/>
              <a:gd name="T61" fmla="*/ 2147483647 h 101"/>
              <a:gd name="T62" fmla="*/ 2147483647 w 108"/>
              <a:gd name="T63" fmla="*/ 2147483647 h 101"/>
              <a:gd name="T64" fmla="*/ 2147483647 w 108"/>
              <a:gd name="T65" fmla="*/ 2147483647 h 101"/>
              <a:gd name="T66" fmla="*/ 2147483647 w 108"/>
              <a:gd name="T67" fmla="*/ 2147483647 h 101"/>
              <a:gd name="T68" fmla="*/ 2147483647 w 108"/>
              <a:gd name="T69" fmla="*/ 2147483647 h 101"/>
              <a:gd name="T70" fmla="*/ 2147483647 w 108"/>
              <a:gd name="T71" fmla="*/ 2147483647 h 101"/>
              <a:gd name="T72" fmla="*/ 2147483647 w 108"/>
              <a:gd name="T73" fmla="*/ 2147483647 h 101"/>
              <a:gd name="T74" fmla="*/ 2147483647 w 108"/>
              <a:gd name="T75" fmla="*/ 2147483647 h 101"/>
              <a:gd name="T76" fmla="*/ 2147483647 w 108"/>
              <a:gd name="T77" fmla="*/ 2147483647 h 101"/>
              <a:gd name="T78" fmla="*/ 2147483647 w 108"/>
              <a:gd name="T79" fmla="*/ 2147483647 h 101"/>
              <a:gd name="T80" fmla="*/ 2147483647 w 108"/>
              <a:gd name="T81" fmla="*/ 2147483647 h 101"/>
              <a:gd name="T82" fmla="*/ 2147483647 w 108"/>
              <a:gd name="T83" fmla="*/ 2147483647 h 101"/>
              <a:gd name="T84" fmla="*/ 2147483647 w 108"/>
              <a:gd name="T85" fmla="*/ 2147483647 h 101"/>
              <a:gd name="T86" fmla="*/ 2147483647 w 108"/>
              <a:gd name="T87" fmla="*/ 2147483647 h 101"/>
              <a:gd name="T88" fmla="*/ 2147483647 w 108"/>
              <a:gd name="T89" fmla="*/ 2147483647 h 101"/>
              <a:gd name="T90" fmla="*/ 2147483647 w 108"/>
              <a:gd name="T91" fmla="*/ 2147483647 h 101"/>
              <a:gd name="T92" fmla="*/ 0 w 108"/>
              <a:gd name="T93" fmla="*/ 2147483647 h 101"/>
              <a:gd name="T94" fmla="*/ 0 w 108"/>
              <a:gd name="T95" fmla="*/ 0 h 1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101"/>
              <a:gd name="T146" fmla="*/ 108 w 108"/>
              <a:gd name="T147" fmla="*/ 101 h 1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101">
                <a:moveTo>
                  <a:pt x="0" y="0"/>
                </a:moveTo>
                <a:lnTo>
                  <a:pt x="34" y="0"/>
                </a:lnTo>
                <a:lnTo>
                  <a:pt x="34" y="71"/>
                </a:lnTo>
                <a:lnTo>
                  <a:pt x="35" y="77"/>
                </a:lnTo>
                <a:lnTo>
                  <a:pt x="38" y="84"/>
                </a:lnTo>
                <a:lnTo>
                  <a:pt x="45" y="87"/>
                </a:lnTo>
                <a:lnTo>
                  <a:pt x="49" y="88"/>
                </a:lnTo>
                <a:lnTo>
                  <a:pt x="54" y="87"/>
                </a:lnTo>
                <a:lnTo>
                  <a:pt x="60" y="85"/>
                </a:lnTo>
                <a:lnTo>
                  <a:pt x="65" y="82"/>
                </a:lnTo>
                <a:lnTo>
                  <a:pt x="72" y="74"/>
                </a:lnTo>
                <a:lnTo>
                  <a:pt x="72" y="11"/>
                </a:lnTo>
                <a:lnTo>
                  <a:pt x="71" y="8"/>
                </a:lnTo>
                <a:lnTo>
                  <a:pt x="68" y="6"/>
                </a:lnTo>
                <a:lnTo>
                  <a:pt x="63" y="5"/>
                </a:lnTo>
                <a:lnTo>
                  <a:pt x="59" y="5"/>
                </a:lnTo>
                <a:lnTo>
                  <a:pt x="59" y="0"/>
                </a:lnTo>
                <a:lnTo>
                  <a:pt x="91" y="0"/>
                </a:lnTo>
                <a:lnTo>
                  <a:pt x="91" y="76"/>
                </a:lnTo>
                <a:lnTo>
                  <a:pt x="93" y="80"/>
                </a:lnTo>
                <a:lnTo>
                  <a:pt x="93" y="84"/>
                </a:lnTo>
                <a:lnTo>
                  <a:pt x="94" y="85"/>
                </a:lnTo>
                <a:lnTo>
                  <a:pt x="97" y="87"/>
                </a:lnTo>
                <a:lnTo>
                  <a:pt x="102" y="87"/>
                </a:lnTo>
                <a:lnTo>
                  <a:pt x="106" y="85"/>
                </a:lnTo>
                <a:lnTo>
                  <a:pt x="108" y="88"/>
                </a:lnTo>
                <a:lnTo>
                  <a:pt x="79" y="101"/>
                </a:lnTo>
                <a:lnTo>
                  <a:pt x="72" y="101"/>
                </a:lnTo>
                <a:lnTo>
                  <a:pt x="72" y="80"/>
                </a:lnTo>
                <a:lnTo>
                  <a:pt x="68" y="87"/>
                </a:lnTo>
                <a:lnTo>
                  <a:pt x="63" y="91"/>
                </a:lnTo>
                <a:lnTo>
                  <a:pt x="54" y="97"/>
                </a:lnTo>
                <a:lnTo>
                  <a:pt x="42" y="101"/>
                </a:lnTo>
                <a:lnTo>
                  <a:pt x="35" y="99"/>
                </a:lnTo>
                <a:lnTo>
                  <a:pt x="31" y="99"/>
                </a:lnTo>
                <a:lnTo>
                  <a:pt x="26" y="96"/>
                </a:lnTo>
                <a:lnTo>
                  <a:pt x="23" y="93"/>
                </a:lnTo>
                <a:lnTo>
                  <a:pt x="20" y="88"/>
                </a:lnTo>
                <a:lnTo>
                  <a:pt x="18" y="84"/>
                </a:lnTo>
                <a:lnTo>
                  <a:pt x="17" y="77"/>
                </a:lnTo>
                <a:lnTo>
                  <a:pt x="17" y="19"/>
                </a:lnTo>
                <a:lnTo>
                  <a:pt x="15" y="14"/>
                </a:lnTo>
                <a:lnTo>
                  <a:pt x="15" y="9"/>
                </a:lnTo>
                <a:lnTo>
                  <a:pt x="12" y="8"/>
                </a:lnTo>
                <a:lnTo>
                  <a:pt x="11" y="6"/>
                </a:lnTo>
                <a:lnTo>
                  <a:pt x="7" y="5"/>
                </a:lnTo>
                <a:lnTo>
                  <a:pt x="0" y="5"/>
                </a:lnTo>
                <a:lnTo>
                  <a:pt x="0"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6" name="Freeform 284"/>
          <p:cNvSpPr>
            <a:spLocks noEditPoints="1"/>
          </p:cNvSpPr>
          <p:nvPr/>
        </p:nvSpPr>
        <p:spPr bwMode="auto">
          <a:xfrm>
            <a:off x="4062413" y="6114517"/>
            <a:ext cx="69850" cy="82550"/>
          </a:xfrm>
          <a:custGeom>
            <a:avLst/>
            <a:gdLst>
              <a:gd name="T0" fmla="*/ 2147483647 w 88"/>
              <a:gd name="T1" fmla="*/ 2147483647 h 102"/>
              <a:gd name="T2" fmla="*/ 2147483647 w 88"/>
              <a:gd name="T3" fmla="*/ 2147483647 h 102"/>
              <a:gd name="T4" fmla="*/ 2147483647 w 88"/>
              <a:gd name="T5" fmla="*/ 2147483647 h 102"/>
              <a:gd name="T6" fmla="*/ 2147483647 w 88"/>
              <a:gd name="T7" fmla="*/ 2147483647 h 102"/>
              <a:gd name="T8" fmla="*/ 2147483647 w 88"/>
              <a:gd name="T9" fmla="*/ 2147483647 h 102"/>
              <a:gd name="T10" fmla="*/ 2147483647 w 88"/>
              <a:gd name="T11" fmla="*/ 2147483647 h 102"/>
              <a:gd name="T12" fmla="*/ 2147483647 w 88"/>
              <a:gd name="T13" fmla="*/ 2147483647 h 102"/>
              <a:gd name="T14" fmla="*/ 2147483647 w 88"/>
              <a:gd name="T15" fmla="*/ 2147483647 h 102"/>
              <a:gd name="T16" fmla="*/ 2147483647 w 88"/>
              <a:gd name="T17" fmla="*/ 0 h 102"/>
              <a:gd name="T18" fmla="*/ 2147483647 w 88"/>
              <a:gd name="T19" fmla="*/ 2147483647 h 102"/>
              <a:gd name="T20" fmla="*/ 2147483647 w 88"/>
              <a:gd name="T21" fmla="*/ 2147483647 h 102"/>
              <a:gd name="T22" fmla="*/ 2147483647 w 88"/>
              <a:gd name="T23" fmla="*/ 2147483647 h 102"/>
              <a:gd name="T24" fmla="*/ 2147483647 w 88"/>
              <a:gd name="T25" fmla="*/ 2147483647 h 102"/>
              <a:gd name="T26" fmla="*/ 2147483647 w 88"/>
              <a:gd name="T27" fmla="*/ 2147483647 h 102"/>
              <a:gd name="T28" fmla="*/ 2147483647 w 88"/>
              <a:gd name="T29" fmla="*/ 2147483647 h 102"/>
              <a:gd name="T30" fmla="*/ 2147483647 w 88"/>
              <a:gd name="T31" fmla="*/ 2147483647 h 102"/>
              <a:gd name="T32" fmla="*/ 2147483647 w 88"/>
              <a:gd name="T33" fmla="*/ 2147483647 h 102"/>
              <a:gd name="T34" fmla="*/ 2147483647 w 88"/>
              <a:gd name="T35" fmla="*/ 2147483647 h 102"/>
              <a:gd name="T36" fmla="*/ 2147483647 w 88"/>
              <a:gd name="T37" fmla="*/ 2147483647 h 102"/>
              <a:gd name="T38" fmla="*/ 2147483647 w 88"/>
              <a:gd name="T39" fmla="*/ 2147483647 h 102"/>
              <a:gd name="T40" fmla="*/ 2147483647 w 88"/>
              <a:gd name="T41" fmla="*/ 2147483647 h 102"/>
              <a:gd name="T42" fmla="*/ 2147483647 w 88"/>
              <a:gd name="T43" fmla="*/ 2147483647 h 102"/>
              <a:gd name="T44" fmla="*/ 2147483647 w 88"/>
              <a:gd name="T45" fmla="*/ 2147483647 h 102"/>
              <a:gd name="T46" fmla="*/ 2147483647 w 88"/>
              <a:gd name="T47" fmla="*/ 2147483647 h 102"/>
              <a:gd name="T48" fmla="*/ 0 w 88"/>
              <a:gd name="T49" fmla="*/ 2147483647 h 102"/>
              <a:gd name="T50" fmla="*/ 2147483647 w 88"/>
              <a:gd name="T51" fmla="*/ 2147483647 h 102"/>
              <a:gd name="T52" fmla="*/ 2147483647 w 88"/>
              <a:gd name="T53" fmla="*/ 2147483647 h 102"/>
              <a:gd name="T54" fmla="*/ 2147483647 w 88"/>
              <a:gd name="T55" fmla="*/ 2147483647 h 102"/>
              <a:gd name="T56" fmla="*/ 2147483647 w 88"/>
              <a:gd name="T57" fmla="*/ 2147483647 h 102"/>
              <a:gd name="T58" fmla="*/ 2147483647 w 88"/>
              <a:gd name="T59" fmla="*/ 2147483647 h 102"/>
              <a:gd name="T60" fmla="*/ 2147483647 w 88"/>
              <a:gd name="T61" fmla="*/ 2147483647 h 102"/>
              <a:gd name="T62" fmla="*/ 2147483647 w 88"/>
              <a:gd name="T63" fmla="*/ 2147483647 h 102"/>
              <a:gd name="T64" fmla="*/ 2147483647 w 88"/>
              <a:gd name="T65" fmla="*/ 2147483647 h 102"/>
              <a:gd name="T66" fmla="*/ 2147483647 w 88"/>
              <a:gd name="T67" fmla="*/ 2147483647 h 102"/>
              <a:gd name="T68" fmla="*/ 2147483647 w 88"/>
              <a:gd name="T69" fmla="*/ 2147483647 h 102"/>
              <a:gd name="T70" fmla="*/ 2147483647 w 88"/>
              <a:gd name="T71" fmla="*/ 2147483647 h 102"/>
              <a:gd name="T72" fmla="*/ 2147483647 w 88"/>
              <a:gd name="T73" fmla="*/ 2147483647 h 102"/>
              <a:gd name="T74" fmla="*/ 2147483647 w 88"/>
              <a:gd name="T75" fmla="*/ 2147483647 h 102"/>
              <a:gd name="T76" fmla="*/ 2147483647 w 88"/>
              <a:gd name="T77" fmla="*/ 2147483647 h 102"/>
              <a:gd name="T78" fmla="*/ 2147483647 w 88"/>
              <a:gd name="T79" fmla="*/ 0 h 1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102"/>
              <a:gd name="T122" fmla="*/ 88 w 88"/>
              <a:gd name="T123" fmla="*/ 102 h 1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102">
                <a:moveTo>
                  <a:pt x="54" y="43"/>
                </a:moveTo>
                <a:lnTo>
                  <a:pt x="46" y="46"/>
                </a:lnTo>
                <a:lnTo>
                  <a:pt x="40" y="48"/>
                </a:lnTo>
                <a:lnTo>
                  <a:pt x="35" y="49"/>
                </a:lnTo>
                <a:lnTo>
                  <a:pt x="32" y="51"/>
                </a:lnTo>
                <a:lnTo>
                  <a:pt x="25" y="57"/>
                </a:lnTo>
                <a:lnTo>
                  <a:pt x="20" y="62"/>
                </a:lnTo>
                <a:lnTo>
                  <a:pt x="18" y="66"/>
                </a:lnTo>
                <a:lnTo>
                  <a:pt x="17" y="73"/>
                </a:lnTo>
                <a:lnTo>
                  <a:pt x="17" y="77"/>
                </a:lnTo>
                <a:lnTo>
                  <a:pt x="18" y="82"/>
                </a:lnTo>
                <a:lnTo>
                  <a:pt x="25" y="88"/>
                </a:lnTo>
                <a:lnTo>
                  <a:pt x="28" y="90"/>
                </a:lnTo>
                <a:lnTo>
                  <a:pt x="37" y="90"/>
                </a:lnTo>
                <a:lnTo>
                  <a:pt x="42" y="88"/>
                </a:lnTo>
                <a:lnTo>
                  <a:pt x="54" y="79"/>
                </a:lnTo>
                <a:lnTo>
                  <a:pt x="54" y="43"/>
                </a:lnTo>
                <a:close/>
                <a:moveTo>
                  <a:pt x="38" y="0"/>
                </a:moveTo>
                <a:lnTo>
                  <a:pt x="54" y="3"/>
                </a:lnTo>
                <a:lnTo>
                  <a:pt x="60" y="5"/>
                </a:lnTo>
                <a:lnTo>
                  <a:pt x="66" y="11"/>
                </a:lnTo>
                <a:lnTo>
                  <a:pt x="69" y="15"/>
                </a:lnTo>
                <a:lnTo>
                  <a:pt x="69" y="18"/>
                </a:lnTo>
                <a:lnTo>
                  <a:pt x="71" y="26"/>
                </a:lnTo>
                <a:lnTo>
                  <a:pt x="71" y="83"/>
                </a:lnTo>
                <a:lnTo>
                  <a:pt x="72" y="87"/>
                </a:lnTo>
                <a:lnTo>
                  <a:pt x="72" y="88"/>
                </a:lnTo>
                <a:lnTo>
                  <a:pt x="79" y="88"/>
                </a:lnTo>
                <a:lnTo>
                  <a:pt x="83" y="83"/>
                </a:lnTo>
                <a:lnTo>
                  <a:pt x="88" y="80"/>
                </a:lnTo>
                <a:lnTo>
                  <a:pt x="88" y="87"/>
                </a:lnTo>
                <a:lnTo>
                  <a:pt x="82" y="93"/>
                </a:lnTo>
                <a:lnTo>
                  <a:pt x="76" y="97"/>
                </a:lnTo>
                <a:lnTo>
                  <a:pt x="71" y="100"/>
                </a:lnTo>
                <a:lnTo>
                  <a:pt x="65" y="102"/>
                </a:lnTo>
                <a:lnTo>
                  <a:pt x="60" y="102"/>
                </a:lnTo>
                <a:lnTo>
                  <a:pt x="57" y="99"/>
                </a:lnTo>
                <a:lnTo>
                  <a:pt x="55" y="96"/>
                </a:lnTo>
                <a:lnTo>
                  <a:pt x="54" y="91"/>
                </a:lnTo>
                <a:lnTo>
                  <a:pt x="54" y="87"/>
                </a:lnTo>
                <a:lnTo>
                  <a:pt x="46" y="91"/>
                </a:lnTo>
                <a:lnTo>
                  <a:pt x="42" y="96"/>
                </a:lnTo>
                <a:lnTo>
                  <a:pt x="37" y="99"/>
                </a:lnTo>
                <a:lnTo>
                  <a:pt x="35" y="100"/>
                </a:lnTo>
                <a:lnTo>
                  <a:pt x="29" y="102"/>
                </a:lnTo>
                <a:lnTo>
                  <a:pt x="17" y="102"/>
                </a:lnTo>
                <a:lnTo>
                  <a:pt x="11" y="99"/>
                </a:lnTo>
                <a:lnTo>
                  <a:pt x="6" y="96"/>
                </a:lnTo>
                <a:lnTo>
                  <a:pt x="3" y="91"/>
                </a:lnTo>
                <a:lnTo>
                  <a:pt x="0" y="85"/>
                </a:lnTo>
                <a:lnTo>
                  <a:pt x="0" y="71"/>
                </a:lnTo>
                <a:lnTo>
                  <a:pt x="3" y="65"/>
                </a:lnTo>
                <a:lnTo>
                  <a:pt x="6" y="60"/>
                </a:lnTo>
                <a:lnTo>
                  <a:pt x="11" y="56"/>
                </a:lnTo>
                <a:lnTo>
                  <a:pt x="17" y="51"/>
                </a:lnTo>
                <a:lnTo>
                  <a:pt x="32" y="45"/>
                </a:lnTo>
                <a:lnTo>
                  <a:pt x="54" y="35"/>
                </a:lnTo>
                <a:lnTo>
                  <a:pt x="54" y="32"/>
                </a:lnTo>
                <a:lnTo>
                  <a:pt x="52" y="23"/>
                </a:lnTo>
                <a:lnTo>
                  <a:pt x="51" y="17"/>
                </a:lnTo>
                <a:lnTo>
                  <a:pt x="49" y="12"/>
                </a:lnTo>
                <a:lnTo>
                  <a:pt x="45" y="9"/>
                </a:lnTo>
                <a:lnTo>
                  <a:pt x="40" y="8"/>
                </a:lnTo>
                <a:lnTo>
                  <a:pt x="31" y="8"/>
                </a:lnTo>
                <a:lnTo>
                  <a:pt x="25" y="11"/>
                </a:lnTo>
                <a:lnTo>
                  <a:pt x="23" y="14"/>
                </a:lnTo>
                <a:lnTo>
                  <a:pt x="21" y="15"/>
                </a:lnTo>
                <a:lnTo>
                  <a:pt x="21" y="25"/>
                </a:lnTo>
                <a:lnTo>
                  <a:pt x="20" y="29"/>
                </a:lnTo>
                <a:lnTo>
                  <a:pt x="18" y="32"/>
                </a:lnTo>
                <a:lnTo>
                  <a:pt x="12" y="35"/>
                </a:lnTo>
                <a:lnTo>
                  <a:pt x="9" y="35"/>
                </a:lnTo>
                <a:lnTo>
                  <a:pt x="6" y="32"/>
                </a:lnTo>
                <a:lnTo>
                  <a:pt x="4" y="29"/>
                </a:lnTo>
                <a:lnTo>
                  <a:pt x="3" y="25"/>
                </a:lnTo>
                <a:lnTo>
                  <a:pt x="4" y="18"/>
                </a:lnTo>
                <a:lnTo>
                  <a:pt x="7" y="14"/>
                </a:lnTo>
                <a:lnTo>
                  <a:pt x="12" y="8"/>
                </a:lnTo>
                <a:lnTo>
                  <a:pt x="23" y="3"/>
                </a:lnTo>
                <a:lnTo>
                  <a:pt x="38"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7" name="Freeform 285"/>
          <p:cNvSpPr>
            <a:spLocks/>
          </p:cNvSpPr>
          <p:nvPr/>
        </p:nvSpPr>
        <p:spPr bwMode="auto">
          <a:xfrm>
            <a:off x="4133850" y="6093879"/>
            <a:ext cx="46038" cy="103188"/>
          </a:xfrm>
          <a:custGeom>
            <a:avLst/>
            <a:gdLst>
              <a:gd name="T0" fmla="*/ 2147483647 w 59"/>
              <a:gd name="T1" fmla="*/ 0 h 130"/>
              <a:gd name="T2" fmla="*/ 2147483647 w 59"/>
              <a:gd name="T3" fmla="*/ 0 h 130"/>
              <a:gd name="T4" fmla="*/ 2147483647 w 59"/>
              <a:gd name="T5" fmla="*/ 2147483647 h 130"/>
              <a:gd name="T6" fmla="*/ 2147483647 w 59"/>
              <a:gd name="T7" fmla="*/ 2147483647 h 130"/>
              <a:gd name="T8" fmla="*/ 2147483647 w 59"/>
              <a:gd name="T9" fmla="*/ 2147483647 h 130"/>
              <a:gd name="T10" fmla="*/ 2147483647 w 59"/>
              <a:gd name="T11" fmla="*/ 2147483647 h 130"/>
              <a:gd name="T12" fmla="*/ 2147483647 w 59"/>
              <a:gd name="T13" fmla="*/ 2147483647 h 130"/>
              <a:gd name="T14" fmla="*/ 2147483647 w 59"/>
              <a:gd name="T15" fmla="*/ 2147483647 h 130"/>
              <a:gd name="T16" fmla="*/ 2147483647 w 59"/>
              <a:gd name="T17" fmla="*/ 2147483647 h 130"/>
              <a:gd name="T18" fmla="*/ 2147483647 w 59"/>
              <a:gd name="T19" fmla="*/ 2147483647 h 130"/>
              <a:gd name="T20" fmla="*/ 2147483647 w 59"/>
              <a:gd name="T21" fmla="*/ 2147483647 h 130"/>
              <a:gd name="T22" fmla="*/ 2147483647 w 59"/>
              <a:gd name="T23" fmla="*/ 2147483647 h 130"/>
              <a:gd name="T24" fmla="*/ 2147483647 w 59"/>
              <a:gd name="T25" fmla="*/ 2147483647 h 130"/>
              <a:gd name="T26" fmla="*/ 2147483647 w 59"/>
              <a:gd name="T27" fmla="*/ 2147483647 h 130"/>
              <a:gd name="T28" fmla="*/ 2147483647 w 59"/>
              <a:gd name="T29" fmla="*/ 2147483647 h 130"/>
              <a:gd name="T30" fmla="*/ 2147483647 w 59"/>
              <a:gd name="T31" fmla="*/ 2147483647 h 130"/>
              <a:gd name="T32" fmla="*/ 2147483647 w 59"/>
              <a:gd name="T33" fmla="*/ 2147483647 h 130"/>
              <a:gd name="T34" fmla="*/ 2147483647 w 59"/>
              <a:gd name="T35" fmla="*/ 2147483647 h 130"/>
              <a:gd name="T36" fmla="*/ 2147483647 w 59"/>
              <a:gd name="T37" fmla="*/ 2147483647 h 130"/>
              <a:gd name="T38" fmla="*/ 2147483647 w 59"/>
              <a:gd name="T39" fmla="*/ 2147483647 h 130"/>
              <a:gd name="T40" fmla="*/ 2147483647 w 59"/>
              <a:gd name="T41" fmla="*/ 2147483647 h 130"/>
              <a:gd name="T42" fmla="*/ 2147483647 w 59"/>
              <a:gd name="T43" fmla="*/ 2147483647 h 130"/>
              <a:gd name="T44" fmla="*/ 2147483647 w 59"/>
              <a:gd name="T45" fmla="*/ 2147483647 h 130"/>
              <a:gd name="T46" fmla="*/ 2147483647 w 59"/>
              <a:gd name="T47" fmla="*/ 2147483647 h 130"/>
              <a:gd name="T48" fmla="*/ 2147483647 w 59"/>
              <a:gd name="T49" fmla="*/ 2147483647 h 130"/>
              <a:gd name="T50" fmla="*/ 2147483647 w 59"/>
              <a:gd name="T51" fmla="*/ 2147483647 h 130"/>
              <a:gd name="T52" fmla="*/ 0 w 59"/>
              <a:gd name="T53" fmla="*/ 2147483647 h 130"/>
              <a:gd name="T54" fmla="*/ 0 w 59"/>
              <a:gd name="T55" fmla="*/ 2147483647 h 130"/>
              <a:gd name="T56" fmla="*/ 2147483647 w 59"/>
              <a:gd name="T57" fmla="*/ 2147483647 h 130"/>
              <a:gd name="T58" fmla="*/ 2147483647 w 59"/>
              <a:gd name="T59" fmla="*/ 2147483647 h 130"/>
              <a:gd name="T60" fmla="*/ 2147483647 w 59"/>
              <a:gd name="T61" fmla="*/ 2147483647 h 130"/>
              <a:gd name="T62" fmla="*/ 2147483647 w 59"/>
              <a:gd name="T63" fmla="*/ 2147483647 h 130"/>
              <a:gd name="T64" fmla="*/ 2147483647 w 59"/>
              <a:gd name="T65" fmla="*/ 2147483647 h 130"/>
              <a:gd name="T66" fmla="*/ 2147483647 w 59"/>
              <a:gd name="T67" fmla="*/ 2147483647 h 130"/>
              <a:gd name="T68" fmla="*/ 2147483647 w 59"/>
              <a:gd name="T69" fmla="*/ 0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130"/>
              <a:gd name="T107" fmla="*/ 59 w 59"/>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130">
                <a:moveTo>
                  <a:pt x="31" y="0"/>
                </a:moveTo>
                <a:lnTo>
                  <a:pt x="34" y="0"/>
                </a:lnTo>
                <a:lnTo>
                  <a:pt x="34" y="31"/>
                </a:lnTo>
                <a:lnTo>
                  <a:pt x="56" y="31"/>
                </a:lnTo>
                <a:lnTo>
                  <a:pt x="56" y="39"/>
                </a:lnTo>
                <a:lnTo>
                  <a:pt x="34" y="39"/>
                </a:lnTo>
                <a:lnTo>
                  <a:pt x="34" y="111"/>
                </a:lnTo>
                <a:lnTo>
                  <a:pt x="36" y="115"/>
                </a:lnTo>
                <a:lnTo>
                  <a:pt x="39" y="116"/>
                </a:lnTo>
                <a:lnTo>
                  <a:pt x="44" y="118"/>
                </a:lnTo>
                <a:lnTo>
                  <a:pt x="47" y="118"/>
                </a:lnTo>
                <a:lnTo>
                  <a:pt x="50" y="116"/>
                </a:lnTo>
                <a:lnTo>
                  <a:pt x="53" y="113"/>
                </a:lnTo>
                <a:lnTo>
                  <a:pt x="56" y="108"/>
                </a:lnTo>
                <a:lnTo>
                  <a:pt x="59" y="108"/>
                </a:lnTo>
                <a:lnTo>
                  <a:pt x="56" y="116"/>
                </a:lnTo>
                <a:lnTo>
                  <a:pt x="53" y="121"/>
                </a:lnTo>
                <a:lnTo>
                  <a:pt x="48" y="125"/>
                </a:lnTo>
                <a:lnTo>
                  <a:pt x="44" y="127"/>
                </a:lnTo>
                <a:lnTo>
                  <a:pt x="39" y="130"/>
                </a:lnTo>
                <a:lnTo>
                  <a:pt x="30" y="130"/>
                </a:lnTo>
                <a:lnTo>
                  <a:pt x="25" y="127"/>
                </a:lnTo>
                <a:lnTo>
                  <a:pt x="22" y="125"/>
                </a:lnTo>
                <a:lnTo>
                  <a:pt x="17" y="116"/>
                </a:lnTo>
                <a:lnTo>
                  <a:pt x="16" y="110"/>
                </a:lnTo>
                <a:lnTo>
                  <a:pt x="16" y="39"/>
                </a:lnTo>
                <a:lnTo>
                  <a:pt x="0" y="39"/>
                </a:lnTo>
                <a:lnTo>
                  <a:pt x="0" y="36"/>
                </a:lnTo>
                <a:lnTo>
                  <a:pt x="7" y="33"/>
                </a:lnTo>
                <a:lnTo>
                  <a:pt x="13" y="28"/>
                </a:lnTo>
                <a:lnTo>
                  <a:pt x="19" y="22"/>
                </a:lnTo>
                <a:lnTo>
                  <a:pt x="24" y="14"/>
                </a:lnTo>
                <a:lnTo>
                  <a:pt x="25" y="11"/>
                </a:lnTo>
                <a:lnTo>
                  <a:pt x="28" y="6"/>
                </a:lnTo>
                <a:lnTo>
                  <a:pt x="31"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8" name="Freeform 286"/>
          <p:cNvSpPr>
            <a:spLocks noEditPoints="1"/>
          </p:cNvSpPr>
          <p:nvPr/>
        </p:nvSpPr>
        <p:spPr bwMode="auto">
          <a:xfrm>
            <a:off x="4184650" y="6076417"/>
            <a:ext cx="38100" cy="119062"/>
          </a:xfrm>
          <a:custGeom>
            <a:avLst/>
            <a:gdLst>
              <a:gd name="T0" fmla="*/ 2147483647 w 48"/>
              <a:gd name="T1" fmla="*/ 2147483647 h 150"/>
              <a:gd name="T2" fmla="*/ 2147483647 w 48"/>
              <a:gd name="T3" fmla="*/ 2147483647 h 150"/>
              <a:gd name="T4" fmla="*/ 2147483647 w 48"/>
              <a:gd name="T5" fmla="*/ 2147483647 h 150"/>
              <a:gd name="T6" fmla="*/ 2147483647 w 48"/>
              <a:gd name="T7" fmla="*/ 2147483647 h 150"/>
              <a:gd name="T8" fmla="*/ 2147483647 w 48"/>
              <a:gd name="T9" fmla="*/ 2147483647 h 150"/>
              <a:gd name="T10" fmla="*/ 2147483647 w 48"/>
              <a:gd name="T11" fmla="*/ 2147483647 h 150"/>
              <a:gd name="T12" fmla="*/ 2147483647 w 48"/>
              <a:gd name="T13" fmla="*/ 2147483647 h 150"/>
              <a:gd name="T14" fmla="*/ 2147483647 w 48"/>
              <a:gd name="T15" fmla="*/ 2147483647 h 150"/>
              <a:gd name="T16" fmla="*/ 2147483647 w 48"/>
              <a:gd name="T17" fmla="*/ 2147483647 h 150"/>
              <a:gd name="T18" fmla="*/ 2147483647 w 48"/>
              <a:gd name="T19" fmla="*/ 2147483647 h 150"/>
              <a:gd name="T20" fmla="*/ 2147483647 w 48"/>
              <a:gd name="T21" fmla="*/ 2147483647 h 150"/>
              <a:gd name="T22" fmla="*/ 2147483647 w 48"/>
              <a:gd name="T23" fmla="*/ 2147483647 h 150"/>
              <a:gd name="T24" fmla="*/ 2147483647 w 48"/>
              <a:gd name="T25" fmla="*/ 2147483647 h 150"/>
              <a:gd name="T26" fmla="*/ 2147483647 w 48"/>
              <a:gd name="T27" fmla="*/ 2147483647 h 150"/>
              <a:gd name="T28" fmla="*/ 2147483647 w 48"/>
              <a:gd name="T29" fmla="*/ 2147483647 h 150"/>
              <a:gd name="T30" fmla="*/ 2147483647 w 48"/>
              <a:gd name="T31" fmla="*/ 2147483647 h 150"/>
              <a:gd name="T32" fmla="*/ 2147483647 w 48"/>
              <a:gd name="T33" fmla="*/ 2147483647 h 150"/>
              <a:gd name="T34" fmla="*/ 2147483647 w 48"/>
              <a:gd name="T35" fmla="*/ 2147483647 h 150"/>
              <a:gd name="T36" fmla="*/ 2147483647 w 48"/>
              <a:gd name="T37" fmla="*/ 2147483647 h 150"/>
              <a:gd name="T38" fmla="*/ 2147483647 w 48"/>
              <a:gd name="T39" fmla="*/ 2147483647 h 150"/>
              <a:gd name="T40" fmla="*/ 2147483647 w 48"/>
              <a:gd name="T41" fmla="*/ 2147483647 h 150"/>
              <a:gd name="T42" fmla="*/ 2147483647 w 48"/>
              <a:gd name="T43" fmla="*/ 2147483647 h 150"/>
              <a:gd name="T44" fmla="*/ 0 w 48"/>
              <a:gd name="T45" fmla="*/ 2147483647 h 150"/>
              <a:gd name="T46" fmla="*/ 2147483647 w 48"/>
              <a:gd name="T47" fmla="*/ 2147483647 h 150"/>
              <a:gd name="T48" fmla="*/ 2147483647 w 48"/>
              <a:gd name="T49" fmla="*/ 0 h 150"/>
              <a:gd name="T50" fmla="*/ 2147483647 w 48"/>
              <a:gd name="T51" fmla="*/ 0 h 150"/>
              <a:gd name="T52" fmla="*/ 2147483647 w 48"/>
              <a:gd name="T53" fmla="*/ 2147483647 h 150"/>
              <a:gd name="T54" fmla="*/ 2147483647 w 48"/>
              <a:gd name="T55" fmla="*/ 2147483647 h 150"/>
              <a:gd name="T56" fmla="*/ 2147483647 w 48"/>
              <a:gd name="T57" fmla="*/ 2147483647 h 150"/>
              <a:gd name="T58" fmla="*/ 2147483647 w 48"/>
              <a:gd name="T59" fmla="*/ 2147483647 h 150"/>
              <a:gd name="T60" fmla="*/ 2147483647 w 48"/>
              <a:gd name="T61" fmla="*/ 2147483647 h 150"/>
              <a:gd name="T62" fmla="*/ 2147483647 w 48"/>
              <a:gd name="T63" fmla="*/ 2147483647 h 150"/>
              <a:gd name="T64" fmla="*/ 2147483647 w 48"/>
              <a:gd name="T65" fmla="*/ 2147483647 h 150"/>
              <a:gd name="T66" fmla="*/ 2147483647 w 48"/>
              <a:gd name="T67" fmla="*/ 2147483647 h 150"/>
              <a:gd name="T68" fmla="*/ 2147483647 w 48"/>
              <a:gd name="T69" fmla="*/ 2147483647 h 150"/>
              <a:gd name="T70" fmla="*/ 2147483647 w 48"/>
              <a:gd name="T71" fmla="*/ 2147483647 h 150"/>
              <a:gd name="T72" fmla="*/ 2147483647 w 48"/>
              <a:gd name="T73" fmla="*/ 2147483647 h 150"/>
              <a:gd name="T74" fmla="*/ 2147483647 w 48"/>
              <a:gd name="T75" fmla="*/ 0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
              <a:gd name="T115" fmla="*/ 0 h 150"/>
              <a:gd name="T116" fmla="*/ 48 w 48"/>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 h="150">
                <a:moveTo>
                  <a:pt x="30" y="50"/>
                </a:moveTo>
                <a:lnTo>
                  <a:pt x="34" y="50"/>
                </a:lnTo>
                <a:lnTo>
                  <a:pt x="34" y="138"/>
                </a:lnTo>
                <a:lnTo>
                  <a:pt x="36" y="141"/>
                </a:lnTo>
                <a:lnTo>
                  <a:pt x="39" y="144"/>
                </a:lnTo>
                <a:lnTo>
                  <a:pt x="42" y="146"/>
                </a:lnTo>
                <a:lnTo>
                  <a:pt x="48" y="146"/>
                </a:lnTo>
                <a:lnTo>
                  <a:pt x="48" y="150"/>
                </a:lnTo>
                <a:lnTo>
                  <a:pt x="2" y="150"/>
                </a:lnTo>
                <a:lnTo>
                  <a:pt x="2" y="146"/>
                </a:lnTo>
                <a:lnTo>
                  <a:pt x="11" y="146"/>
                </a:lnTo>
                <a:lnTo>
                  <a:pt x="16" y="141"/>
                </a:lnTo>
                <a:lnTo>
                  <a:pt x="16" y="138"/>
                </a:lnTo>
                <a:lnTo>
                  <a:pt x="17" y="133"/>
                </a:lnTo>
                <a:lnTo>
                  <a:pt x="17" y="82"/>
                </a:lnTo>
                <a:lnTo>
                  <a:pt x="16" y="75"/>
                </a:lnTo>
                <a:lnTo>
                  <a:pt x="16" y="70"/>
                </a:lnTo>
                <a:lnTo>
                  <a:pt x="14" y="68"/>
                </a:lnTo>
                <a:lnTo>
                  <a:pt x="14" y="67"/>
                </a:lnTo>
                <a:lnTo>
                  <a:pt x="11" y="65"/>
                </a:lnTo>
                <a:lnTo>
                  <a:pt x="7" y="65"/>
                </a:lnTo>
                <a:lnTo>
                  <a:pt x="2" y="67"/>
                </a:lnTo>
                <a:lnTo>
                  <a:pt x="0" y="62"/>
                </a:lnTo>
                <a:lnTo>
                  <a:pt x="30" y="50"/>
                </a:lnTo>
                <a:close/>
                <a:moveTo>
                  <a:pt x="22" y="0"/>
                </a:moveTo>
                <a:lnTo>
                  <a:pt x="28" y="0"/>
                </a:lnTo>
                <a:lnTo>
                  <a:pt x="31" y="2"/>
                </a:lnTo>
                <a:lnTo>
                  <a:pt x="36" y="7"/>
                </a:lnTo>
                <a:lnTo>
                  <a:pt x="36" y="13"/>
                </a:lnTo>
                <a:lnTo>
                  <a:pt x="34" y="16"/>
                </a:lnTo>
                <a:lnTo>
                  <a:pt x="30" y="20"/>
                </a:lnTo>
                <a:lnTo>
                  <a:pt x="25" y="22"/>
                </a:lnTo>
                <a:lnTo>
                  <a:pt x="22" y="20"/>
                </a:lnTo>
                <a:lnTo>
                  <a:pt x="17" y="17"/>
                </a:lnTo>
                <a:lnTo>
                  <a:pt x="16" y="14"/>
                </a:lnTo>
                <a:lnTo>
                  <a:pt x="14" y="10"/>
                </a:lnTo>
                <a:lnTo>
                  <a:pt x="17" y="3"/>
                </a:lnTo>
                <a:lnTo>
                  <a:pt x="22"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79" name="Freeform 287"/>
          <p:cNvSpPr>
            <a:spLocks noEditPoints="1"/>
          </p:cNvSpPr>
          <p:nvPr/>
        </p:nvSpPr>
        <p:spPr bwMode="auto">
          <a:xfrm>
            <a:off x="4233863" y="6114517"/>
            <a:ext cx="74612" cy="82550"/>
          </a:xfrm>
          <a:custGeom>
            <a:avLst/>
            <a:gdLst>
              <a:gd name="T0" fmla="*/ 2147483647 w 93"/>
              <a:gd name="T1" fmla="*/ 2147483647 h 104"/>
              <a:gd name="T2" fmla="*/ 2147483647 w 93"/>
              <a:gd name="T3" fmla="*/ 2147483647 h 104"/>
              <a:gd name="T4" fmla="*/ 2147483647 w 93"/>
              <a:gd name="T5" fmla="*/ 2147483647 h 104"/>
              <a:gd name="T6" fmla="*/ 2147483647 w 93"/>
              <a:gd name="T7" fmla="*/ 2147483647 h 104"/>
              <a:gd name="T8" fmla="*/ 2147483647 w 93"/>
              <a:gd name="T9" fmla="*/ 2147483647 h 104"/>
              <a:gd name="T10" fmla="*/ 2147483647 w 93"/>
              <a:gd name="T11" fmla="*/ 2147483647 h 104"/>
              <a:gd name="T12" fmla="*/ 2147483647 w 93"/>
              <a:gd name="T13" fmla="*/ 2147483647 h 104"/>
              <a:gd name="T14" fmla="*/ 2147483647 w 93"/>
              <a:gd name="T15" fmla="*/ 2147483647 h 104"/>
              <a:gd name="T16" fmla="*/ 2147483647 w 93"/>
              <a:gd name="T17" fmla="*/ 2147483647 h 104"/>
              <a:gd name="T18" fmla="*/ 2147483647 w 93"/>
              <a:gd name="T19" fmla="*/ 2147483647 h 104"/>
              <a:gd name="T20" fmla="*/ 2147483647 w 93"/>
              <a:gd name="T21" fmla="*/ 2147483647 h 104"/>
              <a:gd name="T22" fmla="*/ 2147483647 w 93"/>
              <a:gd name="T23" fmla="*/ 2147483647 h 104"/>
              <a:gd name="T24" fmla="*/ 2147483647 w 93"/>
              <a:gd name="T25" fmla="*/ 2147483647 h 104"/>
              <a:gd name="T26" fmla="*/ 2147483647 w 93"/>
              <a:gd name="T27" fmla="*/ 2147483647 h 104"/>
              <a:gd name="T28" fmla="*/ 2147483647 w 93"/>
              <a:gd name="T29" fmla="*/ 2147483647 h 104"/>
              <a:gd name="T30" fmla="*/ 2147483647 w 93"/>
              <a:gd name="T31" fmla="*/ 2147483647 h 104"/>
              <a:gd name="T32" fmla="*/ 2147483647 w 93"/>
              <a:gd name="T33" fmla="*/ 2147483647 h 104"/>
              <a:gd name="T34" fmla="*/ 2147483647 w 93"/>
              <a:gd name="T35" fmla="*/ 2147483647 h 104"/>
              <a:gd name="T36" fmla="*/ 2147483647 w 93"/>
              <a:gd name="T37" fmla="*/ 2147483647 h 104"/>
              <a:gd name="T38" fmla="*/ 2147483647 w 93"/>
              <a:gd name="T39" fmla="*/ 2147483647 h 104"/>
              <a:gd name="T40" fmla="*/ 2147483647 w 93"/>
              <a:gd name="T41" fmla="*/ 2147483647 h 104"/>
              <a:gd name="T42" fmla="*/ 2147483647 w 93"/>
              <a:gd name="T43" fmla="*/ 2147483647 h 104"/>
              <a:gd name="T44" fmla="*/ 2147483647 w 93"/>
              <a:gd name="T45" fmla="*/ 2147483647 h 104"/>
              <a:gd name="T46" fmla="*/ 2147483647 w 93"/>
              <a:gd name="T47" fmla="*/ 2147483647 h 104"/>
              <a:gd name="T48" fmla="*/ 2147483647 w 93"/>
              <a:gd name="T49" fmla="*/ 0 h 104"/>
              <a:gd name="T50" fmla="*/ 2147483647 w 93"/>
              <a:gd name="T51" fmla="*/ 2147483647 h 104"/>
              <a:gd name="T52" fmla="*/ 2147483647 w 93"/>
              <a:gd name="T53" fmla="*/ 2147483647 h 104"/>
              <a:gd name="T54" fmla="*/ 2147483647 w 93"/>
              <a:gd name="T55" fmla="*/ 2147483647 h 104"/>
              <a:gd name="T56" fmla="*/ 2147483647 w 93"/>
              <a:gd name="T57" fmla="*/ 2147483647 h 104"/>
              <a:gd name="T58" fmla="*/ 2147483647 w 93"/>
              <a:gd name="T59" fmla="*/ 2147483647 h 104"/>
              <a:gd name="T60" fmla="*/ 2147483647 w 93"/>
              <a:gd name="T61" fmla="*/ 2147483647 h 104"/>
              <a:gd name="T62" fmla="*/ 2147483647 w 93"/>
              <a:gd name="T63" fmla="*/ 2147483647 h 104"/>
              <a:gd name="T64" fmla="*/ 2147483647 w 93"/>
              <a:gd name="T65" fmla="*/ 2147483647 h 104"/>
              <a:gd name="T66" fmla="*/ 2147483647 w 93"/>
              <a:gd name="T67" fmla="*/ 2147483647 h 104"/>
              <a:gd name="T68" fmla="*/ 2147483647 w 93"/>
              <a:gd name="T69" fmla="*/ 2147483647 h 104"/>
              <a:gd name="T70" fmla="*/ 2147483647 w 93"/>
              <a:gd name="T71" fmla="*/ 2147483647 h 104"/>
              <a:gd name="T72" fmla="*/ 2147483647 w 93"/>
              <a:gd name="T73" fmla="*/ 2147483647 h 104"/>
              <a:gd name="T74" fmla="*/ 2147483647 w 93"/>
              <a:gd name="T75" fmla="*/ 2147483647 h 104"/>
              <a:gd name="T76" fmla="*/ 2147483647 w 93"/>
              <a:gd name="T77" fmla="*/ 2147483647 h 104"/>
              <a:gd name="T78" fmla="*/ 2147483647 w 93"/>
              <a:gd name="T79" fmla="*/ 2147483647 h 104"/>
              <a:gd name="T80" fmla="*/ 2147483647 w 93"/>
              <a:gd name="T81" fmla="*/ 2147483647 h 104"/>
              <a:gd name="T82" fmla="*/ 0 w 93"/>
              <a:gd name="T83" fmla="*/ 2147483647 h 104"/>
              <a:gd name="T84" fmla="*/ 2147483647 w 93"/>
              <a:gd name="T85" fmla="*/ 2147483647 h 104"/>
              <a:gd name="T86" fmla="*/ 2147483647 w 93"/>
              <a:gd name="T87" fmla="*/ 2147483647 h 104"/>
              <a:gd name="T88" fmla="*/ 2147483647 w 93"/>
              <a:gd name="T89" fmla="*/ 2147483647 h 104"/>
              <a:gd name="T90" fmla="*/ 2147483647 w 93"/>
              <a:gd name="T91" fmla="*/ 2147483647 h 104"/>
              <a:gd name="T92" fmla="*/ 2147483647 w 93"/>
              <a:gd name="T93" fmla="*/ 2147483647 h 104"/>
              <a:gd name="T94" fmla="*/ 2147483647 w 93"/>
              <a:gd name="T95" fmla="*/ 0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104"/>
              <a:gd name="T146" fmla="*/ 93 w 9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104">
                <a:moveTo>
                  <a:pt x="37" y="8"/>
                </a:moveTo>
                <a:lnTo>
                  <a:pt x="28" y="14"/>
                </a:lnTo>
                <a:lnTo>
                  <a:pt x="25" y="18"/>
                </a:lnTo>
                <a:lnTo>
                  <a:pt x="23" y="23"/>
                </a:lnTo>
                <a:lnTo>
                  <a:pt x="20" y="29"/>
                </a:lnTo>
                <a:lnTo>
                  <a:pt x="20" y="35"/>
                </a:lnTo>
                <a:lnTo>
                  <a:pt x="19" y="43"/>
                </a:lnTo>
                <a:lnTo>
                  <a:pt x="22" y="63"/>
                </a:lnTo>
                <a:lnTo>
                  <a:pt x="28" y="80"/>
                </a:lnTo>
                <a:lnTo>
                  <a:pt x="33" y="87"/>
                </a:lnTo>
                <a:lnTo>
                  <a:pt x="37" y="91"/>
                </a:lnTo>
                <a:lnTo>
                  <a:pt x="44" y="94"/>
                </a:lnTo>
                <a:lnTo>
                  <a:pt x="50" y="96"/>
                </a:lnTo>
                <a:lnTo>
                  <a:pt x="54" y="96"/>
                </a:lnTo>
                <a:lnTo>
                  <a:pt x="59" y="93"/>
                </a:lnTo>
                <a:lnTo>
                  <a:pt x="64" y="91"/>
                </a:lnTo>
                <a:lnTo>
                  <a:pt x="67" y="87"/>
                </a:lnTo>
                <a:lnTo>
                  <a:pt x="73" y="76"/>
                </a:lnTo>
                <a:lnTo>
                  <a:pt x="75" y="59"/>
                </a:lnTo>
                <a:lnTo>
                  <a:pt x="71" y="35"/>
                </a:lnTo>
                <a:lnTo>
                  <a:pt x="62" y="17"/>
                </a:lnTo>
                <a:lnTo>
                  <a:pt x="59" y="14"/>
                </a:lnTo>
                <a:lnTo>
                  <a:pt x="50" y="8"/>
                </a:lnTo>
                <a:lnTo>
                  <a:pt x="37" y="8"/>
                </a:lnTo>
                <a:close/>
                <a:moveTo>
                  <a:pt x="47" y="0"/>
                </a:moveTo>
                <a:lnTo>
                  <a:pt x="61" y="3"/>
                </a:lnTo>
                <a:lnTo>
                  <a:pt x="73" y="8"/>
                </a:lnTo>
                <a:lnTo>
                  <a:pt x="82" y="17"/>
                </a:lnTo>
                <a:lnTo>
                  <a:pt x="90" y="32"/>
                </a:lnTo>
                <a:lnTo>
                  <a:pt x="93" y="49"/>
                </a:lnTo>
                <a:lnTo>
                  <a:pt x="92" y="63"/>
                </a:lnTo>
                <a:lnTo>
                  <a:pt x="87" y="76"/>
                </a:lnTo>
                <a:lnTo>
                  <a:pt x="82" y="85"/>
                </a:lnTo>
                <a:lnTo>
                  <a:pt x="76" y="91"/>
                </a:lnTo>
                <a:lnTo>
                  <a:pt x="70" y="96"/>
                </a:lnTo>
                <a:lnTo>
                  <a:pt x="59" y="102"/>
                </a:lnTo>
                <a:lnTo>
                  <a:pt x="45" y="104"/>
                </a:lnTo>
                <a:lnTo>
                  <a:pt x="33" y="102"/>
                </a:lnTo>
                <a:lnTo>
                  <a:pt x="20" y="96"/>
                </a:lnTo>
                <a:lnTo>
                  <a:pt x="11" y="85"/>
                </a:lnTo>
                <a:lnTo>
                  <a:pt x="3" y="70"/>
                </a:lnTo>
                <a:lnTo>
                  <a:pt x="0" y="53"/>
                </a:lnTo>
                <a:lnTo>
                  <a:pt x="2" y="40"/>
                </a:lnTo>
                <a:lnTo>
                  <a:pt x="6" y="26"/>
                </a:lnTo>
                <a:lnTo>
                  <a:pt x="11" y="18"/>
                </a:lnTo>
                <a:lnTo>
                  <a:pt x="23" y="6"/>
                </a:lnTo>
                <a:lnTo>
                  <a:pt x="31" y="3"/>
                </a:lnTo>
                <a:lnTo>
                  <a:pt x="47"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0" name="Freeform 288"/>
          <p:cNvSpPr>
            <a:spLocks/>
          </p:cNvSpPr>
          <p:nvPr/>
        </p:nvSpPr>
        <p:spPr bwMode="auto">
          <a:xfrm>
            <a:off x="4314825" y="6114517"/>
            <a:ext cx="84138" cy="80962"/>
          </a:xfrm>
          <a:custGeom>
            <a:avLst/>
            <a:gdLst>
              <a:gd name="T0" fmla="*/ 2147483647 w 106"/>
              <a:gd name="T1" fmla="*/ 0 h 100"/>
              <a:gd name="T2" fmla="*/ 2147483647 w 106"/>
              <a:gd name="T3" fmla="*/ 0 h 100"/>
              <a:gd name="T4" fmla="*/ 2147483647 w 106"/>
              <a:gd name="T5" fmla="*/ 2147483647 h 100"/>
              <a:gd name="T6" fmla="*/ 2147483647 w 106"/>
              <a:gd name="T7" fmla="*/ 2147483647 h 100"/>
              <a:gd name="T8" fmla="*/ 2147483647 w 106"/>
              <a:gd name="T9" fmla="*/ 0 h 100"/>
              <a:gd name="T10" fmla="*/ 2147483647 w 106"/>
              <a:gd name="T11" fmla="*/ 2147483647 h 100"/>
              <a:gd name="T12" fmla="*/ 2147483647 w 106"/>
              <a:gd name="T13" fmla="*/ 2147483647 h 100"/>
              <a:gd name="T14" fmla="*/ 2147483647 w 106"/>
              <a:gd name="T15" fmla="*/ 2147483647 h 100"/>
              <a:gd name="T16" fmla="*/ 2147483647 w 106"/>
              <a:gd name="T17" fmla="*/ 2147483647 h 100"/>
              <a:gd name="T18" fmla="*/ 2147483647 w 106"/>
              <a:gd name="T19" fmla="*/ 2147483647 h 100"/>
              <a:gd name="T20" fmla="*/ 2147483647 w 106"/>
              <a:gd name="T21" fmla="*/ 2147483647 h 100"/>
              <a:gd name="T22" fmla="*/ 2147483647 w 106"/>
              <a:gd name="T23" fmla="*/ 2147483647 h 100"/>
              <a:gd name="T24" fmla="*/ 2147483647 w 106"/>
              <a:gd name="T25" fmla="*/ 2147483647 h 100"/>
              <a:gd name="T26" fmla="*/ 2147483647 w 106"/>
              <a:gd name="T27" fmla="*/ 2147483647 h 100"/>
              <a:gd name="T28" fmla="*/ 2147483647 w 106"/>
              <a:gd name="T29" fmla="*/ 2147483647 h 100"/>
              <a:gd name="T30" fmla="*/ 2147483647 w 106"/>
              <a:gd name="T31" fmla="*/ 2147483647 h 100"/>
              <a:gd name="T32" fmla="*/ 2147483647 w 106"/>
              <a:gd name="T33" fmla="*/ 2147483647 h 100"/>
              <a:gd name="T34" fmla="*/ 2147483647 w 106"/>
              <a:gd name="T35" fmla="*/ 2147483647 h 100"/>
              <a:gd name="T36" fmla="*/ 2147483647 w 106"/>
              <a:gd name="T37" fmla="*/ 2147483647 h 100"/>
              <a:gd name="T38" fmla="*/ 2147483647 w 106"/>
              <a:gd name="T39" fmla="*/ 2147483647 h 100"/>
              <a:gd name="T40" fmla="*/ 2147483647 w 106"/>
              <a:gd name="T41" fmla="*/ 2147483647 h 100"/>
              <a:gd name="T42" fmla="*/ 2147483647 w 106"/>
              <a:gd name="T43" fmla="*/ 2147483647 h 100"/>
              <a:gd name="T44" fmla="*/ 2147483647 w 106"/>
              <a:gd name="T45" fmla="*/ 2147483647 h 100"/>
              <a:gd name="T46" fmla="*/ 2147483647 w 106"/>
              <a:gd name="T47" fmla="*/ 2147483647 h 100"/>
              <a:gd name="T48" fmla="*/ 2147483647 w 106"/>
              <a:gd name="T49" fmla="*/ 2147483647 h 100"/>
              <a:gd name="T50" fmla="*/ 2147483647 w 106"/>
              <a:gd name="T51" fmla="*/ 2147483647 h 100"/>
              <a:gd name="T52" fmla="*/ 2147483647 w 106"/>
              <a:gd name="T53" fmla="*/ 2147483647 h 100"/>
              <a:gd name="T54" fmla="*/ 2147483647 w 106"/>
              <a:gd name="T55" fmla="*/ 2147483647 h 100"/>
              <a:gd name="T56" fmla="*/ 2147483647 w 106"/>
              <a:gd name="T57" fmla="*/ 2147483647 h 100"/>
              <a:gd name="T58" fmla="*/ 2147483647 w 106"/>
              <a:gd name="T59" fmla="*/ 2147483647 h 100"/>
              <a:gd name="T60" fmla="*/ 2147483647 w 106"/>
              <a:gd name="T61" fmla="*/ 2147483647 h 100"/>
              <a:gd name="T62" fmla="*/ 2147483647 w 106"/>
              <a:gd name="T63" fmla="*/ 2147483647 h 100"/>
              <a:gd name="T64" fmla="*/ 2147483647 w 106"/>
              <a:gd name="T65" fmla="*/ 2147483647 h 100"/>
              <a:gd name="T66" fmla="*/ 2147483647 w 106"/>
              <a:gd name="T67" fmla="*/ 2147483647 h 100"/>
              <a:gd name="T68" fmla="*/ 2147483647 w 106"/>
              <a:gd name="T69" fmla="*/ 2147483647 h 100"/>
              <a:gd name="T70" fmla="*/ 2147483647 w 106"/>
              <a:gd name="T71" fmla="*/ 2147483647 h 100"/>
              <a:gd name="T72" fmla="*/ 2147483647 w 106"/>
              <a:gd name="T73" fmla="*/ 2147483647 h 100"/>
              <a:gd name="T74" fmla="*/ 2147483647 w 106"/>
              <a:gd name="T75" fmla="*/ 2147483647 h 100"/>
              <a:gd name="T76" fmla="*/ 2147483647 w 106"/>
              <a:gd name="T77" fmla="*/ 2147483647 h 100"/>
              <a:gd name="T78" fmla="*/ 2147483647 w 106"/>
              <a:gd name="T79" fmla="*/ 2147483647 h 100"/>
              <a:gd name="T80" fmla="*/ 2147483647 w 106"/>
              <a:gd name="T81" fmla="*/ 2147483647 h 100"/>
              <a:gd name="T82" fmla="*/ 2147483647 w 106"/>
              <a:gd name="T83" fmla="*/ 2147483647 h 100"/>
              <a:gd name="T84" fmla="*/ 2147483647 w 106"/>
              <a:gd name="T85" fmla="*/ 2147483647 h 100"/>
              <a:gd name="T86" fmla="*/ 2147483647 w 106"/>
              <a:gd name="T87" fmla="*/ 2147483647 h 100"/>
              <a:gd name="T88" fmla="*/ 2147483647 w 106"/>
              <a:gd name="T89" fmla="*/ 2147483647 h 100"/>
              <a:gd name="T90" fmla="*/ 2147483647 w 106"/>
              <a:gd name="T91" fmla="*/ 2147483647 h 100"/>
              <a:gd name="T92" fmla="*/ 2147483647 w 106"/>
              <a:gd name="T93" fmla="*/ 2147483647 h 100"/>
              <a:gd name="T94" fmla="*/ 2147483647 w 106"/>
              <a:gd name="T95" fmla="*/ 2147483647 h 100"/>
              <a:gd name="T96" fmla="*/ 0 w 106"/>
              <a:gd name="T97" fmla="*/ 2147483647 h 100"/>
              <a:gd name="T98" fmla="*/ 2147483647 w 106"/>
              <a:gd name="T99" fmla="*/ 0 h 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100"/>
              <a:gd name="T152" fmla="*/ 106 w 106"/>
              <a:gd name="T153" fmla="*/ 100 h 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100">
                <a:moveTo>
                  <a:pt x="30" y="0"/>
                </a:moveTo>
                <a:lnTo>
                  <a:pt x="34" y="0"/>
                </a:lnTo>
                <a:lnTo>
                  <a:pt x="34" y="22"/>
                </a:lnTo>
                <a:lnTo>
                  <a:pt x="50" y="6"/>
                </a:lnTo>
                <a:lnTo>
                  <a:pt x="67" y="0"/>
                </a:lnTo>
                <a:lnTo>
                  <a:pt x="76" y="3"/>
                </a:lnTo>
                <a:lnTo>
                  <a:pt x="79" y="5"/>
                </a:lnTo>
                <a:lnTo>
                  <a:pt x="84" y="8"/>
                </a:lnTo>
                <a:lnTo>
                  <a:pt x="87" y="12"/>
                </a:lnTo>
                <a:lnTo>
                  <a:pt x="89" y="17"/>
                </a:lnTo>
                <a:lnTo>
                  <a:pt x="92" y="29"/>
                </a:lnTo>
                <a:lnTo>
                  <a:pt x="92" y="88"/>
                </a:lnTo>
                <a:lnTo>
                  <a:pt x="93" y="91"/>
                </a:lnTo>
                <a:lnTo>
                  <a:pt x="96" y="94"/>
                </a:lnTo>
                <a:lnTo>
                  <a:pt x="99" y="96"/>
                </a:lnTo>
                <a:lnTo>
                  <a:pt x="106" y="96"/>
                </a:lnTo>
                <a:lnTo>
                  <a:pt x="106" y="100"/>
                </a:lnTo>
                <a:lnTo>
                  <a:pt x="58" y="100"/>
                </a:lnTo>
                <a:lnTo>
                  <a:pt x="58" y="96"/>
                </a:lnTo>
                <a:lnTo>
                  <a:pt x="65" y="96"/>
                </a:lnTo>
                <a:lnTo>
                  <a:pt x="70" y="94"/>
                </a:lnTo>
                <a:lnTo>
                  <a:pt x="73" y="88"/>
                </a:lnTo>
                <a:lnTo>
                  <a:pt x="73" y="28"/>
                </a:lnTo>
                <a:lnTo>
                  <a:pt x="72" y="23"/>
                </a:lnTo>
                <a:lnTo>
                  <a:pt x="70" y="20"/>
                </a:lnTo>
                <a:lnTo>
                  <a:pt x="67" y="15"/>
                </a:lnTo>
                <a:lnTo>
                  <a:pt x="64" y="14"/>
                </a:lnTo>
                <a:lnTo>
                  <a:pt x="53" y="14"/>
                </a:lnTo>
                <a:lnTo>
                  <a:pt x="47" y="17"/>
                </a:lnTo>
                <a:lnTo>
                  <a:pt x="41" y="22"/>
                </a:lnTo>
                <a:lnTo>
                  <a:pt x="34" y="28"/>
                </a:lnTo>
                <a:lnTo>
                  <a:pt x="34" y="91"/>
                </a:lnTo>
                <a:lnTo>
                  <a:pt x="36" y="93"/>
                </a:lnTo>
                <a:lnTo>
                  <a:pt x="39" y="94"/>
                </a:lnTo>
                <a:lnTo>
                  <a:pt x="41" y="96"/>
                </a:lnTo>
                <a:lnTo>
                  <a:pt x="50" y="96"/>
                </a:lnTo>
                <a:lnTo>
                  <a:pt x="50" y="100"/>
                </a:lnTo>
                <a:lnTo>
                  <a:pt x="2" y="100"/>
                </a:lnTo>
                <a:lnTo>
                  <a:pt x="2" y="96"/>
                </a:lnTo>
                <a:lnTo>
                  <a:pt x="8" y="96"/>
                </a:lnTo>
                <a:lnTo>
                  <a:pt x="14" y="93"/>
                </a:lnTo>
                <a:lnTo>
                  <a:pt x="14" y="90"/>
                </a:lnTo>
                <a:lnTo>
                  <a:pt x="16" y="85"/>
                </a:lnTo>
                <a:lnTo>
                  <a:pt x="16" y="22"/>
                </a:lnTo>
                <a:lnTo>
                  <a:pt x="14" y="18"/>
                </a:lnTo>
                <a:lnTo>
                  <a:pt x="11" y="15"/>
                </a:lnTo>
                <a:lnTo>
                  <a:pt x="5" y="15"/>
                </a:lnTo>
                <a:lnTo>
                  <a:pt x="2" y="17"/>
                </a:lnTo>
                <a:lnTo>
                  <a:pt x="0" y="12"/>
                </a:lnTo>
                <a:lnTo>
                  <a:pt x="30"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1" name="Freeform 290"/>
          <p:cNvSpPr>
            <a:spLocks/>
          </p:cNvSpPr>
          <p:nvPr/>
        </p:nvSpPr>
        <p:spPr bwMode="auto">
          <a:xfrm>
            <a:off x="4506913" y="6114517"/>
            <a:ext cx="63500" cy="82550"/>
          </a:xfrm>
          <a:custGeom>
            <a:avLst/>
            <a:gdLst>
              <a:gd name="T0" fmla="*/ 2147483647 w 80"/>
              <a:gd name="T1" fmla="*/ 0 h 104"/>
              <a:gd name="T2" fmla="*/ 2147483647 w 80"/>
              <a:gd name="T3" fmla="*/ 2147483647 h 104"/>
              <a:gd name="T4" fmla="*/ 2147483647 w 80"/>
              <a:gd name="T5" fmla="*/ 2147483647 h 104"/>
              <a:gd name="T6" fmla="*/ 2147483647 w 80"/>
              <a:gd name="T7" fmla="*/ 2147483647 h 104"/>
              <a:gd name="T8" fmla="*/ 2147483647 w 80"/>
              <a:gd name="T9" fmla="*/ 2147483647 h 104"/>
              <a:gd name="T10" fmla="*/ 2147483647 w 80"/>
              <a:gd name="T11" fmla="*/ 2147483647 h 104"/>
              <a:gd name="T12" fmla="*/ 2147483647 w 80"/>
              <a:gd name="T13" fmla="*/ 2147483647 h 104"/>
              <a:gd name="T14" fmla="*/ 2147483647 w 80"/>
              <a:gd name="T15" fmla="*/ 2147483647 h 104"/>
              <a:gd name="T16" fmla="*/ 2147483647 w 80"/>
              <a:gd name="T17" fmla="*/ 2147483647 h 104"/>
              <a:gd name="T18" fmla="*/ 2147483647 w 80"/>
              <a:gd name="T19" fmla="*/ 2147483647 h 104"/>
              <a:gd name="T20" fmla="*/ 2147483647 w 80"/>
              <a:gd name="T21" fmla="*/ 2147483647 h 104"/>
              <a:gd name="T22" fmla="*/ 2147483647 w 80"/>
              <a:gd name="T23" fmla="*/ 2147483647 h 104"/>
              <a:gd name="T24" fmla="*/ 2147483647 w 80"/>
              <a:gd name="T25" fmla="*/ 2147483647 h 104"/>
              <a:gd name="T26" fmla="*/ 2147483647 w 80"/>
              <a:gd name="T27" fmla="*/ 2147483647 h 104"/>
              <a:gd name="T28" fmla="*/ 2147483647 w 80"/>
              <a:gd name="T29" fmla="*/ 2147483647 h 104"/>
              <a:gd name="T30" fmla="*/ 2147483647 w 80"/>
              <a:gd name="T31" fmla="*/ 2147483647 h 104"/>
              <a:gd name="T32" fmla="*/ 2147483647 w 80"/>
              <a:gd name="T33" fmla="*/ 2147483647 h 104"/>
              <a:gd name="T34" fmla="*/ 2147483647 w 80"/>
              <a:gd name="T35" fmla="*/ 2147483647 h 104"/>
              <a:gd name="T36" fmla="*/ 2147483647 w 80"/>
              <a:gd name="T37" fmla="*/ 2147483647 h 104"/>
              <a:gd name="T38" fmla="*/ 2147483647 w 80"/>
              <a:gd name="T39" fmla="*/ 2147483647 h 104"/>
              <a:gd name="T40" fmla="*/ 2147483647 w 80"/>
              <a:gd name="T41" fmla="*/ 2147483647 h 104"/>
              <a:gd name="T42" fmla="*/ 2147483647 w 80"/>
              <a:gd name="T43" fmla="*/ 2147483647 h 104"/>
              <a:gd name="T44" fmla="*/ 2147483647 w 80"/>
              <a:gd name="T45" fmla="*/ 2147483647 h 104"/>
              <a:gd name="T46" fmla="*/ 2147483647 w 80"/>
              <a:gd name="T47" fmla="*/ 2147483647 h 104"/>
              <a:gd name="T48" fmla="*/ 2147483647 w 80"/>
              <a:gd name="T49" fmla="*/ 2147483647 h 104"/>
              <a:gd name="T50" fmla="*/ 2147483647 w 80"/>
              <a:gd name="T51" fmla="*/ 2147483647 h 104"/>
              <a:gd name="T52" fmla="*/ 2147483647 w 80"/>
              <a:gd name="T53" fmla="*/ 2147483647 h 104"/>
              <a:gd name="T54" fmla="*/ 2147483647 w 80"/>
              <a:gd name="T55" fmla="*/ 2147483647 h 104"/>
              <a:gd name="T56" fmla="*/ 2147483647 w 80"/>
              <a:gd name="T57" fmla="*/ 2147483647 h 104"/>
              <a:gd name="T58" fmla="*/ 2147483647 w 80"/>
              <a:gd name="T59" fmla="*/ 2147483647 h 104"/>
              <a:gd name="T60" fmla="*/ 2147483647 w 80"/>
              <a:gd name="T61" fmla="*/ 2147483647 h 104"/>
              <a:gd name="T62" fmla="*/ 2147483647 w 80"/>
              <a:gd name="T63" fmla="*/ 2147483647 h 104"/>
              <a:gd name="T64" fmla="*/ 2147483647 w 80"/>
              <a:gd name="T65" fmla="*/ 2147483647 h 104"/>
              <a:gd name="T66" fmla="*/ 2147483647 w 80"/>
              <a:gd name="T67" fmla="*/ 2147483647 h 104"/>
              <a:gd name="T68" fmla="*/ 2147483647 w 80"/>
              <a:gd name="T69" fmla="*/ 2147483647 h 104"/>
              <a:gd name="T70" fmla="*/ 2147483647 w 80"/>
              <a:gd name="T71" fmla="*/ 2147483647 h 104"/>
              <a:gd name="T72" fmla="*/ 2147483647 w 80"/>
              <a:gd name="T73" fmla="*/ 2147483647 h 104"/>
              <a:gd name="T74" fmla="*/ 2147483647 w 80"/>
              <a:gd name="T75" fmla="*/ 2147483647 h 104"/>
              <a:gd name="T76" fmla="*/ 2147483647 w 80"/>
              <a:gd name="T77" fmla="*/ 2147483647 h 104"/>
              <a:gd name="T78" fmla="*/ 0 w 80"/>
              <a:gd name="T79" fmla="*/ 2147483647 h 104"/>
              <a:gd name="T80" fmla="*/ 2147483647 w 80"/>
              <a:gd name="T81" fmla="*/ 2147483647 h 104"/>
              <a:gd name="T82" fmla="*/ 2147483647 w 80"/>
              <a:gd name="T83" fmla="*/ 2147483647 h 104"/>
              <a:gd name="T84" fmla="*/ 2147483647 w 80"/>
              <a:gd name="T85" fmla="*/ 2147483647 h 104"/>
              <a:gd name="T86" fmla="*/ 2147483647 w 80"/>
              <a:gd name="T87" fmla="*/ 0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
              <a:gd name="T133" fmla="*/ 0 h 104"/>
              <a:gd name="T134" fmla="*/ 80 w 80"/>
              <a:gd name="T135" fmla="*/ 104 h 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 h="104">
                <a:moveTo>
                  <a:pt x="45" y="0"/>
                </a:moveTo>
                <a:lnTo>
                  <a:pt x="54" y="1"/>
                </a:lnTo>
                <a:lnTo>
                  <a:pt x="69" y="8"/>
                </a:lnTo>
                <a:lnTo>
                  <a:pt x="74" y="14"/>
                </a:lnTo>
                <a:lnTo>
                  <a:pt x="77" y="18"/>
                </a:lnTo>
                <a:lnTo>
                  <a:pt x="79" y="23"/>
                </a:lnTo>
                <a:lnTo>
                  <a:pt x="77" y="28"/>
                </a:lnTo>
                <a:lnTo>
                  <a:pt x="75" y="31"/>
                </a:lnTo>
                <a:lnTo>
                  <a:pt x="74" y="32"/>
                </a:lnTo>
                <a:lnTo>
                  <a:pt x="65" y="32"/>
                </a:lnTo>
                <a:lnTo>
                  <a:pt x="58" y="29"/>
                </a:lnTo>
                <a:lnTo>
                  <a:pt x="57" y="26"/>
                </a:lnTo>
                <a:lnTo>
                  <a:pt x="55" y="20"/>
                </a:lnTo>
                <a:lnTo>
                  <a:pt x="55" y="15"/>
                </a:lnTo>
                <a:lnTo>
                  <a:pt x="52" y="11"/>
                </a:lnTo>
                <a:lnTo>
                  <a:pt x="46" y="8"/>
                </a:lnTo>
                <a:lnTo>
                  <a:pt x="35" y="8"/>
                </a:lnTo>
                <a:lnTo>
                  <a:pt x="29" y="11"/>
                </a:lnTo>
                <a:lnTo>
                  <a:pt x="24" y="15"/>
                </a:lnTo>
                <a:lnTo>
                  <a:pt x="18" y="28"/>
                </a:lnTo>
                <a:lnTo>
                  <a:pt x="17" y="43"/>
                </a:lnTo>
                <a:lnTo>
                  <a:pt x="18" y="59"/>
                </a:lnTo>
                <a:lnTo>
                  <a:pt x="24" y="74"/>
                </a:lnTo>
                <a:lnTo>
                  <a:pt x="29" y="79"/>
                </a:lnTo>
                <a:lnTo>
                  <a:pt x="35" y="83"/>
                </a:lnTo>
                <a:lnTo>
                  <a:pt x="41" y="87"/>
                </a:lnTo>
                <a:lnTo>
                  <a:pt x="54" y="87"/>
                </a:lnTo>
                <a:lnTo>
                  <a:pt x="66" y="80"/>
                </a:lnTo>
                <a:lnTo>
                  <a:pt x="71" y="76"/>
                </a:lnTo>
                <a:lnTo>
                  <a:pt x="74" y="70"/>
                </a:lnTo>
                <a:lnTo>
                  <a:pt x="77" y="62"/>
                </a:lnTo>
                <a:lnTo>
                  <a:pt x="80" y="63"/>
                </a:lnTo>
                <a:lnTo>
                  <a:pt x="75" y="80"/>
                </a:lnTo>
                <a:lnTo>
                  <a:pt x="65" y="93"/>
                </a:lnTo>
                <a:lnTo>
                  <a:pt x="54" y="100"/>
                </a:lnTo>
                <a:lnTo>
                  <a:pt x="40" y="104"/>
                </a:lnTo>
                <a:lnTo>
                  <a:pt x="24" y="100"/>
                </a:lnTo>
                <a:lnTo>
                  <a:pt x="10" y="90"/>
                </a:lnTo>
                <a:lnTo>
                  <a:pt x="3" y="73"/>
                </a:lnTo>
                <a:lnTo>
                  <a:pt x="0" y="53"/>
                </a:lnTo>
                <a:lnTo>
                  <a:pt x="3" y="31"/>
                </a:lnTo>
                <a:lnTo>
                  <a:pt x="12" y="15"/>
                </a:lnTo>
                <a:lnTo>
                  <a:pt x="27" y="5"/>
                </a:lnTo>
                <a:lnTo>
                  <a:pt x="45"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2" name="Freeform 291"/>
          <p:cNvSpPr>
            <a:spLocks/>
          </p:cNvSpPr>
          <p:nvPr/>
        </p:nvSpPr>
        <p:spPr bwMode="auto">
          <a:xfrm>
            <a:off x="4578351" y="6114517"/>
            <a:ext cx="130175" cy="80962"/>
          </a:xfrm>
          <a:custGeom>
            <a:avLst/>
            <a:gdLst>
              <a:gd name="T0" fmla="*/ 2147483647 w 166"/>
              <a:gd name="T1" fmla="*/ 0 h 100"/>
              <a:gd name="T2" fmla="*/ 2147483647 w 166"/>
              <a:gd name="T3" fmla="*/ 2147483647 h 100"/>
              <a:gd name="T4" fmla="*/ 2147483647 w 166"/>
              <a:gd name="T5" fmla="*/ 2147483647 h 100"/>
              <a:gd name="T6" fmla="*/ 2147483647 w 166"/>
              <a:gd name="T7" fmla="*/ 2147483647 h 100"/>
              <a:gd name="T8" fmla="*/ 2147483647 w 166"/>
              <a:gd name="T9" fmla="*/ 0 h 100"/>
              <a:gd name="T10" fmla="*/ 2147483647 w 166"/>
              <a:gd name="T11" fmla="*/ 2147483647 h 100"/>
              <a:gd name="T12" fmla="*/ 2147483647 w 166"/>
              <a:gd name="T13" fmla="*/ 2147483647 h 100"/>
              <a:gd name="T14" fmla="*/ 2147483647 w 166"/>
              <a:gd name="T15" fmla="*/ 2147483647 h 100"/>
              <a:gd name="T16" fmla="*/ 2147483647 w 166"/>
              <a:gd name="T17" fmla="*/ 0 h 100"/>
              <a:gd name="T18" fmla="*/ 2147483647 w 166"/>
              <a:gd name="T19" fmla="*/ 2147483647 h 100"/>
              <a:gd name="T20" fmla="*/ 2147483647 w 166"/>
              <a:gd name="T21" fmla="*/ 2147483647 h 100"/>
              <a:gd name="T22" fmla="*/ 2147483647 w 166"/>
              <a:gd name="T23" fmla="*/ 2147483647 h 100"/>
              <a:gd name="T24" fmla="*/ 2147483647 w 166"/>
              <a:gd name="T25" fmla="*/ 2147483647 h 100"/>
              <a:gd name="T26" fmla="*/ 2147483647 w 166"/>
              <a:gd name="T27" fmla="*/ 2147483647 h 100"/>
              <a:gd name="T28" fmla="*/ 2147483647 w 166"/>
              <a:gd name="T29" fmla="*/ 2147483647 h 100"/>
              <a:gd name="T30" fmla="*/ 2147483647 w 166"/>
              <a:gd name="T31" fmla="*/ 2147483647 h 100"/>
              <a:gd name="T32" fmla="*/ 2147483647 w 166"/>
              <a:gd name="T33" fmla="*/ 2147483647 h 100"/>
              <a:gd name="T34" fmla="*/ 2147483647 w 166"/>
              <a:gd name="T35" fmla="*/ 2147483647 h 100"/>
              <a:gd name="T36" fmla="*/ 2147483647 w 166"/>
              <a:gd name="T37" fmla="*/ 2147483647 h 100"/>
              <a:gd name="T38" fmla="*/ 2147483647 w 166"/>
              <a:gd name="T39" fmla="*/ 2147483647 h 100"/>
              <a:gd name="T40" fmla="*/ 2147483647 w 166"/>
              <a:gd name="T41" fmla="*/ 2147483647 h 100"/>
              <a:gd name="T42" fmla="*/ 2147483647 w 166"/>
              <a:gd name="T43" fmla="*/ 2147483647 h 100"/>
              <a:gd name="T44" fmla="*/ 2147483647 w 166"/>
              <a:gd name="T45" fmla="*/ 2147483647 h 100"/>
              <a:gd name="T46" fmla="*/ 2147483647 w 166"/>
              <a:gd name="T47" fmla="*/ 2147483647 h 100"/>
              <a:gd name="T48" fmla="*/ 2147483647 w 166"/>
              <a:gd name="T49" fmla="*/ 2147483647 h 100"/>
              <a:gd name="T50" fmla="*/ 2147483647 w 166"/>
              <a:gd name="T51" fmla="*/ 2147483647 h 100"/>
              <a:gd name="T52" fmla="*/ 2147483647 w 166"/>
              <a:gd name="T53" fmla="*/ 2147483647 h 100"/>
              <a:gd name="T54" fmla="*/ 2147483647 w 166"/>
              <a:gd name="T55" fmla="*/ 2147483647 h 100"/>
              <a:gd name="T56" fmla="*/ 2147483647 w 166"/>
              <a:gd name="T57" fmla="*/ 2147483647 h 100"/>
              <a:gd name="T58" fmla="*/ 2147483647 w 166"/>
              <a:gd name="T59" fmla="*/ 2147483647 h 100"/>
              <a:gd name="T60" fmla="*/ 2147483647 w 166"/>
              <a:gd name="T61" fmla="*/ 2147483647 h 100"/>
              <a:gd name="T62" fmla="*/ 2147483647 w 166"/>
              <a:gd name="T63" fmla="*/ 2147483647 h 100"/>
              <a:gd name="T64" fmla="*/ 2147483647 w 166"/>
              <a:gd name="T65" fmla="*/ 2147483647 h 100"/>
              <a:gd name="T66" fmla="*/ 2147483647 w 166"/>
              <a:gd name="T67" fmla="*/ 2147483647 h 100"/>
              <a:gd name="T68" fmla="*/ 2147483647 w 166"/>
              <a:gd name="T69" fmla="*/ 2147483647 h 100"/>
              <a:gd name="T70" fmla="*/ 2147483647 w 166"/>
              <a:gd name="T71" fmla="*/ 2147483647 h 100"/>
              <a:gd name="T72" fmla="*/ 2147483647 w 166"/>
              <a:gd name="T73" fmla="*/ 2147483647 h 100"/>
              <a:gd name="T74" fmla="*/ 2147483647 w 166"/>
              <a:gd name="T75" fmla="*/ 2147483647 h 100"/>
              <a:gd name="T76" fmla="*/ 2147483647 w 166"/>
              <a:gd name="T77" fmla="*/ 2147483647 h 100"/>
              <a:gd name="T78" fmla="*/ 2147483647 w 166"/>
              <a:gd name="T79" fmla="*/ 2147483647 h 100"/>
              <a:gd name="T80" fmla="*/ 2147483647 w 166"/>
              <a:gd name="T81" fmla="*/ 2147483647 h 100"/>
              <a:gd name="T82" fmla="*/ 2147483647 w 166"/>
              <a:gd name="T83" fmla="*/ 2147483647 h 100"/>
              <a:gd name="T84" fmla="*/ 2147483647 w 166"/>
              <a:gd name="T85" fmla="*/ 2147483647 h 100"/>
              <a:gd name="T86" fmla="*/ 2147483647 w 166"/>
              <a:gd name="T87" fmla="*/ 2147483647 h 100"/>
              <a:gd name="T88" fmla="*/ 0 w 166"/>
              <a:gd name="T89" fmla="*/ 2147483647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00"/>
              <a:gd name="T137" fmla="*/ 166 w 166"/>
              <a:gd name="T138" fmla="*/ 100 h 1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00">
                <a:moveTo>
                  <a:pt x="30" y="0"/>
                </a:moveTo>
                <a:lnTo>
                  <a:pt x="34" y="0"/>
                </a:lnTo>
                <a:lnTo>
                  <a:pt x="34" y="22"/>
                </a:lnTo>
                <a:lnTo>
                  <a:pt x="39" y="17"/>
                </a:lnTo>
                <a:lnTo>
                  <a:pt x="42" y="12"/>
                </a:lnTo>
                <a:lnTo>
                  <a:pt x="45" y="11"/>
                </a:lnTo>
                <a:lnTo>
                  <a:pt x="47" y="9"/>
                </a:lnTo>
                <a:lnTo>
                  <a:pt x="56" y="3"/>
                </a:lnTo>
                <a:lnTo>
                  <a:pt x="62" y="1"/>
                </a:lnTo>
                <a:lnTo>
                  <a:pt x="67" y="0"/>
                </a:lnTo>
                <a:lnTo>
                  <a:pt x="79" y="3"/>
                </a:lnTo>
                <a:lnTo>
                  <a:pt x="84" y="6"/>
                </a:lnTo>
                <a:lnTo>
                  <a:pt x="90" y="15"/>
                </a:lnTo>
                <a:lnTo>
                  <a:pt x="92" y="22"/>
                </a:lnTo>
                <a:lnTo>
                  <a:pt x="106" y="8"/>
                </a:lnTo>
                <a:lnTo>
                  <a:pt x="110" y="5"/>
                </a:lnTo>
                <a:lnTo>
                  <a:pt x="118" y="1"/>
                </a:lnTo>
                <a:lnTo>
                  <a:pt x="126" y="0"/>
                </a:lnTo>
                <a:lnTo>
                  <a:pt x="133" y="1"/>
                </a:lnTo>
                <a:lnTo>
                  <a:pt x="140" y="5"/>
                </a:lnTo>
                <a:lnTo>
                  <a:pt x="143" y="8"/>
                </a:lnTo>
                <a:lnTo>
                  <a:pt x="149" y="17"/>
                </a:lnTo>
                <a:lnTo>
                  <a:pt x="152" y="29"/>
                </a:lnTo>
                <a:lnTo>
                  <a:pt x="152" y="88"/>
                </a:lnTo>
                <a:lnTo>
                  <a:pt x="153" y="91"/>
                </a:lnTo>
                <a:lnTo>
                  <a:pt x="153" y="93"/>
                </a:lnTo>
                <a:lnTo>
                  <a:pt x="160" y="96"/>
                </a:lnTo>
                <a:lnTo>
                  <a:pt x="166" y="96"/>
                </a:lnTo>
                <a:lnTo>
                  <a:pt x="166" y="100"/>
                </a:lnTo>
                <a:lnTo>
                  <a:pt x="118" y="100"/>
                </a:lnTo>
                <a:lnTo>
                  <a:pt x="118" y="96"/>
                </a:lnTo>
                <a:lnTo>
                  <a:pt x="126" y="96"/>
                </a:lnTo>
                <a:lnTo>
                  <a:pt x="130" y="94"/>
                </a:lnTo>
                <a:lnTo>
                  <a:pt x="133" y="88"/>
                </a:lnTo>
                <a:lnTo>
                  <a:pt x="133" y="25"/>
                </a:lnTo>
                <a:lnTo>
                  <a:pt x="132" y="20"/>
                </a:lnTo>
                <a:lnTo>
                  <a:pt x="127" y="17"/>
                </a:lnTo>
                <a:lnTo>
                  <a:pt x="124" y="14"/>
                </a:lnTo>
                <a:lnTo>
                  <a:pt x="115" y="14"/>
                </a:lnTo>
                <a:lnTo>
                  <a:pt x="110" y="15"/>
                </a:lnTo>
                <a:lnTo>
                  <a:pt x="107" y="17"/>
                </a:lnTo>
                <a:lnTo>
                  <a:pt x="102" y="18"/>
                </a:lnTo>
                <a:lnTo>
                  <a:pt x="98" y="22"/>
                </a:lnTo>
                <a:lnTo>
                  <a:pt x="93" y="26"/>
                </a:lnTo>
                <a:lnTo>
                  <a:pt x="93" y="88"/>
                </a:lnTo>
                <a:lnTo>
                  <a:pt x="95" y="91"/>
                </a:lnTo>
                <a:lnTo>
                  <a:pt x="98" y="94"/>
                </a:lnTo>
                <a:lnTo>
                  <a:pt x="101" y="96"/>
                </a:lnTo>
                <a:lnTo>
                  <a:pt x="109" y="96"/>
                </a:lnTo>
                <a:lnTo>
                  <a:pt x="109" y="100"/>
                </a:lnTo>
                <a:lnTo>
                  <a:pt x="59" y="100"/>
                </a:lnTo>
                <a:lnTo>
                  <a:pt x="59" y="96"/>
                </a:lnTo>
                <a:lnTo>
                  <a:pt x="68" y="96"/>
                </a:lnTo>
                <a:lnTo>
                  <a:pt x="70" y="94"/>
                </a:lnTo>
                <a:lnTo>
                  <a:pt x="73" y="93"/>
                </a:lnTo>
                <a:lnTo>
                  <a:pt x="75" y="90"/>
                </a:lnTo>
                <a:lnTo>
                  <a:pt x="75" y="87"/>
                </a:lnTo>
                <a:lnTo>
                  <a:pt x="76" y="83"/>
                </a:lnTo>
                <a:lnTo>
                  <a:pt x="76" y="37"/>
                </a:lnTo>
                <a:lnTo>
                  <a:pt x="75" y="29"/>
                </a:lnTo>
                <a:lnTo>
                  <a:pt x="72" y="20"/>
                </a:lnTo>
                <a:lnTo>
                  <a:pt x="68" y="15"/>
                </a:lnTo>
                <a:lnTo>
                  <a:pt x="59" y="12"/>
                </a:lnTo>
                <a:lnTo>
                  <a:pt x="53" y="14"/>
                </a:lnTo>
                <a:lnTo>
                  <a:pt x="48" y="15"/>
                </a:lnTo>
                <a:lnTo>
                  <a:pt x="41" y="22"/>
                </a:lnTo>
                <a:lnTo>
                  <a:pt x="34" y="26"/>
                </a:lnTo>
                <a:lnTo>
                  <a:pt x="34" y="88"/>
                </a:lnTo>
                <a:lnTo>
                  <a:pt x="36" y="91"/>
                </a:lnTo>
                <a:lnTo>
                  <a:pt x="39" y="94"/>
                </a:lnTo>
                <a:lnTo>
                  <a:pt x="42" y="96"/>
                </a:lnTo>
                <a:lnTo>
                  <a:pt x="50" y="96"/>
                </a:lnTo>
                <a:lnTo>
                  <a:pt x="50" y="100"/>
                </a:lnTo>
                <a:lnTo>
                  <a:pt x="2" y="100"/>
                </a:lnTo>
                <a:lnTo>
                  <a:pt x="2" y="96"/>
                </a:lnTo>
                <a:lnTo>
                  <a:pt x="10" y="96"/>
                </a:lnTo>
                <a:lnTo>
                  <a:pt x="11" y="94"/>
                </a:lnTo>
                <a:lnTo>
                  <a:pt x="14" y="93"/>
                </a:lnTo>
                <a:lnTo>
                  <a:pt x="16" y="91"/>
                </a:lnTo>
                <a:lnTo>
                  <a:pt x="16" y="88"/>
                </a:lnTo>
                <a:lnTo>
                  <a:pt x="17" y="83"/>
                </a:lnTo>
                <a:lnTo>
                  <a:pt x="17" y="34"/>
                </a:lnTo>
                <a:lnTo>
                  <a:pt x="16" y="28"/>
                </a:lnTo>
                <a:lnTo>
                  <a:pt x="16" y="18"/>
                </a:lnTo>
                <a:lnTo>
                  <a:pt x="14" y="17"/>
                </a:lnTo>
                <a:lnTo>
                  <a:pt x="13" y="17"/>
                </a:lnTo>
                <a:lnTo>
                  <a:pt x="11" y="15"/>
                </a:lnTo>
                <a:lnTo>
                  <a:pt x="7" y="15"/>
                </a:lnTo>
                <a:lnTo>
                  <a:pt x="2" y="17"/>
                </a:lnTo>
                <a:lnTo>
                  <a:pt x="0" y="12"/>
                </a:lnTo>
                <a:lnTo>
                  <a:pt x="30"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3" name="Rectangle 293"/>
          <p:cNvSpPr>
            <a:spLocks noChangeArrowheads="1"/>
          </p:cNvSpPr>
          <p:nvPr/>
        </p:nvSpPr>
        <p:spPr bwMode="auto">
          <a:xfrm>
            <a:off x="4730751" y="6111342"/>
            <a:ext cx="34925" cy="11112"/>
          </a:xfrm>
          <a:prstGeom prst="rect">
            <a:avLst/>
          </a:prstGeom>
          <a:solidFill>
            <a:schemeClr val="bg2"/>
          </a:solidFill>
          <a:ln w="0">
            <a:solidFill>
              <a:schemeClr val="bg2"/>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4" name="Freeform 294"/>
          <p:cNvSpPr>
            <a:spLocks/>
          </p:cNvSpPr>
          <p:nvPr/>
        </p:nvSpPr>
        <p:spPr bwMode="auto">
          <a:xfrm>
            <a:off x="4786314" y="6055780"/>
            <a:ext cx="34925" cy="92075"/>
          </a:xfrm>
          <a:custGeom>
            <a:avLst/>
            <a:gdLst>
              <a:gd name="T0" fmla="*/ 2147483647 w 44"/>
              <a:gd name="T1" fmla="*/ 0 h 114"/>
              <a:gd name="T2" fmla="*/ 2147483647 w 44"/>
              <a:gd name="T3" fmla="*/ 0 h 114"/>
              <a:gd name="T4" fmla="*/ 2147483647 w 44"/>
              <a:gd name="T5" fmla="*/ 2147483647 h 114"/>
              <a:gd name="T6" fmla="*/ 2147483647 w 44"/>
              <a:gd name="T7" fmla="*/ 2147483647 h 114"/>
              <a:gd name="T8" fmla="*/ 2147483647 w 44"/>
              <a:gd name="T9" fmla="*/ 2147483647 h 114"/>
              <a:gd name="T10" fmla="*/ 2147483647 w 44"/>
              <a:gd name="T11" fmla="*/ 2147483647 h 114"/>
              <a:gd name="T12" fmla="*/ 2147483647 w 44"/>
              <a:gd name="T13" fmla="*/ 2147483647 h 114"/>
              <a:gd name="T14" fmla="*/ 2147483647 w 44"/>
              <a:gd name="T15" fmla="*/ 2147483647 h 114"/>
              <a:gd name="T16" fmla="*/ 2147483647 w 44"/>
              <a:gd name="T17" fmla="*/ 2147483647 h 114"/>
              <a:gd name="T18" fmla="*/ 2147483647 w 44"/>
              <a:gd name="T19" fmla="*/ 2147483647 h 114"/>
              <a:gd name="T20" fmla="*/ 2147483647 w 44"/>
              <a:gd name="T21" fmla="*/ 2147483647 h 114"/>
              <a:gd name="T22" fmla="*/ 2147483647 w 44"/>
              <a:gd name="T23" fmla="*/ 2147483647 h 114"/>
              <a:gd name="T24" fmla="*/ 2147483647 w 44"/>
              <a:gd name="T25" fmla="*/ 2147483647 h 114"/>
              <a:gd name="T26" fmla="*/ 2147483647 w 44"/>
              <a:gd name="T27" fmla="*/ 2147483647 h 114"/>
              <a:gd name="T28" fmla="*/ 2147483647 w 44"/>
              <a:gd name="T29" fmla="*/ 2147483647 h 114"/>
              <a:gd name="T30" fmla="*/ 2147483647 w 44"/>
              <a:gd name="T31" fmla="*/ 2147483647 h 114"/>
              <a:gd name="T32" fmla="*/ 2147483647 w 44"/>
              <a:gd name="T33" fmla="*/ 2147483647 h 114"/>
              <a:gd name="T34" fmla="*/ 2147483647 w 44"/>
              <a:gd name="T35" fmla="*/ 2147483647 h 114"/>
              <a:gd name="T36" fmla="*/ 0 w 44"/>
              <a:gd name="T37" fmla="*/ 2147483647 h 114"/>
              <a:gd name="T38" fmla="*/ 2147483647 w 44"/>
              <a:gd name="T39" fmla="*/ 0 h 1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114"/>
              <a:gd name="T62" fmla="*/ 44 w 44"/>
              <a:gd name="T63" fmla="*/ 114 h 1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114">
                <a:moveTo>
                  <a:pt x="28" y="0"/>
                </a:moveTo>
                <a:lnTo>
                  <a:pt x="30" y="0"/>
                </a:lnTo>
                <a:lnTo>
                  <a:pt x="30" y="100"/>
                </a:lnTo>
                <a:lnTo>
                  <a:pt x="31" y="103"/>
                </a:lnTo>
                <a:lnTo>
                  <a:pt x="31" y="106"/>
                </a:lnTo>
                <a:lnTo>
                  <a:pt x="36" y="111"/>
                </a:lnTo>
                <a:lnTo>
                  <a:pt x="44" y="111"/>
                </a:lnTo>
                <a:lnTo>
                  <a:pt x="44" y="114"/>
                </a:lnTo>
                <a:lnTo>
                  <a:pt x="2" y="114"/>
                </a:lnTo>
                <a:lnTo>
                  <a:pt x="2" y="111"/>
                </a:lnTo>
                <a:lnTo>
                  <a:pt x="10" y="111"/>
                </a:lnTo>
                <a:lnTo>
                  <a:pt x="13" y="109"/>
                </a:lnTo>
                <a:lnTo>
                  <a:pt x="16" y="106"/>
                </a:lnTo>
                <a:lnTo>
                  <a:pt x="16" y="17"/>
                </a:lnTo>
                <a:lnTo>
                  <a:pt x="14" y="15"/>
                </a:lnTo>
                <a:lnTo>
                  <a:pt x="11" y="14"/>
                </a:lnTo>
                <a:lnTo>
                  <a:pt x="6" y="14"/>
                </a:lnTo>
                <a:lnTo>
                  <a:pt x="2" y="15"/>
                </a:lnTo>
                <a:lnTo>
                  <a:pt x="0" y="14"/>
                </a:lnTo>
                <a:lnTo>
                  <a:pt x="28" y="0"/>
                </a:lnTo>
                <a:close/>
              </a:path>
            </a:pathLst>
          </a:custGeom>
          <a:solidFill>
            <a:schemeClr val="bg2"/>
          </a:solidFill>
          <a:ln w="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5" name="Freeform 295"/>
          <p:cNvSpPr>
            <a:spLocks noEditPoints="1"/>
          </p:cNvSpPr>
          <p:nvPr/>
        </p:nvSpPr>
        <p:spPr bwMode="auto">
          <a:xfrm>
            <a:off x="2049463" y="5360455"/>
            <a:ext cx="114300" cy="87313"/>
          </a:xfrm>
          <a:custGeom>
            <a:avLst/>
            <a:gdLst>
              <a:gd name="T0" fmla="*/ 2147483647 w 144"/>
              <a:gd name="T1" fmla="*/ 2147483647 h 110"/>
              <a:gd name="T2" fmla="*/ 2147483647 w 144"/>
              <a:gd name="T3" fmla="*/ 2147483647 h 110"/>
              <a:gd name="T4" fmla="*/ 2147483647 w 144"/>
              <a:gd name="T5" fmla="*/ 2147483647 h 110"/>
              <a:gd name="T6" fmla="*/ 2147483647 w 144"/>
              <a:gd name="T7" fmla="*/ 2147483647 h 110"/>
              <a:gd name="T8" fmla="*/ 2147483647 w 144"/>
              <a:gd name="T9" fmla="*/ 2147483647 h 110"/>
              <a:gd name="T10" fmla="*/ 2147483647 w 144"/>
              <a:gd name="T11" fmla="*/ 2147483647 h 110"/>
              <a:gd name="T12" fmla="*/ 2147483647 w 144"/>
              <a:gd name="T13" fmla="*/ 2147483647 h 110"/>
              <a:gd name="T14" fmla="*/ 2147483647 w 144"/>
              <a:gd name="T15" fmla="*/ 2147483647 h 110"/>
              <a:gd name="T16" fmla="*/ 2147483647 w 144"/>
              <a:gd name="T17" fmla="*/ 2147483647 h 110"/>
              <a:gd name="T18" fmla="*/ 2147483647 w 144"/>
              <a:gd name="T19" fmla="*/ 2147483647 h 110"/>
              <a:gd name="T20" fmla="*/ 2147483647 w 144"/>
              <a:gd name="T21" fmla="*/ 2147483647 h 110"/>
              <a:gd name="T22" fmla="*/ 2147483647 w 144"/>
              <a:gd name="T23" fmla="*/ 2147483647 h 110"/>
              <a:gd name="T24" fmla="*/ 2147483647 w 144"/>
              <a:gd name="T25" fmla="*/ 2147483647 h 110"/>
              <a:gd name="T26" fmla="*/ 2147483647 w 144"/>
              <a:gd name="T27" fmla="*/ 2147483647 h 110"/>
              <a:gd name="T28" fmla="*/ 2147483647 w 144"/>
              <a:gd name="T29" fmla="*/ 2147483647 h 110"/>
              <a:gd name="T30" fmla="*/ 2147483647 w 144"/>
              <a:gd name="T31" fmla="*/ 2147483647 h 110"/>
              <a:gd name="T32" fmla="*/ 2147483647 w 144"/>
              <a:gd name="T33" fmla="*/ 0 h 110"/>
              <a:gd name="T34" fmla="*/ 2147483647 w 144"/>
              <a:gd name="T35" fmla="*/ 2147483647 h 110"/>
              <a:gd name="T36" fmla="*/ 2147483647 w 144"/>
              <a:gd name="T37" fmla="*/ 2147483647 h 110"/>
              <a:gd name="T38" fmla="*/ 2147483647 w 144"/>
              <a:gd name="T39" fmla="*/ 2147483647 h 110"/>
              <a:gd name="T40" fmla="*/ 2147483647 w 144"/>
              <a:gd name="T41" fmla="*/ 2147483647 h 110"/>
              <a:gd name="T42" fmla="*/ 2147483647 w 144"/>
              <a:gd name="T43" fmla="*/ 2147483647 h 110"/>
              <a:gd name="T44" fmla="*/ 2147483647 w 144"/>
              <a:gd name="T45" fmla="*/ 2147483647 h 110"/>
              <a:gd name="T46" fmla="*/ 2147483647 w 144"/>
              <a:gd name="T47" fmla="*/ 2147483647 h 110"/>
              <a:gd name="T48" fmla="*/ 2147483647 w 144"/>
              <a:gd name="T49" fmla="*/ 2147483647 h 110"/>
              <a:gd name="T50" fmla="*/ 2147483647 w 144"/>
              <a:gd name="T51" fmla="*/ 2147483647 h 110"/>
              <a:gd name="T52" fmla="*/ 2147483647 w 144"/>
              <a:gd name="T53" fmla="*/ 2147483647 h 110"/>
              <a:gd name="T54" fmla="*/ 2147483647 w 144"/>
              <a:gd name="T55" fmla="*/ 2147483647 h 110"/>
              <a:gd name="T56" fmla="*/ 2147483647 w 144"/>
              <a:gd name="T57" fmla="*/ 2147483647 h 110"/>
              <a:gd name="T58" fmla="*/ 2147483647 w 144"/>
              <a:gd name="T59" fmla="*/ 2147483647 h 110"/>
              <a:gd name="T60" fmla="*/ 2147483647 w 144"/>
              <a:gd name="T61" fmla="*/ 2147483647 h 110"/>
              <a:gd name="T62" fmla="*/ 2147483647 w 144"/>
              <a:gd name="T63" fmla="*/ 2147483647 h 110"/>
              <a:gd name="T64" fmla="*/ 2147483647 w 144"/>
              <a:gd name="T65" fmla="*/ 2147483647 h 110"/>
              <a:gd name="T66" fmla="*/ 2147483647 w 144"/>
              <a:gd name="T67" fmla="*/ 2147483647 h 110"/>
              <a:gd name="T68" fmla="*/ 2147483647 w 144"/>
              <a:gd name="T69" fmla="*/ 2147483647 h 110"/>
              <a:gd name="T70" fmla="*/ 2147483647 w 144"/>
              <a:gd name="T71" fmla="*/ 2147483647 h 110"/>
              <a:gd name="T72" fmla="*/ 2147483647 w 144"/>
              <a:gd name="T73" fmla="*/ 2147483647 h 110"/>
              <a:gd name="T74" fmla="*/ 2147483647 w 144"/>
              <a:gd name="T75" fmla="*/ 2147483647 h 110"/>
              <a:gd name="T76" fmla="*/ 2147483647 w 144"/>
              <a:gd name="T77" fmla="*/ 2147483647 h 110"/>
              <a:gd name="T78" fmla="*/ 2147483647 w 144"/>
              <a:gd name="T79" fmla="*/ 2147483647 h 110"/>
              <a:gd name="T80" fmla="*/ 2147483647 w 144"/>
              <a:gd name="T81" fmla="*/ 2147483647 h 110"/>
              <a:gd name="T82" fmla="*/ 2147483647 w 144"/>
              <a:gd name="T83" fmla="*/ 2147483647 h 110"/>
              <a:gd name="T84" fmla="*/ 0 w 144"/>
              <a:gd name="T85" fmla="*/ 2147483647 h 110"/>
              <a:gd name="T86" fmla="*/ 0 w 144"/>
              <a:gd name="T87" fmla="*/ 2147483647 h 110"/>
              <a:gd name="T88" fmla="*/ 2147483647 w 144"/>
              <a:gd name="T89" fmla="*/ 2147483647 h 110"/>
              <a:gd name="T90" fmla="*/ 2147483647 w 144"/>
              <a:gd name="T91" fmla="*/ 2147483647 h 110"/>
              <a:gd name="T92" fmla="*/ 2147483647 w 144"/>
              <a:gd name="T93" fmla="*/ 2147483647 h 110"/>
              <a:gd name="T94" fmla="*/ 2147483647 w 144"/>
              <a:gd name="T95" fmla="*/ 2147483647 h 110"/>
              <a:gd name="T96" fmla="*/ 2147483647 w 144"/>
              <a:gd name="T97" fmla="*/ 2147483647 h 110"/>
              <a:gd name="T98" fmla="*/ 2147483647 w 144"/>
              <a:gd name="T99" fmla="*/ 2147483647 h 110"/>
              <a:gd name="T100" fmla="*/ 2147483647 w 144"/>
              <a:gd name="T101" fmla="*/ 0 h 1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4"/>
              <a:gd name="T154" fmla="*/ 0 h 110"/>
              <a:gd name="T155" fmla="*/ 144 w 144"/>
              <a:gd name="T156" fmla="*/ 110 h 1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4" h="110">
                <a:moveTo>
                  <a:pt x="33" y="25"/>
                </a:moveTo>
                <a:lnTo>
                  <a:pt x="25" y="28"/>
                </a:lnTo>
                <a:lnTo>
                  <a:pt x="16" y="34"/>
                </a:lnTo>
                <a:lnTo>
                  <a:pt x="13" y="39"/>
                </a:lnTo>
                <a:lnTo>
                  <a:pt x="10" y="46"/>
                </a:lnTo>
                <a:lnTo>
                  <a:pt x="10" y="60"/>
                </a:lnTo>
                <a:lnTo>
                  <a:pt x="11" y="68"/>
                </a:lnTo>
                <a:lnTo>
                  <a:pt x="71" y="68"/>
                </a:lnTo>
                <a:lnTo>
                  <a:pt x="71" y="63"/>
                </a:lnTo>
                <a:lnTo>
                  <a:pt x="73" y="59"/>
                </a:lnTo>
                <a:lnTo>
                  <a:pt x="73" y="46"/>
                </a:lnTo>
                <a:lnTo>
                  <a:pt x="68" y="37"/>
                </a:lnTo>
                <a:lnTo>
                  <a:pt x="61" y="29"/>
                </a:lnTo>
                <a:lnTo>
                  <a:pt x="54" y="26"/>
                </a:lnTo>
                <a:lnTo>
                  <a:pt x="48" y="25"/>
                </a:lnTo>
                <a:lnTo>
                  <a:pt x="33" y="25"/>
                </a:lnTo>
                <a:close/>
                <a:moveTo>
                  <a:pt x="40" y="0"/>
                </a:moveTo>
                <a:lnTo>
                  <a:pt x="56" y="3"/>
                </a:lnTo>
                <a:lnTo>
                  <a:pt x="68" y="11"/>
                </a:lnTo>
                <a:lnTo>
                  <a:pt x="78" y="26"/>
                </a:lnTo>
                <a:lnTo>
                  <a:pt x="79" y="45"/>
                </a:lnTo>
                <a:lnTo>
                  <a:pt x="79" y="56"/>
                </a:lnTo>
                <a:lnTo>
                  <a:pt x="76" y="68"/>
                </a:lnTo>
                <a:lnTo>
                  <a:pt x="130" y="68"/>
                </a:lnTo>
                <a:lnTo>
                  <a:pt x="136" y="65"/>
                </a:lnTo>
                <a:lnTo>
                  <a:pt x="139" y="59"/>
                </a:lnTo>
                <a:lnTo>
                  <a:pt x="139" y="48"/>
                </a:lnTo>
                <a:lnTo>
                  <a:pt x="144" y="48"/>
                </a:lnTo>
                <a:lnTo>
                  <a:pt x="144" y="110"/>
                </a:lnTo>
                <a:lnTo>
                  <a:pt x="139" y="110"/>
                </a:lnTo>
                <a:lnTo>
                  <a:pt x="139" y="99"/>
                </a:lnTo>
                <a:lnTo>
                  <a:pt x="138" y="94"/>
                </a:lnTo>
                <a:lnTo>
                  <a:pt x="135" y="91"/>
                </a:lnTo>
                <a:lnTo>
                  <a:pt x="132" y="90"/>
                </a:lnTo>
                <a:lnTo>
                  <a:pt x="126" y="88"/>
                </a:lnTo>
                <a:lnTo>
                  <a:pt x="27" y="88"/>
                </a:lnTo>
                <a:lnTo>
                  <a:pt x="17" y="90"/>
                </a:lnTo>
                <a:lnTo>
                  <a:pt x="13" y="90"/>
                </a:lnTo>
                <a:lnTo>
                  <a:pt x="10" y="91"/>
                </a:lnTo>
                <a:lnTo>
                  <a:pt x="6" y="94"/>
                </a:lnTo>
                <a:lnTo>
                  <a:pt x="5" y="99"/>
                </a:lnTo>
                <a:lnTo>
                  <a:pt x="5" y="110"/>
                </a:lnTo>
                <a:lnTo>
                  <a:pt x="0" y="110"/>
                </a:lnTo>
                <a:lnTo>
                  <a:pt x="0" y="57"/>
                </a:lnTo>
                <a:lnTo>
                  <a:pt x="2" y="40"/>
                </a:lnTo>
                <a:lnTo>
                  <a:pt x="5" y="26"/>
                </a:lnTo>
                <a:lnTo>
                  <a:pt x="8" y="20"/>
                </a:lnTo>
                <a:lnTo>
                  <a:pt x="17" y="8"/>
                </a:lnTo>
                <a:lnTo>
                  <a:pt x="25" y="3"/>
                </a:lnTo>
                <a:lnTo>
                  <a:pt x="31" y="1"/>
                </a:lnTo>
                <a:lnTo>
                  <a:pt x="4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6" name="Freeform 296"/>
          <p:cNvSpPr>
            <a:spLocks/>
          </p:cNvSpPr>
          <p:nvPr/>
        </p:nvSpPr>
        <p:spPr bwMode="auto">
          <a:xfrm>
            <a:off x="2049463" y="5254093"/>
            <a:ext cx="114300" cy="96837"/>
          </a:xfrm>
          <a:custGeom>
            <a:avLst/>
            <a:gdLst>
              <a:gd name="T0" fmla="*/ 2147483647 w 144"/>
              <a:gd name="T1" fmla="*/ 0 h 122"/>
              <a:gd name="T2" fmla="*/ 2147483647 w 144"/>
              <a:gd name="T3" fmla="*/ 2147483647 h 122"/>
              <a:gd name="T4" fmla="*/ 2147483647 w 144"/>
              <a:gd name="T5" fmla="*/ 2147483647 h 122"/>
              <a:gd name="T6" fmla="*/ 2147483647 w 144"/>
              <a:gd name="T7" fmla="*/ 2147483647 h 122"/>
              <a:gd name="T8" fmla="*/ 2147483647 w 144"/>
              <a:gd name="T9" fmla="*/ 2147483647 h 122"/>
              <a:gd name="T10" fmla="*/ 2147483647 w 144"/>
              <a:gd name="T11" fmla="*/ 2147483647 h 122"/>
              <a:gd name="T12" fmla="*/ 2147483647 w 144"/>
              <a:gd name="T13" fmla="*/ 2147483647 h 122"/>
              <a:gd name="T14" fmla="*/ 2147483647 w 144"/>
              <a:gd name="T15" fmla="*/ 2147483647 h 122"/>
              <a:gd name="T16" fmla="*/ 2147483647 w 144"/>
              <a:gd name="T17" fmla="*/ 2147483647 h 122"/>
              <a:gd name="T18" fmla="*/ 2147483647 w 144"/>
              <a:gd name="T19" fmla="*/ 2147483647 h 122"/>
              <a:gd name="T20" fmla="*/ 2147483647 w 144"/>
              <a:gd name="T21" fmla="*/ 2147483647 h 122"/>
              <a:gd name="T22" fmla="*/ 2147483647 w 144"/>
              <a:gd name="T23" fmla="*/ 2147483647 h 122"/>
              <a:gd name="T24" fmla="*/ 2147483647 w 144"/>
              <a:gd name="T25" fmla="*/ 2147483647 h 122"/>
              <a:gd name="T26" fmla="*/ 0 w 144"/>
              <a:gd name="T27" fmla="*/ 2147483647 h 122"/>
              <a:gd name="T28" fmla="*/ 0 w 144"/>
              <a:gd name="T29" fmla="*/ 2147483647 h 122"/>
              <a:gd name="T30" fmla="*/ 2147483647 w 144"/>
              <a:gd name="T31" fmla="*/ 2147483647 h 122"/>
              <a:gd name="T32" fmla="*/ 2147483647 w 144"/>
              <a:gd name="T33" fmla="*/ 2147483647 h 122"/>
              <a:gd name="T34" fmla="*/ 2147483647 w 144"/>
              <a:gd name="T35" fmla="*/ 2147483647 h 122"/>
              <a:gd name="T36" fmla="*/ 2147483647 w 144"/>
              <a:gd name="T37" fmla="*/ 2147483647 h 122"/>
              <a:gd name="T38" fmla="*/ 2147483647 w 144"/>
              <a:gd name="T39" fmla="*/ 2147483647 h 122"/>
              <a:gd name="T40" fmla="*/ 2147483647 w 144"/>
              <a:gd name="T41" fmla="*/ 2147483647 h 122"/>
              <a:gd name="T42" fmla="*/ 2147483647 w 144"/>
              <a:gd name="T43" fmla="*/ 2147483647 h 122"/>
              <a:gd name="T44" fmla="*/ 2147483647 w 144"/>
              <a:gd name="T45" fmla="*/ 2147483647 h 122"/>
              <a:gd name="T46" fmla="*/ 2147483647 w 144"/>
              <a:gd name="T47" fmla="*/ 2147483647 h 122"/>
              <a:gd name="T48" fmla="*/ 2147483647 w 144"/>
              <a:gd name="T49" fmla="*/ 2147483647 h 122"/>
              <a:gd name="T50" fmla="*/ 2147483647 w 144"/>
              <a:gd name="T51" fmla="*/ 2147483647 h 122"/>
              <a:gd name="T52" fmla="*/ 2147483647 w 144"/>
              <a:gd name="T53" fmla="*/ 2147483647 h 122"/>
              <a:gd name="T54" fmla="*/ 2147483647 w 144"/>
              <a:gd name="T55" fmla="*/ 2147483647 h 122"/>
              <a:gd name="T56" fmla="*/ 2147483647 w 144"/>
              <a:gd name="T57" fmla="*/ 2147483647 h 122"/>
              <a:gd name="T58" fmla="*/ 2147483647 w 144"/>
              <a:gd name="T59" fmla="*/ 2147483647 h 122"/>
              <a:gd name="T60" fmla="*/ 2147483647 w 144"/>
              <a:gd name="T61" fmla="*/ 2147483647 h 122"/>
              <a:gd name="T62" fmla="*/ 2147483647 w 144"/>
              <a:gd name="T63" fmla="*/ 2147483647 h 122"/>
              <a:gd name="T64" fmla="*/ 2147483647 w 144"/>
              <a:gd name="T65" fmla="*/ 2147483647 h 122"/>
              <a:gd name="T66" fmla="*/ 2147483647 w 144"/>
              <a:gd name="T67" fmla="*/ 2147483647 h 122"/>
              <a:gd name="T68" fmla="*/ 2147483647 w 144"/>
              <a:gd name="T69" fmla="*/ 2147483647 h 122"/>
              <a:gd name="T70" fmla="*/ 2147483647 w 144"/>
              <a:gd name="T71" fmla="*/ 2147483647 h 122"/>
              <a:gd name="T72" fmla="*/ 2147483647 w 144"/>
              <a:gd name="T73" fmla="*/ 2147483647 h 122"/>
              <a:gd name="T74" fmla="*/ 2147483647 w 144"/>
              <a:gd name="T75" fmla="*/ 2147483647 h 122"/>
              <a:gd name="T76" fmla="*/ 2147483647 w 144"/>
              <a:gd name="T77" fmla="*/ 2147483647 h 122"/>
              <a:gd name="T78" fmla="*/ 2147483647 w 144"/>
              <a:gd name="T79" fmla="*/ 2147483647 h 122"/>
              <a:gd name="T80" fmla="*/ 2147483647 w 144"/>
              <a:gd name="T81" fmla="*/ 2147483647 h 122"/>
              <a:gd name="T82" fmla="*/ 2147483647 w 144"/>
              <a:gd name="T83" fmla="*/ 2147483647 h 122"/>
              <a:gd name="T84" fmla="*/ 2147483647 w 144"/>
              <a:gd name="T85" fmla="*/ 2147483647 h 122"/>
              <a:gd name="T86" fmla="*/ 2147483647 w 144"/>
              <a:gd name="T87" fmla="*/ 2147483647 h 122"/>
              <a:gd name="T88" fmla="*/ 2147483647 w 144"/>
              <a:gd name="T89" fmla="*/ 2147483647 h 122"/>
              <a:gd name="T90" fmla="*/ 2147483647 w 144"/>
              <a:gd name="T91" fmla="*/ 2147483647 h 122"/>
              <a:gd name="T92" fmla="*/ 2147483647 w 144"/>
              <a:gd name="T93" fmla="*/ 2147483647 h 122"/>
              <a:gd name="T94" fmla="*/ 2147483647 w 144"/>
              <a:gd name="T95" fmla="*/ 2147483647 h 122"/>
              <a:gd name="T96" fmla="*/ 2147483647 w 144"/>
              <a:gd name="T97" fmla="*/ 2147483647 h 122"/>
              <a:gd name="T98" fmla="*/ 2147483647 w 144"/>
              <a:gd name="T99" fmla="*/ 2147483647 h 122"/>
              <a:gd name="T100" fmla="*/ 2147483647 w 144"/>
              <a:gd name="T101" fmla="*/ 2147483647 h 122"/>
              <a:gd name="T102" fmla="*/ 2147483647 w 144"/>
              <a:gd name="T103" fmla="*/ 2147483647 h 122"/>
              <a:gd name="T104" fmla="*/ 2147483647 w 144"/>
              <a:gd name="T105" fmla="*/ 0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4"/>
              <a:gd name="T160" fmla="*/ 0 h 122"/>
              <a:gd name="T161" fmla="*/ 144 w 144"/>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4" h="122">
                <a:moveTo>
                  <a:pt x="108" y="0"/>
                </a:moveTo>
                <a:lnTo>
                  <a:pt x="144" y="13"/>
                </a:lnTo>
                <a:lnTo>
                  <a:pt x="144" y="122"/>
                </a:lnTo>
                <a:lnTo>
                  <a:pt x="139" y="122"/>
                </a:lnTo>
                <a:lnTo>
                  <a:pt x="139" y="113"/>
                </a:lnTo>
                <a:lnTo>
                  <a:pt x="138" y="109"/>
                </a:lnTo>
                <a:lnTo>
                  <a:pt x="136" y="105"/>
                </a:lnTo>
                <a:lnTo>
                  <a:pt x="130" y="102"/>
                </a:lnTo>
                <a:lnTo>
                  <a:pt x="17" y="102"/>
                </a:lnTo>
                <a:lnTo>
                  <a:pt x="11" y="104"/>
                </a:lnTo>
                <a:lnTo>
                  <a:pt x="8" y="105"/>
                </a:lnTo>
                <a:lnTo>
                  <a:pt x="5" y="112"/>
                </a:lnTo>
                <a:lnTo>
                  <a:pt x="5" y="122"/>
                </a:lnTo>
                <a:lnTo>
                  <a:pt x="0" y="122"/>
                </a:lnTo>
                <a:lnTo>
                  <a:pt x="0" y="13"/>
                </a:lnTo>
                <a:lnTo>
                  <a:pt x="33" y="11"/>
                </a:lnTo>
                <a:lnTo>
                  <a:pt x="33" y="14"/>
                </a:lnTo>
                <a:lnTo>
                  <a:pt x="25" y="16"/>
                </a:lnTo>
                <a:lnTo>
                  <a:pt x="20" y="19"/>
                </a:lnTo>
                <a:lnTo>
                  <a:pt x="16" y="20"/>
                </a:lnTo>
                <a:lnTo>
                  <a:pt x="13" y="23"/>
                </a:lnTo>
                <a:lnTo>
                  <a:pt x="10" y="28"/>
                </a:lnTo>
                <a:lnTo>
                  <a:pt x="10" y="31"/>
                </a:lnTo>
                <a:lnTo>
                  <a:pt x="8" y="36"/>
                </a:lnTo>
                <a:lnTo>
                  <a:pt x="8" y="82"/>
                </a:lnTo>
                <a:lnTo>
                  <a:pt x="65" y="82"/>
                </a:lnTo>
                <a:lnTo>
                  <a:pt x="65" y="45"/>
                </a:lnTo>
                <a:lnTo>
                  <a:pt x="64" y="40"/>
                </a:lnTo>
                <a:lnTo>
                  <a:pt x="59" y="31"/>
                </a:lnTo>
                <a:lnTo>
                  <a:pt x="50" y="28"/>
                </a:lnTo>
                <a:lnTo>
                  <a:pt x="44" y="28"/>
                </a:lnTo>
                <a:lnTo>
                  <a:pt x="44" y="23"/>
                </a:lnTo>
                <a:lnTo>
                  <a:pt x="95" y="23"/>
                </a:lnTo>
                <a:lnTo>
                  <a:pt x="95" y="28"/>
                </a:lnTo>
                <a:lnTo>
                  <a:pt x="88" y="28"/>
                </a:lnTo>
                <a:lnTo>
                  <a:pt x="84" y="30"/>
                </a:lnTo>
                <a:lnTo>
                  <a:pt x="78" y="33"/>
                </a:lnTo>
                <a:lnTo>
                  <a:pt x="74" y="37"/>
                </a:lnTo>
                <a:lnTo>
                  <a:pt x="74" y="40"/>
                </a:lnTo>
                <a:lnTo>
                  <a:pt x="73" y="45"/>
                </a:lnTo>
                <a:lnTo>
                  <a:pt x="73" y="82"/>
                </a:lnTo>
                <a:lnTo>
                  <a:pt x="130" y="82"/>
                </a:lnTo>
                <a:lnTo>
                  <a:pt x="135" y="78"/>
                </a:lnTo>
                <a:lnTo>
                  <a:pt x="136" y="75"/>
                </a:lnTo>
                <a:lnTo>
                  <a:pt x="136" y="39"/>
                </a:lnTo>
                <a:lnTo>
                  <a:pt x="135" y="33"/>
                </a:lnTo>
                <a:lnTo>
                  <a:pt x="135" y="28"/>
                </a:lnTo>
                <a:lnTo>
                  <a:pt x="133" y="25"/>
                </a:lnTo>
                <a:lnTo>
                  <a:pt x="130" y="20"/>
                </a:lnTo>
                <a:lnTo>
                  <a:pt x="122" y="13"/>
                </a:lnTo>
                <a:lnTo>
                  <a:pt x="116" y="10"/>
                </a:lnTo>
                <a:lnTo>
                  <a:pt x="108" y="5"/>
                </a:lnTo>
                <a:lnTo>
                  <a:pt x="10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7" name="Freeform 297"/>
          <p:cNvSpPr>
            <a:spLocks/>
          </p:cNvSpPr>
          <p:nvPr/>
        </p:nvSpPr>
        <p:spPr bwMode="auto">
          <a:xfrm>
            <a:off x="2049463" y="5149317"/>
            <a:ext cx="114300" cy="95250"/>
          </a:xfrm>
          <a:custGeom>
            <a:avLst/>
            <a:gdLst>
              <a:gd name="T0" fmla="*/ 2147483647 w 144"/>
              <a:gd name="T1" fmla="*/ 0 h 121"/>
              <a:gd name="T2" fmla="*/ 2147483647 w 144"/>
              <a:gd name="T3" fmla="*/ 2147483647 h 121"/>
              <a:gd name="T4" fmla="*/ 2147483647 w 144"/>
              <a:gd name="T5" fmla="*/ 2147483647 h 121"/>
              <a:gd name="T6" fmla="*/ 2147483647 w 144"/>
              <a:gd name="T7" fmla="*/ 2147483647 h 121"/>
              <a:gd name="T8" fmla="*/ 2147483647 w 144"/>
              <a:gd name="T9" fmla="*/ 2147483647 h 121"/>
              <a:gd name="T10" fmla="*/ 2147483647 w 144"/>
              <a:gd name="T11" fmla="*/ 2147483647 h 121"/>
              <a:gd name="T12" fmla="*/ 2147483647 w 144"/>
              <a:gd name="T13" fmla="*/ 2147483647 h 121"/>
              <a:gd name="T14" fmla="*/ 2147483647 w 144"/>
              <a:gd name="T15" fmla="*/ 2147483647 h 121"/>
              <a:gd name="T16" fmla="*/ 2147483647 w 144"/>
              <a:gd name="T17" fmla="*/ 2147483647 h 121"/>
              <a:gd name="T18" fmla="*/ 2147483647 w 144"/>
              <a:gd name="T19" fmla="*/ 2147483647 h 121"/>
              <a:gd name="T20" fmla="*/ 2147483647 w 144"/>
              <a:gd name="T21" fmla="*/ 2147483647 h 121"/>
              <a:gd name="T22" fmla="*/ 2147483647 w 144"/>
              <a:gd name="T23" fmla="*/ 2147483647 h 121"/>
              <a:gd name="T24" fmla="*/ 2147483647 w 144"/>
              <a:gd name="T25" fmla="*/ 2147483647 h 121"/>
              <a:gd name="T26" fmla="*/ 2147483647 w 144"/>
              <a:gd name="T27" fmla="*/ 2147483647 h 121"/>
              <a:gd name="T28" fmla="*/ 2147483647 w 144"/>
              <a:gd name="T29" fmla="*/ 2147483647 h 121"/>
              <a:gd name="T30" fmla="*/ 2147483647 w 144"/>
              <a:gd name="T31" fmla="*/ 2147483647 h 121"/>
              <a:gd name="T32" fmla="*/ 2147483647 w 144"/>
              <a:gd name="T33" fmla="*/ 2147483647 h 121"/>
              <a:gd name="T34" fmla="*/ 2147483647 w 144"/>
              <a:gd name="T35" fmla="*/ 2147483647 h 121"/>
              <a:gd name="T36" fmla="*/ 2147483647 w 144"/>
              <a:gd name="T37" fmla="*/ 2147483647 h 121"/>
              <a:gd name="T38" fmla="*/ 2147483647 w 144"/>
              <a:gd name="T39" fmla="*/ 2147483647 h 121"/>
              <a:gd name="T40" fmla="*/ 2147483647 w 144"/>
              <a:gd name="T41" fmla="*/ 2147483647 h 121"/>
              <a:gd name="T42" fmla="*/ 2147483647 w 144"/>
              <a:gd name="T43" fmla="*/ 2147483647 h 121"/>
              <a:gd name="T44" fmla="*/ 2147483647 w 144"/>
              <a:gd name="T45" fmla="*/ 2147483647 h 121"/>
              <a:gd name="T46" fmla="*/ 2147483647 w 144"/>
              <a:gd name="T47" fmla="*/ 2147483647 h 121"/>
              <a:gd name="T48" fmla="*/ 2147483647 w 144"/>
              <a:gd name="T49" fmla="*/ 2147483647 h 121"/>
              <a:gd name="T50" fmla="*/ 2147483647 w 144"/>
              <a:gd name="T51" fmla="*/ 2147483647 h 121"/>
              <a:gd name="T52" fmla="*/ 2147483647 w 144"/>
              <a:gd name="T53" fmla="*/ 2147483647 h 121"/>
              <a:gd name="T54" fmla="*/ 2147483647 w 144"/>
              <a:gd name="T55" fmla="*/ 2147483647 h 121"/>
              <a:gd name="T56" fmla="*/ 2147483647 w 144"/>
              <a:gd name="T57" fmla="*/ 2147483647 h 121"/>
              <a:gd name="T58" fmla="*/ 2147483647 w 144"/>
              <a:gd name="T59" fmla="*/ 2147483647 h 121"/>
              <a:gd name="T60" fmla="*/ 2147483647 w 144"/>
              <a:gd name="T61" fmla="*/ 2147483647 h 121"/>
              <a:gd name="T62" fmla="*/ 2147483647 w 144"/>
              <a:gd name="T63" fmla="*/ 2147483647 h 121"/>
              <a:gd name="T64" fmla="*/ 0 w 144"/>
              <a:gd name="T65" fmla="*/ 2147483647 h 121"/>
              <a:gd name="T66" fmla="*/ 0 w 144"/>
              <a:gd name="T67" fmla="*/ 2147483647 h 121"/>
              <a:gd name="T68" fmla="*/ 2147483647 w 144"/>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21"/>
              <a:gd name="T107" fmla="*/ 144 w 144"/>
              <a:gd name="T108" fmla="*/ 121 h 1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21">
                <a:moveTo>
                  <a:pt x="34" y="0"/>
                </a:moveTo>
                <a:lnTo>
                  <a:pt x="34" y="5"/>
                </a:lnTo>
                <a:lnTo>
                  <a:pt x="28" y="6"/>
                </a:lnTo>
                <a:lnTo>
                  <a:pt x="25" y="6"/>
                </a:lnTo>
                <a:lnTo>
                  <a:pt x="22" y="8"/>
                </a:lnTo>
                <a:lnTo>
                  <a:pt x="17" y="11"/>
                </a:lnTo>
                <a:lnTo>
                  <a:pt x="14" y="14"/>
                </a:lnTo>
                <a:lnTo>
                  <a:pt x="11" y="20"/>
                </a:lnTo>
                <a:lnTo>
                  <a:pt x="10" y="25"/>
                </a:lnTo>
                <a:lnTo>
                  <a:pt x="10" y="51"/>
                </a:lnTo>
                <a:lnTo>
                  <a:pt x="127" y="51"/>
                </a:lnTo>
                <a:lnTo>
                  <a:pt x="133" y="50"/>
                </a:lnTo>
                <a:lnTo>
                  <a:pt x="136" y="48"/>
                </a:lnTo>
                <a:lnTo>
                  <a:pt x="138" y="45"/>
                </a:lnTo>
                <a:lnTo>
                  <a:pt x="139" y="40"/>
                </a:lnTo>
                <a:lnTo>
                  <a:pt x="139" y="31"/>
                </a:lnTo>
                <a:lnTo>
                  <a:pt x="144" y="31"/>
                </a:lnTo>
                <a:lnTo>
                  <a:pt x="144" y="93"/>
                </a:lnTo>
                <a:lnTo>
                  <a:pt x="139" y="93"/>
                </a:lnTo>
                <a:lnTo>
                  <a:pt x="139" y="82"/>
                </a:lnTo>
                <a:lnTo>
                  <a:pt x="138" y="78"/>
                </a:lnTo>
                <a:lnTo>
                  <a:pt x="135" y="74"/>
                </a:lnTo>
                <a:lnTo>
                  <a:pt x="132" y="73"/>
                </a:lnTo>
                <a:lnTo>
                  <a:pt x="126" y="71"/>
                </a:lnTo>
                <a:lnTo>
                  <a:pt x="10" y="71"/>
                </a:lnTo>
                <a:lnTo>
                  <a:pt x="10" y="99"/>
                </a:lnTo>
                <a:lnTo>
                  <a:pt x="11" y="104"/>
                </a:lnTo>
                <a:lnTo>
                  <a:pt x="14" y="108"/>
                </a:lnTo>
                <a:lnTo>
                  <a:pt x="19" y="113"/>
                </a:lnTo>
                <a:lnTo>
                  <a:pt x="28" y="116"/>
                </a:lnTo>
                <a:lnTo>
                  <a:pt x="34" y="118"/>
                </a:lnTo>
                <a:lnTo>
                  <a:pt x="34" y="121"/>
                </a:lnTo>
                <a:lnTo>
                  <a:pt x="0" y="119"/>
                </a:lnTo>
                <a:lnTo>
                  <a:pt x="0" y="2"/>
                </a:lnTo>
                <a:lnTo>
                  <a:pt x="34"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8" name="Freeform 298"/>
          <p:cNvSpPr>
            <a:spLocks noEditPoints="1"/>
          </p:cNvSpPr>
          <p:nvPr/>
        </p:nvSpPr>
        <p:spPr bwMode="auto">
          <a:xfrm>
            <a:off x="2082801" y="5030254"/>
            <a:ext cx="80963" cy="69850"/>
          </a:xfrm>
          <a:custGeom>
            <a:avLst/>
            <a:gdLst>
              <a:gd name="T0" fmla="*/ 2147483647 w 102"/>
              <a:gd name="T1" fmla="*/ 2147483647 h 88"/>
              <a:gd name="T2" fmla="*/ 2147483647 w 102"/>
              <a:gd name="T3" fmla="*/ 2147483647 h 88"/>
              <a:gd name="T4" fmla="*/ 2147483647 w 102"/>
              <a:gd name="T5" fmla="*/ 2147483647 h 88"/>
              <a:gd name="T6" fmla="*/ 2147483647 w 102"/>
              <a:gd name="T7" fmla="*/ 2147483647 h 88"/>
              <a:gd name="T8" fmla="*/ 2147483647 w 102"/>
              <a:gd name="T9" fmla="*/ 2147483647 h 88"/>
              <a:gd name="T10" fmla="*/ 2147483647 w 102"/>
              <a:gd name="T11" fmla="*/ 2147483647 h 88"/>
              <a:gd name="T12" fmla="*/ 2147483647 w 102"/>
              <a:gd name="T13" fmla="*/ 2147483647 h 88"/>
              <a:gd name="T14" fmla="*/ 2147483647 w 102"/>
              <a:gd name="T15" fmla="*/ 2147483647 h 88"/>
              <a:gd name="T16" fmla="*/ 2147483647 w 102"/>
              <a:gd name="T17" fmla="*/ 0 h 88"/>
              <a:gd name="T18" fmla="*/ 2147483647 w 102"/>
              <a:gd name="T19" fmla="*/ 2147483647 h 88"/>
              <a:gd name="T20" fmla="*/ 2147483647 w 102"/>
              <a:gd name="T21" fmla="*/ 2147483647 h 88"/>
              <a:gd name="T22" fmla="*/ 2147483647 w 102"/>
              <a:gd name="T23" fmla="*/ 2147483647 h 88"/>
              <a:gd name="T24" fmla="*/ 2147483647 w 102"/>
              <a:gd name="T25" fmla="*/ 2147483647 h 88"/>
              <a:gd name="T26" fmla="*/ 2147483647 w 102"/>
              <a:gd name="T27" fmla="*/ 2147483647 h 88"/>
              <a:gd name="T28" fmla="*/ 2147483647 w 102"/>
              <a:gd name="T29" fmla="*/ 2147483647 h 88"/>
              <a:gd name="T30" fmla="*/ 2147483647 w 102"/>
              <a:gd name="T31" fmla="*/ 2147483647 h 88"/>
              <a:gd name="T32" fmla="*/ 2147483647 w 102"/>
              <a:gd name="T33" fmla="*/ 2147483647 h 88"/>
              <a:gd name="T34" fmla="*/ 2147483647 w 102"/>
              <a:gd name="T35" fmla="*/ 2147483647 h 88"/>
              <a:gd name="T36" fmla="*/ 2147483647 w 102"/>
              <a:gd name="T37" fmla="*/ 2147483647 h 88"/>
              <a:gd name="T38" fmla="*/ 2147483647 w 102"/>
              <a:gd name="T39" fmla="*/ 2147483647 h 88"/>
              <a:gd name="T40" fmla="*/ 2147483647 w 102"/>
              <a:gd name="T41" fmla="*/ 2147483647 h 88"/>
              <a:gd name="T42" fmla="*/ 2147483647 w 102"/>
              <a:gd name="T43" fmla="*/ 2147483647 h 88"/>
              <a:gd name="T44" fmla="*/ 2147483647 w 102"/>
              <a:gd name="T45" fmla="*/ 2147483647 h 88"/>
              <a:gd name="T46" fmla="*/ 2147483647 w 102"/>
              <a:gd name="T47" fmla="*/ 2147483647 h 88"/>
              <a:gd name="T48" fmla="*/ 2147483647 w 102"/>
              <a:gd name="T49" fmla="*/ 2147483647 h 88"/>
              <a:gd name="T50" fmla="*/ 2147483647 w 102"/>
              <a:gd name="T51" fmla="*/ 2147483647 h 88"/>
              <a:gd name="T52" fmla="*/ 2147483647 w 102"/>
              <a:gd name="T53" fmla="*/ 2147483647 h 88"/>
              <a:gd name="T54" fmla="*/ 2147483647 w 102"/>
              <a:gd name="T55" fmla="*/ 2147483647 h 88"/>
              <a:gd name="T56" fmla="*/ 2147483647 w 102"/>
              <a:gd name="T57" fmla="*/ 2147483647 h 88"/>
              <a:gd name="T58" fmla="*/ 2147483647 w 102"/>
              <a:gd name="T59" fmla="*/ 2147483647 h 88"/>
              <a:gd name="T60" fmla="*/ 2147483647 w 102"/>
              <a:gd name="T61" fmla="*/ 2147483647 h 88"/>
              <a:gd name="T62" fmla="*/ 2147483647 w 102"/>
              <a:gd name="T63" fmla="*/ 2147483647 h 88"/>
              <a:gd name="T64" fmla="*/ 2147483647 w 102"/>
              <a:gd name="T65" fmla="*/ 2147483647 h 88"/>
              <a:gd name="T66" fmla="*/ 2147483647 w 102"/>
              <a:gd name="T67" fmla="*/ 2147483647 h 88"/>
              <a:gd name="T68" fmla="*/ 2147483647 w 102"/>
              <a:gd name="T69" fmla="*/ 2147483647 h 88"/>
              <a:gd name="T70" fmla="*/ 2147483647 w 102"/>
              <a:gd name="T71" fmla="*/ 2147483647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
              <a:gd name="T109" fmla="*/ 0 h 88"/>
              <a:gd name="T110" fmla="*/ 102 w 102"/>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 h="88">
                <a:moveTo>
                  <a:pt x="43" y="34"/>
                </a:moveTo>
                <a:lnTo>
                  <a:pt x="46" y="40"/>
                </a:lnTo>
                <a:lnTo>
                  <a:pt x="47" y="47"/>
                </a:lnTo>
                <a:lnTo>
                  <a:pt x="49" y="51"/>
                </a:lnTo>
                <a:lnTo>
                  <a:pt x="51" y="54"/>
                </a:lnTo>
                <a:lnTo>
                  <a:pt x="57" y="62"/>
                </a:lnTo>
                <a:lnTo>
                  <a:pt x="61" y="67"/>
                </a:lnTo>
                <a:lnTo>
                  <a:pt x="68" y="70"/>
                </a:lnTo>
                <a:lnTo>
                  <a:pt x="77" y="70"/>
                </a:lnTo>
                <a:lnTo>
                  <a:pt x="82" y="68"/>
                </a:lnTo>
                <a:lnTo>
                  <a:pt x="88" y="62"/>
                </a:lnTo>
                <a:lnTo>
                  <a:pt x="89" y="59"/>
                </a:lnTo>
                <a:lnTo>
                  <a:pt x="89" y="51"/>
                </a:lnTo>
                <a:lnTo>
                  <a:pt x="88" y="45"/>
                </a:lnTo>
                <a:lnTo>
                  <a:pt x="83" y="40"/>
                </a:lnTo>
                <a:lnTo>
                  <a:pt x="78" y="34"/>
                </a:lnTo>
                <a:lnTo>
                  <a:pt x="43" y="34"/>
                </a:lnTo>
                <a:close/>
                <a:moveTo>
                  <a:pt x="80" y="0"/>
                </a:moveTo>
                <a:lnTo>
                  <a:pt x="86" y="0"/>
                </a:lnTo>
                <a:lnTo>
                  <a:pt x="92" y="5"/>
                </a:lnTo>
                <a:lnTo>
                  <a:pt x="97" y="11"/>
                </a:lnTo>
                <a:lnTo>
                  <a:pt x="100" y="17"/>
                </a:lnTo>
                <a:lnTo>
                  <a:pt x="102" y="22"/>
                </a:lnTo>
                <a:lnTo>
                  <a:pt x="102" y="26"/>
                </a:lnTo>
                <a:lnTo>
                  <a:pt x="99" y="31"/>
                </a:lnTo>
                <a:lnTo>
                  <a:pt x="95" y="33"/>
                </a:lnTo>
                <a:lnTo>
                  <a:pt x="91" y="34"/>
                </a:lnTo>
                <a:lnTo>
                  <a:pt x="86" y="34"/>
                </a:lnTo>
                <a:lnTo>
                  <a:pt x="95" y="47"/>
                </a:lnTo>
                <a:lnTo>
                  <a:pt x="99" y="50"/>
                </a:lnTo>
                <a:lnTo>
                  <a:pt x="100" y="53"/>
                </a:lnTo>
                <a:lnTo>
                  <a:pt x="102" y="59"/>
                </a:lnTo>
                <a:lnTo>
                  <a:pt x="102" y="71"/>
                </a:lnTo>
                <a:lnTo>
                  <a:pt x="95" y="81"/>
                </a:lnTo>
                <a:lnTo>
                  <a:pt x="91" y="85"/>
                </a:lnTo>
                <a:lnTo>
                  <a:pt x="85" y="87"/>
                </a:lnTo>
                <a:lnTo>
                  <a:pt x="77" y="88"/>
                </a:lnTo>
                <a:lnTo>
                  <a:pt x="68" y="85"/>
                </a:lnTo>
                <a:lnTo>
                  <a:pt x="64" y="84"/>
                </a:lnTo>
                <a:lnTo>
                  <a:pt x="60" y="81"/>
                </a:lnTo>
                <a:lnTo>
                  <a:pt x="55" y="76"/>
                </a:lnTo>
                <a:lnTo>
                  <a:pt x="51" y="70"/>
                </a:lnTo>
                <a:lnTo>
                  <a:pt x="44" y="56"/>
                </a:lnTo>
                <a:lnTo>
                  <a:pt x="35" y="34"/>
                </a:lnTo>
                <a:lnTo>
                  <a:pt x="20" y="34"/>
                </a:lnTo>
                <a:lnTo>
                  <a:pt x="15" y="36"/>
                </a:lnTo>
                <a:lnTo>
                  <a:pt x="9" y="42"/>
                </a:lnTo>
                <a:lnTo>
                  <a:pt x="7" y="47"/>
                </a:lnTo>
                <a:lnTo>
                  <a:pt x="7" y="56"/>
                </a:lnTo>
                <a:lnTo>
                  <a:pt x="10" y="62"/>
                </a:lnTo>
                <a:lnTo>
                  <a:pt x="13" y="65"/>
                </a:lnTo>
                <a:lnTo>
                  <a:pt x="18" y="67"/>
                </a:lnTo>
                <a:lnTo>
                  <a:pt x="29" y="67"/>
                </a:lnTo>
                <a:lnTo>
                  <a:pt x="32" y="68"/>
                </a:lnTo>
                <a:lnTo>
                  <a:pt x="35" y="74"/>
                </a:lnTo>
                <a:lnTo>
                  <a:pt x="35" y="77"/>
                </a:lnTo>
                <a:lnTo>
                  <a:pt x="29" y="84"/>
                </a:lnTo>
                <a:lnTo>
                  <a:pt x="24" y="84"/>
                </a:lnTo>
                <a:lnTo>
                  <a:pt x="18" y="82"/>
                </a:lnTo>
                <a:lnTo>
                  <a:pt x="13" y="79"/>
                </a:lnTo>
                <a:lnTo>
                  <a:pt x="7" y="74"/>
                </a:lnTo>
                <a:lnTo>
                  <a:pt x="3" y="64"/>
                </a:lnTo>
                <a:lnTo>
                  <a:pt x="0" y="48"/>
                </a:lnTo>
                <a:lnTo>
                  <a:pt x="3" y="33"/>
                </a:lnTo>
                <a:lnTo>
                  <a:pt x="4" y="26"/>
                </a:lnTo>
                <a:lnTo>
                  <a:pt x="10" y="20"/>
                </a:lnTo>
                <a:lnTo>
                  <a:pt x="15" y="19"/>
                </a:lnTo>
                <a:lnTo>
                  <a:pt x="18" y="17"/>
                </a:lnTo>
                <a:lnTo>
                  <a:pt x="26" y="16"/>
                </a:lnTo>
                <a:lnTo>
                  <a:pt x="86" y="16"/>
                </a:lnTo>
                <a:lnTo>
                  <a:pt x="88" y="14"/>
                </a:lnTo>
                <a:lnTo>
                  <a:pt x="88" y="8"/>
                </a:lnTo>
                <a:lnTo>
                  <a:pt x="8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89" name="Freeform 299"/>
          <p:cNvSpPr>
            <a:spLocks/>
          </p:cNvSpPr>
          <p:nvPr/>
        </p:nvSpPr>
        <p:spPr bwMode="auto">
          <a:xfrm>
            <a:off x="2060575" y="4981043"/>
            <a:ext cx="103188" cy="46037"/>
          </a:xfrm>
          <a:custGeom>
            <a:avLst/>
            <a:gdLst>
              <a:gd name="T0" fmla="*/ 2147483647 w 130"/>
              <a:gd name="T1" fmla="*/ 0 h 59"/>
              <a:gd name="T2" fmla="*/ 2147483647 w 130"/>
              <a:gd name="T3" fmla="*/ 2147483647 h 59"/>
              <a:gd name="T4" fmla="*/ 2147483647 w 130"/>
              <a:gd name="T5" fmla="*/ 2147483647 h 59"/>
              <a:gd name="T6" fmla="*/ 2147483647 w 130"/>
              <a:gd name="T7" fmla="*/ 2147483647 h 59"/>
              <a:gd name="T8" fmla="*/ 2147483647 w 130"/>
              <a:gd name="T9" fmla="*/ 2147483647 h 59"/>
              <a:gd name="T10" fmla="*/ 2147483647 w 130"/>
              <a:gd name="T11" fmla="*/ 2147483647 h 59"/>
              <a:gd name="T12" fmla="*/ 2147483647 w 130"/>
              <a:gd name="T13" fmla="*/ 2147483647 h 59"/>
              <a:gd name="T14" fmla="*/ 2147483647 w 130"/>
              <a:gd name="T15" fmla="*/ 2147483647 h 59"/>
              <a:gd name="T16" fmla="*/ 2147483647 w 130"/>
              <a:gd name="T17" fmla="*/ 2147483647 h 59"/>
              <a:gd name="T18" fmla="*/ 2147483647 w 130"/>
              <a:gd name="T19" fmla="*/ 2147483647 h 59"/>
              <a:gd name="T20" fmla="*/ 2147483647 w 130"/>
              <a:gd name="T21" fmla="*/ 2147483647 h 59"/>
              <a:gd name="T22" fmla="*/ 2147483647 w 130"/>
              <a:gd name="T23" fmla="*/ 2147483647 h 59"/>
              <a:gd name="T24" fmla="*/ 2147483647 w 130"/>
              <a:gd name="T25" fmla="*/ 2147483647 h 59"/>
              <a:gd name="T26" fmla="*/ 2147483647 w 130"/>
              <a:gd name="T27" fmla="*/ 2147483647 h 59"/>
              <a:gd name="T28" fmla="*/ 2147483647 w 130"/>
              <a:gd name="T29" fmla="*/ 2147483647 h 59"/>
              <a:gd name="T30" fmla="*/ 2147483647 w 130"/>
              <a:gd name="T31" fmla="*/ 2147483647 h 59"/>
              <a:gd name="T32" fmla="*/ 2147483647 w 130"/>
              <a:gd name="T33" fmla="*/ 2147483647 h 59"/>
              <a:gd name="T34" fmla="*/ 2147483647 w 130"/>
              <a:gd name="T35" fmla="*/ 2147483647 h 59"/>
              <a:gd name="T36" fmla="*/ 2147483647 w 130"/>
              <a:gd name="T37" fmla="*/ 2147483647 h 59"/>
              <a:gd name="T38" fmla="*/ 2147483647 w 130"/>
              <a:gd name="T39" fmla="*/ 2147483647 h 59"/>
              <a:gd name="T40" fmla="*/ 0 w 130"/>
              <a:gd name="T41" fmla="*/ 2147483647 h 59"/>
              <a:gd name="T42" fmla="*/ 0 w 130"/>
              <a:gd name="T43" fmla="*/ 2147483647 h 59"/>
              <a:gd name="T44" fmla="*/ 2147483647 w 130"/>
              <a:gd name="T45" fmla="*/ 2147483647 h 59"/>
              <a:gd name="T46" fmla="*/ 2147483647 w 130"/>
              <a:gd name="T47" fmla="*/ 2147483647 h 59"/>
              <a:gd name="T48" fmla="*/ 2147483647 w 130"/>
              <a:gd name="T49" fmla="*/ 2147483647 h 59"/>
              <a:gd name="T50" fmla="*/ 2147483647 w 130"/>
              <a:gd name="T51" fmla="*/ 2147483647 h 59"/>
              <a:gd name="T52" fmla="*/ 2147483647 w 130"/>
              <a:gd name="T53" fmla="*/ 2147483647 h 59"/>
              <a:gd name="T54" fmla="*/ 2147483647 w 130"/>
              <a:gd name="T55" fmla="*/ 2147483647 h 59"/>
              <a:gd name="T56" fmla="*/ 2147483647 w 130"/>
              <a:gd name="T57" fmla="*/ 2147483647 h 59"/>
              <a:gd name="T58" fmla="*/ 2147483647 w 130"/>
              <a:gd name="T59" fmla="*/ 2147483647 h 59"/>
              <a:gd name="T60" fmla="*/ 2147483647 w 130"/>
              <a:gd name="T61" fmla="*/ 2147483647 h 59"/>
              <a:gd name="T62" fmla="*/ 2147483647 w 130"/>
              <a:gd name="T63" fmla="*/ 2147483647 h 59"/>
              <a:gd name="T64" fmla="*/ 2147483647 w 130"/>
              <a:gd name="T65" fmla="*/ 2147483647 h 59"/>
              <a:gd name="T66" fmla="*/ 2147483647 w 130"/>
              <a:gd name="T67" fmla="*/ 2147483647 h 59"/>
              <a:gd name="T68" fmla="*/ 2147483647 w 130"/>
              <a:gd name="T69" fmla="*/ 2147483647 h 59"/>
              <a:gd name="T70" fmla="*/ 2147483647 w 130"/>
              <a:gd name="T71" fmla="*/ 2147483647 h 59"/>
              <a:gd name="T72" fmla="*/ 2147483647 w 130"/>
              <a:gd name="T73" fmla="*/ 0 h 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59"/>
              <a:gd name="T113" fmla="*/ 130 w 130"/>
              <a:gd name="T114" fmla="*/ 59 h 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59">
                <a:moveTo>
                  <a:pt x="108" y="0"/>
                </a:moveTo>
                <a:lnTo>
                  <a:pt x="116" y="3"/>
                </a:lnTo>
                <a:lnTo>
                  <a:pt x="120" y="6"/>
                </a:lnTo>
                <a:lnTo>
                  <a:pt x="125" y="11"/>
                </a:lnTo>
                <a:lnTo>
                  <a:pt x="128" y="17"/>
                </a:lnTo>
                <a:lnTo>
                  <a:pt x="130" y="25"/>
                </a:lnTo>
                <a:lnTo>
                  <a:pt x="130" y="30"/>
                </a:lnTo>
                <a:lnTo>
                  <a:pt x="123" y="39"/>
                </a:lnTo>
                <a:lnTo>
                  <a:pt x="119" y="42"/>
                </a:lnTo>
                <a:lnTo>
                  <a:pt x="116" y="42"/>
                </a:lnTo>
                <a:lnTo>
                  <a:pt x="110" y="44"/>
                </a:lnTo>
                <a:lnTo>
                  <a:pt x="38" y="44"/>
                </a:lnTo>
                <a:lnTo>
                  <a:pt x="38" y="59"/>
                </a:lnTo>
                <a:lnTo>
                  <a:pt x="35" y="59"/>
                </a:lnTo>
                <a:lnTo>
                  <a:pt x="32" y="53"/>
                </a:lnTo>
                <a:lnTo>
                  <a:pt x="28" y="47"/>
                </a:lnTo>
                <a:lnTo>
                  <a:pt x="21" y="40"/>
                </a:lnTo>
                <a:lnTo>
                  <a:pt x="14" y="36"/>
                </a:lnTo>
                <a:lnTo>
                  <a:pt x="11" y="34"/>
                </a:lnTo>
                <a:lnTo>
                  <a:pt x="6" y="31"/>
                </a:lnTo>
                <a:lnTo>
                  <a:pt x="0" y="30"/>
                </a:lnTo>
                <a:lnTo>
                  <a:pt x="0" y="27"/>
                </a:lnTo>
                <a:lnTo>
                  <a:pt x="31" y="27"/>
                </a:lnTo>
                <a:lnTo>
                  <a:pt x="31" y="3"/>
                </a:lnTo>
                <a:lnTo>
                  <a:pt x="38" y="3"/>
                </a:lnTo>
                <a:lnTo>
                  <a:pt x="38" y="27"/>
                </a:lnTo>
                <a:lnTo>
                  <a:pt x="102" y="27"/>
                </a:lnTo>
                <a:lnTo>
                  <a:pt x="106" y="25"/>
                </a:lnTo>
                <a:lnTo>
                  <a:pt x="111" y="25"/>
                </a:lnTo>
                <a:lnTo>
                  <a:pt x="114" y="23"/>
                </a:lnTo>
                <a:lnTo>
                  <a:pt x="116" y="22"/>
                </a:lnTo>
                <a:lnTo>
                  <a:pt x="117" y="19"/>
                </a:lnTo>
                <a:lnTo>
                  <a:pt x="117" y="13"/>
                </a:lnTo>
                <a:lnTo>
                  <a:pt x="116" y="9"/>
                </a:lnTo>
                <a:lnTo>
                  <a:pt x="113" y="6"/>
                </a:lnTo>
                <a:lnTo>
                  <a:pt x="108" y="5"/>
                </a:lnTo>
                <a:lnTo>
                  <a:pt x="10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0" name="Freeform 300"/>
          <p:cNvSpPr>
            <a:spLocks/>
          </p:cNvSpPr>
          <p:nvPr/>
        </p:nvSpPr>
        <p:spPr bwMode="auto">
          <a:xfrm>
            <a:off x="2060575" y="4931830"/>
            <a:ext cx="103188" cy="47625"/>
          </a:xfrm>
          <a:custGeom>
            <a:avLst/>
            <a:gdLst>
              <a:gd name="T0" fmla="*/ 2147483647 w 130"/>
              <a:gd name="T1" fmla="*/ 0 h 59"/>
              <a:gd name="T2" fmla="*/ 2147483647 w 130"/>
              <a:gd name="T3" fmla="*/ 2147483647 h 59"/>
              <a:gd name="T4" fmla="*/ 2147483647 w 130"/>
              <a:gd name="T5" fmla="*/ 2147483647 h 59"/>
              <a:gd name="T6" fmla="*/ 2147483647 w 130"/>
              <a:gd name="T7" fmla="*/ 2147483647 h 59"/>
              <a:gd name="T8" fmla="*/ 2147483647 w 130"/>
              <a:gd name="T9" fmla="*/ 2147483647 h 59"/>
              <a:gd name="T10" fmla="*/ 2147483647 w 130"/>
              <a:gd name="T11" fmla="*/ 2147483647 h 59"/>
              <a:gd name="T12" fmla="*/ 2147483647 w 130"/>
              <a:gd name="T13" fmla="*/ 2147483647 h 59"/>
              <a:gd name="T14" fmla="*/ 2147483647 w 130"/>
              <a:gd name="T15" fmla="*/ 2147483647 h 59"/>
              <a:gd name="T16" fmla="*/ 2147483647 w 130"/>
              <a:gd name="T17" fmla="*/ 2147483647 h 59"/>
              <a:gd name="T18" fmla="*/ 2147483647 w 130"/>
              <a:gd name="T19" fmla="*/ 2147483647 h 59"/>
              <a:gd name="T20" fmla="*/ 2147483647 w 130"/>
              <a:gd name="T21" fmla="*/ 2147483647 h 59"/>
              <a:gd name="T22" fmla="*/ 2147483647 w 130"/>
              <a:gd name="T23" fmla="*/ 2147483647 h 59"/>
              <a:gd name="T24" fmla="*/ 2147483647 w 130"/>
              <a:gd name="T25" fmla="*/ 2147483647 h 59"/>
              <a:gd name="T26" fmla="*/ 2147483647 w 130"/>
              <a:gd name="T27" fmla="*/ 2147483647 h 59"/>
              <a:gd name="T28" fmla="*/ 2147483647 w 130"/>
              <a:gd name="T29" fmla="*/ 2147483647 h 59"/>
              <a:gd name="T30" fmla="*/ 2147483647 w 130"/>
              <a:gd name="T31" fmla="*/ 2147483647 h 59"/>
              <a:gd name="T32" fmla="*/ 2147483647 w 130"/>
              <a:gd name="T33" fmla="*/ 2147483647 h 59"/>
              <a:gd name="T34" fmla="*/ 2147483647 w 130"/>
              <a:gd name="T35" fmla="*/ 2147483647 h 59"/>
              <a:gd name="T36" fmla="*/ 2147483647 w 130"/>
              <a:gd name="T37" fmla="*/ 2147483647 h 59"/>
              <a:gd name="T38" fmla="*/ 2147483647 w 130"/>
              <a:gd name="T39" fmla="*/ 2147483647 h 59"/>
              <a:gd name="T40" fmla="*/ 0 w 130"/>
              <a:gd name="T41" fmla="*/ 2147483647 h 59"/>
              <a:gd name="T42" fmla="*/ 0 w 130"/>
              <a:gd name="T43" fmla="*/ 2147483647 h 59"/>
              <a:gd name="T44" fmla="*/ 2147483647 w 130"/>
              <a:gd name="T45" fmla="*/ 2147483647 h 59"/>
              <a:gd name="T46" fmla="*/ 2147483647 w 130"/>
              <a:gd name="T47" fmla="*/ 2147483647 h 59"/>
              <a:gd name="T48" fmla="*/ 2147483647 w 130"/>
              <a:gd name="T49" fmla="*/ 2147483647 h 59"/>
              <a:gd name="T50" fmla="*/ 2147483647 w 130"/>
              <a:gd name="T51" fmla="*/ 2147483647 h 59"/>
              <a:gd name="T52" fmla="*/ 2147483647 w 130"/>
              <a:gd name="T53" fmla="*/ 2147483647 h 59"/>
              <a:gd name="T54" fmla="*/ 2147483647 w 130"/>
              <a:gd name="T55" fmla="*/ 2147483647 h 59"/>
              <a:gd name="T56" fmla="*/ 2147483647 w 130"/>
              <a:gd name="T57" fmla="*/ 2147483647 h 59"/>
              <a:gd name="T58" fmla="*/ 2147483647 w 130"/>
              <a:gd name="T59" fmla="*/ 2147483647 h 59"/>
              <a:gd name="T60" fmla="*/ 2147483647 w 130"/>
              <a:gd name="T61" fmla="*/ 2147483647 h 59"/>
              <a:gd name="T62" fmla="*/ 2147483647 w 130"/>
              <a:gd name="T63" fmla="*/ 2147483647 h 59"/>
              <a:gd name="T64" fmla="*/ 2147483647 w 130"/>
              <a:gd name="T65" fmla="*/ 2147483647 h 59"/>
              <a:gd name="T66" fmla="*/ 2147483647 w 130"/>
              <a:gd name="T67" fmla="*/ 2147483647 h 59"/>
              <a:gd name="T68" fmla="*/ 2147483647 w 130"/>
              <a:gd name="T69" fmla="*/ 2147483647 h 59"/>
              <a:gd name="T70" fmla="*/ 2147483647 w 130"/>
              <a:gd name="T71" fmla="*/ 2147483647 h 59"/>
              <a:gd name="T72" fmla="*/ 2147483647 w 130"/>
              <a:gd name="T73" fmla="*/ 0 h 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
              <a:gd name="T112" fmla="*/ 0 h 59"/>
              <a:gd name="T113" fmla="*/ 130 w 130"/>
              <a:gd name="T114" fmla="*/ 59 h 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 h="59">
                <a:moveTo>
                  <a:pt x="108" y="0"/>
                </a:moveTo>
                <a:lnTo>
                  <a:pt x="116" y="3"/>
                </a:lnTo>
                <a:lnTo>
                  <a:pt x="120" y="6"/>
                </a:lnTo>
                <a:lnTo>
                  <a:pt x="125" y="11"/>
                </a:lnTo>
                <a:lnTo>
                  <a:pt x="128" y="17"/>
                </a:lnTo>
                <a:lnTo>
                  <a:pt x="130" y="25"/>
                </a:lnTo>
                <a:lnTo>
                  <a:pt x="130" y="29"/>
                </a:lnTo>
                <a:lnTo>
                  <a:pt x="123" y="39"/>
                </a:lnTo>
                <a:lnTo>
                  <a:pt x="119" y="42"/>
                </a:lnTo>
                <a:lnTo>
                  <a:pt x="116" y="42"/>
                </a:lnTo>
                <a:lnTo>
                  <a:pt x="110" y="43"/>
                </a:lnTo>
                <a:lnTo>
                  <a:pt x="38" y="43"/>
                </a:lnTo>
                <a:lnTo>
                  <a:pt x="38" y="59"/>
                </a:lnTo>
                <a:lnTo>
                  <a:pt x="35" y="59"/>
                </a:lnTo>
                <a:lnTo>
                  <a:pt x="32" y="52"/>
                </a:lnTo>
                <a:lnTo>
                  <a:pt x="28" y="46"/>
                </a:lnTo>
                <a:lnTo>
                  <a:pt x="21" y="40"/>
                </a:lnTo>
                <a:lnTo>
                  <a:pt x="14" y="35"/>
                </a:lnTo>
                <a:lnTo>
                  <a:pt x="11" y="34"/>
                </a:lnTo>
                <a:lnTo>
                  <a:pt x="6" y="32"/>
                </a:lnTo>
                <a:lnTo>
                  <a:pt x="0" y="29"/>
                </a:lnTo>
                <a:lnTo>
                  <a:pt x="0" y="26"/>
                </a:lnTo>
                <a:lnTo>
                  <a:pt x="31" y="26"/>
                </a:lnTo>
                <a:lnTo>
                  <a:pt x="31" y="3"/>
                </a:lnTo>
                <a:lnTo>
                  <a:pt x="38" y="3"/>
                </a:lnTo>
                <a:lnTo>
                  <a:pt x="38" y="26"/>
                </a:lnTo>
                <a:lnTo>
                  <a:pt x="102" y="26"/>
                </a:lnTo>
                <a:lnTo>
                  <a:pt x="106" y="25"/>
                </a:lnTo>
                <a:lnTo>
                  <a:pt x="111" y="25"/>
                </a:lnTo>
                <a:lnTo>
                  <a:pt x="114" y="23"/>
                </a:lnTo>
                <a:lnTo>
                  <a:pt x="116" y="22"/>
                </a:lnTo>
                <a:lnTo>
                  <a:pt x="117" y="18"/>
                </a:lnTo>
                <a:lnTo>
                  <a:pt x="117" y="12"/>
                </a:lnTo>
                <a:lnTo>
                  <a:pt x="116" y="9"/>
                </a:lnTo>
                <a:lnTo>
                  <a:pt x="113" y="6"/>
                </a:lnTo>
                <a:lnTo>
                  <a:pt x="108" y="5"/>
                </a:lnTo>
                <a:lnTo>
                  <a:pt x="10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1" name="Freeform 301"/>
          <p:cNvSpPr>
            <a:spLocks noEditPoints="1"/>
          </p:cNvSpPr>
          <p:nvPr/>
        </p:nvSpPr>
        <p:spPr bwMode="auto">
          <a:xfrm>
            <a:off x="2082800" y="4861979"/>
            <a:ext cx="82550" cy="65088"/>
          </a:xfrm>
          <a:custGeom>
            <a:avLst/>
            <a:gdLst>
              <a:gd name="T0" fmla="*/ 2147483647 w 103"/>
              <a:gd name="T1" fmla="*/ 2147483647 h 82"/>
              <a:gd name="T2" fmla="*/ 2147483647 w 103"/>
              <a:gd name="T3" fmla="*/ 2147483647 h 82"/>
              <a:gd name="T4" fmla="*/ 2147483647 w 103"/>
              <a:gd name="T5" fmla="*/ 2147483647 h 82"/>
              <a:gd name="T6" fmla="*/ 2147483647 w 103"/>
              <a:gd name="T7" fmla="*/ 2147483647 h 82"/>
              <a:gd name="T8" fmla="*/ 2147483647 w 103"/>
              <a:gd name="T9" fmla="*/ 2147483647 h 82"/>
              <a:gd name="T10" fmla="*/ 2147483647 w 103"/>
              <a:gd name="T11" fmla="*/ 2147483647 h 82"/>
              <a:gd name="T12" fmla="*/ 2147483647 w 103"/>
              <a:gd name="T13" fmla="*/ 2147483647 h 82"/>
              <a:gd name="T14" fmla="*/ 2147483647 w 103"/>
              <a:gd name="T15" fmla="*/ 2147483647 h 82"/>
              <a:gd name="T16" fmla="*/ 2147483647 w 103"/>
              <a:gd name="T17" fmla="*/ 2147483647 h 82"/>
              <a:gd name="T18" fmla="*/ 2147483647 w 103"/>
              <a:gd name="T19" fmla="*/ 2147483647 h 82"/>
              <a:gd name="T20" fmla="*/ 2147483647 w 103"/>
              <a:gd name="T21" fmla="*/ 2147483647 h 82"/>
              <a:gd name="T22" fmla="*/ 2147483647 w 103"/>
              <a:gd name="T23" fmla="*/ 2147483647 h 82"/>
              <a:gd name="T24" fmla="*/ 2147483647 w 103"/>
              <a:gd name="T25" fmla="*/ 2147483647 h 82"/>
              <a:gd name="T26" fmla="*/ 2147483647 w 103"/>
              <a:gd name="T27" fmla="*/ 0 h 82"/>
              <a:gd name="T28" fmla="*/ 2147483647 w 103"/>
              <a:gd name="T29" fmla="*/ 2147483647 h 82"/>
              <a:gd name="T30" fmla="*/ 2147483647 w 103"/>
              <a:gd name="T31" fmla="*/ 2147483647 h 82"/>
              <a:gd name="T32" fmla="*/ 2147483647 w 103"/>
              <a:gd name="T33" fmla="*/ 2147483647 h 82"/>
              <a:gd name="T34" fmla="*/ 2147483647 w 103"/>
              <a:gd name="T35" fmla="*/ 2147483647 h 82"/>
              <a:gd name="T36" fmla="*/ 2147483647 w 103"/>
              <a:gd name="T37" fmla="*/ 2147483647 h 82"/>
              <a:gd name="T38" fmla="*/ 2147483647 w 103"/>
              <a:gd name="T39" fmla="*/ 2147483647 h 82"/>
              <a:gd name="T40" fmla="*/ 2147483647 w 103"/>
              <a:gd name="T41" fmla="*/ 2147483647 h 82"/>
              <a:gd name="T42" fmla="*/ 2147483647 w 103"/>
              <a:gd name="T43" fmla="*/ 2147483647 h 82"/>
              <a:gd name="T44" fmla="*/ 2147483647 w 103"/>
              <a:gd name="T45" fmla="*/ 2147483647 h 82"/>
              <a:gd name="T46" fmla="*/ 2147483647 w 103"/>
              <a:gd name="T47" fmla="*/ 2147483647 h 82"/>
              <a:gd name="T48" fmla="*/ 2147483647 w 103"/>
              <a:gd name="T49" fmla="*/ 0 h 82"/>
              <a:gd name="T50" fmla="*/ 2147483647 w 103"/>
              <a:gd name="T51" fmla="*/ 2147483647 h 82"/>
              <a:gd name="T52" fmla="*/ 2147483647 w 103"/>
              <a:gd name="T53" fmla="*/ 2147483647 h 82"/>
              <a:gd name="T54" fmla="*/ 2147483647 w 103"/>
              <a:gd name="T55" fmla="*/ 2147483647 h 82"/>
              <a:gd name="T56" fmla="*/ 2147483647 w 103"/>
              <a:gd name="T57" fmla="*/ 2147483647 h 82"/>
              <a:gd name="T58" fmla="*/ 2147483647 w 103"/>
              <a:gd name="T59" fmla="*/ 2147483647 h 82"/>
              <a:gd name="T60" fmla="*/ 2147483647 w 103"/>
              <a:gd name="T61" fmla="*/ 2147483647 h 82"/>
              <a:gd name="T62" fmla="*/ 2147483647 w 103"/>
              <a:gd name="T63" fmla="*/ 2147483647 h 82"/>
              <a:gd name="T64" fmla="*/ 2147483647 w 103"/>
              <a:gd name="T65" fmla="*/ 2147483647 h 82"/>
              <a:gd name="T66" fmla="*/ 2147483647 w 103"/>
              <a:gd name="T67" fmla="*/ 2147483647 h 82"/>
              <a:gd name="T68" fmla="*/ 2147483647 w 103"/>
              <a:gd name="T69" fmla="*/ 2147483647 h 82"/>
              <a:gd name="T70" fmla="*/ 2147483647 w 103"/>
              <a:gd name="T71" fmla="*/ 2147483647 h 82"/>
              <a:gd name="T72" fmla="*/ 0 w 103"/>
              <a:gd name="T73" fmla="*/ 2147483647 h 82"/>
              <a:gd name="T74" fmla="*/ 2147483647 w 103"/>
              <a:gd name="T75" fmla="*/ 2147483647 h 82"/>
              <a:gd name="T76" fmla="*/ 2147483647 w 103"/>
              <a:gd name="T77" fmla="*/ 2147483647 h 82"/>
              <a:gd name="T78" fmla="*/ 2147483647 w 103"/>
              <a:gd name="T79" fmla="*/ 2147483647 h 82"/>
              <a:gd name="T80" fmla="*/ 2147483647 w 103"/>
              <a:gd name="T81" fmla="*/ 0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
              <a:gd name="T124" fmla="*/ 0 h 82"/>
              <a:gd name="T125" fmla="*/ 103 w 103"/>
              <a:gd name="T126" fmla="*/ 82 h 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 h="82">
                <a:moveTo>
                  <a:pt x="24" y="23"/>
                </a:moveTo>
                <a:lnTo>
                  <a:pt x="21" y="25"/>
                </a:lnTo>
                <a:lnTo>
                  <a:pt x="17" y="26"/>
                </a:lnTo>
                <a:lnTo>
                  <a:pt x="13" y="30"/>
                </a:lnTo>
                <a:lnTo>
                  <a:pt x="9" y="39"/>
                </a:lnTo>
                <a:lnTo>
                  <a:pt x="7" y="43"/>
                </a:lnTo>
                <a:lnTo>
                  <a:pt x="9" y="50"/>
                </a:lnTo>
                <a:lnTo>
                  <a:pt x="10" y="54"/>
                </a:lnTo>
                <a:lnTo>
                  <a:pt x="20" y="64"/>
                </a:lnTo>
                <a:lnTo>
                  <a:pt x="26" y="67"/>
                </a:lnTo>
                <a:lnTo>
                  <a:pt x="34" y="68"/>
                </a:lnTo>
                <a:lnTo>
                  <a:pt x="34" y="23"/>
                </a:lnTo>
                <a:lnTo>
                  <a:pt x="24" y="23"/>
                </a:lnTo>
                <a:close/>
                <a:moveTo>
                  <a:pt x="40" y="0"/>
                </a:moveTo>
                <a:lnTo>
                  <a:pt x="40" y="68"/>
                </a:lnTo>
                <a:lnTo>
                  <a:pt x="58" y="65"/>
                </a:lnTo>
                <a:lnTo>
                  <a:pt x="74" y="57"/>
                </a:lnTo>
                <a:lnTo>
                  <a:pt x="83" y="45"/>
                </a:lnTo>
                <a:lnTo>
                  <a:pt x="86" y="33"/>
                </a:lnTo>
                <a:lnTo>
                  <a:pt x="83" y="20"/>
                </a:lnTo>
                <a:lnTo>
                  <a:pt x="80" y="16"/>
                </a:lnTo>
                <a:lnTo>
                  <a:pt x="75" y="11"/>
                </a:lnTo>
                <a:lnTo>
                  <a:pt x="71" y="8"/>
                </a:lnTo>
                <a:lnTo>
                  <a:pt x="63" y="3"/>
                </a:lnTo>
                <a:lnTo>
                  <a:pt x="64" y="0"/>
                </a:lnTo>
                <a:lnTo>
                  <a:pt x="78" y="5"/>
                </a:lnTo>
                <a:lnTo>
                  <a:pt x="91" y="14"/>
                </a:lnTo>
                <a:lnTo>
                  <a:pt x="100" y="25"/>
                </a:lnTo>
                <a:lnTo>
                  <a:pt x="103" y="40"/>
                </a:lnTo>
                <a:lnTo>
                  <a:pt x="100" y="56"/>
                </a:lnTo>
                <a:lnTo>
                  <a:pt x="89" y="70"/>
                </a:lnTo>
                <a:lnTo>
                  <a:pt x="74" y="79"/>
                </a:lnTo>
                <a:lnTo>
                  <a:pt x="52" y="82"/>
                </a:lnTo>
                <a:lnTo>
                  <a:pt x="30" y="79"/>
                </a:lnTo>
                <a:lnTo>
                  <a:pt x="13" y="70"/>
                </a:lnTo>
                <a:lnTo>
                  <a:pt x="4" y="56"/>
                </a:lnTo>
                <a:lnTo>
                  <a:pt x="0" y="37"/>
                </a:lnTo>
                <a:lnTo>
                  <a:pt x="3" y="23"/>
                </a:lnTo>
                <a:lnTo>
                  <a:pt x="10" y="11"/>
                </a:lnTo>
                <a:lnTo>
                  <a:pt x="24" y="3"/>
                </a:lnTo>
                <a:lnTo>
                  <a:pt x="4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2" name="Freeform 302"/>
          <p:cNvSpPr>
            <a:spLocks/>
          </p:cNvSpPr>
          <p:nvPr/>
        </p:nvSpPr>
        <p:spPr bwMode="auto">
          <a:xfrm>
            <a:off x="2082801" y="4771493"/>
            <a:ext cx="80963" cy="84137"/>
          </a:xfrm>
          <a:custGeom>
            <a:avLst/>
            <a:gdLst>
              <a:gd name="T0" fmla="*/ 2147483647 w 100"/>
              <a:gd name="T1" fmla="*/ 0 h 105"/>
              <a:gd name="T2" fmla="*/ 2147483647 w 100"/>
              <a:gd name="T3" fmla="*/ 0 h 105"/>
              <a:gd name="T4" fmla="*/ 2147483647 w 100"/>
              <a:gd name="T5" fmla="*/ 2147483647 h 105"/>
              <a:gd name="T6" fmla="*/ 2147483647 w 100"/>
              <a:gd name="T7" fmla="*/ 2147483647 h 105"/>
              <a:gd name="T8" fmla="*/ 2147483647 w 100"/>
              <a:gd name="T9" fmla="*/ 2147483647 h 105"/>
              <a:gd name="T10" fmla="*/ 2147483647 w 100"/>
              <a:gd name="T11" fmla="*/ 2147483647 h 105"/>
              <a:gd name="T12" fmla="*/ 2147483647 w 100"/>
              <a:gd name="T13" fmla="*/ 2147483647 h 105"/>
              <a:gd name="T14" fmla="*/ 2147483647 w 100"/>
              <a:gd name="T15" fmla="*/ 2147483647 h 105"/>
              <a:gd name="T16" fmla="*/ 2147483647 w 100"/>
              <a:gd name="T17" fmla="*/ 2147483647 h 105"/>
              <a:gd name="T18" fmla="*/ 2147483647 w 100"/>
              <a:gd name="T19" fmla="*/ 2147483647 h 105"/>
              <a:gd name="T20" fmla="*/ 2147483647 w 100"/>
              <a:gd name="T21" fmla="*/ 2147483647 h 105"/>
              <a:gd name="T22" fmla="*/ 2147483647 w 100"/>
              <a:gd name="T23" fmla="*/ 2147483647 h 105"/>
              <a:gd name="T24" fmla="*/ 2147483647 w 100"/>
              <a:gd name="T25" fmla="*/ 2147483647 h 105"/>
              <a:gd name="T26" fmla="*/ 2147483647 w 100"/>
              <a:gd name="T27" fmla="*/ 2147483647 h 105"/>
              <a:gd name="T28" fmla="*/ 2147483647 w 100"/>
              <a:gd name="T29" fmla="*/ 2147483647 h 105"/>
              <a:gd name="T30" fmla="*/ 2147483647 w 100"/>
              <a:gd name="T31" fmla="*/ 2147483647 h 105"/>
              <a:gd name="T32" fmla="*/ 2147483647 w 100"/>
              <a:gd name="T33" fmla="*/ 2147483647 h 105"/>
              <a:gd name="T34" fmla="*/ 2147483647 w 100"/>
              <a:gd name="T35" fmla="*/ 2147483647 h 105"/>
              <a:gd name="T36" fmla="*/ 2147483647 w 100"/>
              <a:gd name="T37" fmla="*/ 2147483647 h 105"/>
              <a:gd name="T38" fmla="*/ 2147483647 w 100"/>
              <a:gd name="T39" fmla="*/ 2147483647 h 105"/>
              <a:gd name="T40" fmla="*/ 2147483647 w 100"/>
              <a:gd name="T41" fmla="*/ 2147483647 h 105"/>
              <a:gd name="T42" fmla="*/ 2147483647 w 100"/>
              <a:gd name="T43" fmla="*/ 2147483647 h 105"/>
              <a:gd name="T44" fmla="*/ 2147483647 w 100"/>
              <a:gd name="T45" fmla="*/ 2147483647 h 105"/>
              <a:gd name="T46" fmla="*/ 2147483647 w 100"/>
              <a:gd name="T47" fmla="*/ 2147483647 h 105"/>
              <a:gd name="T48" fmla="*/ 2147483647 w 100"/>
              <a:gd name="T49" fmla="*/ 2147483647 h 105"/>
              <a:gd name="T50" fmla="*/ 2147483647 w 100"/>
              <a:gd name="T51" fmla="*/ 2147483647 h 105"/>
              <a:gd name="T52" fmla="*/ 2147483647 w 100"/>
              <a:gd name="T53" fmla="*/ 2147483647 h 105"/>
              <a:gd name="T54" fmla="*/ 2147483647 w 100"/>
              <a:gd name="T55" fmla="*/ 2147483647 h 105"/>
              <a:gd name="T56" fmla="*/ 2147483647 w 100"/>
              <a:gd name="T57" fmla="*/ 2147483647 h 105"/>
              <a:gd name="T58" fmla="*/ 2147483647 w 100"/>
              <a:gd name="T59" fmla="*/ 2147483647 h 105"/>
              <a:gd name="T60" fmla="*/ 2147483647 w 100"/>
              <a:gd name="T61" fmla="*/ 2147483647 h 105"/>
              <a:gd name="T62" fmla="*/ 2147483647 w 100"/>
              <a:gd name="T63" fmla="*/ 2147483647 h 105"/>
              <a:gd name="T64" fmla="*/ 2147483647 w 100"/>
              <a:gd name="T65" fmla="*/ 2147483647 h 105"/>
              <a:gd name="T66" fmla="*/ 2147483647 w 100"/>
              <a:gd name="T67" fmla="*/ 2147483647 h 105"/>
              <a:gd name="T68" fmla="*/ 2147483647 w 100"/>
              <a:gd name="T69" fmla="*/ 2147483647 h 105"/>
              <a:gd name="T70" fmla="*/ 2147483647 w 100"/>
              <a:gd name="T71" fmla="*/ 2147483647 h 105"/>
              <a:gd name="T72" fmla="*/ 0 w 100"/>
              <a:gd name="T73" fmla="*/ 2147483647 h 105"/>
              <a:gd name="T74" fmla="*/ 0 w 100"/>
              <a:gd name="T75" fmla="*/ 2147483647 h 105"/>
              <a:gd name="T76" fmla="*/ 2147483647 w 100"/>
              <a:gd name="T77" fmla="*/ 2147483647 h 105"/>
              <a:gd name="T78" fmla="*/ 2147483647 w 100"/>
              <a:gd name="T79" fmla="*/ 2147483647 h 105"/>
              <a:gd name="T80" fmla="*/ 0 w 100"/>
              <a:gd name="T81" fmla="*/ 2147483647 h 105"/>
              <a:gd name="T82" fmla="*/ 2147483647 w 100"/>
              <a:gd name="T83" fmla="*/ 2147483647 h 105"/>
              <a:gd name="T84" fmla="*/ 2147483647 w 100"/>
              <a:gd name="T85" fmla="*/ 2147483647 h 105"/>
              <a:gd name="T86" fmla="*/ 2147483647 w 100"/>
              <a:gd name="T87" fmla="*/ 2147483647 h 105"/>
              <a:gd name="T88" fmla="*/ 2147483647 w 100"/>
              <a:gd name="T89" fmla="*/ 2147483647 h 105"/>
              <a:gd name="T90" fmla="*/ 2147483647 w 100"/>
              <a:gd name="T91" fmla="*/ 2147483647 h 105"/>
              <a:gd name="T92" fmla="*/ 2147483647 w 100"/>
              <a:gd name="T93" fmla="*/ 2147483647 h 105"/>
              <a:gd name="T94" fmla="*/ 2147483647 w 100"/>
              <a:gd name="T95" fmla="*/ 2147483647 h 105"/>
              <a:gd name="T96" fmla="*/ 2147483647 w 100"/>
              <a:gd name="T97" fmla="*/ 2147483647 h 105"/>
              <a:gd name="T98" fmla="*/ 2147483647 w 100"/>
              <a:gd name="T99" fmla="*/ 2147483647 h 105"/>
              <a:gd name="T100" fmla="*/ 2147483647 w 100"/>
              <a:gd name="T101" fmla="*/ 2147483647 h 105"/>
              <a:gd name="T102" fmla="*/ 2147483647 w 100"/>
              <a:gd name="T103" fmla="*/ 2147483647 h 105"/>
              <a:gd name="T104" fmla="*/ 2147483647 w 100"/>
              <a:gd name="T105" fmla="*/ 0 h 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
              <a:gd name="T160" fmla="*/ 0 h 105"/>
              <a:gd name="T161" fmla="*/ 100 w 100"/>
              <a:gd name="T162" fmla="*/ 105 h 1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 h="105">
                <a:moveTo>
                  <a:pt x="95" y="0"/>
                </a:moveTo>
                <a:lnTo>
                  <a:pt x="100" y="0"/>
                </a:lnTo>
                <a:lnTo>
                  <a:pt x="100" y="48"/>
                </a:lnTo>
                <a:lnTo>
                  <a:pt x="95" y="48"/>
                </a:lnTo>
                <a:lnTo>
                  <a:pt x="95" y="40"/>
                </a:lnTo>
                <a:lnTo>
                  <a:pt x="94" y="36"/>
                </a:lnTo>
                <a:lnTo>
                  <a:pt x="88" y="33"/>
                </a:lnTo>
                <a:lnTo>
                  <a:pt x="30" y="33"/>
                </a:lnTo>
                <a:lnTo>
                  <a:pt x="24" y="34"/>
                </a:lnTo>
                <a:lnTo>
                  <a:pt x="20" y="36"/>
                </a:lnTo>
                <a:lnTo>
                  <a:pt x="15" y="39"/>
                </a:lnTo>
                <a:lnTo>
                  <a:pt x="13" y="42"/>
                </a:lnTo>
                <a:lnTo>
                  <a:pt x="13" y="47"/>
                </a:lnTo>
                <a:lnTo>
                  <a:pt x="17" y="61"/>
                </a:lnTo>
                <a:lnTo>
                  <a:pt x="27" y="73"/>
                </a:lnTo>
                <a:lnTo>
                  <a:pt x="78" y="73"/>
                </a:lnTo>
                <a:lnTo>
                  <a:pt x="85" y="71"/>
                </a:lnTo>
                <a:lnTo>
                  <a:pt x="91" y="71"/>
                </a:lnTo>
                <a:lnTo>
                  <a:pt x="94" y="68"/>
                </a:lnTo>
                <a:lnTo>
                  <a:pt x="94" y="67"/>
                </a:lnTo>
                <a:lnTo>
                  <a:pt x="95" y="65"/>
                </a:lnTo>
                <a:lnTo>
                  <a:pt x="95" y="56"/>
                </a:lnTo>
                <a:lnTo>
                  <a:pt x="100" y="56"/>
                </a:lnTo>
                <a:lnTo>
                  <a:pt x="100" y="104"/>
                </a:lnTo>
                <a:lnTo>
                  <a:pt x="95" y="104"/>
                </a:lnTo>
                <a:lnTo>
                  <a:pt x="95" y="98"/>
                </a:lnTo>
                <a:lnTo>
                  <a:pt x="94" y="95"/>
                </a:lnTo>
                <a:lnTo>
                  <a:pt x="92" y="93"/>
                </a:lnTo>
                <a:lnTo>
                  <a:pt x="89" y="91"/>
                </a:lnTo>
                <a:lnTo>
                  <a:pt x="85" y="90"/>
                </a:lnTo>
                <a:lnTo>
                  <a:pt x="21" y="90"/>
                </a:lnTo>
                <a:lnTo>
                  <a:pt x="18" y="91"/>
                </a:lnTo>
                <a:lnTo>
                  <a:pt x="15" y="95"/>
                </a:lnTo>
                <a:lnTo>
                  <a:pt x="15" y="101"/>
                </a:lnTo>
                <a:lnTo>
                  <a:pt x="17" y="104"/>
                </a:lnTo>
                <a:lnTo>
                  <a:pt x="12" y="105"/>
                </a:lnTo>
                <a:lnTo>
                  <a:pt x="0" y="76"/>
                </a:lnTo>
                <a:lnTo>
                  <a:pt x="0" y="73"/>
                </a:lnTo>
                <a:lnTo>
                  <a:pt x="21" y="73"/>
                </a:lnTo>
                <a:lnTo>
                  <a:pt x="6" y="56"/>
                </a:lnTo>
                <a:lnTo>
                  <a:pt x="0" y="40"/>
                </a:lnTo>
                <a:lnTo>
                  <a:pt x="1" y="34"/>
                </a:lnTo>
                <a:lnTo>
                  <a:pt x="3" y="30"/>
                </a:lnTo>
                <a:lnTo>
                  <a:pt x="4" y="26"/>
                </a:lnTo>
                <a:lnTo>
                  <a:pt x="7" y="23"/>
                </a:lnTo>
                <a:lnTo>
                  <a:pt x="17" y="17"/>
                </a:lnTo>
                <a:lnTo>
                  <a:pt x="29" y="14"/>
                </a:lnTo>
                <a:lnTo>
                  <a:pt x="88" y="14"/>
                </a:lnTo>
                <a:lnTo>
                  <a:pt x="91" y="13"/>
                </a:lnTo>
                <a:lnTo>
                  <a:pt x="92" y="13"/>
                </a:lnTo>
                <a:lnTo>
                  <a:pt x="94" y="9"/>
                </a:lnTo>
                <a:lnTo>
                  <a:pt x="95" y="8"/>
                </a:lnTo>
                <a:lnTo>
                  <a:pt x="9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3" name="Freeform 303"/>
          <p:cNvSpPr>
            <a:spLocks/>
          </p:cNvSpPr>
          <p:nvPr/>
        </p:nvSpPr>
        <p:spPr bwMode="auto">
          <a:xfrm>
            <a:off x="2085976" y="4684180"/>
            <a:ext cx="79375" cy="85725"/>
          </a:xfrm>
          <a:custGeom>
            <a:avLst/>
            <a:gdLst>
              <a:gd name="T0" fmla="*/ 2147483647 w 100"/>
              <a:gd name="T1" fmla="*/ 0 h 109"/>
              <a:gd name="T2" fmla="*/ 2147483647 w 100"/>
              <a:gd name="T3" fmla="*/ 2147483647 h 109"/>
              <a:gd name="T4" fmla="*/ 2147483647 w 100"/>
              <a:gd name="T5" fmla="*/ 2147483647 h 109"/>
              <a:gd name="T6" fmla="*/ 2147483647 w 100"/>
              <a:gd name="T7" fmla="*/ 2147483647 h 109"/>
              <a:gd name="T8" fmla="*/ 2147483647 w 100"/>
              <a:gd name="T9" fmla="*/ 2147483647 h 109"/>
              <a:gd name="T10" fmla="*/ 2147483647 w 100"/>
              <a:gd name="T11" fmla="*/ 2147483647 h 109"/>
              <a:gd name="T12" fmla="*/ 2147483647 w 100"/>
              <a:gd name="T13" fmla="*/ 2147483647 h 109"/>
              <a:gd name="T14" fmla="*/ 2147483647 w 100"/>
              <a:gd name="T15" fmla="*/ 2147483647 h 109"/>
              <a:gd name="T16" fmla="*/ 2147483647 w 100"/>
              <a:gd name="T17" fmla="*/ 2147483647 h 109"/>
              <a:gd name="T18" fmla="*/ 2147483647 w 100"/>
              <a:gd name="T19" fmla="*/ 2147483647 h 109"/>
              <a:gd name="T20" fmla="*/ 2147483647 w 100"/>
              <a:gd name="T21" fmla="*/ 2147483647 h 109"/>
              <a:gd name="T22" fmla="*/ 2147483647 w 100"/>
              <a:gd name="T23" fmla="*/ 2147483647 h 109"/>
              <a:gd name="T24" fmla="*/ 2147483647 w 100"/>
              <a:gd name="T25" fmla="*/ 2147483647 h 109"/>
              <a:gd name="T26" fmla="*/ 2147483647 w 100"/>
              <a:gd name="T27" fmla="*/ 2147483647 h 109"/>
              <a:gd name="T28" fmla="*/ 2147483647 w 100"/>
              <a:gd name="T29" fmla="*/ 2147483647 h 109"/>
              <a:gd name="T30" fmla="*/ 2147483647 w 100"/>
              <a:gd name="T31" fmla="*/ 2147483647 h 109"/>
              <a:gd name="T32" fmla="*/ 2147483647 w 100"/>
              <a:gd name="T33" fmla="*/ 2147483647 h 109"/>
              <a:gd name="T34" fmla="*/ 2147483647 w 100"/>
              <a:gd name="T35" fmla="*/ 2147483647 h 109"/>
              <a:gd name="T36" fmla="*/ 2147483647 w 100"/>
              <a:gd name="T37" fmla="*/ 2147483647 h 109"/>
              <a:gd name="T38" fmla="*/ 2147483647 w 100"/>
              <a:gd name="T39" fmla="*/ 2147483647 h 109"/>
              <a:gd name="T40" fmla="*/ 2147483647 w 100"/>
              <a:gd name="T41" fmla="*/ 2147483647 h 109"/>
              <a:gd name="T42" fmla="*/ 2147483647 w 100"/>
              <a:gd name="T43" fmla="*/ 2147483647 h 109"/>
              <a:gd name="T44" fmla="*/ 0 w 100"/>
              <a:gd name="T45" fmla="*/ 2147483647 h 109"/>
              <a:gd name="T46" fmla="*/ 0 w 100"/>
              <a:gd name="T47" fmla="*/ 2147483647 h 109"/>
              <a:gd name="T48" fmla="*/ 2147483647 w 100"/>
              <a:gd name="T49" fmla="*/ 2147483647 h 109"/>
              <a:gd name="T50" fmla="*/ 2147483647 w 100"/>
              <a:gd name="T51" fmla="*/ 2147483647 h 109"/>
              <a:gd name="T52" fmla="*/ 2147483647 w 100"/>
              <a:gd name="T53" fmla="*/ 2147483647 h 109"/>
              <a:gd name="T54" fmla="*/ 2147483647 w 100"/>
              <a:gd name="T55" fmla="*/ 2147483647 h 109"/>
              <a:gd name="T56" fmla="*/ 2147483647 w 100"/>
              <a:gd name="T57" fmla="*/ 2147483647 h 109"/>
              <a:gd name="T58" fmla="*/ 2147483647 w 100"/>
              <a:gd name="T59" fmla="*/ 2147483647 h 109"/>
              <a:gd name="T60" fmla="*/ 2147483647 w 100"/>
              <a:gd name="T61" fmla="*/ 2147483647 h 109"/>
              <a:gd name="T62" fmla="*/ 2147483647 w 100"/>
              <a:gd name="T63" fmla="*/ 2147483647 h 109"/>
              <a:gd name="T64" fmla="*/ 2147483647 w 100"/>
              <a:gd name="T65" fmla="*/ 2147483647 h 109"/>
              <a:gd name="T66" fmla="*/ 2147483647 w 100"/>
              <a:gd name="T67" fmla="*/ 2147483647 h 109"/>
              <a:gd name="T68" fmla="*/ 2147483647 w 100"/>
              <a:gd name="T69" fmla="*/ 2147483647 h 109"/>
              <a:gd name="T70" fmla="*/ 2147483647 w 100"/>
              <a:gd name="T71" fmla="*/ 2147483647 h 109"/>
              <a:gd name="T72" fmla="*/ 2147483647 w 100"/>
              <a:gd name="T73" fmla="*/ 2147483647 h 109"/>
              <a:gd name="T74" fmla="*/ 2147483647 w 100"/>
              <a:gd name="T75" fmla="*/ 2147483647 h 109"/>
              <a:gd name="T76" fmla="*/ 2147483647 w 100"/>
              <a:gd name="T77" fmla="*/ 2147483647 h 109"/>
              <a:gd name="T78" fmla="*/ 0 w 100"/>
              <a:gd name="T79" fmla="*/ 2147483647 h 109"/>
              <a:gd name="T80" fmla="*/ 0 w 100"/>
              <a:gd name="T81" fmla="*/ 2147483647 h 109"/>
              <a:gd name="T82" fmla="*/ 2147483647 w 100"/>
              <a:gd name="T83" fmla="*/ 2147483647 h 109"/>
              <a:gd name="T84" fmla="*/ 2147483647 w 100"/>
              <a:gd name="T85" fmla="*/ 2147483647 h 109"/>
              <a:gd name="T86" fmla="*/ 2147483647 w 100"/>
              <a:gd name="T87" fmla="*/ 2147483647 h 109"/>
              <a:gd name="T88" fmla="*/ 2147483647 w 100"/>
              <a:gd name="T89" fmla="*/ 2147483647 h 109"/>
              <a:gd name="T90" fmla="*/ 2147483647 w 100"/>
              <a:gd name="T91" fmla="*/ 2147483647 h 109"/>
              <a:gd name="T92" fmla="*/ 2147483647 w 100"/>
              <a:gd name="T93" fmla="*/ 2147483647 h 109"/>
              <a:gd name="T94" fmla="*/ 2147483647 w 100"/>
              <a:gd name="T95" fmla="*/ 2147483647 h 109"/>
              <a:gd name="T96" fmla="*/ 2147483647 w 100"/>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
              <a:gd name="T148" fmla="*/ 0 h 109"/>
              <a:gd name="T149" fmla="*/ 100 w 100"/>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 h="109">
                <a:moveTo>
                  <a:pt x="88" y="0"/>
                </a:moveTo>
                <a:lnTo>
                  <a:pt x="100" y="30"/>
                </a:lnTo>
                <a:lnTo>
                  <a:pt x="100" y="34"/>
                </a:lnTo>
                <a:lnTo>
                  <a:pt x="80" y="34"/>
                </a:lnTo>
                <a:lnTo>
                  <a:pt x="91" y="45"/>
                </a:lnTo>
                <a:lnTo>
                  <a:pt x="94" y="50"/>
                </a:lnTo>
                <a:lnTo>
                  <a:pt x="97" y="53"/>
                </a:lnTo>
                <a:lnTo>
                  <a:pt x="99" y="61"/>
                </a:lnTo>
                <a:lnTo>
                  <a:pt x="100" y="67"/>
                </a:lnTo>
                <a:lnTo>
                  <a:pt x="99" y="73"/>
                </a:lnTo>
                <a:lnTo>
                  <a:pt x="99" y="78"/>
                </a:lnTo>
                <a:lnTo>
                  <a:pt x="96" y="82"/>
                </a:lnTo>
                <a:lnTo>
                  <a:pt x="92" y="85"/>
                </a:lnTo>
                <a:lnTo>
                  <a:pt x="88" y="89"/>
                </a:lnTo>
                <a:lnTo>
                  <a:pt x="83" y="90"/>
                </a:lnTo>
                <a:lnTo>
                  <a:pt x="77" y="92"/>
                </a:lnTo>
                <a:lnTo>
                  <a:pt x="18" y="92"/>
                </a:lnTo>
                <a:lnTo>
                  <a:pt x="14" y="93"/>
                </a:lnTo>
                <a:lnTo>
                  <a:pt x="9" y="93"/>
                </a:lnTo>
                <a:lnTo>
                  <a:pt x="7" y="95"/>
                </a:lnTo>
                <a:lnTo>
                  <a:pt x="4" y="101"/>
                </a:lnTo>
                <a:lnTo>
                  <a:pt x="4" y="109"/>
                </a:lnTo>
                <a:lnTo>
                  <a:pt x="0" y="109"/>
                </a:lnTo>
                <a:lnTo>
                  <a:pt x="0" y="75"/>
                </a:lnTo>
                <a:lnTo>
                  <a:pt x="71" y="75"/>
                </a:lnTo>
                <a:lnTo>
                  <a:pt x="77" y="73"/>
                </a:lnTo>
                <a:lnTo>
                  <a:pt x="83" y="70"/>
                </a:lnTo>
                <a:lnTo>
                  <a:pt x="85" y="67"/>
                </a:lnTo>
                <a:lnTo>
                  <a:pt x="86" y="62"/>
                </a:lnTo>
                <a:lnTo>
                  <a:pt x="88" y="59"/>
                </a:lnTo>
                <a:lnTo>
                  <a:pt x="86" y="54"/>
                </a:lnTo>
                <a:lnTo>
                  <a:pt x="85" y="48"/>
                </a:lnTo>
                <a:lnTo>
                  <a:pt x="79" y="39"/>
                </a:lnTo>
                <a:lnTo>
                  <a:pt x="74" y="34"/>
                </a:lnTo>
                <a:lnTo>
                  <a:pt x="14" y="34"/>
                </a:lnTo>
                <a:lnTo>
                  <a:pt x="7" y="37"/>
                </a:lnTo>
                <a:lnTo>
                  <a:pt x="6" y="41"/>
                </a:lnTo>
                <a:lnTo>
                  <a:pt x="4" y="45"/>
                </a:lnTo>
                <a:lnTo>
                  <a:pt x="4" y="50"/>
                </a:lnTo>
                <a:lnTo>
                  <a:pt x="0" y="50"/>
                </a:lnTo>
                <a:lnTo>
                  <a:pt x="0" y="17"/>
                </a:lnTo>
                <a:lnTo>
                  <a:pt x="69" y="17"/>
                </a:lnTo>
                <a:lnTo>
                  <a:pt x="75" y="16"/>
                </a:lnTo>
                <a:lnTo>
                  <a:pt x="83" y="16"/>
                </a:lnTo>
                <a:lnTo>
                  <a:pt x="85" y="14"/>
                </a:lnTo>
                <a:lnTo>
                  <a:pt x="86" y="11"/>
                </a:lnTo>
                <a:lnTo>
                  <a:pt x="86" y="7"/>
                </a:lnTo>
                <a:lnTo>
                  <a:pt x="85" y="2"/>
                </a:lnTo>
                <a:lnTo>
                  <a:pt x="8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4" name="Freeform 304"/>
          <p:cNvSpPr>
            <a:spLocks noEditPoints="1"/>
          </p:cNvSpPr>
          <p:nvPr/>
        </p:nvSpPr>
        <p:spPr bwMode="auto">
          <a:xfrm>
            <a:off x="2082801" y="4607979"/>
            <a:ext cx="80963" cy="69850"/>
          </a:xfrm>
          <a:custGeom>
            <a:avLst/>
            <a:gdLst>
              <a:gd name="T0" fmla="*/ 2147483647 w 102"/>
              <a:gd name="T1" fmla="*/ 2147483647 h 89"/>
              <a:gd name="T2" fmla="*/ 2147483647 w 102"/>
              <a:gd name="T3" fmla="*/ 2147483647 h 89"/>
              <a:gd name="T4" fmla="*/ 2147483647 w 102"/>
              <a:gd name="T5" fmla="*/ 2147483647 h 89"/>
              <a:gd name="T6" fmla="*/ 2147483647 w 102"/>
              <a:gd name="T7" fmla="*/ 2147483647 h 89"/>
              <a:gd name="T8" fmla="*/ 2147483647 w 102"/>
              <a:gd name="T9" fmla="*/ 2147483647 h 89"/>
              <a:gd name="T10" fmla="*/ 2147483647 w 102"/>
              <a:gd name="T11" fmla="*/ 2147483647 h 89"/>
              <a:gd name="T12" fmla="*/ 2147483647 w 102"/>
              <a:gd name="T13" fmla="*/ 2147483647 h 89"/>
              <a:gd name="T14" fmla="*/ 2147483647 w 102"/>
              <a:gd name="T15" fmla="*/ 2147483647 h 89"/>
              <a:gd name="T16" fmla="*/ 2147483647 w 102"/>
              <a:gd name="T17" fmla="*/ 0 h 89"/>
              <a:gd name="T18" fmla="*/ 2147483647 w 102"/>
              <a:gd name="T19" fmla="*/ 2147483647 h 89"/>
              <a:gd name="T20" fmla="*/ 2147483647 w 102"/>
              <a:gd name="T21" fmla="*/ 2147483647 h 89"/>
              <a:gd name="T22" fmla="*/ 2147483647 w 102"/>
              <a:gd name="T23" fmla="*/ 2147483647 h 89"/>
              <a:gd name="T24" fmla="*/ 2147483647 w 102"/>
              <a:gd name="T25" fmla="*/ 2147483647 h 89"/>
              <a:gd name="T26" fmla="*/ 2147483647 w 102"/>
              <a:gd name="T27" fmla="*/ 2147483647 h 89"/>
              <a:gd name="T28" fmla="*/ 2147483647 w 102"/>
              <a:gd name="T29" fmla="*/ 2147483647 h 89"/>
              <a:gd name="T30" fmla="*/ 2147483647 w 102"/>
              <a:gd name="T31" fmla="*/ 2147483647 h 89"/>
              <a:gd name="T32" fmla="*/ 2147483647 w 102"/>
              <a:gd name="T33" fmla="*/ 2147483647 h 89"/>
              <a:gd name="T34" fmla="*/ 2147483647 w 102"/>
              <a:gd name="T35" fmla="*/ 2147483647 h 89"/>
              <a:gd name="T36" fmla="*/ 2147483647 w 102"/>
              <a:gd name="T37" fmla="*/ 2147483647 h 89"/>
              <a:gd name="T38" fmla="*/ 2147483647 w 102"/>
              <a:gd name="T39" fmla="*/ 2147483647 h 89"/>
              <a:gd name="T40" fmla="*/ 2147483647 w 102"/>
              <a:gd name="T41" fmla="*/ 2147483647 h 89"/>
              <a:gd name="T42" fmla="*/ 2147483647 w 102"/>
              <a:gd name="T43" fmla="*/ 2147483647 h 89"/>
              <a:gd name="T44" fmla="*/ 2147483647 w 102"/>
              <a:gd name="T45" fmla="*/ 2147483647 h 89"/>
              <a:gd name="T46" fmla="*/ 2147483647 w 102"/>
              <a:gd name="T47" fmla="*/ 2147483647 h 89"/>
              <a:gd name="T48" fmla="*/ 2147483647 w 102"/>
              <a:gd name="T49" fmla="*/ 2147483647 h 89"/>
              <a:gd name="T50" fmla="*/ 2147483647 w 102"/>
              <a:gd name="T51" fmla="*/ 2147483647 h 89"/>
              <a:gd name="T52" fmla="*/ 2147483647 w 102"/>
              <a:gd name="T53" fmla="*/ 2147483647 h 89"/>
              <a:gd name="T54" fmla="*/ 2147483647 w 102"/>
              <a:gd name="T55" fmla="*/ 2147483647 h 89"/>
              <a:gd name="T56" fmla="*/ 2147483647 w 102"/>
              <a:gd name="T57" fmla="*/ 2147483647 h 89"/>
              <a:gd name="T58" fmla="*/ 2147483647 w 102"/>
              <a:gd name="T59" fmla="*/ 2147483647 h 89"/>
              <a:gd name="T60" fmla="*/ 2147483647 w 102"/>
              <a:gd name="T61" fmla="*/ 2147483647 h 89"/>
              <a:gd name="T62" fmla="*/ 2147483647 w 102"/>
              <a:gd name="T63" fmla="*/ 2147483647 h 89"/>
              <a:gd name="T64" fmla="*/ 2147483647 w 102"/>
              <a:gd name="T65" fmla="*/ 2147483647 h 89"/>
              <a:gd name="T66" fmla="*/ 2147483647 w 102"/>
              <a:gd name="T67" fmla="*/ 2147483647 h 89"/>
              <a:gd name="T68" fmla="*/ 2147483647 w 102"/>
              <a:gd name="T69" fmla="*/ 2147483647 h 89"/>
              <a:gd name="T70" fmla="*/ 2147483647 w 102"/>
              <a:gd name="T71" fmla="*/ 2147483647 h 89"/>
              <a:gd name="T72" fmla="*/ 2147483647 w 102"/>
              <a:gd name="T73" fmla="*/ 2147483647 h 89"/>
              <a:gd name="T74" fmla="*/ 2147483647 w 102"/>
              <a:gd name="T75" fmla="*/ 2147483647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89"/>
              <a:gd name="T116" fmla="*/ 102 w 102"/>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89">
                <a:moveTo>
                  <a:pt x="43" y="34"/>
                </a:moveTo>
                <a:lnTo>
                  <a:pt x="46" y="42"/>
                </a:lnTo>
                <a:lnTo>
                  <a:pt x="47" y="48"/>
                </a:lnTo>
                <a:lnTo>
                  <a:pt x="49" y="53"/>
                </a:lnTo>
                <a:lnTo>
                  <a:pt x="51" y="56"/>
                </a:lnTo>
                <a:lnTo>
                  <a:pt x="57" y="64"/>
                </a:lnTo>
                <a:lnTo>
                  <a:pt x="61" y="68"/>
                </a:lnTo>
                <a:lnTo>
                  <a:pt x="66" y="70"/>
                </a:lnTo>
                <a:lnTo>
                  <a:pt x="72" y="72"/>
                </a:lnTo>
                <a:lnTo>
                  <a:pt x="77" y="72"/>
                </a:lnTo>
                <a:lnTo>
                  <a:pt x="82" y="70"/>
                </a:lnTo>
                <a:lnTo>
                  <a:pt x="88" y="64"/>
                </a:lnTo>
                <a:lnTo>
                  <a:pt x="89" y="61"/>
                </a:lnTo>
                <a:lnTo>
                  <a:pt x="89" y="51"/>
                </a:lnTo>
                <a:lnTo>
                  <a:pt x="88" y="47"/>
                </a:lnTo>
                <a:lnTo>
                  <a:pt x="78" y="34"/>
                </a:lnTo>
                <a:lnTo>
                  <a:pt x="43" y="34"/>
                </a:lnTo>
                <a:close/>
                <a:moveTo>
                  <a:pt x="80" y="0"/>
                </a:moveTo>
                <a:lnTo>
                  <a:pt x="86" y="0"/>
                </a:lnTo>
                <a:lnTo>
                  <a:pt x="92" y="7"/>
                </a:lnTo>
                <a:lnTo>
                  <a:pt x="97" y="13"/>
                </a:lnTo>
                <a:lnTo>
                  <a:pt x="100" y="17"/>
                </a:lnTo>
                <a:lnTo>
                  <a:pt x="102" y="24"/>
                </a:lnTo>
                <a:lnTo>
                  <a:pt x="102" y="28"/>
                </a:lnTo>
                <a:lnTo>
                  <a:pt x="99" y="31"/>
                </a:lnTo>
                <a:lnTo>
                  <a:pt x="95" y="33"/>
                </a:lnTo>
                <a:lnTo>
                  <a:pt x="91" y="34"/>
                </a:lnTo>
                <a:lnTo>
                  <a:pt x="86" y="34"/>
                </a:lnTo>
                <a:lnTo>
                  <a:pt x="91" y="42"/>
                </a:lnTo>
                <a:lnTo>
                  <a:pt x="95" y="47"/>
                </a:lnTo>
                <a:lnTo>
                  <a:pt x="99" y="51"/>
                </a:lnTo>
                <a:lnTo>
                  <a:pt x="100" y="53"/>
                </a:lnTo>
                <a:lnTo>
                  <a:pt x="102" y="59"/>
                </a:lnTo>
                <a:lnTo>
                  <a:pt x="102" y="72"/>
                </a:lnTo>
                <a:lnTo>
                  <a:pt x="99" y="78"/>
                </a:lnTo>
                <a:lnTo>
                  <a:pt x="95" y="82"/>
                </a:lnTo>
                <a:lnTo>
                  <a:pt x="91" y="85"/>
                </a:lnTo>
                <a:lnTo>
                  <a:pt x="85" y="89"/>
                </a:lnTo>
                <a:lnTo>
                  <a:pt x="71" y="89"/>
                </a:lnTo>
                <a:lnTo>
                  <a:pt x="64" y="85"/>
                </a:lnTo>
                <a:lnTo>
                  <a:pt x="60" y="82"/>
                </a:lnTo>
                <a:lnTo>
                  <a:pt x="51" y="70"/>
                </a:lnTo>
                <a:lnTo>
                  <a:pt x="44" y="56"/>
                </a:lnTo>
                <a:lnTo>
                  <a:pt x="35" y="34"/>
                </a:lnTo>
                <a:lnTo>
                  <a:pt x="32" y="34"/>
                </a:lnTo>
                <a:lnTo>
                  <a:pt x="23" y="36"/>
                </a:lnTo>
                <a:lnTo>
                  <a:pt x="17" y="38"/>
                </a:lnTo>
                <a:lnTo>
                  <a:pt x="12" y="39"/>
                </a:lnTo>
                <a:lnTo>
                  <a:pt x="9" y="44"/>
                </a:lnTo>
                <a:lnTo>
                  <a:pt x="7" y="47"/>
                </a:lnTo>
                <a:lnTo>
                  <a:pt x="7" y="58"/>
                </a:lnTo>
                <a:lnTo>
                  <a:pt x="10" y="64"/>
                </a:lnTo>
                <a:lnTo>
                  <a:pt x="13" y="67"/>
                </a:lnTo>
                <a:lnTo>
                  <a:pt x="27" y="67"/>
                </a:lnTo>
                <a:lnTo>
                  <a:pt x="30" y="68"/>
                </a:lnTo>
                <a:lnTo>
                  <a:pt x="32" y="70"/>
                </a:lnTo>
                <a:lnTo>
                  <a:pt x="35" y="76"/>
                </a:lnTo>
                <a:lnTo>
                  <a:pt x="32" y="82"/>
                </a:lnTo>
                <a:lnTo>
                  <a:pt x="29" y="84"/>
                </a:lnTo>
                <a:lnTo>
                  <a:pt x="24" y="85"/>
                </a:lnTo>
                <a:lnTo>
                  <a:pt x="18" y="84"/>
                </a:lnTo>
                <a:lnTo>
                  <a:pt x="13" y="81"/>
                </a:lnTo>
                <a:lnTo>
                  <a:pt x="7" y="76"/>
                </a:lnTo>
                <a:lnTo>
                  <a:pt x="3" y="65"/>
                </a:lnTo>
                <a:lnTo>
                  <a:pt x="0" y="50"/>
                </a:lnTo>
                <a:lnTo>
                  <a:pt x="3" y="34"/>
                </a:lnTo>
                <a:lnTo>
                  <a:pt x="4" y="28"/>
                </a:lnTo>
                <a:lnTo>
                  <a:pt x="10" y="22"/>
                </a:lnTo>
                <a:lnTo>
                  <a:pt x="15" y="19"/>
                </a:lnTo>
                <a:lnTo>
                  <a:pt x="18" y="19"/>
                </a:lnTo>
                <a:lnTo>
                  <a:pt x="26" y="17"/>
                </a:lnTo>
                <a:lnTo>
                  <a:pt x="83" y="17"/>
                </a:lnTo>
                <a:lnTo>
                  <a:pt x="86" y="16"/>
                </a:lnTo>
                <a:lnTo>
                  <a:pt x="88" y="14"/>
                </a:lnTo>
                <a:lnTo>
                  <a:pt x="88" y="10"/>
                </a:lnTo>
                <a:lnTo>
                  <a:pt x="83" y="5"/>
                </a:lnTo>
                <a:lnTo>
                  <a:pt x="8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5" name="Freeform 305"/>
          <p:cNvSpPr>
            <a:spLocks/>
          </p:cNvSpPr>
          <p:nvPr/>
        </p:nvSpPr>
        <p:spPr bwMode="auto">
          <a:xfrm>
            <a:off x="2060575" y="4560354"/>
            <a:ext cx="103188" cy="46038"/>
          </a:xfrm>
          <a:custGeom>
            <a:avLst/>
            <a:gdLst>
              <a:gd name="T0" fmla="*/ 2147483647 w 130"/>
              <a:gd name="T1" fmla="*/ 0 h 59"/>
              <a:gd name="T2" fmla="*/ 2147483647 w 130"/>
              <a:gd name="T3" fmla="*/ 2147483647 h 59"/>
              <a:gd name="T4" fmla="*/ 2147483647 w 130"/>
              <a:gd name="T5" fmla="*/ 2147483647 h 59"/>
              <a:gd name="T6" fmla="*/ 2147483647 w 130"/>
              <a:gd name="T7" fmla="*/ 2147483647 h 59"/>
              <a:gd name="T8" fmla="*/ 2147483647 w 130"/>
              <a:gd name="T9" fmla="*/ 2147483647 h 59"/>
              <a:gd name="T10" fmla="*/ 2147483647 w 130"/>
              <a:gd name="T11" fmla="*/ 2147483647 h 59"/>
              <a:gd name="T12" fmla="*/ 2147483647 w 130"/>
              <a:gd name="T13" fmla="*/ 2147483647 h 59"/>
              <a:gd name="T14" fmla="*/ 2147483647 w 130"/>
              <a:gd name="T15" fmla="*/ 2147483647 h 59"/>
              <a:gd name="T16" fmla="*/ 2147483647 w 130"/>
              <a:gd name="T17" fmla="*/ 2147483647 h 59"/>
              <a:gd name="T18" fmla="*/ 2147483647 w 130"/>
              <a:gd name="T19" fmla="*/ 2147483647 h 59"/>
              <a:gd name="T20" fmla="*/ 2147483647 w 130"/>
              <a:gd name="T21" fmla="*/ 2147483647 h 59"/>
              <a:gd name="T22" fmla="*/ 2147483647 w 130"/>
              <a:gd name="T23" fmla="*/ 2147483647 h 59"/>
              <a:gd name="T24" fmla="*/ 2147483647 w 130"/>
              <a:gd name="T25" fmla="*/ 2147483647 h 59"/>
              <a:gd name="T26" fmla="*/ 2147483647 w 130"/>
              <a:gd name="T27" fmla="*/ 2147483647 h 59"/>
              <a:gd name="T28" fmla="*/ 2147483647 w 130"/>
              <a:gd name="T29" fmla="*/ 2147483647 h 59"/>
              <a:gd name="T30" fmla="*/ 2147483647 w 130"/>
              <a:gd name="T31" fmla="*/ 2147483647 h 59"/>
              <a:gd name="T32" fmla="*/ 2147483647 w 130"/>
              <a:gd name="T33" fmla="*/ 2147483647 h 59"/>
              <a:gd name="T34" fmla="*/ 2147483647 w 130"/>
              <a:gd name="T35" fmla="*/ 2147483647 h 59"/>
              <a:gd name="T36" fmla="*/ 2147483647 w 130"/>
              <a:gd name="T37" fmla="*/ 2147483647 h 59"/>
              <a:gd name="T38" fmla="*/ 0 w 130"/>
              <a:gd name="T39" fmla="*/ 2147483647 h 59"/>
              <a:gd name="T40" fmla="*/ 0 w 130"/>
              <a:gd name="T41" fmla="*/ 2147483647 h 59"/>
              <a:gd name="T42" fmla="*/ 2147483647 w 130"/>
              <a:gd name="T43" fmla="*/ 2147483647 h 59"/>
              <a:gd name="T44" fmla="*/ 2147483647 w 130"/>
              <a:gd name="T45" fmla="*/ 2147483647 h 59"/>
              <a:gd name="T46" fmla="*/ 2147483647 w 130"/>
              <a:gd name="T47" fmla="*/ 2147483647 h 59"/>
              <a:gd name="T48" fmla="*/ 2147483647 w 130"/>
              <a:gd name="T49" fmla="*/ 2147483647 h 59"/>
              <a:gd name="T50" fmla="*/ 2147483647 w 130"/>
              <a:gd name="T51" fmla="*/ 2147483647 h 59"/>
              <a:gd name="T52" fmla="*/ 2147483647 w 130"/>
              <a:gd name="T53" fmla="*/ 2147483647 h 59"/>
              <a:gd name="T54" fmla="*/ 2147483647 w 130"/>
              <a:gd name="T55" fmla="*/ 2147483647 h 59"/>
              <a:gd name="T56" fmla="*/ 2147483647 w 130"/>
              <a:gd name="T57" fmla="*/ 2147483647 h 59"/>
              <a:gd name="T58" fmla="*/ 2147483647 w 130"/>
              <a:gd name="T59" fmla="*/ 2147483647 h 59"/>
              <a:gd name="T60" fmla="*/ 2147483647 w 130"/>
              <a:gd name="T61" fmla="*/ 2147483647 h 59"/>
              <a:gd name="T62" fmla="*/ 2147483647 w 130"/>
              <a:gd name="T63" fmla="*/ 2147483647 h 59"/>
              <a:gd name="T64" fmla="*/ 2147483647 w 130"/>
              <a:gd name="T65" fmla="*/ 2147483647 h 59"/>
              <a:gd name="T66" fmla="*/ 2147483647 w 130"/>
              <a:gd name="T67" fmla="*/ 0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
              <a:gd name="T103" fmla="*/ 0 h 59"/>
              <a:gd name="T104" fmla="*/ 130 w 130"/>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 h="59">
                <a:moveTo>
                  <a:pt x="108" y="0"/>
                </a:moveTo>
                <a:lnTo>
                  <a:pt x="116" y="3"/>
                </a:lnTo>
                <a:lnTo>
                  <a:pt x="125" y="9"/>
                </a:lnTo>
                <a:lnTo>
                  <a:pt x="127" y="14"/>
                </a:lnTo>
                <a:lnTo>
                  <a:pt x="130" y="20"/>
                </a:lnTo>
                <a:lnTo>
                  <a:pt x="130" y="29"/>
                </a:lnTo>
                <a:lnTo>
                  <a:pt x="127" y="34"/>
                </a:lnTo>
                <a:lnTo>
                  <a:pt x="125" y="37"/>
                </a:lnTo>
                <a:lnTo>
                  <a:pt x="116" y="42"/>
                </a:lnTo>
                <a:lnTo>
                  <a:pt x="110" y="43"/>
                </a:lnTo>
                <a:lnTo>
                  <a:pt x="38" y="43"/>
                </a:lnTo>
                <a:lnTo>
                  <a:pt x="38" y="59"/>
                </a:lnTo>
                <a:lnTo>
                  <a:pt x="35" y="59"/>
                </a:lnTo>
                <a:lnTo>
                  <a:pt x="32" y="53"/>
                </a:lnTo>
                <a:lnTo>
                  <a:pt x="28" y="46"/>
                </a:lnTo>
                <a:lnTo>
                  <a:pt x="21" y="40"/>
                </a:lnTo>
                <a:lnTo>
                  <a:pt x="14" y="36"/>
                </a:lnTo>
                <a:lnTo>
                  <a:pt x="11" y="34"/>
                </a:lnTo>
                <a:lnTo>
                  <a:pt x="6" y="31"/>
                </a:lnTo>
                <a:lnTo>
                  <a:pt x="0" y="28"/>
                </a:lnTo>
                <a:lnTo>
                  <a:pt x="0" y="25"/>
                </a:lnTo>
                <a:lnTo>
                  <a:pt x="31" y="25"/>
                </a:lnTo>
                <a:lnTo>
                  <a:pt x="31" y="3"/>
                </a:lnTo>
                <a:lnTo>
                  <a:pt x="38" y="3"/>
                </a:lnTo>
                <a:lnTo>
                  <a:pt x="38" y="25"/>
                </a:lnTo>
                <a:lnTo>
                  <a:pt x="111" y="25"/>
                </a:lnTo>
                <a:lnTo>
                  <a:pt x="114" y="23"/>
                </a:lnTo>
                <a:lnTo>
                  <a:pt x="116" y="20"/>
                </a:lnTo>
                <a:lnTo>
                  <a:pt x="117" y="16"/>
                </a:lnTo>
                <a:lnTo>
                  <a:pt x="117" y="12"/>
                </a:lnTo>
                <a:lnTo>
                  <a:pt x="116" y="9"/>
                </a:lnTo>
                <a:lnTo>
                  <a:pt x="113" y="6"/>
                </a:lnTo>
                <a:lnTo>
                  <a:pt x="108" y="3"/>
                </a:lnTo>
                <a:lnTo>
                  <a:pt x="10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6" name="Freeform 306"/>
          <p:cNvSpPr>
            <a:spLocks noEditPoints="1"/>
          </p:cNvSpPr>
          <p:nvPr/>
        </p:nvSpPr>
        <p:spPr bwMode="auto">
          <a:xfrm>
            <a:off x="2044701" y="4515904"/>
            <a:ext cx="119063" cy="39688"/>
          </a:xfrm>
          <a:custGeom>
            <a:avLst/>
            <a:gdLst>
              <a:gd name="T0" fmla="*/ 2147483647 w 150"/>
              <a:gd name="T1" fmla="*/ 2147483647 h 50"/>
              <a:gd name="T2" fmla="*/ 2147483647 w 150"/>
              <a:gd name="T3" fmla="*/ 2147483647 h 50"/>
              <a:gd name="T4" fmla="*/ 2147483647 w 150"/>
              <a:gd name="T5" fmla="*/ 2147483647 h 50"/>
              <a:gd name="T6" fmla="*/ 2147483647 w 150"/>
              <a:gd name="T7" fmla="*/ 2147483647 h 50"/>
              <a:gd name="T8" fmla="*/ 2147483647 w 150"/>
              <a:gd name="T9" fmla="*/ 2147483647 h 50"/>
              <a:gd name="T10" fmla="*/ 2147483647 w 150"/>
              <a:gd name="T11" fmla="*/ 2147483647 h 50"/>
              <a:gd name="T12" fmla="*/ 2147483647 w 150"/>
              <a:gd name="T13" fmla="*/ 2147483647 h 50"/>
              <a:gd name="T14" fmla="*/ 2147483647 w 150"/>
              <a:gd name="T15" fmla="*/ 2147483647 h 50"/>
              <a:gd name="T16" fmla="*/ 2147483647 w 150"/>
              <a:gd name="T17" fmla="*/ 2147483647 h 50"/>
              <a:gd name="T18" fmla="*/ 2147483647 w 150"/>
              <a:gd name="T19" fmla="*/ 2147483647 h 50"/>
              <a:gd name="T20" fmla="*/ 0 w 150"/>
              <a:gd name="T21" fmla="*/ 2147483647 h 50"/>
              <a:gd name="T22" fmla="*/ 0 w 150"/>
              <a:gd name="T23" fmla="*/ 2147483647 h 50"/>
              <a:gd name="T24" fmla="*/ 2147483647 w 150"/>
              <a:gd name="T25" fmla="*/ 2147483647 h 50"/>
              <a:gd name="T26" fmla="*/ 2147483647 w 150"/>
              <a:gd name="T27" fmla="*/ 2147483647 h 50"/>
              <a:gd name="T28" fmla="*/ 2147483647 w 150"/>
              <a:gd name="T29" fmla="*/ 2147483647 h 50"/>
              <a:gd name="T30" fmla="*/ 2147483647 w 150"/>
              <a:gd name="T31" fmla="*/ 0 h 50"/>
              <a:gd name="T32" fmla="*/ 2147483647 w 150"/>
              <a:gd name="T33" fmla="*/ 0 h 50"/>
              <a:gd name="T34" fmla="*/ 2147483647 w 150"/>
              <a:gd name="T35" fmla="*/ 2147483647 h 50"/>
              <a:gd name="T36" fmla="*/ 2147483647 w 150"/>
              <a:gd name="T37" fmla="*/ 2147483647 h 50"/>
              <a:gd name="T38" fmla="*/ 2147483647 w 150"/>
              <a:gd name="T39" fmla="*/ 2147483647 h 50"/>
              <a:gd name="T40" fmla="*/ 2147483647 w 150"/>
              <a:gd name="T41" fmla="*/ 2147483647 h 50"/>
              <a:gd name="T42" fmla="*/ 2147483647 w 150"/>
              <a:gd name="T43" fmla="*/ 2147483647 h 50"/>
              <a:gd name="T44" fmla="*/ 2147483647 w 150"/>
              <a:gd name="T45" fmla="*/ 2147483647 h 50"/>
              <a:gd name="T46" fmla="*/ 2147483647 w 150"/>
              <a:gd name="T47" fmla="*/ 2147483647 h 50"/>
              <a:gd name="T48" fmla="*/ 2147483647 w 150"/>
              <a:gd name="T49" fmla="*/ 2147483647 h 50"/>
              <a:gd name="T50" fmla="*/ 2147483647 w 150"/>
              <a:gd name="T51" fmla="*/ 2147483647 h 50"/>
              <a:gd name="T52" fmla="*/ 2147483647 w 150"/>
              <a:gd name="T53" fmla="*/ 2147483647 h 50"/>
              <a:gd name="T54" fmla="*/ 2147483647 w 150"/>
              <a:gd name="T55" fmla="*/ 2147483647 h 50"/>
              <a:gd name="T56" fmla="*/ 2147483647 w 150"/>
              <a:gd name="T57" fmla="*/ 2147483647 h 50"/>
              <a:gd name="T58" fmla="*/ 2147483647 w 150"/>
              <a:gd name="T59" fmla="*/ 2147483647 h 50"/>
              <a:gd name="T60" fmla="*/ 2147483647 w 150"/>
              <a:gd name="T61" fmla="*/ 2147483647 h 50"/>
              <a:gd name="T62" fmla="*/ 2147483647 w 150"/>
              <a:gd name="T63" fmla="*/ 2147483647 h 50"/>
              <a:gd name="T64" fmla="*/ 2147483647 w 150"/>
              <a:gd name="T65" fmla="*/ 2147483647 h 50"/>
              <a:gd name="T66" fmla="*/ 2147483647 w 150"/>
              <a:gd name="T67" fmla="*/ 2147483647 h 50"/>
              <a:gd name="T68" fmla="*/ 2147483647 w 150"/>
              <a:gd name="T69" fmla="*/ 2147483647 h 50"/>
              <a:gd name="T70" fmla="*/ 2147483647 w 150"/>
              <a:gd name="T71" fmla="*/ 2147483647 h 50"/>
              <a:gd name="T72" fmla="*/ 2147483647 w 150"/>
              <a:gd name="T73" fmla="*/ 2147483647 h 50"/>
              <a:gd name="T74" fmla="*/ 2147483647 w 150"/>
              <a:gd name="T75" fmla="*/ 2147483647 h 50"/>
              <a:gd name="T76" fmla="*/ 2147483647 w 150"/>
              <a:gd name="T77" fmla="*/ 0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0"/>
              <a:gd name="T118" fmla="*/ 0 h 50"/>
              <a:gd name="T119" fmla="*/ 150 w 150"/>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0" h="50">
                <a:moveTo>
                  <a:pt x="8" y="14"/>
                </a:moveTo>
                <a:lnTo>
                  <a:pt x="12" y="14"/>
                </a:lnTo>
                <a:lnTo>
                  <a:pt x="16" y="16"/>
                </a:lnTo>
                <a:lnTo>
                  <a:pt x="20" y="20"/>
                </a:lnTo>
                <a:lnTo>
                  <a:pt x="22" y="25"/>
                </a:lnTo>
                <a:lnTo>
                  <a:pt x="20" y="27"/>
                </a:lnTo>
                <a:lnTo>
                  <a:pt x="19" y="30"/>
                </a:lnTo>
                <a:lnTo>
                  <a:pt x="14" y="34"/>
                </a:lnTo>
                <a:lnTo>
                  <a:pt x="9" y="36"/>
                </a:lnTo>
                <a:lnTo>
                  <a:pt x="3" y="33"/>
                </a:lnTo>
                <a:lnTo>
                  <a:pt x="0" y="28"/>
                </a:lnTo>
                <a:lnTo>
                  <a:pt x="0" y="22"/>
                </a:lnTo>
                <a:lnTo>
                  <a:pt x="2" y="19"/>
                </a:lnTo>
                <a:lnTo>
                  <a:pt x="5" y="16"/>
                </a:lnTo>
                <a:lnTo>
                  <a:pt x="8" y="14"/>
                </a:lnTo>
                <a:close/>
                <a:moveTo>
                  <a:pt x="145" y="0"/>
                </a:moveTo>
                <a:lnTo>
                  <a:pt x="150" y="0"/>
                </a:lnTo>
                <a:lnTo>
                  <a:pt x="150" y="48"/>
                </a:lnTo>
                <a:lnTo>
                  <a:pt x="145" y="48"/>
                </a:lnTo>
                <a:lnTo>
                  <a:pt x="145" y="39"/>
                </a:lnTo>
                <a:lnTo>
                  <a:pt x="141" y="34"/>
                </a:lnTo>
                <a:lnTo>
                  <a:pt x="138" y="34"/>
                </a:lnTo>
                <a:lnTo>
                  <a:pt x="133" y="33"/>
                </a:lnTo>
                <a:lnTo>
                  <a:pt x="82" y="33"/>
                </a:lnTo>
                <a:lnTo>
                  <a:pt x="74" y="34"/>
                </a:lnTo>
                <a:lnTo>
                  <a:pt x="70" y="34"/>
                </a:lnTo>
                <a:lnTo>
                  <a:pt x="68" y="36"/>
                </a:lnTo>
                <a:lnTo>
                  <a:pt x="67" y="36"/>
                </a:lnTo>
                <a:lnTo>
                  <a:pt x="65" y="39"/>
                </a:lnTo>
                <a:lnTo>
                  <a:pt x="65" y="44"/>
                </a:lnTo>
                <a:lnTo>
                  <a:pt x="67" y="48"/>
                </a:lnTo>
                <a:lnTo>
                  <a:pt x="62" y="50"/>
                </a:lnTo>
                <a:lnTo>
                  <a:pt x="50" y="20"/>
                </a:lnTo>
                <a:lnTo>
                  <a:pt x="50" y="16"/>
                </a:lnTo>
                <a:lnTo>
                  <a:pt x="138" y="16"/>
                </a:lnTo>
                <a:lnTo>
                  <a:pt x="141" y="14"/>
                </a:lnTo>
                <a:lnTo>
                  <a:pt x="144" y="11"/>
                </a:lnTo>
                <a:lnTo>
                  <a:pt x="145" y="8"/>
                </a:lnTo>
                <a:lnTo>
                  <a:pt x="14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7" name="Freeform 307"/>
          <p:cNvSpPr>
            <a:spLocks noEditPoints="1"/>
          </p:cNvSpPr>
          <p:nvPr/>
        </p:nvSpPr>
        <p:spPr bwMode="auto">
          <a:xfrm>
            <a:off x="2082800" y="4433355"/>
            <a:ext cx="82550" cy="73025"/>
          </a:xfrm>
          <a:custGeom>
            <a:avLst/>
            <a:gdLst>
              <a:gd name="T0" fmla="*/ 2147483647 w 103"/>
              <a:gd name="T1" fmla="*/ 2147483647 h 93"/>
              <a:gd name="T2" fmla="*/ 2147483647 w 103"/>
              <a:gd name="T3" fmla="*/ 2147483647 h 93"/>
              <a:gd name="T4" fmla="*/ 2147483647 w 103"/>
              <a:gd name="T5" fmla="*/ 2147483647 h 93"/>
              <a:gd name="T6" fmla="*/ 2147483647 w 103"/>
              <a:gd name="T7" fmla="*/ 2147483647 h 93"/>
              <a:gd name="T8" fmla="*/ 2147483647 w 103"/>
              <a:gd name="T9" fmla="*/ 2147483647 h 93"/>
              <a:gd name="T10" fmla="*/ 2147483647 w 103"/>
              <a:gd name="T11" fmla="*/ 2147483647 h 93"/>
              <a:gd name="T12" fmla="*/ 2147483647 w 103"/>
              <a:gd name="T13" fmla="*/ 2147483647 h 93"/>
              <a:gd name="T14" fmla="*/ 2147483647 w 103"/>
              <a:gd name="T15" fmla="*/ 2147483647 h 93"/>
              <a:gd name="T16" fmla="*/ 2147483647 w 103"/>
              <a:gd name="T17" fmla="*/ 2147483647 h 93"/>
              <a:gd name="T18" fmla="*/ 2147483647 w 103"/>
              <a:gd name="T19" fmla="*/ 2147483647 h 93"/>
              <a:gd name="T20" fmla="*/ 2147483647 w 103"/>
              <a:gd name="T21" fmla="*/ 2147483647 h 93"/>
              <a:gd name="T22" fmla="*/ 2147483647 w 103"/>
              <a:gd name="T23" fmla="*/ 2147483647 h 93"/>
              <a:gd name="T24" fmla="*/ 2147483647 w 103"/>
              <a:gd name="T25" fmla="*/ 2147483647 h 93"/>
              <a:gd name="T26" fmla="*/ 2147483647 w 103"/>
              <a:gd name="T27" fmla="*/ 2147483647 h 93"/>
              <a:gd name="T28" fmla="*/ 2147483647 w 103"/>
              <a:gd name="T29" fmla="*/ 2147483647 h 93"/>
              <a:gd name="T30" fmla="*/ 2147483647 w 103"/>
              <a:gd name="T31" fmla="*/ 2147483647 h 93"/>
              <a:gd name="T32" fmla="*/ 2147483647 w 103"/>
              <a:gd name="T33" fmla="*/ 2147483647 h 93"/>
              <a:gd name="T34" fmla="*/ 2147483647 w 103"/>
              <a:gd name="T35" fmla="*/ 2147483647 h 93"/>
              <a:gd name="T36" fmla="*/ 2147483647 w 103"/>
              <a:gd name="T37" fmla="*/ 2147483647 h 93"/>
              <a:gd name="T38" fmla="*/ 2147483647 w 103"/>
              <a:gd name="T39" fmla="*/ 2147483647 h 93"/>
              <a:gd name="T40" fmla="*/ 2147483647 w 103"/>
              <a:gd name="T41" fmla="*/ 2147483647 h 93"/>
              <a:gd name="T42" fmla="*/ 2147483647 w 103"/>
              <a:gd name="T43" fmla="*/ 2147483647 h 93"/>
              <a:gd name="T44" fmla="*/ 2147483647 w 103"/>
              <a:gd name="T45" fmla="*/ 2147483647 h 93"/>
              <a:gd name="T46" fmla="*/ 2147483647 w 103"/>
              <a:gd name="T47" fmla="*/ 0 h 93"/>
              <a:gd name="T48" fmla="*/ 2147483647 w 103"/>
              <a:gd name="T49" fmla="*/ 2147483647 h 93"/>
              <a:gd name="T50" fmla="*/ 2147483647 w 103"/>
              <a:gd name="T51" fmla="*/ 2147483647 h 93"/>
              <a:gd name="T52" fmla="*/ 2147483647 w 103"/>
              <a:gd name="T53" fmla="*/ 2147483647 h 93"/>
              <a:gd name="T54" fmla="*/ 2147483647 w 103"/>
              <a:gd name="T55" fmla="*/ 2147483647 h 93"/>
              <a:gd name="T56" fmla="*/ 2147483647 w 103"/>
              <a:gd name="T57" fmla="*/ 2147483647 h 93"/>
              <a:gd name="T58" fmla="*/ 2147483647 w 103"/>
              <a:gd name="T59" fmla="*/ 2147483647 h 93"/>
              <a:gd name="T60" fmla="*/ 2147483647 w 103"/>
              <a:gd name="T61" fmla="*/ 2147483647 h 93"/>
              <a:gd name="T62" fmla="*/ 2147483647 w 103"/>
              <a:gd name="T63" fmla="*/ 2147483647 h 93"/>
              <a:gd name="T64" fmla="*/ 2147483647 w 103"/>
              <a:gd name="T65" fmla="*/ 2147483647 h 93"/>
              <a:gd name="T66" fmla="*/ 2147483647 w 103"/>
              <a:gd name="T67" fmla="*/ 2147483647 h 93"/>
              <a:gd name="T68" fmla="*/ 2147483647 w 103"/>
              <a:gd name="T69" fmla="*/ 2147483647 h 93"/>
              <a:gd name="T70" fmla="*/ 2147483647 w 103"/>
              <a:gd name="T71" fmla="*/ 2147483647 h 93"/>
              <a:gd name="T72" fmla="*/ 2147483647 w 103"/>
              <a:gd name="T73" fmla="*/ 2147483647 h 93"/>
              <a:gd name="T74" fmla="*/ 2147483647 w 103"/>
              <a:gd name="T75" fmla="*/ 2147483647 h 93"/>
              <a:gd name="T76" fmla="*/ 2147483647 w 103"/>
              <a:gd name="T77" fmla="*/ 2147483647 h 93"/>
              <a:gd name="T78" fmla="*/ 2147483647 w 103"/>
              <a:gd name="T79" fmla="*/ 2147483647 h 93"/>
              <a:gd name="T80" fmla="*/ 2147483647 w 103"/>
              <a:gd name="T81" fmla="*/ 2147483647 h 93"/>
              <a:gd name="T82" fmla="*/ 0 w 103"/>
              <a:gd name="T83" fmla="*/ 2147483647 h 93"/>
              <a:gd name="T84" fmla="*/ 2147483647 w 103"/>
              <a:gd name="T85" fmla="*/ 2147483647 h 93"/>
              <a:gd name="T86" fmla="*/ 2147483647 w 103"/>
              <a:gd name="T87" fmla="*/ 2147483647 h 93"/>
              <a:gd name="T88" fmla="*/ 2147483647 w 103"/>
              <a:gd name="T89" fmla="*/ 2147483647 h 93"/>
              <a:gd name="T90" fmla="*/ 2147483647 w 103"/>
              <a:gd name="T91" fmla="*/ 2147483647 h 93"/>
              <a:gd name="T92" fmla="*/ 2147483647 w 103"/>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
              <a:gd name="T142" fmla="*/ 0 h 93"/>
              <a:gd name="T143" fmla="*/ 103 w 103"/>
              <a:gd name="T144" fmla="*/ 93 h 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 h="93">
                <a:moveTo>
                  <a:pt x="58" y="19"/>
                </a:moveTo>
                <a:lnTo>
                  <a:pt x="35" y="22"/>
                </a:lnTo>
                <a:lnTo>
                  <a:pt x="17" y="31"/>
                </a:lnTo>
                <a:lnTo>
                  <a:pt x="13" y="34"/>
                </a:lnTo>
                <a:lnTo>
                  <a:pt x="7" y="43"/>
                </a:lnTo>
                <a:lnTo>
                  <a:pt x="7" y="56"/>
                </a:lnTo>
                <a:lnTo>
                  <a:pt x="13" y="65"/>
                </a:lnTo>
                <a:lnTo>
                  <a:pt x="18" y="67"/>
                </a:lnTo>
                <a:lnTo>
                  <a:pt x="23" y="70"/>
                </a:lnTo>
                <a:lnTo>
                  <a:pt x="35" y="73"/>
                </a:lnTo>
                <a:lnTo>
                  <a:pt x="43" y="73"/>
                </a:lnTo>
                <a:lnTo>
                  <a:pt x="63" y="71"/>
                </a:lnTo>
                <a:lnTo>
                  <a:pt x="80" y="65"/>
                </a:lnTo>
                <a:lnTo>
                  <a:pt x="86" y="60"/>
                </a:lnTo>
                <a:lnTo>
                  <a:pt x="91" y="56"/>
                </a:lnTo>
                <a:lnTo>
                  <a:pt x="94" y="50"/>
                </a:lnTo>
                <a:lnTo>
                  <a:pt x="95" y="43"/>
                </a:lnTo>
                <a:lnTo>
                  <a:pt x="95" y="39"/>
                </a:lnTo>
                <a:lnTo>
                  <a:pt x="92" y="34"/>
                </a:lnTo>
                <a:lnTo>
                  <a:pt x="91" y="30"/>
                </a:lnTo>
                <a:lnTo>
                  <a:pt x="86" y="26"/>
                </a:lnTo>
                <a:lnTo>
                  <a:pt x="75" y="20"/>
                </a:lnTo>
                <a:lnTo>
                  <a:pt x="58" y="19"/>
                </a:lnTo>
                <a:close/>
                <a:moveTo>
                  <a:pt x="49" y="0"/>
                </a:moveTo>
                <a:lnTo>
                  <a:pt x="63" y="2"/>
                </a:lnTo>
                <a:lnTo>
                  <a:pt x="75" y="6"/>
                </a:lnTo>
                <a:lnTo>
                  <a:pt x="85" y="11"/>
                </a:lnTo>
                <a:lnTo>
                  <a:pt x="91" y="17"/>
                </a:lnTo>
                <a:lnTo>
                  <a:pt x="95" y="23"/>
                </a:lnTo>
                <a:lnTo>
                  <a:pt x="102" y="34"/>
                </a:lnTo>
                <a:lnTo>
                  <a:pt x="103" y="48"/>
                </a:lnTo>
                <a:lnTo>
                  <a:pt x="102" y="60"/>
                </a:lnTo>
                <a:lnTo>
                  <a:pt x="95" y="73"/>
                </a:lnTo>
                <a:lnTo>
                  <a:pt x="85" y="82"/>
                </a:lnTo>
                <a:lnTo>
                  <a:pt x="69" y="90"/>
                </a:lnTo>
                <a:lnTo>
                  <a:pt x="52" y="93"/>
                </a:lnTo>
                <a:lnTo>
                  <a:pt x="40" y="91"/>
                </a:lnTo>
                <a:lnTo>
                  <a:pt x="26" y="87"/>
                </a:lnTo>
                <a:lnTo>
                  <a:pt x="18" y="82"/>
                </a:lnTo>
                <a:lnTo>
                  <a:pt x="6" y="70"/>
                </a:lnTo>
                <a:lnTo>
                  <a:pt x="3" y="62"/>
                </a:lnTo>
                <a:lnTo>
                  <a:pt x="0" y="47"/>
                </a:lnTo>
                <a:lnTo>
                  <a:pt x="3" y="33"/>
                </a:lnTo>
                <a:lnTo>
                  <a:pt x="7" y="20"/>
                </a:lnTo>
                <a:lnTo>
                  <a:pt x="17" y="11"/>
                </a:lnTo>
                <a:lnTo>
                  <a:pt x="32" y="3"/>
                </a:lnTo>
                <a:lnTo>
                  <a:pt x="49"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8" name="Freeform 308"/>
          <p:cNvSpPr>
            <a:spLocks/>
          </p:cNvSpPr>
          <p:nvPr/>
        </p:nvSpPr>
        <p:spPr bwMode="auto">
          <a:xfrm>
            <a:off x="2082801" y="4341279"/>
            <a:ext cx="80963" cy="84138"/>
          </a:xfrm>
          <a:custGeom>
            <a:avLst/>
            <a:gdLst>
              <a:gd name="T0" fmla="*/ 2147483647 w 100"/>
              <a:gd name="T1" fmla="*/ 0 h 105"/>
              <a:gd name="T2" fmla="*/ 2147483647 w 100"/>
              <a:gd name="T3" fmla="*/ 0 h 105"/>
              <a:gd name="T4" fmla="*/ 2147483647 w 100"/>
              <a:gd name="T5" fmla="*/ 2147483647 h 105"/>
              <a:gd name="T6" fmla="*/ 2147483647 w 100"/>
              <a:gd name="T7" fmla="*/ 2147483647 h 105"/>
              <a:gd name="T8" fmla="*/ 2147483647 w 100"/>
              <a:gd name="T9" fmla="*/ 2147483647 h 105"/>
              <a:gd name="T10" fmla="*/ 2147483647 w 100"/>
              <a:gd name="T11" fmla="*/ 2147483647 h 105"/>
              <a:gd name="T12" fmla="*/ 2147483647 w 100"/>
              <a:gd name="T13" fmla="*/ 2147483647 h 105"/>
              <a:gd name="T14" fmla="*/ 2147483647 w 100"/>
              <a:gd name="T15" fmla="*/ 2147483647 h 105"/>
              <a:gd name="T16" fmla="*/ 2147483647 w 100"/>
              <a:gd name="T17" fmla="*/ 2147483647 h 105"/>
              <a:gd name="T18" fmla="*/ 2147483647 w 100"/>
              <a:gd name="T19" fmla="*/ 2147483647 h 105"/>
              <a:gd name="T20" fmla="*/ 2147483647 w 100"/>
              <a:gd name="T21" fmla="*/ 2147483647 h 105"/>
              <a:gd name="T22" fmla="*/ 2147483647 w 100"/>
              <a:gd name="T23" fmla="*/ 2147483647 h 105"/>
              <a:gd name="T24" fmla="*/ 2147483647 w 100"/>
              <a:gd name="T25" fmla="*/ 2147483647 h 105"/>
              <a:gd name="T26" fmla="*/ 2147483647 w 100"/>
              <a:gd name="T27" fmla="*/ 2147483647 h 105"/>
              <a:gd name="T28" fmla="*/ 2147483647 w 100"/>
              <a:gd name="T29" fmla="*/ 2147483647 h 105"/>
              <a:gd name="T30" fmla="*/ 2147483647 w 100"/>
              <a:gd name="T31" fmla="*/ 2147483647 h 105"/>
              <a:gd name="T32" fmla="*/ 2147483647 w 100"/>
              <a:gd name="T33" fmla="*/ 2147483647 h 105"/>
              <a:gd name="T34" fmla="*/ 2147483647 w 100"/>
              <a:gd name="T35" fmla="*/ 2147483647 h 105"/>
              <a:gd name="T36" fmla="*/ 2147483647 w 100"/>
              <a:gd name="T37" fmla="*/ 2147483647 h 105"/>
              <a:gd name="T38" fmla="*/ 2147483647 w 100"/>
              <a:gd name="T39" fmla="*/ 2147483647 h 105"/>
              <a:gd name="T40" fmla="*/ 2147483647 w 100"/>
              <a:gd name="T41" fmla="*/ 2147483647 h 105"/>
              <a:gd name="T42" fmla="*/ 2147483647 w 100"/>
              <a:gd name="T43" fmla="*/ 2147483647 h 105"/>
              <a:gd name="T44" fmla="*/ 2147483647 w 100"/>
              <a:gd name="T45" fmla="*/ 2147483647 h 105"/>
              <a:gd name="T46" fmla="*/ 2147483647 w 100"/>
              <a:gd name="T47" fmla="*/ 2147483647 h 105"/>
              <a:gd name="T48" fmla="*/ 2147483647 w 100"/>
              <a:gd name="T49" fmla="*/ 2147483647 h 105"/>
              <a:gd name="T50" fmla="*/ 2147483647 w 100"/>
              <a:gd name="T51" fmla="*/ 2147483647 h 105"/>
              <a:gd name="T52" fmla="*/ 2147483647 w 100"/>
              <a:gd name="T53" fmla="*/ 2147483647 h 105"/>
              <a:gd name="T54" fmla="*/ 2147483647 w 100"/>
              <a:gd name="T55" fmla="*/ 2147483647 h 105"/>
              <a:gd name="T56" fmla="*/ 2147483647 w 100"/>
              <a:gd name="T57" fmla="*/ 2147483647 h 105"/>
              <a:gd name="T58" fmla="*/ 2147483647 w 100"/>
              <a:gd name="T59" fmla="*/ 2147483647 h 105"/>
              <a:gd name="T60" fmla="*/ 2147483647 w 100"/>
              <a:gd name="T61" fmla="*/ 2147483647 h 105"/>
              <a:gd name="T62" fmla="*/ 2147483647 w 100"/>
              <a:gd name="T63" fmla="*/ 2147483647 h 105"/>
              <a:gd name="T64" fmla="*/ 2147483647 w 100"/>
              <a:gd name="T65" fmla="*/ 2147483647 h 105"/>
              <a:gd name="T66" fmla="*/ 2147483647 w 100"/>
              <a:gd name="T67" fmla="*/ 2147483647 h 105"/>
              <a:gd name="T68" fmla="*/ 2147483647 w 100"/>
              <a:gd name="T69" fmla="*/ 2147483647 h 105"/>
              <a:gd name="T70" fmla="*/ 0 w 100"/>
              <a:gd name="T71" fmla="*/ 2147483647 h 105"/>
              <a:gd name="T72" fmla="*/ 0 w 100"/>
              <a:gd name="T73" fmla="*/ 2147483647 h 105"/>
              <a:gd name="T74" fmla="*/ 2147483647 w 100"/>
              <a:gd name="T75" fmla="*/ 2147483647 h 105"/>
              <a:gd name="T76" fmla="*/ 2147483647 w 100"/>
              <a:gd name="T77" fmla="*/ 2147483647 h 105"/>
              <a:gd name="T78" fmla="*/ 0 w 100"/>
              <a:gd name="T79" fmla="*/ 2147483647 h 105"/>
              <a:gd name="T80" fmla="*/ 2147483647 w 100"/>
              <a:gd name="T81" fmla="*/ 2147483647 h 105"/>
              <a:gd name="T82" fmla="*/ 2147483647 w 100"/>
              <a:gd name="T83" fmla="*/ 2147483647 h 105"/>
              <a:gd name="T84" fmla="*/ 2147483647 w 100"/>
              <a:gd name="T85" fmla="*/ 2147483647 h 105"/>
              <a:gd name="T86" fmla="*/ 2147483647 w 100"/>
              <a:gd name="T87" fmla="*/ 2147483647 h 105"/>
              <a:gd name="T88" fmla="*/ 2147483647 w 100"/>
              <a:gd name="T89" fmla="*/ 2147483647 h 105"/>
              <a:gd name="T90" fmla="*/ 2147483647 w 100"/>
              <a:gd name="T91" fmla="*/ 2147483647 h 105"/>
              <a:gd name="T92" fmla="*/ 2147483647 w 100"/>
              <a:gd name="T93" fmla="*/ 2147483647 h 105"/>
              <a:gd name="T94" fmla="*/ 2147483647 w 100"/>
              <a:gd name="T95" fmla="*/ 2147483647 h 105"/>
              <a:gd name="T96" fmla="*/ 2147483647 w 100"/>
              <a:gd name="T97" fmla="*/ 2147483647 h 105"/>
              <a:gd name="T98" fmla="*/ 2147483647 w 100"/>
              <a:gd name="T99" fmla="*/ 2147483647 h 105"/>
              <a:gd name="T100" fmla="*/ 2147483647 w 100"/>
              <a:gd name="T101" fmla="*/ 0 h 1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0"/>
              <a:gd name="T154" fmla="*/ 0 h 105"/>
              <a:gd name="T155" fmla="*/ 100 w 100"/>
              <a:gd name="T156" fmla="*/ 105 h 1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0" h="105">
                <a:moveTo>
                  <a:pt x="95" y="0"/>
                </a:moveTo>
                <a:lnTo>
                  <a:pt x="100" y="0"/>
                </a:lnTo>
                <a:lnTo>
                  <a:pt x="100" y="48"/>
                </a:lnTo>
                <a:lnTo>
                  <a:pt x="95" y="48"/>
                </a:lnTo>
                <a:lnTo>
                  <a:pt x="95" y="38"/>
                </a:lnTo>
                <a:lnTo>
                  <a:pt x="94" y="35"/>
                </a:lnTo>
                <a:lnTo>
                  <a:pt x="88" y="32"/>
                </a:lnTo>
                <a:lnTo>
                  <a:pt x="27" y="32"/>
                </a:lnTo>
                <a:lnTo>
                  <a:pt x="23" y="34"/>
                </a:lnTo>
                <a:lnTo>
                  <a:pt x="20" y="35"/>
                </a:lnTo>
                <a:lnTo>
                  <a:pt x="15" y="38"/>
                </a:lnTo>
                <a:lnTo>
                  <a:pt x="13" y="41"/>
                </a:lnTo>
                <a:lnTo>
                  <a:pt x="13" y="52"/>
                </a:lnTo>
                <a:lnTo>
                  <a:pt x="17" y="58"/>
                </a:lnTo>
                <a:lnTo>
                  <a:pt x="21" y="65"/>
                </a:lnTo>
                <a:lnTo>
                  <a:pt x="27" y="71"/>
                </a:lnTo>
                <a:lnTo>
                  <a:pt x="91" y="71"/>
                </a:lnTo>
                <a:lnTo>
                  <a:pt x="92" y="68"/>
                </a:lnTo>
                <a:lnTo>
                  <a:pt x="94" y="66"/>
                </a:lnTo>
                <a:lnTo>
                  <a:pt x="95" y="63"/>
                </a:lnTo>
                <a:lnTo>
                  <a:pt x="95" y="55"/>
                </a:lnTo>
                <a:lnTo>
                  <a:pt x="100" y="55"/>
                </a:lnTo>
                <a:lnTo>
                  <a:pt x="100" y="103"/>
                </a:lnTo>
                <a:lnTo>
                  <a:pt x="95" y="103"/>
                </a:lnTo>
                <a:lnTo>
                  <a:pt x="95" y="97"/>
                </a:lnTo>
                <a:lnTo>
                  <a:pt x="92" y="91"/>
                </a:lnTo>
                <a:lnTo>
                  <a:pt x="89" y="89"/>
                </a:lnTo>
                <a:lnTo>
                  <a:pt x="21" y="89"/>
                </a:lnTo>
                <a:lnTo>
                  <a:pt x="18" y="91"/>
                </a:lnTo>
                <a:lnTo>
                  <a:pt x="17" y="91"/>
                </a:lnTo>
                <a:lnTo>
                  <a:pt x="17" y="92"/>
                </a:lnTo>
                <a:lnTo>
                  <a:pt x="15" y="94"/>
                </a:lnTo>
                <a:lnTo>
                  <a:pt x="15" y="100"/>
                </a:lnTo>
                <a:lnTo>
                  <a:pt x="17" y="103"/>
                </a:lnTo>
                <a:lnTo>
                  <a:pt x="12" y="105"/>
                </a:lnTo>
                <a:lnTo>
                  <a:pt x="0" y="75"/>
                </a:lnTo>
                <a:lnTo>
                  <a:pt x="0" y="71"/>
                </a:lnTo>
                <a:lnTo>
                  <a:pt x="21" y="71"/>
                </a:lnTo>
                <a:lnTo>
                  <a:pt x="6" y="55"/>
                </a:lnTo>
                <a:lnTo>
                  <a:pt x="0" y="38"/>
                </a:lnTo>
                <a:lnTo>
                  <a:pt x="3" y="29"/>
                </a:lnTo>
                <a:lnTo>
                  <a:pt x="4" y="26"/>
                </a:lnTo>
                <a:lnTo>
                  <a:pt x="7" y="21"/>
                </a:lnTo>
                <a:lnTo>
                  <a:pt x="12" y="18"/>
                </a:lnTo>
                <a:lnTo>
                  <a:pt x="17" y="17"/>
                </a:lnTo>
                <a:lnTo>
                  <a:pt x="29" y="14"/>
                </a:lnTo>
                <a:lnTo>
                  <a:pt x="88" y="14"/>
                </a:lnTo>
                <a:lnTo>
                  <a:pt x="91" y="12"/>
                </a:lnTo>
                <a:lnTo>
                  <a:pt x="94" y="9"/>
                </a:lnTo>
                <a:lnTo>
                  <a:pt x="95" y="6"/>
                </a:lnTo>
                <a:lnTo>
                  <a:pt x="9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199" name="Freeform 309"/>
          <p:cNvSpPr>
            <a:spLocks/>
          </p:cNvSpPr>
          <p:nvPr/>
        </p:nvSpPr>
        <p:spPr bwMode="auto">
          <a:xfrm>
            <a:off x="2044701" y="4242855"/>
            <a:ext cx="155575" cy="47625"/>
          </a:xfrm>
          <a:custGeom>
            <a:avLst/>
            <a:gdLst>
              <a:gd name="T0" fmla="*/ 0 w 196"/>
              <a:gd name="T1" fmla="*/ 0 h 59"/>
              <a:gd name="T2" fmla="*/ 2147483647 w 196"/>
              <a:gd name="T3" fmla="*/ 0 h 59"/>
              <a:gd name="T4" fmla="*/ 2147483647 w 196"/>
              <a:gd name="T5" fmla="*/ 2147483647 h 59"/>
              <a:gd name="T6" fmla="*/ 2147483647 w 196"/>
              <a:gd name="T7" fmla="*/ 2147483647 h 59"/>
              <a:gd name="T8" fmla="*/ 2147483647 w 196"/>
              <a:gd name="T9" fmla="*/ 2147483647 h 59"/>
              <a:gd name="T10" fmla="*/ 2147483647 w 196"/>
              <a:gd name="T11" fmla="*/ 2147483647 h 59"/>
              <a:gd name="T12" fmla="*/ 2147483647 w 196"/>
              <a:gd name="T13" fmla="*/ 2147483647 h 59"/>
              <a:gd name="T14" fmla="*/ 2147483647 w 196"/>
              <a:gd name="T15" fmla="*/ 2147483647 h 59"/>
              <a:gd name="T16" fmla="*/ 2147483647 w 196"/>
              <a:gd name="T17" fmla="*/ 2147483647 h 59"/>
              <a:gd name="T18" fmla="*/ 2147483647 w 196"/>
              <a:gd name="T19" fmla="*/ 2147483647 h 59"/>
              <a:gd name="T20" fmla="*/ 2147483647 w 196"/>
              <a:gd name="T21" fmla="*/ 2147483647 h 59"/>
              <a:gd name="T22" fmla="*/ 2147483647 w 196"/>
              <a:gd name="T23" fmla="*/ 2147483647 h 59"/>
              <a:gd name="T24" fmla="*/ 2147483647 w 196"/>
              <a:gd name="T25" fmla="*/ 2147483647 h 59"/>
              <a:gd name="T26" fmla="*/ 2147483647 w 196"/>
              <a:gd name="T27" fmla="*/ 2147483647 h 59"/>
              <a:gd name="T28" fmla="*/ 2147483647 w 196"/>
              <a:gd name="T29" fmla="*/ 2147483647 h 59"/>
              <a:gd name="T30" fmla="*/ 2147483647 w 196"/>
              <a:gd name="T31" fmla="*/ 2147483647 h 59"/>
              <a:gd name="T32" fmla="*/ 2147483647 w 196"/>
              <a:gd name="T33" fmla="*/ 2147483647 h 59"/>
              <a:gd name="T34" fmla="*/ 2147483647 w 196"/>
              <a:gd name="T35" fmla="*/ 0 h 59"/>
              <a:gd name="T36" fmla="*/ 2147483647 w 196"/>
              <a:gd name="T37" fmla="*/ 0 h 59"/>
              <a:gd name="T38" fmla="*/ 2147483647 w 196"/>
              <a:gd name="T39" fmla="*/ 2147483647 h 59"/>
              <a:gd name="T40" fmla="*/ 2147483647 w 196"/>
              <a:gd name="T41" fmla="*/ 2147483647 h 59"/>
              <a:gd name="T42" fmla="*/ 2147483647 w 196"/>
              <a:gd name="T43" fmla="*/ 2147483647 h 59"/>
              <a:gd name="T44" fmla="*/ 2147483647 w 196"/>
              <a:gd name="T45" fmla="*/ 2147483647 h 59"/>
              <a:gd name="T46" fmla="*/ 2147483647 w 196"/>
              <a:gd name="T47" fmla="*/ 2147483647 h 59"/>
              <a:gd name="T48" fmla="*/ 2147483647 w 196"/>
              <a:gd name="T49" fmla="*/ 2147483647 h 59"/>
              <a:gd name="T50" fmla="*/ 2147483647 w 196"/>
              <a:gd name="T51" fmla="*/ 2147483647 h 59"/>
              <a:gd name="T52" fmla="*/ 2147483647 w 196"/>
              <a:gd name="T53" fmla="*/ 2147483647 h 59"/>
              <a:gd name="T54" fmla="*/ 2147483647 w 196"/>
              <a:gd name="T55" fmla="*/ 2147483647 h 59"/>
              <a:gd name="T56" fmla="*/ 2147483647 w 196"/>
              <a:gd name="T57" fmla="*/ 2147483647 h 59"/>
              <a:gd name="T58" fmla="*/ 0 w 196"/>
              <a:gd name="T59" fmla="*/ 0 h 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6"/>
              <a:gd name="T91" fmla="*/ 0 h 59"/>
              <a:gd name="T92" fmla="*/ 196 w 196"/>
              <a:gd name="T93" fmla="*/ 59 h 5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6" h="59">
                <a:moveTo>
                  <a:pt x="0" y="0"/>
                </a:moveTo>
                <a:lnTo>
                  <a:pt x="5" y="0"/>
                </a:lnTo>
                <a:lnTo>
                  <a:pt x="9" y="9"/>
                </a:lnTo>
                <a:lnTo>
                  <a:pt x="16" y="15"/>
                </a:lnTo>
                <a:lnTo>
                  <a:pt x="23" y="22"/>
                </a:lnTo>
                <a:lnTo>
                  <a:pt x="37" y="29"/>
                </a:lnTo>
                <a:lnTo>
                  <a:pt x="56" y="34"/>
                </a:lnTo>
                <a:lnTo>
                  <a:pt x="74" y="37"/>
                </a:lnTo>
                <a:lnTo>
                  <a:pt x="96" y="39"/>
                </a:lnTo>
                <a:lnTo>
                  <a:pt x="116" y="39"/>
                </a:lnTo>
                <a:lnTo>
                  <a:pt x="136" y="35"/>
                </a:lnTo>
                <a:lnTo>
                  <a:pt x="145" y="34"/>
                </a:lnTo>
                <a:lnTo>
                  <a:pt x="153" y="31"/>
                </a:lnTo>
                <a:lnTo>
                  <a:pt x="159" y="29"/>
                </a:lnTo>
                <a:lnTo>
                  <a:pt x="169" y="25"/>
                </a:lnTo>
                <a:lnTo>
                  <a:pt x="176" y="18"/>
                </a:lnTo>
                <a:lnTo>
                  <a:pt x="187" y="8"/>
                </a:lnTo>
                <a:lnTo>
                  <a:pt x="192" y="0"/>
                </a:lnTo>
                <a:lnTo>
                  <a:pt x="196" y="0"/>
                </a:lnTo>
                <a:lnTo>
                  <a:pt x="187" y="15"/>
                </a:lnTo>
                <a:lnTo>
                  <a:pt x="178" y="28"/>
                </a:lnTo>
                <a:lnTo>
                  <a:pt x="161" y="40"/>
                </a:lnTo>
                <a:lnTo>
                  <a:pt x="141" y="51"/>
                </a:lnTo>
                <a:lnTo>
                  <a:pt x="119" y="57"/>
                </a:lnTo>
                <a:lnTo>
                  <a:pt x="97" y="59"/>
                </a:lnTo>
                <a:lnTo>
                  <a:pt x="67" y="56"/>
                </a:lnTo>
                <a:lnTo>
                  <a:pt x="39" y="43"/>
                </a:lnTo>
                <a:lnTo>
                  <a:pt x="22" y="31"/>
                </a:lnTo>
                <a:lnTo>
                  <a:pt x="9" y="17"/>
                </a:lnTo>
                <a:lnTo>
                  <a:pt x="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0" name="Freeform 310"/>
          <p:cNvSpPr>
            <a:spLocks/>
          </p:cNvSpPr>
          <p:nvPr/>
        </p:nvSpPr>
        <p:spPr bwMode="auto">
          <a:xfrm>
            <a:off x="2082800" y="4169829"/>
            <a:ext cx="82550" cy="63500"/>
          </a:xfrm>
          <a:custGeom>
            <a:avLst/>
            <a:gdLst>
              <a:gd name="T0" fmla="*/ 2147483647 w 103"/>
              <a:gd name="T1" fmla="*/ 0 h 80"/>
              <a:gd name="T2" fmla="*/ 2147483647 w 103"/>
              <a:gd name="T3" fmla="*/ 2147483647 h 80"/>
              <a:gd name="T4" fmla="*/ 2147483647 w 103"/>
              <a:gd name="T5" fmla="*/ 2147483647 h 80"/>
              <a:gd name="T6" fmla="*/ 2147483647 w 103"/>
              <a:gd name="T7" fmla="*/ 2147483647 h 80"/>
              <a:gd name="T8" fmla="*/ 2147483647 w 103"/>
              <a:gd name="T9" fmla="*/ 2147483647 h 80"/>
              <a:gd name="T10" fmla="*/ 2147483647 w 103"/>
              <a:gd name="T11" fmla="*/ 2147483647 h 80"/>
              <a:gd name="T12" fmla="*/ 2147483647 w 103"/>
              <a:gd name="T13" fmla="*/ 2147483647 h 80"/>
              <a:gd name="T14" fmla="*/ 2147483647 w 103"/>
              <a:gd name="T15" fmla="*/ 2147483647 h 80"/>
              <a:gd name="T16" fmla="*/ 2147483647 w 103"/>
              <a:gd name="T17" fmla="*/ 2147483647 h 80"/>
              <a:gd name="T18" fmla="*/ 2147483647 w 103"/>
              <a:gd name="T19" fmla="*/ 2147483647 h 80"/>
              <a:gd name="T20" fmla="*/ 2147483647 w 103"/>
              <a:gd name="T21" fmla="*/ 2147483647 h 80"/>
              <a:gd name="T22" fmla="*/ 2147483647 w 103"/>
              <a:gd name="T23" fmla="*/ 2147483647 h 80"/>
              <a:gd name="T24" fmla="*/ 0 w 103"/>
              <a:gd name="T25" fmla="*/ 2147483647 h 80"/>
              <a:gd name="T26" fmla="*/ 2147483647 w 103"/>
              <a:gd name="T27" fmla="*/ 2147483647 h 80"/>
              <a:gd name="T28" fmla="*/ 2147483647 w 103"/>
              <a:gd name="T29" fmla="*/ 2147483647 h 80"/>
              <a:gd name="T30" fmla="*/ 2147483647 w 103"/>
              <a:gd name="T31" fmla="*/ 2147483647 h 80"/>
              <a:gd name="T32" fmla="*/ 2147483647 w 103"/>
              <a:gd name="T33" fmla="*/ 2147483647 h 80"/>
              <a:gd name="T34" fmla="*/ 2147483647 w 103"/>
              <a:gd name="T35" fmla="*/ 2147483647 h 80"/>
              <a:gd name="T36" fmla="*/ 2147483647 w 103"/>
              <a:gd name="T37" fmla="*/ 2147483647 h 80"/>
              <a:gd name="T38" fmla="*/ 2147483647 w 103"/>
              <a:gd name="T39" fmla="*/ 2147483647 h 80"/>
              <a:gd name="T40" fmla="*/ 2147483647 w 103"/>
              <a:gd name="T41" fmla="*/ 2147483647 h 80"/>
              <a:gd name="T42" fmla="*/ 2147483647 w 103"/>
              <a:gd name="T43" fmla="*/ 2147483647 h 80"/>
              <a:gd name="T44" fmla="*/ 2147483647 w 103"/>
              <a:gd name="T45" fmla="*/ 2147483647 h 80"/>
              <a:gd name="T46" fmla="*/ 2147483647 w 103"/>
              <a:gd name="T47" fmla="*/ 2147483647 h 80"/>
              <a:gd name="T48" fmla="*/ 2147483647 w 103"/>
              <a:gd name="T49" fmla="*/ 2147483647 h 80"/>
              <a:gd name="T50" fmla="*/ 2147483647 w 103"/>
              <a:gd name="T51" fmla="*/ 2147483647 h 80"/>
              <a:gd name="T52" fmla="*/ 2147483647 w 103"/>
              <a:gd name="T53" fmla="*/ 2147483647 h 80"/>
              <a:gd name="T54" fmla="*/ 2147483647 w 103"/>
              <a:gd name="T55" fmla="*/ 2147483647 h 80"/>
              <a:gd name="T56" fmla="*/ 2147483647 w 103"/>
              <a:gd name="T57" fmla="*/ 2147483647 h 80"/>
              <a:gd name="T58" fmla="*/ 2147483647 w 103"/>
              <a:gd name="T59" fmla="*/ 2147483647 h 80"/>
              <a:gd name="T60" fmla="*/ 2147483647 w 103"/>
              <a:gd name="T61" fmla="*/ 2147483647 h 80"/>
              <a:gd name="T62" fmla="*/ 2147483647 w 103"/>
              <a:gd name="T63" fmla="*/ 2147483647 h 80"/>
              <a:gd name="T64" fmla="*/ 2147483647 w 103"/>
              <a:gd name="T65" fmla="*/ 2147483647 h 80"/>
              <a:gd name="T66" fmla="*/ 2147483647 w 103"/>
              <a:gd name="T67" fmla="*/ 2147483647 h 80"/>
              <a:gd name="T68" fmla="*/ 2147483647 w 103"/>
              <a:gd name="T69" fmla="*/ 2147483647 h 80"/>
              <a:gd name="T70" fmla="*/ 2147483647 w 103"/>
              <a:gd name="T71" fmla="*/ 2147483647 h 80"/>
              <a:gd name="T72" fmla="*/ 2147483647 w 103"/>
              <a:gd name="T73" fmla="*/ 2147483647 h 80"/>
              <a:gd name="T74" fmla="*/ 2147483647 w 103"/>
              <a:gd name="T75" fmla="*/ 2147483647 h 80"/>
              <a:gd name="T76" fmla="*/ 2147483647 w 103"/>
              <a:gd name="T77" fmla="*/ 2147483647 h 80"/>
              <a:gd name="T78" fmla="*/ 2147483647 w 103"/>
              <a:gd name="T79" fmla="*/ 2147483647 h 80"/>
              <a:gd name="T80" fmla="*/ 2147483647 w 103"/>
              <a:gd name="T81" fmla="*/ 2147483647 h 80"/>
              <a:gd name="T82" fmla="*/ 2147483647 w 103"/>
              <a:gd name="T83" fmla="*/ 2147483647 h 80"/>
              <a:gd name="T84" fmla="*/ 2147483647 w 103"/>
              <a:gd name="T85" fmla="*/ 2147483647 h 80"/>
              <a:gd name="T86" fmla="*/ 2147483647 w 103"/>
              <a:gd name="T87" fmla="*/ 0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80"/>
              <a:gd name="T134" fmla="*/ 103 w 103"/>
              <a:gd name="T135" fmla="*/ 80 h 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80">
                <a:moveTo>
                  <a:pt x="63" y="0"/>
                </a:moveTo>
                <a:lnTo>
                  <a:pt x="80" y="5"/>
                </a:lnTo>
                <a:lnTo>
                  <a:pt x="92" y="15"/>
                </a:lnTo>
                <a:lnTo>
                  <a:pt x="100" y="26"/>
                </a:lnTo>
                <a:lnTo>
                  <a:pt x="103" y="40"/>
                </a:lnTo>
                <a:lnTo>
                  <a:pt x="100" y="56"/>
                </a:lnTo>
                <a:lnTo>
                  <a:pt x="89" y="68"/>
                </a:lnTo>
                <a:lnTo>
                  <a:pt x="72" y="77"/>
                </a:lnTo>
                <a:lnTo>
                  <a:pt x="52" y="80"/>
                </a:lnTo>
                <a:lnTo>
                  <a:pt x="30" y="77"/>
                </a:lnTo>
                <a:lnTo>
                  <a:pt x="15" y="68"/>
                </a:lnTo>
                <a:lnTo>
                  <a:pt x="4" y="53"/>
                </a:lnTo>
                <a:lnTo>
                  <a:pt x="0" y="36"/>
                </a:lnTo>
                <a:lnTo>
                  <a:pt x="1" y="26"/>
                </a:lnTo>
                <a:lnTo>
                  <a:pt x="7" y="11"/>
                </a:lnTo>
                <a:lnTo>
                  <a:pt x="13" y="6"/>
                </a:lnTo>
                <a:lnTo>
                  <a:pt x="18" y="3"/>
                </a:lnTo>
                <a:lnTo>
                  <a:pt x="23" y="2"/>
                </a:lnTo>
                <a:lnTo>
                  <a:pt x="27" y="3"/>
                </a:lnTo>
                <a:lnTo>
                  <a:pt x="30" y="5"/>
                </a:lnTo>
                <a:lnTo>
                  <a:pt x="32" y="6"/>
                </a:lnTo>
                <a:lnTo>
                  <a:pt x="32" y="15"/>
                </a:lnTo>
                <a:lnTo>
                  <a:pt x="29" y="22"/>
                </a:lnTo>
                <a:lnTo>
                  <a:pt x="26" y="23"/>
                </a:lnTo>
                <a:lnTo>
                  <a:pt x="20" y="23"/>
                </a:lnTo>
                <a:lnTo>
                  <a:pt x="15" y="25"/>
                </a:lnTo>
                <a:lnTo>
                  <a:pt x="10" y="28"/>
                </a:lnTo>
                <a:lnTo>
                  <a:pt x="7" y="34"/>
                </a:lnTo>
                <a:lnTo>
                  <a:pt x="7" y="45"/>
                </a:lnTo>
                <a:lnTo>
                  <a:pt x="10" y="51"/>
                </a:lnTo>
                <a:lnTo>
                  <a:pt x="15" y="56"/>
                </a:lnTo>
                <a:lnTo>
                  <a:pt x="27" y="62"/>
                </a:lnTo>
                <a:lnTo>
                  <a:pt x="43" y="63"/>
                </a:lnTo>
                <a:lnTo>
                  <a:pt x="58" y="62"/>
                </a:lnTo>
                <a:lnTo>
                  <a:pt x="74" y="56"/>
                </a:lnTo>
                <a:lnTo>
                  <a:pt x="78" y="51"/>
                </a:lnTo>
                <a:lnTo>
                  <a:pt x="83" y="45"/>
                </a:lnTo>
                <a:lnTo>
                  <a:pt x="86" y="39"/>
                </a:lnTo>
                <a:lnTo>
                  <a:pt x="86" y="26"/>
                </a:lnTo>
                <a:lnTo>
                  <a:pt x="80" y="14"/>
                </a:lnTo>
                <a:lnTo>
                  <a:pt x="75" y="9"/>
                </a:lnTo>
                <a:lnTo>
                  <a:pt x="69" y="6"/>
                </a:lnTo>
                <a:lnTo>
                  <a:pt x="61" y="3"/>
                </a:lnTo>
                <a:lnTo>
                  <a:pt x="63"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1" name="Freeform 311"/>
          <p:cNvSpPr>
            <a:spLocks/>
          </p:cNvSpPr>
          <p:nvPr/>
        </p:nvSpPr>
        <p:spPr bwMode="auto">
          <a:xfrm>
            <a:off x="2082801" y="4031718"/>
            <a:ext cx="80963" cy="130175"/>
          </a:xfrm>
          <a:custGeom>
            <a:avLst/>
            <a:gdLst>
              <a:gd name="T0" fmla="*/ 2147483647 w 100"/>
              <a:gd name="T1" fmla="*/ 0 h 166"/>
              <a:gd name="T2" fmla="*/ 2147483647 w 100"/>
              <a:gd name="T3" fmla="*/ 2147483647 h 166"/>
              <a:gd name="T4" fmla="*/ 2147483647 w 100"/>
              <a:gd name="T5" fmla="*/ 2147483647 h 166"/>
              <a:gd name="T6" fmla="*/ 2147483647 w 100"/>
              <a:gd name="T7" fmla="*/ 2147483647 h 166"/>
              <a:gd name="T8" fmla="*/ 2147483647 w 100"/>
              <a:gd name="T9" fmla="*/ 2147483647 h 166"/>
              <a:gd name="T10" fmla="*/ 2147483647 w 100"/>
              <a:gd name="T11" fmla="*/ 2147483647 h 166"/>
              <a:gd name="T12" fmla="*/ 2147483647 w 100"/>
              <a:gd name="T13" fmla="*/ 2147483647 h 166"/>
              <a:gd name="T14" fmla="*/ 2147483647 w 100"/>
              <a:gd name="T15" fmla="*/ 2147483647 h 166"/>
              <a:gd name="T16" fmla="*/ 2147483647 w 100"/>
              <a:gd name="T17" fmla="*/ 2147483647 h 166"/>
              <a:gd name="T18" fmla="*/ 2147483647 w 100"/>
              <a:gd name="T19" fmla="*/ 2147483647 h 166"/>
              <a:gd name="T20" fmla="*/ 2147483647 w 100"/>
              <a:gd name="T21" fmla="*/ 2147483647 h 166"/>
              <a:gd name="T22" fmla="*/ 2147483647 w 100"/>
              <a:gd name="T23" fmla="*/ 2147483647 h 166"/>
              <a:gd name="T24" fmla="*/ 2147483647 w 100"/>
              <a:gd name="T25" fmla="*/ 2147483647 h 166"/>
              <a:gd name="T26" fmla="*/ 2147483647 w 100"/>
              <a:gd name="T27" fmla="*/ 2147483647 h 166"/>
              <a:gd name="T28" fmla="*/ 2147483647 w 100"/>
              <a:gd name="T29" fmla="*/ 2147483647 h 166"/>
              <a:gd name="T30" fmla="*/ 2147483647 w 100"/>
              <a:gd name="T31" fmla="*/ 2147483647 h 166"/>
              <a:gd name="T32" fmla="*/ 2147483647 w 100"/>
              <a:gd name="T33" fmla="*/ 2147483647 h 166"/>
              <a:gd name="T34" fmla="*/ 2147483647 w 100"/>
              <a:gd name="T35" fmla="*/ 2147483647 h 166"/>
              <a:gd name="T36" fmla="*/ 2147483647 w 100"/>
              <a:gd name="T37" fmla="*/ 2147483647 h 166"/>
              <a:gd name="T38" fmla="*/ 2147483647 w 100"/>
              <a:gd name="T39" fmla="*/ 2147483647 h 166"/>
              <a:gd name="T40" fmla="*/ 2147483647 w 100"/>
              <a:gd name="T41" fmla="*/ 2147483647 h 166"/>
              <a:gd name="T42" fmla="*/ 2147483647 w 100"/>
              <a:gd name="T43" fmla="*/ 2147483647 h 166"/>
              <a:gd name="T44" fmla="*/ 2147483647 w 100"/>
              <a:gd name="T45" fmla="*/ 2147483647 h 166"/>
              <a:gd name="T46" fmla="*/ 2147483647 w 100"/>
              <a:gd name="T47" fmla="*/ 2147483647 h 166"/>
              <a:gd name="T48" fmla="*/ 2147483647 w 100"/>
              <a:gd name="T49" fmla="*/ 2147483647 h 166"/>
              <a:gd name="T50" fmla="*/ 2147483647 w 100"/>
              <a:gd name="T51" fmla="*/ 2147483647 h 166"/>
              <a:gd name="T52" fmla="*/ 2147483647 w 100"/>
              <a:gd name="T53" fmla="*/ 2147483647 h 166"/>
              <a:gd name="T54" fmla="*/ 2147483647 w 100"/>
              <a:gd name="T55" fmla="*/ 2147483647 h 166"/>
              <a:gd name="T56" fmla="*/ 2147483647 w 100"/>
              <a:gd name="T57" fmla="*/ 2147483647 h 166"/>
              <a:gd name="T58" fmla="*/ 2147483647 w 100"/>
              <a:gd name="T59" fmla="*/ 2147483647 h 166"/>
              <a:gd name="T60" fmla="*/ 2147483647 w 100"/>
              <a:gd name="T61" fmla="*/ 2147483647 h 166"/>
              <a:gd name="T62" fmla="*/ 0 w 100"/>
              <a:gd name="T63" fmla="*/ 2147483647 h 166"/>
              <a:gd name="T64" fmla="*/ 2147483647 w 100"/>
              <a:gd name="T65" fmla="*/ 2147483647 h 166"/>
              <a:gd name="T66" fmla="*/ 2147483647 w 100"/>
              <a:gd name="T67" fmla="*/ 2147483647 h 166"/>
              <a:gd name="T68" fmla="*/ 2147483647 w 100"/>
              <a:gd name="T69" fmla="*/ 2147483647 h 166"/>
              <a:gd name="T70" fmla="*/ 2147483647 w 100"/>
              <a:gd name="T71" fmla="*/ 2147483647 h 166"/>
              <a:gd name="T72" fmla="*/ 0 w 100"/>
              <a:gd name="T73" fmla="*/ 2147483647 h 166"/>
              <a:gd name="T74" fmla="*/ 2147483647 w 100"/>
              <a:gd name="T75" fmla="*/ 2147483647 h 166"/>
              <a:gd name="T76" fmla="*/ 2147483647 w 100"/>
              <a:gd name="T77" fmla="*/ 2147483647 h 166"/>
              <a:gd name="T78" fmla="*/ 2147483647 w 100"/>
              <a:gd name="T79" fmla="*/ 2147483647 h 166"/>
              <a:gd name="T80" fmla="*/ 2147483647 w 100"/>
              <a:gd name="T81" fmla="*/ 2147483647 h 166"/>
              <a:gd name="T82" fmla="*/ 2147483647 w 100"/>
              <a:gd name="T83" fmla="*/ 2147483647 h 166"/>
              <a:gd name="T84" fmla="*/ 2147483647 w 100"/>
              <a:gd name="T85" fmla="*/ 2147483647 h 166"/>
              <a:gd name="T86" fmla="*/ 2147483647 w 100"/>
              <a:gd name="T87" fmla="*/ 2147483647 h 166"/>
              <a:gd name="T88" fmla="*/ 2147483647 w 100"/>
              <a:gd name="T89" fmla="*/ 2147483647 h 166"/>
              <a:gd name="T90" fmla="*/ 2147483647 w 100"/>
              <a:gd name="T91" fmla="*/ 0 h 1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0"/>
              <a:gd name="T139" fmla="*/ 0 h 166"/>
              <a:gd name="T140" fmla="*/ 100 w 100"/>
              <a:gd name="T141" fmla="*/ 166 h 1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0" h="166">
                <a:moveTo>
                  <a:pt x="95" y="0"/>
                </a:moveTo>
                <a:lnTo>
                  <a:pt x="100" y="0"/>
                </a:lnTo>
                <a:lnTo>
                  <a:pt x="100" y="48"/>
                </a:lnTo>
                <a:lnTo>
                  <a:pt x="95" y="48"/>
                </a:lnTo>
                <a:lnTo>
                  <a:pt x="95" y="40"/>
                </a:lnTo>
                <a:lnTo>
                  <a:pt x="94" y="36"/>
                </a:lnTo>
                <a:lnTo>
                  <a:pt x="88" y="33"/>
                </a:lnTo>
                <a:lnTo>
                  <a:pt x="24" y="33"/>
                </a:lnTo>
                <a:lnTo>
                  <a:pt x="20" y="34"/>
                </a:lnTo>
                <a:lnTo>
                  <a:pt x="17" y="39"/>
                </a:lnTo>
                <a:lnTo>
                  <a:pt x="13" y="42"/>
                </a:lnTo>
                <a:lnTo>
                  <a:pt x="13" y="51"/>
                </a:lnTo>
                <a:lnTo>
                  <a:pt x="15" y="56"/>
                </a:lnTo>
                <a:lnTo>
                  <a:pt x="17" y="59"/>
                </a:lnTo>
                <a:lnTo>
                  <a:pt x="18" y="64"/>
                </a:lnTo>
                <a:lnTo>
                  <a:pt x="21" y="68"/>
                </a:lnTo>
                <a:lnTo>
                  <a:pt x="26" y="73"/>
                </a:lnTo>
                <a:lnTo>
                  <a:pt x="88" y="73"/>
                </a:lnTo>
                <a:lnTo>
                  <a:pt x="91" y="71"/>
                </a:lnTo>
                <a:lnTo>
                  <a:pt x="94" y="68"/>
                </a:lnTo>
                <a:lnTo>
                  <a:pt x="95" y="65"/>
                </a:lnTo>
                <a:lnTo>
                  <a:pt x="95" y="57"/>
                </a:lnTo>
                <a:lnTo>
                  <a:pt x="100" y="57"/>
                </a:lnTo>
                <a:lnTo>
                  <a:pt x="100" y="107"/>
                </a:lnTo>
                <a:lnTo>
                  <a:pt x="95" y="107"/>
                </a:lnTo>
                <a:lnTo>
                  <a:pt x="95" y="98"/>
                </a:lnTo>
                <a:lnTo>
                  <a:pt x="94" y="96"/>
                </a:lnTo>
                <a:lnTo>
                  <a:pt x="92" y="93"/>
                </a:lnTo>
                <a:lnTo>
                  <a:pt x="89" y="91"/>
                </a:lnTo>
                <a:lnTo>
                  <a:pt x="86" y="91"/>
                </a:lnTo>
                <a:lnTo>
                  <a:pt x="83" y="90"/>
                </a:lnTo>
                <a:lnTo>
                  <a:pt x="37" y="90"/>
                </a:lnTo>
                <a:lnTo>
                  <a:pt x="29" y="91"/>
                </a:lnTo>
                <a:lnTo>
                  <a:pt x="20" y="95"/>
                </a:lnTo>
                <a:lnTo>
                  <a:pt x="15" y="98"/>
                </a:lnTo>
                <a:lnTo>
                  <a:pt x="12" y="107"/>
                </a:lnTo>
                <a:lnTo>
                  <a:pt x="13" y="113"/>
                </a:lnTo>
                <a:lnTo>
                  <a:pt x="15" y="118"/>
                </a:lnTo>
                <a:lnTo>
                  <a:pt x="21" y="125"/>
                </a:lnTo>
                <a:lnTo>
                  <a:pt x="26" y="132"/>
                </a:lnTo>
                <a:lnTo>
                  <a:pt x="88" y="132"/>
                </a:lnTo>
                <a:lnTo>
                  <a:pt x="91" y="130"/>
                </a:lnTo>
                <a:lnTo>
                  <a:pt x="94" y="127"/>
                </a:lnTo>
                <a:lnTo>
                  <a:pt x="95" y="124"/>
                </a:lnTo>
                <a:lnTo>
                  <a:pt x="95" y="116"/>
                </a:lnTo>
                <a:lnTo>
                  <a:pt x="100" y="116"/>
                </a:lnTo>
                <a:lnTo>
                  <a:pt x="100" y="164"/>
                </a:lnTo>
                <a:lnTo>
                  <a:pt x="95" y="164"/>
                </a:lnTo>
                <a:lnTo>
                  <a:pt x="95" y="156"/>
                </a:lnTo>
                <a:lnTo>
                  <a:pt x="94" y="155"/>
                </a:lnTo>
                <a:lnTo>
                  <a:pt x="92" y="152"/>
                </a:lnTo>
                <a:lnTo>
                  <a:pt x="91" y="150"/>
                </a:lnTo>
                <a:lnTo>
                  <a:pt x="88" y="150"/>
                </a:lnTo>
                <a:lnTo>
                  <a:pt x="83" y="149"/>
                </a:lnTo>
                <a:lnTo>
                  <a:pt x="34" y="149"/>
                </a:lnTo>
                <a:lnTo>
                  <a:pt x="27" y="150"/>
                </a:lnTo>
                <a:lnTo>
                  <a:pt x="21" y="150"/>
                </a:lnTo>
                <a:lnTo>
                  <a:pt x="18" y="152"/>
                </a:lnTo>
                <a:lnTo>
                  <a:pt x="17" y="152"/>
                </a:lnTo>
                <a:lnTo>
                  <a:pt x="15" y="155"/>
                </a:lnTo>
                <a:lnTo>
                  <a:pt x="15" y="160"/>
                </a:lnTo>
                <a:lnTo>
                  <a:pt x="17" y="164"/>
                </a:lnTo>
                <a:lnTo>
                  <a:pt x="12" y="166"/>
                </a:lnTo>
                <a:lnTo>
                  <a:pt x="0" y="136"/>
                </a:lnTo>
                <a:lnTo>
                  <a:pt x="0" y="132"/>
                </a:lnTo>
                <a:lnTo>
                  <a:pt x="21" y="132"/>
                </a:lnTo>
                <a:lnTo>
                  <a:pt x="17" y="127"/>
                </a:lnTo>
                <a:lnTo>
                  <a:pt x="12" y="124"/>
                </a:lnTo>
                <a:lnTo>
                  <a:pt x="10" y="121"/>
                </a:lnTo>
                <a:lnTo>
                  <a:pt x="9" y="119"/>
                </a:lnTo>
                <a:lnTo>
                  <a:pt x="6" y="115"/>
                </a:lnTo>
                <a:lnTo>
                  <a:pt x="3" y="108"/>
                </a:lnTo>
                <a:lnTo>
                  <a:pt x="1" y="104"/>
                </a:lnTo>
                <a:lnTo>
                  <a:pt x="0" y="98"/>
                </a:lnTo>
                <a:lnTo>
                  <a:pt x="1" y="93"/>
                </a:lnTo>
                <a:lnTo>
                  <a:pt x="3" y="87"/>
                </a:lnTo>
                <a:lnTo>
                  <a:pt x="6" y="82"/>
                </a:lnTo>
                <a:lnTo>
                  <a:pt x="15" y="76"/>
                </a:lnTo>
                <a:lnTo>
                  <a:pt x="21" y="74"/>
                </a:lnTo>
                <a:lnTo>
                  <a:pt x="7" y="61"/>
                </a:lnTo>
                <a:lnTo>
                  <a:pt x="4" y="56"/>
                </a:lnTo>
                <a:lnTo>
                  <a:pt x="1" y="48"/>
                </a:lnTo>
                <a:lnTo>
                  <a:pt x="0" y="40"/>
                </a:lnTo>
                <a:lnTo>
                  <a:pt x="4" y="26"/>
                </a:lnTo>
                <a:lnTo>
                  <a:pt x="7" y="23"/>
                </a:lnTo>
                <a:lnTo>
                  <a:pt x="17" y="17"/>
                </a:lnTo>
                <a:lnTo>
                  <a:pt x="29" y="14"/>
                </a:lnTo>
                <a:lnTo>
                  <a:pt x="88" y="14"/>
                </a:lnTo>
                <a:lnTo>
                  <a:pt x="91" y="13"/>
                </a:lnTo>
                <a:lnTo>
                  <a:pt x="94" y="9"/>
                </a:lnTo>
                <a:lnTo>
                  <a:pt x="95" y="6"/>
                </a:lnTo>
                <a:lnTo>
                  <a:pt x="9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2" name="Freeform 312"/>
          <p:cNvSpPr>
            <a:spLocks/>
          </p:cNvSpPr>
          <p:nvPr/>
        </p:nvSpPr>
        <p:spPr bwMode="auto">
          <a:xfrm>
            <a:off x="2044701" y="3850743"/>
            <a:ext cx="155575" cy="46037"/>
          </a:xfrm>
          <a:custGeom>
            <a:avLst/>
            <a:gdLst>
              <a:gd name="T0" fmla="*/ 2147483647 w 196"/>
              <a:gd name="T1" fmla="*/ 0 h 59"/>
              <a:gd name="T2" fmla="*/ 2147483647 w 196"/>
              <a:gd name="T3" fmla="*/ 2147483647 h 59"/>
              <a:gd name="T4" fmla="*/ 2147483647 w 196"/>
              <a:gd name="T5" fmla="*/ 2147483647 h 59"/>
              <a:gd name="T6" fmla="*/ 2147483647 w 196"/>
              <a:gd name="T7" fmla="*/ 2147483647 h 59"/>
              <a:gd name="T8" fmla="*/ 2147483647 w 196"/>
              <a:gd name="T9" fmla="*/ 2147483647 h 59"/>
              <a:gd name="T10" fmla="*/ 2147483647 w 196"/>
              <a:gd name="T11" fmla="*/ 2147483647 h 59"/>
              <a:gd name="T12" fmla="*/ 2147483647 w 196"/>
              <a:gd name="T13" fmla="*/ 2147483647 h 59"/>
              <a:gd name="T14" fmla="*/ 2147483647 w 196"/>
              <a:gd name="T15" fmla="*/ 2147483647 h 59"/>
              <a:gd name="T16" fmla="*/ 2147483647 w 196"/>
              <a:gd name="T17" fmla="*/ 2147483647 h 59"/>
              <a:gd name="T18" fmla="*/ 2147483647 w 196"/>
              <a:gd name="T19" fmla="*/ 2147483647 h 59"/>
              <a:gd name="T20" fmla="*/ 2147483647 w 196"/>
              <a:gd name="T21" fmla="*/ 2147483647 h 59"/>
              <a:gd name="T22" fmla="*/ 2147483647 w 196"/>
              <a:gd name="T23" fmla="*/ 2147483647 h 59"/>
              <a:gd name="T24" fmla="*/ 2147483647 w 196"/>
              <a:gd name="T25" fmla="*/ 2147483647 h 59"/>
              <a:gd name="T26" fmla="*/ 2147483647 w 196"/>
              <a:gd name="T27" fmla="*/ 2147483647 h 59"/>
              <a:gd name="T28" fmla="*/ 2147483647 w 196"/>
              <a:gd name="T29" fmla="*/ 2147483647 h 59"/>
              <a:gd name="T30" fmla="*/ 2147483647 w 196"/>
              <a:gd name="T31" fmla="*/ 2147483647 h 59"/>
              <a:gd name="T32" fmla="*/ 2147483647 w 196"/>
              <a:gd name="T33" fmla="*/ 2147483647 h 59"/>
              <a:gd name="T34" fmla="*/ 2147483647 w 196"/>
              <a:gd name="T35" fmla="*/ 2147483647 h 59"/>
              <a:gd name="T36" fmla="*/ 2147483647 w 196"/>
              <a:gd name="T37" fmla="*/ 2147483647 h 59"/>
              <a:gd name="T38" fmla="*/ 2147483647 w 196"/>
              <a:gd name="T39" fmla="*/ 2147483647 h 59"/>
              <a:gd name="T40" fmla="*/ 0 w 196"/>
              <a:gd name="T41" fmla="*/ 2147483647 h 59"/>
              <a:gd name="T42" fmla="*/ 2147483647 w 196"/>
              <a:gd name="T43" fmla="*/ 2147483647 h 59"/>
              <a:gd name="T44" fmla="*/ 2147483647 w 196"/>
              <a:gd name="T45" fmla="*/ 2147483647 h 59"/>
              <a:gd name="T46" fmla="*/ 2147483647 w 196"/>
              <a:gd name="T47" fmla="*/ 2147483647 h 59"/>
              <a:gd name="T48" fmla="*/ 2147483647 w 196"/>
              <a:gd name="T49" fmla="*/ 2147483647 h 59"/>
              <a:gd name="T50" fmla="*/ 2147483647 w 196"/>
              <a:gd name="T51" fmla="*/ 2147483647 h 59"/>
              <a:gd name="T52" fmla="*/ 2147483647 w 196"/>
              <a:gd name="T53" fmla="*/ 0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6"/>
              <a:gd name="T82" fmla="*/ 0 h 59"/>
              <a:gd name="T83" fmla="*/ 196 w 196"/>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6" h="59">
                <a:moveTo>
                  <a:pt x="97" y="0"/>
                </a:moveTo>
                <a:lnTo>
                  <a:pt x="128" y="4"/>
                </a:lnTo>
                <a:lnTo>
                  <a:pt x="158" y="17"/>
                </a:lnTo>
                <a:lnTo>
                  <a:pt x="173" y="28"/>
                </a:lnTo>
                <a:lnTo>
                  <a:pt x="187" y="41"/>
                </a:lnTo>
                <a:lnTo>
                  <a:pt x="196" y="59"/>
                </a:lnTo>
                <a:lnTo>
                  <a:pt x="192" y="59"/>
                </a:lnTo>
                <a:lnTo>
                  <a:pt x="187" y="51"/>
                </a:lnTo>
                <a:lnTo>
                  <a:pt x="179" y="43"/>
                </a:lnTo>
                <a:lnTo>
                  <a:pt x="172" y="37"/>
                </a:lnTo>
                <a:lnTo>
                  <a:pt x="158" y="29"/>
                </a:lnTo>
                <a:lnTo>
                  <a:pt x="141" y="24"/>
                </a:lnTo>
                <a:lnTo>
                  <a:pt x="101" y="20"/>
                </a:lnTo>
                <a:lnTo>
                  <a:pt x="79" y="21"/>
                </a:lnTo>
                <a:lnTo>
                  <a:pt x="51" y="26"/>
                </a:lnTo>
                <a:lnTo>
                  <a:pt x="43" y="28"/>
                </a:lnTo>
                <a:lnTo>
                  <a:pt x="25" y="37"/>
                </a:lnTo>
                <a:lnTo>
                  <a:pt x="20" y="41"/>
                </a:lnTo>
                <a:lnTo>
                  <a:pt x="14" y="46"/>
                </a:lnTo>
                <a:lnTo>
                  <a:pt x="5" y="59"/>
                </a:lnTo>
                <a:lnTo>
                  <a:pt x="0" y="59"/>
                </a:lnTo>
                <a:lnTo>
                  <a:pt x="8" y="45"/>
                </a:lnTo>
                <a:lnTo>
                  <a:pt x="19" y="32"/>
                </a:lnTo>
                <a:lnTo>
                  <a:pt x="36" y="18"/>
                </a:lnTo>
                <a:lnTo>
                  <a:pt x="54" y="9"/>
                </a:lnTo>
                <a:lnTo>
                  <a:pt x="76" y="3"/>
                </a:lnTo>
                <a:lnTo>
                  <a:pt x="97"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3" name="Rectangle 313"/>
          <p:cNvSpPr>
            <a:spLocks noChangeArrowheads="1"/>
          </p:cNvSpPr>
          <p:nvPr/>
        </p:nvSpPr>
        <p:spPr bwMode="auto">
          <a:xfrm>
            <a:off x="2079626" y="3984093"/>
            <a:ext cx="11113" cy="34925"/>
          </a:xfrm>
          <a:prstGeom prst="rect">
            <a:avLst/>
          </a:prstGeom>
          <a:solidFill>
            <a:schemeClr val="bg2"/>
          </a:solidFill>
          <a:ln w="12700">
            <a:solidFill>
              <a:schemeClr val="bg2"/>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4" name="Freeform 314"/>
          <p:cNvSpPr>
            <a:spLocks/>
          </p:cNvSpPr>
          <p:nvPr/>
        </p:nvSpPr>
        <p:spPr bwMode="auto">
          <a:xfrm>
            <a:off x="2024064" y="3928530"/>
            <a:ext cx="90487" cy="34925"/>
          </a:xfrm>
          <a:custGeom>
            <a:avLst/>
            <a:gdLst>
              <a:gd name="T0" fmla="*/ 2147483647 w 115"/>
              <a:gd name="T1" fmla="*/ 0 h 43"/>
              <a:gd name="T2" fmla="*/ 2147483647 w 115"/>
              <a:gd name="T3" fmla="*/ 0 h 43"/>
              <a:gd name="T4" fmla="*/ 2147483647 w 115"/>
              <a:gd name="T5" fmla="*/ 2147483647 h 43"/>
              <a:gd name="T6" fmla="*/ 2147483647 w 115"/>
              <a:gd name="T7" fmla="*/ 2147483647 h 43"/>
              <a:gd name="T8" fmla="*/ 2147483647 w 115"/>
              <a:gd name="T9" fmla="*/ 2147483647 h 43"/>
              <a:gd name="T10" fmla="*/ 2147483647 w 115"/>
              <a:gd name="T11" fmla="*/ 2147483647 h 43"/>
              <a:gd name="T12" fmla="*/ 2147483647 w 115"/>
              <a:gd name="T13" fmla="*/ 2147483647 h 43"/>
              <a:gd name="T14" fmla="*/ 2147483647 w 115"/>
              <a:gd name="T15" fmla="*/ 2147483647 h 43"/>
              <a:gd name="T16" fmla="*/ 2147483647 w 115"/>
              <a:gd name="T17" fmla="*/ 2147483647 h 43"/>
              <a:gd name="T18" fmla="*/ 2147483647 w 115"/>
              <a:gd name="T19" fmla="*/ 2147483647 h 43"/>
              <a:gd name="T20" fmla="*/ 2147483647 w 115"/>
              <a:gd name="T21" fmla="*/ 2147483647 h 43"/>
              <a:gd name="T22" fmla="*/ 2147483647 w 115"/>
              <a:gd name="T23" fmla="*/ 2147483647 h 43"/>
              <a:gd name="T24" fmla="*/ 2147483647 w 115"/>
              <a:gd name="T25" fmla="*/ 2147483647 h 43"/>
              <a:gd name="T26" fmla="*/ 0 w 115"/>
              <a:gd name="T27" fmla="*/ 2147483647 h 43"/>
              <a:gd name="T28" fmla="*/ 0 w 115"/>
              <a:gd name="T29" fmla="*/ 2147483647 h 43"/>
              <a:gd name="T30" fmla="*/ 2147483647 w 115"/>
              <a:gd name="T31" fmla="*/ 2147483647 h 43"/>
              <a:gd name="T32" fmla="*/ 2147483647 w 115"/>
              <a:gd name="T33" fmla="*/ 2147483647 h 43"/>
              <a:gd name="T34" fmla="*/ 2147483647 w 115"/>
              <a:gd name="T35" fmla="*/ 2147483647 h 43"/>
              <a:gd name="T36" fmla="*/ 2147483647 w 115"/>
              <a:gd name="T37" fmla="*/ 2147483647 h 43"/>
              <a:gd name="T38" fmla="*/ 2147483647 w 115"/>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5"/>
              <a:gd name="T61" fmla="*/ 0 h 43"/>
              <a:gd name="T62" fmla="*/ 115 w 115"/>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5" h="43">
                <a:moveTo>
                  <a:pt x="112" y="0"/>
                </a:moveTo>
                <a:lnTo>
                  <a:pt x="115" y="0"/>
                </a:lnTo>
                <a:lnTo>
                  <a:pt x="115" y="42"/>
                </a:lnTo>
                <a:lnTo>
                  <a:pt x="112" y="42"/>
                </a:lnTo>
                <a:lnTo>
                  <a:pt x="112" y="34"/>
                </a:lnTo>
                <a:lnTo>
                  <a:pt x="110" y="31"/>
                </a:lnTo>
                <a:lnTo>
                  <a:pt x="107" y="28"/>
                </a:lnTo>
                <a:lnTo>
                  <a:pt x="17" y="28"/>
                </a:lnTo>
                <a:lnTo>
                  <a:pt x="16" y="29"/>
                </a:lnTo>
                <a:lnTo>
                  <a:pt x="14" y="32"/>
                </a:lnTo>
                <a:lnTo>
                  <a:pt x="14" y="37"/>
                </a:lnTo>
                <a:lnTo>
                  <a:pt x="16" y="42"/>
                </a:lnTo>
                <a:lnTo>
                  <a:pt x="14" y="43"/>
                </a:lnTo>
                <a:lnTo>
                  <a:pt x="0" y="15"/>
                </a:lnTo>
                <a:lnTo>
                  <a:pt x="0" y="14"/>
                </a:lnTo>
                <a:lnTo>
                  <a:pt x="101" y="14"/>
                </a:lnTo>
                <a:lnTo>
                  <a:pt x="104" y="12"/>
                </a:lnTo>
                <a:lnTo>
                  <a:pt x="107" y="12"/>
                </a:lnTo>
                <a:lnTo>
                  <a:pt x="112" y="7"/>
                </a:lnTo>
                <a:lnTo>
                  <a:pt x="112"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5" name="Freeform 315"/>
          <p:cNvSpPr>
            <a:spLocks/>
          </p:cNvSpPr>
          <p:nvPr/>
        </p:nvSpPr>
        <p:spPr bwMode="auto">
          <a:xfrm>
            <a:off x="3875089" y="4738155"/>
            <a:ext cx="122237" cy="79375"/>
          </a:xfrm>
          <a:custGeom>
            <a:avLst/>
            <a:gdLst>
              <a:gd name="T0" fmla="*/ 0 w 153"/>
              <a:gd name="T1" fmla="*/ 0 h 101"/>
              <a:gd name="T2" fmla="*/ 2147483647 w 153"/>
              <a:gd name="T3" fmla="*/ 0 h 101"/>
              <a:gd name="T4" fmla="*/ 2147483647 w 153"/>
              <a:gd name="T5" fmla="*/ 2147483647 h 101"/>
              <a:gd name="T6" fmla="*/ 2147483647 w 153"/>
              <a:gd name="T7" fmla="*/ 2147483647 h 101"/>
              <a:gd name="T8" fmla="*/ 2147483647 w 153"/>
              <a:gd name="T9" fmla="*/ 2147483647 h 101"/>
              <a:gd name="T10" fmla="*/ 2147483647 w 153"/>
              <a:gd name="T11" fmla="*/ 2147483647 h 101"/>
              <a:gd name="T12" fmla="*/ 2147483647 w 153"/>
              <a:gd name="T13" fmla="*/ 2147483647 h 101"/>
              <a:gd name="T14" fmla="*/ 2147483647 w 153"/>
              <a:gd name="T15" fmla="*/ 2147483647 h 101"/>
              <a:gd name="T16" fmla="*/ 2147483647 w 153"/>
              <a:gd name="T17" fmla="*/ 2147483647 h 101"/>
              <a:gd name="T18" fmla="*/ 2147483647 w 153"/>
              <a:gd name="T19" fmla="*/ 2147483647 h 101"/>
              <a:gd name="T20" fmla="*/ 2147483647 w 153"/>
              <a:gd name="T21" fmla="*/ 2147483647 h 101"/>
              <a:gd name="T22" fmla="*/ 2147483647 w 153"/>
              <a:gd name="T23" fmla="*/ 2147483647 h 101"/>
              <a:gd name="T24" fmla="*/ 2147483647 w 153"/>
              <a:gd name="T25" fmla="*/ 2147483647 h 101"/>
              <a:gd name="T26" fmla="*/ 2147483647 w 153"/>
              <a:gd name="T27" fmla="*/ 2147483647 h 101"/>
              <a:gd name="T28" fmla="*/ 2147483647 w 153"/>
              <a:gd name="T29" fmla="*/ 2147483647 h 101"/>
              <a:gd name="T30" fmla="*/ 2147483647 w 153"/>
              <a:gd name="T31" fmla="*/ 2147483647 h 101"/>
              <a:gd name="T32" fmla="*/ 2147483647 w 153"/>
              <a:gd name="T33" fmla="*/ 0 h 101"/>
              <a:gd name="T34" fmla="*/ 2147483647 w 153"/>
              <a:gd name="T35" fmla="*/ 0 h 101"/>
              <a:gd name="T36" fmla="*/ 2147483647 w 153"/>
              <a:gd name="T37" fmla="*/ 2147483647 h 101"/>
              <a:gd name="T38" fmla="*/ 2147483647 w 153"/>
              <a:gd name="T39" fmla="*/ 2147483647 h 101"/>
              <a:gd name="T40" fmla="*/ 2147483647 w 153"/>
              <a:gd name="T41" fmla="*/ 2147483647 h 101"/>
              <a:gd name="T42" fmla="*/ 2147483647 w 153"/>
              <a:gd name="T43" fmla="*/ 2147483647 h 101"/>
              <a:gd name="T44" fmla="*/ 2147483647 w 153"/>
              <a:gd name="T45" fmla="*/ 2147483647 h 101"/>
              <a:gd name="T46" fmla="*/ 2147483647 w 153"/>
              <a:gd name="T47" fmla="*/ 2147483647 h 101"/>
              <a:gd name="T48" fmla="*/ 2147483647 w 153"/>
              <a:gd name="T49" fmla="*/ 2147483647 h 101"/>
              <a:gd name="T50" fmla="*/ 2147483647 w 153"/>
              <a:gd name="T51" fmla="*/ 2147483647 h 101"/>
              <a:gd name="T52" fmla="*/ 2147483647 w 153"/>
              <a:gd name="T53" fmla="*/ 2147483647 h 101"/>
              <a:gd name="T54" fmla="*/ 2147483647 w 153"/>
              <a:gd name="T55" fmla="*/ 2147483647 h 101"/>
              <a:gd name="T56" fmla="*/ 2147483647 w 153"/>
              <a:gd name="T57" fmla="*/ 2147483647 h 101"/>
              <a:gd name="T58" fmla="*/ 2147483647 w 153"/>
              <a:gd name="T59" fmla="*/ 0 h 101"/>
              <a:gd name="T60" fmla="*/ 2147483647 w 153"/>
              <a:gd name="T61" fmla="*/ 0 h 101"/>
              <a:gd name="T62" fmla="*/ 2147483647 w 153"/>
              <a:gd name="T63" fmla="*/ 2147483647 h 101"/>
              <a:gd name="T64" fmla="*/ 2147483647 w 153"/>
              <a:gd name="T65" fmla="*/ 2147483647 h 101"/>
              <a:gd name="T66" fmla="*/ 2147483647 w 153"/>
              <a:gd name="T67" fmla="*/ 2147483647 h 101"/>
              <a:gd name="T68" fmla="*/ 2147483647 w 153"/>
              <a:gd name="T69" fmla="*/ 2147483647 h 101"/>
              <a:gd name="T70" fmla="*/ 2147483647 w 153"/>
              <a:gd name="T71" fmla="*/ 2147483647 h 101"/>
              <a:gd name="T72" fmla="*/ 2147483647 w 153"/>
              <a:gd name="T73" fmla="*/ 2147483647 h 101"/>
              <a:gd name="T74" fmla="*/ 2147483647 w 153"/>
              <a:gd name="T75" fmla="*/ 2147483647 h 101"/>
              <a:gd name="T76" fmla="*/ 2147483647 w 153"/>
              <a:gd name="T77" fmla="*/ 2147483647 h 101"/>
              <a:gd name="T78" fmla="*/ 2147483647 w 153"/>
              <a:gd name="T79" fmla="*/ 2147483647 h 101"/>
              <a:gd name="T80" fmla="*/ 2147483647 w 153"/>
              <a:gd name="T81" fmla="*/ 2147483647 h 101"/>
              <a:gd name="T82" fmla="*/ 2147483647 w 153"/>
              <a:gd name="T83" fmla="*/ 2147483647 h 101"/>
              <a:gd name="T84" fmla="*/ 2147483647 w 153"/>
              <a:gd name="T85" fmla="*/ 2147483647 h 101"/>
              <a:gd name="T86" fmla="*/ 2147483647 w 153"/>
              <a:gd name="T87" fmla="*/ 2147483647 h 101"/>
              <a:gd name="T88" fmla="*/ 2147483647 w 153"/>
              <a:gd name="T89" fmla="*/ 2147483647 h 101"/>
              <a:gd name="T90" fmla="*/ 0 w 153"/>
              <a:gd name="T91" fmla="*/ 2147483647 h 101"/>
              <a:gd name="T92" fmla="*/ 0 w 153"/>
              <a:gd name="T93" fmla="*/ 0 h 1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3"/>
              <a:gd name="T142" fmla="*/ 0 h 101"/>
              <a:gd name="T143" fmla="*/ 153 w 153"/>
              <a:gd name="T144" fmla="*/ 101 h 1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3" h="101">
                <a:moveTo>
                  <a:pt x="0" y="0"/>
                </a:moveTo>
                <a:lnTo>
                  <a:pt x="40" y="0"/>
                </a:lnTo>
                <a:lnTo>
                  <a:pt x="40" y="5"/>
                </a:lnTo>
                <a:lnTo>
                  <a:pt x="35" y="5"/>
                </a:lnTo>
                <a:lnTo>
                  <a:pt x="32" y="7"/>
                </a:lnTo>
                <a:lnTo>
                  <a:pt x="32" y="8"/>
                </a:lnTo>
                <a:lnTo>
                  <a:pt x="31" y="10"/>
                </a:lnTo>
                <a:lnTo>
                  <a:pt x="31" y="14"/>
                </a:lnTo>
                <a:lnTo>
                  <a:pt x="32" y="19"/>
                </a:lnTo>
                <a:lnTo>
                  <a:pt x="54" y="75"/>
                </a:lnTo>
                <a:lnTo>
                  <a:pt x="74" y="30"/>
                </a:lnTo>
                <a:lnTo>
                  <a:pt x="69" y="16"/>
                </a:lnTo>
                <a:lnTo>
                  <a:pt x="66" y="10"/>
                </a:lnTo>
                <a:lnTo>
                  <a:pt x="63" y="7"/>
                </a:lnTo>
                <a:lnTo>
                  <a:pt x="60" y="5"/>
                </a:lnTo>
                <a:lnTo>
                  <a:pt x="54" y="5"/>
                </a:lnTo>
                <a:lnTo>
                  <a:pt x="54" y="0"/>
                </a:lnTo>
                <a:lnTo>
                  <a:pt x="100" y="0"/>
                </a:lnTo>
                <a:lnTo>
                  <a:pt x="100" y="5"/>
                </a:lnTo>
                <a:lnTo>
                  <a:pt x="96" y="5"/>
                </a:lnTo>
                <a:lnTo>
                  <a:pt x="89" y="8"/>
                </a:lnTo>
                <a:lnTo>
                  <a:pt x="88" y="10"/>
                </a:lnTo>
                <a:lnTo>
                  <a:pt x="88" y="17"/>
                </a:lnTo>
                <a:lnTo>
                  <a:pt x="109" y="73"/>
                </a:lnTo>
                <a:lnTo>
                  <a:pt x="130" y="19"/>
                </a:lnTo>
                <a:lnTo>
                  <a:pt x="133" y="14"/>
                </a:lnTo>
                <a:lnTo>
                  <a:pt x="133" y="10"/>
                </a:lnTo>
                <a:lnTo>
                  <a:pt x="128" y="5"/>
                </a:lnTo>
                <a:lnTo>
                  <a:pt x="122" y="5"/>
                </a:lnTo>
                <a:lnTo>
                  <a:pt x="122" y="0"/>
                </a:lnTo>
                <a:lnTo>
                  <a:pt x="153" y="0"/>
                </a:lnTo>
                <a:lnTo>
                  <a:pt x="153" y="5"/>
                </a:lnTo>
                <a:lnTo>
                  <a:pt x="148" y="7"/>
                </a:lnTo>
                <a:lnTo>
                  <a:pt x="145" y="8"/>
                </a:lnTo>
                <a:lnTo>
                  <a:pt x="139" y="17"/>
                </a:lnTo>
                <a:lnTo>
                  <a:pt x="106" y="101"/>
                </a:lnTo>
                <a:lnTo>
                  <a:pt x="103" y="101"/>
                </a:lnTo>
                <a:lnTo>
                  <a:pt x="79" y="39"/>
                </a:lnTo>
                <a:lnTo>
                  <a:pt x="49" y="101"/>
                </a:lnTo>
                <a:lnTo>
                  <a:pt x="46" y="101"/>
                </a:lnTo>
                <a:lnTo>
                  <a:pt x="15" y="19"/>
                </a:lnTo>
                <a:lnTo>
                  <a:pt x="12" y="13"/>
                </a:lnTo>
                <a:lnTo>
                  <a:pt x="9" y="8"/>
                </a:lnTo>
                <a:lnTo>
                  <a:pt x="6" y="7"/>
                </a:lnTo>
                <a:lnTo>
                  <a:pt x="3" y="7"/>
                </a:lnTo>
                <a:lnTo>
                  <a:pt x="0" y="5"/>
                </a:lnTo>
                <a:lnTo>
                  <a:pt x="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6" name="Freeform 316"/>
          <p:cNvSpPr>
            <a:spLocks noEditPoints="1"/>
          </p:cNvSpPr>
          <p:nvPr/>
        </p:nvSpPr>
        <p:spPr bwMode="auto">
          <a:xfrm>
            <a:off x="4005263" y="4736567"/>
            <a:ext cx="69850" cy="80962"/>
          </a:xfrm>
          <a:custGeom>
            <a:avLst/>
            <a:gdLst>
              <a:gd name="T0" fmla="*/ 2147483647 w 88"/>
              <a:gd name="T1" fmla="*/ 2147483647 h 102"/>
              <a:gd name="T2" fmla="*/ 2147483647 w 88"/>
              <a:gd name="T3" fmla="*/ 2147483647 h 102"/>
              <a:gd name="T4" fmla="*/ 2147483647 w 88"/>
              <a:gd name="T5" fmla="*/ 2147483647 h 102"/>
              <a:gd name="T6" fmla="*/ 2147483647 w 88"/>
              <a:gd name="T7" fmla="*/ 2147483647 h 102"/>
              <a:gd name="T8" fmla="*/ 2147483647 w 88"/>
              <a:gd name="T9" fmla="*/ 2147483647 h 102"/>
              <a:gd name="T10" fmla="*/ 2147483647 w 88"/>
              <a:gd name="T11" fmla="*/ 2147483647 h 102"/>
              <a:gd name="T12" fmla="*/ 2147483647 w 88"/>
              <a:gd name="T13" fmla="*/ 2147483647 h 102"/>
              <a:gd name="T14" fmla="*/ 2147483647 w 88"/>
              <a:gd name="T15" fmla="*/ 2147483647 h 102"/>
              <a:gd name="T16" fmla="*/ 2147483647 w 88"/>
              <a:gd name="T17" fmla="*/ 2147483647 h 102"/>
              <a:gd name="T18" fmla="*/ 2147483647 w 88"/>
              <a:gd name="T19" fmla="*/ 2147483647 h 102"/>
              <a:gd name="T20" fmla="*/ 2147483647 w 88"/>
              <a:gd name="T21" fmla="*/ 2147483647 h 102"/>
              <a:gd name="T22" fmla="*/ 2147483647 w 88"/>
              <a:gd name="T23" fmla="*/ 2147483647 h 102"/>
              <a:gd name="T24" fmla="*/ 2147483647 w 88"/>
              <a:gd name="T25" fmla="*/ 2147483647 h 102"/>
              <a:gd name="T26" fmla="*/ 2147483647 w 88"/>
              <a:gd name="T27" fmla="*/ 2147483647 h 102"/>
              <a:gd name="T28" fmla="*/ 2147483647 w 88"/>
              <a:gd name="T29" fmla="*/ 2147483647 h 102"/>
              <a:gd name="T30" fmla="*/ 2147483647 w 88"/>
              <a:gd name="T31" fmla="*/ 2147483647 h 102"/>
              <a:gd name="T32" fmla="*/ 2147483647 w 88"/>
              <a:gd name="T33" fmla="*/ 2147483647 h 102"/>
              <a:gd name="T34" fmla="*/ 2147483647 w 88"/>
              <a:gd name="T35" fmla="*/ 2147483647 h 102"/>
              <a:gd name="T36" fmla="*/ 2147483647 w 88"/>
              <a:gd name="T37" fmla="*/ 2147483647 h 102"/>
              <a:gd name="T38" fmla="*/ 2147483647 w 88"/>
              <a:gd name="T39" fmla="*/ 2147483647 h 102"/>
              <a:gd name="T40" fmla="*/ 2147483647 w 88"/>
              <a:gd name="T41" fmla="*/ 2147483647 h 102"/>
              <a:gd name="T42" fmla="*/ 2147483647 w 88"/>
              <a:gd name="T43" fmla="*/ 2147483647 h 102"/>
              <a:gd name="T44" fmla="*/ 2147483647 w 88"/>
              <a:gd name="T45" fmla="*/ 2147483647 h 102"/>
              <a:gd name="T46" fmla="*/ 2147483647 w 88"/>
              <a:gd name="T47" fmla="*/ 2147483647 h 102"/>
              <a:gd name="T48" fmla="*/ 0 w 88"/>
              <a:gd name="T49" fmla="*/ 2147483647 h 102"/>
              <a:gd name="T50" fmla="*/ 2147483647 w 88"/>
              <a:gd name="T51" fmla="*/ 2147483647 h 102"/>
              <a:gd name="T52" fmla="*/ 2147483647 w 88"/>
              <a:gd name="T53" fmla="*/ 2147483647 h 102"/>
              <a:gd name="T54" fmla="*/ 2147483647 w 88"/>
              <a:gd name="T55" fmla="*/ 2147483647 h 102"/>
              <a:gd name="T56" fmla="*/ 2147483647 w 88"/>
              <a:gd name="T57" fmla="*/ 2147483647 h 102"/>
              <a:gd name="T58" fmla="*/ 2147483647 w 88"/>
              <a:gd name="T59" fmla="*/ 2147483647 h 102"/>
              <a:gd name="T60" fmla="*/ 2147483647 w 88"/>
              <a:gd name="T61" fmla="*/ 2147483647 h 102"/>
              <a:gd name="T62" fmla="*/ 2147483647 w 88"/>
              <a:gd name="T63" fmla="*/ 2147483647 h 102"/>
              <a:gd name="T64" fmla="*/ 2147483647 w 88"/>
              <a:gd name="T65" fmla="*/ 2147483647 h 102"/>
              <a:gd name="T66" fmla="*/ 2147483647 w 88"/>
              <a:gd name="T67" fmla="*/ 2147483647 h 102"/>
              <a:gd name="T68" fmla="*/ 2147483647 w 88"/>
              <a:gd name="T69" fmla="*/ 2147483647 h 102"/>
              <a:gd name="T70" fmla="*/ 2147483647 w 88"/>
              <a:gd name="T71" fmla="*/ 2147483647 h 102"/>
              <a:gd name="T72" fmla="*/ 2147483647 w 88"/>
              <a:gd name="T73" fmla="*/ 2147483647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
              <a:gd name="T112" fmla="*/ 0 h 102"/>
              <a:gd name="T113" fmla="*/ 88 w 88"/>
              <a:gd name="T114" fmla="*/ 102 h 1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 h="102">
                <a:moveTo>
                  <a:pt x="54" y="44"/>
                </a:moveTo>
                <a:lnTo>
                  <a:pt x="46" y="47"/>
                </a:lnTo>
                <a:lnTo>
                  <a:pt x="37" y="50"/>
                </a:lnTo>
                <a:lnTo>
                  <a:pt x="28" y="54"/>
                </a:lnTo>
                <a:lnTo>
                  <a:pt x="25" y="59"/>
                </a:lnTo>
                <a:lnTo>
                  <a:pt x="22" y="62"/>
                </a:lnTo>
                <a:lnTo>
                  <a:pt x="19" y="67"/>
                </a:lnTo>
                <a:lnTo>
                  <a:pt x="17" y="73"/>
                </a:lnTo>
                <a:lnTo>
                  <a:pt x="20" y="82"/>
                </a:lnTo>
                <a:lnTo>
                  <a:pt x="22" y="85"/>
                </a:lnTo>
                <a:lnTo>
                  <a:pt x="25" y="88"/>
                </a:lnTo>
                <a:lnTo>
                  <a:pt x="29" y="90"/>
                </a:lnTo>
                <a:lnTo>
                  <a:pt x="37" y="90"/>
                </a:lnTo>
                <a:lnTo>
                  <a:pt x="42" y="88"/>
                </a:lnTo>
                <a:lnTo>
                  <a:pt x="54" y="79"/>
                </a:lnTo>
                <a:lnTo>
                  <a:pt x="54" y="44"/>
                </a:lnTo>
                <a:close/>
                <a:moveTo>
                  <a:pt x="39" y="0"/>
                </a:moveTo>
                <a:lnTo>
                  <a:pt x="48" y="2"/>
                </a:lnTo>
                <a:lnTo>
                  <a:pt x="60" y="5"/>
                </a:lnTo>
                <a:lnTo>
                  <a:pt x="65" y="8"/>
                </a:lnTo>
                <a:lnTo>
                  <a:pt x="68" y="11"/>
                </a:lnTo>
                <a:lnTo>
                  <a:pt x="70" y="16"/>
                </a:lnTo>
                <a:lnTo>
                  <a:pt x="71" y="19"/>
                </a:lnTo>
                <a:lnTo>
                  <a:pt x="71" y="75"/>
                </a:lnTo>
                <a:lnTo>
                  <a:pt x="73" y="81"/>
                </a:lnTo>
                <a:lnTo>
                  <a:pt x="73" y="87"/>
                </a:lnTo>
                <a:lnTo>
                  <a:pt x="74" y="88"/>
                </a:lnTo>
                <a:lnTo>
                  <a:pt x="79" y="88"/>
                </a:lnTo>
                <a:lnTo>
                  <a:pt x="82" y="87"/>
                </a:lnTo>
                <a:lnTo>
                  <a:pt x="88" y="81"/>
                </a:lnTo>
                <a:lnTo>
                  <a:pt x="88" y="87"/>
                </a:lnTo>
                <a:lnTo>
                  <a:pt x="82" y="93"/>
                </a:lnTo>
                <a:lnTo>
                  <a:pt x="76" y="98"/>
                </a:lnTo>
                <a:lnTo>
                  <a:pt x="71" y="101"/>
                </a:lnTo>
                <a:lnTo>
                  <a:pt x="65" y="102"/>
                </a:lnTo>
                <a:lnTo>
                  <a:pt x="60" y="102"/>
                </a:lnTo>
                <a:lnTo>
                  <a:pt x="57" y="99"/>
                </a:lnTo>
                <a:lnTo>
                  <a:pt x="56" y="96"/>
                </a:lnTo>
                <a:lnTo>
                  <a:pt x="54" y="92"/>
                </a:lnTo>
                <a:lnTo>
                  <a:pt x="54" y="87"/>
                </a:lnTo>
                <a:lnTo>
                  <a:pt x="42" y="96"/>
                </a:lnTo>
                <a:lnTo>
                  <a:pt x="39" y="99"/>
                </a:lnTo>
                <a:lnTo>
                  <a:pt x="36" y="101"/>
                </a:lnTo>
                <a:lnTo>
                  <a:pt x="29" y="102"/>
                </a:lnTo>
                <a:lnTo>
                  <a:pt x="17" y="102"/>
                </a:lnTo>
                <a:lnTo>
                  <a:pt x="11" y="99"/>
                </a:lnTo>
                <a:lnTo>
                  <a:pt x="6" y="96"/>
                </a:lnTo>
                <a:lnTo>
                  <a:pt x="3" y="92"/>
                </a:lnTo>
                <a:lnTo>
                  <a:pt x="2" y="85"/>
                </a:lnTo>
                <a:lnTo>
                  <a:pt x="0" y="78"/>
                </a:lnTo>
                <a:lnTo>
                  <a:pt x="3" y="65"/>
                </a:lnTo>
                <a:lnTo>
                  <a:pt x="6" y="61"/>
                </a:lnTo>
                <a:lnTo>
                  <a:pt x="19" y="51"/>
                </a:lnTo>
                <a:lnTo>
                  <a:pt x="33" y="45"/>
                </a:lnTo>
                <a:lnTo>
                  <a:pt x="54" y="36"/>
                </a:lnTo>
                <a:lnTo>
                  <a:pt x="54" y="24"/>
                </a:lnTo>
                <a:lnTo>
                  <a:pt x="53" y="17"/>
                </a:lnTo>
                <a:lnTo>
                  <a:pt x="50" y="13"/>
                </a:lnTo>
                <a:lnTo>
                  <a:pt x="46" y="10"/>
                </a:lnTo>
                <a:lnTo>
                  <a:pt x="42" y="8"/>
                </a:lnTo>
                <a:lnTo>
                  <a:pt x="33" y="8"/>
                </a:lnTo>
                <a:lnTo>
                  <a:pt x="23" y="13"/>
                </a:lnTo>
                <a:lnTo>
                  <a:pt x="22" y="19"/>
                </a:lnTo>
                <a:lnTo>
                  <a:pt x="22" y="28"/>
                </a:lnTo>
                <a:lnTo>
                  <a:pt x="20" y="31"/>
                </a:lnTo>
                <a:lnTo>
                  <a:pt x="17" y="34"/>
                </a:lnTo>
                <a:lnTo>
                  <a:pt x="12" y="36"/>
                </a:lnTo>
                <a:lnTo>
                  <a:pt x="6" y="33"/>
                </a:lnTo>
                <a:lnTo>
                  <a:pt x="5" y="30"/>
                </a:lnTo>
                <a:lnTo>
                  <a:pt x="3" y="25"/>
                </a:lnTo>
                <a:lnTo>
                  <a:pt x="5" y="19"/>
                </a:lnTo>
                <a:lnTo>
                  <a:pt x="8" y="13"/>
                </a:lnTo>
                <a:lnTo>
                  <a:pt x="12" y="8"/>
                </a:lnTo>
                <a:lnTo>
                  <a:pt x="25" y="3"/>
                </a:lnTo>
                <a:lnTo>
                  <a:pt x="39"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7" name="Freeform 317"/>
          <p:cNvSpPr>
            <a:spLocks/>
          </p:cNvSpPr>
          <p:nvPr/>
        </p:nvSpPr>
        <p:spPr bwMode="auto">
          <a:xfrm>
            <a:off x="4076701" y="4714343"/>
            <a:ext cx="47625" cy="103187"/>
          </a:xfrm>
          <a:custGeom>
            <a:avLst/>
            <a:gdLst>
              <a:gd name="T0" fmla="*/ 2147483647 w 59"/>
              <a:gd name="T1" fmla="*/ 0 h 130"/>
              <a:gd name="T2" fmla="*/ 2147483647 w 59"/>
              <a:gd name="T3" fmla="*/ 0 h 130"/>
              <a:gd name="T4" fmla="*/ 2147483647 w 59"/>
              <a:gd name="T5" fmla="*/ 2147483647 h 130"/>
              <a:gd name="T6" fmla="*/ 2147483647 w 59"/>
              <a:gd name="T7" fmla="*/ 2147483647 h 130"/>
              <a:gd name="T8" fmla="*/ 2147483647 w 59"/>
              <a:gd name="T9" fmla="*/ 2147483647 h 130"/>
              <a:gd name="T10" fmla="*/ 2147483647 w 59"/>
              <a:gd name="T11" fmla="*/ 2147483647 h 130"/>
              <a:gd name="T12" fmla="*/ 2147483647 w 59"/>
              <a:gd name="T13" fmla="*/ 2147483647 h 130"/>
              <a:gd name="T14" fmla="*/ 2147483647 w 59"/>
              <a:gd name="T15" fmla="*/ 2147483647 h 130"/>
              <a:gd name="T16" fmla="*/ 2147483647 w 59"/>
              <a:gd name="T17" fmla="*/ 2147483647 h 130"/>
              <a:gd name="T18" fmla="*/ 2147483647 w 59"/>
              <a:gd name="T19" fmla="*/ 2147483647 h 130"/>
              <a:gd name="T20" fmla="*/ 2147483647 w 59"/>
              <a:gd name="T21" fmla="*/ 2147483647 h 130"/>
              <a:gd name="T22" fmla="*/ 2147483647 w 59"/>
              <a:gd name="T23" fmla="*/ 2147483647 h 130"/>
              <a:gd name="T24" fmla="*/ 2147483647 w 59"/>
              <a:gd name="T25" fmla="*/ 2147483647 h 130"/>
              <a:gd name="T26" fmla="*/ 2147483647 w 59"/>
              <a:gd name="T27" fmla="*/ 2147483647 h 130"/>
              <a:gd name="T28" fmla="*/ 2147483647 w 59"/>
              <a:gd name="T29" fmla="*/ 2147483647 h 130"/>
              <a:gd name="T30" fmla="*/ 2147483647 w 59"/>
              <a:gd name="T31" fmla="*/ 2147483647 h 130"/>
              <a:gd name="T32" fmla="*/ 2147483647 w 59"/>
              <a:gd name="T33" fmla="*/ 2147483647 h 130"/>
              <a:gd name="T34" fmla="*/ 2147483647 w 59"/>
              <a:gd name="T35" fmla="*/ 2147483647 h 130"/>
              <a:gd name="T36" fmla="*/ 2147483647 w 59"/>
              <a:gd name="T37" fmla="*/ 2147483647 h 130"/>
              <a:gd name="T38" fmla="*/ 2147483647 w 59"/>
              <a:gd name="T39" fmla="*/ 2147483647 h 130"/>
              <a:gd name="T40" fmla="*/ 2147483647 w 59"/>
              <a:gd name="T41" fmla="*/ 2147483647 h 130"/>
              <a:gd name="T42" fmla="*/ 2147483647 w 59"/>
              <a:gd name="T43" fmla="*/ 2147483647 h 130"/>
              <a:gd name="T44" fmla="*/ 2147483647 w 59"/>
              <a:gd name="T45" fmla="*/ 2147483647 h 130"/>
              <a:gd name="T46" fmla="*/ 2147483647 w 59"/>
              <a:gd name="T47" fmla="*/ 2147483647 h 130"/>
              <a:gd name="T48" fmla="*/ 2147483647 w 59"/>
              <a:gd name="T49" fmla="*/ 2147483647 h 130"/>
              <a:gd name="T50" fmla="*/ 2147483647 w 59"/>
              <a:gd name="T51" fmla="*/ 2147483647 h 130"/>
              <a:gd name="T52" fmla="*/ 0 w 59"/>
              <a:gd name="T53" fmla="*/ 2147483647 h 130"/>
              <a:gd name="T54" fmla="*/ 0 w 59"/>
              <a:gd name="T55" fmla="*/ 2147483647 h 130"/>
              <a:gd name="T56" fmla="*/ 2147483647 w 59"/>
              <a:gd name="T57" fmla="*/ 2147483647 h 130"/>
              <a:gd name="T58" fmla="*/ 2147483647 w 59"/>
              <a:gd name="T59" fmla="*/ 2147483647 h 130"/>
              <a:gd name="T60" fmla="*/ 2147483647 w 59"/>
              <a:gd name="T61" fmla="*/ 2147483647 h 130"/>
              <a:gd name="T62" fmla="*/ 2147483647 w 59"/>
              <a:gd name="T63" fmla="*/ 2147483647 h 130"/>
              <a:gd name="T64" fmla="*/ 2147483647 w 59"/>
              <a:gd name="T65" fmla="*/ 2147483647 h 130"/>
              <a:gd name="T66" fmla="*/ 2147483647 w 59"/>
              <a:gd name="T67" fmla="*/ 2147483647 h 130"/>
              <a:gd name="T68" fmla="*/ 2147483647 w 59"/>
              <a:gd name="T69" fmla="*/ 0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130"/>
              <a:gd name="T107" fmla="*/ 59 w 59"/>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130">
                <a:moveTo>
                  <a:pt x="30" y="0"/>
                </a:moveTo>
                <a:lnTo>
                  <a:pt x="33" y="0"/>
                </a:lnTo>
                <a:lnTo>
                  <a:pt x="33" y="31"/>
                </a:lnTo>
                <a:lnTo>
                  <a:pt x="56" y="31"/>
                </a:lnTo>
                <a:lnTo>
                  <a:pt x="56" y="39"/>
                </a:lnTo>
                <a:lnTo>
                  <a:pt x="33" y="39"/>
                </a:lnTo>
                <a:lnTo>
                  <a:pt x="33" y="107"/>
                </a:lnTo>
                <a:lnTo>
                  <a:pt x="34" y="112"/>
                </a:lnTo>
                <a:lnTo>
                  <a:pt x="36" y="115"/>
                </a:lnTo>
                <a:lnTo>
                  <a:pt x="42" y="118"/>
                </a:lnTo>
                <a:lnTo>
                  <a:pt x="47" y="118"/>
                </a:lnTo>
                <a:lnTo>
                  <a:pt x="50" y="116"/>
                </a:lnTo>
                <a:lnTo>
                  <a:pt x="53" y="113"/>
                </a:lnTo>
                <a:lnTo>
                  <a:pt x="54" y="109"/>
                </a:lnTo>
                <a:lnTo>
                  <a:pt x="59" y="109"/>
                </a:lnTo>
                <a:lnTo>
                  <a:pt x="56" y="116"/>
                </a:lnTo>
                <a:lnTo>
                  <a:pt x="53" y="121"/>
                </a:lnTo>
                <a:lnTo>
                  <a:pt x="48" y="126"/>
                </a:lnTo>
                <a:lnTo>
                  <a:pt x="44" y="127"/>
                </a:lnTo>
                <a:lnTo>
                  <a:pt x="39" y="130"/>
                </a:lnTo>
                <a:lnTo>
                  <a:pt x="31" y="130"/>
                </a:lnTo>
                <a:lnTo>
                  <a:pt x="25" y="127"/>
                </a:lnTo>
                <a:lnTo>
                  <a:pt x="20" y="124"/>
                </a:lnTo>
                <a:lnTo>
                  <a:pt x="17" y="120"/>
                </a:lnTo>
                <a:lnTo>
                  <a:pt x="16" y="116"/>
                </a:lnTo>
                <a:lnTo>
                  <a:pt x="16" y="39"/>
                </a:lnTo>
                <a:lnTo>
                  <a:pt x="0" y="39"/>
                </a:lnTo>
                <a:lnTo>
                  <a:pt x="0" y="36"/>
                </a:lnTo>
                <a:lnTo>
                  <a:pt x="5" y="33"/>
                </a:lnTo>
                <a:lnTo>
                  <a:pt x="11" y="28"/>
                </a:lnTo>
                <a:lnTo>
                  <a:pt x="16" y="24"/>
                </a:lnTo>
                <a:lnTo>
                  <a:pt x="22" y="14"/>
                </a:lnTo>
                <a:lnTo>
                  <a:pt x="25" y="11"/>
                </a:lnTo>
                <a:lnTo>
                  <a:pt x="27" y="7"/>
                </a:lnTo>
                <a:lnTo>
                  <a:pt x="3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8" name="Freeform 318"/>
          <p:cNvSpPr>
            <a:spLocks noEditPoints="1"/>
          </p:cNvSpPr>
          <p:nvPr/>
        </p:nvSpPr>
        <p:spPr bwMode="auto">
          <a:xfrm>
            <a:off x="4129089" y="4736567"/>
            <a:ext cx="65087" cy="80962"/>
          </a:xfrm>
          <a:custGeom>
            <a:avLst/>
            <a:gdLst>
              <a:gd name="T0" fmla="*/ 2147483647 w 82"/>
              <a:gd name="T1" fmla="*/ 2147483647 h 104"/>
              <a:gd name="T2" fmla="*/ 2147483647 w 82"/>
              <a:gd name="T3" fmla="*/ 2147483647 h 104"/>
              <a:gd name="T4" fmla="*/ 2147483647 w 82"/>
              <a:gd name="T5" fmla="*/ 2147483647 h 104"/>
              <a:gd name="T6" fmla="*/ 2147483647 w 82"/>
              <a:gd name="T7" fmla="*/ 2147483647 h 104"/>
              <a:gd name="T8" fmla="*/ 2147483647 w 82"/>
              <a:gd name="T9" fmla="*/ 2147483647 h 104"/>
              <a:gd name="T10" fmla="*/ 2147483647 w 82"/>
              <a:gd name="T11" fmla="*/ 2147483647 h 104"/>
              <a:gd name="T12" fmla="*/ 2147483647 w 82"/>
              <a:gd name="T13" fmla="*/ 2147483647 h 104"/>
              <a:gd name="T14" fmla="*/ 2147483647 w 82"/>
              <a:gd name="T15" fmla="*/ 2147483647 h 104"/>
              <a:gd name="T16" fmla="*/ 2147483647 w 82"/>
              <a:gd name="T17" fmla="*/ 2147483647 h 104"/>
              <a:gd name="T18" fmla="*/ 2147483647 w 82"/>
              <a:gd name="T19" fmla="*/ 2147483647 h 104"/>
              <a:gd name="T20" fmla="*/ 2147483647 w 82"/>
              <a:gd name="T21" fmla="*/ 2147483647 h 104"/>
              <a:gd name="T22" fmla="*/ 2147483647 w 82"/>
              <a:gd name="T23" fmla="*/ 2147483647 h 104"/>
              <a:gd name="T24" fmla="*/ 2147483647 w 82"/>
              <a:gd name="T25" fmla="*/ 2147483647 h 104"/>
              <a:gd name="T26" fmla="*/ 2147483647 w 82"/>
              <a:gd name="T27" fmla="*/ 0 h 104"/>
              <a:gd name="T28" fmla="*/ 2147483647 w 82"/>
              <a:gd name="T29" fmla="*/ 2147483647 h 104"/>
              <a:gd name="T30" fmla="*/ 2147483647 w 82"/>
              <a:gd name="T31" fmla="*/ 2147483647 h 104"/>
              <a:gd name="T32" fmla="*/ 2147483647 w 82"/>
              <a:gd name="T33" fmla="*/ 2147483647 h 104"/>
              <a:gd name="T34" fmla="*/ 2147483647 w 82"/>
              <a:gd name="T35" fmla="*/ 2147483647 h 104"/>
              <a:gd name="T36" fmla="*/ 2147483647 w 82"/>
              <a:gd name="T37" fmla="*/ 2147483647 h 104"/>
              <a:gd name="T38" fmla="*/ 2147483647 w 82"/>
              <a:gd name="T39" fmla="*/ 2147483647 h 104"/>
              <a:gd name="T40" fmla="*/ 2147483647 w 82"/>
              <a:gd name="T41" fmla="*/ 2147483647 h 104"/>
              <a:gd name="T42" fmla="*/ 2147483647 w 82"/>
              <a:gd name="T43" fmla="*/ 2147483647 h 104"/>
              <a:gd name="T44" fmla="*/ 2147483647 w 82"/>
              <a:gd name="T45" fmla="*/ 2147483647 h 104"/>
              <a:gd name="T46" fmla="*/ 2147483647 w 82"/>
              <a:gd name="T47" fmla="*/ 2147483647 h 104"/>
              <a:gd name="T48" fmla="*/ 2147483647 w 82"/>
              <a:gd name="T49" fmla="*/ 2147483647 h 104"/>
              <a:gd name="T50" fmla="*/ 2147483647 w 82"/>
              <a:gd name="T51" fmla="*/ 2147483647 h 104"/>
              <a:gd name="T52" fmla="*/ 2147483647 w 82"/>
              <a:gd name="T53" fmla="*/ 2147483647 h 104"/>
              <a:gd name="T54" fmla="*/ 2147483647 w 82"/>
              <a:gd name="T55" fmla="*/ 2147483647 h 104"/>
              <a:gd name="T56" fmla="*/ 2147483647 w 82"/>
              <a:gd name="T57" fmla="*/ 2147483647 h 104"/>
              <a:gd name="T58" fmla="*/ 2147483647 w 82"/>
              <a:gd name="T59" fmla="*/ 2147483647 h 104"/>
              <a:gd name="T60" fmla="*/ 2147483647 w 82"/>
              <a:gd name="T61" fmla="*/ 2147483647 h 104"/>
              <a:gd name="T62" fmla="*/ 2147483647 w 82"/>
              <a:gd name="T63" fmla="*/ 2147483647 h 104"/>
              <a:gd name="T64" fmla="*/ 2147483647 w 82"/>
              <a:gd name="T65" fmla="*/ 2147483647 h 104"/>
              <a:gd name="T66" fmla="*/ 2147483647 w 82"/>
              <a:gd name="T67" fmla="*/ 2147483647 h 104"/>
              <a:gd name="T68" fmla="*/ 2147483647 w 82"/>
              <a:gd name="T69" fmla="*/ 2147483647 h 104"/>
              <a:gd name="T70" fmla="*/ 2147483647 w 82"/>
              <a:gd name="T71" fmla="*/ 2147483647 h 104"/>
              <a:gd name="T72" fmla="*/ 0 w 82"/>
              <a:gd name="T73" fmla="*/ 2147483647 h 104"/>
              <a:gd name="T74" fmla="*/ 2147483647 w 82"/>
              <a:gd name="T75" fmla="*/ 2147483647 h 104"/>
              <a:gd name="T76" fmla="*/ 2147483647 w 82"/>
              <a:gd name="T77" fmla="*/ 2147483647 h 104"/>
              <a:gd name="T78" fmla="*/ 2147483647 w 82"/>
              <a:gd name="T79" fmla="*/ 2147483647 h 104"/>
              <a:gd name="T80" fmla="*/ 2147483647 w 82"/>
              <a:gd name="T81" fmla="*/ 0 h 1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2"/>
              <a:gd name="T124" fmla="*/ 0 h 104"/>
              <a:gd name="T125" fmla="*/ 82 w 82"/>
              <a:gd name="T126" fmla="*/ 104 h 1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2" h="104">
                <a:moveTo>
                  <a:pt x="40" y="8"/>
                </a:moveTo>
                <a:lnTo>
                  <a:pt x="28" y="11"/>
                </a:lnTo>
                <a:lnTo>
                  <a:pt x="23" y="16"/>
                </a:lnTo>
                <a:lnTo>
                  <a:pt x="20" y="20"/>
                </a:lnTo>
                <a:lnTo>
                  <a:pt x="17" y="27"/>
                </a:lnTo>
                <a:lnTo>
                  <a:pt x="16" y="34"/>
                </a:lnTo>
                <a:lnTo>
                  <a:pt x="61" y="34"/>
                </a:lnTo>
                <a:lnTo>
                  <a:pt x="61" y="28"/>
                </a:lnTo>
                <a:lnTo>
                  <a:pt x="59" y="25"/>
                </a:lnTo>
                <a:lnTo>
                  <a:pt x="59" y="22"/>
                </a:lnTo>
                <a:lnTo>
                  <a:pt x="56" y="17"/>
                </a:lnTo>
                <a:lnTo>
                  <a:pt x="54" y="13"/>
                </a:lnTo>
                <a:lnTo>
                  <a:pt x="40" y="8"/>
                </a:lnTo>
                <a:close/>
                <a:moveTo>
                  <a:pt x="45" y="0"/>
                </a:moveTo>
                <a:lnTo>
                  <a:pt x="61" y="3"/>
                </a:lnTo>
                <a:lnTo>
                  <a:pt x="73" y="11"/>
                </a:lnTo>
                <a:lnTo>
                  <a:pt x="81" y="25"/>
                </a:lnTo>
                <a:lnTo>
                  <a:pt x="82" y="41"/>
                </a:lnTo>
                <a:lnTo>
                  <a:pt x="16" y="41"/>
                </a:lnTo>
                <a:lnTo>
                  <a:pt x="19" y="59"/>
                </a:lnTo>
                <a:lnTo>
                  <a:pt x="27" y="75"/>
                </a:lnTo>
                <a:lnTo>
                  <a:pt x="37" y="84"/>
                </a:lnTo>
                <a:lnTo>
                  <a:pt x="51" y="87"/>
                </a:lnTo>
                <a:lnTo>
                  <a:pt x="64" y="84"/>
                </a:lnTo>
                <a:lnTo>
                  <a:pt x="68" y="81"/>
                </a:lnTo>
                <a:lnTo>
                  <a:pt x="73" y="76"/>
                </a:lnTo>
                <a:lnTo>
                  <a:pt x="76" y="71"/>
                </a:lnTo>
                <a:lnTo>
                  <a:pt x="79" y="64"/>
                </a:lnTo>
                <a:lnTo>
                  <a:pt x="82" y="65"/>
                </a:lnTo>
                <a:lnTo>
                  <a:pt x="79" y="79"/>
                </a:lnTo>
                <a:lnTo>
                  <a:pt x="70" y="92"/>
                </a:lnTo>
                <a:lnTo>
                  <a:pt x="58" y="101"/>
                </a:lnTo>
                <a:lnTo>
                  <a:pt x="44" y="104"/>
                </a:lnTo>
                <a:lnTo>
                  <a:pt x="27" y="101"/>
                </a:lnTo>
                <a:lnTo>
                  <a:pt x="13" y="90"/>
                </a:lnTo>
                <a:lnTo>
                  <a:pt x="3" y="75"/>
                </a:lnTo>
                <a:lnTo>
                  <a:pt x="0" y="53"/>
                </a:lnTo>
                <a:lnTo>
                  <a:pt x="5" y="31"/>
                </a:lnTo>
                <a:lnTo>
                  <a:pt x="14" y="13"/>
                </a:lnTo>
                <a:lnTo>
                  <a:pt x="28" y="5"/>
                </a:lnTo>
                <a:lnTo>
                  <a:pt x="4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09" name="Freeform 319"/>
          <p:cNvSpPr>
            <a:spLocks/>
          </p:cNvSpPr>
          <p:nvPr/>
        </p:nvSpPr>
        <p:spPr bwMode="auto">
          <a:xfrm>
            <a:off x="4198939" y="4736568"/>
            <a:ext cx="58737" cy="79375"/>
          </a:xfrm>
          <a:custGeom>
            <a:avLst/>
            <a:gdLst>
              <a:gd name="T0" fmla="*/ 2147483647 w 73"/>
              <a:gd name="T1" fmla="*/ 0 h 101"/>
              <a:gd name="T2" fmla="*/ 2147483647 w 73"/>
              <a:gd name="T3" fmla="*/ 0 h 101"/>
              <a:gd name="T4" fmla="*/ 2147483647 w 73"/>
              <a:gd name="T5" fmla="*/ 2147483647 h 101"/>
              <a:gd name="T6" fmla="*/ 2147483647 w 73"/>
              <a:gd name="T7" fmla="*/ 2147483647 h 101"/>
              <a:gd name="T8" fmla="*/ 2147483647 w 73"/>
              <a:gd name="T9" fmla="*/ 2147483647 h 101"/>
              <a:gd name="T10" fmla="*/ 2147483647 w 73"/>
              <a:gd name="T11" fmla="*/ 2147483647 h 101"/>
              <a:gd name="T12" fmla="*/ 2147483647 w 73"/>
              <a:gd name="T13" fmla="*/ 0 h 101"/>
              <a:gd name="T14" fmla="*/ 2147483647 w 73"/>
              <a:gd name="T15" fmla="*/ 2147483647 h 101"/>
              <a:gd name="T16" fmla="*/ 2147483647 w 73"/>
              <a:gd name="T17" fmla="*/ 2147483647 h 101"/>
              <a:gd name="T18" fmla="*/ 2147483647 w 73"/>
              <a:gd name="T19" fmla="*/ 2147483647 h 101"/>
              <a:gd name="T20" fmla="*/ 2147483647 w 73"/>
              <a:gd name="T21" fmla="*/ 2147483647 h 101"/>
              <a:gd name="T22" fmla="*/ 2147483647 w 73"/>
              <a:gd name="T23" fmla="*/ 2147483647 h 101"/>
              <a:gd name="T24" fmla="*/ 2147483647 w 73"/>
              <a:gd name="T25" fmla="*/ 2147483647 h 101"/>
              <a:gd name="T26" fmla="*/ 2147483647 w 73"/>
              <a:gd name="T27" fmla="*/ 2147483647 h 101"/>
              <a:gd name="T28" fmla="*/ 2147483647 w 73"/>
              <a:gd name="T29" fmla="*/ 2147483647 h 101"/>
              <a:gd name="T30" fmla="*/ 2147483647 w 73"/>
              <a:gd name="T31" fmla="*/ 2147483647 h 101"/>
              <a:gd name="T32" fmla="*/ 2147483647 w 73"/>
              <a:gd name="T33" fmla="*/ 2147483647 h 101"/>
              <a:gd name="T34" fmla="*/ 2147483647 w 73"/>
              <a:gd name="T35" fmla="*/ 2147483647 h 101"/>
              <a:gd name="T36" fmla="*/ 2147483647 w 73"/>
              <a:gd name="T37" fmla="*/ 2147483647 h 101"/>
              <a:gd name="T38" fmla="*/ 2147483647 w 73"/>
              <a:gd name="T39" fmla="*/ 2147483647 h 101"/>
              <a:gd name="T40" fmla="*/ 2147483647 w 73"/>
              <a:gd name="T41" fmla="*/ 2147483647 h 101"/>
              <a:gd name="T42" fmla="*/ 2147483647 w 73"/>
              <a:gd name="T43" fmla="*/ 2147483647 h 101"/>
              <a:gd name="T44" fmla="*/ 2147483647 w 73"/>
              <a:gd name="T45" fmla="*/ 2147483647 h 101"/>
              <a:gd name="T46" fmla="*/ 2147483647 w 73"/>
              <a:gd name="T47" fmla="*/ 2147483647 h 101"/>
              <a:gd name="T48" fmla="*/ 2147483647 w 73"/>
              <a:gd name="T49" fmla="*/ 2147483647 h 101"/>
              <a:gd name="T50" fmla="*/ 2147483647 w 73"/>
              <a:gd name="T51" fmla="*/ 2147483647 h 101"/>
              <a:gd name="T52" fmla="*/ 2147483647 w 73"/>
              <a:gd name="T53" fmla="*/ 2147483647 h 101"/>
              <a:gd name="T54" fmla="*/ 2147483647 w 73"/>
              <a:gd name="T55" fmla="*/ 2147483647 h 101"/>
              <a:gd name="T56" fmla="*/ 2147483647 w 73"/>
              <a:gd name="T57" fmla="*/ 2147483647 h 101"/>
              <a:gd name="T58" fmla="*/ 2147483647 w 73"/>
              <a:gd name="T59" fmla="*/ 2147483647 h 101"/>
              <a:gd name="T60" fmla="*/ 2147483647 w 73"/>
              <a:gd name="T61" fmla="*/ 2147483647 h 101"/>
              <a:gd name="T62" fmla="*/ 2147483647 w 73"/>
              <a:gd name="T63" fmla="*/ 2147483647 h 101"/>
              <a:gd name="T64" fmla="*/ 2147483647 w 73"/>
              <a:gd name="T65" fmla="*/ 2147483647 h 101"/>
              <a:gd name="T66" fmla="*/ 2147483647 w 73"/>
              <a:gd name="T67" fmla="*/ 2147483647 h 101"/>
              <a:gd name="T68" fmla="*/ 2147483647 w 73"/>
              <a:gd name="T69" fmla="*/ 2147483647 h 101"/>
              <a:gd name="T70" fmla="*/ 2147483647 w 73"/>
              <a:gd name="T71" fmla="*/ 2147483647 h 101"/>
              <a:gd name="T72" fmla="*/ 2147483647 w 73"/>
              <a:gd name="T73" fmla="*/ 2147483647 h 101"/>
              <a:gd name="T74" fmla="*/ 0 w 73"/>
              <a:gd name="T75" fmla="*/ 2147483647 h 101"/>
              <a:gd name="T76" fmla="*/ 2147483647 w 73"/>
              <a:gd name="T77" fmla="*/ 0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101"/>
              <a:gd name="T119" fmla="*/ 73 w 73"/>
              <a:gd name="T120" fmla="*/ 101 h 1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101">
                <a:moveTo>
                  <a:pt x="29" y="0"/>
                </a:moveTo>
                <a:lnTo>
                  <a:pt x="34" y="0"/>
                </a:lnTo>
                <a:lnTo>
                  <a:pt x="34" y="24"/>
                </a:lnTo>
                <a:lnTo>
                  <a:pt x="40" y="13"/>
                </a:lnTo>
                <a:lnTo>
                  <a:pt x="46" y="6"/>
                </a:lnTo>
                <a:lnTo>
                  <a:pt x="53" y="2"/>
                </a:lnTo>
                <a:lnTo>
                  <a:pt x="59" y="0"/>
                </a:lnTo>
                <a:lnTo>
                  <a:pt x="65" y="2"/>
                </a:lnTo>
                <a:lnTo>
                  <a:pt x="70" y="5"/>
                </a:lnTo>
                <a:lnTo>
                  <a:pt x="71" y="8"/>
                </a:lnTo>
                <a:lnTo>
                  <a:pt x="73" y="13"/>
                </a:lnTo>
                <a:lnTo>
                  <a:pt x="71" y="17"/>
                </a:lnTo>
                <a:lnTo>
                  <a:pt x="70" y="20"/>
                </a:lnTo>
                <a:lnTo>
                  <a:pt x="66" y="22"/>
                </a:lnTo>
                <a:lnTo>
                  <a:pt x="60" y="22"/>
                </a:lnTo>
                <a:lnTo>
                  <a:pt x="56" y="19"/>
                </a:lnTo>
                <a:lnTo>
                  <a:pt x="49" y="16"/>
                </a:lnTo>
                <a:lnTo>
                  <a:pt x="46" y="16"/>
                </a:lnTo>
                <a:lnTo>
                  <a:pt x="37" y="25"/>
                </a:lnTo>
                <a:lnTo>
                  <a:pt x="34" y="31"/>
                </a:lnTo>
                <a:lnTo>
                  <a:pt x="34" y="84"/>
                </a:lnTo>
                <a:lnTo>
                  <a:pt x="39" y="93"/>
                </a:lnTo>
                <a:lnTo>
                  <a:pt x="45" y="96"/>
                </a:lnTo>
                <a:lnTo>
                  <a:pt x="51" y="96"/>
                </a:lnTo>
                <a:lnTo>
                  <a:pt x="51" y="101"/>
                </a:lnTo>
                <a:lnTo>
                  <a:pt x="2" y="101"/>
                </a:lnTo>
                <a:lnTo>
                  <a:pt x="2" y="96"/>
                </a:lnTo>
                <a:lnTo>
                  <a:pt x="9" y="96"/>
                </a:lnTo>
                <a:lnTo>
                  <a:pt x="12" y="95"/>
                </a:lnTo>
                <a:lnTo>
                  <a:pt x="15" y="92"/>
                </a:lnTo>
                <a:lnTo>
                  <a:pt x="17" y="88"/>
                </a:lnTo>
                <a:lnTo>
                  <a:pt x="17" y="22"/>
                </a:lnTo>
                <a:lnTo>
                  <a:pt x="15" y="19"/>
                </a:lnTo>
                <a:lnTo>
                  <a:pt x="14" y="17"/>
                </a:lnTo>
                <a:lnTo>
                  <a:pt x="11" y="16"/>
                </a:lnTo>
                <a:lnTo>
                  <a:pt x="6" y="16"/>
                </a:lnTo>
                <a:lnTo>
                  <a:pt x="2" y="17"/>
                </a:lnTo>
                <a:lnTo>
                  <a:pt x="0" y="13"/>
                </a:lnTo>
                <a:lnTo>
                  <a:pt x="29"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0" name="Freeform 320"/>
          <p:cNvSpPr>
            <a:spLocks noEditPoints="1"/>
          </p:cNvSpPr>
          <p:nvPr/>
        </p:nvSpPr>
        <p:spPr bwMode="auto">
          <a:xfrm>
            <a:off x="5467351" y="3841218"/>
            <a:ext cx="79375" cy="122237"/>
          </a:xfrm>
          <a:custGeom>
            <a:avLst/>
            <a:gdLst>
              <a:gd name="T0" fmla="*/ 2147483647 w 101"/>
              <a:gd name="T1" fmla="*/ 2147483647 h 153"/>
              <a:gd name="T2" fmla="*/ 2147483647 w 101"/>
              <a:gd name="T3" fmla="*/ 2147483647 h 153"/>
              <a:gd name="T4" fmla="*/ 2147483647 w 101"/>
              <a:gd name="T5" fmla="*/ 2147483647 h 153"/>
              <a:gd name="T6" fmla="*/ 2147483647 w 101"/>
              <a:gd name="T7" fmla="*/ 2147483647 h 153"/>
              <a:gd name="T8" fmla="*/ 2147483647 w 101"/>
              <a:gd name="T9" fmla="*/ 2147483647 h 153"/>
              <a:gd name="T10" fmla="*/ 2147483647 w 101"/>
              <a:gd name="T11" fmla="*/ 2147483647 h 153"/>
              <a:gd name="T12" fmla="*/ 2147483647 w 101"/>
              <a:gd name="T13" fmla="*/ 2147483647 h 153"/>
              <a:gd name="T14" fmla="*/ 2147483647 w 101"/>
              <a:gd name="T15" fmla="*/ 2147483647 h 153"/>
              <a:gd name="T16" fmla="*/ 2147483647 w 101"/>
              <a:gd name="T17" fmla="*/ 2147483647 h 153"/>
              <a:gd name="T18" fmla="*/ 2147483647 w 101"/>
              <a:gd name="T19" fmla="*/ 2147483647 h 153"/>
              <a:gd name="T20" fmla="*/ 2147483647 w 101"/>
              <a:gd name="T21" fmla="*/ 2147483647 h 153"/>
              <a:gd name="T22" fmla="*/ 2147483647 w 101"/>
              <a:gd name="T23" fmla="*/ 2147483647 h 153"/>
              <a:gd name="T24" fmla="*/ 2147483647 w 101"/>
              <a:gd name="T25" fmla="*/ 2147483647 h 153"/>
              <a:gd name="T26" fmla="*/ 2147483647 w 101"/>
              <a:gd name="T27" fmla="*/ 2147483647 h 153"/>
              <a:gd name="T28" fmla="*/ 2147483647 w 101"/>
              <a:gd name="T29" fmla="*/ 2147483647 h 153"/>
              <a:gd name="T30" fmla="*/ 2147483647 w 101"/>
              <a:gd name="T31" fmla="*/ 2147483647 h 153"/>
              <a:gd name="T32" fmla="*/ 2147483647 w 101"/>
              <a:gd name="T33" fmla="*/ 2147483647 h 153"/>
              <a:gd name="T34" fmla="*/ 2147483647 w 101"/>
              <a:gd name="T35" fmla="*/ 2147483647 h 153"/>
              <a:gd name="T36" fmla="*/ 2147483647 w 101"/>
              <a:gd name="T37" fmla="*/ 2147483647 h 153"/>
              <a:gd name="T38" fmla="*/ 2147483647 w 101"/>
              <a:gd name="T39" fmla="*/ 2147483647 h 153"/>
              <a:gd name="T40" fmla="*/ 2147483647 w 101"/>
              <a:gd name="T41" fmla="*/ 2147483647 h 153"/>
              <a:gd name="T42" fmla="*/ 2147483647 w 101"/>
              <a:gd name="T43" fmla="*/ 0 h 153"/>
              <a:gd name="T44" fmla="*/ 2147483647 w 101"/>
              <a:gd name="T45" fmla="*/ 0 h 153"/>
              <a:gd name="T46" fmla="*/ 2147483647 w 101"/>
              <a:gd name="T47" fmla="*/ 2147483647 h 153"/>
              <a:gd name="T48" fmla="*/ 2147483647 w 101"/>
              <a:gd name="T49" fmla="*/ 2147483647 h 153"/>
              <a:gd name="T50" fmla="*/ 2147483647 w 101"/>
              <a:gd name="T51" fmla="*/ 2147483647 h 153"/>
              <a:gd name="T52" fmla="*/ 2147483647 w 101"/>
              <a:gd name="T53" fmla="*/ 2147483647 h 153"/>
              <a:gd name="T54" fmla="*/ 2147483647 w 101"/>
              <a:gd name="T55" fmla="*/ 2147483647 h 153"/>
              <a:gd name="T56" fmla="*/ 2147483647 w 101"/>
              <a:gd name="T57" fmla="*/ 2147483647 h 153"/>
              <a:gd name="T58" fmla="*/ 2147483647 w 101"/>
              <a:gd name="T59" fmla="*/ 2147483647 h 153"/>
              <a:gd name="T60" fmla="*/ 2147483647 w 101"/>
              <a:gd name="T61" fmla="*/ 2147483647 h 153"/>
              <a:gd name="T62" fmla="*/ 2147483647 w 101"/>
              <a:gd name="T63" fmla="*/ 2147483647 h 153"/>
              <a:gd name="T64" fmla="*/ 2147483647 w 101"/>
              <a:gd name="T65" fmla="*/ 2147483647 h 153"/>
              <a:gd name="T66" fmla="*/ 2147483647 w 101"/>
              <a:gd name="T67" fmla="*/ 2147483647 h 153"/>
              <a:gd name="T68" fmla="*/ 2147483647 w 101"/>
              <a:gd name="T69" fmla="*/ 2147483647 h 153"/>
              <a:gd name="T70" fmla="*/ 2147483647 w 101"/>
              <a:gd name="T71" fmla="*/ 2147483647 h 153"/>
              <a:gd name="T72" fmla="*/ 2147483647 w 101"/>
              <a:gd name="T73" fmla="*/ 2147483647 h 153"/>
              <a:gd name="T74" fmla="*/ 2147483647 w 101"/>
              <a:gd name="T75" fmla="*/ 2147483647 h 153"/>
              <a:gd name="T76" fmla="*/ 2147483647 w 101"/>
              <a:gd name="T77" fmla="*/ 2147483647 h 153"/>
              <a:gd name="T78" fmla="*/ 2147483647 w 101"/>
              <a:gd name="T79" fmla="*/ 2147483647 h 153"/>
              <a:gd name="T80" fmla="*/ 2147483647 w 101"/>
              <a:gd name="T81" fmla="*/ 2147483647 h 153"/>
              <a:gd name="T82" fmla="*/ 2147483647 w 101"/>
              <a:gd name="T83" fmla="*/ 2147483647 h 153"/>
              <a:gd name="T84" fmla="*/ 2147483647 w 101"/>
              <a:gd name="T85" fmla="*/ 2147483647 h 153"/>
              <a:gd name="T86" fmla="*/ 0 w 101"/>
              <a:gd name="T87" fmla="*/ 2147483647 h 153"/>
              <a:gd name="T88" fmla="*/ 2147483647 w 101"/>
              <a:gd name="T89" fmla="*/ 0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153"/>
              <a:gd name="T137" fmla="*/ 101 w 101"/>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153">
                <a:moveTo>
                  <a:pt x="56" y="65"/>
                </a:moveTo>
                <a:lnTo>
                  <a:pt x="50" y="66"/>
                </a:lnTo>
                <a:lnTo>
                  <a:pt x="45" y="68"/>
                </a:lnTo>
                <a:lnTo>
                  <a:pt x="42" y="70"/>
                </a:lnTo>
                <a:lnTo>
                  <a:pt x="37" y="73"/>
                </a:lnTo>
                <a:lnTo>
                  <a:pt x="34" y="77"/>
                </a:lnTo>
                <a:lnTo>
                  <a:pt x="34" y="134"/>
                </a:lnTo>
                <a:lnTo>
                  <a:pt x="39" y="139"/>
                </a:lnTo>
                <a:lnTo>
                  <a:pt x="45" y="142"/>
                </a:lnTo>
                <a:lnTo>
                  <a:pt x="50" y="144"/>
                </a:lnTo>
                <a:lnTo>
                  <a:pt x="56" y="145"/>
                </a:lnTo>
                <a:lnTo>
                  <a:pt x="62" y="144"/>
                </a:lnTo>
                <a:lnTo>
                  <a:pt x="68" y="141"/>
                </a:lnTo>
                <a:lnTo>
                  <a:pt x="74" y="134"/>
                </a:lnTo>
                <a:lnTo>
                  <a:pt x="81" y="122"/>
                </a:lnTo>
                <a:lnTo>
                  <a:pt x="82" y="104"/>
                </a:lnTo>
                <a:lnTo>
                  <a:pt x="81" y="88"/>
                </a:lnTo>
                <a:lnTo>
                  <a:pt x="74" y="76"/>
                </a:lnTo>
                <a:lnTo>
                  <a:pt x="68" y="70"/>
                </a:lnTo>
                <a:lnTo>
                  <a:pt x="62" y="66"/>
                </a:lnTo>
                <a:lnTo>
                  <a:pt x="56" y="65"/>
                </a:lnTo>
                <a:close/>
                <a:moveTo>
                  <a:pt x="28" y="0"/>
                </a:moveTo>
                <a:lnTo>
                  <a:pt x="34" y="0"/>
                </a:lnTo>
                <a:lnTo>
                  <a:pt x="34" y="70"/>
                </a:lnTo>
                <a:lnTo>
                  <a:pt x="48" y="56"/>
                </a:lnTo>
                <a:lnTo>
                  <a:pt x="64" y="49"/>
                </a:lnTo>
                <a:lnTo>
                  <a:pt x="77" y="54"/>
                </a:lnTo>
                <a:lnTo>
                  <a:pt x="90" y="63"/>
                </a:lnTo>
                <a:lnTo>
                  <a:pt x="98" y="77"/>
                </a:lnTo>
                <a:lnTo>
                  <a:pt x="101" y="97"/>
                </a:lnTo>
                <a:lnTo>
                  <a:pt x="99" y="114"/>
                </a:lnTo>
                <a:lnTo>
                  <a:pt x="93" y="128"/>
                </a:lnTo>
                <a:lnTo>
                  <a:pt x="84" y="139"/>
                </a:lnTo>
                <a:lnTo>
                  <a:pt x="68" y="150"/>
                </a:lnTo>
                <a:lnTo>
                  <a:pt x="51" y="153"/>
                </a:lnTo>
                <a:lnTo>
                  <a:pt x="42" y="152"/>
                </a:lnTo>
                <a:lnTo>
                  <a:pt x="34" y="150"/>
                </a:lnTo>
                <a:lnTo>
                  <a:pt x="16" y="141"/>
                </a:lnTo>
                <a:lnTo>
                  <a:pt x="16" y="20"/>
                </a:lnTo>
                <a:lnTo>
                  <a:pt x="14" y="17"/>
                </a:lnTo>
                <a:lnTo>
                  <a:pt x="11" y="14"/>
                </a:lnTo>
                <a:lnTo>
                  <a:pt x="5" y="14"/>
                </a:lnTo>
                <a:lnTo>
                  <a:pt x="2" y="15"/>
                </a:lnTo>
                <a:lnTo>
                  <a:pt x="0" y="11"/>
                </a:lnTo>
                <a:lnTo>
                  <a:pt x="28"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1" name="Freeform 321"/>
          <p:cNvSpPr>
            <a:spLocks noEditPoints="1"/>
          </p:cNvSpPr>
          <p:nvPr/>
        </p:nvSpPr>
        <p:spPr bwMode="auto">
          <a:xfrm>
            <a:off x="5559426" y="3880904"/>
            <a:ext cx="73025" cy="82550"/>
          </a:xfrm>
          <a:custGeom>
            <a:avLst/>
            <a:gdLst>
              <a:gd name="T0" fmla="*/ 2147483647 w 93"/>
              <a:gd name="T1" fmla="*/ 2147483647 h 104"/>
              <a:gd name="T2" fmla="*/ 2147483647 w 93"/>
              <a:gd name="T3" fmla="*/ 2147483647 h 104"/>
              <a:gd name="T4" fmla="*/ 2147483647 w 93"/>
              <a:gd name="T5" fmla="*/ 2147483647 h 104"/>
              <a:gd name="T6" fmla="*/ 2147483647 w 93"/>
              <a:gd name="T7" fmla="*/ 2147483647 h 104"/>
              <a:gd name="T8" fmla="*/ 2147483647 w 93"/>
              <a:gd name="T9" fmla="*/ 2147483647 h 104"/>
              <a:gd name="T10" fmla="*/ 2147483647 w 93"/>
              <a:gd name="T11" fmla="*/ 2147483647 h 104"/>
              <a:gd name="T12" fmla="*/ 2147483647 w 93"/>
              <a:gd name="T13" fmla="*/ 2147483647 h 104"/>
              <a:gd name="T14" fmla="*/ 2147483647 w 93"/>
              <a:gd name="T15" fmla="*/ 2147483647 h 104"/>
              <a:gd name="T16" fmla="*/ 2147483647 w 93"/>
              <a:gd name="T17" fmla="*/ 2147483647 h 104"/>
              <a:gd name="T18" fmla="*/ 2147483647 w 93"/>
              <a:gd name="T19" fmla="*/ 2147483647 h 104"/>
              <a:gd name="T20" fmla="*/ 2147483647 w 93"/>
              <a:gd name="T21" fmla="*/ 2147483647 h 104"/>
              <a:gd name="T22" fmla="*/ 2147483647 w 93"/>
              <a:gd name="T23" fmla="*/ 2147483647 h 104"/>
              <a:gd name="T24" fmla="*/ 2147483647 w 93"/>
              <a:gd name="T25" fmla="*/ 2147483647 h 104"/>
              <a:gd name="T26" fmla="*/ 2147483647 w 93"/>
              <a:gd name="T27" fmla="*/ 2147483647 h 104"/>
              <a:gd name="T28" fmla="*/ 2147483647 w 93"/>
              <a:gd name="T29" fmla="*/ 2147483647 h 104"/>
              <a:gd name="T30" fmla="*/ 2147483647 w 93"/>
              <a:gd name="T31" fmla="*/ 2147483647 h 104"/>
              <a:gd name="T32" fmla="*/ 2147483647 w 93"/>
              <a:gd name="T33" fmla="*/ 2147483647 h 104"/>
              <a:gd name="T34" fmla="*/ 2147483647 w 93"/>
              <a:gd name="T35" fmla="*/ 2147483647 h 104"/>
              <a:gd name="T36" fmla="*/ 2147483647 w 93"/>
              <a:gd name="T37" fmla="*/ 2147483647 h 104"/>
              <a:gd name="T38" fmla="*/ 2147483647 w 93"/>
              <a:gd name="T39" fmla="*/ 2147483647 h 104"/>
              <a:gd name="T40" fmla="*/ 2147483647 w 93"/>
              <a:gd name="T41" fmla="*/ 2147483647 h 104"/>
              <a:gd name="T42" fmla="*/ 2147483647 w 93"/>
              <a:gd name="T43" fmla="*/ 2147483647 h 104"/>
              <a:gd name="T44" fmla="*/ 2147483647 w 93"/>
              <a:gd name="T45" fmla="*/ 0 h 104"/>
              <a:gd name="T46" fmla="*/ 2147483647 w 93"/>
              <a:gd name="T47" fmla="*/ 2147483647 h 104"/>
              <a:gd name="T48" fmla="*/ 2147483647 w 93"/>
              <a:gd name="T49" fmla="*/ 2147483647 h 104"/>
              <a:gd name="T50" fmla="*/ 2147483647 w 93"/>
              <a:gd name="T51" fmla="*/ 2147483647 h 104"/>
              <a:gd name="T52" fmla="*/ 2147483647 w 93"/>
              <a:gd name="T53" fmla="*/ 2147483647 h 104"/>
              <a:gd name="T54" fmla="*/ 2147483647 w 93"/>
              <a:gd name="T55" fmla="*/ 2147483647 h 104"/>
              <a:gd name="T56" fmla="*/ 2147483647 w 93"/>
              <a:gd name="T57" fmla="*/ 2147483647 h 104"/>
              <a:gd name="T58" fmla="*/ 2147483647 w 93"/>
              <a:gd name="T59" fmla="*/ 2147483647 h 104"/>
              <a:gd name="T60" fmla="*/ 2147483647 w 93"/>
              <a:gd name="T61" fmla="*/ 2147483647 h 104"/>
              <a:gd name="T62" fmla="*/ 2147483647 w 93"/>
              <a:gd name="T63" fmla="*/ 2147483647 h 104"/>
              <a:gd name="T64" fmla="*/ 2147483647 w 93"/>
              <a:gd name="T65" fmla="*/ 2147483647 h 104"/>
              <a:gd name="T66" fmla="*/ 2147483647 w 93"/>
              <a:gd name="T67" fmla="*/ 2147483647 h 104"/>
              <a:gd name="T68" fmla="*/ 2147483647 w 93"/>
              <a:gd name="T69" fmla="*/ 2147483647 h 104"/>
              <a:gd name="T70" fmla="*/ 2147483647 w 93"/>
              <a:gd name="T71" fmla="*/ 2147483647 h 104"/>
              <a:gd name="T72" fmla="*/ 2147483647 w 93"/>
              <a:gd name="T73" fmla="*/ 2147483647 h 104"/>
              <a:gd name="T74" fmla="*/ 2147483647 w 93"/>
              <a:gd name="T75" fmla="*/ 2147483647 h 104"/>
              <a:gd name="T76" fmla="*/ 2147483647 w 93"/>
              <a:gd name="T77" fmla="*/ 2147483647 h 104"/>
              <a:gd name="T78" fmla="*/ 0 w 93"/>
              <a:gd name="T79" fmla="*/ 2147483647 h 104"/>
              <a:gd name="T80" fmla="*/ 2147483647 w 93"/>
              <a:gd name="T81" fmla="*/ 2147483647 h 104"/>
              <a:gd name="T82" fmla="*/ 2147483647 w 93"/>
              <a:gd name="T83" fmla="*/ 2147483647 h 104"/>
              <a:gd name="T84" fmla="*/ 2147483647 w 93"/>
              <a:gd name="T85" fmla="*/ 2147483647 h 104"/>
              <a:gd name="T86" fmla="*/ 2147483647 w 93"/>
              <a:gd name="T87" fmla="*/ 2147483647 h 104"/>
              <a:gd name="T88" fmla="*/ 2147483647 w 93"/>
              <a:gd name="T89" fmla="*/ 2147483647 h 104"/>
              <a:gd name="T90" fmla="*/ 2147483647 w 93"/>
              <a:gd name="T91" fmla="*/ 2147483647 h 104"/>
              <a:gd name="T92" fmla="*/ 2147483647 w 93"/>
              <a:gd name="T93" fmla="*/ 0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04"/>
              <a:gd name="T143" fmla="*/ 93 w 93"/>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04">
                <a:moveTo>
                  <a:pt x="39" y="8"/>
                </a:moveTo>
                <a:lnTo>
                  <a:pt x="33" y="11"/>
                </a:lnTo>
                <a:lnTo>
                  <a:pt x="30" y="14"/>
                </a:lnTo>
                <a:lnTo>
                  <a:pt x="23" y="24"/>
                </a:lnTo>
                <a:lnTo>
                  <a:pt x="20" y="36"/>
                </a:lnTo>
                <a:lnTo>
                  <a:pt x="20" y="44"/>
                </a:lnTo>
                <a:lnTo>
                  <a:pt x="22" y="64"/>
                </a:lnTo>
                <a:lnTo>
                  <a:pt x="28" y="81"/>
                </a:lnTo>
                <a:lnTo>
                  <a:pt x="33" y="87"/>
                </a:lnTo>
                <a:lnTo>
                  <a:pt x="37" y="92"/>
                </a:lnTo>
                <a:lnTo>
                  <a:pt x="43" y="95"/>
                </a:lnTo>
                <a:lnTo>
                  <a:pt x="50" y="96"/>
                </a:lnTo>
                <a:lnTo>
                  <a:pt x="56" y="96"/>
                </a:lnTo>
                <a:lnTo>
                  <a:pt x="59" y="93"/>
                </a:lnTo>
                <a:lnTo>
                  <a:pt x="64" y="92"/>
                </a:lnTo>
                <a:lnTo>
                  <a:pt x="67" y="87"/>
                </a:lnTo>
                <a:lnTo>
                  <a:pt x="73" y="76"/>
                </a:lnTo>
                <a:lnTo>
                  <a:pt x="74" y="59"/>
                </a:lnTo>
                <a:lnTo>
                  <a:pt x="71" y="36"/>
                </a:lnTo>
                <a:lnTo>
                  <a:pt x="64" y="17"/>
                </a:lnTo>
                <a:lnTo>
                  <a:pt x="50" y="8"/>
                </a:lnTo>
                <a:lnTo>
                  <a:pt x="39" y="8"/>
                </a:lnTo>
                <a:close/>
                <a:moveTo>
                  <a:pt x="47" y="0"/>
                </a:moveTo>
                <a:lnTo>
                  <a:pt x="60" y="3"/>
                </a:lnTo>
                <a:lnTo>
                  <a:pt x="73" y="8"/>
                </a:lnTo>
                <a:lnTo>
                  <a:pt x="82" y="17"/>
                </a:lnTo>
                <a:lnTo>
                  <a:pt x="91" y="33"/>
                </a:lnTo>
                <a:lnTo>
                  <a:pt x="93" y="50"/>
                </a:lnTo>
                <a:lnTo>
                  <a:pt x="91" y="64"/>
                </a:lnTo>
                <a:lnTo>
                  <a:pt x="87" y="76"/>
                </a:lnTo>
                <a:lnTo>
                  <a:pt x="81" y="89"/>
                </a:lnTo>
                <a:lnTo>
                  <a:pt x="76" y="93"/>
                </a:lnTo>
                <a:lnTo>
                  <a:pt x="70" y="96"/>
                </a:lnTo>
                <a:lnTo>
                  <a:pt x="62" y="101"/>
                </a:lnTo>
                <a:lnTo>
                  <a:pt x="47" y="104"/>
                </a:lnTo>
                <a:lnTo>
                  <a:pt x="33" y="103"/>
                </a:lnTo>
                <a:lnTo>
                  <a:pt x="20" y="96"/>
                </a:lnTo>
                <a:lnTo>
                  <a:pt x="11" y="85"/>
                </a:lnTo>
                <a:lnTo>
                  <a:pt x="3" y="70"/>
                </a:lnTo>
                <a:lnTo>
                  <a:pt x="0" y="53"/>
                </a:lnTo>
                <a:lnTo>
                  <a:pt x="2" y="41"/>
                </a:lnTo>
                <a:lnTo>
                  <a:pt x="6" y="27"/>
                </a:lnTo>
                <a:lnTo>
                  <a:pt x="11" y="19"/>
                </a:lnTo>
                <a:lnTo>
                  <a:pt x="17" y="13"/>
                </a:lnTo>
                <a:lnTo>
                  <a:pt x="25" y="7"/>
                </a:lnTo>
                <a:lnTo>
                  <a:pt x="31" y="3"/>
                </a:lnTo>
                <a:lnTo>
                  <a:pt x="47"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2" name="Freeform 322"/>
          <p:cNvSpPr>
            <a:spLocks/>
          </p:cNvSpPr>
          <p:nvPr/>
        </p:nvSpPr>
        <p:spPr bwMode="auto">
          <a:xfrm>
            <a:off x="5640388" y="3880905"/>
            <a:ext cx="82550" cy="79375"/>
          </a:xfrm>
          <a:custGeom>
            <a:avLst/>
            <a:gdLst>
              <a:gd name="T0" fmla="*/ 2147483647 w 105"/>
              <a:gd name="T1" fmla="*/ 0 h 101"/>
              <a:gd name="T2" fmla="*/ 2147483647 w 105"/>
              <a:gd name="T3" fmla="*/ 0 h 101"/>
              <a:gd name="T4" fmla="*/ 2147483647 w 105"/>
              <a:gd name="T5" fmla="*/ 2147483647 h 101"/>
              <a:gd name="T6" fmla="*/ 2147483647 w 105"/>
              <a:gd name="T7" fmla="*/ 2147483647 h 101"/>
              <a:gd name="T8" fmla="*/ 2147483647 w 105"/>
              <a:gd name="T9" fmla="*/ 0 h 101"/>
              <a:gd name="T10" fmla="*/ 2147483647 w 105"/>
              <a:gd name="T11" fmla="*/ 2147483647 h 101"/>
              <a:gd name="T12" fmla="*/ 2147483647 w 105"/>
              <a:gd name="T13" fmla="*/ 2147483647 h 101"/>
              <a:gd name="T14" fmla="*/ 2147483647 w 105"/>
              <a:gd name="T15" fmla="*/ 2147483647 h 101"/>
              <a:gd name="T16" fmla="*/ 2147483647 w 105"/>
              <a:gd name="T17" fmla="*/ 2147483647 h 101"/>
              <a:gd name="T18" fmla="*/ 2147483647 w 105"/>
              <a:gd name="T19" fmla="*/ 2147483647 h 101"/>
              <a:gd name="T20" fmla="*/ 2147483647 w 105"/>
              <a:gd name="T21" fmla="*/ 2147483647 h 101"/>
              <a:gd name="T22" fmla="*/ 2147483647 w 105"/>
              <a:gd name="T23" fmla="*/ 2147483647 h 101"/>
              <a:gd name="T24" fmla="*/ 2147483647 w 105"/>
              <a:gd name="T25" fmla="*/ 2147483647 h 101"/>
              <a:gd name="T26" fmla="*/ 2147483647 w 105"/>
              <a:gd name="T27" fmla="*/ 2147483647 h 101"/>
              <a:gd name="T28" fmla="*/ 2147483647 w 105"/>
              <a:gd name="T29" fmla="*/ 2147483647 h 101"/>
              <a:gd name="T30" fmla="*/ 2147483647 w 105"/>
              <a:gd name="T31" fmla="*/ 2147483647 h 101"/>
              <a:gd name="T32" fmla="*/ 2147483647 w 105"/>
              <a:gd name="T33" fmla="*/ 2147483647 h 101"/>
              <a:gd name="T34" fmla="*/ 2147483647 w 105"/>
              <a:gd name="T35" fmla="*/ 2147483647 h 101"/>
              <a:gd name="T36" fmla="*/ 2147483647 w 105"/>
              <a:gd name="T37" fmla="*/ 2147483647 h 101"/>
              <a:gd name="T38" fmla="*/ 2147483647 w 105"/>
              <a:gd name="T39" fmla="*/ 2147483647 h 101"/>
              <a:gd name="T40" fmla="*/ 2147483647 w 105"/>
              <a:gd name="T41" fmla="*/ 2147483647 h 101"/>
              <a:gd name="T42" fmla="*/ 2147483647 w 105"/>
              <a:gd name="T43" fmla="*/ 2147483647 h 101"/>
              <a:gd name="T44" fmla="*/ 2147483647 w 105"/>
              <a:gd name="T45" fmla="*/ 2147483647 h 101"/>
              <a:gd name="T46" fmla="*/ 2147483647 w 105"/>
              <a:gd name="T47" fmla="*/ 2147483647 h 101"/>
              <a:gd name="T48" fmla="*/ 2147483647 w 105"/>
              <a:gd name="T49" fmla="*/ 2147483647 h 101"/>
              <a:gd name="T50" fmla="*/ 2147483647 w 105"/>
              <a:gd name="T51" fmla="*/ 2147483647 h 101"/>
              <a:gd name="T52" fmla="*/ 2147483647 w 105"/>
              <a:gd name="T53" fmla="*/ 2147483647 h 101"/>
              <a:gd name="T54" fmla="*/ 2147483647 w 105"/>
              <a:gd name="T55" fmla="*/ 2147483647 h 101"/>
              <a:gd name="T56" fmla="*/ 2147483647 w 105"/>
              <a:gd name="T57" fmla="*/ 2147483647 h 101"/>
              <a:gd name="T58" fmla="*/ 2147483647 w 105"/>
              <a:gd name="T59" fmla="*/ 2147483647 h 101"/>
              <a:gd name="T60" fmla="*/ 2147483647 w 105"/>
              <a:gd name="T61" fmla="*/ 2147483647 h 101"/>
              <a:gd name="T62" fmla="*/ 2147483647 w 105"/>
              <a:gd name="T63" fmla="*/ 2147483647 h 101"/>
              <a:gd name="T64" fmla="*/ 2147483647 w 105"/>
              <a:gd name="T65" fmla="*/ 2147483647 h 101"/>
              <a:gd name="T66" fmla="*/ 2147483647 w 105"/>
              <a:gd name="T67" fmla="*/ 2147483647 h 101"/>
              <a:gd name="T68" fmla="*/ 2147483647 w 105"/>
              <a:gd name="T69" fmla="*/ 2147483647 h 101"/>
              <a:gd name="T70" fmla="*/ 2147483647 w 105"/>
              <a:gd name="T71" fmla="*/ 2147483647 h 101"/>
              <a:gd name="T72" fmla="*/ 2147483647 w 105"/>
              <a:gd name="T73" fmla="*/ 2147483647 h 101"/>
              <a:gd name="T74" fmla="*/ 2147483647 w 105"/>
              <a:gd name="T75" fmla="*/ 2147483647 h 101"/>
              <a:gd name="T76" fmla="*/ 2147483647 w 105"/>
              <a:gd name="T77" fmla="*/ 2147483647 h 101"/>
              <a:gd name="T78" fmla="*/ 2147483647 w 105"/>
              <a:gd name="T79" fmla="*/ 2147483647 h 101"/>
              <a:gd name="T80" fmla="*/ 2147483647 w 105"/>
              <a:gd name="T81" fmla="*/ 2147483647 h 101"/>
              <a:gd name="T82" fmla="*/ 2147483647 w 105"/>
              <a:gd name="T83" fmla="*/ 2147483647 h 101"/>
              <a:gd name="T84" fmla="*/ 2147483647 w 105"/>
              <a:gd name="T85" fmla="*/ 2147483647 h 101"/>
              <a:gd name="T86" fmla="*/ 2147483647 w 105"/>
              <a:gd name="T87" fmla="*/ 2147483647 h 101"/>
              <a:gd name="T88" fmla="*/ 2147483647 w 105"/>
              <a:gd name="T89" fmla="*/ 2147483647 h 101"/>
              <a:gd name="T90" fmla="*/ 2147483647 w 105"/>
              <a:gd name="T91" fmla="*/ 2147483647 h 101"/>
              <a:gd name="T92" fmla="*/ 2147483647 w 105"/>
              <a:gd name="T93" fmla="*/ 2147483647 h 101"/>
              <a:gd name="T94" fmla="*/ 2147483647 w 105"/>
              <a:gd name="T95" fmla="*/ 2147483647 h 101"/>
              <a:gd name="T96" fmla="*/ 2147483647 w 105"/>
              <a:gd name="T97" fmla="*/ 2147483647 h 101"/>
              <a:gd name="T98" fmla="*/ 2147483647 w 105"/>
              <a:gd name="T99" fmla="*/ 2147483647 h 101"/>
              <a:gd name="T100" fmla="*/ 2147483647 w 105"/>
              <a:gd name="T101" fmla="*/ 2147483647 h 101"/>
              <a:gd name="T102" fmla="*/ 2147483647 w 105"/>
              <a:gd name="T103" fmla="*/ 2147483647 h 101"/>
              <a:gd name="T104" fmla="*/ 0 w 105"/>
              <a:gd name="T105" fmla="*/ 2147483647 h 101"/>
              <a:gd name="T106" fmla="*/ 2147483647 w 105"/>
              <a:gd name="T107" fmla="*/ 0 h 1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5"/>
              <a:gd name="T163" fmla="*/ 0 h 101"/>
              <a:gd name="T164" fmla="*/ 105 w 105"/>
              <a:gd name="T165" fmla="*/ 101 h 10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5" h="101">
                <a:moveTo>
                  <a:pt x="30" y="0"/>
                </a:moveTo>
                <a:lnTo>
                  <a:pt x="34" y="0"/>
                </a:lnTo>
                <a:lnTo>
                  <a:pt x="34" y="22"/>
                </a:lnTo>
                <a:lnTo>
                  <a:pt x="51" y="7"/>
                </a:lnTo>
                <a:lnTo>
                  <a:pt x="67" y="0"/>
                </a:lnTo>
                <a:lnTo>
                  <a:pt x="76" y="3"/>
                </a:lnTo>
                <a:lnTo>
                  <a:pt x="79" y="5"/>
                </a:lnTo>
                <a:lnTo>
                  <a:pt x="84" y="8"/>
                </a:lnTo>
                <a:lnTo>
                  <a:pt x="87" y="13"/>
                </a:lnTo>
                <a:lnTo>
                  <a:pt x="88" y="17"/>
                </a:lnTo>
                <a:lnTo>
                  <a:pt x="91" y="30"/>
                </a:lnTo>
                <a:lnTo>
                  <a:pt x="91" y="89"/>
                </a:lnTo>
                <a:lnTo>
                  <a:pt x="93" y="92"/>
                </a:lnTo>
                <a:lnTo>
                  <a:pt x="96" y="95"/>
                </a:lnTo>
                <a:lnTo>
                  <a:pt x="99" y="96"/>
                </a:lnTo>
                <a:lnTo>
                  <a:pt x="105" y="96"/>
                </a:lnTo>
                <a:lnTo>
                  <a:pt x="105" y="101"/>
                </a:lnTo>
                <a:lnTo>
                  <a:pt x="57" y="101"/>
                </a:lnTo>
                <a:lnTo>
                  <a:pt x="57" y="96"/>
                </a:lnTo>
                <a:lnTo>
                  <a:pt x="67" y="96"/>
                </a:lnTo>
                <a:lnTo>
                  <a:pt x="70" y="95"/>
                </a:lnTo>
                <a:lnTo>
                  <a:pt x="73" y="92"/>
                </a:lnTo>
                <a:lnTo>
                  <a:pt x="73" y="87"/>
                </a:lnTo>
                <a:lnTo>
                  <a:pt x="74" y="84"/>
                </a:lnTo>
                <a:lnTo>
                  <a:pt x="74" y="39"/>
                </a:lnTo>
                <a:lnTo>
                  <a:pt x="73" y="33"/>
                </a:lnTo>
                <a:lnTo>
                  <a:pt x="73" y="28"/>
                </a:lnTo>
                <a:lnTo>
                  <a:pt x="71" y="24"/>
                </a:lnTo>
                <a:lnTo>
                  <a:pt x="70" y="21"/>
                </a:lnTo>
                <a:lnTo>
                  <a:pt x="68" y="16"/>
                </a:lnTo>
                <a:lnTo>
                  <a:pt x="64" y="14"/>
                </a:lnTo>
                <a:lnTo>
                  <a:pt x="53" y="14"/>
                </a:lnTo>
                <a:lnTo>
                  <a:pt x="47" y="17"/>
                </a:lnTo>
                <a:lnTo>
                  <a:pt x="40" y="22"/>
                </a:lnTo>
                <a:lnTo>
                  <a:pt x="34" y="28"/>
                </a:lnTo>
                <a:lnTo>
                  <a:pt x="34" y="92"/>
                </a:lnTo>
                <a:lnTo>
                  <a:pt x="37" y="93"/>
                </a:lnTo>
                <a:lnTo>
                  <a:pt x="39" y="95"/>
                </a:lnTo>
                <a:lnTo>
                  <a:pt x="42" y="96"/>
                </a:lnTo>
                <a:lnTo>
                  <a:pt x="50" y="96"/>
                </a:lnTo>
                <a:lnTo>
                  <a:pt x="50" y="101"/>
                </a:lnTo>
                <a:lnTo>
                  <a:pt x="2" y="101"/>
                </a:lnTo>
                <a:lnTo>
                  <a:pt x="2" y="96"/>
                </a:lnTo>
                <a:lnTo>
                  <a:pt x="8" y="96"/>
                </a:lnTo>
                <a:lnTo>
                  <a:pt x="14" y="93"/>
                </a:lnTo>
                <a:lnTo>
                  <a:pt x="16" y="90"/>
                </a:lnTo>
                <a:lnTo>
                  <a:pt x="16" y="19"/>
                </a:lnTo>
                <a:lnTo>
                  <a:pt x="14" y="17"/>
                </a:lnTo>
                <a:lnTo>
                  <a:pt x="13" y="17"/>
                </a:lnTo>
                <a:lnTo>
                  <a:pt x="11" y="16"/>
                </a:lnTo>
                <a:lnTo>
                  <a:pt x="5" y="16"/>
                </a:lnTo>
                <a:lnTo>
                  <a:pt x="2" y="17"/>
                </a:lnTo>
                <a:lnTo>
                  <a:pt x="0" y="13"/>
                </a:lnTo>
                <a:lnTo>
                  <a:pt x="30"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3" name="Freeform 323"/>
          <p:cNvSpPr>
            <a:spLocks noEditPoints="1"/>
          </p:cNvSpPr>
          <p:nvPr/>
        </p:nvSpPr>
        <p:spPr bwMode="auto">
          <a:xfrm>
            <a:off x="5730875" y="3880904"/>
            <a:ext cx="65088" cy="82550"/>
          </a:xfrm>
          <a:custGeom>
            <a:avLst/>
            <a:gdLst>
              <a:gd name="T0" fmla="*/ 2147483647 w 82"/>
              <a:gd name="T1" fmla="*/ 2147483647 h 104"/>
              <a:gd name="T2" fmla="*/ 2147483647 w 82"/>
              <a:gd name="T3" fmla="*/ 2147483647 h 104"/>
              <a:gd name="T4" fmla="*/ 2147483647 w 82"/>
              <a:gd name="T5" fmla="*/ 2147483647 h 104"/>
              <a:gd name="T6" fmla="*/ 2147483647 w 82"/>
              <a:gd name="T7" fmla="*/ 2147483647 h 104"/>
              <a:gd name="T8" fmla="*/ 2147483647 w 82"/>
              <a:gd name="T9" fmla="*/ 2147483647 h 104"/>
              <a:gd name="T10" fmla="*/ 2147483647 w 82"/>
              <a:gd name="T11" fmla="*/ 2147483647 h 104"/>
              <a:gd name="T12" fmla="*/ 2147483647 w 82"/>
              <a:gd name="T13" fmla="*/ 2147483647 h 104"/>
              <a:gd name="T14" fmla="*/ 2147483647 w 82"/>
              <a:gd name="T15" fmla="*/ 2147483647 h 104"/>
              <a:gd name="T16" fmla="*/ 2147483647 w 82"/>
              <a:gd name="T17" fmla="*/ 2147483647 h 104"/>
              <a:gd name="T18" fmla="*/ 2147483647 w 82"/>
              <a:gd name="T19" fmla="*/ 2147483647 h 104"/>
              <a:gd name="T20" fmla="*/ 2147483647 w 82"/>
              <a:gd name="T21" fmla="*/ 2147483647 h 104"/>
              <a:gd name="T22" fmla="*/ 2147483647 w 82"/>
              <a:gd name="T23" fmla="*/ 2147483647 h 104"/>
              <a:gd name="T24" fmla="*/ 2147483647 w 82"/>
              <a:gd name="T25" fmla="*/ 2147483647 h 104"/>
              <a:gd name="T26" fmla="*/ 2147483647 w 82"/>
              <a:gd name="T27" fmla="*/ 2147483647 h 104"/>
              <a:gd name="T28" fmla="*/ 2147483647 w 82"/>
              <a:gd name="T29" fmla="*/ 2147483647 h 104"/>
              <a:gd name="T30" fmla="*/ 2147483647 w 82"/>
              <a:gd name="T31" fmla="*/ 2147483647 h 104"/>
              <a:gd name="T32" fmla="*/ 2147483647 w 82"/>
              <a:gd name="T33" fmla="*/ 0 h 104"/>
              <a:gd name="T34" fmla="*/ 2147483647 w 82"/>
              <a:gd name="T35" fmla="*/ 2147483647 h 104"/>
              <a:gd name="T36" fmla="*/ 2147483647 w 82"/>
              <a:gd name="T37" fmla="*/ 2147483647 h 104"/>
              <a:gd name="T38" fmla="*/ 2147483647 w 82"/>
              <a:gd name="T39" fmla="*/ 2147483647 h 104"/>
              <a:gd name="T40" fmla="*/ 2147483647 w 82"/>
              <a:gd name="T41" fmla="*/ 2147483647 h 104"/>
              <a:gd name="T42" fmla="*/ 2147483647 w 82"/>
              <a:gd name="T43" fmla="*/ 2147483647 h 104"/>
              <a:gd name="T44" fmla="*/ 2147483647 w 82"/>
              <a:gd name="T45" fmla="*/ 2147483647 h 104"/>
              <a:gd name="T46" fmla="*/ 2147483647 w 82"/>
              <a:gd name="T47" fmla="*/ 2147483647 h 104"/>
              <a:gd name="T48" fmla="*/ 2147483647 w 82"/>
              <a:gd name="T49" fmla="*/ 2147483647 h 104"/>
              <a:gd name="T50" fmla="*/ 2147483647 w 82"/>
              <a:gd name="T51" fmla="*/ 2147483647 h 104"/>
              <a:gd name="T52" fmla="*/ 2147483647 w 82"/>
              <a:gd name="T53" fmla="*/ 2147483647 h 104"/>
              <a:gd name="T54" fmla="*/ 2147483647 w 82"/>
              <a:gd name="T55" fmla="*/ 2147483647 h 104"/>
              <a:gd name="T56" fmla="*/ 2147483647 w 82"/>
              <a:gd name="T57" fmla="*/ 2147483647 h 104"/>
              <a:gd name="T58" fmla="*/ 2147483647 w 82"/>
              <a:gd name="T59" fmla="*/ 2147483647 h 104"/>
              <a:gd name="T60" fmla="*/ 2147483647 w 82"/>
              <a:gd name="T61" fmla="*/ 2147483647 h 104"/>
              <a:gd name="T62" fmla="*/ 2147483647 w 82"/>
              <a:gd name="T63" fmla="*/ 2147483647 h 104"/>
              <a:gd name="T64" fmla="*/ 2147483647 w 82"/>
              <a:gd name="T65" fmla="*/ 2147483647 h 104"/>
              <a:gd name="T66" fmla="*/ 2147483647 w 82"/>
              <a:gd name="T67" fmla="*/ 2147483647 h 104"/>
              <a:gd name="T68" fmla="*/ 2147483647 w 82"/>
              <a:gd name="T69" fmla="*/ 2147483647 h 104"/>
              <a:gd name="T70" fmla="*/ 2147483647 w 82"/>
              <a:gd name="T71" fmla="*/ 2147483647 h 104"/>
              <a:gd name="T72" fmla="*/ 2147483647 w 82"/>
              <a:gd name="T73" fmla="*/ 2147483647 h 104"/>
              <a:gd name="T74" fmla="*/ 2147483647 w 82"/>
              <a:gd name="T75" fmla="*/ 2147483647 h 104"/>
              <a:gd name="T76" fmla="*/ 2147483647 w 82"/>
              <a:gd name="T77" fmla="*/ 2147483647 h 104"/>
              <a:gd name="T78" fmla="*/ 2147483647 w 82"/>
              <a:gd name="T79" fmla="*/ 2147483647 h 104"/>
              <a:gd name="T80" fmla="*/ 0 w 82"/>
              <a:gd name="T81" fmla="*/ 2147483647 h 104"/>
              <a:gd name="T82" fmla="*/ 2147483647 w 82"/>
              <a:gd name="T83" fmla="*/ 2147483647 h 104"/>
              <a:gd name="T84" fmla="*/ 2147483647 w 82"/>
              <a:gd name="T85" fmla="*/ 2147483647 h 104"/>
              <a:gd name="T86" fmla="*/ 2147483647 w 82"/>
              <a:gd name="T87" fmla="*/ 2147483647 h 104"/>
              <a:gd name="T88" fmla="*/ 2147483647 w 82"/>
              <a:gd name="T89" fmla="*/ 0 h 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2"/>
              <a:gd name="T136" fmla="*/ 0 h 104"/>
              <a:gd name="T137" fmla="*/ 82 w 82"/>
              <a:gd name="T138" fmla="*/ 104 h 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2" h="104">
                <a:moveTo>
                  <a:pt x="38" y="8"/>
                </a:moveTo>
                <a:lnTo>
                  <a:pt x="34" y="10"/>
                </a:lnTo>
                <a:lnTo>
                  <a:pt x="28" y="11"/>
                </a:lnTo>
                <a:lnTo>
                  <a:pt x="23" y="16"/>
                </a:lnTo>
                <a:lnTo>
                  <a:pt x="20" y="21"/>
                </a:lnTo>
                <a:lnTo>
                  <a:pt x="17" y="27"/>
                </a:lnTo>
                <a:lnTo>
                  <a:pt x="15" y="34"/>
                </a:lnTo>
                <a:lnTo>
                  <a:pt x="60" y="34"/>
                </a:lnTo>
                <a:lnTo>
                  <a:pt x="60" y="28"/>
                </a:lnTo>
                <a:lnTo>
                  <a:pt x="58" y="25"/>
                </a:lnTo>
                <a:lnTo>
                  <a:pt x="58" y="22"/>
                </a:lnTo>
                <a:lnTo>
                  <a:pt x="55" y="17"/>
                </a:lnTo>
                <a:lnTo>
                  <a:pt x="52" y="14"/>
                </a:lnTo>
                <a:lnTo>
                  <a:pt x="49" y="13"/>
                </a:lnTo>
                <a:lnTo>
                  <a:pt x="45" y="10"/>
                </a:lnTo>
                <a:lnTo>
                  <a:pt x="38" y="8"/>
                </a:lnTo>
                <a:close/>
                <a:moveTo>
                  <a:pt x="45" y="0"/>
                </a:moveTo>
                <a:lnTo>
                  <a:pt x="60" y="3"/>
                </a:lnTo>
                <a:lnTo>
                  <a:pt x="72" y="11"/>
                </a:lnTo>
                <a:lnTo>
                  <a:pt x="80" y="25"/>
                </a:lnTo>
                <a:lnTo>
                  <a:pt x="82" y="41"/>
                </a:lnTo>
                <a:lnTo>
                  <a:pt x="15" y="41"/>
                </a:lnTo>
                <a:lnTo>
                  <a:pt x="18" y="59"/>
                </a:lnTo>
                <a:lnTo>
                  <a:pt x="26" y="75"/>
                </a:lnTo>
                <a:lnTo>
                  <a:pt x="37" y="84"/>
                </a:lnTo>
                <a:lnTo>
                  <a:pt x="51" y="87"/>
                </a:lnTo>
                <a:lnTo>
                  <a:pt x="57" y="85"/>
                </a:lnTo>
                <a:lnTo>
                  <a:pt x="62" y="84"/>
                </a:lnTo>
                <a:lnTo>
                  <a:pt x="68" y="81"/>
                </a:lnTo>
                <a:lnTo>
                  <a:pt x="71" y="76"/>
                </a:lnTo>
                <a:lnTo>
                  <a:pt x="75" y="72"/>
                </a:lnTo>
                <a:lnTo>
                  <a:pt x="79" y="64"/>
                </a:lnTo>
                <a:lnTo>
                  <a:pt x="82" y="65"/>
                </a:lnTo>
                <a:lnTo>
                  <a:pt x="77" y="79"/>
                </a:lnTo>
                <a:lnTo>
                  <a:pt x="69" y="92"/>
                </a:lnTo>
                <a:lnTo>
                  <a:pt x="57" y="101"/>
                </a:lnTo>
                <a:lnTo>
                  <a:pt x="43" y="104"/>
                </a:lnTo>
                <a:lnTo>
                  <a:pt x="26" y="101"/>
                </a:lnTo>
                <a:lnTo>
                  <a:pt x="12" y="90"/>
                </a:lnTo>
                <a:lnTo>
                  <a:pt x="3" y="75"/>
                </a:lnTo>
                <a:lnTo>
                  <a:pt x="0" y="53"/>
                </a:lnTo>
                <a:lnTo>
                  <a:pt x="3" y="31"/>
                </a:lnTo>
                <a:lnTo>
                  <a:pt x="14" y="14"/>
                </a:lnTo>
                <a:lnTo>
                  <a:pt x="28" y="5"/>
                </a:lnTo>
                <a:lnTo>
                  <a:pt x="45" y="0"/>
                </a:lnTo>
                <a:close/>
              </a:path>
            </a:pathLst>
          </a:custGeom>
          <a:solidFill>
            <a:schemeClr val="bg2"/>
          </a:solidFill>
          <a:ln w="127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4" name="Line 324"/>
          <p:cNvSpPr>
            <a:spLocks noChangeShapeType="1"/>
          </p:cNvSpPr>
          <p:nvPr/>
        </p:nvSpPr>
        <p:spPr bwMode="auto">
          <a:xfrm flipH="1" flipV="1">
            <a:off x="2571750" y="5811305"/>
            <a:ext cx="1588" cy="47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5" name="Line 325"/>
          <p:cNvSpPr>
            <a:spLocks noChangeShapeType="1"/>
          </p:cNvSpPr>
          <p:nvPr/>
        </p:nvSpPr>
        <p:spPr bwMode="auto">
          <a:xfrm flipH="1" flipV="1">
            <a:off x="2570164" y="5806542"/>
            <a:ext cx="1587" cy="47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6" name="Line 326"/>
          <p:cNvSpPr>
            <a:spLocks noChangeShapeType="1"/>
          </p:cNvSpPr>
          <p:nvPr/>
        </p:nvSpPr>
        <p:spPr bwMode="auto">
          <a:xfrm flipH="1" flipV="1">
            <a:off x="2568575" y="5803368"/>
            <a:ext cx="1588"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7" name="Line 327"/>
          <p:cNvSpPr>
            <a:spLocks noChangeShapeType="1"/>
          </p:cNvSpPr>
          <p:nvPr/>
        </p:nvSpPr>
        <p:spPr bwMode="auto">
          <a:xfrm flipH="1" flipV="1">
            <a:off x="2563813" y="5800193"/>
            <a:ext cx="4762"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8" name="Line 328"/>
          <p:cNvSpPr>
            <a:spLocks noChangeShapeType="1"/>
          </p:cNvSpPr>
          <p:nvPr/>
        </p:nvSpPr>
        <p:spPr bwMode="auto">
          <a:xfrm flipH="1" flipV="1">
            <a:off x="2560639" y="5800193"/>
            <a:ext cx="31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19" name="Line 329"/>
          <p:cNvSpPr>
            <a:spLocks noChangeShapeType="1"/>
          </p:cNvSpPr>
          <p:nvPr/>
        </p:nvSpPr>
        <p:spPr bwMode="auto">
          <a:xfrm flipH="1">
            <a:off x="2557464" y="5800193"/>
            <a:ext cx="3175"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0" name="Line 330"/>
          <p:cNvSpPr>
            <a:spLocks noChangeShapeType="1"/>
          </p:cNvSpPr>
          <p:nvPr/>
        </p:nvSpPr>
        <p:spPr bwMode="auto">
          <a:xfrm flipH="1">
            <a:off x="2552701" y="5800193"/>
            <a:ext cx="4763"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1" name="Line 331"/>
          <p:cNvSpPr>
            <a:spLocks noChangeShapeType="1"/>
          </p:cNvSpPr>
          <p:nvPr/>
        </p:nvSpPr>
        <p:spPr bwMode="auto">
          <a:xfrm flipH="1">
            <a:off x="2549526" y="5803368"/>
            <a:ext cx="3175"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2" name="Line 332"/>
          <p:cNvSpPr>
            <a:spLocks noChangeShapeType="1"/>
          </p:cNvSpPr>
          <p:nvPr/>
        </p:nvSpPr>
        <p:spPr bwMode="auto">
          <a:xfrm flipH="1">
            <a:off x="2547939" y="5806542"/>
            <a:ext cx="1587" cy="47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3" name="Line 333"/>
          <p:cNvSpPr>
            <a:spLocks noChangeShapeType="1"/>
          </p:cNvSpPr>
          <p:nvPr/>
        </p:nvSpPr>
        <p:spPr bwMode="auto">
          <a:xfrm flipH="1">
            <a:off x="2547939" y="5811305"/>
            <a:ext cx="1587" cy="47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4" name="Line 334"/>
          <p:cNvSpPr>
            <a:spLocks noChangeShapeType="1"/>
          </p:cNvSpPr>
          <p:nvPr/>
        </p:nvSpPr>
        <p:spPr bwMode="auto">
          <a:xfrm>
            <a:off x="2547939" y="5816067"/>
            <a:ext cx="1587" cy="63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5" name="Line 335"/>
          <p:cNvSpPr>
            <a:spLocks noChangeShapeType="1"/>
          </p:cNvSpPr>
          <p:nvPr/>
        </p:nvSpPr>
        <p:spPr bwMode="auto">
          <a:xfrm>
            <a:off x="2547939" y="5822417"/>
            <a:ext cx="1587" cy="47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6" name="Line 336"/>
          <p:cNvSpPr>
            <a:spLocks noChangeShapeType="1"/>
          </p:cNvSpPr>
          <p:nvPr/>
        </p:nvSpPr>
        <p:spPr bwMode="auto">
          <a:xfrm>
            <a:off x="2549526" y="5827180"/>
            <a:ext cx="3175" cy="47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7" name="Line 337"/>
          <p:cNvSpPr>
            <a:spLocks noChangeShapeType="1"/>
          </p:cNvSpPr>
          <p:nvPr/>
        </p:nvSpPr>
        <p:spPr bwMode="auto">
          <a:xfrm>
            <a:off x="2552701" y="5831943"/>
            <a:ext cx="4763"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8" name="Line 338"/>
          <p:cNvSpPr>
            <a:spLocks noChangeShapeType="1"/>
          </p:cNvSpPr>
          <p:nvPr/>
        </p:nvSpPr>
        <p:spPr bwMode="auto">
          <a:xfrm>
            <a:off x="2557464" y="5833529"/>
            <a:ext cx="317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29" name="Line 339"/>
          <p:cNvSpPr>
            <a:spLocks noChangeShapeType="1"/>
          </p:cNvSpPr>
          <p:nvPr/>
        </p:nvSpPr>
        <p:spPr bwMode="auto">
          <a:xfrm flipV="1">
            <a:off x="2560639" y="5833529"/>
            <a:ext cx="317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30" name="Line 340"/>
          <p:cNvSpPr>
            <a:spLocks noChangeShapeType="1"/>
          </p:cNvSpPr>
          <p:nvPr/>
        </p:nvSpPr>
        <p:spPr bwMode="auto">
          <a:xfrm flipV="1">
            <a:off x="2563813" y="5831943"/>
            <a:ext cx="4762" cy="15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31" name="Line 341"/>
          <p:cNvSpPr>
            <a:spLocks noChangeShapeType="1"/>
          </p:cNvSpPr>
          <p:nvPr/>
        </p:nvSpPr>
        <p:spPr bwMode="auto">
          <a:xfrm flipV="1">
            <a:off x="2568575" y="5827180"/>
            <a:ext cx="1588" cy="47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32" name="Line 342"/>
          <p:cNvSpPr>
            <a:spLocks noChangeShapeType="1"/>
          </p:cNvSpPr>
          <p:nvPr/>
        </p:nvSpPr>
        <p:spPr bwMode="auto">
          <a:xfrm flipV="1">
            <a:off x="2570164" y="5822417"/>
            <a:ext cx="1587" cy="47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33" name="Line 343"/>
          <p:cNvSpPr>
            <a:spLocks noChangeShapeType="1"/>
          </p:cNvSpPr>
          <p:nvPr/>
        </p:nvSpPr>
        <p:spPr bwMode="auto">
          <a:xfrm flipV="1">
            <a:off x="2571750" y="5816067"/>
            <a:ext cx="1588" cy="63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pitchFamily="116" charset="-128"/>
              <a:cs typeface="Times New Roman" pitchFamily="18" charset="0"/>
            </a:endParaRPr>
          </a:p>
        </p:txBody>
      </p:sp>
      <p:sp>
        <p:nvSpPr>
          <p:cNvPr id="81234" name="TextBox 375"/>
          <p:cNvSpPr txBox="1">
            <a:spLocks noChangeArrowheads="1"/>
          </p:cNvSpPr>
          <p:nvPr/>
        </p:nvSpPr>
        <p:spPr bwMode="auto">
          <a:xfrm>
            <a:off x="2546351" y="5533493"/>
            <a:ext cx="385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srgbClr val="FFFFFF"/>
                </a:solidFill>
                <a:effectLst/>
                <a:uLnTx/>
                <a:uFillTx/>
                <a:latin typeface="Verdana" charset="0"/>
                <a:ea typeface="ＭＳ Ｐゴシック" charset="0"/>
              </a:rPr>
              <a:t>air</a:t>
            </a:r>
          </a:p>
        </p:txBody>
      </p:sp>
      <p:graphicFrame>
        <p:nvGraphicFramePr>
          <p:cNvPr id="81235" name="Object 3"/>
          <p:cNvGraphicFramePr>
            <a:graphicFrameLocks noChangeAspect="1"/>
          </p:cNvGraphicFramePr>
          <p:nvPr/>
        </p:nvGraphicFramePr>
        <p:xfrm>
          <a:off x="6524626" y="3482442"/>
          <a:ext cx="3929063" cy="2622550"/>
        </p:xfrm>
        <a:graphic>
          <a:graphicData uri="http://schemas.openxmlformats.org/presentationml/2006/ole">
            <mc:AlternateContent xmlns:mc="http://schemas.openxmlformats.org/markup-compatibility/2006">
              <mc:Choice xmlns:v="urn:schemas-microsoft-com:vml" Requires="v">
                <p:oleObj spid="_x0000_s123938" name="Acrobat Document" r:id="rId4" imgW="3314880" imgH="2212920" progId="AcroExch.Document.7">
                  <p:embed/>
                </p:oleObj>
              </mc:Choice>
              <mc:Fallback>
                <p:oleObj name="Acrobat Document" r:id="rId4" imgW="3314880" imgH="2212920" progId="AcroExch.Document.7">
                  <p:embed/>
                  <p:pic>
                    <p:nvPicPr>
                      <p:cNvPr id="812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26" y="3482442"/>
                        <a:ext cx="3929063" cy="262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2" name="TextBox 1"/>
          <p:cNvSpPr txBox="1"/>
          <p:nvPr/>
        </p:nvSpPr>
        <p:spPr>
          <a:xfrm>
            <a:off x="5171074" y="6479359"/>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charset="0"/>
              <a:ea typeface="ＭＳ Ｐゴシック" pitchFamily="116" charset="-128"/>
              <a:cs typeface="Times New Roman" pitchFamily="18" charset="0"/>
            </a:endParaRPr>
          </a:p>
        </p:txBody>
      </p:sp>
      <p:sp>
        <p:nvSpPr>
          <p:cNvPr id="341" name="Title 1"/>
          <p:cNvSpPr txBox="1">
            <a:spLocks/>
          </p:cNvSpPr>
          <p:nvPr/>
        </p:nvSpPr>
        <p:spPr>
          <a:xfrm>
            <a:off x="1676400" y="152400"/>
            <a:ext cx="8839200" cy="838200"/>
          </a:xfrm>
          <a:prstGeom prst="rect">
            <a:avLst/>
          </a:prstGeom>
        </p:spPr>
        <p:txBody>
          <a:bodyPr/>
          <a:lstStyle>
            <a:lvl1pPr algn="l" rtl="0" eaLnBrk="0" fontAlgn="base" hangingPunct="0">
              <a:spcBef>
                <a:spcPct val="0"/>
              </a:spcBef>
              <a:spcAft>
                <a:spcPct val="0"/>
              </a:spcAft>
              <a:defRPr sz="2400" kern="1200">
                <a:solidFill>
                  <a:schemeClr val="tx1"/>
                </a:solidFill>
                <a:latin typeface="Verdana" pitchFamily="34" charset="0"/>
                <a:ea typeface="ＭＳ Ｐゴシック" charset="0"/>
                <a:cs typeface="ＭＳ Ｐゴシック" charset="0"/>
              </a:defRPr>
            </a:lvl1pPr>
            <a:lvl2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2400">
                <a:solidFill>
                  <a:schemeClr val="tx1"/>
                </a:solidFill>
                <a:latin typeface="Verdana" pitchFamily="34" charset="0"/>
                <a:ea typeface="ＭＳ Ｐゴシック" charset="0"/>
                <a:cs typeface="ＭＳ Ｐゴシック" charset="0"/>
              </a:defRPr>
            </a:lvl5pPr>
            <a:lvl6pPr marL="457200" algn="ctr" rtl="0" eaLnBrk="1" fontAlgn="base" hangingPunct="1">
              <a:spcBef>
                <a:spcPct val="0"/>
              </a:spcBef>
              <a:spcAft>
                <a:spcPct val="0"/>
              </a:spcAft>
              <a:defRPr sz="3200">
                <a:solidFill>
                  <a:schemeClr val="tx1"/>
                </a:solidFill>
                <a:latin typeface="Verdana" pitchFamily="34" charset="0"/>
              </a:defRPr>
            </a:lvl6pPr>
            <a:lvl7pPr marL="914400" algn="ctr" rtl="0" eaLnBrk="1" fontAlgn="base" hangingPunct="1">
              <a:spcBef>
                <a:spcPct val="0"/>
              </a:spcBef>
              <a:spcAft>
                <a:spcPct val="0"/>
              </a:spcAft>
              <a:defRPr sz="3200">
                <a:solidFill>
                  <a:schemeClr val="tx1"/>
                </a:solidFill>
                <a:latin typeface="Verdana" pitchFamily="34" charset="0"/>
              </a:defRPr>
            </a:lvl7pPr>
            <a:lvl8pPr marL="1371600" algn="ctr" rtl="0" eaLnBrk="1" fontAlgn="base" hangingPunct="1">
              <a:spcBef>
                <a:spcPct val="0"/>
              </a:spcBef>
              <a:spcAft>
                <a:spcPct val="0"/>
              </a:spcAft>
              <a:defRPr sz="3200">
                <a:solidFill>
                  <a:schemeClr val="tx1"/>
                </a:solidFill>
                <a:latin typeface="Verdana" pitchFamily="34" charset="0"/>
              </a:defRPr>
            </a:lvl8pPr>
            <a:lvl9pPr marL="1828800" algn="ctr" rtl="0" eaLnBrk="1" fontAlgn="base" hangingPunct="1">
              <a:spcBef>
                <a:spcPct val="0"/>
              </a:spcBef>
              <a:spcAft>
                <a:spcPct val="0"/>
              </a:spcAft>
              <a:defRPr sz="3200">
                <a:solidFill>
                  <a:schemeClr val="tx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Attenuation Correction</a:t>
            </a:r>
          </a:p>
        </p:txBody>
      </p:sp>
    </p:spTree>
    <p:extLst>
      <p:ext uri="{BB962C8B-B14F-4D97-AF65-F5344CB8AC3E}">
        <p14:creationId xmlns:p14="http://schemas.microsoft.com/office/powerpoint/2010/main" val="691985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Virtual Monochromatic CT Imaging</a:t>
            </a:r>
          </a:p>
        </p:txBody>
      </p:sp>
      <p:grpSp>
        <p:nvGrpSpPr>
          <p:cNvPr id="4" name="Group 3"/>
          <p:cNvGrpSpPr/>
          <p:nvPr/>
        </p:nvGrpSpPr>
        <p:grpSpPr>
          <a:xfrm>
            <a:off x="534976" y="2256350"/>
            <a:ext cx="6645723" cy="3753772"/>
            <a:chOff x="86243" y="1579017"/>
            <a:chExt cx="6645723" cy="3753772"/>
          </a:xfrm>
        </p:grpSpPr>
        <p:sp>
          <p:nvSpPr>
            <p:cNvPr id="5" name="Cube 317"/>
            <p:cNvSpPr/>
            <p:nvPr/>
          </p:nvSpPr>
          <p:spPr>
            <a:xfrm>
              <a:off x="1761849" y="3585464"/>
              <a:ext cx="2837229" cy="1747325"/>
            </a:xfrm>
            <a:prstGeom prst="cube">
              <a:avLst/>
            </a:prstGeom>
            <a:solidFill>
              <a:schemeClr val="accent4">
                <a:lumMod val="20000"/>
                <a:lumOff val="80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en-US" sz="1100" b="1" dirty="0">
                <a:solidFill>
                  <a:schemeClr val="tx1"/>
                </a:solidFill>
                <a:latin typeface="Arial" panose="020B0604020202020204" pitchFamily="34" charset="0"/>
                <a:cs typeface="Arial" panose="020B0604020202020204" pitchFamily="34" charset="0"/>
              </a:endParaRPr>
            </a:p>
          </p:txBody>
        </p:sp>
        <p:cxnSp>
          <p:nvCxnSpPr>
            <p:cNvPr id="6" name="Straight Arrow Connector 5"/>
            <p:cNvCxnSpPr>
              <a:stCxn id="19" idx="0"/>
              <a:endCxn id="20" idx="1"/>
            </p:cNvCxnSpPr>
            <p:nvPr/>
          </p:nvCxnSpPr>
          <p:spPr>
            <a:xfrm>
              <a:off x="2293735" y="2429844"/>
              <a:ext cx="197253" cy="0"/>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7" name="Cube 317"/>
            <p:cNvSpPr/>
            <p:nvPr/>
          </p:nvSpPr>
          <p:spPr>
            <a:xfrm>
              <a:off x="2216226" y="4162810"/>
              <a:ext cx="394455" cy="1071992"/>
            </a:xfrm>
            <a:prstGeom prst="cub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sz="1100" b="1" dirty="0">
                  <a:solidFill>
                    <a:schemeClr val="tx1"/>
                  </a:solidFill>
                  <a:latin typeface="Arial" panose="020B0604020202020204" pitchFamily="34" charset="0"/>
                  <a:cs typeface="Arial" panose="020B0604020202020204" pitchFamily="34" charset="0"/>
                </a:rPr>
                <a:t>Conv+ReLU</a:t>
              </a:r>
            </a:p>
          </p:txBody>
        </p:sp>
        <p:sp>
          <p:nvSpPr>
            <p:cNvPr id="8" name="Cube 317"/>
            <p:cNvSpPr/>
            <p:nvPr/>
          </p:nvSpPr>
          <p:spPr>
            <a:xfrm>
              <a:off x="2737960" y="4162810"/>
              <a:ext cx="394455" cy="1071992"/>
            </a:xfrm>
            <a:prstGeom prst="cub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sz="1100" b="1" dirty="0">
                  <a:solidFill>
                    <a:schemeClr val="tx1"/>
                  </a:solidFill>
                  <a:latin typeface="Arial" panose="020B0604020202020204" pitchFamily="34" charset="0"/>
                  <a:cs typeface="Arial" panose="020B0604020202020204" pitchFamily="34" charset="0"/>
                </a:rPr>
                <a:t>Conv+ReLU</a:t>
              </a:r>
            </a:p>
          </p:txBody>
        </p:sp>
        <p:sp>
          <p:nvSpPr>
            <p:cNvPr id="9" name="Cube 317"/>
            <p:cNvSpPr/>
            <p:nvPr/>
          </p:nvSpPr>
          <p:spPr>
            <a:xfrm>
              <a:off x="3259692" y="4162810"/>
              <a:ext cx="394455" cy="1071992"/>
            </a:xfrm>
            <a:prstGeom prst="cub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sz="1100" b="1" dirty="0">
                  <a:solidFill>
                    <a:schemeClr val="tx1"/>
                  </a:solidFill>
                  <a:latin typeface="Arial" panose="020B0604020202020204" pitchFamily="34" charset="0"/>
                  <a:cs typeface="Arial" panose="020B0604020202020204" pitchFamily="34" charset="0"/>
                </a:rPr>
                <a:t>Conv+ReLU</a:t>
              </a:r>
            </a:p>
          </p:txBody>
        </p:sp>
        <p:cxnSp>
          <p:nvCxnSpPr>
            <p:cNvPr id="10" name="Straight Connector 9"/>
            <p:cNvCxnSpPr/>
            <p:nvPr/>
          </p:nvCxnSpPr>
          <p:spPr>
            <a:xfrm flipH="1">
              <a:off x="2197265" y="2630418"/>
              <a:ext cx="300826" cy="955046"/>
            </a:xfrm>
            <a:prstGeom prst="line">
              <a:avLst/>
            </a:prstGeom>
            <a:ln w="12700">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73040" y="2642444"/>
              <a:ext cx="1338072" cy="941433"/>
            </a:xfrm>
            <a:prstGeom prst="line">
              <a:avLst/>
            </a:prstGeom>
            <a:ln w="12700">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p:cNvPicPr>
            <p:nvPr/>
          </p:nvPicPr>
          <p:blipFill rotWithShape="1">
            <a:blip r:embed="rId2" cstate="print">
              <a:extLst>
                <a:ext uri="{28A0092B-C50C-407E-A947-70E740481C1C}">
                  <a14:useLocalDpi xmlns:a14="http://schemas.microsoft.com/office/drawing/2010/main" val="0"/>
                </a:ext>
              </a:extLst>
            </a:blip>
            <a:srcRect l="11285" t="23669" r="8523" b="28843"/>
            <a:stretch/>
          </p:blipFill>
          <p:spPr>
            <a:xfrm>
              <a:off x="1087154" y="2850460"/>
              <a:ext cx="724178" cy="410901"/>
            </a:xfrm>
            <a:prstGeom prst="rect">
              <a:avLst/>
            </a:prstGeom>
            <a:ln>
              <a:noFill/>
            </a:ln>
          </p:spPr>
        </p:pic>
        <p:pic>
          <p:nvPicPr>
            <p:cNvPr id="13" name="Picture 12"/>
            <p:cNvPicPr>
              <a:picLocks/>
            </p:cNvPicPr>
            <p:nvPr/>
          </p:nvPicPr>
          <p:blipFill rotWithShape="1">
            <a:blip r:embed="rId3" cstate="print">
              <a:extLst>
                <a:ext uri="{28A0092B-C50C-407E-A947-70E740481C1C}">
                  <a14:useLocalDpi xmlns:a14="http://schemas.microsoft.com/office/drawing/2010/main" val="0"/>
                </a:ext>
              </a:extLst>
            </a:blip>
            <a:srcRect l="11285" t="29933" r="7461" b="27373"/>
            <a:stretch/>
          </p:blipFill>
          <p:spPr>
            <a:xfrm>
              <a:off x="1087154" y="1579017"/>
              <a:ext cx="724178" cy="451055"/>
            </a:xfrm>
            <a:prstGeom prst="rect">
              <a:avLst/>
            </a:prstGeom>
            <a:ln>
              <a:noFill/>
            </a:ln>
          </p:spPr>
        </p:pic>
        <p:pic>
          <p:nvPicPr>
            <p:cNvPr id="14" name="Picture 13"/>
            <p:cNvPicPr>
              <a:picLocks/>
            </p:cNvPicPr>
            <p:nvPr/>
          </p:nvPicPr>
          <p:blipFill rotWithShape="1">
            <a:blip r:embed="rId4" cstate="print">
              <a:extLst>
                <a:ext uri="{28A0092B-C50C-407E-A947-70E740481C1C}">
                  <a14:useLocalDpi xmlns:a14="http://schemas.microsoft.com/office/drawing/2010/main" val="0"/>
                </a:ext>
              </a:extLst>
            </a:blip>
            <a:srcRect l="11285" t="20702" r="7461" b="16328"/>
            <a:stretch/>
          </p:blipFill>
          <p:spPr>
            <a:xfrm>
              <a:off x="1087154" y="2222676"/>
              <a:ext cx="724178" cy="410901"/>
            </a:xfrm>
            <a:prstGeom prst="rect">
              <a:avLst/>
            </a:prstGeom>
            <a:ln w="12700">
              <a:solidFill>
                <a:schemeClr val="tx1"/>
              </a:solidFill>
            </a:ln>
          </p:spPr>
        </p:pic>
        <p:sp>
          <p:nvSpPr>
            <p:cNvPr id="15" name="Rectangle 14"/>
            <p:cNvSpPr/>
            <p:nvPr/>
          </p:nvSpPr>
          <p:spPr>
            <a:xfrm>
              <a:off x="1087154" y="1591898"/>
              <a:ext cx="724178" cy="4109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dirty="0">
                  <a:solidFill>
                    <a:schemeClr val="tx1"/>
                  </a:solidFill>
                  <a:latin typeface="Arial" panose="020B0604020202020204" pitchFamily="34" charset="0"/>
                  <a:cs typeface="Arial" panose="020B0604020202020204" pitchFamily="34" charset="0"/>
                </a:rPr>
                <a:t>Linear</a:t>
              </a:r>
            </a:p>
          </p:txBody>
        </p:sp>
        <p:sp>
          <p:nvSpPr>
            <p:cNvPr id="16" name="Rectangle 15"/>
            <p:cNvSpPr/>
            <p:nvPr/>
          </p:nvSpPr>
          <p:spPr>
            <a:xfrm>
              <a:off x="1087154" y="2219517"/>
              <a:ext cx="724178" cy="4109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dirty="0">
                  <a:solidFill>
                    <a:schemeClr val="tx1"/>
                  </a:solidFill>
                  <a:latin typeface="Arial" panose="020B0604020202020204" pitchFamily="34" charset="0"/>
                  <a:cs typeface="Arial" panose="020B0604020202020204" pitchFamily="34" charset="0"/>
                </a:rPr>
                <a:t>Quadratic</a:t>
              </a:r>
            </a:p>
          </p:txBody>
        </p:sp>
        <p:sp>
          <p:nvSpPr>
            <p:cNvPr id="17" name="Rectangle 16"/>
            <p:cNvSpPr/>
            <p:nvPr/>
          </p:nvSpPr>
          <p:spPr>
            <a:xfrm>
              <a:off x="1087154" y="2850460"/>
              <a:ext cx="724178" cy="4109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dirty="0">
                  <a:solidFill>
                    <a:schemeClr val="tx1"/>
                  </a:solidFill>
                  <a:latin typeface="Arial" panose="020B0604020202020204" pitchFamily="34" charset="0"/>
                  <a:cs typeface="Arial" panose="020B0604020202020204" pitchFamily="34" charset="0"/>
                </a:rPr>
                <a:t>Cubic</a:t>
              </a:r>
            </a:p>
          </p:txBody>
        </p:sp>
        <p:cxnSp>
          <p:nvCxnSpPr>
            <p:cNvPr id="18" name="Straight Arrow Connector 17"/>
            <p:cNvCxnSpPr>
              <a:stCxn id="16" idx="3"/>
              <a:endCxn id="19" idx="2"/>
            </p:cNvCxnSpPr>
            <p:nvPr/>
          </p:nvCxnSpPr>
          <p:spPr>
            <a:xfrm>
              <a:off x="1811332" y="2424968"/>
              <a:ext cx="220793" cy="4876"/>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5400000">
              <a:off x="1667441" y="2299038"/>
              <a:ext cx="990977" cy="261610"/>
            </a:xfrm>
            <a:prstGeom prst="rect">
              <a:avLst/>
            </a:prstGeom>
            <a:solidFill>
              <a:schemeClr val="accent4">
                <a:lumMod val="20000"/>
                <a:lumOff val="80000"/>
              </a:schemeClr>
            </a:solidFill>
            <a:ln w="12700">
              <a:solidFill>
                <a:schemeClr val="tx1"/>
              </a:solidFill>
            </a:ln>
          </p:spPr>
          <p:txBody>
            <a:bodyPr wrap="none" rtlCol="0">
              <a:spAutoFit/>
            </a:bodyPr>
            <a:lstStyle/>
            <a:p>
              <a:pPr algn="ctr"/>
              <a:r>
                <a:rPr lang="en-US" sz="1100" b="1" dirty="0"/>
                <a:t>Conv+ReLU</a:t>
              </a:r>
            </a:p>
          </p:txBody>
        </p:sp>
        <p:sp>
          <p:nvSpPr>
            <p:cNvPr id="20" name="TextBox 19"/>
            <p:cNvSpPr txBox="1"/>
            <p:nvPr/>
          </p:nvSpPr>
          <p:spPr>
            <a:xfrm>
              <a:off x="2490988" y="2214400"/>
              <a:ext cx="782052" cy="430887"/>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1100" b="1" dirty="0"/>
                <a:t>Residual Block</a:t>
              </a:r>
            </a:p>
          </p:txBody>
        </p:sp>
        <p:sp>
          <p:nvSpPr>
            <p:cNvPr id="21" name="Cube 317"/>
            <p:cNvSpPr/>
            <p:nvPr/>
          </p:nvSpPr>
          <p:spPr>
            <a:xfrm>
              <a:off x="212049" y="2005821"/>
              <a:ext cx="681711" cy="832730"/>
            </a:xfrm>
            <a:prstGeom prst="cub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en-US" sz="1100" b="1" dirty="0">
                <a:solidFill>
                  <a:schemeClr val="tx1"/>
                </a:solidFill>
                <a:latin typeface="Arial" panose="020B0604020202020204" pitchFamily="34" charset="0"/>
                <a:cs typeface="Arial" panose="020B0604020202020204" pitchFamily="34" charset="0"/>
              </a:endParaRPr>
            </a:p>
          </p:txBody>
        </p:sp>
        <p:cxnSp>
          <p:nvCxnSpPr>
            <p:cNvPr id="22" name="Straight Connector 21"/>
            <p:cNvCxnSpPr/>
            <p:nvPr/>
          </p:nvCxnSpPr>
          <p:spPr>
            <a:xfrm flipV="1">
              <a:off x="208750" y="2655790"/>
              <a:ext cx="179556" cy="179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4682" t="21805" r="13325" b="28862"/>
            <a:stretch/>
          </p:blipFill>
          <p:spPr>
            <a:xfrm rot="5400000">
              <a:off x="224031" y="2169234"/>
              <a:ext cx="650092" cy="507360"/>
            </a:xfrm>
            <a:prstGeom prst="rect">
              <a:avLst/>
            </a:prstGeom>
            <a:ln>
              <a:noFill/>
            </a:ln>
          </p:spPr>
        </p:pic>
        <p:cxnSp>
          <p:nvCxnSpPr>
            <p:cNvPr id="24" name="Straight Arrow Connector 81"/>
            <p:cNvCxnSpPr>
              <a:stCxn id="23" idx="1"/>
              <a:endCxn id="13" idx="1"/>
            </p:cNvCxnSpPr>
            <p:nvPr/>
          </p:nvCxnSpPr>
          <p:spPr>
            <a:xfrm rot="5400000" flipH="1" flipV="1">
              <a:off x="671454" y="1682169"/>
              <a:ext cx="293323" cy="538077"/>
            </a:xfrm>
            <a:prstGeom prst="curvedConnector2">
              <a:avLst/>
            </a:prstGeom>
            <a:ln w="25400">
              <a:solidFill>
                <a:srgbClr val="FF99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3" idx="0"/>
              <a:endCxn id="14" idx="1"/>
            </p:cNvCxnSpPr>
            <p:nvPr/>
          </p:nvCxnSpPr>
          <p:spPr>
            <a:xfrm>
              <a:off x="802757" y="2422914"/>
              <a:ext cx="284397" cy="5213"/>
            </a:xfrm>
            <a:prstGeom prst="straightConnector1">
              <a:avLst/>
            </a:prstGeom>
            <a:ln w="25400">
              <a:solidFill>
                <a:srgbClr val="FF99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82"/>
            <p:cNvCxnSpPr>
              <a:stCxn id="23" idx="3"/>
              <a:endCxn id="12" idx="1"/>
            </p:cNvCxnSpPr>
            <p:nvPr/>
          </p:nvCxnSpPr>
          <p:spPr>
            <a:xfrm rot="16200000" flipH="1">
              <a:off x="664140" y="2632896"/>
              <a:ext cx="307951" cy="538077"/>
            </a:xfrm>
            <a:prstGeom prst="curvedConnector2">
              <a:avLst/>
            </a:prstGeom>
            <a:ln w="25400">
              <a:solidFill>
                <a:srgbClr val="FF99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3"/>
            </p:cNvCxnSpPr>
            <p:nvPr/>
          </p:nvCxnSpPr>
          <p:spPr>
            <a:xfrm>
              <a:off x="3273040" y="2429844"/>
              <a:ext cx="193910" cy="1587"/>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45971" y="2299038"/>
              <a:ext cx="449162" cy="261610"/>
            </a:xfrm>
            <a:prstGeom prst="rect">
              <a:avLst/>
            </a:prstGeom>
            <a:noFill/>
          </p:spPr>
          <p:txBody>
            <a:bodyPr wrap="none" rtlCol="0">
              <a:spAutoFit/>
            </a:bodyPr>
            <a:lstStyle/>
            <a:p>
              <a:r>
                <a:rPr lang="en-US" sz="1100" b="1" dirty="0">
                  <a:solidFill>
                    <a:srgbClr val="FF9900"/>
                  </a:solidFill>
                  <a:latin typeface="Arial" panose="020B0604020202020204" pitchFamily="34" charset="0"/>
                  <a:cs typeface="Arial" panose="020B0604020202020204" pitchFamily="34" charset="0"/>
                </a:rPr>
                <a:t>• • • </a:t>
              </a:r>
            </a:p>
          </p:txBody>
        </p:sp>
        <p:cxnSp>
          <p:nvCxnSpPr>
            <p:cNvPr id="29" name="Straight Arrow Connector 28"/>
            <p:cNvCxnSpPr>
              <a:endCxn id="30" idx="1"/>
            </p:cNvCxnSpPr>
            <p:nvPr/>
          </p:nvCxnSpPr>
          <p:spPr>
            <a:xfrm>
              <a:off x="3821571" y="2428256"/>
              <a:ext cx="197253" cy="1588"/>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18824" y="2214400"/>
              <a:ext cx="782052" cy="430887"/>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1100" b="1" dirty="0"/>
                <a:t>Residual Block</a:t>
              </a:r>
            </a:p>
          </p:txBody>
        </p:sp>
        <p:cxnSp>
          <p:nvCxnSpPr>
            <p:cNvPr id="31" name="Straight Arrow Connector 30"/>
            <p:cNvCxnSpPr>
              <a:stCxn id="30" idx="3"/>
              <a:endCxn id="32" idx="2"/>
            </p:cNvCxnSpPr>
            <p:nvPr/>
          </p:nvCxnSpPr>
          <p:spPr>
            <a:xfrm>
              <a:off x="4800876" y="2429844"/>
              <a:ext cx="224688" cy="0"/>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5400000">
              <a:off x="4660880" y="2299038"/>
              <a:ext cx="990977" cy="261610"/>
            </a:xfrm>
            <a:prstGeom prst="rect">
              <a:avLst/>
            </a:prstGeom>
            <a:solidFill>
              <a:schemeClr val="accent4">
                <a:lumMod val="20000"/>
                <a:lumOff val="80000"/>
              </a:schemeClr>
            </a:solidFill>
            <a:ln w="12700">
              <a:solidFill>
                <a:schemeClr val="tx1"/>
              </a:solidFill>
            </a:ln>
          </p:spPr>
          <p:txBody>
            <a:bodyPr wrap="none" rtlCol="0">
              <a:spAutoFit/>
            </a:bodyPr>
            <a:lstStyle/>
            <a:p>
              <a:pPr algn="ctr"/>
              <a:r>
                <a:rPr lang="en-US" sz="1100" b="1" dirty="0"/>
                <a:t>Conv+ReLU</a:t>
              </a:r>
            </a:p>
          </p:txBody>
        </p:sp>
        <p:cxnSp>
          <p:nvCxnSpPr>
            <p:cNvPr id="33" name="Straight Arrow Connector 32"/>
            <p:cNvCxnSpPr>
              <a:stCxn id="32" idx="0"/>
              <a:endCxn id="34" idx="2"/>
            </p:cNvCxnSpPr>
            <p:nvPr/>
          </p:nvCxnSpPr>
          <p:spPr>
            <a:xfrm>
              <a:off x="5287174" y="2429844"/>
              <a:ext cx="226458" cy="0"/>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5400000">
              <a:off x="5148948" y="2299038"/>
              <a:ext cx="990977" cy="261610"/>
            </a:xfrm>
            <a:prstGeom prst="rect">
              <a:avLst/>
            </a:prstGeom>
            <a:solidFill>
              <a:schemeClr val="accent4">
                <a:lumMod val="20000"/>
                <a:lumOff val="80000"/>
              </a:schemeClr>
            </a:solidFill>
            <a:ln w="12700">
              <a:solidFill>
                <a:schemeClr val="tx1"/>
              </a:solidFill>
            </a:ln>
          </p:spPr>
          <p:txBody>
            <a:bodyPr wrap="none" rtlCol="0">
              <a:spAutoFit/>
            </a:bodyPr>
            <a:lstStyle/>
            <a:p>
              <a:pPr algn="ctr"/>
              <a:r>
                <a:rPr lang="en-US" sz="1100" b="1" dirty="0"/>
                <a:t>Conv+ReLU</a:t>
              </a:r>
            </a:p>
          </p:txBody>
        </p:sp>
        <p:sp>
          <p:nvSpPr>
            <p:cNvPr id="35" name="Cube 317"/>
            <p:cNvSpPr/>
            <p:nvPr/>
          </p:nvSpPr>
          <p:spPr>
            <a:xfrm>
              <a:off x="5979598" y="2008966"/>
              <a:ext cx="681711" cy="832730"/>
            </a:xfrm>
            <a:prstGeom prst="cub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en-US" sz="1100" b="1" dirty="0">
                <a:solidFill>
                  <a:schemeClr val="tx1"/>
                </a:solidFill>
                <a:latin typeface="Arial" panose="020B0604020202020204" pitchFamily="34" charset="0"/>
                <a:cs typeface="Arial" panose="020B0604020202020204" pitchFamily="34" charset="0"/>
              </a:endParaRPr>
            </a:p>
          </p:txBody>
        </p:sp>
        <p:cxnSp>
          <p:nvCxnSpPr>
            <p:cNvPr id="36" name="Straight Connector 35"/>
            <p:cNvCxnSpPr/>
            <p:nvPr/>
          </p:nvCxnSpPr>
          <p:spPr>
            <a:xfrm flipV="1">
              <a:off x="5976299" y="2658935"/>
              <a:ext cx="179556" cy="179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p:cNvPicPr>
            <p:nvPr/>
          </p:nvPicPr>
          <p:blipFill rotWithShape="1">
            <a:blip r:embed="rId7"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4682" t="21805" r="13325" b="28862"/>
            <a:stretch/>
          </p:blipFill>
          <p:spPr>
            <a:xfrm rot="5400000">
              <a:off x="5991580" y="2172379"/>
              <a:ext cx="650092" cy="507360"/>
            </a:xfrm>
            <a:prstGeom prst="rect">
              <a:avLst/>
            </a:prstGeom>
            <a:ln>
              <a:noFill/>
            </a:ln>
          </p:spPr>
        </p:pic>
        <p:cxnSp>
          <p:nvCxnSpPr>
            <p:cNvPr id="38" name="Straight Arrow Connector 162"/>
            <p:cNvCxnSpPr>
              <a:stCxn id="13" idx="3"/>
              <a:endCxn id="19" idx="1"/>
            </p:cNvCxnSpPr>
            <p:nvPr/>
          </p:nvCxnSpPr>
          <p:spPr>
            <a:xfrm>
              <a:off x="1811332" y="1804545"/>
              <a:ext cx="351598" cy="129810"/>
            </a:xfrm>
            <a:prstGeom prst="curvedConnector2">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165"/>
            <p:cNvCxnSpPr>
              <a:stCxn id="17" idx="3"/>
              <a:endCxn id="19" idx="3"/>
            </p:cNvCxnSpPr>
            <p:nvPr/>
          </p:nvCxnSpPr>
          <p:spPr>
            <a:xfrm flipV="1">
              <a:off x="1811332" y="2925332"/>
              <a:ext cx="351598" cy="130579"/>
            </a:xfrm>
            <a:prstGeom prst="curvedConnector2">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4" idx="0"/>
              <a:endCxn id="37" idx="2"/>
            </p:cNvCxnSpPr>
            <p:nvPr/>
          </p:nvCxnSpPr>
          <p:spPr>
            <a:xfrm flipV="1">
              <a:off x="5775242" y="2426059"/>
              <a:ext cx="287704" cy="3785"/>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6243" y="2840147"/>
              <a:ext cx="830680" cy="430887"/>
            </a:xfrm>
            <a:prstGeom prst="rect">
              <a:avLst/>
            </a:prstGeom>
            <a:noFill/>
          </p:spPr>
          <p:txBody>
            <a:bodyPr wrap="square" rtlCol="0">
              <a:spAutoFit/>
            </a:bodyPr>
            <a:lstStyle/>
            <a:p>
              <a:pPr algn="ctr"/>
              <a:r>
                <a:rPr lang="en-US" sz="1100" b="1" dirty="0"/>
                <a:t>Poly CT</a:t>
              </a:r>
            </a:p>
            <a:p>
              <a:pPr algn="ctr"/>
              <a:r>
                <a:rPr lang="en-US" sz="1100" b="1" dirty="0"/>
                <a:t>Image</a:t>
              </a:r>
            </a:p>
          </p:txBody>
        </p:sp>
        <p:sp>
          <p:nvSpPr>
            <p:cNvPr id="42" name="TextBox 41"/>
            <p:cNvSpPr txBox="1"/>
            <p:nvPr/>
          </p:nvSpPr>
          <p:spPr>
            <a:xfrm>
              <a:off x="5901286" y="2840147"/>
              <a:ext cx="830680" cy="430887"/>
            </a:xfrm>
            <a:prstGeom prst="rect">
              <a:avLst/>
            </a:prstGeom>
            <a:noFill/>
          </p:spPr>
          <p:txBody>
            <a:bodyPr wrap="square" rtlCol="0">
              <a:spAutoFit/>
            </a:bodyPr>
            <a:lstStyle/>
            <a:p>
              <a:pPr algn="ctr"/>
              <a:r>
                <a:rPr lang="en-US" sz="1100" b="1"/>
                <a:t>Mono </a:t>
              </a:r>
              <a:r>
                <a:rPr lang="en-US" sz="1100" b="1" dirty="0"/>
                <a:t>CT</a:t>
              </a:r>
            </a:p>
            <a:p>
              <a:pPr algn="ctr"/>
              <a:r>
                <a:rPr lang="en-US" sz="1100" b="1" dirty="0"/>
                <a:t>Image</a:t>
              </a:r>
            </a:p>
          </p:txBody>
        </p:sp>
        <p:cxnSp>
          <p:nvCxnSpPr>
            <p:cNvPr id="43" name="Straight Arrow Connector 42"/>
            <p:cNvCxnSpPr/>
            <p:nvPr/>
          </p:nvCxnSpPr>
          <p:spPr>
            <a:xfrm>
              <a:off x="2552880" y="4696406"/>
              <a:ext cx="179321" cy="0"/>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81076" y="4696406"/>
              <a:ext cx="179321" cy="0"/>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595041" y="4696406"/>
              <a:ext cx="179321" cy="0"/>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049217" y="4696406"/>
              <a:ext cx="906374" cy="0"/>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067557" y="4685681"/>
              <a:ext cx="150161" cy="2401"/>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81"/>
            <p:cNvCxnSpPr>
              <a:endCxn id="49" idx="0"/>
            </p:cNvCxnSpPr>
            <p:nvPr/>
          </p:nvCxnSpPr>
          <p:spPr>
            <a:xfrm flipV="1">
              <a:off x="1511300" y="4547518"/>
              <a:ext cx="2403309" cy="142310"/>
            </a:xfrm>
            <a:prstGeom prst="bentConnector4">
              <a:avLst>
                <a:gd name="adj1" fmla="val 22925"/>
                <a:gd name="adj2" fmla="val 595292"/>
              </a:avLst>
            </a:prstGeom>
            <a:ln w="25400">
              <a:solidFill>
                <a:srgbClr val="FF99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9" name="Flowchart: Or 48"/>
            <p:cNvSpPr/>
            <p:nvPr/>
          </p:nvSpPr>
          <p:spPr>
            <a:xfrm>
              <a:off x="3781619" y="4547518"/>
              <a:ext cx="265979" cy="297776"/>
            </a:xfrm>
            <a:prstGeom prst="flowChartOr">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grpSp>
      <p:pic>
        <p:nvPicPr>
          <p:cNvPr id="50" name="Picture 49"/>
          <p:cNvPicPr>
            <a:picLocks noChangeAspect="1"/>
          </p:cNvPicPr>
          <p:nvPr/>
        </p:nvPicPr>
        <p:blipFill>
          <a:blip r:embed="rId8"/>
          <a:stretch>
            <a:fillRect/>
          </a:stretch>
        </p:blipFill>
        <p:spPr>
          <a:xfrm>
            <a:off x="7381756" y="1877569"/>
            <a:ext cx="4488935" cy="4122250"/>
          </a:xfrm>
          <a:prstGeom prst="rect">
            <a:avLst/>
          </a:prstGeom>
        </p:spPr>
      </p:pic>
    </p:spTree>
    <p:extLst>
      <p:ext uri="{BB962C8B-B14F-4D97-AF65-F5344CB8AC3E}">
        <p14:creationId xmlns:p14="http://schemas.microsoft.com/office/powerpoint/2010/main" val="2594191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Outline</a:t>
            </a:r>
          </a:p>
        </p:txBody>
      </p:sp>
      <p:sp>
        <p:nvSpPr>
          <p:cNvPr id="5" name="TextBox 4"/>
          <p:cNvSpPr txBox="1"/>
          <p:nvPr/>
        </p:nvSpPr>
        <p:spPr>
          <a:xfrm>
            <a:off x="2747628" y="1698776"/>
            <a:ext cx="6696744" cy="483209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Introduction</a:t>
            </a:r>
            <a:endPar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Beyond CT &amp; MRI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Nuclear Imaging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Similarities &amp; Differences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Nuclear Physics</a:t>
            </a:r>
            <a:endPar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Single &amp; Paired </a:t>
            </a:r>
            <a:r>
              <a:rPr kumimoji="0" lang="el-GR"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γ</a:t>
            </a: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Photon Emission</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Imaging Models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SPECT &amp; PET Systems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a:t>
            </a:r>
            <a:r>
              <a:rPr kumimoji="0" lang="en-US" altLang="zh-CN"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Key Components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Image Quality Issues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Novel Nuclear Imaging</a:t>
            </a:r>
          </a:p>
        </p:txBody>
      </p:sp>
    </p:spTree>
    <p:extLst>
      <p:ext uri="{BB962C8B-B14F-4D97-AF65-F5344CB8AC3E}">
        <p14:creationId xmlns:p14="http://schemas.microsoft.com/office/powerpoint/2010/main" val="303220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Earth Tomography</a:t>
            </a:r>
          </a:p>
        </p:txBody>
      </p:sp>
      <p:pic>
        <p:nvPicPr>
          <p:cNvPr id="12288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636" y="1437196"/>
            <a:ext cx="8312727" cy="54208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68846" y="3244335"/>
            <a:ext cx="1880195" cy="461665"/>
          </a:xfrm>
          <a:prstGeom prst="rect">
            <a:avLst/>
          </a:prstGeom>
        </p:spPr>
        <p:txBody>
          <a:bodyPr wrap="none">
            <a:spAutoFit/>
          </a:bodyPr>
          <a:lstStyle/>
          <a:p>
            <a:r>
              <a:rPr lang="en-US" dirty="0"/>
              <a:t>Tomography</a:t>
            </a:r>
          </a:p>
        </p:txBody>
      </p:sp>
    </p:spTree>
    <p:extLst>
      <p:ext uri="{BB962C8B-B14F-4D97-AF65-F5344CB8AC3E}">
        <p14:creationId xmlns:p14="http://schemas.microsoft.com/office/powerpoint/2010/main" val="680403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Views from an FDG-PET scan performed on a healthy subject using the EXPLORER Total Body PET sc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936" y="1426464"/>
            <a:ext cx="9656064" cy="5431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4400" dirty="0"/>
              <a:t>Whole Body PET</a:t>
            </a:r>
          </a:p>
        </p:txBody>
      </p:sp>
      <p:pic>
        <p:nvPicPr>
          <p:cNvPr id="26626" name="Picture 2" descr="Image result for whole body pet expl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465"/>
            <a:ext cx="8440615" cy="543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837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52913C-5282-494B-89F5-2C7ED1DD0FFF}"/>
              </a:ext>
            </a:extLst>
          </p:cNvPr>
          <p:cNvPicPr>
            <a:picLocks noGrp="1" noChangeAspect="1"/>
          </p:cNvPicPr>
          <p:nvPr>
            <p:ph idx="1"/>
          </p:nvPr>
        </p:nvPicPr>
        <p:blipFill>
          <a:blip r:embed="rId2"/>
          <a:stretch>
            <a:fillRect/>
          </a:stretch>
        </p:blipFill>
        <p:spPr>
          <a:xfrm>
            <a:off x="62500" y="241368"/>
            <a:ext cx="7786025" cy="2752495"/>
          </a:xfrm>
        </p:spPr>
      </p:pic>
      <p:sp>
        <p:nvSpPr>
          <p:cNvPr id="2" name="Title 1">
            <a:extLst>
              <a:ext uri="{FF2B5EF4-FFF2-40B4-BE49-F238E27FC236}">
                <a16:creationId xmlns:a16="http://schemas.microsoft.com/office/drawing/2014/main" id="{2ED1897D-B7EA-491A-AEEB-1C4CCCE8FA97}"/>
              </a:ext>
            </a:extLst>
          </p:cNvPr>
          <p:cNvSpPr>
            <a:spLocks noGrp="1"/>
          </p:cNvSpPr>
          <p:nvPr>
            <p:ph type="title"/>
          </p:nvPr>
        </p:nvSpPr>
        <p:spPr/>
        <p:txBody>
          <a:bodyPr/>
          <a:lstStyle/>
          <a:p>
            <a:r>
              <a:rPr lang="en-US" dirty="0"/>
              <a:t>Time-of-Flight Based Reconstruction</a:t>
            </a:r>
          </a:p>
        </p:txBody>
      </p:sp>
      <p:pic>
        <p:nvPicPr>
          <p:cNvPr id="7" name="Picture 6">
            <a:extLst>
              <a:ext uri="{FF2B5EF4-FFF2-40B4-BE49-F238E27FC236}">
                <a16:creationId xmlns:a16="http://schemas.microsoft.com/office/drawing/2014/main" id="{D4572EDA-1CDA-45A3-97E8-C7E02C68BCC3}"/>
              </a:ext>
            </a:extLst>
          </p:cNvPr>
          <p:cNvPicPr>
            <a:picLocks noChangeAspect="1"/>
          </p:cNvPicPr>
          <p:nvPr/>
        </p:nvPicPr>
        <p:blipFill>
          <a:blip r:embed="rId3"/>
          <a:stretch>
            <a:fillRect/>
          </a:stretch>
        </p:blipFill>
        <p:spPr>
          <a:xfrm>
            <a:off x="62500" y="1468809"/>
            <a:ext cx="8623233" cy="5051911"/>
          </a:xfrm>
          <a:prstGeom prst="rect">
            <a:avLst/>
          </a:prstGeom>
        </p:spPr>
      </p:pic>
      <p:sp>
        <p:nvSpPr>
          <p:cNvPr id="9" name="TextBox 8">
            <a:extLst>
              <a:ext uri="{FF2B5EF4-FFF2-40B4-BE49-F238E27FC236}">
                <a16:creationId xmlns:a16="http://schemas.microsoft.com/office/drawing/2014/main" id="{737719F8-3125-4F79-A1E0-32EB8E92687F}"/>
              </a:ext>
            </a:extLst>
          </p:cNvPr>
          <p:cNvSpPr txBox="1"/>
          <p:nvPr/>
        </p:nvSpPr>
        <p:spPr>
          <a:xfrm>
            <a:off x="1" y="6478132"/>
            <a:ext cx="12051586" cy="261610"/>
          </a:xfrm>
          <a:prstGeom prst="rect">
            <a:avLst/>
          </a:prstGeom>
          <a:noFill/>
        </p:spPr>
        <p:txBody>
          <a:bodyPr wrap="square">
            <a:spAutoFit/>
          </a:bodyPr>
          <a:lstStyle/>
          <a:p>
            <a:pPr algn="r"/>
            <a:r>
              <a:rPr lang="en-US" sz="1100" b="1" i="0" dirty="0">
                <a:solidFill>
                  <a:srgbClr val="222222"/>
                </a:solidFill>
                <a:effectLst/>
                <a:latin typeface="Arial" panose="020B0604020202020204" pitchFamily="34" charset="0"/>
                <a:cs typeface="Arial" panose="020B0604020202020204" pitchFamily="34" charset="0"/>
              </a:rPr>
              <a:t>Kwon, S.I., Ota, R., Berg, E. </a:t>
            </a:r>
            <a:r>
              <a:rPr lang="en-US" sz="1100" b="1" i="1" dirty="0">
                <a:solidFill>
                  <a:srgbClr val="222222"/>
                </a:solidFill>
                <a:effectLst/>
                <a:latin typeface="Arial" panose="020B0604020202020204" pitchFamily="34" charset="0"/>
                <a:cs typeface="Arial" panose="020B0604020202020204" pitchFamily="34" charset="0"/>
              </a:rPr>
              <a:t>et al.</a:t>
            </a:r>
            <a:r>
              <a:rPr lang="en-US" sz="1100" b="1" i="0" dirty="0">
                <a:solidFill>
                  <a:srgbClr val="222222"/>
                </a:solidFill>
                <a:effectLst/>
                <a:latin typeface="Arial" panose="020B0604020202020204" pitchFamily="34" charset="0"/>
                <a:cs typeface="Arial" panose="020B0604020202020204" pitchFamily="34" charset="0"/>
              </a:rPr>
              <a:t> Ultrafast timing enables reconstruction-free positron emission imaging. </a:t>
            </a:r>
            <a:r>
              <a:rPr lang="en-US" sz="1100" b="1" i="1" dirty="0">
                <a:solidFill>
                  <a:srgbClr val="222222"/>
                </a:solidFill>
                <a:effectLst/>
                <a:latin typeface="Arial" panose="020B0604020202020204" pitchFamily="34" charset="0"/>
                <a:cs typeface="Arial" panose="020B0604020202020204" pitchFamily="34" charset="0"/>
              </a:rPr>
              <a:t>Nat. Photon.</a:t>
            </a:r>
            <a:r>
              <a:rPr lang="en-US" sz="1100" b="1" i="0" dirty="0">
                <a:solidFill>
                  <a:srgbClr val="222222"/>
                </a:solidFill>
                <a:effectLst/>
                <a:latin typeface="Arial" panose="020B0604020202020204" pitchFamily="34" charset="0"/>
                <a:cs typeface="Arial" panose="020B0604020202020204" pitchFamily="34" charset="0"/>
              </a:rPr>
              <a:t> (2021). https://doi.org/10.1038/s41566-021-00871-2</a:t>
            </a:r>
            <a:endParaRPr lang="en-US" sz="11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4EFB393-BDFF-4D86-ACFC-31FBD4FBB482}"/>
              </a:ext>
            </a:extLst>
          </p:cNvPr>
          <p:cNvPicPr>
            <a:picLocks noChangeAspect="1"/>
          </p:cNvPicPr>
          <p:nvPr/>
        </p:nvPicPr>
        <p:blipFill>
          <a:blip r:embed="rId4"/>
          <a:stretch>
            <a:fillRect/>
          </a:stretch>
        </p:blipFill>
        <p:spPr>
          <a:xfrm>
            <a:off x="8554581" y="2016717"/>
            <a:ext cx="3637419" cy="3871161"/>
          </a:xfrm>
          <a:prstGeom prst="rect">
            <a:avLst/>
          </a:prstGeom>
        </p:spPr>
      </p:pic>
    </p:spTree>
    <p:extLst>
      <p:ext uri="{BB962C8B-B14F-4D97-AF65-F5344CB8AC3E}">
        <p14:creationId xmlns:p14="http://schemas.microsoft.com/office/powerpoint/2010/main" val="71814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D461-4746-48EE-853D-AF162D6AF4D9}"/>
              </a:ext>
            </a:extLst>
          </p:cNvPr>
          <p:cNvSpPr>
            <a:spLocks noGrp="1"/>
          </p:cNvSpPr>
          <p:nvPr>
            <p:ph type="title"/>
          </p:nvPr>
        </p:nvSpPr>
        <p:spPr/>
        <p:txBody>
          <a:bodyPr/>
          <a:lstStyle/>
          <a:p>
            <a:r>
              <a:rPr lang="en-US" dirty="0"/>
              <a:t>J-PET Prototype</a:t>
            </a:r>
          </a:p>
        </p:txBody>
      </p:sp>
      <p:pic>
        <p:nvPicPr>
          <p:cNvPr id="5" name="Content Placeholder 4">
            <a:extLst>
              <a:ext uri="{FF2B5EF4-FFF2-40B4-BE49-F238E27FC236}">
                <a16:creationId xmlns:a16="http://schemas.microsoft.com/office/drawing/2014/main" id="{17244324-F44F-433F-8B22-7C5C105C5563}"/>
              </a:ext>
            </a:extLst>
          </p:cNvPr>
          <p:cNvPicPr>
            <a:picLocks noGrp="1" noChangeAspect="1"/>
          </p:cNvPicPr>
          <p:nvPr>
            <p:ph idx="1"/>
          </p:nvPr>
        </p:nvPicPr>
        <p:blipFill>
          <a:blip r:embed="rId2"/>
          <a:stretch>
            <a:fillRect/>
          </a:stretch>
        </p:blipFill>
        <p:spPr>
          <a:xfrm>
            <a:off x="0" y="1952066"/>
            <a:ext cx="10363200" cy="4164650"/>
          </a:xfrm>
        </p:spPr>
      </p:pic>
    </p:spTree>
    <p:extLst>
      <p:ext uri="{BB962C8B-B14F-4D97-AF65-F5344CB8AC3E}">
        <p14:creationId xmlns:p14="http://schemas.microsoft.com/office/powerpoint/2010/main" val="253302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EEAE-3C7C-4AC1-A0C8-BD557A36D149}"/>
              </a:ext>
            </a:extLst>
          </p:cNvPr>
          <p:cNvSpPr>
            <a:spLocks noGrp="1"/>
          </p:cNvSpPr>
          <p:nvPr>
            <p:ph type="title"/>
          </p:nvPr>
        </p:nvSpPr>
        <p:spPr/>
        <p:txBody>
          <a:bodyPr/>
          <a:lstStyle/>
          <a:p>
            <a:r>
              <a:rPr lang="en-US" dirty="0" err="1"/>
              <a:t>oPs</a:t>
            </a:r>
            <a:r>
              <a:rPr lang="en-US" dirty="0"/>
              <a:t> Annihilation &amp; Detection</a:t>
            </a:r>
          </a:p>
        </p:txBody>
      </p:sp>
      <p:pic>
        <p:nvPicPr>
          <p:cNvPr id="5" name="Content Placeholder 4">
            <a:extLst>
              <a:ext uri="{FF2B5EF4-FFF2-40B4-BE49-F238E27FC236}">
                <a16:creationId xmlns:a16="http://schemas.microsoft.com/office/drawing/2014/main" id="{79C9A300-3024-4074-A95C-AFFFC0EEFF10}"/>
              </a:ext>
            </a:extLst>
          </p:cNvPr>
          <p:cNvPicPr>
            <a:picLocks noGrp="1" noChangeAspect="1"/>
          </p:cNvPicPr>
          <p:nvPr>
            <p:ph idx="1"/>
          </p:nvPr>
        </p:nvPicPr>
        <p:blipFill>
          <a:blip r:embed="rId2"/>
          <a:stretch>
            <a:fillRect/>
          </a:stretch>
        </p:blipFill>
        <p:spPr>
          <a:xfrm>
            <a:off x="-46383" y="2600325"/>
            <a:ext cx="9324975" cy="4257675"/>
          </a:xfrm>
        </p:spPr>
      </p:pic>
      <p:pic>
        <p:nvPicPr>
          <p:cNvPr id="7" name="Picture 6">
            <a:extLst>
              <a:ext uri="{FF2B5EF4-FFF2-40B4-BE49-F238E27FC236}">
                <a16:creationId xmlns:a16="http://schemas.microsoft.com/office/drawing/2014/main" id="{D8137F0B-0DCF-411A-92EF-C2775F6BA214}"/>
              </a:ext>
            </a:extLst>
          </p:cNvPr>
          <p:cNvPicPr>
            <a:picLocks noChangeAspect="1"/>
          </p:cNvPicPr>
          <p:nvPr/>
        </p:nvPicPr>
        <p:blipFill>
          <a:blip r:embed="rId3"/>
          <a:stretch>
            <a:fillRect/>
          </a:stretch>
        </p:blipFill>
        <p:spPr>
          <a:xfrm>
            <a:off x="8167448" y="1497350"/>
            <a:ext cx="3967438" cy="3518741"/>
          </a:xfrm>
          <a:prstGeom prst="rect">
            <a:avLst/>
          </a:prstGeom>
        </p:spPr>
      </p:pic>
      <p:pic>
        <p:nvPicPr>
          <p:cNvPr id="125954" name="Picture 2" descr="Scandium Facts">
            <a:extLst>
              <a:ext uri="{FF2B5EF4-FFF2-40B4-BE49-F238E27FC236}">
                <a16:creationId xmlns:a16="http://schemas.microsoft.com/office/drawing/2014/main" id="{EBFD38CA-2B99-4E3B-A98E-35827EB31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47" y="608653"/>
            <a:ext cx="1777393" cy="177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65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Homework</a:t>
            </a:r>
            <a:endParaRPr lang="en-US" sz="4006" dirty="0"/>
          </a:p>
        </p:txBody>
      </p:sp>
      <p:pic>
        <p:nvPicPr>
          <p:cNvPr id="4" name="Picture 3"/>
          <p:cNvPicPr>
            <a:picLocks noChangeAspect="1"/>
          </p:cNvPicPr>
          <p:nvPr/>
        </p:nvPicPr>
        <p:blipFill>
          <a:blip r:embed="rId2"/>
          <a:stretch>
            <a:fillRect/>
          </a:stretch>
        </p:blipFill>
        <p:spPr>
          <a:xfrm>
            <a:off x="1428053" y="1615336"/>
            <a:ext cx="4475929" cy="5048743"/>
          </a:xfrm>
          <a:prstGeom prst="rect">
            <a:avLst/>
          </a:prstGeom>
        </p:spPr>
      </p:pic>
      <p:pic>
        <p:nvPicPr>
          <p:cNvPr id="5" name="Picture 4"/>
          <p:cNvPicPr>
            <a:picLocks noChangeAspect="1"/>
          </p:cNvPicPr>
          <p:nvPr/>
        </p:nvPicPr>
        <p:blipFill>
          <a:blip r:embed="rId3"/>
          <a:stretch>
            <a:fillRect/>
          </a:stretch>
        </p:blipFill>
        <p:spPr>
          <a:xfrm>
            <a:off x="5903982" y="2330866"/>
            <a:ext cx="4926204" cy="3617681"/>
          </a:xfrm>
          <a:prstGeom prst="rect">
            <a:avLst/>
          </a:prstGeom>
        </p:spPr>
      </p:pic>
    </p:spTree>
    <p:extLst>
      <p:ext uri="{BB962C8B-B14F-4D97-AF65-F5344CB8AC3E}">
        <p14:creationId xmlns:p14="http://schemas.microsoft.com/office/powerpoint/2010/main" val="420057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Water Tomography</a:t>
            </a:r>
          </a:p>
        </p:txBody>
      </p:sp>
      <p:pic>
        <p:nvPicPr>
          <p:cNvPr id="5" name="Picture 4"/>
          <p:cNvPicPr>
            <a:picLocks noChangeAspect="1"/>
          </p:cNvPicPr>
          <p:nvPr/>
        </p:nvPicPr>
        <p:blipFill>
          <a:blip r:embed="rId2"/>
          <a:stretch>
            <a:fillRect/>
          </a:stretch>
        </p:blipFill>
        <p:spPr>
          <a:xfrm>
            <a:off x="1939636" y="1426464"/>
            <a:ext cx="8312727" cy="5431536"/>
          </a:xfrm>
          <a:prstGeom prst="rect">
            <a:avLst/>
          </a:prstGeom>
        </p:spPr>
      </p:pic>
    </p:spTree>
    <p:extLst>
      <p:ext uri="{BB962C8B-B14F-4D97-AF65-F5344CB8AC3E}">
        <p14:creationId xmlns:p14="http://schemas.microsoft.com/office/powerpoint/2010/main" val="2917600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X-ray versus </a:t>
            </a:r>
            <a:r>
              <a:rPr lang="el-GR" altLang="zh-CN" sz="4400" dirty="0"/>
              <a:t>γ</a:t>
            </a:r>
            <a:r>
              <a:rPr lang="en-US" altLang="zh-CN" sz="4400" dirty="0"/>
              <a:t>-ray Radiation</a:t>
            </a:r>
            <a:endParaRPr lang="zh-CN" altLang="en-US" sz="4400" dirty="0"/>
          </a:p>
        </p:txBody>
      </p:sp>
      <p:pic>
        <p:nvPicPr>
          <p:cNvPr id="3379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1177"/>
            <a:ext cx="9144000" cy="391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224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Marie Curie</a:t>
            </a:r>
          </a:p>
        </p:txBody>
      </p:sp>
      <p:pic>
        <p:nvPicPr>
          <p:cNvPr id="4" name="Picture 3"/>
          <p:cNvPicPr>
            <a:picLocks noChangeAspect="1"/>
          </p:cNvPicPr>
          <p:nvPr/>
        </p:nvPicPr>
        <p:blipFill>
          <a:blip r:embed="rId2"/>
          <a:stretch>
            <a:fillRect/>
          </a:stretch>
        </p:blipFill>
        <p:spPr>
          <a:xfrm>
            <a:off x="2567420" y="1426464"/>
            <a:ext cx="7057159" cy="5325341"/>
          </a:xfrm>
          <a:prstGeom prst="rect">
            <a:avLst/>
          </a:prstGeom>
        </p:spPr>
      </p:pic>
    </p:spTree>
    <p:extLst>
      <p:ext uri="{BB962C8B-B14F-4D97-AF65-F5344CB8AC3E}">
        <p14:creationId xmlns:p14="http://schemas.microsoft.com/office/powerpoint/2010/main" val="2332083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Michael </a:t>
            </a:r>
            <a:r>
              <a:rPr lang="en-US" sz="4400" dirty="0" err="1"/>
              <a:t>Ter-Pogossian</a:t>
            </a:r>
            <a:endParaRPr lang="en-US" sz="4400" dirty="0"/>
          </a:p>
        </p:txBody>
      </p:sp>
      <p:sp>
        <p:nvSpPr>
          <p:cNvPr id="6" name="Rectangle 5"/>
          <p:cNvSpPr/>
          <p:nvPr/>
        </p:nvSpPr>
        <p:spPr>
          <a:xfrm>
            <a:off x="1707378" y="5516844"/>
            <a:ext cx="8777243" cy="1200329"/>
          </a:xfrm>
          <a:prstGeom prst="rect">
            <a:avLst/>
          </a:prstGeom>
        </p:spPr>
        <p:txBody>
          <a:bodyPr wrap="square">
            <a:spAutoFit/>
          </a:bodyPr>
          <a:lstStyle/>
          <a:p>
            <a:pPr eaLnBrk="1" hangingPunct="1">
              <a:defRPr/>
            </a:pPr>
            <a:r>
              <a:rPr lang="en-US" sz="1800" b="1" dirty="0">
                <a:solidFill>
                  <a:srgbClr val="000000"/>
                </a:solidFill>
                <a:ea typeface="ＭＳ Ｐゴシック" charset="0"/>
              </a:rPr>
              <a:t>Michel Matthew Ter-Pogossian (April 21, 1925 – June 19, 1996) was one of the pioneers of positron emission tomography (PET), the first functional brain imaging technology. PET can evaluate the brain during mental processes versus structural imaging by conventional CT.</a:t>
            </a:r>
          </a:p>
        </p:txBody>
      </p:sp>
      <p:pic>
        <p:nvPicPr>
          <p:cNvPr id="8" name="Picture 7"/>
          <p:cNvPicPr>
            <a:picLocks noChangeAspect="1"/>
          </p:cNvPicPr>
          <p:nvPr/>
        </p:nvPicPr>
        <p:blipFill>
          <a:blip r:embed="rId2"/>
          <a:stretch>
            <a:fillRect/>
          </a:stretch>
        </p:blipFill>
        <p:spPr>
          <a:xfrm>
            <a:off x="2106344" y="1499026"/>
            <a:ext cx="7979312" cy="4017818"/>
          </a:xfrm>
          <a:prstGeom prst="rect">
            <a:avLst/>
          </a:prstGeom>
        </p:spPr>
      </p:pic>
    </p:spTree>
    <p:extLst>
      <p:ext uri="{BB962C8B-B14F-4D97-AF65-F5344CB8AC3E}">
        <p14:creationId xmlns:p14="http://schemas.microsoft.com/office/powerpoint/2010/main" val="2990511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External vs Internal Source</a:t>
            </a:r>
            <a:endParaRPr lang="zh-CN" altLang="en-US" sz="4400" dirty="0"/>
          </a:p>
        </p:txBody>
      </p:sp>
      <p:grpSp>
        <p:nvGrpSpPr>
          <p:cNvPr id="3" name="Group 2"/>
          <p:cNvGrpSpPr/>
          <p:nvPr/>
        </p:nvGrpSpPr>
        <p:grpSpPr>
          <a:xfrm>
            <a:off x="1939636" y="1517895"/>
            <a:ext cx="8312727" cy="5283404"/>
            <a:chOff x="1524001" y="1070320"/>
            <a:chExt cx="9144000" cy="5811744"/>
          </a:xfrm>
        </p:grpSpPr>
        <p:pic>
          <p:nvPicPr>
            <p:cNvPr id="33798" name="Picture 6" descr="https://upload.wikimedia.org/wikipedia/commons/thumb/c/c2/Gamma_Decay.svg/250px-Gamma_Deca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816" y="5058198"/>
              <a:ext cx="2381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963520" y="4534324"/>
              <a:ext cx="2809875" cy="2143125"/>
            </a:xfrm>
            <a:prstGeom prst="rect">
              <a:avLst/>
            </a:prstGeom>
          </p:spPr>
        </p:pic>
        <p:sp>
          <p:nvSpPr>
            <p:cNvPr id="5" name="TextBox 4"/>
            <p:cNvSpPr txBox="1"/>
            <p:nvPr/>
          </p:nvSpPr>
          <p:spPr>
            <a:xfrm>
              <a:off x="5809485" y="5867823"/>
              <a:ext cx="1170770" cy="276999"/>
            </a:xfrm>
            <a:prstGeom prst="rect">
              <a:avLst/>
            </a:prstGeom>
            <a:noFill/>
          </p:spPr>
          <p:txBody>
            <a:bodyPr wrap="none" rtlCol="0">
              <a:spAutoFit/>
            </a:bodyPr>
            <a:lstStyle/>
            <a:p>
              <a:r>
                <a:rPr lang="en-US" altLang="zh-CN" sz="1200" b="1" dirty="0">
                  <a:solidFill>
                    <a:srgbClr val="7030A0"/>
                  </a:solidFill>
                  <a:latin typeface="Helonia" panose="02000503040000020004" pitchFamily="2" charset="0"/>
                </a:rPr>
                <a:t>Gamma photon</a:t>
              </a:r>
              <a:endParaRPr lang="zh-CN" altLang="en-US" sz="1200" b="1" dirty="0">
                <a:solidFill>
                  <a:srgbClr val="7030A0"/>
                </a:solidFill>
                <a:latin typeface="Helonia" panose="02000503040000020004" pitchFamily="2" charset="0"/>
              </a:endParaRPr>
            </a:p>
          </p:txBody>
        </p:sp>
        <p:sp>
          <p:nvSpPr>
            <p:cNvPr id="6" name="Rectangle 5"/>
            <p:cNvSpPr/>
            <p:nvPr/>
          </p:nvSpPr>
          <p:spPr bwMode="auto">
            <a:xfrm>
              <a:off x="8976320" y="6309320"/>
              <a:ext cx="1368152"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zh-CN" altLang="en-US" sz="1800" dirty="0" err="1"/>
            </a:p>
          </p:txBody>
        </p:sp>
        <p:sp>
          <p:nvSpPr>
            <p:cNvPr id="10" name="TextBox 9"/>
            <p:cNvSpPr txBox="1"/>
            <p:nvPr/>
          </p:nvSpPr>
          <p:spPr>
            <a:xfrm>
              <a:off x="8976320" y="5328887"/>
              <a:ext cx="1170770" cy="276999"/>
            </a:xfrm>
            <a:prstGeom prst="rect">
              <a:avLst/>
            </a:prstGeom>
            <a:noFill/>
          </p:spPr>
          <p:txBody>
            <a:bodyPr wrap="none" rtlCol="0">
              <a:spAutoFit/>
            </a:bodyPr>
            <a:lstStyle/>
            <a:p>
              <a:r>
                <a:rPr lang="en-US" altLang="zh-CN" sz="1200" b="1" dirty="0">
                  <a:solidFill>
                    <a:srgbClr val="7030A0"/>
                  </a:solidFill>
                  <a:latin typeface="Helonia" panose="02000503040000020004" pitchFamily="2" charset="0"/>
                </a:rPr>
                <a:t>Gamma photon</a:t>
              </a:r>
              <a:endParaRPr lang="zh-CN" altLang="en-US" sz="1200" b="1" dirty="0">
                <a:solidFill>
                  <a:srgbClr val="7030A0"/>
                </a:solidFill>
                <a:latin typeface="Helonia" panose="02000503040000020004" pitchFamily="2" charset="0"/>
              </a:endParaRPr>
            </a:p>
          </p:txBody>
        </p:sp>
        <p:pic>
          <p:nvPicPr>
            <p:cNvPr id="33802" name="Picture 10" descr="Image result for x-ray emission 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1170867"/>
              <a:ext cx="6145307" cy="2690279"/>
            </a:xfrm>
            <a:prstGeom prst="rect">
              <a:avLst/>
            </a:prstGeom>
            <a:noFill/>
            <a:extLst>
              <a:ext uri="{909E8E84-426E-40DD-AFC4-6F175D3DCCD1}">
                <a14:hiddenFill xmlns:a14="http://schemas.microsoft.com/office/drawing/2010/main">
                  <a:solidFill>
                    <a:srgbClr val="FFFFFF"/>
                  </a:solidFill>
                </a14:hiddenFill>
              </a:ext>
            </a:extLst>
          </p:spPr>
        </p:pic>
        <p:pic>
          <p:nvPicPr>
            <p:cNvPr id="33804" name="Picture 12" descr="Image result for ct s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225" y="1070320"/>
              <a:ext cx="2423123" cy="30868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1524001" y="4424735"/>
              <a:ext cx="2757352" cy="2457329"/>
            </a:xfrm>
            <a:prstGeom prst="rect">
              <a:avLst/>
            </a:prstGeom>
          </p:spPr>
        </p:pic>
        <p:cxnSp>
          <p:nvCxnSpPr>
            <p:cNvPr id="9" name="Straight Connector 8"/>
            <p:cNvCxnSpPr/>
            <p:nvPr/>
          </p:nvCxnSpPr>
          <p:spPr bwMode="auto">
            <a:xfrm>
              <a:off x="1524002" y="4293096"/>
              <a:ext cx="9143999" cy="0"/>
            </a:xfrm>
            <a:prstGeom prst="line">
              <a:avLst/>
            </a:prstGeom>
            <a:solidFill>
              <a:schemeClr val="accent1"/>
            </a:solidFill>
            <a:ln w="381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26473118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1800" dirty="0" err="1"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book medical imaging">
      <a:dk1>
        <a:srgbClr val="FF0000"/>
      </a:dk1>
      <a:lt1>
        <a:srgbClr val="1C1C1C"/>
      </a:lt1>
      <a:dk2>
        <a:srgbClr val="1C1C1C"/>
      </a:dk2>
      <a:lt2>
        <a:srgbClr val="FFFFFF"/>
      </a:lt2>
      <a:accent1>
        <a:srgbClr val="0000FF"/>
      </a:accent1>
      <a:accent2>
        <a:srgbClr val="00B050"/>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plate">
  <a:themeElements>
    <a:clrScheme name="book medical imaging">
      <a:dk1>
        <a:srgbClr val="FF0000"/>
      </a:dk1>
      <a:lt1>
        <a:srgbClr val="1C1C1C"/>
      </a:lt1>
      <a:dk2>
        <a:srgbClr val="1C1C1C"/>
      </a:dk2>
      <a:lt2>
        <a:srgbClr val="FFFFFF"/>
      </a:lt2>
      <a:accent1>
        <a:srgbClr val="0000FF"/>
      </a:accent1>
      <a:accent2>
        <a:srgbClr val="00B050"/>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037D29BF67744493AC767626542B74" ma:contentTypeVersion="8" ma:contentTypeDescription="Create a new document." ma:contentTypeScope="" ma:versionID="9fba13bb70f6fdc0d8881ca83cca6939">
  <xsd:schema xmlns:xsd="http://www.w3.org/2001/XMLSchema" xmlns:xs="http://www.w3.org/2001/XMLSchema" xmlns:p="http://schemas.microsoft.com/office/2006/metadata/properties" xmlns:ns3="e5cbae32-1e56-4ed1-98f0-920e58778960" targetNamespace="http://schemas.microsoft.com/office/2006/metadata/properties" ma:root="true" ma:fieldsID="e0701a60e0df51587e5e07234ec8de35" ns3:_="">
    <xsd:import namespace="e5cbae32-1e56-4ed1-98f0-920e587789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bae32-1e56-4ed1-98f0-920e58778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B10355-A441-4EDA-B44D-7727BD6250AA}">
  <ds:schemaRefs>
    <ds:schemaRef ds:uri="http://schemas.microsoft.com/sharepoint/v3/contenttype/forms"/>
  </ds:schemaRefs>
</ds:datastoreItem>
</file>

<file path=customXml/itemProps2.xml><?xml version="1.0" encoding="utf-8"?>
<ds:datastoreItem xmlns:ds="http://schemas.openxmlformats.org/officeDocument/2006/customXml" ds:itemID="{87E0D81F-FD3B-4692-82F9-CF66C76BDE22}">
  <ds:schemaRefs>
    <ds:schemaRef ds:uri="http://schemas.openxmlformats.org/package/2006/metadata/core-properties"/>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e5cbae32-1e56-4ed1-98f0-920e58778960"/>
    <ds:schemaRef ds:uri="http://purl.org/dc/dcmitype/"/>
  </ds:schemaRefs>
</ds:datastoreItem>
</file>

<file path=customXml/itemProps3.xml><?xml version="1.0" encoding="utf-8"?>
<ds:datastoreItem xmlns:ds="http://schemas.openxmlformats.org/officeDocument/2006/customXml" ds:itemID="{6538D22B-7418-4B83-9BEF-05CEE3E2A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bae32-1e56-4ed1-98f0-920e58778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27997</TotalTime>
  <Words>1892</Words>
  <Application>Microsoft Office PowerPoint</Application>
  <PresentationFormat>Widescreen</PresentationFormat>
  <Paragraphs>412</Paragraphs>
  <Slides>44</Slides>
  <Notes>15</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4</vt:i4>
      </vt:variant>
      <vt:variant>
        <vt:lpstr>Slide Titles</vt:lpstr>
      </vt:variant>
      <vt:variant>
        <vt:i4>44</vt:i4>
      </vt:variant>
    </vt:vector>
  </HeadingPairs>
  <TitlesOfParts>
    <vt:vector size="64" baseType="lpstr">
      <vt:lpstr>Arial</vt:lpstr>
      <vt:lpstr>Calibri</vt:lpstr>
      <vt:lpstr>Comic Sans MS</vt:lpstr>
      <vt:lpstr>Corbel</vt:lpstr>
      <vt:lpstr>Garamond</vt:lpstr>
      <vt:lpstr>Helonia</vt:lpstr>
      <vt:lpstr>SWScrpc</vt:lpstr>
      <vt:lpstr>Symbol</vt:lpstr>
      <vt:lpstr>Times</vt:lpstr>
      <vt:lpstr>Verdana</vt:lpstr>
      <vt:lpstr>Wingdings</vt:lpstr>
      <vt:lpstr>Wingdings 2</vt:lpstr>
      <vt:lpstr>Metro</vt:lpstr>
      <vt:lpstr>1_Blank Presentation</vt:lpstr>
      <vt:lpstr>template</vt:lpstr>
      <vt:lpstr>2_template</vt:lpstr>
      <vt:lpstr>Photo Editor-foto</vt:lpstr>
      <vt:lpstr>Equation</vt:lpstr>
      <vt:lpstr>Acrobat Document</vt:lpstr>
      <vt:lpstr>Image</vt:lpstr>
      <vt:lpstr>PowerPoint Presentation</vt:lpstr>
      <vt:lpstr>MI Schedule for F21</vt:lpstr>
      <vt:lpstr>Outline</vt:lpstr>
      <vt:lpstr>Earth Tomography</vt:lpstr>
      <vt:lpstr>Water Tomography</vt:lpstr>
      <vt:lpstr>X-ray versus γ-ray Radiation</vt:lpstr>
      <vt:lpstr>Marie Curie</vt:lpstr>
      <vt:lpstr>Michael Ter-Pogossian</vt:lpstr>
      <vt:lpstr>External vs Internal Source</vt:lpstr>
      <vt:lpstr>Molecular/Tracer Sensitivity</vt:lpstr>
      <vt:lpstr>Tracer Sensitivity</vt:lpstr>
      <vt:lpstr>Similarities &amp; Differences</vt:lpstr>
      <vt:lpstr>PET-CT Scanner</vt:lpstr>
      <vt:lpstr>PET-CT for Cancer Imaging</vt:lpstr>
      <vt:lpstr>Outline</vt:lpstr>
      <vt:lpstr>PowerPoint Presentation</vt:lpstr>
      <vt:lpstr>PowerPoint Presentation</vt:lpstr>
      <vt:lpstr>PowerPoint Presentation</vt:lpstr>
      <vt:lpstr>PowerPoint Presentation</vt:lpstr>
      <vt:lpstr>PowerPoint Presentation</vt:lpstr>
      <vt:lpstr>PowerPoint Presentation</vt:lpstr>
      <vt:lpstr>Similar to Beer’s Law</vt:lpstr>
      <vt:lpstr>PowerPoint Presentation</vt:lpstr>
      <vt:lpstr>PowerPoint Presentation</vt:lpstr>
      <vt:lpstr>PowerPoint Presentation</vt:lpstr>
      <vt:lpstr>PowerPoint Presentation</vt:lpstr>
      <vt:lpstr>PowerPoint Presentation</vt:lpstr>
      <vt:lpstr>Outline</vt:lpstr>
      <vt:lpstr>SPECT System</vt:lpstr>
      <vt:lpstr>SPECT Images</vt:lpstr>
      <vt:lpstr>Noise2Noise</vt:lpstr>
      <vt:lpstr>PowerPoint Presentation</vt:lpstr>
      <vt:lpstr>PowerPoint Presentation</vt:lpstr>
      <vt:lpstr>PET System</vt:lpstr>
      <vt:lpstr>PET Sinogram</vt:lpstr>
      <vt:lpstr>PowerPoint Presentation</vt:lpstr>
      <vt:lpstr>PowerPoint Presentation</vt:lpstr>
      <vt:lpstr>Virtual Monochromatic CT Imaging</vt:lpstr>
      <vt:lpstr>Outline</vt:lpstr>
      <vt:lpstr>Whole Body PET</vt:lpstr>
      <vt:lpstr>Time-of-Flight Based Reconstruction</vt:lpstr>
      <vt:lpstr>J-PET Prototype</vt:lpstr>
      <vt:lpstr>oPs Annihilation &amp; Detection</vt:lpstr>
      <vt:lpstr>Homework</vt:lpstr>
    </vt:vector>
  </TitlesOfParts>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PowerPoint Template2</dc:title>
  <dc:creator>David Stanley</dc:creator>
  <cp:lastModifiedBy>Wang, Ge</cp:lastModifiedBy>
  <cp:revision>3379</cp:revision>
  <cp:lastPrinted>2012-03-08T21:40:16Z</cp:lastPrinted>
  <dcterms:created xsi:type="dcterms:W3CDTF">2006-10-23T16:36:06Z</dcterms:created>
  <dcterms:modified xsi:type="dcterms:W3CDTF">2021-11-05T17:37:51Z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0x010100AE037D29BF67744493AC767626542B74</vt:lpwstr>
  </property>
</Properties>
</file>