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44"/>
  </p:notesMasterIdLst>
  <p:handoutMasterIdLst>
    <p:handoutMasterId r:id="rId45"/>
  </p:handoutMasterIdLst>
  <p:sldIdLst>
    <p:sldId id="1214" r:id="rId5"/>
    <p:sldId id="1581" r:id="rId6"/>
    <p:sldId id="1978" r:id="rId7"/>
    <p:sldId id="2045" r:id="rId8"/>
    <p:sldId id="1873" r:id="rId9"/>
    <p:sldId id="1876" r:id="rId10"/>
    <p:sldId id="1878" r:id="rId11"/>
    <p:sldId id="1877" r:id="rId12"/>
    <p:sldId id="1883" r:id="rId13"/>
    <p:sldId id="1884" r:id="rId14"/>
    <p:sldId id="2037" r:id="rId15"/>
    <p:sldId id="2033" r:id="rId16"/>
    <p:sldId id="2046" r:id="rId17"/>
    <p:sldId id="2047" r:id="rId18"/>
    <p:sldId id="1890" r:id="rId19"/>
    <p:sldId id="1892" r:id="rId20"/>
    <p:sldId id="1893" r:id="rId21"/>
    <p:sldId id="2039" r:id="rId22"/>
    <p:sldId id="1930" r:id="rId23"/>
    <p:sldId id="1931" r:id="rId24"/>
    <p:sldId id="1907" r:id="rId25"/>
    <p:sldId id="1908" r:id="rId26"/>
    <p:sldId id="1909" r:id="rId27"/>
    <p:sldId id="1960" r:id="rId28"/>
    <p:sldId id="1911" r:id="rId29"/>
    <p:sldId id="2048" r:id="rId30"/>
    <p:sldId id="1980" r:id="rId31"/>
    <p:sldId id="1981" r:id="rId32"/>
    <p:sldId id="1979" r:id="rId33"/>
    <p:sldId id="1969" r:id="rId34"/>
    <p:sldId id="2041" r:id="rId35"/>
    <p:sldId id="2040" r:id="rId36"/>
    <p:sldId id="1942" r:id="rId37"/>
    <p:sldId id="1943" r:id="rId38"/>
    <p:sldId id="1944" r:id="rId39"/>
    <p:sldId id="1922" r:id="rId40"/>
    <p:sldId id="1913" r:id="rId41"/>
    <p:sldId id="1914" r:id="rId42"/>
    <p:sldId id="1958" r:id="rId4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FF9900"/>
    <a:srgbClr val="009900"/>
    <a:srgbClr val="33CC33"/>
    <a:srgbClr val="FF99CC"/>
    <a:srgbClr val="9900FF"/>
    <a:srgbClr val="CC0000"/>
    <a:srgbClr val="0033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 autoAdjust="0"/>
    <p:restoredTop sz="86432" autoAdjust="0"/>
  </p:normalViewPr>
  <p:slideViewPr>
    <p:cSldViewPr snapToGrid="0">
      <p:cViewPr varScale="1">
        <p:scale>
          <a:sx n="139" d="100"/>
          <a:sy n="139" d="100"/>
        </p:scale>
        <p:origin x="624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782"/>
    </p:cViewPr>
  </p:sorterViewPr>
  <p:notesViewPr>
    <p:cSldViewPr snapToGrid="0">
      <p:cViewPr varScale="1">
        <p:scale>
          <a:sx n="54" d="100"/>
          <a:sy n="54" d="100"/>
        </p:scale>
        <p:origin x="2568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2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8/27/2024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twitter.com/gabrielpeyre/status/1178534938850795520/photo/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rwth-aachen.de/research/applications/cs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ingle-pixel-camera-diagram_fig3_32296346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502.03167v3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ticsindiamag.com/hands-on-guide-to-implement-batch-normalization-in-deep-learning-model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onc.2017.00315/ful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towardsdatascience.com/curse-of-batch-normalization-8e6dd20bc30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Last MRI Piece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TV-based MRI Reconstruction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386" y="1711494"/>
            <a:ext cx="7741227" cy="5022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3425" y="2467156"/>
            <a:ext cx="3545457" cy="6642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7C1A-46C8-45BB-94F9-6AF7D3C3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L0 Norm Replaced by L1 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117EB43-21C3-463A-A48C-28B456CDF297}"/>
                  </a:ext>
                </a:extLst>
              </p:cNvPr>
              <p:cNvSpPr txBox="1"/>
              <p:nvPr/>
            </p:nvSpPr>
            <p:spPr bwMode="auto">
              <a:xfrm>
                <a:off x="727700" y="2150207"/>
                <a:ext cx="5136631" cy="88423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l-G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𝛷</m:t>
                      </m:r>
                      <m:acc>
                        <m:accPr>
                          <m:chr m:val="⃗"/>
                          <m:ctrlPr>
                            <a:rPr lang="el-G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ΦΨ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117EB43-21C3-463A-A48C-28B456CD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700" y="2150207"/>
                <a:ext cx="5136631" cy="884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3F457-DA3D-4A1A-BBF2-27BDAE9A51E2}"/>
              </a:ext>
            </a:extLst>
          </p:cNvPr>
          <p:cNvSpPr txBox="1">
            <a:spLocks/>
          </p:cNvSpPr>
          <p:nvPr/>
        </p:nvSpPr>
        <p:spPr>
          <a:xfrm>
            <a:off x="2397343" y="2882243"/>
            <a:ext cx="2014539" cy="406187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Measurement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3E1FC-63E1-4F68-BC9A-72103AAA5A2D}"/>
              </a:ext>
            </a:extLst>
          </p:cNvPr>
          <p:cNvSpPr/>
          <p:nvPr/>
        </p:nvSpPr>
        <p:spPr>
          <a:xfrm>
            <a:off x="2022841" y="3680738"/>
            <a:ext cx="8477347" cy="125426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4E4E2F-7A35-44AF-838A-A7E90C492C4C}"/>
              </a:ext>
            </a:extLst>
          </p:cNvPr>
          <p:cNvSpPr txBox="1">
            <a:spLocks/>
          </p:cNvSpPr>
          <p:nvPr/>
        </p:nvSpPr>
        <p:spPr>
          <a:xfrm>
            <a:off x="8159743" y="2835993"/>
            <a:ext cx="2014538" cy="452437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err="1"/>
              <a:t>Sparsifying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0945E9E-B8EB-479A-B8CD-7D5923BD934F}"/>
                  </a:ext>
                </a:extLst>
              </p:cNvPr>
              <p:cNvSpPr txBox="1"/>
              <p:nvPr/>
            </p:nvSpPr>
            <p:spPr bwMode="auto">
              <a:xfrm>
                <a:off x="7787604" y="2200497"/>
                <a:ext cx="3029946" cy="65703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0945E9E-B8EB-479A-B8CD-7D5923BD9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7604" y="2200497"/>
                <a:ext cx="3029946" cy="657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C5EBE8A-1251-41AC-B7B4-A54CEB85EF37}"/>
              </a:ext>
            </a:extLst>
          </p:cNvPr>
          <p:cNvSpPr/>
          <p:nvPr/>
        </p:nvSpPr>
        <p:spPr>
          <a:xfrm>
            <a:off x="7516472" y="2084672"/>
            <a:ext cx="2911795" cy="83937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17F384-4D5A-4EC0-A33D-AF9394A2D252}"/>
              </a:ext>
            </a:extLst>
          </p:cNvPr>
          <p:cNvSpPr txBox="1">
            <a:spLocks/>
          </p:cNvSpPr>
          <p:nvPr/>
        </p:nvSpPr>
        <p:spPr>
          <a:xfrm>
            <a:off x="4498411" y="5090585"/>
            <a:ext cx="5421291" cy="1373687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Objective Function consists of two terms:</a:t>
            </a:r>
          </a:p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The first is data fidelity</a:t>
            </a:r>
          </a:p>
          <a:p>
            <a:pPr marL="6858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The second is prior information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7E1CC6-8F25-4B1B-BB25-223FBD4B42D0}"/>
              </a:ext>
            </a:extLst>
          </p:cNvPr>
          <p:cNvSpPr/>
          <p:nvPr/>
        </p:nvSpPr>
        <p:spPr>
          <a:xfrm>
            <a:off x="620218" y="2109324"/>
            <a:ext cx="5051953" cy="83937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0">
                <a:extLst>
                  <a:ext uri="{FF2B5EF4-FFF2-40B4-BE49-F238E27FC236}">
                    <a16:creationId xmlns:a16="http://schemas.microsoft.com/office/drawing/2014/main" id="{0D7C29E4-CFDC-4412-A1A3-1C5D5FF64FD1}"/>
                  </a:ext>
                </a:extLst>
              </p:cNvPr>
              <p:cNvSpPr txBox="1"/>
              <p:nvPr/>
            </p:nvSpPr>
            <p:spPr bwMode="auto">
              <a:xfrm>
                <a:off x="2347767" y="3766481"/>
                <a:ext cx="8321948" cy="100586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=</a:t>
                </a:r>
                <a:r>
                  <a:rPr lang="pt-BR" sz="4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𝑀𝑖𝑛</m:t>
                        </m:r>
                      </m:num>
                      <m:den>
                        <m:acc>
                          <m:accPr>
                            <m:chr m:val="⃗"/>
                            <m:ctrlPr>
                              <a:rPr lang="el-G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||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𝛷</m:t>
                    </m:r>
                    <m:acc>
                      <m:accPr>
                        <m:chr m:val="⃗"/>
                        <m:ctrlPr>
                          <a:rPr lang="el-G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rgbClr val="000000"/>
                    </a:solidFill>
                  </a:rPr>
                  <a:t>||</a:t>
                </a:r>
                <a:r>
                  <a:rPr lang="en-US" sz="48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4800" dirty="0">
                    <a:solidFill>
                      <a:srgbClr val="00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48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800" baseline="-25000" dirty="0"/>
              </a:p>
            </p:txBody>
          </p:sp>
        </mc:Choice>
        <mc:Fallback xmlns="">
          <p:sp>
            <p:nvSpPr>
              <p:cNvPr id="23" name="Object 10">
                <a:extLst>
                  <a:ext uri="{FF2B5EF4-FFF2-40B4-BE49-F238E27FC236}">
                    <a16:creationId xmlns:a16="http://schemas.microsoft.com/office/drawing/2014/main" id="{0D7C29E4-CFDC-4412-A1A3-1C5D5FF64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7767" y="3766481"/>
                <a:ext cx="8321948" cy="1005866"/>
              </a:xfrm>
              <a:prstGeom prst="rect">
                <a:avLst/>
              </a:prstGeom>
              <a:blipFill>
                <a:blip r:embed="rId5"/>
                <a:stretch>
                  <a:fillRect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65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5D1D57-C236-4BE4-8716-7BCDE12BAAAC}"/>
              </a:ext>
            </a:extLst>
          </p:cNvPr>
          <p:cNvSpPr txBox="1"/>
          <p:nvPr/>
        </p:nvSpPr>
        <p:spPr>
          <a:xfrm>
            <a:off x="715765" y="6379658"/>
            <a:ext cx="10981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hlinkClick r:id="rId2"/>
              </a:rPr>
              <a:t>https://twitter.com/gabrielpeyre/status/1178534938850795520/photo/1</a:t>
            </a:r>
            <a:r>
              <a:rPr lang="en-US" sz="1600" dirty="0"/>
              <a:t> </a:t>
            </a:r>
          </a:p>
        </p:txBody>
      </p:sp>
      <p:pic>
        <p:nvPicPr>
          <p:cNvPr id="104450" name="Picture 2" descr="Image">
            <a:extLst>
              <a:ext uri="{FF2B5EF4-FFF2-40B4-BE49-F238E27FC236}">
                <a16:creationId xmlns:a16="http://schemas.microsoft.com/office/drawing/2014/main" id="{B6A4917C-91D7-4488-8DFC-41971694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10" y="45492"/>
            <a:ext cx="8750012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811A9F-FCFE-45A1-B8F2-6265BDE83048}"/>
              </a:ext>
            </a:extLst>
          </p:cNvPr>
          <p:cNvSpPr txBox="1"/>
          <p:nvPr/>
        </p:nvSpPr>
        <p:spPr>
          <a:xfrm>
            <a:off x="144406" y="1354554"/>
            <a:ext cx="43549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F14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Johnson-</a:t>
            </a:r>
            <a:r>
              <a:rPr lang="en-US" sz="4400" b="1" i="0" dirty="0" err="1">
                <a:solidFill>
                  <a:srgbClr val="0F14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Lindenstrauss</a:t>
            </a:r>
            <a:r>
              <a:rPr lang="en-US" sz="4400" b="1" i="0" dirty="0">
                <a:solidFill>
                  <a:srgbClr val="0F14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Lemma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7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512CC-ADC5-4626-B6F8-99481EEA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28" y="1298790"/>
            <a:ext cx="8634944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866B2-5393-4293-A50B-23FCEBF7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8B794-F943-4CF8-AA70-B6EB55702AE5}"/>
              </a:ext>
            </a:extLst>
          </p:cNvPr>
          <p:cNvSpPr txBox="1"/>
          <p:nvPr/>
        </p:nvSpPr>
        <p:spPr>
          <a:xfrm>
            <a:off x="1459043" y="6519446"/>
            <a:ext cx="8954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hlinkClick r:id="rId3"/>
              </a:rPr>
              <a:t>https://www.ti.rwth-aachen.de/research/applications/cs.php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42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1A3F-0BDE-4BA6-A67A-6D9E4978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Pixel Camera</a:t>
            </a:r>
          </a:p>
        </p:txBody>
      </p:sp>
      <p:pic>
        <p:nvPicPr>
          <p:cNvPr id="1026" name="Picture 2" descr="Single-pixel camera diagram ">
            <a:extLst>
              <a:ext uri="{FF2B5EF4-FFF2-40B4-BE49-F238E27FC236}">
                <a16:creationId xmlns:a16="http://schemas.microsoft.com/office/drawing/2014/main" id="{F2838BA6-5B8E-4DA5-BF01-284D8C8A40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98650"/>
            <a:ext cx="80962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8BC00-1C3D-431F-A073-1F5BA2A4C96E}"/>
              </a:ext>
            </a:extLst>
          </p:cNvPr>
          <p:cNvSpPr txBox="1"/>
          <p:nvPr/>
        </p:nvSpPr>
        <p:spPr>
          <a:xfrm>
            <a:off x="1410165" y="6242050"/>
            <a:ext cx="8657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hlinkClick r:id="rId3"/>
              </a:rPr>
              <a:t>https://www.researchgate.net/figure/Single-pixel-camera-diagram_fig3_322963461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319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5270" y="2690939"/>
            <a:ext cx="8521460" cy="2376264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CS-based MRI Reconstruction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Deep MRI Recon Networks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Fingerprint &amp; SPIN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Network Techniques</a:t>
            </a:r>
          </a:p>
        </p:txBody>
      </p:sp>
    </p:spTree>
    <p:extLst>
      <p:ext uri="{BB962C8B-B14F-4D97-AF65-F5344CB8AC3E}">
        <p14:creationId xmlns:p14="http://schemas.microsoft.com/office/powerpoint/2010/main" val="394272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AD57-F6A7-48F3-A6DA-AFF12574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D4A117-1CB8-4B40-A751-72D71D46F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455" y="1426464"/>
            <a:ext cx="7261863" cy="222332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87AD556-3C4B-4868-A844-5286C52DC54B}"/>
              </a:ext>
            </a:extLst>
          </p:cNvPr>
          <p:cNvSpPr txBox="1"/>
          <p:nvPr/>
        </p:nvSpPr>
        <p:spPr>
          <a:xfrm>
            <a:off x="491857" y="4175404"/>
            <a:ext cx="5731056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Conventional Reconstruction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Via several discrete transforms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Fourier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Hilbert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Radon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Automap Reconstruction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Direct mapping from raw data to image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F310D-7115-405E-ADEE-349083469BD2}"/>
              </a:ext>
            </a:extLst>
          </p:cNvPr>
          <p:cNvGrpSpPr/>
          <p:nvPr/>
        </p:nvGrpSpPr>
        <p:grpSpPr>
          <a:xfrm>
            <a:off x="7741183" y="1426464"/>
            <a:ext cx="4301671" cy="2927422"/>
            <a:chOff x="6713222" y="3401950"/>
            <a:chExt cx="4601028" cy="32839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D69CFD-CC83-4A25-B716-2C05ACE1A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2194" y="3401950"/>
              <a:ext cx="4452056" cy="32839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BD2273-AC7E-44F3-B3DD-95BFACE5BBE8}"/>
                </a:ext>
              </a:extLst>
            </p:cNvPr>
            <p:cNvSpPr/>
            <p:nvPr/>
          </p:nvSpPr>
          <p:spPr>
            <a:xfrm>
              <a:off x="6713222" y="3559696"/>
              <a:ext cx="545284" cy="290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pic>
        <p:nvPicPr>
          <p:cNvPr id="95234" name="Picture 2" descr="“radon transform sinogram to image”的图片搜索结果">
            <a:extLst>
              <a:ext uri="{FF2B5EF4-FFF2-40B4-BE49-F238E27FC236}">
                <a16:creationId xmlns:a16="http://schemas.microsoft.com/office/drawing/2014/main" id="{7068011B-6EC2-453D-901A-3AFBA1BF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94" y="4440628"/>
            <a:ext cx="1357292" cy="11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33557-25CD-4D03-9343-12543DE12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007" y="4440628"/>
            <a:ext cx="1263773" cy="113107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4DECD1-94E0-4933-9D82-B332DF3B194F}"/>
              </a:ext>
            </a:extLst>
          </p:cNvPr>
          <p:cNvCxnSpPr>
            <a:stCxn id="95234" idx="3"/>
            <a:endCxn id="9" idx="1"/>
          </p:cNvCxnSpPr>
          <p:nvPr/>
        </p:nvCxnSpPr>
        <p:spPr>
          <a:xfrm>
            <a:off x="9090086" y="5006167"/>
            <a:ext cx="177892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4FE453-36CF-4065-9CC9-55AF5AE62188}"/>
              </a:ext>
            </a:extLst>
          </p:cNvPr>
          <p:cNvSpPr txBox="1"/>
          <p:nvPr/>
        </p:nvSpPr>
        <p:spPr>
          <a:xfrm>
            <a:off x="9298288" y="4607603"/>
            <a:ext cx="14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Inv.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Radon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4CFD99-E401-4F8B-A3A0-7BFED95943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3174"/>
          <a:stretch/>
        </p:blipFill>
        <p:spPr>
          <a:xfrm>
            <a:off x="7732794" y="5675777"/>
            <a:ext cx="1357292" cy="1131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8264A7-B640-4AAF-A1EB-A3AE336A1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9008" y="5675777"/>
            <a:ext cx="1263772" cy="113190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1CBD89-752E-47C6-B0D8-D32D82B3E106}"/>
              </a:ext>
            </a:extLst>
          </p:cNvPr>
          <p:cNvCxnSpPr/>
          <p:nvPr/>
        </p:nvCxnSpPr>
        <p:spPr>
          <a:xfrm>
            <a:off x="9090086" y="6272076"/>
            <a:ext cx="177892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562ADE9-BCC7-434C-ADCB-B5C1B1068119}"/>
              </a:ext>
            </a:extLst>
          </p:cNvPr>
          <p:cNvSpPr txBox="1"/>
          <p:nvPr/>
        </p:nvSpPr>
        <p:spPr>
          <a:xfrm>
            <a:off x="9298288" y="5873512"/>
            <a:ext cx="1460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Inv. Fourier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4112F-BFB5-4864-9CD1-8D508A1198DC}"/>
              </a:ext>
            </a:extLst>
          </p:cNvPr>
          <p:cNvSpPr txBox="1"/>
          <p:nvPr/>
        </p:nvSpPr>
        <p:spPr>
          <a:xfrm>
            <a:off x="6436736" y="4807658"/>
            <a:ext cx="123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CT recon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5343C-05AB-469F-9476-BEA179012372}"/>
              </a:ext>
            </a:extLst>
          </p:cNvPr>
          <p:cNvSpPr txBox="1"/>
          <p:nvPr/>
        </p:nvSpPr>
        <p:spPr>
          <a:xfrm>
            <a:off x="6375103" y="603788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MRI recon</a:t>
            </a:r>
          </a:p>
        </p:txBody>
      </p:sp>
    </p:spTree>
    <p:extLst>
      <p:ext uri="{BB962C8B-B14F-4D97-AF65-F5344CB8AC3E}">
        <p14:creationId xmlns:p14="http://schemas.microsoft.com/office/powerpoint/2010/main" val="114331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49C7-5EA5-4876-A21D-55643BB5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46649C-A8C7-40AA-B933-053AA5DD0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4"/>
          <a:stretch/>
        </p:blipFill>
        <p:spPr>
          <a:xfrm>
            <a:off x="1994870" y="2107474"/>
            <a:ext cx="8202259" cy="4484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53377-8FBA-4A20-A134-025DC8651F20}"/>
              </a:ext>
            </a:extLst>
          </p:cNvPr>
          <p:cNvSpPr txBox="1"/>
          <p:nvPr/>
        </p:nvSpPr>
        <p:spPr>
          <a:xfrm>
            <a:off x="8778269" y="6437592"/>
            <a:ext cx="3174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https://doi.org/10.1038/nature25988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2AB881C-D4B5-2146-94F3-E362FF140F7B}"/>
              </a:ext>
            </a:extLst>
          </p:cNvPr>
          <p:cNvSpPr txBox="1"/>
          <p:nvPr/>
        </p:nvSpPr>
        <p:spPr>
          <a:xfrm>
            <a:off x="370034" y="1622642"/>
            <a:ext cx="1158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 mapping between complex-valued signal data and real-valued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D0AD2-E2BA-4047-A096-4E49691CB171}"/>
              </a:ext>
            </a:extLst>
          </p:cNvPr>
          <p:cNvSpPr txBox="1"/>
          <p:nvPr/>
        </p:nvSpPr>
        <p:spPr>
          <a:xfrm>
            <a:off x="370034" y="5036762"/>
            <a:ext cx="324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Two fully-connected layers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Three convolutional layers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18A17-391A-42DF-A661-F16EBFAE2DD9}"/>
              </a:ext>
            </a:extLst>
          </p:cNvPr>
          <p:cNvSpPr/>
          <p:nvPr/>
        </p:nvSpPr>
        <p:spPr>
          <a:xfrm>
            <a:off x="2265028" y="2243381"/>
            <a:ext cx="545284" cy="427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78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CB44-005A-4038-885B-6A566543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 Used in Automap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11ED7-24B4-448C-8865-EC40E00B3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543501"/>
            <a:ext cx="10363200" cy="3053697"/>
          </a:xfrm>
        </p:spPr>
      </p:pic>
    </p:spTree>
    <p:extLst>
      <p:ext uri="{BB962C8B-B14F-4D97-AF65-F5344CB8AC3E}">
        <p14:creationId xmlns:p14="http://schemas.microsoft.com/office/powerpoint/2010/main" val="77526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7D36-1AE2-AD40-A7D6-38E44F67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Data Preparation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B9C604-CE3B-9C4B-BEF1-C82B19468CC6}"/>
              </a:ext>
            </a:extLst>
          </p:cNvPr>
          <p:cNvSpPr>
            <a:spLocks noChangeAspect="1"/>
          </p:cNvSpPr>
          <p:nvPr/>
        </p:nvSpPr>
        <p:spPr>
          <a:xfrm>
            <a:off x="2698044" y="2528712"/>
            <a:ext cx="2215290" cy="221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C218F7-62B9-ED42-9552-BC1D67D58EB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13334" y="3636357"/>
            <a:ext cx="1564693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90AD0B-1D6A-3C48-A14A-70F649E41DBA}"/>
              </a:ext>
            </a:extLst>
          </p:cNvPr>
          <p:cNvSpPr txBox="1"/>
          <p:nvPr/>
        </p:nvSpPr>
        <p:spPr>
          <a:xfrm>
            <a:off x="3421867" y="4744002"/>
            <a:ext cx="76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64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C5D9C9-4CC2-3C40-A537-00EBDE07834A}"/>
              </a:ext>
            </a:extLst>
          </p:cNvPr>
          <p:cNvSpPr>
            <a:spLocks noChangeAspect="1"/>
          </p:cNvSpPr>
          <p:nvPr/>
        </p:nvSpPr>
        <p:spPr>
          <a:xfrm>
            <a:off x="6522967" y="2530002"/>
            <a:ext cx="2214000" cy="221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AD7EE-4095-2F4B-85EA-82733C066379}"/>
              </a:ext>
            </a:extLst>
          </p:cNvPr>
          <p:cNvSpPr txBox="1"/>
          <p:nvPr/>
        </p:nvSpPr>
        <p:spPr>
          <a:xfrm>
            <a:off x="4993325" y="2667036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Fourier</a:t>
            </a:r>
          </a:p>
          <a:p>
            <a:r>
              <a:rPr lang="en-US" dirty="0"/>
              <a:t>transform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8218B5-E9C3-B940-8EA9-6062F0CA2524}"/>
              </a:ext>
            </a:extLst>
          </p:cNvPr>
          <p:cNvSpPr txBox="1"/>
          <p:nvPr/>
        </p:nvSpPr>
        <p:spPr>
          <a:xfrm>
            <a:off x="2235200" y="3397955"/>
            <a:ext cx="553998" cy="5156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zh-CN" dirty="0"/>
              <a:t>64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B23739-17A2-334C-913F-A41B2B724FCC}"/>
              </a:ext>
            </a:extLst>
          </p:cNvPr>
          <p:cNvSpPr txBox="1"/>
          <p:nvPr/>
        </p:nvSpPr>
        <p:spPr>
          <a:xfrm>
            <a:off x="3222156" y="5497524"/>
            <a:ext cx="116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Label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62CB71-7DD0-434F-BC44-7F558BE181B3}"/>
              </a:ext>
            </a:extLst>
          </p:cNvPr>
          <p:cNvSpPr txBox="1"/>
          <p:nvPr/>
        </p:nvSpPr>
        <p:spPr>
          <a:xfrm>
            <a:off x="7046434" y="5497524"/>
            <a:ext cx="116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7899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5F6A0-E51C-4D9C-A3F0-93448C9A700D}"/>
              </a:ext>
            </a:extLst>
          </p:cNvPr>
          <p:cNvSpPr/>
          <p:nvPr/>
        </p:nvSpPr>
        <p:spPr>
          <a:xfrm>
            <a:off x="-1" y="1860114"/>
            <a:ext cx="12191999" cy="27278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2A64-3653-D044-9229-8C693379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A73C9-12B2-884B-A1E8-BD98D30AC6CD}"/>
              </a:ext>
            </a:extLst>
          </p:cNvPr>
          <p:cNvSpPr>
            <a:spLocks noChangeAspect="1"/>
          </p:cNvSpPr>
          <p:nvPr/>
        </p:nvSpPr>
        <p:spPr>
          <a:xfrm>
            <a:off x="6747626" y="2322000"/>
            <a:ext cx="2214000" cy="221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C604-CE3B-9C4B-BEF1-C82B19468CC6}"/>
              </a:ext>
            </a:extLst>
          </p:cNvPr>
          <p:cNvSpPr>
            <a:spLocks noChangeAspect="1"/>
          </p:cNvSpPr>
          <p:nvPr/>
        </p:nvSpPr>
        <p:spPr>
          <a:xfrm>
            <a:off x="2967643" y="2322000"/>
            <a:ext cx="2215290" cy="221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K</a:t>
            </a:r>
            <a:r>
              <a:rPr lang="en-US" altLang="zh-CN" dirty="0"/>
              <a:t>-space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C218F7-62B9-ED42-9552-BC1D67D58EB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182933" y="3429645"/>
            <a:ext cx="1564693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666F6C9-A177-0C4C-922C-B70892DC45D3}"/>
              </a:ext>
            </a:extLst>
          </p:cNvPr>
          <p:cNvSpPr txBox="1"/>
          <p:nvPr/>
        </p:nvSpPr>
        <p:spPr>
          <a:xfrm>
            <a:off x="5182933" y="2182330"/>
            <a:ext cx="1575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Inverse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Fourier</a:t>
            </a:r>
          </a:p>
          <a:p>
            <a:r>
              <a:rPr lang="en-US" dirty="0"/>
              <a:t>Transform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44345-9F32-4541-9A72-B6B033771DB6}"/>
              </a:ext>
            </a:extLst>
          </p:cNvPr>
          <p:cNvSpPr txBox="1"/>
          <p:nvPr/>
        </p:nvSpPr>
        <p:spPr>
          <a:xfrm>
            <a:off x="646044" y="5068711"/>
            <a:ext cx="1142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AUTOMAP, the inverse Fourier transform is learned by a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28394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5270" y="2690939"/>
            <a:ext cx="8521460" cy="2376264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CS-based MRI Reconstruction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Deep MRI Recon Networks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Fingerprint &amp; SPIN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Network Techniques</a:t>
            </a:r>
          </a:p>
        </p:txBody>
      </p:sp>
    </p:spTree>
    <p:extLst>
      <p:ext uri="{BB962C8B-B14F-4D97-AF65-F5344CB8AC3E}">
        <p14:creationId xmlns:p14="http://schemas.microsoft.com/office/powerpoint/2010/main" val="103196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9B4F-A5B4-40CB-9C1F-B0E85E2D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Fingerprinting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31F6CC-705F-4AEC-91DE-C02D68014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604207"/>
            <a:ext cx="10363200" cy="2532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4AC58F-B2CD-43C8-866D-CF161F1E2F33}"/>
              </a:ext>
            </a:extLst>
          </p:cNvPr>
          <p:cNvSpPr/>
          <p:nvPr/>
        </p:nvSpPr>
        <p:spPr>
          <a:xfrm>
            <a:off x="914400" y="1956598"/>
            <a:ext cx="891782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Simultaneously quantification of multiple tissue parameters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Fast scan with good high sensitivity</a:t>
            </a:r>
          </a:p>
        </p:txBody>
      </p:sp>
    </p:spTree>
    <p:extLst>
      <p:ext uri="{BB962C8B-B14F-4D97-AF65-F5344CB8AC3E}">
        <p14:creationId xmlns:p14="http://schemas.microsoft.com/office/powerpoint/2010/main" val="2995014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9B4F-A5B4-40CB-9C1F-B0E85E2D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Fingerprinting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EBC54C-7189-4926-979F-77EEFFF00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238" y="1590424"/>
            <a:ext cx="8381523" cy="5042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4CDE78-AAEA-4B9F-B778-E374F96CD22A}"/>
              </a:ext>
            </a:extLst>
          </p:cNvPr>
          <p:cNvSpPr txBox="1"/>
          <p:nvPr/>
        </p:nvSpPr>
        <p:spPr>
          <a:xfrm>
            <a:off x="8073425" y="6478686"/>
            <a:ext cx="4020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https://doi.org/10.1016/j.cobme.2017.11.001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Not Optimized 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2" y="3022186"/>
            <a:ext cx="4273615" cy="3548836"/>
          </a:xfrm>
        </p:spPr>
        <p:txBody>
          <a:bodyPr>
            <a:normAutofit/>
          </a:bodyPr>
          <a:lstStyle/>
          <a:p>
            <a:r>
              <a:rPr lang="en-US" dirty="0"/>
              <a:t>Pulse Sequence Has Not Been Optimized Yet</a:t>
            </a:r>
          </a:p>
          <a:p>
            <a:r>
              <a:rPr lang="en-US" dirty="0"/>
              <a:t>Dictionary Has Not Been Optimized Yet</a:t>
            </a:r>
          </a:p>
          <a:p>
            <a:r>
              <a:rPr lang="en-US" dirty="0"/>
              <a:t>Fourier Framework Is Not Perfect Either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1" y="1426464"/>
            <a:ext cx="7169840" cy="5368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3520" y="4020954"/>
            <a:ext cx="1913937" cy="6352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0933" y="2046514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Kind of Random Signature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5400000" flipH="1" flipV="1">
            <a:off x="4528908" y="938929"/>
            <a:ext cx="1743607" cy="4420444"/>
          </a:xfrm>
          <a:prstGeom prst="curvedConnector2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/>
          <a:lstStyle/>
          <a:p>
            <a:r>
              <a:rPr lang="en-US" dirty="0"/>
              <a:t>Synergized Pulsing-Imaging Network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72865" y="1729199"/>
            <a:ext cx="6298199" cy="4454261"/>
            <a:chOff x="2104785" y="1251593"/>
            <a:chExt cx="7620820" cy="538965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1592" y="1924548"/>
              <a:ext cx="1157621" cy="681486"/>
            </a:xfrm>
            <a:prstGeom prst="rect">
              <a:avLst/>
            </a:prstGeom>
          </p:spPr>
        </p:pic>
        <p:pic>
          <p:nvPicPr>
            <p:cNvPr id="1064" name="Picture 4" descr="Image result for magnetization v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415" y="1588202"/>
              <a:ext cx="2119646" cy="120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7" name="Rectangle 1076"/>
            <p:cNvSpPr/>
            <p:nvPr/>
          </p:nvSpPr>
          <p:spPr bwMode="auto">
            <a:xfrm>
              <a:off x="2641526" y="1251593"/>
              <a:ext cx="4651789" cy="20151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5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65" name="Group 1064"/>
            <p:cNvGrpSpPr/>
            <p:nvPr/>
          </p:nvGrpSpPr>
          <p:grpSpPr>
            <a:xfrm>
              <a:off x="3031552" y="1345688"/>
              <a:ext cx="2110455" cy="1822036"/>
              <a:chOff x="780490" y="1136594"/>
              <a:chExt cx="2447270" cy="2038133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780490" y="2568818"/>
                <a:ext cx="2093968" cy="605909"/>
                <a:chOff x="783709" y="2934227"/>
                <a:chExt cx="2607565" cy="754523"/>
              </a:xfrm>
              <a:pattFill prst="ltHorz">
                <a:fgClr>
                  <a:srgbClr val="FF9900"/>
                </a:fgClr>
                <a:bgClr>
                  <a:schemeClr val="bg1"/>
                </a:bgClr>
              </a:pattFill>
            </p:grpSpPr>
            <p:sp>
              <p:nvSpPr>
                <p:cNvPr id="32" name="Rectangle 31"/>
                <p:cNvSpPr/>
                <p:nvPr/>
              </p:nvSpPr>
              <p:spPr bwMode="auto">
                <a:xfrm>
                  <a:off x="783709" y="2934227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1215959" y="2934227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1648209" y="2934227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2080459" y="2934227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2523595" y="2934227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2955846" y="2934227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780490" y="1852705"/>
                <a:ext cx="2093968" cy="605909"/>
                <a:chOff x="778152" y="2056001"/>
                <a:chExt cx="2607565" cy="754523"/>
              </a:xfrm>
              <a:pattFill prst="ltHorz">
                <a:fgClr>
                  <a:srgbClr val="FF9900"/>
                </a:fgClr>
                <a:bgClr>
                  <a:schemeClr val="bg1"/>
                </a:bgClr>
              </a:pattFill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778152" y="2056001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1210402" y="2056001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1642652" y="2056001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2074902" y="2056001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2518038" y="2056001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2950289" y="2056001"/>
                  <a:ext cx="435428" cy="7545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780490" y="1136594"/>
                <a:ext cx="2093968" cy="605909"/>
                <a:chOff x="778152" y="1150714"/>
                <a:chExt cx="2607565" cy="754523"/>
              </a:xfrm>
            </p:grpSpPr>
            <p:sp>
              <p:nvSpPr>
                <p:cNvPr id="47" name="Rectangle 46"/>
                <p:cNvSpPr/>
                <p:nvPr/>
              </p:nvSpPr>
              <p:spPr bwMode="auto">
                <a:xfrm>
                  <a:off x="778152" y="1150714"/>
                  <a:ext cx="435428" cy="754523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1210402" y="1150714"/>
                  <a:ext cx="435428" cy="754523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1642652" y="1150714"/>
                  <a:ext cx="435428" cy="754523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2074902" y="1150714"/>
                  <a:ext cx="435428" cy="754523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2518038" y="1150714"/>
                  <a:ext cx="435428" cy="754523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2950289" y="1150714"/>
                  <a:ext cx="435428" cy="754523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780490" y="1439548"/>
                <a:ext cx="244727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780490" y="2155659"/>
                <a:ext cx="244727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780490" y="2871772"/>
                <a:ext cx="244727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>
                <a:stCxn id="47" idx="1"/>
              </p:cNvCxnSpPr>
              <p:nvPr/>
            </p:nvCxnSpPr>
            <p:spPr bwMode="auto">
              <a:xfrm flipV="1">
                <a:off x="780490" y="1136594"/>
                <a:ext cx="0" cy="30295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V="1">
                <a:off x="1127602" y="1209231"/>
                <a:ext cx="0" cy="2276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1477267" y="1419032"/>
                <a:ext cx="0" cy="2276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 flipV="1">
                <a:off x="1821826" y="1136594"/>
                <a:ext cx="0" cy="30295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2176597" y="1445255"/>
                <a:ext cx="0" cy="2276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0" name="Straight Arrow Connector 69"/>
              <p:cNvCxnSpPr/>
              <p:nvPr/>
            </p:nvCxnSpPr>
            <p:spPr bwMode="auto">
              <a:xfrm flipV="1">
                <a:off x="2526263" y="1209227"/>
                <a:ext cx="0" cy="2276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780490" y="2020182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4" name="Straight Arrow Connector 73"/>
              <p:cNvCxnSpPr/>
              <p:nvPr/>
            </p:nvCxnSpPr>
            <p:spPr bwMode="auto">
              <a:xfrm>
                <a:off x="1123235" y="2155659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1474714" y="2290443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824097" y="2037988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2171209" y="2206264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2527345" y="2410235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780490" y="3065533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1123235" y="2772672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1474714" y="2907456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2" name="Straight Arrow Connector 81"/>
              <p:cNvCxnSpPr/>
              <p:nvPr/>
            </p:nvCxnSpPr>
            <p:spPr bwMode="auto">
              <a:xfrm>
                <a:off x="1824097" y="3088439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2171209" y="2665199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2527345" y="2792681"/>
                <a:ext cx="347112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2619841" y="2590447"/>
              <a:ext cx="378616" cy="279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9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619841" y="1981915"/>
              <a:ext cx="378616" cy="279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9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614339" y="1363304"/>
              <a:ext cx="409650" cy="279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  <a:endParaRPr lang="en-US" sz="9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2662999" y="4157171"/>
              <a:ext cx="1478883" cy="1566573"/>
              <a:chOff x="466947" y="4066127"/>
              <a:chExt cx="1879020" cy="1990437"/>
            </a:xfrm>
          </p:grpSpPr>
          <p:grpSp>
            <p:nvGrpSpPr>
              <p:cNvPr id="14" name="Group 13"/>
              <p:cNvGrpSpPr/>
              <p:nvPr/>
            </p:nvGrpSpPr>
            <p:grpSpPr>
              <a:xfrm rot="5400000">
                <a:off x="882931" y="4066127"/>
                <a:ext cx="645698" cy="645698"/>
                <a:chOff x="555173" y="5040086"/>
                <a:chExt cx="1132114" cy="1132114"/>
              </a:xfrm>
            </p:grpSpPr>
            <p:sp>
              <p:nvSpPr>
                <p:cNvPr id="3" name="Oval 2"/>
                <p:cNvSpPr/>
                <p:nvPr/>
              </p:nvSpPr>
              <p:spPr bwMode="auto">
                <a:xfrm>
                  <a:off x="555173" y="5040086"/>
                  <a:ext cx="1132114" cy="1132114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 bwMode="auto">
                <a:xfrm>
                  <a:off x="751115" y="5290458"/>
                  <a:ext cx="500743" cy="315685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 bwMode="auto">
                <a:xfrm rot="5400000">
                  <a:off x="832760" y="5540829"/>
                  <a:ext cx="500743" cy="315685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5400000">
                <a:off x="882931" y="4738497"/>
                <a:ext cx="645698" cy="645698"/>
                <a:chOff x="1785259" y="5040086"/>
                <a:chExt cx="1132114" cy="1132114"/>
              </a:xfrm>
            </p:grpSpPr>
            <p:sp>
              <p:nvSpPr>
                <p:cNvPr id="4" name="Oval 3"/>
                <p:cNvSpPr/>
                <p:nvPr/>
              </p:nvSpPr>
              <p:spPr bwMode="auto">
                <a:xfrm>
                  <a:off x="1785259" y="5040086"/>
                  <a:ext cx="1132114" cy="1132114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2222839" y="5464629"/>
                  <a:ext cx="256960" cy="315685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 rot="10800000">
                  <a:off x="2130310" y="5715000"/>
                  <a:ext cx="256960" cy="315685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5400000">
                <a:off x="882931" y="5410866"/>
                <a:ext cx="645698" cy="645698"/>
                <a:chOff x="3015345" y="5040086"/>
                <a:chExt cx="1132114" cy="1132114"/>
              </a:xfrm>
            </p:grpSpPr>
            <p:sp>
              <p:nvSpPr>
                <p:cNvPr id="5" name="Oval 4"/>
                <p:cNvSpPr/>
                <p:nvPr/>
              </p:nvSpPr>
              <p:spPr bwMode="auto">
                <a:xfrm>
                  <a:off x="3015345" y="5040086"/>
                  <a:ext cx="1132114" cy="1132114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3709816" y="5366621"/>
                  <a:ext cx="256960" cy="196015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 bwMode="auto">
                <a:xfrm rot="10800000">
                  <a:off x="3445837" y="5331278"/>
                  <a:ext cx="429986" cy="734785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466947" y="4828421"/>
                <a:ext cx="478595" cy="378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66947" y="5515450"/>
                <a:ext cx="478595" cy="378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78007" y="4146886"/>
                <a:ext cx="397267" cy="378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ρ</a:t>
                </a:r>
                <a:endParaRPr lang="en-US" sz="1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47" name="Group 1046"/>
              <p:cNvGrpSpPr/>
              <p:nvPr/>
            </p:nvGrpSpPr>
            <p:grpSpPr>
              <a:xfrm rot="5400000">
                <a:off x="1700269" y="4730449"/>
                <a:ext cx="645698" cy="645698"/>
                <a:chOff x="1392819" y="3882588"/>
                <a:chExt cx="645698" cy="645698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1392819" y="3882588"/>
                  <a:ext cx="645698" cy="645698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1504574" y="4025387"/>
                  <a:ext cx="285597" cy="180050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 rot="5400000">
                  <a:off x="1551140" y="4168185"/>
                  <a:ext cx="285597" cy="180050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1392819" y="3882588"/>
                  <a:ext cx="645698" cy="645698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1642391" y="4124725"/>
                  <a:ext cx="146556" cy="180050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 rot="10800000">
                  <a:off x="1589618" y="4267523"/>
                  <a:ext cx="146556" cy="180050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1788908" y="4068826"/>
                  <a:ext cx="146556" cy="111796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 rot="10800000">
                  <a:off x="1638348" y="4048669"/>
                  <a:ext cx="245241" cy="419083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1392819" y="3882588"/>
                  <a:ext cx="645698" cy="645698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34" name="Straight Arrow Connector 233"/>
              <p:cNvCxnSpPr>
                <a:stCxn id="3" idx="0"/>
                <a:endCxn id="24" idx="3"/>
              </p:cNvCxnSpPr>
              <p:nvPr/>
            </p:nvCxnSpPr>
            <p:spPr bwMode="auto">
              <a:xfrm rot="5400000" flipV="1">
                <a:off x="1443712" y="4473892"/>
                <a:ext cx="436033" cy="2662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7" name="Straight Arrow Connector 236"/>
              <p:cNvCxnSpPr>
                <a:stCxn id="4" idx="0"/>
                <a:endCxn id="24" idx="4"/>
              </p:cNvCxnSpPr>
              <p:nvPr/>
            </p:nvCxnSpPr>
            <p:spPr bwMode="auto">
              <a:xfrm rot="5400000" flipH="1" flipV="1">
                <a:off x="1610425" y="4971502"/>
                <a:ext cx="8048" cy="1716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0" name="Straight Arrow Connector 239"/>
              <p:cNvCxnSpPr>
                <a:stCxn id="5" idx="0"/>
                <a:endCxn id="24" idx="5"/>
              </p:cNvCxnSpPr>
              <p:nvPr/>
            </p:nvCxnSpPr>
            <p:spPr bwMode="auto">
              <a:xfrm rot="5400000" flipH="1" flipV="1">
                <a:off x="1435665" y="5374551"/>
                <a:ext cx="452128" cy="2662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pic>
          <p:nvPicPr>
            <p:cNvPr id="1067" name="Picture 6" descr="Image result for comparison balan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195" y="4529656"/>
              <a:ext cx="809003" cy="809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8" name="Straight Arrow Connector 277"/>
            <p:cNvCxnSpPr>
              <a:stCxn id="24" idx="0"/>
              <a:endCxn id="1067" idx="1"/>
            </p:cNvCxnSpPr>
            <p:nvPr/>
          </p:nvCxnSpPr>
          <p:spPr bwMode="auto">
            <a:xfrm>
              <a:off x="4141882" y="4934123"/>
              <a:ext cx="402312" cy="3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2" name="Straight Arrow Connector 281"/>
            <p:cNvCxnSpPr>
              <a:stCxn id="265" idx="6"/>
              <a:endCxn id="1067" idx="3"/>
            </p:cNvCxnSpPr>
            <p:nvPr/>
          </p:nvCxnSpPr>
          <p:spPr bwMode="auto">
            <a:xfrm flipH="1">
              <a:off x="5353198" y="4927455"/>
              <a:ext cx="638087" cy="67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5" name="Straight Arrow Connector 284"/>
            <p:cNvCxnSpPr>
              <a:stCxn id="1067" idx="0"/>
              <a:endCxn id="1077" idx="2"/>
            </p:cNvCxnSpPr>
            <p:nvPr/>
          </p:nvCxnSpPr>
          <p:spPr bwMode="auto">
            <a:xfrm flipV="1">
              <a:off x="4948696" y="3266693"/>
              <a:ext cx="18724" cy="12629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8" name="Straight Arrow Connector 287"/>
            <p:cNvCxnSpPr>
              <a:stCxn id="1067" idx="2"/>
              <a:endCxn id="301" idx="2"/>
            </p:cNvCxnSpPr>
            <p:nvPr/>
          </p:nvCxnSpPr>
          <p:spPr bwMode="auto">
            <a:xfrm rot="16200000" flipH="1">
              <a:off x="5914050" y="4373305"/>
              <a:ext cx="593895" cy="2524600"/>
            </a:xfrm>
            <a:prstGeom prst="curvedConnector3">
              <a:avLst>
                <a:gd name="adj1" fmla="val 138492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061" name="Group 1060"/>
            <p:cNvGrpSpPr/>
            <p:nvPr/>
          </p:nvGrpSpPr>
          <p:grpSpPr>
            <a:xfrm flipH="1">
              <a:off x="5991284" y="3990064"/>
              <a:ext cx="3000170" cy="1892380"/>
              <a:chOff x="4908168" y="1415565"/>
              <a:chExt cx="3860218" cy="2434861"/>
            </a:xfrm>
          </p:grpSpPr>
          <p:grpSp>
            <p:nvGrpSpPr>
              <p:cNvPr id="1057" name="Group 1056"/>
              <p:cNvGrpSpPr/>
              <p:nvPr/>
            </p:nvGrpSpPr>
            <p:grpSpPr>
              <a:xfrm>
                <a:off x="7337366" y="1640093"/>
                <a:ext cx="645698" cy="645698"/>
                <a:chOff x="7337366" y="1640093"/>
                <a:chExt cx="645698" cy="645698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>
                  <a:off x="7337366" y="1640093"/>
                  <a:ext cx="645698" cy="645698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7536209" y="1713432"/>
                  <a:ext cx="285597" cy="318970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rot="5400000">
                  <a:off x="7495687" y="1925690"/>
                  <a:ext cx="285597" cy="180050"/>
                </a:xfrm>
                <a:prstGeom prst="ellipse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6" name="Group 1055"/>
              <p:cNvGrpSpPr/>
              <p:nvPr/>
            </p:nvGrpSpPr>
            <p:grpSpPr>
              <a:xfrm>
                <a:off x="7337366" y="2304516"/>
                <a:ext cx="645698" cy="645698"/>
                <a:chOff x="7337366" y="2304516"/>
                <a:chExt cx="645698" cy="645698"/>
              </a:xfrm>
            </p:grpSpPr>
            <p:sp>
              <p:nvSpPr>
                <p:cNvPr id="113" name="Oval 112"/>
                <p:cNvSpPr/>
                <p:nvPr/>
              </p:nvSpPr>
              <p:spPr bwMode="auto">
                <a:xfrm>
                  <a:off x="7337366" y="2304516"/>
                  <a:ext cx="645698" cy="645698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 bwMode="auto">
                <a:xfrm>
                  <a:off x="7586938" y="2516643"/>
                  <a:ext cx="234867" cy="210060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 bwMode="auto">
                <a:xfrm rot="10800000">
                  <a:off x="7534165" y="2689451"/>
                  <a:ext cx="146556" cy="180050"/>
                </a:xfrm>
                <a:prstGeom prst="ellipse">
                  <a:avLst/>
                </a:prstGeom>
                <a:solidFill>
                  <a:srgbClr val="0099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5" name="Group 1054"/>
              <p:cNvGrpSpPr/>
              <p:nvPr/>
            </p:nvGrpSpPr>
            <p:grpSpPr>
              <a:xfrm>
                <a:off x="7337366" y="2960433"/>
                <a:ext cx="645698" cy="645698"/>
                <a:chOff x="7337366" y="2960433"/>
                <a:chExt cx="645698" cy="645698"/>
              </a:xfrm>
            </p:grpSpPr>
            <p:sp>
              <p:nvSpPr>
                <p:cNvPr id="117" name="Oval 116"/>
                <p:cNvSpPr/>
                <p:nvPr/>
              </p:nvSpPr>
              <p:spPr bwMode="auto">
                <a:xfrm>
                  <a:off x="7337366" y="2960433"/>
                  <a:ext cx="645698" cy="645698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 bwMode="auto">
                <a:xfrm>
                  <a:off x="7668140" y="3145202"/>
                  <a:ext cx="146556" cy="180051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 rot="10800000">
                  <a:off x="7452264" y="3093856"/>
                  <a:ext cx="245241" cy="419083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0" name="Oval 129"/>
              <p:cNvSpPr/>
              <p:nvPr/>
            </p:nvSpPr>
            <p:spPr bwMode="auto">
              <a:xfrm>
                <a:off x="4908168" y="1415565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4908168" y="1727088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4908168" y="2038611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4908168" y="2350134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4908168" y="2661658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>
                <a:off x="4908168" y="2973180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>
                <a:off x="4908168" y="3284703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>
                <a:off x="4908168" y="3596223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5760185" y="1415565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5760185" y="1727088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>
                <a:off x="5760185" y="2038611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5760185" y="2350134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5760185" y="2661658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5760185" y="2973180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5760185" y="3284703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5760185" y="3596223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6612203" y="1415565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6612203" y="1727088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6612203" y="2038611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>
                <a:off x="6612203" y="2350134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>
                <a:off x="6612203" y="2661658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6612203" y="2973180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6612203" y="3284703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6612203" y="3596223"/>
                <a:ext cx="254203" cy="254203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009" tIns="40008" rIns="80009" bIns="4000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0309"/>
                <a:endParaRPr lang="en-US" sz="1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0" name="Straight Arrow Connector 169"/>
              <p:cNvCxnSpPr>
                <a:stCxn id="130" idx="6"/>
                <a:endCxn id="138" idx="2"/>
              </p:cNvCxnSpPr>
              <p:nvPr/>
            </p:nvCxnSpPr>
            <p:spPr bwMode="auto">
              <a:xfrm>
                <a:off x="5162371" y="1542667"/>
                <a:ext cx="59781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1" name="Straight Arrow Connector 170"/>
              <p:cNvCxnSpPr>
                <a:stCxn id="130" idx="6"/>
                <a:endCxn id="145" idx="2"/>
              </p:cNvCxnSpPr>
              <p:nvPr/>
            </p:nvCxnSpPr>
            <p:spPr bwMode="auto">
              <a:xfrm>
                <a:off x="5162371" y="1542668"/>
                <a:ext cx="597815" cy="21806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2" name="Straight Arrow Connector 171"/>
              <p:cNvCxnSpPr>
                <a:stCxn id="131" idx="6"/>
                <a:endCxn id="138" idx="2"/>
              </p:cNvCxnSpPr>
              <p:nvPr/>
            </p:nvCxnSpPr>
            <p:spPr bwMode="auto">
              <a:xfrm flipV="1">
                <a:off x="5162371" y="1542667"/>
                <a:ext cx="597815" cy="31152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3" name="Straight Arrow Connector 172"/>
              <p:cNvCxnSpPr>
                <a:stCxn id="131" idx="6"/>
                <a:endCxn id="145" idx="2"/>
              </p:cNvCxnSpPr>
              <p:nvPr/>
            </p:nvCxnSpPr>
            <p:spPr bwMode="auto">
              <a:xfrm>
                <a:off x="5162371" y="1854190"/>
                <a:ext cx="597815" cy="186913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4" name="Straight Arrow Connector 173"/>
              <p:cNvCxnSpPr>
                <a:stCxn id="137" idx="6"/>
                <a:endCxn id="138" idx="2"/>
              </p:cNvCxnSpPr>
              <p:nvPr/>
            </p:nvCxnSpPr>
            <p:spPr bwMode="auto">
              <a:xfrm flipV="1">
                <a:off x="5162371" y="1542668"/>
                <a:ext cx="597815" cy="21806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6" name="Straight Arrow Connector 175"/>
              <p:cNvCxnSpPr>
                <a:stCxn id="138" idx="6"/>
                <a:endCxn id="146" idx="2"/>
              </p:cNvCxnSpPr>
              <p:nvPr/>
            </p:nvCxnSpPr>
            <p:spPr bwMode="auto">
              <a:xfrm>
                <a:off x="6014388" y="1542667"/>
                <a:ext cx="59781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7" name="Straight Arrow Connector 176"/>
              <p:cNvCxnSpPr>
                <a:stCxn id="138" idx="6"/>
                <a:endCxn id="153" idx="2"/>
              </p:cNvCxnSpPr>
              <p:nvPr/>
            </p:nvCxnSpPr>
            <p:spPr bwMode="auto">
              <a:xfrm>
                <a:off x="6014388" y="1542668"/>
                <a:ext cx="597815" cy="21806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8" name="Straight Arrow Connector 177"/>
              <p:cNvCxnSpPr>
                <a:stCxn id="139" idx="6"/>
                <a:endCxn id="146" idx="2"/>
              </p:cNvCxnSpPr>
              <p:nvPr/>
            </p:nvCxnSpPr>
            <p:spPr bwMode="auto">
              <a:xfrm flipV="1">
                <a:off x="6014388" y="1542667"/>
                <a:ext cx="597815" cy="31152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9" name="Straight Arrow Connector 178"/>
              <p:cNvCxnSpPr>
                <a:stCxn id="139" idx="6"/>
                <a:endCxn id="153" idx="2"/>
              </p:cNvCxnSpPr>
              <p:nvPr/>
            </p:nvCxnSpPr>
            <p:spPr bwMode="auto">
              <a:xfrm>
                <a:off x="6014388" y="1854190"/>
                <a:ext cx="597815" cy="186913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1" name="Straight Arrow Connector 180"/>
              <p:cNvCxnSpPr>
                <a:stCxn id="145" idx="6"/>
                <a:endCxn id="146" idx="2"/>
              </p:cNvCxnSpPr>
              <p:nvPr/>
            </p:nvCxnSpPr>
            <p:spPr bwMode="auto">
              <a:xfrm flipV="1">
                <a:off x="6014388" y="1542668"/>
                <a:ext cx="597815" cy="21806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2" name="Straight Arrow Connector 181"/>
              <p:cNvCxnSpPr>
                <a:stCxn id="146" idx="6"/>
                <a:endCxn id="109" idx="1"/>
              </p:cNvCxnSpPr>
              <p:nvPr/>
            </p:nvCxnSpPr>
            <p:spPr bwMode="auto">
              <a:xfrm>
                <a:off x="6866406" y="1542667"/>
                <a:ext cx="565520" cy="19198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3" name="Straight Arrow Connector 182"/>
              <p:cNvCxnSpPr>
                <a:stCxn id="146" idx="6"/>
                <a:endCxn id="117" idx="1"/>
              </p:cNvCxnSpPr>
              <p:nvPr/>
            </p:nvCxnSpPr>
            <p:spPr bwMode="auto">
              <a:xfrm>
                <a:off x="6866406" y="1542667"/>
                <a:ext cx="565520" cy="151232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4" name="Straight Arrow Connector 183"/>
              <p:cNvCxnSpPr>
                <a:stCxn id="147" idx="6"/>
                <a:endCxn id="109" idx="2"/>
              </p:cNvCxnSpPr>
              <p:nvPr/>
            </p:nvCxnSpPr>
            <p:spPr bwMode="auto">
              <a:xfrm>
                <a:off x="6866406" y="1854190"/>
                <a:ext cx="470960" cy="10875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5" name="Straight Arrow Connector 184"/>
              <p:cNvCxnSpPr>
                <a:stCxn id="147" idx="6"/>
                <a:endCxn id="117" idx="1"/>
              </p:cNvCxnSpPr>
              <p:nvPr/>
            </p:nvCxnSpPr>
            <p:spPr bwMode="auto">
              <a:xfrm>
                <a:off x="6866406" y="1854190"/>
                <a:ext cx="565520" cy="120080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6" name="Straight Arrow Connector 185"/>
              <p:cNvCxnSpPr>
                <a:stCxn id="153" idx="6"/>
                <a:endCxn id="109" idx="3"/>
              </p:cNvCxnSpPr>
              <p:nvPr/>
            </p:nvCxnSpPr>
            <p:spPr bwMode="auto">
              <a:xfrm flipV="1">
                <a:off x="6866406" y="2191231"/>
                <a:ext cx="565520" cy="153209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7" name="Straight Arrow Connector 186"/>
              <p:cNvCxnSpPr>
                <a:stCxn id="153" idx="6"/>
                <a:endCxn id="117" idx="3"/>
              </p:cNvCxnSpPr>
              <p:nvPr/>
            </p:nvCxnSpPr>
            <p:spPr bwMode="auto">
              <a:xfrm flipV="1">
                <a:off x="6866406" y="3511571"/>
                <a:ext cx="565520" cy="21175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8" name="Straight Arrow Connector 187"/>
              <p:cNvCxnSpPr>
                <a:stCxn id="132" idx="6"/>
                <a:endCxn id="138" idx="2"/>
              </p:cNvCxnSpPr>
              <p:nvPr/>
            </p:nvCxnSpPr>
            <p:spPr bwMode="auto">
              <a:xfrm flipV="1">
                <a:off x="5162371" y="1542668"/>
                <a:ext cx="597815" cy="62304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9" name="Straight Arrow Connector 188"/>
              <p:cNvCxnSpPr>
                <a:stCxn id="133" idx="6"/>
                <a:endCxn id="138" idx="2"/>
              </p:cNvCxnSpPr>
              <p:nvPr/>
            </p:nvCxnSpPr>
            <p:spPr bwMode="auto">
              <a:xfrm flipV="1">
                <a:off x="5162371" y="1542667"/>
                <a:ext cx="597815" cy="9345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0" name="Straight Arrow Connector 189"/>
              <p:cNvCxnSpPr>
                <a:stCxn id="134" idx="6"/>
                <a:endCxn id="138" idx="2"/>
              </p:cNvCxnSpPr>
              <p:nvPr/>
            </p:nvCxnSpPr>
            <p:spPr bwMode="auto">
              <a:xfrm flipV="1">
                <a:off x="5162371" y="1542668"/>
                <a:ext cx="597815" cy="124609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1" name="Straight Arrow Connector 190"/>
              <p:cNvCxnSpPr>
                <a:stCxn id="135" idx="6"/>
                <a:endCxn id="138" idx="2"/>
              </p:cNvCxnSpPr>
              <p:nvPr/>
            </p:nvCxnSpPr>
            <p:spPr bwMode="auto">
              <a:xfrm flipV="1">
                <a:off x="5162371" y="1542667"/>
                <a:ext cx="597815" cy="155761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2" name="Straight Arrow Connector 191"/>
              <p:cNvCxnSpPr>
                <a:stCxn id="136" idx="6"/>
                <a:endCxn id="138" idx="2"/>
              </p:cNvCxnSpPr>
              <p:nvPr/>
            </p:nvCxnSpPr>
            <p:spPr bwMode="auto">
              <a:xfrm flipV="1">
                <a:off x="5162371" y="1542667"/>
                <a:ext cx="597815" cy="186913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3" name="Straight Arrow Connector 192"/>
              <p:cNvCxnSpPr>
                <a:stCxn id="140" idx="6"/>
                <a:endCxn id="153" idx="2"/>
              </p:cNvCxnSpPr>
              <p:nvPr/>
            </p:nvCxnSpPr>
            <p:spPr bwMode="auto">
              <a:xfrm>
                <a:off x="6014388" y="2165714"/>
                <a:ext cx="597815" cy="155761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4" name="Straight Arrow Connector 193"/>
              <p:cNvCxnSpPr>
                <a:stCxn id="141" idx="6"/>
                <a:endCxn id="153" idx="2"/>
              </p:cNvCxnSpPr>
              <p:nvPr/>
            </p:nvCxnSpPr>
            <p:spPr bwMode="auto">
              <a:xfrm>
                <a:off x="6014388" y="2477236"/>
                <a:ext cx="597815" cy="124608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5" name="Straight Arrow Connector 194"/>
              <p:cNvCxnSpPr>
                <a:stCxn id="142" idx="6"/>
                <a:endCxn id="153" idx="2"/>
              </p:cNvCxnSpPr>
              <p:nvPr/>
            </p:nvCxnSpPr>
            <p:spPr bwMode="auto">
              <a:xfrm>
                <a:off x="6014388" y="2788759"/>
                <a:ext cx="597815" cy="934567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6" name="Straight Arrow Connector 195"/>
              <p:cNvCxnSpPr>
                <a:stCxn id="143" idx="6"/>
                <a:endCxn id="153" idx="2"/>
              </p:cNvCxnSpPr>
              <p:nvPr/>
            </p:nvCxnSpPr>
            <p:spPr bwMode="auto">
              <a:xfrm>
                <a:off x="6014388" y="3100283"/>
                <a:ext cx="597815" cy="62304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7" name="Straight Arrow Connector 196"/>
              <p:cNvCxnSpPr>
                <a:stCxn id="144" idx="6"/>
                <a:endCxn id="153" idx="2"/>
              </p:cNvCxnSpPr>
              <p:nvPr/>
            </p:nvCxnSpPr>
            <p:spPr bwMode="auto">
              <a:xfrm>
                <a:off x="6014388" y="3411805"/>
                <a:ext cx="597815" cy="31152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8" name="Straight Arrow Connector 197"/>
              <p:cNvCxnSpPr>
                <a:stCxn id="149" idx="6"/>
                <a:endCxn id="113" idx="1"/>
              </p:cNvCxnSpPr>
              <p:nvPr/>
            </p:nvCxnSpPr>
            <p:spPr bwMode="auto">
              <a:xfrm flipV="1">
                <a:off x="6866406" y="2399076"/>
                <a:ext cx="565520" cy="7816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9" name="Straight Arrow Connector 198"/>
              <p:cNvCxnSpPr>
                <a:stCxn id="152" idx="6"/>
                <a:endCxn id="117" idx="2"/>
              </p:cNvCxnSpPr>
              <p:nvPr/>
            </p:nvCxnSpPr>
            <p:spPr bwMode="auto">
              <a:xfrm flipV="1">
                <a:off x="6866406" y="3283282"/>
                <a:ext cx="470960" cy="12852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0" name="Straight Arrow Connector 199"/>
              <p:cNvCxnSpPr>
                <a:stCxn id="150" idx="6"/>
                <a:endCxn id="113" idx="3"/>
              </p:cNvCxnSpPr>
              <p:nvPr/>
            </p:nvCxnSpPr>
            <p:spPr bwMode="auto">
              <a:xfrm>
                <a:off x="6866406" y="2788760"/>
                <a:ext cx="565520" cy="6689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1" name="Straight Arrow Connector 200"/>
              <p:cNvCxnSpPr>
                <a:stCxn id="131" idx="6"/>
                <a:endCxn id="139" idx="2"/>
              </p:cNvCxnSpPr>
              <p:nvPr/>
            </p:nvCxnSpPr>
            <p:spPr bwMode="auto">
              <a:xfrm>
                <a:off x="5162371" y="1854190"/>
                <a:ext cx="59781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2" name="Straight Arrow Connector 201"/>
              <p:cNvCxnSpPr>
                <a:stCxn id="131" idx="6"/>
                <a:endCxn id="140" idx="2"/>
              </p:cNvCxnSpPr>
              <p:nvPr/>
            </p:nvCxnSpPr>
            <p:spPr bwMode="auto">
              <a:xfrm>
                <a:off x="5162371" y="1854191"/>
                <a:ext cx="597815" cy="31152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3" name="Straight Arrow Connector 202"/>
              <p:cNvCxnSpPr>
                <a:stCxn id="131" idx="6"/>
                <a:endCxn id="141" idx="2"/>
              </p:cNvCxnSpPr>
              <p:nvPr/>
            </p:nvCxnSpPr>
            <p:spPr bwMode="auto">
              <a:xfrm>
                <a:off x="5162371" y="1854191"/>
                <a:ext cx="597815" cy="62304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4" name="Straight Arrow Connector 203"/>
              <p:cNvCxnSpPr>
                <a:stCxn id="131" idx="6"/>
                <a:endCxn id="142" idx="2"/>
              </p:cNvCxnSpPr>
              <p:nvPr/>
            </p:nvCxnSpPr>
            <p:spPr bwMode="auto">
              <a:xfrm>
                <a:off x="5162371" y="1854190"/>
                <a:ext cx="597815" cy="9345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5" name="Straight Arrow Connector 204"/>
              <p:cNvCxnSpPr>
                <a:stCxn id="131" idx="6"/>
                <a:endCxn id="143" idx="2"/>
              </p:cNvCxnSpPr>
              <p:nvPr/>
            </p:nvCxnSpPr>
            <p:spPr bwMode="auto">
              <a:xfrm>
                <a:off x="5162371" y="1854190"/>
                <a:ext cx="597815" cy="124609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6" name="Straight Arrow Connector 205"/>
              <p:cNvCxnSpPr>
                <a:stCxn id="131" idx="6"/>
                <a:endCxn id="144" idx="2"/>
              </p:cNvCxnSpPr>
              <p:nvPr/>
            </p:nvCxnSpPr>
            <p:spPr bwMode="auto">
              <a:xfrm>
                <a:off x="5162371" y="1854190"/>
                <a:ext cx="597815" cy="155761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7" name="Straight Arrow Connector 206"/>
              <p:cNvCxnSpPr>
                <a:stCxn id="139" idx="6"/>
                <a:endCxn id="147" idx="2"/>
              </p:cNvCxnSpPr>
              <p:nvPr/>
            </p:nvCxnSpPr>
            <p:spPr bwMode="auto">
              <a:xfrm>
                <a:off x="6014388" y="1854190"/>
                <a:ext cx="59781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8" name="Straight Arrow Connector 207"/>
              <p:cNvCxnSpPr>
                <a:stCxn id="139" idx="6"/>
                <a:endCxn id="148" idx="2"/>
              </p:cNvCxnSpPr>
              <p:nvPr/>
            </p:nvCxnSpPr>
            <p:spPr bwMode="auto">
              <a:xfrm>
                <a:off x="6014388" y="1854191"/>
                <a:ext cx="597815" cy="31152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9" name="Straight Arrow Connector 208"/>
              <p:cNvCxnSpPr>
                <a:stCxn id="139" idx="6"/>
                <a:endCxn id="149" idx="2"/>
              </p:cNvCxnSpPr>
              <p:nvPr/>
            </p:nvCxnSpPr>
            <p:spPr bwMode="auto">
              <a:xfrm>
                <a:off x="6014388" y="1854191"/>
                <a:ext cx="597815" cy="62304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0" name="Straight Arrow Connector 209"/>
              <p:cNvCxnSpPr>
                <a:stCxn id="139" idx="6"/>
                <a:endCxn id="150" idx="2"/>
              </p:cNvCxnSpPr>
              <p:nvPr/>
            </p:nvCxnSpPr>
            <p:spPr bwMode="auto">
              <a:xfrm>
                <a:off x="6014388" y="1854190"/>
                <a:ext cx="597815" cy="9345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1" name="Straight Arrow Connector 210"/>
              <p:cNvCxnSpPr>
                <a:stCxn id="139" idx="6"/>
                <a:endCxn id="151" idx="2"/>
              </p:cNvCxnSpPr>
              <p:nvPr/>
            </p:nvCxnSpPr>
            <p:spPr bwMode="auto">
              <a:xfrm>
                <a:off x="6014388" y="1854190"/>
                <a:ext cx="597815" cy="124609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2" name="Straight Arrow Connector 211"/>
              <p:cNvCxnSpPr>
                <a:stCxn id="139" idx="6"/>
                <a:endCxn id="152" idx="2"/>
              </p:cNvCxnSpPr>
              <p:nvPr/>
            </p:nvCxnSpPr>
            <p:spPr bwMode="auto">
              <a:xfrm>
                <a:off x="6014388" y="1854190"/>
                <a:ext cx="597815" cy="155761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4" name="Straight Arrow Connector 223"/>
              <p:cNvCxnSpPr>
                <a:stCxn id="109" idx="6"/>
                <a:endCxn id="105" idx="1"/>
              </p:cNvCxnSpPr>
              <p:nvPr/>
            </p:nvCxnSpPr>
            <p:spPr bwMode="auto">
              <a:xfrm>
                <a:off x="7983064" y="1962942"/>
                <a:ext cx="261447" cy="444677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7" name="Straight Arrow Connector 226"/>
              <p:cNvCxnSpPr>
                <a:stCxn id="113" idx="6"/>
                <a:endCxn id="265" idx="2"/>
              </p:cNvCxnSpPr>
              <p:nvPr/>
            </p:nvCxnSpPr>
            <p:spPr bwMode="auto">
              <a:xfrm flipV="1">
                <a:off x="7983064" y="2621673"/>
                <a:ext cx="139624" cy="569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0" name="Straight Arrow Connector 229"/>
              <p:cNvCxnSpPr>
                <a:stCxn id="117" idx="6"/>
                <a:endCxn id="105" idx="3"/>
              </p:cNvCxnSpPr>
              <p:nvPr/>
            </p:nvCxnSpPr>
            <p:spPr bwMode="auto">
              <a:xfrm flipV="1">
                <a:off x="7983064" y="2864197"/>
                <a:ext cx="261447" cy="41908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7" name="Straight Arrow Connector 246"/>
              <p:cNvCxnSpPr>
                <a:stCxn id="137" idx="6"/>
                <a:endCxn id="145" idx="2"/>
              </p:cNvCxnSpPr>
              <p:nvPr/>
            </p:nvCxnSpPr>
            <p:spPr bwMode="auto">
              <a:xfrm>
                <a:off x="5162371" y="3723325"/>
                <a:ext cx="597814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0" name="Straight Arrow Connector 249"/>
              <p:cNvCxnSpPr>
                <a:stCxn id="145" idx="6"/>
                <a:endCxn id="153" idx="2"/>
              </p:cNvCxnSpPr>
              <p:nvPr/>
            </p:nvCxnSpPr>
            <p:spPr bwMode="auto">
              <a:xfrm>
                <a:off x="6014388" y="3723325"/>
                <a:ext cx="597815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058" name="Group 1057"/>
              <p:cNvGrpSpPr/>
              <p:nvPr/>
            </p:nvGrpSpPr>
            <p:grpSpPr>
              <a:xfrm>
                <a:off x="8122688" y="2298824"/>
                <a:ext cx="645698" cy="645698"/>
                <a:chOff x="6504777" y="4737394"/>
                <a:chExt cx="645698" cy="645698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6504777" y="4737394"/>
                  <a:ext cx="645698" cy="645698"/>
                  <a:chOff x="7337366" y="1640093"/>
                  <a:chExt cx="645698" cy="645698"/>
                </a:xfrm>
              </p:grpSpPr>
              <p:sp>
                <p:nvSpPr>
                  <p:cNvPr id="257" name="Oval 256"/>
                  <p:cNvSpPr/>
                  <p:nvPr/>
                </p:nvSpPr>
                <p:spPr bwMode="auto">
                  <a:xfrm>
                    <a:off x="7337366" y="1640093"/>
                    <a:ext cx="645698" cy="645698"/>
                  </a:xfrm>
                  <a:prstGeom prst="ellipse">
                    <a:avLst/>
                  </a:prstGeom>
                  <a:solidFill>
                    <a:srgbClr val="FF0000">
                      <a:alpha val="5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050" dirty="0" err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 bwMode="auto">
                  <a:xfrm>
                    <a:off x="7536209" y="1713432"/>
                    <a:ext cx="285597" cy="318970"/>
                  </a:xfrm>
                  <a:prstGeom prst="ellipse">
                    <a:avLst/>
                  </a:prstGeom>
                  <a:solidFill>
                    <a:srgbClr val="FF0000">
                      <a:alpha val="5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050" dirty="0" err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 bwMode="auto">
                  <a:xfrm rot="5400000">
                    <a:off x="7495687" y="1925690"/>
                    <a:ext cx="285597" cy="180050"/>
                  </a:xfrm>
                  <a:prstGeom prst="ellipse">
                    <a:avLst/>
                  </a:prstGeom>
                  <a:solidFill>
                    <a:srgbClr val="FF0000">
                      <a:alpha val="5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050" dirty="0" err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6504777" y="4737394"/>
                  <a:ext cx="645698" cy="645698"/>
                  <a:chOff x="7337366" y="2304516"/>
                  <a:chExt cx="645698" cy="645698"/>
                </a:xfrm>
              </p:grpSpPr>
              <p:sp>
                <p:nvSpPr>
                  <p:cNvPr id="261" name="Oval 260"/>
                  <p:cNvSpPr/>
                  <p:nvPr/>
                </p:nvSpPr>
                <p:spPr bwMode="auto">
                  <a:xfrm>
                    <a:off x="7337366" y="2304516"/>
                    <a:ext cx="645698" cy="645698"/>
                  </a:xfrm>
                  <a:prstGeom prst="ellipse">
                    <a:avLst/>
                  </a:prstGeom>
                  <a:solidFill>
                    <a:srgbClr val="009900">
                      <a:alpha val="5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050" dirty="0" err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 bwMode="auto">
                  <a:xfrm>
                    <a:off x="7586938" y="2516643"/>
                    <a:ext cx="234867" cy="210060"/>
                  </a:xfrm>
                  <a:prstGeom prst="ellipse">
                    <a:avLst/>
                  </a:prstGeom>
                  <a:solidFill>
                    <a:srgbClr val="009900">
                      <a:alpha val="5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050" dirty="0" err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 bwMode="auto">
                  <a:xfrm rot="10800000">
                    <a:off x="7534165" y="2689451"/>
                    <a:ext cx="146556" cy="180050"/>
                  </a:xfrm>
                  <a:prstGeom prst="ellipse">
                    <a:avLst/>
                  </a:prstGeom>
                  <a:solidFill>
                    <a:srgbClr val="009900">
                      <a:alpha val="5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050" dirty="0" err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6" name="Oval 265"/>
                <p:cNvSpPr/>
                <p:nvPr/>
              </p:nvSpPr>
              <p:spPr bwMode="auto">
                <a:xfrm>
                  <a:off x="6835551" y="4922163"/>
                  <a:ext cx="146556" cy="180051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 bwMode="auto">
                <a:xfrm rot="10800000">
                  <a:off x="6619675" y="4870817"/>
                  <a:ext cx="245241" cy="419083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Oval 264"/>
                <p:cNvSpPr/>
                <p:nvPr/>
              </p:nvSpPr>
              <p:spPr bwMode="auto">
                <a:xfrm>
                  <a:off x="6504777" y="4737394"/>
                  <a:ext cx="645698" cy="645698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05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1" name="Rectangle 300"/>
            <p:cNvSpPr/>
            <p:nvPr/>
          </p:nvSpPr>
          <p:spPr bwMode="auto">
            <a:xfrm>
              <a:off x="5769935" y="3917453"/>
              <a:ext cx="3406722" cy="20151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5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2" name="Straight Arrow Connector 311"/>
            <p:cNvCxnSpPr>
              <a:stCxn id="1077" idx="3"/>
              <a:endCxn id="242" idx="2"/>
            </p:cNvCxnSpPr>
            <p:nvPr/>
          </p:nvCxnSpPr>
          <p:spPr bwMode="auto">
            <a:xfrm>
              <a:off x="7293315" y="2259143"/>
              <a:ext cx="327799" cy="61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8" name="Straight Arrow Connector 287"/>
            <p:cNvCxnSpPr>
              <a:stCxn id="242" idx="5"/>
              <a:endCxn id="301" idx="3"/>
            </p:cNvCxnSpPr>
            <p:nvPr/>
          </p:nvCxnSpPr>
          <p:spPr bwMode="auto">
            <a:xfrm>
              <a:off x="9176657" y="2000401"/>
              <a:ext cx="12700" cy="2924602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2" name="Cube 241"/>
            <p:cNvSpPr/>
            <p:nvPr/>
          </p:nvSpPr>
          <p:spPr bwMode="auto">
            <a:xfrm>
              <a:off x="7621113" y="1603065"/>
              <a:ext cx="1555544" cy="1059562"/>
            </a:xfrm>
            <a:prstGeom prst="cub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5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1" name="Straight Arrow Connector 287"/>
            <p:cNvCxnSpPr>
              <a:stCxn id="451" idx="1"/>
              <a:endCxn id="1077" idx="1"/>
            </p:cNvCxnSpPr>
            <p:nvPr/>
          </p:nvCxnSpPr>
          <p:spPr bwMode="auto">
            <a:xfrm rot="10800000">
              <a:off x="2641525" y="2259143"/>
              <a:ext cx="10888" cy="2649190"/>
            </a:xfrm>
            <a:prstGeom prst="curvedConnector3">
              <a:avLst>
                <a:gd name="adj1" fmla="val 2199559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1" name="Rectangle 450"/>
            <p:cNvSpPr/>
            <p:nvPr/>
          </p:nvSpPr>
          <p:spPr bwMode="auto">
            <a:xfrm>
              <a:off x="2652414" y="3900783"/>
              <a:ext cx="1599891" cy="20151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5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5771348" y="3941451"/>
              <a:ext cx="880665" cy="44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Recon</a:t>
              </a:r>
            </a:p>
            <a:p>
              <a:pPr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9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8068658" y="1852414"/>
              <a:ext cx="840413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Dataset</a:t>
              </a:r>
              <a:endParaRPr lang="en-US" sz="9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6386532" y="1253715"/>
              <a:ext cx="936594" cy="44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Pulse</a:t>
              </a:r>
            </a:p>
            <a:p>
              <a:pPr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</a:t>
              </a:r>
              <a:endParaRPr lang="en-US" sz="9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TextBox 456"/>
            <p:cNvSpPr txBox="1"/>
            <p:nvPr/>
          </p:nvSpPr>
          <p:spPr>
            <a:xfrm>
              <a:off x="3633685" y="3941452"/>
              <a:ext cx="625425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Truth</a:t>
              </a:r>
              <a:endParaRPr lang="en-US" sz="9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TextBox 457"/>
            <p:cNvSpPr txBox="1"/>
            <p:nvPr/>
          </p:nvSpPr>
          <p:spPr>
            <a:xfrm rot="5400000">
              <a:off x="4539342" y="3791723"/>
              <a:ext cx="1440957" cy="44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Pulse Sequence</a:t>
              </a:r>
            </a:p>
            <a:p>
              <a:pPr algn="ctr"/>
              <a:r>
                <a:rPr lang="en-US" sz="9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Optimization</a:t>
              </a:r>
              <a:endParaRPr lang="en-US" sz="9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5545558" y="6194357"/>
              <a:ext cx="1586047" cy="44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 Parameter</a:t>
              </a:r>
            </a:p>
            <a:p>
              <a:pPr algn="ctr"/>
              <a:r>
                <a:rPr lang="en-US" sz="9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Optimization</a:t>
              </a:r>
              <a:endParaRPr lang="en-US" sz="9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TextBox 459"/>
            <p:cNvSpPr txBox="1"/>
            <p:nvPr/>
          </p:nvSpPr>
          <p:spPr>
            <a:xfrm>
              <a:off x="4497391" y="5106633"/>
              <a:ext cx="888463" cy="4468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 Function</a:t>
              </a:r>
            </a:p>
          </p:txBody>
        </p:sp>
        <p:sp>
          <p:nvSpPr>
            <p:cNvPr id="461" name="TextBox 460"/>
            <p:cNvSpPr txBox="1"/>
            <p:nvPr/>
          </p:nvSpPr>
          <p:spPr>
            <a:xfrm rot="5400000">
              <a:off x="8708564" y="3409104"/>
              <a:ext cx="1754775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Preprocessing</a:t>
              </a:r>
              <a:endParaRPr lang="en-US" sz="9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 rot="5400000">
              <a:off x="1372378" y="3409104"/>
              <a:ext cx="1744121" cy="27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Generation</a:t>
              </a:r>
              <a:endParaRPr lang="en-US" sz="9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100000">
              <a:off x="5219277" y="2615314"/>
              <a:ext cx="257625" cy="27909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165" y="978552"/>
            <a:ext cx="5314950" cy="1743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69" y="2902570"/>
            <a:ext cx="4169565" cy="32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5270" y="2690939"/>
            <a:ext cx="8521460" cy="2376264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CS-based MRI Reconstruction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Deep MRI Recon Networks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Fingerprint &amp; SPIN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Network Techniques</a:t>
            </a:r>
          </a:p>
        </p:txBody>
      </p:sp>
    </p:spTree>
    <p:extLst>
      <p:ext uri="{BB962C8B-B14F-4D97-AF65-F5344CB8AC3E}">
        <p14:creationId xmlns:p14="http://schemas.microsoft.com/office/powerpoint/2010/main" val="2860389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4D1B-3B16-6742-B094-8CD72933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 (BN):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950E4-A265-9349-B8E8-65B23DDC77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8960" y="2865573"/>
                <a:ext cx="4651917" cy="2056876"/>
              </a:xfrm>
            </p:spPr>
            <p:txBody>
              <a:bodyPr/>
              <a:lstStyle/>
              <a:p>
                <a:r>
                  <a:rPr lang="en-US" dirty="0"/>
                  <a:t>Batch norm with 2 trainable parameters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dirty="0"/>
                  <a:t> for mean and deviation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950E4-A265-9349-B8E8-65B23DDC7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8960" y="2865573"/>
                <a:ext cx="4651917" cy="2056876"/>
              </a:xfrm>
              <a:blipFill>
                <a:blip r:embed="rId2"/>
                <a:stretch>
                  <a:fillRect l="-1048" t="-3858" r="-1442" b="-6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2BEB3F-F072-2549-8CBE-B2F39BB0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00" y="1652835"/>
            <a:ext cx="6159500" cy="501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44023A-B6D7-5D42-B6E0-711E8B6D6BC4}"/>
              </a:ext>
            </a:extLst>
          </p:cNvPr>
          <p:cNvSpPr/>
          <p:nvPr/>
        </p:nvSpPr>
        <p:spPr>
          <a:xfrm>
            <a:off x="8634066" y="6361558"/>
            <a:ext cx="3369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linkClick r:id="rId4"/>
              </a:rPr>
              <a:t>https://arxiv.org/pdf/1502.03167v3.pdf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64741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9411"/>
          </a:xfrm>
        </p:spPr>
        <p:txBody>
          <a:bodyPr/>
          <a:lstStyle/>
          <a:p>
            <a:r>
              <a:rPr lang="en-US" sz="4400" dirty="0"/>
              <a:t>Batch Normalization (BN): Where?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FF98C-DBFB-4086-B3BB-DD33AF82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73" y="1253178"/>
            <a:ext cx="8621337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0F7FEE-A1FD-4671-B37E-CCB5B1077C65}"/>
              </a:ext>
            </a:extLst>
          </p:cNvPr>
          <p:cNvSpPr txBox="1"/>
          <p:nvPr/>
        </p:nvSpPr>
        <p:spPr>
          <a:xfrm>
            <a:off x="657546" y="6265549"/>
            <a:ext cx="11373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hlinkClick r:id="rId3"/>
              </a:rPr>
              <a:t>https://analyticsindiamag.com/hands-on-guide-to-implement-batch-normalization-in-deep-learning-models/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4616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Batch Normalization: A Key Trick</a:t>
            </a:r>
          </a:p>
        </p:txBody>
      </p:sp>
      <p:pic>
        <p:nvPicPr>
          <p:cNvPr id="99330" name="Picture 2" descr="https://www.frontiersin.org/files/Articles/305351/fonc-07-00315-HTML/image_m/fonc-07-00315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92" y="1759121"/>
            <a:ext cx="10413020" cy="43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99874" y="6416618"/>
            <a:ext cx="9050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hlinkClick r:id="rId3"/>
              </a:rPr>
              <a:t>https://www.frontiersin.org/articles/10.3389/fonc.2017.00315/full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02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Regularized Sparse Reconstruction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82" y="1504491"/>
            <a:ext cx="8661235" cy="52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09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Batch Normalization (BN): Why?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2480" y="6492035"/>
            <a:ext cx="895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hlinkClick r:id="rId2"/>
              </a:rPr>
              <a:t>https://towardsdatascience.com/curse-of-batch-normalization-8e6dd20bc304</a:t>
            </a:r>
            <a:r>
              <a:rPr lang="en-US" sz="16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55" y="1555326"/>
            <a:ext cx="10033385" cy="48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9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FA34-6D29-4798-8E83-3FCFA46B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Batch Normalization (BN): Why?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70152-75E3-4B68-8A97-568535F69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290" y="1784350"/>
            <a:ext cx="9799819" cy="4572000"/>
          </a:xfrm>
        </p:spPr>
      </p:pic>
    </p:spTree>
    <p:extLst>
      <p:ext uri="{BB962C8B-B14F-4D97-AF65-F5344CB8AC3E}">
        <p14:creationId xmlns:p14="http://schemas.microsoft.com/office/powerpoint/2010/main" val="1584489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5A03-4EC4-41A2-A887-31B568F31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547D0-8C3E-4B95-BA8D-926CE84BA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12"/>
            <a:ext cx="12192000" cy="6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4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B1CF-8678-034E-A5DB-991E1A96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ResNet: 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9F2F-FCCB-8E4E-87F5-40541406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92282"/>
            <a:ext cx="10363200" cy="3991075"/>
          </a:xfrm>
        </p:spPr>
        <p:txBody>
          <a:bodyPr/>
          <a:lstStyle/>
          <a:p>
            <a:pPr algn="just"/>
            <a:r>
              <a:rPr lang="en-US" dirty="0"/>
              <a:t>Researchers found that when the number of layers increases, the testing accuracy degrades</a:t>
            </a:r>
          </a:p>
          <a:p>
            <a:pPr algn="just"/>
            <a:r>
              <a:rPr lang="en-US" dirty="0"/>
              <a:t>If the added layers can be constructed as identity mappings, a deeper model should not produce higher errors than its shallower counterparts</a:t>
            </a:r>
          </a:p>
          <a:p>
            <a:pPr algn="just"/>
            <a:r>
              <a:rPr lang="en-US" dirty="0"/>
              <a:t>Instead of letting the network learn the mapping, ResNet allows the gradient flow directly to later layers from earlier layers</a:t>
            </a:r>
          </a:p>
        </p:txBody>
      </p:sp>
    </p:spTree>
    <p:extLst>
      <p:ext uri="{BB962C8B-B14F-4D97-AF65-F5344CB8AC3E}">
        <p14:creationId xmlns:p14="http://schemas.microsoft.com/office/powerpoint/2010/main" val="197036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0076-1506-214C-9682-88CF3939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r>
              <a:rPr lang="en-US" dirty="0"/>
              <a:t>: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C4404-8491-6047-BAB5-30D38E5A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1889"/>
            <a:ext cx="4203700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026FE-F73E-2744-A2C7-D38DE283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2738089"/>
            <a:ext cx="6375400" cy="21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1DBE97-6406-9349-B8B4-0621DE05A1E1}"/>
              </a:ext>
            </a:extLst>
          </p:cNvPr>
          <p:cNvSpPr txBox="1"/>
          <p:nvPr/>
        </p:nvSpPr>
        <p:spPr>
          <a:xfrm>
            <a:off x="690494" y="2007492"/>
            <a:ext cx="1045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Autoencoder2.ipynb adds </a:t>
            </a:r>
            <a:r>
              <a:rPr lang="en-US" b="1" dirty="0" err="1"/>
              <a:t>resnet</a:t>
            </a:r>
            <a:r>
              <a:rPr lang="en-US" b="1" dirty="0"/>
              <a:t> block after each convolutional layers</a:t>
            </a:r>
          </a:p>
        </p:txBody>
      </p:sp>
    </p:spTree>
    <p:extLst>
      <p:ext uri="{BB962C8B-B14F-4D97-AF65-F5344CB8AC3E}">
        <p14:creationId xmlns:p14="http://schemas.microsoft.com/office/powerpoint/2010/main" val="489030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5D77-1BD3-4A49-8865-1333DAF9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6464"/>
          </a:xfrm>
        </p:spPr>
        <p:txBody>
          <a:bodyPr/>
          <a:lstStyle/>
          <a:p>
            <a:r>
              <a:rPr lang="en-US" dirty="0"/>
              <a:t>DenseNet: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13DA2-45F4-424B-A1E3-9EB22C30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532518"/>
            <a:ext cx="4787066" cy="4232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0FF036-DA42-8446-9D0F-940A7DDAE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66" y="2347099"/>
            <a:ext cx="6616700" cy="260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116B45-1562-E04D-9633-E28127CC22D8}"/>
              </a:ext>
            </a:extLst>
          </p:cNvPr>
          <p:cNvSpPr txBox="1"/>
          <p:nvPr/>
        </p:nvSpPr>
        <p:spPr>
          <a:xfrm>
            <a:off x="5843239" y="5040237"/>
            <a:ext cx="5801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Autoencoder3.ipynb adds </a:t>
            </a:r>
            <a:r>
              <a:rPr lang="en-US" dirty="0" err="1"/>
              <a:t>DenseNet</a:t>
            </a:r>
            <a:r>
              <a:rPr lang="en-US" dirty="0"/>
              <a:t> into </a:t>
            </a:r>
          </a:p>
          <a:p>
            <a:r>
              <a:rPr lang="en-US" dirty="0"/>
              <a:t>the network</a:t>
            </a:r>
          </a:p>
        </p:txBody>
      </p:sp>
    </p:spTree>
    <p:extLst>
      <p:ext uri="{BB962C8B-B14F-4D97-AF65-F5344CB8AC3E}">
        <p14:creationId xmlns:p14="http://schemas.microsoft.com/office/powerpoint/2010/main" val="2777539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DD1A-2F5A-8B43-A920-6ADF1438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41F5-084E-B74D-909B-6B605472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5192888"/>
            <a:ext cx="10363200" cy="1162671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This is the same as the denoising network </a:t>
            </a:r>
            <a:r>
              <a:rPr lang="en-US"/>
              <a:t>as hands-on 3.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A408F6C-DE93-CE4C-87E1-9251F44DB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560"/>
            <a:ext cx="11871702" cy="28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0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44D5-6D5E-6140-A363-46F4B199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is Optional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77559-6357-7E40-9A4F-DCA0642A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2520176"/>
            <a:ext cx="745490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DA1024-8D36-3C4E-8411-FFE9B8D340E5}"/>
              </a:ext>
            </a:extLst>
          </p:cNvPr>
          <p:cNvSpPr txBox="1"/>
          <p:nvPr/>
        </p:nvSpPr>
        <p:spPr>
          <a:xfrm>
            <a:off x="665967" y="4425541"/>
            <a:ext cx="1086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note the the LS-GAN is optional. Using GAN will significantly increase training time. You can simple change the “True” to “False” to de-activate GAN.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3A2FE-F4B4-7640-A771-B1651F7D7FA8}"/>
              </a:ext>
            </a:extLst>
          </p:cNvPr>
          <p:cNvSpPr txBox="1"/>
          <p:nvPr/>
        </p:nvSpPr>
        <p:spPr>
          <a:xfrm>
            <a:off x="665967" y="5372862"/>
            <a:ext cx="1058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usually train the discriminator much more than the generator.</a:t>
            </a:r>
          </a:p>
          <a:p>
            <a:r>
              <a:rPr lang="en-US" dirty="0"/>
              <a:t>In this case, I trained the discriminator 4 times and then the generator 1 time.</a:t>
            </a:r>
          </a:p>
          <a:p>
            <a:r>
              <a:rPr lang="en-US" dirty="0"/>
              <a:t>You can change “4” to “3” if you like by setting the “</a:t>
            </a:r>
            <a:r>
              <a:rPr lang="en-US" dirty="0" err="1"/>
              <a:t>disc_itres</a:t>
            </a:r>
            <a:r>
              <a:rPr lang="en-US" dirty="0"/>
              <a:t>” variable.</a:t>
            </a:r>
          </a:p>
        </p:txBody>
      </p:sp>
    </p:spTree>
    <p:extLst>
      <p:ext uri="{BB962C8B-B14F-4D97-AF65-F5344CB8AC3E}">
        <p14:creationId xmlns:p14="http://schemas.microsoft.com/office/powerpoint/2010/main" val="2322017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2F35-A0C2-624C-BFDA-5E54AACA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GAN (LS-GAN)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2FF47-10D0-3747-ACFA-967844C5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95878"/>
            <a:ext cx="10363200" cy="1072374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This is the simplest GAN to implement and understand.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B2DD95-EF2F-5B4C-AE3B-F6F11429B410}"/>
              </a:ext>
            </a:extLst>
          </p:cNvPr>
          <p:cNvSpPr/>
          <p:nvPr/>
        </p:nvSpPr>
        <p:spPr>
          <a:xfrm>
            <a:off x="4254248" y="2558864"/>
            <a:ext cx="3507287" cy="11148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Generator (G)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F22BB-0D23-6742-A618-918426CAD24C}"/>
              </a:ext>
            </a:extLst>
          </p:cNvPr>
          <p:cNvSpPr txBox="1"/>
          <p:nvPr/>
        </p:nvSpPr>
        <p:spPr>
          <a:xfrm>
            <a:off x="1502530" y="2885439"/>
            <a:ext cx="95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EF3125-0DEE-C748-BA0E-9A9471A9BE17}"/>
              </a:ext>
            </a:extLst>
          </p:cNvPr>
          <p:cNvCxnSpPr>
            <a:stCxn id="6" idx="3"/>
            <a:endCxn id="4" idx="1"/>
          </p:cNvCxnSpPr>
          <p:nvPr/>
        </p:nvCxnSpPr>
        <p:spPr>
          <a:xfrm>
            <a:off x="2453506" y="3116272"/>
            <a:ext cx="1800742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BFD5F5-B4E0-774D-8556-BA173BDA5684}"/>
              </a:ext>
            </a:extLst>
          </p:cNvPr>
          <p:cNvCxnSpPr/>
          <p:nvPr/>
        </p:nvCxnSpPr>
        <p:spPr>
          <a:xfrm>
            <a:off x="7761535" y="3116272"/>
            <a:ext cx="1800742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8C2FE7-F742-AD4B-86F8-6B4B3243B0F8}"/>
              </a:ext>
            </a:extLst>
          </p:cNvPr>
          <p:cNvSpPr txBox="1"/>
          <p:nvPr/>
        </p:nvSpPr>
        <p:spPr>
          <a:xfrm>
            <a:off x="9562277" y="2857233"/>
            <a:ext cx="133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D6000-0238-C646-B5AC-26FEE3F54E46}"/>
              </a:ext>
            </a:extLst>
          </p:cNvPr>
          <p:cNvSpPr/>
          <p:nvPr/>
        </p:nvSpPr>
        <p:spPr>
          <a:xfrm>
            <a:off x="4254249" y="3904513"/>
            <a:ext cx="3507287" cy="11148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Discriminator (D)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B43AA46-5460-6A43-8018-C99BC89FCD1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151529" y="4461920"/>
            <a:ext cx="2102720" cy="1"/>
          </a:xfrm>
          <a:prstGeom prst="bentConnector3">
            <a:avLst>
              <a:gd name="adj1" fmla="val 50000"/>
            </a:avLst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EE1EFBDB-5ECE-514B-B6D4-BBB0BC132401}"/>
              </a:ext>
            </a:extLst>
          </p:cNvPr>
          <p:cNvCxnSpPr>
            <a:stCxn id="10" idx="2"/>
            <a:endCxn id="11" idx="3"/>
          </p:cNvCxnSpPr>
          <p:nvPr/>
        </p:nvCxnSpPr>
        <p:spPr>
          <a:xfrm rot="5400000">
            <a:off x="8425258" y="2655176"/>
            <a:ext cx="1143023" cy="2470466"/>
          </a:xfrm>
          <a:prstGeom prst="bentConnector2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F8C797-B362-714C-8F78-10EDED234C13}"/>
              </a:ext>
            </a:extLst>
          </p:cNvPr>
          <p:cNvCxnSpPr/>
          <p:nvPr/>
        </p:nvCxnSpPr>
        <p:spPr>
          <a:xfrm>
            <a:off x="5001968" y="5019329"/>
            <a:ext cx="0" cy="462441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B4B4DE-183C-FA4E-A7E5-4B2B4C236E2F}"/>
              </a:ext>
            </a:extLst>
          </p:cNvPr>
          <p:cNvCxnSpPr/>
          <p:nvPr/>
        </p:nvCxnSpPr>
        <p:spPr>
          <a:xfrm>
            <a:off x="6845382" y="5019328"/>
            <a:ext cx="0" cy="462441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32DDB2-A545-5840-9BFC-889B53B8E323}"/>
              </a:ext>
            </a:extLst>
          </p:cNvPr>
          <p:cNvSpPr txBox="1"/>
          <p:nvPr/>
        </p:nvSpPr>
        <p:spPr>
          <a:xfrm>
            <a:off x="4917551" y="5576736"/>
            <a:ext cx="2180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Real? Fake?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B002C-D066-8045-B99A-45240C9F0B28}"/>
              </a:ext>
            </a:extLst>
          </p:cNvPr>
          <p:cNvSpPr txBox="1"/>
          <p:nvPr/>
        </p:nvSpPr>
        <p:spPr>
          <a:xfrm>
            <a:off x="914400" y="3861755"/>
            <a:ext cx="142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Ground Truth Image</a:t>
            </a:r>
          </a:p>
        </p:txBody>
      </p:sp>
    </p:spTree>
    <p:extLst>
      <p:ext uri="{BB962C8B-B14F-4D97-AF65-F5344CB8AC3E}">
        <p14:creationId xmlns:p14="http://schemas.microsoft.com/office/powerpoint/2010/main" val="1636061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5B46-EA39-CF4D-AA61-4AED7524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B31C3-7228-424C-97BA-ECFB336D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937912"/>
            <a:ext cx="10363200" cy="1917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Experiment with Autoencoder2.ipynb and Autoencoder3.ipynb to use the Resnet and Dense blocks discussed before.</a:t>
            </a:r>
          </a:p>
          <a:p>
            <a:r>
              <a:rPr lang="en-US" dirty="0"/>
              <a:t>Please run all </a:t>
            </a:r>
            <a:r>
              <a:rPr lang="en-US"/>
              <a:t>the codes </a:t>
            </a:r>
            <a:r>
              <a:rPr lang="en-US" dirty="0"/>
              <a:t>and report the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3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E89F07-E4CF-467F-BD90-ADA4D90AE20E}"/>
              </a:ext>
            </a:extLst>
          </p:cNvPr>
          <p:cNvCxnSpPr>
            <a:cxnSpLocks/>
          </p:cNvCxnSpPr>
          <p:nvPr/>
        </p:nvCxnSpPr>
        <p:spPr>
          <a:xfrm>
            <a:off x="6749624" y="121389"/>
            <a:ext cx="5205309" cy="520530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0E8EF0-BF7D-431D-9712-B03743C1F092}"/>
              </a:ext>
            </a:extLst>
          </p:cNvPr>
          <p:cNvCxnSpPr>
            <a:cxnSpLocks/>
          </p:cNvCxnSpPr>
          <p:nvPr/>
        </p:nvCxnSpPr>
        <p:spPr>
          <a:xfrm>
            <a:off x="5424282" y="1693852"/>
            <a:ext cx="5205309" cy="520530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E0F027-9C65-4F37-9E7E-735D9422D827}"/>
              </a:ext>
            </a:extLst>
          </p:cNvPr>
          <p:cNvCxnSpPr>
            <a:cxnSpLocks/>
          </p:cNvCxnSpPr>
          <p:nvPr/>
        </p:nvCxnSpPr>
        <p:spPr>
          <a:xfrm rot="5400000">
            <a:off x="5298460" y="497033"/>
            <a:ext cx="5205309" cy="520530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114F6C-EE8C-4388-8217-33323BB2AA1E}"/>
              </a:ext>
            </a:extLst>
          </p:cNvPr>
          <p:cNvCxnSpPr>
            <a:cxnSpLocks/>
          </p:cNvCxnSpPr>
          <p:nvPr/>
        </p:nvCxnSpPr>
        <p:spPr>
          <a:xfrm rot="5400000">
            <a:off x="7007590" y="1693851"/>
            <a:ext cx="5205309" cy="520530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4996E8-622E-43B9-992B-8294B4581944}"/>
              </a:ext>
            </a:extLst>
          </p:cNvPr>
          <p:cNvSpPr/>
          <p:nvPr/>
        </p:nvSpPr>
        <p:spPr>
          <a:xfrm rot="18900000">
            <a:off x="7797845" y="2611652"/>
            <a:ext cx="2052320" cy="205232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57EBB6-1DF4-431C-8647-D3645DFCF916}"/>
              </a:ext>
            </a:extLst>
          </p:cNvPr>
          <p:cNvCxnSpPr>
            <a:cxnSpLocks/>
          </p:cNvCxnSpPr>
          <p:nvPr/>
        </p:nvCxnSpPr>
        <p:spPr>
          <a:xfrm>
            <a:off x="125334" y="3637812"/>
            <a:ext cx="6051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87A0D8-313A-42B5-89FF-300219B299DF}"/>
              </a:ext>
            </a:extLst>
          </p:cNvPr>
          <p:cNvCxnSpPr>
            <a:cxnSpLocks/>
          </p:cNvCxnSpPr>
          <p:nvPr/>
        </p:nvCxnSpPr>
        <p:spPr>
          <a:xfrm rot="16200000">
            <a:off x="77893" y="3498958"/>
            <a:ext cx="6394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1C1DCF-ACB5-444E-A4C4-3D6E10907045}"/>
              </a:ext>
            </a:extLst>
          </p:cNvPr>
          <p:cNvSpPr/>
          <p:nvPr/>
        </p:nvSpPr>
        <p:spPr>
          <a:xfrm rot="18900000">
            <a:off x="2248746" y="2611651"/>
            <a:ext cx="2052320" cy="205232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24139C-0FBD-4D9C-84B1-D8C1ECD684B0}"/>
              </a:ext>
            </a:extLst>
          </p:cNvPr>
          <p:cNvSpPr/>
          <p:nvPr/>
        </p:nvSpPr>
        <p:spPr>
          <a:xfrm>
            <a:off x="2255522" y="1664063"/>
            <a:ext cx="894080" cy="894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48D267-423A-47F8-895C-52EA52E5006F}"/>
              </a:ext>
            </a:extLst>
          </p:cNvPr>
          <p:cNvSpPr/>
          <p:nvPr/>
        </p:nvSpPr>
        <p:spPr>
          <a:xfrm>
            <a:off x="673946" y="1015716"/>
            <a:ext cx="5201920" cy="5201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61534F-CF1E-4E42-AEC5-95DB9BD99818}"/>
              </a:ext>
            </a:extLst>
          </p:cNvPr>
          <p:cNvSpPr/>
          <p:nvPr/>
        </p:nvSpPr>
        <p:spPr>
          <a:xfrm>
            <a:off x="2827866" y="1255486"/>
            <a:ext cx="894080" cy="89408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C8D9FC-1E08-4C2E-8D0D-33E7350168A8}"/>
              </a:ext>
            </a:extLst>
          </p:cNvPr>
          <p:cNvCxnSpPr>
            <a:cxnSpLocks/>
          </p:cNvCxnSpPr>
          <p:nvPr/>
        </p:nvCxnSpPr>
        <p:spPr>
          <a:xfrm>
            <a:off x="6347792" y="3637813"/>
            <a:ext cx="52843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A0CF30-9B50-4866-8EB3-8D9E4CD10E9A}"/>
              </a:ext>
            </a:extLst>
          </p:cNvPr>
          <p:cNvCxnSpPr>
            <a:cxnSpLocks/>
          </p:cNvCxnSpPr>
          <p:nvPr/>
        </p:nvCxnSpPr>
        <p:spPr>
          <a:xfrm rot="16200000">
            <a:off x="5626992" y="3322858"/>
            <a:ext cx="63940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831F4A8-C7F5-4EAB-94C9-ACC8EA080CC9}"/>
              </a:ext>
            </a:extLst>
          </p:cNvPr>
          <p:cNvSpPr/>
          <p:nvPr/>
        </p:nvSpPr>
        <p:spPr>
          <a:xfrm>
            <a:off x="6214533" y="999593"/>
            <a:ext cx="5201920" cy="5201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3D39F11-C775-4BC1-8209-F727DE91D753}"/>
              </a:ext>
            </a:extLst>
          </p:cNvPr>
          <p:cNvSpPr/>
          <p:nvPr/>
        </p:nvSpPr>
        <p:spPr>
          <a:xfrm>
            <a:off x="7119377" y="5082345"/>
            <a:ext cx="3421645" cy="17331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6C10FEE-F4E4-4213-B408-5469788BB338}"/>
              </a:ext>
            </a:extLst>
          </p:cNvPr>
          <p:cNvSpPr/>
          <p:nvPr/>
        </p:nvSpPr>
        <p:spPr>
          <a:xfrm rot="10800000">
            <a:off x="7122833" y="492698"/>
            <a:ext cx="3421645" cy="1733144"/>
          </a:xfrm>
          <a:prstGeom prst="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FC530C6-A6FA-43D0-AC82-BC20B19BE3DB}"/>
              </a:ext>
            </a:extLst>
          </p:cNvPr>
          <p:cNvSpPr/>
          <p:nvPr/>
        </p:nvSpPr>
        <p:spPr>
          <a:xfrm rot="16200000">
            <a:off x="9409222" y="2777425"/>
            <a:ext cx="3421645" cy="17331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334648-B7BE-45EE-B2A2-BCA0C3B28CD6}"/>
              </a:ext>
            </a:extLst>
          </p:cNvPr>
          <p:cNvSpPr/>
          <p:nvPr/>
        </p:nvSpPr>
        <p:spPr>
          <a:xfrm>
            <a:off x="125334" y="193324"/>
            <a:ext cx="894080" cy="89408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240EDB-406B-4F47-BB99-F5564A9B7124}"/>
              </a:ext>
            </a:extLst>
          </p:cNvPr>
          <p:cNvCxnSpPr>
            <a:cxnSpLocks/>
          </p:cNvCxnSpPr>
          <p:nvPr/>
        </p:nvCxnSpPr>
        <p:spPr>
          <a:xfrm>
            <a:off x="557706" y="640364"/>
            <a:ext cx="8266299" cy="297631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DBB62E-CA3E-4860-AA8B-75706A640F7B}"/>
              </a:ext>
            </a:extLst>
          </p:cNvPr>
          <p:cNvCxnSpPr>
            <a:cxnSpLocks/>
          </p:cNvCxnSpPr>
          <p:nvPr/>
        </p:nvCxnSpPr>
        <p:spPr>
          <a:xfrm flipV="1">
            <a:off x="781131" y="193324"/>
            <a:ext cx="472351" cy="1133251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E9F374-A37C-4A33-B5DC-26E0689415D4}"/>
              </a:ext>
            </a:extLst>
          </p:cNvPr>
          <p:cNvCxnSpPr>
            <a:cxnSpLocks/>
          </p:cNvCxnSpPr>
          <p:nvPr/>
        </p:nvCxnSpPr>
        <p:spPr>
          <a:xfrm flipV="1">
            <a:off x="6854795" y="2012159"/>
            <a:ext cx="1194225" cy="286515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46908EE2-74B1-40F7-93EF-4AC0E2A85607}"/>
              </a:ext>
            </a:extLst>
          </p:cNvPr>
          <p:cNvSpPr/>
          <p:nvPr/>
        </p:nvSpPr>
        <p:spPr>
          <a:xfrm>
            <a:off x="4064536" y="2317641"/>
            <a:ext cx="894080" cy="89408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8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5270" y="2690939"/>
            <a:ext cx="8521460" cy="2376264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CS-based MRI Reconstruction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Deep MRI Recon Networks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Fingerprint &amp; SPIN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Network Techniques</a:t>
            </a:r>
          </a:p>
        </p:txBody>
      </p:sp>
    </p:spTree>
    <p:extLst>
      <p:ext uri="{BB962C8B-B14F-4D97-AF65-F5344CB8AC3E}">
        <p14:creationId xmlns:p14="http://schemas.microsoft.com/office/powerpoint/2010/main" val="22252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Data Collection in the k-Space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241" y="1676632"/>
            <a:ext cx="7891625" cy="5003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FF2DC8-B661-44BB-9DEE-6B3265F73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346" y="4944953"/>
            <a:ext cx="138765" cy="236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E873C-E761-4985-84D2-AC24EE535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13" y="4408361"/>
            <a:ext cx="3785668" cy="130959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47310E1-FD62-4443-9D52-BAE508D04B31}"/>
              </a:ext>
            </a:extLst>
          </p:cNvPr>
          <p:cNvSpPr/>
          <p:nvPr/>
        </p:nvSpPr>
        <p:spPr>
          <a:xfrm>
            <a:off x="4287822" y="4785703"/>
            <a:ext cx="2431774" cy="634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Data Matrix/Vector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66" y="1688293"/>
            <a:ext cx="10385468" cy="48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5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93" y="1559103"/>
            <a:ext cx="8671013" cy="502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Fast MRI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3924" y="3416063"/>
            <a:ext cx="1138687" cy="3019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Sparsity in a Transform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4" y="1631709"/>
            <a:ext cx="6927273" cy="5108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5185" y="3657601"/>
            <a:ext cx="3476446" cy="49170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81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29439</TotalTime>
  <Words>869</Words>
  <Application>Microsoft Office PowerPoint</Application>
  <PresentationFormat>Widescreen</PresentationFormat>
  <Paragraphs>220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Cambria Math</vt:lpstr>
      <vt:lpstr>Corbel</vt:lpstr>
      <vt:lpstr>Wingdings</vt:lpstr>
      <vt:lpstr>Wingdings 2</vt:lpstr>
      <vt:lpstr>Metro</vt:lpstr>
      <vt:lpstr>PowerPoint Presentation</vt:lpstr>
      <vt:lpstr>MI Schedule for F21</vt:lpstr>
      <vt:lpstr>Regularized Sparse Reconstruction</vt:lpstr>
      <vt:lpstr>PowerPoint Presentation</vt:lpstr>
      <vt:lpstr>Outline</vt:lpstr>
      <vt:lpstr>Data Collection in the k-Space</vt:lpstr>
      <vt:lpstr>Data Matrix/Vector</vt:lpstr>
      <vt:lpstr>Fast MRI</vt:lpstr>
      <vt:lpstr>Sparsity in a Transform Domain</vt:lpstr>
      <vt:lpstr>TV-based MRI Reconstruction</vt:lpstr>
      <vt:lpstr>L0 Norm Replaced by L1 Norm</vt:lpstr>
      <vt:lpstr>PowerPoint Presentation</vt:lpstr>
      <vt:lpstr>Random Matrix</vt:lpstr>
      <vt:lpstr>Single Pixel Camera</vt:lpstr>
      <vt:lpstr>Outline</vt:lpstr>
      <vt:lpstr>AUTOMAP</vt:lpstr>
      <vt:lpstr>AUTOMAP</vt:lpstr>
      <vt:lpstr>Loss Functions Used in Automap</vt:lpstr>
      <vt:lpstr>MRI Data Preparation</vt:lpstr>
      <vt:lpstr>AUTOMAP</vt:lpstr>
      <vt:lpstr>Outline</vt:lpstr>
      <vt:lpstr>MR Fingerprinting</vt:lpstr>
      <vt:lpstr>MR Fingerprinting</vt:lpstr>
      <vt:lpstr>Not Optimized Yet</vt:lpstr>
      <vt:lpstr>Synergized Pulsing-Imaging Network</vt:lpstr>
      <vt:lpstr>Outline</vt:lpstr>
      <vt:lpstr>Batch Normalization (BN): What?</vt:lpstr>
      <vt:lpstr>Batch Normalization (BN): Where?</vt:lpstr>
      <vt:lpstr>Batch Normalization: A Key Trick</vt:lpstr>
      <vt:lpstr>Batch Normalization (BN): Why?</vt:lpstr>
      <vt:lpstr>Batch Normalization (BN): Why?</vt:lpstr>
      <vt:lpstr>PowerPoint Presentation</vt:lpstr>
      <vt:lpstr>ResNet: Key Idea</vt:lpstr>
      <vt:lpstr>Resnet: Implementation</vt:lpstr>
      <vt:lpstr>DenseNet: Example</vt:lpstr>
      <vt:lpstr>Generator Network</vt:lpstr>
      <vt:lpstr>GAN is Optional</vt:lpstr>
      <vt:lpstr>Least Squares GAN (LS-GAN)</vt:lpstr>
      <vt:lpstr>Homework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Islam, Md Zabirul</cp:lastModifiedBy>
  <cp:revision>3344</cp:revision>
  <cp:lastPrinted>2012-03-08T21:40:16Z</cp:lastPrinted>
  <dcterms:created xsi:type="dcterms:W3CDTF">2006-10-23T16:36:06Z</dcterms:created>
  <dcterms:modified xsi:type="dcterms:W3CDTF">2024-08-27T20:58:46Z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