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52"/>
  </p:notesMasterIdLst>
  <p:handoutMasterIdLst>
    <p:handoutMasterId r:id="rId53"/>
  </p:handoutMasterIdLst>
  <p:sldIdLst>
    <p:sldId id="2166" r:id="rId5"/>
    <p:sldId id="2167" r:id="rId6"/>
    <p:sldId id="2180" r:id="rId7"/>
    <p:sldId id="2183" r:id="rId8"/>
    <p:sldId id="2178" r:id="rId9"/>
    <p:sldId id="2179" r:id="rId10"/>
    <p:sldId id="2182" r:id="rId11"/>
    <p:sldId id="2173" r:id="rId12"/>
    <p:sldId id="1861" r:id="rId13"/>
    <p:sldId id="2168" r:id="rId14"/>
    <p:sldId id="2169" r:id="rId15"/>
    <p:sldId id="2172" r:id="rId16"/>
    <p:sldId id="2119" r:id="rId17"/>
    <p:sldId id="2047" r:id="rId18"/>
    <p:sldId id="1869" r:id="rId19"/>
    <p:sldId id="1877" r:id="rId20"/>
    <p:sldId id="1879" r:id="rId21"/>
    <p:sldId id="2175" r:id="rId22"/>
    <p:sldId id="2174" r:id="rId23"/>
    <p:sldId id="1969" r:id="rId24"/>
    <p:sldId id="2184" r:id="rId25"/>
    <p:sldId id="1928" r:id="rId26"/>
    <p:sldId id="1929" r:id="rId27"/>
    <p:sldId id="1934" r:id="rId28"/>
    <p:sldId id="1935" r:id="rId29"/>
    <p:sldId id="1954" r:id="rId30"/>
    <p:sldId id="1945" r:id="rId31"/>
    <p:sldId id="2063" r:id="rId32"/>
    <p:sldId id="2064" r:id="rId33"/>
    <p:sldId id="2177" r:id="rId34"/>
    <p:sldId id="2045" r:id="rId35"/>
    <p:sldId id="2176" r:id="rId36"/>
    <p:sldId id="2123" r:id="rId37"/>
    <p:sldId id="1741" r:id="rId38"/>
    <p:sldId id="1667" r:id="rId39"/>
    <p:sldId id="1763" r:id="rId40"/>
    <p:sldId id="2181" r:id="rId41"/>
    <p:sldId id="1782" r:id="rId42"/>
    <p:sldId id="2124" r:id="rId43"/>
    <p:sldId id="1633" r:id="rId44"/>
    <p:sldId id="2104" r:id="rId45"/>
    <p:sldId id="2036" r:id="rId46"/>
    <p:sldId id="2028" r:id="rId47"/>
    <p:sldId id="1894" r:id="rId48"/>
    <p:sldId id="1898" r:id="rId49"/>
    <p:sldId id="1906" r:id="rId50"/>
    <p:sldId id="2109" r:id="rId5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FFFF"/>
    <a:srgbClr val="FF99CC"/>
    <a:srgbClr val="0000FF"/>
    <a:srgbClr val="33CC33"/>
    <a:srgbClr val="9900FF"/>
    <a:srgbClr val="CC0000"/>
    <a:srgbClr val="003366"/>
    <a:srgbClr val="009900"/>
    <a:srgbClr val="C5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5" autoAdjust="0"/>
    <p:restoredTop sz="95911" autoAdjust="0"/>
  </p:normalViewPr>
  <p:slideViewPr>
    <p:cSldViewPr snapToGrid="0">
      <p:cViewPr varScale="1">
        <p:scale>
          <a:sx n="66" d="100"/>
          <a:sy n="66" d="100"/>
        </p:scale>
        <p:origin x="1060"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236"/>
    </p:cViewPr>
  </p:sorterViewPr>
  <p:notesViewPr>
    <p:cSldViewPr snapToGrid="0">
      <p:cViewPr varScale="1">
        <p:scale>
          <a:sx n="84" d="100"/>
          <a:sy n="84" d="100"/>
        </p:scale>
        <p:origin x="38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10/26/2020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67793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the literature, only a few deep-learning methods were proposed for reconstructing medical images directly from raw data. AUTOMAP, published last year on Nature, is the first work trying to learn the reconstruction process. </a:t>
                </a:r>
                <a:r>
                  <a:rPr lang="en-US" baseline="0" dirty="0"/>
                  <a:t>N denotes the dimension of reconstructed image.</a:t>
                </a:r>
                <a:r>
                  <a:rPr lang="en-US" dirty="0"/>
                  <a:t> AUTOMAP use 3 fully-connected layers to the the mapping between raw k-space data to a corresponding MRI images. The basic idea of AUTOMAP could be illustrated here. Due to the intrinsic relation between frequency domain and time domain, every pixel in k-space domain is related every pixel in image domain. Fully-connected layer is able to learn this relation. Without a doubt, similar idea could be applied to CT since sinograms and images are also correlated. If we directly apply AUTOMAP for CT applications, the complexity would be </a:t>
                </a:r>
                <a14:m>
                  <m:oMath xmlns:m="http://schemas.openxmlformats.org/officeDocument/2006/math">
                    <m:r>
                      <a:rPr lang="en-US" b="1" i="1" smtClean="0">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𝒗</m:t>
                            </m:r>
                          </m:sub>
                        </m:sSub>
                      </m:e>
                    </m:d>
                  </m:oMath>
                </a14:m>
                <a:r>
                  <a:rPr lang="en-US" dirty="0"/>
                  <a:t>. </a:t>
                </a:r>
                <a:r>
                  <a:rPr lang="en-US" dirty="0" err="1"/>
                  <a:t>N_v</a:t>
                </a:r>
                <a:r>
                  <a:rPr lang="en-US" dirty="0"/>
                  <a:t> </a:t>
                </a:r>
                <a:r>
                  <a:rPr lang="en-US" dirty="0" err="1"/>
                  <a:t>donotes</a:t>
                </a:r>
                <a:r>
                  <a:rPr lang="en-US" dirty="0"/>
                  <a:t> the</a:t>
                </a:r>
                <a:r>
                  <a:rPr lang="en-US" baseline="0" dirty="0"/>
                  <a:t> number of view. There are two problems if we use AUTOMAP for CT: 1. Due to the large computational complexity, AUTOMAP is not able to train normal size CT images on modern GPUs. In the AUTOMAP paper, authors used 128*128 images. 2. FC layers imply that all the pixels in both domain are correlated, but this is not the true for CT. In CT imaging, x-ray are used to take line integral at various angle, so a single point in the sinogram only relate to a line in the field of view.</a:t>
                </a:r>
                <a:endParaRPr lang="en-US" dirty="0"/>
              </a:p>
            </p:txBody>
          </p:sp>
        </mc:Choice>
        <mc:Fallback xmlns="">
          <p:sp>
            <p:nvSpPr>
              <p:cNvPr id="3" name="Notes Placeholder 2"/>
              <p:cNvSpPr>
                <a:spLocks noGrp="1"/>
              </p:cNvSpPr>
              <p:nvPr>
                <p:ph type="body" idx="1"/>
              </p:nvPr>
            </p:nvSpPr>
            <p:spPr/>
            <p:txBody>
              <a:bodyPr/>
              <a:lstStyle/>
              <a:p>
                <a:r>
                  <a:rPr lang="en-US" dirty="0"/>
                  <a:t>In the literature, only a few deep-learning methods were proposed for reconstructing medical images directly from raw data. AUTOMAP, published last year on Nature, is the first work trying to learn the reconstruction process. </a:t>
                </a:r>
                <a:r>
                  <a:rPr lang="en-US" baseline="0" dirty="0"/>
                  <a:t>N denotes the dimension of reconstructed image.</a:t>
                </a:r>
                <a:r>
                  <a:rPr lang="en-US" dirty="0"/>
                  <a:t> AUTOMAP use 3 fully-connected layers to the the mapping between raw k-space data to a corresponding MRI images. The basic idea of AUTOMAP could be illustrated here. Due to the intrinsic relation between frequency domain and time domain, every pixel in k-space domain is related every pixel in image domain. Fully-connected layer is able to learn this relation. Without a doubt, similar idea could be applied to CT since sinograms and images are also correlated. If we directly apply AUTOMAP for CT applications, the complexity would be </a:t>
                </a:r>
                <a:r>
                  <a:rPr lang="en-US" b="1" i="0">
                    <a:latin typeface="Cambria Math" panose="02040503050406030204" pitchFamily="18" charset="0"/>
                  </a:rPr>
                  <a:t>𝑶(𝑵^𝟑</a:t>
                </a:r>
                <a:r>
                  <a:rPr lang="en-US" b="1" i="0">
                    <a:latin typeface="Cambria Math" panose="02040503050406030204" pitchFamily="18" charset="0"/>
                    <a:ea typeface="Cambria Math" panose="02040503050406030204" pitchFamily="18" charset="0"/>
                  </a:rPr>
                  <a:t>×𝑵_𝒗 )</a:t>
                </a:r>
                <a:r>
                  <a:rPr lang="en-US" dirty="0"/>
                  <a:t>. </a:t>
                </a:r>
                <a:r>
                  <a:rPr lang="en-US" dirty="0" err="1"/>
                  <a:t>N_v</a:t>
                </a:r>
                <a:r>
                  <a:rPr lang="en-US" dirty="0"/>
                  <a:t> </a:t>
                </a:r>
                <a:r>
                  <a:rPr lang="en-US" dirty="0" err="1"/>
                  <a:t>donotes</a:t>
                </a:r>
                <a:r>
                  <a:rPr lang="en-US" dirty="0"/>
                  <a:t> the</a:t>
                </a:r>
                <a:r>
                  <a:rPr lang="en-US" baseline="0" dirty="0"/>
                  <a:t> number of view. There are two problems if we use AUTOMAP for CT: 1. Due to the large computational complexity, AUTOMAP is not able to train normal size CT images on modern GPUs. In the AUTOMAP paper, authors used 128*128 images. 2. FC layers imply that all the pixels in both domain are correlated, but this is not the true for CT. In CT imaging, x-ray are used to take line integral at various angle, so a single point in the sinogram only relate to a line in the field of view.</a:t>
                </a:r>
                <a:endParaRPr lang="en-US" dirty="0"/>
              </a:p>
            </p:txBody>
          </p:sp>
        </mc:Fallback>
      </mc:AlternateContent>
    </p:spTree>
    <p:extLst>
      <p:ext uri="{BB962C8B-B14F-4D97-AF65-F5344CB8AC3E}">
        <p14:creationId xmlns:p14="http://schemas.microsoft.com/office/powerpoint/2010/main" val="78067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second work trying to learn the reconstruction process is the </a:t>
                </a:r>
                <a:r>
                  <a:rPr lang="en-US" dirty="0" err="1"/>
                  <a:t>iCTNet</a:t>
                </a:r>
                <a:r>
                  <a:rPr lang="en-US" dirty="0"/>
                  <a:t> published on IEEE transaction on medical imaging this year. </a:t>
                </a:r>
                <a:r>
                  <a:rPr lang="en-US" dirty="0" err="1"/>
                  <a:t>N_c</a:t>
                </a:r>
                <a:r>
                  <a:rPr lang="en-US" dirty="0"/>
                  <a:t> denotes the number of detectors. The overall idea of </a:t>
                </a:r>
                <a:r>
                  <a:rPr lang="en-US" dirty="0" err="1"/>
                  <a:t>iCTNet</a:t>
                </a:r>
                <a:r>
                  <a:rPr lang="en-US" dirty="0"/>
                  <a:t> can be summarized here. Assume a CT scanner with 3 detectors and 4-view sinogram is acquired. </a:t>
                </a:r>
                <a:r>
                  <a:rPr lang="en-US" dirty="0" err="1"/>
                  <a:t>iCTNet</a:t>
                </a:r>
                <a:r>
                  <a:rPr lang="en-US" dirty="0"/>
                  <a:t> contains a total of 12 layers, in the first 8 layers, convolutional layers are used to de-noised sinogram, and to learn the interpolation process,</a:t>
                </a:r>
                <a:r>
                  <a:rPr lang="en-US" baseline="0" dirty="0"/>
                  <a:t> </a:t>
                </a:r>
                <a:r>
                  <a:rPr lang="en-US" dirty="0"/>
                  <a:t>generating a learned full-view sinogram with number of view </a:t>
                </a:r>
                <a14:m>
                  <m:oMath xmlns:m="http://schemas.openxmlformats.org/officeDocument/2006/math">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𝛼</m:t>
                    </m:r>
                  </m:oMath>
                </a14:m>
                <a:r>
                  <a:rPr lang="en-US" dirty="0"/>
                  <a:t>, where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oMath>
                </a14:m>
                <a:r>
                  <a:rPr lang="en-US" dirty="0"/>
                  <a:t> is a hyperparameter in </a:t>
                </a:r>
                <a:r>
                  <a:rPr lang="en-US" dirty="0" err="1"/>
                  <a:t>iCTNet</a:t>
                </a:r>
                <a:r>
                  <a:rPr lang="en-US" dirty="0"/>
                  <a:t>. Then, instead of feeding the whole</a:t>
                </a:r>
                <a:r>
                  <a:rPr lang="en-US" baseline="0" dirty="0"/>
                  <a:t> sinogram into one large FC layer, </a:t>
                </a:r>
                <a:r>
                  <a:rPr lang="en-US" baseline="0" dirty="0" err="1"/>
                  <a:t>iCTNet</a:t>
                </a:r>
                <a:r>
                  <a:rPr lang="en-US" baseline="0" dirty="0"/>
                  <a:t> feeds projection at each angle in to a small FC layer, thereby reducing the computation burden. Rotation operations are used to synthesis the analytical FBP method and then one convolutional layer is used to combine all the images at different angle, generating final output.</a:t>
                </a:r>
                <a:endParaRPr lang="en-US" dirty="0"/>
              </a:p>
            </p:txBody>
          </p:sp>
        </mc:Choice>
        <mc:Fallback xmlns="">
          <p:sp>
            <p:nvSpPr>
              <p:cNvPr id="3" name="Notes Placeholder 2"/>
              <p:cNvSpPr>
                <a:spLocks noGrp="1"/>
              </p:cNvSpPr>
              <p:nvPr>
                <p:ph type="body" idx="1"/>
              </p:nvPr>
            </p:nvSpPr>
            <p:spPr/>
            <p:txBody>
              <a:bodyPr/>
              <a:lstStyle/>
              <a:p>
                <a:r>
                  <a:rPr lang="en-US" dirty="0"/>
                  <a:t>The second work trying to learn the reconstruction process is the </a:t>
                </a:r>
                <a:r>
                  <a:rPr lang="en-US" dirty="0" err="1"/>
                  <a:t>iCTNet</a:t>
                </a:r>
                <a:r>
                  <a:rPr lang="en-US" dirty="0"/>
                  <a:t> published on IEEE transaction on medical imaging this year. </a:t>
                </a:r>
                <a:r>
                  <a:rPr lang="en-US" dirty="0" err="1"/>
                  <a:t>N_c</a:t>
                </a:r>
                <a:r>
                  <a:rPr lang="en-US" dirty="0"/>
                  <a:t> denotes the number of detectors. The overall idea of </a:t>
                </a:r>
                <a:r>
                  <a:rPr lang="en-US" dirty="0" err="1"/>
                  <a:t>iCTNet</a:t>
                </a:r>
                <a:r>
                  <a:rPr lang="en-US" dirty="0"/>
                  <a:t> can be summarized here. Assume a CT scanner with 3 detectors and 4-view sinogram is acquired. </a:t>
                </a:r>
                <a:r>
                  <a:rPr lang="en-US" dirty="0" err="1"/>
                  <a:t>iCTNet</a:t>
                </a:r>
                <a:r>
                  <a:rPr lang="en-US" dirty="0"/>
                  <a:t> contains a total of 12 layers, in the first 8 layers, convolutional layers are used to de-noised sinogram, and to learn the interpolation process,</a:t>
                </a:r>
                <a:r>
                  <a:rPr lang="en-US" baseline="0" dirty="0"/>
                  <a:t> </a:t>
                </a:r>
                <a:r>
                  <a:rPr lang="en-US" dirty="0"/>
                  <a:t>generating a learned full-view sinogram with number of view </a:t>
                </a:r>
                <a:r>
                  <a:rPr lang="en-US" b="0" i="0">
                    <a:latin typeface="Cambria Math" panose="02040503050406030204" pitchFamily="18" charset="0"/>
                    <a:ea typeface="Cambria Math" panose="02040503050406030204" pitchFamily="18" charset="0"/>
                  </a:rPr>
                  <a:t>4𝛼</a:t>
                </a:r>
                <a:r>
                  <a:rPr lang="en-US" dirty="0"/>
                  <a:t>, where</a:t>
                </a:r>
                <a:r>
                  <a:rPr lang="en-US" b="0" i="0">
                    <a:latin typeface="Cambria Math" panose="02040503050406030204" pitchFamily="18" charset="0"/>
                    <a:ea typeface="Cambria Math" panose="02040503050406030204" pitchFamily="18" charset="0"/>
                  </a:rPr>
                  <a:t> 𝛼</a:t>
                </a:r>
                <a:r>
                  <a:rPr lang="en-US" dirty="0"/>
                  <a:t> is a hyperparameter in </a:t>
                </a:r>
                <a:r>
                  <a:rPr lang="en-US" dirty="0" err="1"/>
                  <a:t>iCTNet</a:t>
                </a:r>
                <a:r>
                  <a:rPr lang="en-US" dirty="0"/>
                  <a:t>. Then, instead of feeding the whole</a:t>
                </a:r>
                <a:r>
                  <a:rPr lang="en-US" baseline="0" dirty="0"/>
                  <a:t> sinogram into one large FC layer, </a:t>
                </a:r>
                <a:r>
                  <a:rPr lang="en-US" baseline="0" dirty="0" err="1"/>
                  <a:t>iCTNet</a:t>
                </a:r>
                <a:r>
                  <a:rPr lang="en-US" baseline="0" dirty="0"/>
                  <a:t> feeds projection at each angle in to a small FC layer, thereby reducing the computation burden. Rotation operations are used to synthesis the analytical FBP method and then one convolutional layer is used to combine all the images at different angle, generating final output.</a:t>
                </a:r>
                <a:endParaRPr lang="en-US" dirty="0"/>
              </a:p>
            </p:txBody>
          </p:sp>
        </mc:Fallback>
      </mc:AlternateContent>
    </p:spTree>
    <p:extLst>
      <p:ext uri="{BB962C8B-B14F-4D97-AF65-F5344CB8AC3E}">
        <p14:creationId xmlns:p14="http://schemas.microsoft.com/office/powerpoint/2010/main" val="15027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146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10/26/2020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0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Arial" panose="020B0604020202020204" pitchFamily="34" charset="0"/>
              <a:buChar char="•"/>
              <a:defRPr/>
            </a:lvl1pPr>
            <a:lvl2pPr marL="740664" indent="-285750">
              <a:buFont typeface="Arial" panose="020B0604020202020204" pitchFamily="34" charset="0"/>
              <a:buChar char="•"/>
              <a:defRPr/>
            </a:lvl2pPr>
            <a:lvl3pPr marL="996696" indent="-228600">
              <a:buFont typeface="Arial" panose="020B0604020202020204" pitchFamily="34" charset="0"/>
              <a:buChar char="•"/>
              <a:defRPr/>
            </a:lvl3pPr>
            <a:lvl4pPr marL="1261872" indent="-228600">
              <a:buFont typeface="Arial" panose="020B0604020202020204" pitchFamily="34" charset="0"/>
              <a:buChar char="•"/>
              <a:defRPr/>
            </a:lvl4pPr>
            <a:lvl5pPr marL="1481328" indent="-210312">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10/26/2020</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10/26/2020</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 Id="rId14"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23.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24.png"/><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hyperlink" Target="http://www.google.com/url?sa=i&amp;rct=j&amp;q=&amp;esrc=s&amp;frm=1&amp;source=images&amp;cd=&amp;cad=rja&amp;docid=NMkyDxYEFQsEyM&amp;tbnid=kibfFtW_GIKBDM:&amp;ved=0CAUQjRw&amp;url=http://mrsrl.stanford.edu/~brian/bloch/&amp;ei=DHhkUvKnO5ax4AOljoCYBA&amp;bvm=bv.54934254,d.dmg&amp;psig=AFQjCNEiMlK8zxx2XesaTM7_ZzSuUmCD_w&amp;ust=1382402421442606" TargetMode="External"/><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hyperlink" Target="http://www.google.com/url?sa=i&amp;rct=j&amp;q=&amp;esrc=s&amp;frm=1&amp;source=images&amp;cd=&amp;cad=rja&amp;docid=NMkyDxYEFQsEyM&amp;tbnid=kibfFtW_GIKBDM:&amp;ved=0CAUQjRw&amp;url=http://bigwww.epfl.ch/guerquin/thesis/thesis006.html&amp;ei=-HdkUrScBNen4APpsoF4&amp;bvm=bv.54934254,d.dmg&amp;psig=AFQjCNEiMlK8zxx2XesaTM7_ZzSuUmCD_w&amp;ust=1382402421442606" TargetMode="External"/><Relationship Id="rId5" Type="http://schemas.openxmlformats.org/officeDocument/2006/relationships/oleObject" Target="../embeddings/oleObject11.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13.bin"/><Relationship Id="rId1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ationalmaglab.org/education/magnet-academy/learn-the-basics/stories/mri-a-guided-tour"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9.wmf"/><Relationship Id="rId18" Type="http://schemas.openxmlformats.org/officeDocument/2006/relationships/oleObject" Target="../embeddings/oleObject21.bin"/><Relationship Id="rId26" Type="http://schemas.openxmlformats.org/officeDocument/2006/relationships/image" Target="../media/image65.wmf"/><Relationship Id="rId3" Type="http://schemas.openxmlformats.org/officeDocument/2006/relationships/image" Target="../media/image66.png"/><Relationship Id="rId21" Type="http://schemas.openxmlformats.org/officeDocument/2006/relationships/image" Target="../media/image63.wmf"/><Relationship Id="rId7" Type="http://schemas.openxmlformats.org/officeDocument/2006/relationships/image" Target="../media/image56.wmf"/><Relationship Id="rId12" Type="http://schemas.openxmlformats.org/officeDocument/2006/relationships/oleObject" Target="../embeddings/oleObject18.bin"/><Relationship Id="rId17" Type="http://schemas.openxmlformats.org/officeDocument/2006/relationships/image" Target="../media/image61.wmf"/><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58.wmf"/><Relationship Id="rId24" Type="http://schemas.openxmlformats.org/officeDocument/2006/relationships/oleObject" Target="../embeddings/oleObject24.bin"/><Relationship Id="rId5" Type="http://schemas.openxmlformats.org/officeDocument/2006/relationships/image" Target="../media/image55.wmf"/><Relationship Id="rId15" Type="http://schemas.openxmlformats.org/officeDocument/2006/relationships/image" Target="../media/image60.wmf"/><Relationship Id="rId23" Type="http://schemas.openxmlformats.org/officeDocument/2006/relationships/image" Target="../media/image64.wmf"/><Relationship Id="rId10" Type="http://schemas.openxmlformats.org/officeDocument/2006/relationships/oleObject" Target="../embeddings/oleObject17.bin"/><Relationship Id="rId19" Type="http://schemas.openxmlformats.org/officeDocument/2006/relationships/image" Target="../media/image62.wmf"/><Relationship Id="rId4" Type="http://schemas.openxmlformats.org/officeDocument/2006/relationships/oleObject" Target="../embeddings/oleObject14.bin"/><Relationship Id="rId9" Type="http://schemas.openxmlformats.org/officeDocument/2006/relationships/image" Target="../media/image57.w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180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wmf"/></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4.wmf"/></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loud.google.com/blog/products/gcp/learn-tensorflow-and-deep-learning-without-a-phd" TargetMode="Externa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hyperlink" Target="http://willwolf.io/2017/04/19/deriving-the-softmax-from-first-principle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simovinstitute.org/neural-network-zoo/" TargetMode="External"/><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tats.stackexchange.com/questions/142606/receptive-field-of-neurons-in-lenet" TargetMode="External"/><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7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40.png"/><Relationship Id="rId5" Type="http://schemas.openxmlformats.org/officeDocument/2006/relationships/image" Target="../media/image730.png"/><Relationship Id="rId4" Type="http://schemas.openxmlformats.org/officeDocument/2006/relationships/image" Target="../media/image800.png"/></Relationships>
</file>

<file path=ppt/slides/_rels/slide45.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840.png"/><Relationship Id="rId7" Type="http://schemas.openxmlformats.org/officeDocument/2006/relationships/image" Target="../media/image19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3.emf"/></Relationships>
</file>

<file path=ppt/slides/_rels/slide4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smtClean="0">
                <a:solidFill>
                  <a:schemeClr val="tx1"/>
                </a:solidFill>
                <a:latin typeface="Arial" panose="020B0604020202020204" pitchFamily="34" charset="0"/>
                <a:ea typeface="ＭＳ Ｐゴシック" pitchFamily="116" charset="-128"/>
                <a:cs typeface="Arial" panose="020B0604020202020204" pitchFamily="34" charset="0"/>
              </a:rPr>
              <a:t>Midterm Review (Not Exclusive)</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lvl="0" algn="ctr" eaLnBrk="1" hangingPunct="1">
              <a:spcBef>
                <a:spcPts val="0"/>
              </a:spcBef>
              <a:spcAft>
                <a:spcPts val="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lang="en-US" sz="2400" dirty="0">
                <a:solidFill>
                  <a:schemeClr val="tx1"/>
                </a:solidFill>
                <a:latin typeface="Arial" panose="020B0604020202020204" pitchFamily="34" charset="0"/>
                <a:cs typeface="Arial" panose="020B0604020202020204" pitchFamily="34" charset="0"/>
              </a:rPr>
              <a:t>October </a:t>
            </a:r>
            <a:r>
              <a:rPr lang="en-US" sz="2400" dirty="0" smtClean="0">
                <a:solidFill>
                  <a:schemeClr val="tx1"/>
                </a:solidFill>
                <a:latin typeface="Arial" panose="020B0604020202020204" pitchFamily="34" charset="0"/>
                <a:cs typeface="Arial" panose="020B0604020202020204" pitchFamily="34" charset="0"/>
              </a:rPr>
              <a:t>26</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2020</a:t>
            </a:r>
          </a:p>
          <a:p>
            <a:pPr marL="0" marR="0" lvl="0" indent="0" algn="ctr" defTabSz="914400" rtl="0" eaLnBrk="1" fontAlgn="base" latinLnBrk="0" hangingPunct="1">
              <a:lnSpc>
                <a:spcPct val="80000"/>
              </a:lnSpc>
              <a:spcBef>
                <a:spcPts val="120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865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14"/>
            <a:ext cx="12192000" cy="1137902"/>
          </a:xfrm>
        </p:spPr>
        <p:txBody>
          <a:bodyPr/>
          <a:lstStyle/>
          <a:p>
            <a:pPr algn="ctr"/>
            <a:r>
              <a:rPr lang="en-US" sz="4400" dirty="0"/>
              <a:t>Signal Model with Gradients</a:t>
            </a:r>
          </a:p>
        </p:txBody>
      </p:sp>
      <p:graphicFrame>
        <p:nvGraphicFramePr>
          <p:cNvPr id="31" name="Object 9"/>
          <p:cNvGraphicFramePr>
            <a:graphicFrameLocks noChangeAspect="1"/>
          </p:cNvGraphicFramePr>
          <p:nvPr>
            <p:extLst/>
          </p:nvPr>
        </p:nvGraphicFramePr>
        <p:xfrm>
          <a:off x="1711933" y="4437602"/>
          <a:ext cx="4214812" cy="809625"/>
        </p:xfrm>
        <a:graphic>
          <a:graphicData uri="http://schemas.openxmlformats.org/presentationml/2006/ole">
            <mc:AlternateContent xmlns:mc="http://schemas.openxmlformats.org/markup-compatibility/2006">
              <mc:Choice xmlns:v="urn:schemas-microsoft-com:vml" Requires="v">
                <p:oleObj spid="_x0000_s1146" name="Equation" r:id="rId3" imgW="2247840" imgH="431640" progId="Equation.DSMT4">
                  <p:embed/>
                </p:oleObj>
              </mc:Choice>
              <mc:Fallback>
                <p:oleObj name="Equation" r:id="rId3" imgW="2247840" imgH="431640" progId="Equation.DSMT4">
                  <p:embed/>
                  <p:pic>
                    <p:nvPicPr>
                      <p:cNvPr id="31" name="Object 9"/>
                      <p:cNvPicPr>
                        <a:picLocks noChangeAspect="1" noChangeArrowheads="1"/>
                      </p:cNvPicPr>
                      <p:nvPr/>
                    </p:nvPicPr>
                    <p:blipFill>
                      <a:blip r:embed="rId4"/>
                      <a:srcRect/>
                      <a:stretch>
                        <a:fillRect/>
                      </a:stretch>
                    </p:blipFill>
                    <p:spPr bwMode="auto">
                      <a:xfrm>
                        <a:off x="1711933" y="4437602"/>
                        <a:ext cx="4214812"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graphicFrame>
        <p:nvGraphicFramePr>
          <p:cNvPr id="32" name="Object 6"/>
          <p:cNvGraphicFramePr>
            <a:graphicFrameLocks noChangeAspect="1"/>
          </p:cNvGraphicFramePr>
          <p:nvPr>
            <p:extLst/>
          </p:nvPr>
        </p:nvGraphicFramePr>
        <p:xfrm>
          <a:off x="2482999" y="4066016"/>
          <a:ext cx="2211388" cy="360362"/>
        </p:xfrm>
        <a:graphic>
          <a:graphicData uri="http://schemas.openxmlformats.org/presentationml/2006/ole">
            <mc:AlternateContent xmlns:mc="http://schemas.openxmlformats.org/markup-compatibility/2006">
              <mc:Choice xmlns:v="urn:schemas-microsoft-com:vml" Requires="v">
                <p:oleObj spid="_x0000_s1147" name="Equation" r:id="rId5" imgW="1244520" imgH="203040" progId="Equation.DSMT4">
                  <p:embed/>
                </p:oleObj>
              </mc:Choice>
              <mc:Fallback>
                <p:oleObj name="Equation" r:id="rId5" imgW="1244520" imgH="203040" progId="Equation.DSMT4">
                  <p:embed/>
                  <p:pic>
                    <p:nvPicPr>
                      <p:cNvPr id="32" name="Object 6"/>
                      <p:cNvPicPr>
                        <a:picLocks noChangeAspect="1" noChangeArrowheads="1"/>
                      </p:cNvPicPr>
                      <p:nvPr/>
                    </p:nvPicPr>
                    <p:blipFill>
                      <a:blip r:embed="rId6"/>
                      <a:srcRect/>
                      <a:stretch>
                        <a:fillRect/>
                      </a:stretch>
                    </p:blipFill>
                    <p:spPr bwMode="auto">
                      <a:xfrm>
                        <a:off x="2482999" y="4066016"/>
                        <a:ext cx="22113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graphicFrame>
        <p:nvGraphicFramePr>
          <p:cNvPr id="38" name="Object 8"/>
          <p:cNvGraphicFramePr>
            <a:graphicFrameLocks noChangeAspect="1"/>
          </p:cNvGraphicFramePr>
          <p:nvPr>
            <p:extLst/>
          </p:nvPr>
        </p:nvGraphicFramePr>
        <p:xfrm>
          <a:off x="5529142" y="3793347"/>
          <a:ext cx="1489075" cy="698500"/>
        </p:xfrm>
        <a:graphic>
          <a:graphicData uri="http://schemas.openxmlformats.org/presentationml/2006/ole">
            <mc:AlternateContent xmlns:mc="http://schemas.openxmlformats.org/markup-compatibility/2006">
              <mc:Choice xmlns:v="urn:schemas-microsoft-com:vml" Requires="v">
                <p:oleObj spid="_x0000_s1148" name="Equation" r:id="rId7" imgW="838080" imgH="393480" progId="Equation.DSMT4">
                  <p:embed/>
                </p:oleObj>
              </mc:Choice>
              <mc:Fallback>
                <p:oleObj name="Equation" r:id="rId7" imgW="838080" imgH="393480" progId="Equation.DSMT4">
                  <p:embed/>
                  <p:pic>
                    <p:nvPicPr>
                      <p:cNvPr id="38" name="Object 8"/>
                      <p:cNvPicPr>
                        <a:picLocks noChangeAspect="1" noChangeArrowheads="1"/>
                      </p:cNvPicPr>
                      <p:nvPr/>
                    </p:nvPicPr>
                    <p:blipFill>
                      <a:blip r:embed="rId8"/>
                      <a:srcRect/>
                      <a:stretch>
                        <a:fillRect/>
                      </a:stretch>
                    </p:blipFill>
                    <p:spPr bwMode="auto">
                      <a:xfrm>
                        <a:off x="5529142" y="3793347"/>
                        <a:ext cx="1489075" cy="6985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12" name="Right Arrow 11"/>
          <p:cNvSpPr/>
          <p:nvPr/>
        </p:nvSpPr>
        <p:spPr bwMode="auto">
          <a:xfrm>
            <a:off x="4793904" y="4013213"/>
            <a:ext cx="697130" cy="360362"/>
          </a:xfrm>
          <a:prstGeom prst="right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dirty="0" err="1">
              <a:solidFill>
                <a:srgbClr val="000000"/>
              </a:solidFill>
              <a:latin typeface="Arial" panose="020B0604020202020204" pitchFamily="34" charset="0"/>
              <a:ea typeface="ＭＳ Ｐゴシック" charset="0"/>
              <a:cs typeface="Arial" panose="020B0604020202020204" pitchFamily="34" charset="0"/>
            </a:endParaRPr>
          </a:p>
        </p:txBody>
      </p:sp>
      <p:graphicFrame>
        <p:nvGraphicFramePr>
          <p:cNvPr id="39" name="Object 8"/>
          <p:cNvGraphicFramePr>
            <a:graphicFrameLocks noChangeAspect="1"/>
          </p:cNvGraphicFramePr>
          <p:nvPr>
            <p:extLst/>
          </p:nvPr>
        </p:nvGraphicFramePr>
        <p:xfrm>
          <a:off x="1731392" y="5083302"/>
          <a:ext cx="6316662" cy="969963"/>
        </p:xfrm>
        <a:graphic>
          <a:graphicData uri="http://schemas.openxmlformats.org/presentationml/2006/ole">
            <mc:AlternateContent xmlns:mc="http://schemas.openxmlformats.org/markup-compatibility/2006">
              <mc:Choice xmlns:v="urn:schemas-microsoft-com:vml" Requires="v">
                <p:oleObj spid="_x0000_s1149" name="Equation" r:id="rId9" imgW="3555720" imgH="545760" progId="Equation.DSMT4">
                  <p:embed/>
                </p:oleObj>
              </mc:Choice>
              <mc:Fallback>
                <p:oleObj name="Equation" r:id="rId9" imgW="3555720" imgH="545760" progId="Equation.DSMT4">
                  <p:embed/>
                  <p:pic>
                    <p:nvPicPr>
                      <p:cNvPr id="39" name="Object 8"/>
                      <p:cNvPicPr>
                        <a:picLocks noChangeAspect="1" noChangeArrowheads="1"/>
                      </p:cNvPicPr>
                      <p:nvPr/>
                    </p:nvPicPr>
                    <p:blipFill>
                      <a:blip r:embed="rId10"/>
                      <a:srcRect/>
                      <a:stretch>
                        <a:fillRect/>
                      </a:stretch>
                    </p:blipFill>
                    <p:spPr bwMode="auto">
                      <a:xfrm>
                        <a:off x="1731392" y="5083302"/>
                        <a:ext cx="6316662" cy="9699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17" name="Rectangle 16"/>
          <p:cNvSpPr/>
          <p:nvPr/>
        </p:nvSpPr>
        <p:spPr bwMode="auto">
          <a:xfrm>
            <a:off x="1138851" y="3793347"/>
            <a:ext cx="7159620" cy="2952328"/>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dirty="0" err="1">
              <a:solidFill>
                <a:srgbClr val="000000"/>
              </a:solidFill>
              <a:latin typeface="Arial" panose="020B0604020202020204" pitchFamily="34" charset="0"/>
              <a:ea typeface="ＭＳ Ｐゴシック" charset="0"/>
              <a:cs typeface="Arial" panose="020B0604020202020204" pitchFamily="34" charset="0"/>
            </a:endParaRPr>
          </a:p>
        </p:txBody>
      </p:sp>
      <p:graphicFrame>
        <p:nvGraphicFramePr>
          <p:cNvPr id="37" name="Object 9"/>
          <p:cNvGraphicFramePr>
            <a:graphicFrameLocks noChangeAspect="1"/>
          </p:cNvGraphicFramePr>
          <p:nvPr>
            <p:extLst/>
          </p:nvPr>
        </p:nvGraphicFramePr>
        <p:xfrm>
          <a:off x="1570900" y="2285980"/>
          <a:ext cx="2714625" cy="714375"/>
        </p:xfrm>
        <a:graphic>
          <a:graphicData uri="http://schemas.openxmlformats.org/presentationml/2006/ole">
            <mc:AlternateContent xmlns:mc="http://schemas.openxmlformats.org/markup-compatibility/2006">
              <mc:Choice xmlns:v="urn:schemas-microsoft-com:vml" Requires="v">
                <p:oleObj spid="_x0000_s1150" name="Equation" r:id="rId11" imgW="1447800" imgH="381000" progId="">
                  <p:embed/>
                </p:oleObj>
              </mc:Choice>
              <mc:Fallback>
                <p:oleObj name="Equation" r:id="rId11" imgW="1447800" imgH="381000" progId="">
                  <p:embed/>
                  <p:pic>
                    <p:nvPicPr>
                      <p:cNvPr id="37"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0900" y="2285980"/>
                        <a:ext cx="27146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sp>
        <p:nvSpPr>
          <p:cNvPr id="40" name="Title 1"/>
          <p:cNvSpPr txBox="1">
            <a:spLocks/>
          </p:cNvSpPr>
          <p:nvPr/>
        </p:nvSpPr>
        <p:spPr bwMode="auto">
          <a:xfrm>
            <a:off x="4886481" y="2374882"/>
            <a:ext cx="3059010" cy="77121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baseline="0">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a:r>
              <a:rPr lang="en-US" sz="1800" b="0" kern="0" dirty="0">
                <a:solidFill>
                  <a:srgbClr val="FF0000"/>
                </a:solidFill>
                <a:latin typeface="Arial" panose="020B0604020202020204" pitchFamily="34" charset="0"/>
                <a:cs typeface="Arial" panose="020B0604020202020204" pitchFamily="34" charset="0"/>
              </a:rPr>
              <a:t>Spin-Echo Signal Model for a Whole Object with a 90˚ Pulse in the Rotating Frame</a:t>
            </a:r>
          </a:p>
        </p:txBody>
      </p:sp>
      <p:sp>
        <p:nvSpPr>
          <p:cNvPr id="41" name="Title 1"/>
          <p:cNvSpPr txBox="1">
            <a:spLocks/>
          </p:cNvSpPr>
          <p:nvPr/>
        </p:nvSpPr>
        <p:spPr bwMode="auto">
          <a:xfrm>
            <a:off x="4694388" y="5891480"/>
            <a:ext cx="2323829" cy="77121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baseline="0">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a:r>
              <a:rPr lang="en-US" sz="1800" b="0" kern="0" dirty="0">
                <a:solidFill>
                  <a:srgbClr val="0000FF"/>
                </a:solidFill>
                <a:latin typeface="Arial" panose="020B0604020202020204" pitchFamily="34" charset="0"/>
                <a:cs typeface="Arial" panose="020B0604020202020204" pitchFamily="34" charset="0"/>
              </a:rPr>
              <a:t>Signal Model with Gradient Fields</a:t>
            </a:r>
          </a:p>
        </p:txBody>
      </p:sp>
      <p:sp>
        <p:nvSpPr>
          <p:cNvPr id="42" name="Rectangle 41"/>
          <p:cNvSpPr/>
          <p:nvPr/>
        </p:nvSpPr>
        <p:spPr bwMode="auto">
          <a:xfrm>
            <a:off x="1138851" y="1260789"/>
            <a:ext cx="7159620" cy="213914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dirty="0" err="1">
              <a:solidFill>
                <a:srgbClr val="000000"/>
              </a:solidFill>
              <a:latin typeface="Arial" panose="020B0604020202020204" pitchFamily="34" charset="0"/>
              <a:ea typeface="ＭＳ Ｐゴシック" charset="0"/>
              <a:cs typeface="Arial" panose="020B0604020202020204" pitchFamily="34" charset="0"/>
            </a:endParaRPr>
          </a:p>
        </p:txBody>
      </p:sp>
      <p:sp>
        <p:nvSpPr>
          <p:cNvPr id="7" name="Down Arrow 6"/>
          <p:cNvSpPr/>
          <p:nvPr/>
        </p:nvSpPr>
        <p:spPr bwMode="auto">
          <a:xfrm>
            <a:off x="4441029" y="3343610"/>
            <a:ext cx="648072" cy="449736"/>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latin typeface="Arial" panose="020B0604020202020204" pitchFamily="34" charset="0"/>
              <a:cs typeface="Arial" panose="020B0604020202020204" pitchFamily="34" charset="0"/>
            </a:endParaRPr>
          </a:p>
        </p:txBody>
      </p:sp>
      <p:graphicFrame>
        <p:nvGraphicFramePr>
          <p:cNvPr id="14" name="Object 4"/>
          <p:cNvGraphicFramePr>
            <a:graphicFrameLocks noChangeAspect="1"/>
          </p:cNvGraphicFramePr>
          <p:nvPr>
            <p:extLst/>
          </p:nvPr>
        </p:nvGraphicFramePr>
        <p:xfrm>
          <a:off x="1583715" y="1463105"/>
          <a:ext cx="3181350" cy="590550"/>
        </p:xfrm>
        <a:graphic>
          <a:graphicData uri="http://schemas.openxmlformats.org/presentationml/2006/ole">
            <mc:AlternateContent xmlns:mc="http://schemas.openxmlformats.org/markup-compatibility/2006">
              <mc:Choice xmlns:v="urn:schemas-microsoft-com:vml" Requires="v">
                <p:oleObj spid="_x0000_s1151" name="Equation" r:id="rId13" imgW="2120760" imgH="393480" progId="Equation.DSMT4">
                  <p:embed/>
                </p:oleObj>
              </mc:Choice>
              <mc:Fallback>
                <p:oleObj name="Equation" r:id="rId13" imgW="2120760" imgH="393480" progId="Equation.DSMT4">
                  <p:embed/>
                  <p:pic>
                    <p:nvPicPr>
                      <p:cNvPr id="14" name="Object 4"/>
                      <p:cNvPicPr>
                        <a:picLocks noChangeAspect="1" noChangeArrowheads="1"/>
                      </p:cNvPicPr>
                      <p:nvPr/>
                    </p:nvPicPr>
                    <p:blipFill>
                      <a:blip r:embed="rId14"/>
                      <a:srcRect/>
                      <a:stretch>
                        <a:fillRect/>
                      </a:stretch>
                    </p:blipFill>
                    <p:spPr bwMode="auto">
                      <a:xfrm>
                        <a:off x="1583715" y="1463105"/>
                        <a:ext cx="31813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sp>
        <p:nvSpPr>
          <p:cNvPr id="15" name="Title 1"/>
          <p:cNvSpPr txBox="1">
            <a:spLocks/>
          </p:cNvSpPr>
          <p:nvPr/>
        </p:nvSpPr>
        <p:spPr bwMode="auto">
          <a:xfrm>
            <a:off x="4886481" y="1439423"/>
            <a:ext cx="3059010" cy="77121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baseline="0">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a:r>
              <a:rPr lang="en-US" sz="1800" b="0" kern="0" dirty="0">
                <a:latin typeface="Arial" panose="020B0604020202020204" pitchFamily="34" charset="0"/>
                <a:cs typeface="Arial" panose="020B0604020202020204" pitchFamily="34" charset="0"/>
              </a:rPr>
              <a:t>Signal Model for a Whole Object </a:t>
            </a:r>
            <a:r>
              <a:rPr lang="en-US" sz="1800" b="0" kern="0" dirty="0">
                <a:solidFill>
                  <a:srgbClr val="0000FF"/>
                </a:solidFill>
                <a:latin typeface="Arial" panose="020B0604020202020204" pitchFamily="34" charset="0"/>
                <a:cs typeface="Arial" panose="020B0604020202020204" pitchFamily="34" charset="0"/>
              </a:rPr>
              <a:t>in the lab frame</a:t>
            </a:r>
          </a:p>
        </p:txBody>
      </p:sp>
      <p:sp>
        <p:nvSpPr>
          <p:cNvPr id="16" name="Title 1"/>
          <p:cNvSpPr txBox="1">
            <a:spLocks/>
          </p:cNvSpPr>
          <p:nvPr/>
        </p:nvSpPr>
        <p:spPr bwMode="auto">
          <a:xfrm>
            <a:off x="6064410" y="4525565"/>
            <a:ext cx="4405116" cy="494368"/>
          </a:xfrm>
          <a:prstGeom prst="rect">
            <a:avLst/>
          </a:prstGeom>
          <a:solidFill>
            <a:schemeClr val="bg1"/>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baseline="0">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a:r>
              <a:rPr lang="en-US" sz="1800" b="0" kern="0" dirty="0">
                <a:solidFill>
                  <a:srgbClr val="0000FF"/>
                </a:solidFill>
                <a:latin typeface="Arial" panose="020B0604020202020204" pitchFamily="34" charset="0"/>
                <a:cs typeface="Arial" panose="020B0604020202020204" pitchFamily="34" charset="0"/>
              </a:rPr>
              <a:t>Voxel-specific accumulated phase factor</a:t>
            </a:r>
          </a:p>
        </p:txBody>
      </p:sp>
      <p:sp>
        <p:nvSpPr>
          <p:cNvPr id="18" name="Title 1"/>
          <p:cNvSpPr txBox="1">
            <a:spLocks/>
          </p:cNvSpPr>
          <p:nvPr/>
        </p:nvSpPr>
        <p:spPr bwMode="auto">
          <a:xfrm>
            <a:off x="1474382" y="3137196"/>
            <a:ext cx="1769998" cy="494368"/>
          </a:xfrm>
          <a:prstGeom prst="rect">
            <a:avLst/>
          </a:prstGeom>
          <a:solidFill>
            <a:schemeClr val="bg1"/>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baseline="0">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r"/>
            <a:r>
              <a:rPr lang="en-US" sz="1800" kern="0" dirty="0">
                <a:solidFill>
                  <a:srgbClr val="92D050"/>
                </a:solidFill>
                <a:latin typeface="Arial" panose="020B0604020202020204" pitchFamily="34" charset="0"/>
                <a:cs typeface="Arial" panose="020B0604020202020204" pitchFamily="34" charset="0"/>
              </a:rPr>
              <a:t>Relative to </a:t>
            </a:r>
            <a:r>
              <a:rPr lang="el-GR" sz="1800" kern="0" dirty="0">
                <a:solidFill>
                  <a:srgbClr val="92D050"/>
                </a:solidFill>
                <a:latin typeface="Arial" panose="020B0604020202020204" pitchFamily="34" charset="0"/>
                <a:cs typeface="Arial" panose="020B0604020202020204" pitchFamily="34" charset="0"/>
              </a:rPr>
              <a:t>ω</a:t>
            </a:r>
            <a:r>
              <a:rPr lang="en-US" sz="1800" kern="0" baseline="-25000" dirty="0">
                <a:solidFill>
                  <a:srgbClr val="92D050"/>
                </a:solidFill>
                <a:latin typeface="Arial" panose="020B0604020202020204" pitchFamily="34" charset="0"/>
                <a:cs typeface="Arial" panose="020B0604020202020204" pitchFamily="34" charset="0"/>
              </a:rPr>
              <a:t>0</a:t>
            </a:r>
          </a:p>
        </p:txBody>
      </p:sp>
      <p:sp>
        <p:nvSpPr>
          <p:cNvPr id="4" name="Rectangle 3"/>
          <p:cNvSpPr/>
          <p:nvPr/>
        </p:nvSpPr>
        <p:spPr>
          <a:xfrm>
            <a:off x="8109883" y="5333230"/>
            <a:ext cx="3493708" cy="923330"/>
          </a:xfrm>
          <a:prstGeom prst="rect">
            <a:avLst/>
          </a:prstGeom>
          <a:solidFill>
            <a:schemeClr val="bg1"/>
          </a:solidFill>
        </p:spPr>
        <p:txBody>
          <a:bodyPr wrap="square">
            <a:spAutoFit/>
          </a:bodyPr>
          <a:lstStyle/>
          <a:p>
            <a:r>
              <a:rPr lang="en-US" sz="1800" dirty="0">
                <a:solidFill>
                  <a:srgbClr val="0000FF"/>
                </a:solidFill>
              </a:rPr>
              <a:t>A trajectory point in the k-space after the volumetric integral at time instant t</a:t>
            </a:r>
          </a:p>
        </p:txBody>
      </p:sp>
      <p:cxnSp>
        <p:nvCxnSpPr>
          <p:cNvPr id="5" name="Straight Arrow Connector 4"/>
          <p:cNvCxnSpPr/>
          <p:nvPr/>
        </p:nvCxnSpPr>
        <p:spPr>
          <a:xfrm flipH="1">
            <a:off x="2998381" y="2053655"/>
            <a:ext cx="1442648" cy="20123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bwMode="auto">
          <a:xfrm>
            <a:off x="7091765" y="3872596"/>
            <a:ext cx="3519526" cy="494368"/>
          </a:xfrm>
          <a:prstGeom prst="rect">
            <a:avLst/>
          </a:prstGeom>
          <a:solidFill>
            <a:schemeClr val="bg1"/>
          </a:solid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baseline="0">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a:r>
              <a:rPr lang="en-US" sz="1800" b="0" kern="0" dirty="0">
                <a:solidFill>
                  <a:srgbClr val="0000FF"/>
                </a:solidFill>
                <a:latin typeface="Arial" panose="020B0604020202020204" pitchFamily="34" charset="0"/>
                <a:cs typeface="Arial" panose="020B0604020202020204" pitchFamily="34" charset="0"/>
              </a:rPr>
              <a:t>Voxel-specific angular frequency in the inner product format</a:t>
            </a:r>
          </a:p>
        </p:txBody>
      </p:sp>
    </p:spTree>
    <p:extLst>
      <p:ext uri="{BB962C8B-B14F-4D97-AF65-F5344CB8AC3E}">
        <p14:creationId xmlns:p14="http://schemas.microsoft.com/office/powerpoint/2010/main" val="268123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K-Theorem as the Foundation of MRI</a:t>
            </a:r>
          </a:p>
        </p:txBody>
      </p:sp>
      <p:pic>
        <p:nvPicPr>
          <p:cNvPr id="5" name="Picture 4"/>
          <p:cNvPicPr>
            <a:picLocks noChangeAspect="1"/>
          </p:cNvPicPr>
          <p:nvPr/>
        </p:nvPicPr>
        <p:blipFill>
          <a:blip r:embed="rId2"/>
          <a:stretch>
            <a:fillRect/>
          </a:stretch>
        </p:blipFill>
        <p:spPr>
          <a:xfrm>
            <a:off x="485426" y="1426464"/>
            <a:ext cx="7251687" cy="5426088"/>
          </a:xfrm>
          <a:prstGeom prst="rect">
            <a:avLst/>
          </a:prstGeom>
        </p:spPr>
      </p:pic>
      <p:sp>
        <p:nvSpPr>
          <p:cNvPr id="6" name="Rectangle 5"/>
          <p:cNvSpPr/>
          <p:nvPr/>
        </p:nvSpPr>
        <p:spPr>
          <a:xfrm>
            <a:off x="2636874" y="2339163"/>
            <a:ext cx="2303724" cy="687572"/>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83125" y="2182544"/>
            <a:ext cx="2062715" cy="1610418"/>
          </a:xfrm>
          <a:custGeom>
            <a:avLst/>
            <a:gdLst>
              <a:gd name="connsiteX0" fmla="*/ 0 w 1403497"/>
              <a:gd name="connsiteY0" fmla="*/ 0 h 1509825"/>
              <a:gd name="connsiteX1" fmla="*/ 1403497 w 1403497"/>
              <a:gd name="connsiteY1" fmla="*/ 0 h 1509825"/>
              <a:gd name="connsiteX2" fmla="*/ 1403497 w 1403497"/>
              <a:gd name="connsiteY2" fmla="*/ 1509825 h 1509825"/>
              <a:gd name="connsiteX3" fmla="*/ 0 w 1403497"/>
              <a:gd name="connsiteY3" fmla="*/ 1509825 h 1509825"/>
              <a:gd name="connsiteX4" fmla="*/ 0 w 1403497"/>
              <a:gd name="connsiteY4" fmla="*/ 0 h 1509825"/>
              <a:gd name="connsiteX0" fmla="*/ 0 w 2480930"/>
              <a:gd name="connsiteY0" fmla="*/ 0 h 1524002"/>
              <a:gd name="connsiteX1" fmla="*/ 1403497 w 2480930"/>
              <a:gd name="connsiteY1" fmla="*/ 0 h 1524002"/>
              <a:gd name="connsiteX2" fmla="*/ 2480930 w 2480930"/>
              <a:gd name="connsiteY2" fmla="*/ 1524002 h 1524002"/>
              <a:gd name="connsiteX3" fmla="*/ 0 w 2480930"/>
              <a:gd name="connsiteY3" fmla="*/ 1509825 h 1524002"/>
              <a:gd name="connsiteX4" fmla="*/ 0 w 2480930"/>
              <a:gd name="connsiteY4" fmla="*/ 0 h 1524002"/>
              <a:gd name="connsiteX0" fmla="*/ 0 w 2480930"/>
              <a:gd name="connsiteY0" fmla="*/ 0 h 1524002"/>
              <a:gd name="connsiteX1" fmla="*/ 1403497 w 2480930"/>
              <a:gd name="connsiteY1" fmla="*/ 0 h 1524002"/>
              <a:gd name="connsiteX2" fmla="*/ 2480930 w 2480930"/>
              <a:gd name="connsiteY2" fmla="*/ 1524002 h 1524002"/>
              <a:gd name="connsiteX3" fmla="*/ 0 w 2480930"/>
              <a:gd name="connsiteY3" fmla="*/ 1509825 h 1524002"/>
              <a:gd name="connsiteX4" fmla="*/ 0 w 2480930"/>
              <a:gd name="connsiteY4" fmla="*/ 0 h 1524002"/>
              <a:gd name="connsiteX0" fmla="*/ 0 w 2480930"/>
              <a:gd name="connsiteY0" fmla="*/ 0 h 1524002"/>
              <a:gd name="connsiteX1" fmla="*/ 1403497 w 2480930"/>
              <a:gd name="connsiteY1" fmla="*/ 0 h 1524002"/>
              <a:gd name="connsiteX2" fmla="*/ 2480930 w 2480930"/>
              <a:gd name="connsiteY2" fmla="*/ 1524002 h 1524002"/>
              <a:gd name="connsiteX3" fmla="*/ 0 w 2480930"/>
              <a:gd name="connsiteY3" fmla="*/ 1509825 h 1524002"/>
              <a:gd name="connsiteX4" fmla="*/ 0 w 2480930"/>
              <a:gd name="connsiteY4" fmla="*/ 0 h 1524002"/>
              <a:gd name="connsiteX0" fmla="*/ 0 w 2480930"/>
              <a:gd name="connsiteY0" fmla="*/ 0 h 1524002"/>
              <a:gd name="connsiteX1" fmla="*/ 1332614 w 2480930"/>
              <a:gd name="connsiteY1" fmla="*/ 0 h 1524002"/>
              <a:gd name="connsiteX2" fmla="*/ 2480930 w 2480930"/>
              <a:gd name="connsiteY2" fmla="*/ 1524002 h 1524002"/>
              <a:gd name="connsiteX3" fmla="*/ 0 w 2480930"/>
              <a:gd name="connsiteY3" fmla="*/ 1509825 h 1524002"/>
              <a:gd name="connsiteX4" fmla="*/ 0 w 2480930"/>
              <a:gd name="connsiteY4" fmla="*/ 0 h 1524002"/>
              <a:gd name="connsiteX0" fmla="*/ 0 w 2480930"/>
              <a:gd name="connsiteY0" fmla="*/ 0 h 1524002"/>
              <a:gd name="connsiteX1" fmla="*/ 1332614 w 2480930"/>
              <a:gd name="connsiteY1" fmla="*/ 0 h 1524002"/>
              <a:gd name="connsiteX2" fmla="*/ 2480930 w 2480930"/>
              <a:gd name="connsiteY2" fmla="*/ 1524002 h 1524002"/>
              <a:gd name="connsiteX3" fmla="*/ 0 w 2480930"/>
              <a:gd name="connsiteY3" fmla="*/ 1509825 h 1524002"/>
              <a:gd name="connsiteX4" fmla="*/ 0 w 2480930"/>
              <a:gd name="connsiteY4" fmla="*/ 0 h 1524002"/>
              <a:gd name="connsiteX0" fmla="*/ 0 w 2544726"/>
              <a:gd name="connsiteY0" fmla="*/ 0 h 1509825"/>
              <a:gd name="connsiteX1" fmla="*/ 1332614 w 2544726"/>
              <a:gd name="connsiteY1" fmla="*/ 0 h 1509825"/>
              <a:gd name="connsiteX2" fmla="*/ 2544726 w 2544726"/>
              <a:gd name="connsiteY2" fmla="*/ 1375146 h 1509825"/>
              <a:gd name="connsiteX3" fmla="*/ 0 w 2544726"/>
              <a:gd name="connsiteY3" fmla="*/ 1509825 h 1509825"/>
              <a:gd name="connsiteX4" fmla="*/ 0 w 2544726"/>
              <a:gd name="connsiteY4" fmla="*/ 0 h 1509825"/>
              <a:gd name="connsiteX0" fmla="*/ 0 w 2544726"/>
              <a:gd name="connsiteY0" fmla="*/ 0 h 1514321"/>
              <a:gd name="connsiteX1" fmla="*/ 1332614 w 2544726"/>
              <a:gd name="connsiteY1" fmla="*/ 0 h 1514321"/>
              <a:gd name="connsiteX2" fmla="*/ 2544726 w 2544726"/>
              <a:gd name="connsiteY2" fmla="*/ 1375146 h 1514321"/>
              <a:gd name="connsiteX3" fmla="*/ 0 w 2544726"/>
              <a:gd name="connsiteY3" fmla="*/ 1509825 h 1514321"/>
              <a:gd name="connsiteX4" fmla="*/ 0 w 2544726"/>
              <a:gd name="connsiteY4" fmla="*/ 0 h 1514321"/>
              <a:gd name="connsiteX0" fmla="*/ 0 w 2544726"/>
              <a:gd name="connsiteY0" fmla="*/ 0 h 1514321"/>
              <a:gd name="connsiteX1" fmla="*/ 1332614 w 2544726"/>
              <a:gd name="connsiteY1" fmla="*/ 0 h 1514321"/>
              <a:gd name="connsiteX2" fmla="*/ 2544726 w 2544726"/>
              <a:gd name="connsiteY2" fmla="*/ 1375146 h 1514321"/>
              <a:gd name="connsiteX3" fmla="*/ 0 w 2544726"/>
              <a:gd name="connsiteY3" fmla="*/ 1509825 h 1514321"/>
              <a:gd name="connsiteX4" fmla="*/ 0 w 2544726"/>
              <a:gd name="connsiteY4" fmla="*/ 0 h 1514321"/>
              <a:gd name="connsiteX0" fmla="*/ 0 w 2381694"/>
              <a:gd name="connsiteY0" fmla="*/ 0 h 1509825"/>
              <a:gd name="connsiteX1" fmla="*/ 1332614 w 2381694"/>
              <a:gd name="connsiteY1" fmla="*/ 0 h 1509825"/>
              <a:gd name="connsiteX2" fmla="*/ 2381694 w 2381694"/>
              <a:gd name="connsiteY2" fmla="*/ 1190848 h 1509825"/>
              <a:gd name="connsiteX3" fmla="*/ 0 w 2381694"/>
              <a:gd name="connsiteY3" fmla="*/ 1509825 h 1509825"/>
              <a:gd name="connsiteX4" fmla="*/ 0 w 2381694"/>
              <a:gd name="connsiteY4" fmla="*/ 0 h 1509825"/>
              <a:gd name="connsiteX0" fmla="*/ 0 w 2381694"/>
              <a:gd name="connsiteY0" fmla="*/ 21265 h 1531090"/>
              <a:gd name="connsiteX1" fmla="*/ 1481470 w 2381694"/>
              <a:gd name="connsiteY1" fmla="*/ 0 h 1531090"/>
              <a:gd name="connsiteX2" fmla="*/ 2381694 w 2381694"/>
              <a:gd name="connsiteY2" fmla="*/ 1212113 h 1531090"/>
              <a:gd name="connsiteX3" fmla="*/ 0 w 2381694"/>
              <a:gd name="connsiteY3" fmla="*/ 1531090 h 1531090"/>
              <a:gd name="connsiteX4" fmla="*/ 0 w 2381694"/>
              <a:gd name="connsiteY4" fmla="*/ 21265 h 1531090"/>
              <a:gd name="connsiteX0" fmla="*/ 0 w 2381694"/>
              <a:gd name="connsiteY0" fmla="*/ 21265 h 1531090"/>
              <a:gd name="connsiteX1" fmla="*/ 1481470 w 2381694"/>
              <a:gd name="connsiteY1" fmla="*/ 0 h 1531090"/>
              <a:gd name="connsiteX2" fmla="*/ 2381694 w 2381694"/>
              <a:gd name="connsiteY2" fmla="*/ 1212113 h 1531090"/>
              <a:gd name="connsiteX3" fmla="*/ 0 w 2381694"/>
              <a:gd name="connsiteY3" fmla="*/ 1531090 h 1531090"/>
              <a:gd name="connsiteX4" fmla="*/ 0 w 2381694"/>
              <a:gd name="connsiteY4" fmla="*/ 21265 h 1531090"/>
              <a:gd name="connsiteX0" fmla="*/ 0 w 2381694"/>
              <a:gd name="connsiteY0" fmla="*/ 21265 h 1531090"/>
              <a:gd name="connsiteX1" fmla="*/ 914399 w 2381694"/>
              <a:gd name="connsiteY1" fmla="*/ 7090 h 1531090"/>
              <a:gd name="connsiteX2" fmla="*/ 1481470 w 2381694"/>
              <a:gd name="connsiteY2" fmla="*/ 0 h 1531090"/>
              <a:gd name="connsiteX3" fmla="*/ 2381694 w 2381694"/>
              <a:gd name="connsiteY3" fmla="*/ 1212113 h 1531090"/>
              <a:gd name="connsiteX4" fmla="*/ 0 w 2381694"/>
              <a:gd name="connsiteY4" fmla="*/ 1531090 h 1531090"/>
              <a:gd name="connsiteX5" fmla="*/ 0 w 2381694"/>
              <a:gd name="connsiteY5" fmla="*/ 21265 h 1531090"/>
              <a:gd name="connsiteX0" fmla="*/ 0 w 2381694"/>
              <a:gd name="connsiteY0" fmla="*/ 14175 h 1524000"/>
              <a:gd name="connsiteX1" fmla="*/ 914399 w 2381694"/>
              <a:gd name="connsiteY1" fmla="*/ 0 h 1524000"/>
              <a:gd name="connsiteX2" fmla="*/ 907312 w 2381694"/>
              <a:gd name="connsiteY2" fmla="*/ 921487 h 1524000"/>
              <a:gd name="connsiteX3" fmla="*/ 2381694 w 2381694"/>
              <a:gd name="connsiteY3" fmla="*/ 1205023 h 1524000"/>
              <a:gd name="connsiteX4" fmla="*/ 0 w 2381694"/>
              <a:gd name="connsiteY4" fmla="*/ 1524000 h 1524000"/>
              <a:gd name="connsiteX5" fmla="*/ 0 w 2381694"/>
              <a:gd name="connsiteY5" fmla="*/ 14175 h 1524000"/>
              <a:gd name="connsiteX0" fmla="*/ 0 w 2381694"/>
              <a:gd name="connsiteY0" fmla="*/ 14175 h 1524000"/>
              <a:gd name="connsiteX1" fmla="*/ 914399 w 2381694"/>
              <a:gd name="connsiteY1" fmla="*/ 0 h 1524000"/>
              <a:gd name="connsiteX2" fmla="*/ 907312 w 2381694"/>
              <a:gd name="connsiteY2" fmla="*/ 921487 h 1524000"/>
              <a:gd name="connsiteX3" fmla="*/ 2381694 w 2381694"/>
              <a:gd name="connsiteY3" fmla="*/ 1205023 h 1524000"/>
              <a:gd name="connsiteX4" fmla="*/ 0 w 2381694"/>
              <a:gd name="connsiteY4" fmla="*/ 1524000 h 1524000"/>
              <a:gd name="connsiteX5" fmla="*/ 0 w 2381694"/>
              <a:gd name="connsiteY5" fmla="*/ 14175 h 1524000"/>
              <a:gd name="connsiteX0" fmla="*/ 0 w 2493915"/>
              <a:gd name="connsiteY0" fmla="*/ 14175 h 1524000"/>
              <a:gd name="connsiteX1" fmla="*/ 914399 w 2493915"/>
              <a:gd name="connsiteY1" fmla="*/ 0 h 1524000"/>
              <a:gd name="connsiteX2" fmla="*/ 907312 w 2493915"/>
              <a:gd name="connsiteY2" fmla="*/ 921487 h 1524000"/>
              <a:gd name="connsiteX3" fmla="*/ 1984743 w 2493915"/>
              <a:gd name="connsiteY3" fmla="*/ 978195 h 1524000"/>
              <a:gd name="connsiteX4" fmla="*/ 2381694 w 2493915"/>
              <a:gd name="connsiteY4" fmla="*/ 1205023 h 1524000"/>
              <a:gd name="connsiteX5" fmla="*/ 0 w 2493915"/>
              <a:gd name="connsiteY5" fmla="*/ 1524000 h 1524000"/>
              <a:gd name="connsiteX6" fmla="*/ 0 w 2493915"/>
              <a:gd name="connsiteY6" fmla="*/ 14175 h 1524000"/>
              <a:gd name="connsiteX0" fmla="*/ 0 w 2530190"/>
              <a:gd name="connsiteY0" fmla="*/ 14175 h 1524000"/>
              <a:gd name="connsiteX1" fmla="*/ 914399 w 2530190"/>
              <a:gd name="connsiteY1" fmla="*/ 0 h 1524000"/>
              <a:gd name="connsiteX2" fmla="*/ 907312 w 2530190"/>
              <a:gd name="connsiteY2" fmla="*/ 921487 h 1524000"/>
              <a:gd name="connsiteX3" fmla="*/ 2176129 w 2530190"/>
              <a:gd name="connsiteY3" fmla="*/ 829339 h 1524000"/>
              <a:gd name="connsiteX4" fmla="*/ 2381694 w 2530190"/>
              <a:gd name="connsiteY4" fmla="*/ 1205023 h 1524000"/>
              <a:gd name="connsiteX5" fmla="*/ 0 w 2530190"/>
              <a:gd name="connsiteY5" fmla="*/ 1524000 h 1524000"/>
              <a:gd name="connsiteX6" fmla="*/ 0 w 2530190"/>
              <a:gd name="connsiteY6" fmla="*/ 14175 h 1524000"/>
              <a:gd name="connsiteX0" fmla="*/ 0 w 2405556"/>
              <a:gd name="connsiteY0" fmla="*/ 14175 h 1695156"/>
              <a:gd name="connsiteX1" fmla="*/ 914399 w 2405556"/>
              <a:gd name="connsiteY1" fmla="*/ 0 h 1695156"/>
              <a:gd name="connsiteX2" fmla="*/ 907312 w 2405556"/>
              <a:gd name="connsiteY2" fmla="*/ 921487 h 1695156"/>
              <a:gd name="connsiteX3" fmla="*/ 2176129 w 2405556"/>
              <a:gd name="connsiteY3" fmla="*/ 829339 h 1695156"/>
              <a:gd name="connsiteX4" fmla="*/ 2197396 w 2405556"/>
              <a:gd name="connsiteY4" fmla="*/ 1616149 h 1695156"/>
              <a:gd name="connsiteX5" fmla="*/ 0 w 2405556"/>
              <a:gd name="connsiteY5" fmla="*/ 1524000 h 1695156"/>
              <a:gd name="connsiteX6" fmla="*/ 0 w 2405556"/>
              <a:gd name="connsiteY6" fmla="*/ 14175 h 1695156"/>
              <a:gd name="connsiteX0" fmla="*/ 0 w 2405556"/>
              <a:gd name="connsiteY0" fmla="*/ 14175 h 1695156"/>
              <a:gd name="connsiteX1" fmla="*/ 914399 w 2405556"/>
              <a:gd name="connsiteY1" fmla="*/ 0 h 1695156"/>
              <a:gd name="connsiteX2" fmla="*/ 907312 w 2405556"/>
              <a:gd name="connsiteY2" fmla="*/ 921487 h 1695156"/>
              <a:gd name="connsiteX3" fmla="*/ 2176129 w 2405556"/>
              <a:gd name="connsiteY3" fmla="*/ 829339 h 1695156"/>
              <a:gd name="connsiteX4" fmla="*/ 2197396 w 2405556"/>
              <a:gd name="connsiteY4" fmla="*/ 1616149 h 1695156"/>
              <a:gd name="connsiteX5" fmla="*/ 0 w 2405556"/>
              <a:gd name="connsiteY5" fmla="*/ 1524000 h 1695156"/>
              <a:gd name="connsiteX6" fmla="*/ 0 w 2405556"/>
              <a:gd name="connsiteY6" fmla="*/ 14175 h 1695156"/>
              <a:gd name="connsiteX0" fmla="*/ 0 w 2197396"/>
              <a:gd name="connsiteY0" fmla="*/ 14175 h 1695156"/>
              <a:gd name="connsiteX1" fmla="*/ 914399 w 2197396"/>
              <a:gd name="connsiteY1" fmla="*/ 0 h 1695156"/>
              <a:gd name="connsiteX2" fmla="*/ 907312 w 2197396"/>
              <a:gd name="connsiteY2" fmla="*/ 921487 h 1695156"/>
              <a:gd name="connsiteX3" fmla="*/ 2176129 w 2197396"/>
              <a:gd name="connsiteY3" fmla="*/ 829339 h 1695156"/>
              <a:gd name="connsiteX4" fmla="*/ 2197396 w 2197396"/>
              <a:gd name="connsiteY4" fmla="*/ 1616149 h 1695156"/>
              <a:gd name="connsiteX5" fmla="*/ 0 w 2197396"/>
              <a:gd name="connsiteY5" fmla="*/ 1524000 h 1695156"/>
              <a:gd name="connsiteX6" fmla="*/ 0 w 2197396"/>
              <a:gd name="connsiteY6" fmla="*/ 14175 h 1695156"/>
              <a:gd name="connsiteX0" fmla="*/ 0 w 2197396"/>
              <a:gd name="connsiteY0" fmla="*/ 14175 h 1616149"/>
              <a:gd name="connsiteX1" fmla="*/ 914399 w 2197396"/>
              <a:gd name="connsiteY1" fmla="*/ 0 h 1616149"/>
              <a:gd name="connsiteX2" fmla="*/ 907312 w 2197396"/>
              <a:gd name="connsiteY2" fmla="*/ 921487 h 1616149"/>
              <a:gd name="connsiteX3" fmla="*/ 2176129 w 2197396"/>
              <a:gd name="connsiteY3" fmla="*/ 829339 h 1616149"/>
              <a:gd name="connsiteX4" fmla="*/ 2197396 w 2197396"/>
              <a:gd name="connsiteY4" fmla="*/ 1616149 h 1616149"/>
              <a:gd name="connsiteX5" fmla="*/ 0 w 2197396"/>
              <a:gd name="connsiteY5" fmla="*/ 1524000 h 1616149"/>
              <a:gd name="connsiteX6" fmla="*/ 0 w 2197396"/>
              <a:gd name="connsiteY6" fmla="*/ 14175 h 1616149"/>
              <a:gd name="connsiteX0" fmla="*/ 0 w 2197396"/>
              <a:gd name="connsiteY0" fmla="*/ 14175 h 1616149"/>
              <a:gd name="connsiteX1" fmla="*/ 914399 w 2197396"/>
              <a:gd name="connsiteY1" fmla="*/ 0 h 1616149"/>
              <a:gd name="connsiteX2" fmla="*/ 907312 w 2197396"/>
              <a:gd name="connsiteY2" fmla="*/ 921487 h 1616149"/>
              <a:gd name="connsiteX3" fmla="*/ 2154864 w 2197396"/>
              <a:gd name="connsiteY3" fmla="*/ 928576 h 1616149"/>
              <a:gd name="connsiteX4" fmla="*/ 2197396 w 2197396"/>
              <a:gd name="connsiteY4" fmla="*/ 1616149 h 1616149"/>
              <a:gd name="connsiteX5" fmla="*/ 0 w 2197396"/>
              <a:gd name="connsiteY5" fmla="*/ 1524000 h 1616149"/>
              <a:gd name="connsiteX6" fmla="*/ 0 w 2197396"/>
              <a:gd name="connsiteY6" fmla="*/ 14175 h 1616149"/>
              <a:gd name="connsiteX0" fmla="*/ 0 w 2197396"/>
              <a:gd name="connsiteY0" fmla="*/ 14175 h 1630326"/>
              <a:gd name="connsiteX1" fmla="*/ 914399 w 2197396"/>
              <a:gd name="connsiteY1" fmla="*/ 0 h 1630326"/>
              <a:gd name="connsiteX2" fmla="*/ 907312 w 2197396"/>
              <a:gd name="connsiteY2" fmla="*/ 921487 h 1630326"/>
              <a:gd name="connsiteX3" fmla="*/ 2154864 w 2197396"/>
              <a:gd name="connsiteY3" fmla="*/ 928576 h 1630326"/>
              <a:gd name="connsiteX4" fmla="*/ 2197396 w 2197396"/>
              <a:gd name="connsiteY4" fmla="*/ 1616149 h 1630326"/>
              <a:gd name="connsiteX5" fmla="*/ 14177 w 2197396"/>
              <a:gd name="connsiteY5" fmla="*/ 1630326 h 1630326"/>
              <a:gd name="connsiteX6" fmla="*/ 0 w 2197396"/>
              <a:gd name="connsiteY6" fmla="*/ 14175 h 1630326"/>
              <a:gd name="connsiteX0" fmla="*/ 0 w 2197396"/>
              <a:gd name="connsiteY0" fmla="*/ 14175 h 1630326"/>
              <a:gd name="connsiteX1" fmla="*/ 914399 w 2197396"/>
              <a:gd name="connsiteY1" fmla="*/ 0 h 1630326"/>
              <a:gd name="connsiteX2" fmla="*/ 907312 w 2197396"/>
              <a:gd name="connsiteY2" fmla="*/ 921487 h 1630326"/>
              <a:gd name="connsiteX3" fmla="*/ 2048539 w 2197396"/>
              <a:gd name="connsiteY3" fmla="*/ 921132 h 1630326"/>
              <a:gd name="connsiteX4" fmla="*/ 2197396 w 2197396"/>
              <a:gd name="connsiteY4" fmla="*/ 1616149 h 1630326"/>
              <a:gd name="connsiteX5" fmla="*/ 14177 w 2197396"/>
              <a:gd name="connsiteY5" fmla="*/ 1630326 h 1630326"/>
              <a:gd name="connsiteX6" fmla="*/ 0 w 2197396"/>
              <a:gd name="connsiteY6" fmla="*/ 14175 h 1630326"/>
              <a:gd name="connsiteX0" fmla="*/ 0 w 2069805"/>
              <a:gd name="connsiteY0" fmla="*/ 14175 h 1653371"/>
              <a:gd name="connsiteX1" fmla="*/ 914399 w 2069805"/>
              <a:gd name="connsiteY1" fmla="*/ 0 h 1653371"/>
              <a:gd name="connsiteX2" fmla="*/ 907312 w 2069805"/>
              <a:gd name="connsiteY2" fmla="*/ 921487 h 1653371"/>
              <a:gd name="connsiteX3" fmla="*/ 2048539 w 2069805"/>
              <a:gd name="connsiteY3" fmla="*/ 921132 h 1653371"/>
              <a:gd name="connsiteX4" fmla="*/ 2069805 w 2069805"/>
              <a:gd name="connsiteY4" fmla="*/ 1653371 h 1653371"/>
              <a:gd name="connsiteX5" fmla="*/ 14177 w 2069805"/>
              <a:gd name="connsiteY5" fmla="*/ 1630326 h 1653371"/>
              <a:gd name="connsiteX6" fmla="*/ 0 w 2069805"/>
              <a:gd name="connsiteY6" fmla="*/ 14175 h 1653371"/>
              <a:gd name="connsiteX0" fmla="*/ 0 w 2069805"/>
              <a:gd name="connsiteY0" fmla="*/ 14175 h 1697325"/>
              <a:gd name="connsiteX1" fmla="*/ 914399 w 2069805"/>
              <a:gd name="connsiteY1" fmla="*/ 0 h 1697325"/>
              <a:gd name="connsiteX2" fmla="*/ 907312 w 2069805"/>
              <a:gd name="connsiteY2" fmla="*/ 921487 h 1697325"/>
              <a:gd name="connsiteX3" fmla="*/ 2048539 w 2069805"/>
              <a:gd name="connsiteY3" fmla="*/ 921132 h 1697325"/>
              <a:gd name="connsiteX4" fmla="*/ 2069805 w 2069805"/>
              <a:gd name="connsiteY4" fmla="*/ 1653371 h 1697325"/>
              <a:gd name="connsiteX5" fmla="*/ 1 w 2069805"/>
              <a:gd name="connsiteY5" fmla="*/ 1697325 h 1697325"/>
              <a:gd name="connsiteX6" fmla="*/ 0 w 2069805"/>
              <a:gd name="connsiteY6" fmla="*/ 14175 h 1697325"/>
              <a:gd name="connsiteX0" fmla="*/ 0 w 2069805"/>
              <a:gd name="connsiteY0" fmla="*/ 14175 h 1697325"/>
              <a:gd name="connsiteX1" fmla="*/ 914399 w 2069805"/>
              <a:gd name="connsiteY1" fmla="*/ 0 h 1697325"/>
              <a:gd name="connsiteX2" fmla="*/ 1396410 w 2069805"/>
              <a:gd name="connsiteY2" fmla="*/ 943820 h 1697325"/>
              <a:gd name="connsiteX3" fmla="*/ 2048539 w 2069805"/>
              <a:gd name="connsiteY3" fmla="*/ 921132 h 1697325"/>
              <a:gd name="connsiteX4" fmla="*/ 2069805 w 2069805"/>
              <a:gd name="connsiteY4" fmla="*/ 1653371 h 1697325"/>
              <a:gd name="connsiteX5" fmla="*/ 1 w 2069805"/>
              <a:gd name="connsiteY5" fmla="*/ 1697325 h 1697325"/>
              <a:gd name="connsiteX6" fmla="*/ 0 w 2069805"/>
              <a:gd name="connsiteY6" fmla="*/ 14175 h 1697325"/>
              <a:gd name="connsiteX0" fmla="*/ 0 w 2069805"/>
              <a:gd name="connsiteY0" fmla="*/ 0 h 1683150"/>
              <a:gd name="connsiteX1" fmla="*/ 1424762 w 2069805"/>
              <a:gd name="connsiteY1" fmla="*/ 8158 h 1683150"/>
              <a:gd name="connsiteX2" fmla="*/ 1396410 w 2069805"/>
              <a:gd name="connsiteY2" fmla="*/ 929645 h 1683150"/>
              <a:gd name="connsiteX3" fmla="*/ 2048539 w 2069805"/>
              <a:gd name="connsiteY3" fmla="*/ 906957 h 1683150"/>
              <a:gd name="connsiteX4" fmla="*/ 2069805 w 2069805"/>
              <a:gd name="connsiteY4" fmla="*/ 1639196 h 1683150"/>
              <a:gd name="connsiteX5" fmla="*/ 1 w 2069805"/>
              <a:gd name="connsiteY5" fmla="*/ 1683150 h 1683150"/>
              <a:gd name="connsiteX6" fmla="*/ 0 w 2069805"/>
              <a:gd name="connsiteY6" fmla="*/ 0 h 1683150"/>
              <a:gd name="connsiteX0" fmla="*/ 0 w 2069805"/>
              <a:gd name="connsiteY0" fmla="*/ 0 h 1683150"/>
              <a:gd name="connsiteX1" fmla="*/ 1424762 w 2069805"/>
              <a:gd name="connsiteY1" fmla="*/ 8158 h 1683150"/>
              <a:gd name="connsiteX2" fmla="*/ 1424763 w 2069805"/>
              <a:gd name="connsiteY2" fmla="*/ 884979 h 1683150"/>
              <a:gd name="connsiteX3" fmla="*/ 2048539 w 2069805"/>
              <a:gd name="connsiteY3" fmla="*/ 906957 h 1683150"/>
              <a:gd name="connsiteX4" fmla="*/ 2069805 w 2069805"/>
              <a:gd name="connsiteY4" fmla="*/ 1639196 h 1683150"/>
              <a:gd name="connsiteX5" fmla="*/ 1 w 2069805"/>
              <a:gd name="connsiteY5" fmla="*/ 1683150 h 1683150"/>
              <a:gd name="connsiteX6" fmla="*/ 0 w 2069805"/>
              <a:gd name="connsiteY6" fmla="*/ 0 h 1683150"/>
              <a:gd name="connsiteX0" fmla="*/ 0 w 2069805"/>
              <a:gd name="connsiteY0" fmla="*/ 0 h 1683150"/>
              <a:gd name="connsiteX1" fmla="*/ 1424762 w 2069805"/>
              <a:gd name="connsiteY1" fmla="*/ 8158 h 1683150"/>
              <a:gd name="connsiteX2" fmla="*/ 1424763 w 2069805"/>
              <a:gd name="connsiteY2" fmla="*/ 929645 h 1683150"/>
              <a:gd name="connsiteX3" fmla="*/ 2048539 w 2069805"/>
              <a:gd name="connsiteY3" fmla="*/ 906957 h 1683150"/>
              <a:gd name="connsiteX4" fmla="*/ 2069805 w 2069805"/>
              <a:gd name="connsiteY4" fmla="*/ 1639196 h 1683150"/>
              <a:gd name="connsiteX5" fmla="*/ 1 w 2069805"/>
              <a:gd name="connsiteY5" fmla="*/ 1683150 h 1683150"/>
              <a:gd name="connsiteX6" fmla="*/ 0 w 2069805"/>
              <a:gd name="connsiteY6" fmla="*/ 0 h 1683150"/>
              <a:gd name="connsiteX0" fmla="*/ 0 w 2119423"/>
              <a:gd name="connsiteY0" fmla="*/ 0 h 1713639"/>
              <a:gd name="connsiteX1" fmla="*/ 1424762 w 2119423"/>
              <a:gd name="connsiteY1" fmla="*/ 8158 h 1713639"/>
              <a:gd name="connsiteX2" fmla="*/ 1424763 w 2119423"/>
              <a:gd name="connsiteY2" fmla="*/ 929645 h 1713639"/>
              <a:gd name="connsiteX3" fmla="*/ 2048539 w 2119423"/>
              <a:gd name="connsiteY3" fmla="*/ 906957 h 1713639"/>
              <a:gd name="connsiteX4" fmla="*/ 2119423 w 2119423"/>
              <a:gd name="connsiteY4" fmla="*/ 1713639 h 1713639"/>
              <a:gd name="connsiteX5" fmla="*/ 1 w 2119423"/>
              <a:gd name="connsiteY5" fmla="*/ 1683150 h 1713639"/>
              <a:gd name="connsiteX6" fmla="*/ 0 w 2119423"/>
              <a:gd name="connsiteY6" fmla="*/ 0 h 1713639"/>
              <a:gd name="connsiteX0" fmla="*/ 0 w 2055628"/>
              <a:gd name="connsiteY0" fmla="*/ 0 h 1691306"/>
              <a:gd name="connsiteX1" fmla="*/ 1424762 w 2055628"/>
              <a:gd name="connsiteY1" fmla="*/ 8158 h 1691306"/>
              <a:gd name="connsiteX2" fmla="*/ 1424763 w 2055628"/>
              <a:gd name="connsiteY2" fmla="*/ 929645 h 1691306"/>
              <a:gd name="connsiteX3" fmla="*/ 2048539 w 2055628"/>
              <a:gd name="connsiteY3" fmla="*/ 906957 h 1691306"/>
              <a:gd name="connsiteX4" fmla="*/ 2055628 w 2055628"/>
              <a:gd name="connsiteY4" fmla="*/ 1691306 h 1691306"/>
              <a:gd name="connsiteX5" fmla="*/ 1 w 2055628"/>
              <a:gd name="connsiteY5" fmla="*/ 1683150 h 1691306"/>
              <a:gd name="connsiteX6" fmla="*/ 0 w 2055628"/>
              <a:gd name="connsiteY6" fmla="*/ 0 h 1691306"/>
              <a:gd name="connsiteX0" fmla="*/ 0 w 2062715"/>
              <a:gd name="connsiteY0" fmla="*/ 0 h 1691306"/>
              <a:gd name="connsiteX1" fmla="*/ 1424762 w 2062715"/>
              <a:gd name="connsiteY1" fmla="*/ 8158 h 1691306"/>
              <a:gd name="connsiteX2" fmla="*/ 1424763 w 2062715"/>
              <a:gd name="connsiteY2" fmla="*/ 929645 h 1691306"/>
              <a:gd name="connsiteX3" fmla="*/ 2062715 w 2062715"/>
              <a:gd name="connsiteY3" fmla="*/ 929290 h 1691306"/>
              <a:gd name="connsiteX4" fmla="*/ 2055628 w 2062715"/>
              <a:gd name="connsiteY4" fmla="*/ 1691306 h 1691306"/>
              <a:gd name="connsiteX5" fmla="*/ 1 w 2062715"/>
              <a:gd name="connsiteY5" fmla="*/ 1683150 h 1691306"/>
              <a:gd name="connsiteX6" fmla="*/ 0 w 2062715"/>
              <a:gd name="connsiteY6" fmla="*/ 0 h 169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2715" h="1691306">
                <a:moveTo>
                  <a:pt x="0" y="0"/>
                </a:moveTo>
                <a:lnTo>
                  <a:pt x="1424762" y="8158"/>
                </a:lnTo>
                <a:cubicBezTo>
                  <a:pt x="1422400" y="315320"/>
                  <a:pt x="1427125" y="622483"/>
                  <a:pt x="1424763" y="929645"/>
                </a:cubicBezTo>
                <a:lnTo>
                  <a:pt x="2062715" y="929290"/>
                </a:lnTo>
                <a:cubicBezTo>
                  <a:pt x="2060353" y="1183295"/>
                  <a:pt x="2057990" y="1437301"/>
                  <a:pt x="2055628" y="1691306"/>
                </a:cubicBezTo>
                <a:lnTo>
                  <a:pt x="1" y="1683150"/>
                </a:lnTo>
                <a:cubicBezTo>
                  <a:pt x="1" y="1122100"/>
                  <a:pt x="0" y="561050"/>
                  <a:pt x="0" y="0"/>
                </a:cubicBezTo>
                <a:close/>
              </a:path>
            </a:pathLst>
          </a:cu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7"/>
          <p:cNvSpPr txBox="1">
            <a:spLocks noChangeArrowheads="1"/>
          </p:cNvSpPr>
          <p:nvPr/>
        </p:nvSpPr>
        <p:spPr bwMode="auto">
          <a:xfrm>
            <a:off x="7588256" y="2253302"/>
            <a:ext cx="4554125" cy="58477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solidFill>
                  <a:srgbClr val="009900"/>
                </a:solidFill>
                <a:latin typeface="Arial" panose="020B0604020202020204" pitchFamily="34" charset="0"/>
                <a:cs typeface="Arial" panose="020B0604020202020204" pitchFamily="34" charset="0"/>
              </a:rPr>
              <a:t>This is the standard spin-echo signal model in the rotating frame for a whole object</a:t>
            </a:r>
          </a:p>
        </p:txBody>
      </p:sp>
      <p:sp>
        <p:nvSpPr>
          <p:cNvPr id="9" name="Text Box 17"/>
          <p:cNvSpPr txBox="1">
            <a:spLocks noChangeArrowheads="1"/>
          </p:cNvSpPr>
          <p:nvPr/>
        </p:nvSpPr>
        <p:spPr bwMode="auto">
          <a:xfrm>
            <a:off x="7294088" y="3169668"/>
            <a:ext cx="4554125" cy="1077218"/>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solidFill>
                  <a:srgbClr val="FF9900"/>
                </a:solidFill>
                <a:latin typeface="Arial" panose="020B0604020202020204" pitchFamily="34" charset="0"/>
                <a:cs typeface="Arial" panose="020B0604020202020204" pitchFamily="34" charset="0"/>
              </a:rPr>
              <a:t>This defines a “k” point as a function of time in the k-space, still in the rotating frame. Each k point is computed by integrating over the whole object space (the nature of FT)</a:t>
            </a:r>
          </a:p>
        </p:txBody>
      </p:sp>
      <p:cxnSp>
        <p:nvCxnSpPr>
          <p:cNvPr id="11" name="Curved Connector 10"/>
          <p:cNvCxnSpPr>
            <a:stCxn id="6" idx="0"/>
            <a:endCxn id="8" idx="0"/>
          </p:cNvCxnSpPr>
          <p:nvPr/>
        </p:nvCxnSpPr>
        <p:spPr>
          <a:xfrm rot="5400000" flipH="1" flipV="1">
            <a:off x="6784097" y="-742058"/>
            <a:ext cx="85861" cy="6076583"/>
          </a:xfrm>
          <a:prstGeom prst="curvedConnector3">
            <a:avLst>
              <a:gd name="adj1" fmla="val 366244"/>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7" idx="3"/>
            <a:endCxn id="9" idx="0"/>
          </p:cNvCxnSpPr>
          <p:nvPr/>
        </p:nvCxnSpPr>
        <p:spPr>
          <a:xfrm>
            <a:off x="7045840" y="3067390"/>
            <a:ext cx="2525311" cy="102278"/>
          </a:xfrm>
          <a:prstGeom prst="curvedConnector2">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 Box 17"/>
          <p:cNvSpPr txBox="1">
            <a:spLocks noChangeArrowheads="1"/>
          </p:cNvSpPr>
          <p:nvPr/>
        </p:nvSpPr>
        <p:spPr bwMode="auto">
          <a:xfrm>
            <a:off x="7515601" y="5683091"/>
            <a:ext cx="4554125" cy="1077218"/>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solidFill>
                  <a:srgbClr val="0000FF"/>
                </a:solidFill>
                <a:latin typeface="Arial" panose="020B0604020202020204" pitchFamily="34" charset="0"/>
                <a:cs typeface="Arial" panose="020B0604020202020204" pitchFamily="34" charset="0"/>
              </a:rPr>
              <a:t>We need to let the “k” point trace the whole Fourier spectral support so that the inverse Fourier transform can be used to reconstruct the original image</a:t>
            </a:r>
          </a:p>
        </p:txBody>
      </p:sp>
      <p:sp>
        <p:nvSpPr>
          <p:cNvPr id="16" name="Text Box 17"/>
          <p:cNvSpPr txBox="1">
            <a:spLocks noChangeArrowheads="1"/>
          </p:cNvSpPr>
          <p:nvPr/>
        </p:nvSpPr>
        <p:spPr bwMode="auto">
          <a:xfrm>
            <a:off x="7737113" y="4578477"/>
            <a:ext cx="3827566" cy="58477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solidFill>
                  <a:srgbClr val="FF0000"/>
                </a:solidFill>
                <a:latin typeface="Arial" panose="020B0604020202020204" pitchFamily="34" charset="0"/>
                <a:cs typeface="Arial" panose="020B0604020202020204" pitchFamily="34" charset="0"/>
              </a:rPr>
              <a:t>The Fourier imaging model is again approximate, just like in the CT case</a:t>
            </a:r>
          </a:p>
        </p:txBody>
      </p:sp>
    </p:spTree>
    <p:extLst>
      <p:ext uri="{BB962C8B-B14F-4D97-AF65-F5344CB8AC3E}">
        <p14:creationId xmlns:p14="http://schemas.microsoft.com/office/powerpoint/2010/main" val="149725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2D Spin-Echo</a:t>
            </a:r>
          </a:p>
        </p:txBody>
      </p:sp>
      <p:pic>
        <p:nvPicPr>
          <p:cNvPr id="4" name="Picture 6" descr="sekxk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1325" y="1974370"/>
            <a:ext cx="35956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900" y="1988657"/>
            <a:ext cx="47942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4476750" y="3731732"/>
            <a:ext cx="0" cy="11239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7" name="Text Box 10"/>
          <p:cNvSpPr txBox="1">
            <a:spLocks noChangeArrowheads="1"/>
          </p:cNvSpPr>
          <p:nvPr/>
        </p:nvSpPr>
        <p:spPr bwMode="auto">
          <a:xfrm>
            <a:off x="4117976" y="4866477"/>
            <a:ext cx="795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a:latin typeface="Arial" panose="020B0604020202020204" pitchFamily="34" charset="0"/>
                <a:cs typeface="Arial" panose="020B0604020202020204" pitchFamily="34" charset="0"/>
              </a:rPr>
              <a:t>t=TE/2</a:t>
            </a:r>
          </a:p>
        </p:txBody>
      </p:sp>
      <p:sp>
        <p:nvSpPr>
          <p:cNvPr id="8" name="Line 11"/>
          <p:cNvSpPr>
            <a:spLocks noChangeShapeType="1"/>
          </p:cNvSpPr>
          <p:nvPr/>
        </p:nvSpPr>
        <p:spPr bwMode="auto">
          <a:xfrm>
            <a:off x="3000375" y="3722207"/>
            <a:ext cx="0" cy="11239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9" name="Text Box 12"/>
          <p:cNvSpPr txBox="1">
            <a:spLocks noChangeArrowheads="1"/>
          </p:cNvSpPr>
          <p:nvPr/>
        </p:nvSpPr>
        <p:spPr bwMode="auto">
          <a:xfrm>
            <a:off x="2727326" y="4866477"/>
            <a:ext cx="476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a:latin typeface="Arial" panose="020B0604020202020204" pitchFamily="34" charset="0"/>
                <a:cs typeface="Arial" panose="020B0604020202020204" pitchFamily="34" charset="0"/>
              </a:rPr>
              <a:t>t=0</a:t>
            </a:r>
          </a:p>
        </p:txBody>
      </p:sp>
      <p:sp>
        <p:nvSpPr>
          <p:cNvPr id="10" name="Rectangle 13"/>
          <p:cNvSpPr>
            <a:spLocks noChangeArrowheads="1"/>
          </p:cNvSpPr>
          <p:nvPr/>
        </p:nvSpPr>
        <p:spPr bwMode="auto">
          <a:xfrm>
            <a:off x="5543551" y="4866477"/>
            <a:ext cx="6238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1" hangingPunct="1">
              <a:defRPr/>
            </a:pPr>
            <a:r>
              <a:rPr lang="en-US" sz="1600">
                <a:latin typeface="Arial" panose="020B0604020202020204" pitchFamily="34" charset="0"/>
                <a:ea typeface="ＭＳ Ｐゴシック" charset="0"/>
                <a:cs typeface="Arial" panose="020B0604020202020204" pitchFamily="34" charset="0"/>
              </a:rPr>
              <a:t>t=TE</a:t>
            </a:r>
          </a:p>
        </p:txBody>
      </p:sp>
      <p:sp>
        <p:nvSpPr>
          <p:cNvPr id="11" name="Line 14"/>
          <p:cNvSpPr>
            <a:spLocks noChangeShapeType="1"/>
          </p:cNvSpPr>
          <p:nvPr/>
        </p:nvSpPr>
        <p:spPr bwMode="auto">
          <a:xfrm>
            <a:off x="5915025" y="3731732"/>
            <a:ext cx="0" cy="11239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12" name="Oval 15"/>
          <p:cNvSpPr>
            <a:spLocks noChangeArrowheads="1"/>
          </p:cNvSpPr>
          <p:nvPr/>
        </p:nvSpPr>
        <p:spPr bwMode="auto">
          <a:xfrm>
            <a:off x="4667250" y="2836382"/>
            <a:ext cx="476250" cy="457200"/>
          </a:xfrm>
          <a:prstGeom prst="ellipse">
            <a:avLst/>
          </a:prstGeom>
          <a:noFill/>
          <a:ln w="19050">
            <a:solidFill>
              <a:srgbClr val="7030A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1600">
              <a:latin typeface="Arial" panose="020B0604020202020204" pitchFamily="34" charset="0"/>
              <a:ea typeface="ＭＳ Ｐゴシック" charset="0"/>
              <a:cs typeface="Arial" panose="020B0604020202020204" pitchFamily="34" charset="0"/>
            </a:endParaRPr>
          </a:p>
        </p:txBody>
      </p:sp>
      <p:sp>
        <p:nvSpPr>
          <p:cNvPr id="13" name="Freeform 16"/>
          <p:cNvSpPr>
            <a:spLocks/>
          </p:cNvSpPr>
          <p:nvPr/>
        </p:nvSpPr>
        <p:spPr bwMode="auto">
          <a:xfrm>
            <a:off x="3171826" y="2839558"/>
            <a:ext cx="1533525" cy="187325"/>
          </a:xfrm>
          <a:custGeom>
            <a:avLst/>
            <a:gdLst>
              <a:gd name="T0" fmla="*/ 0 w 966"/>
              <a:gd name="T1" fmla="*/ 2147483647 h 118"/>
              <a:gd name="T2" fmla="*/ 2147483647 w 966"/>
              <a:gd name="T3" fmla="*/ 2147483647 h 118"/>
              <a:gd name="T4" fmla="*/ 2147483647 w 966"/>
              <a:gd name="T5" fmla="*/ 2147483647 h 118"/>
              <a:gd name="T6" fmla="*/ 2147483647 w 966"/>
              <a:gd name="T7" fmla="*/ 2147483647 h 118"/>
              <a:gd name="T8" fmla="*/ 2147483647 w 966"/>
              <a:gd name="T9" fmla="*/ 2147483647 h 118"/>
              <a:gd name="T10" fmla="*/ 2147483647 w 966"/>
              <a:gd name="T11" fmla="*/ 2147483647 h 118"/>
              <a:gd name="T12" fmla="*/ 0 60000 65536"/>
              <a:gd name="T13" fmla="*/ 0 60000 65536"/>
              <a:gd name="T14" fmla="*/ 0 60000 65536"/>
              <a:gd name="T15" fmla="*/ 0 60000 65536"/>
              <a:gd name="T16" fmla="*/ 0 60000 65536"/>
              <a:gd name="T17" fmla="*/ 0 60000 65536"/>
              <a:gd name="T18" fmla="*/ 0 w 966"/>
              <a:gd name="T19" fmla="*/ 0 h 118"/>
              <a:gd name="T20" fmla="*/ 966 w 966"/>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966" h="118">
                <a:moveTo>
                  <a:pt x="0" y="118"/>
                </a:moveTo>
                <a:cubicBezTo>
                  <a:pt x="59" y="82"/>
                  <a:pt x="118" y="47"/>
                  <a:pt x="186" y="28"/>
                </a:cubicBezTo>
                <a:cubicBezTo>
                  <a:pt x="254" y="9"/>
                  <a:pt x="316" y="8"/>
                  <a:pt x="408" y="4"/>
                </a:cubicBezTo>
                <a:cubicBezTo>
                  <a:pt x="500" y="0"/>
                  <a:pt x="669" y="3"/>
                  <a:pt x="738" y="4"/>
                </a:cubicBezTo>
                <a:cubicBezTo>
                  <a:pt x="807" y="5"/>
                  <a:pt x="784" y="1"/>
                  <a:pt x="822" y="10"/>
                </a:cubicBezTo>
                <a:cubicBezTo>
                  <a:pt x="860" y="19"/>
                  <a:pt x="913" y="38"/>
                  <a:pt x="966" y="58"/>
                </a:cubicBezTo>
              </a:path>
            </a:pathLst>
          </a:custGeom>
          <a:noFill/>
          <a:ln w="19050">
            <a:solidFill>
              <a:schemeClr val="tx1"/>
            </a:solidFill>
            <a:prstDash val="dash"/>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1800">
              <a:latin typeface="Arial" panose="020B0604020202020204" pitchFamily="34" charset="0"/>
              <a:ea typeface="ＭＳ Ｐゴシック" charset="0"/>
              <a:cs typeface="Arial" panose="020B0604020202020204" pitchFamily="34" charset="0"/>
            </a:endParaRPr>
          </a:p>
        </p:txBody>
      </p:sp>
      <p:sp>
        <p:nvSpPr>
          <p:cNvPr id="14" name="Text Box 17"/>
          <p:cNvSpPr txBox="1">
            <a:spLocks noChangeArrowheads="1"/>
          </p:cNvSpPr>
          <p:nvPr/>
        </p:nvSpPr>
        <p:spPr bwMode="auto">
          <a:xfrm>
            <a:off x="4889501" y="2582382"/>
            <a:ext cx="1231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latin typeface="Arial" panose="020B0604020202020204" pitchFamily="34" charset="0"/>
                <a:cs typeface="Arial" panose="020B0604020202020204" pitchFamily="34" charset="0"/>
              </a:rPr>
              <a:t>Rephasing</a:t>
            </a:r>
          </a:p>
        </p:txBody>
      </p:sp>
      <p:sp>
        <p:nvSpPr>
          <p:cNvPr id="15" name="Text Box 18"/>
          <p:cNvSpPr txBox="1">
            <a:spLocks noChangeArrowheads="1"/>
          </p:cNvSpPr>
          <p:nvPr/>
        </p:nvSpPr>
        <p:spPr bwMode="auto">
          <a:xfrm>
            <a:off x="2243723" y="5150273"/>
            <a:ext cx="4204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latin typeface="Arial" panose="020B0604020202020204" pitchFamily="34" charset="0"/>
                <a:cs typeface="Arial" panose="020B0604020202020204" pitchFamily="34" charset="0"/>
              </a:rPr>
              <a:t>Slice Selection     Spin-Echo        Reading</a:t>
            </a:r>
          </a:p>
        </p:txBody>
      </p:sp>
      <p:sp>
        <p:nvSpPr>
          <p:cNvPr id="16" name="Line 19"/>
          <p:cNvSpPr>
            <a:spLocks noChangeShapeType="1"/>
          </p:cNvSpPr>
          <p:nvPr/>
        </p:nvSpPr>
        <p:spPr bwMode="auto">
          <a:xfrm flipV="1">
            <a:off x="4267201" y="2935446"/>
            <a:ext cx="5948363" cy="834387"/>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17" name="Line 20"/>
          <p:cNvSpPr>
            <a:spLocks noChangeShapeType="1"/>
          </p:cNvSpPr>
          <p:nvPr/>
        </p:nvSpPr>
        <p:spPr bwMode="auto">
          <a:xfrm>
            <a:off x="5951347" y="3921060"/>
            <a:ext cx="1100627" cy="572671"/>
          </a:xfrm>
          <a:prstGeom prst="line">
            <a:avLst/>
          </a:prstGeom>
          <a:noFill/>
          <a:ln w="38100">
            <a:solidFill>
              <a:srgbClr val="0000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18" name="AutoShape 21"/>
          <p:cNvSpPr>
            <a:spLocks/>
          </p:cNvSpPr>
          <p:nvPr/>
        </p:nvSpPr>
        <p:spPr bwMode="auto">
          <a:xfrm>
            <a:off x="4105275" y="3350733"/>
            <a:ext cx="114300" cy="828675"/>
          </a:xfrm>
          <a:prstGeom prst="rightBrace">
            <a:avLst>
              <a:gd name="adj1" fmla="val 60417"/>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1600">
              <a:solidFill>
                <a:srgbClr val="FF0000"/>
              </a:solidFill>
              <a:latin typeface="Arial" panose="020B0604020202020204" pitchFamily="34" charset="0"/>
              <a:ea typeface="ＭＳ Ｐゴシック" charset="0"/>
              <a:cs typeface="Arial" panose="020B0604020202020204" pitchFamily="34" charset="0"/>
            </a:endParaRPr>
          </a:p>
        </p:txBody>
      </p:sp>
      <p:sp>
        <p:nvSpPr>
          <p:cNvPr id="19" name="Text Box 40"/>
          <p:cNvSpPr txBox="1">
            <a:spLocks noChangeArrowheads="1"/>
          </p:cNvSpPr>
          <p:nvPr/>
        </p:nvSpPr>
        <p:spPr bwMode="auto">
          <a:xfrm>
            <a:off x="3338686" y="3118748"/>
            <a:ext cx="867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latin typeface="Arial" panose="020B0604020202020204" pitchFamily="34" charset="0"/>
                <a:cs typeface="Arial" panose="020B0604020202020204" pitchFamily="34" charset="0"/>
              </a:rPr>
              <a:t>Ladder</a:t>
            </a:r>
          </a:p>
        </p:txBody>
      </p:sp>
      <p:grpSp>
        <p:nvGrpSpPr>
          <p:cNvPr id="20" name="Group 49"/>
          <p:cNvGrpSpPr>
            <a:grpSpLocks/>
          </p:cNvGrpSpPr>
          <p:nvPr/>
        </p:nvGrpSpPr>
        <p:grpSpPr bwMode="auto">
          <a:xfrm>
            <a:off x="7381875" y="3931758"/>
            <a:ext cx="2419350" cy="561975"/>
            <a:chOff x="3690" y="1692"/>
            <a:chExt cx="1524" cy="354"/>
          </a:xfrm>
        </p:grpSpPr>
        <p:sp>
          <p:nvSpPr>
            <p:cNvPr id="21" name="Line 41"/>
            <p:cNvSpPr>
              <a:spLocks noChangeShapeType="1"/>
            </p:cNvSpPr>
            <p:nvPr/>
          </p:nvSpPr>
          <p:spPr bwMode="auto">
            <a:xfrm>
              <a:off x="3690" y="199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2" name="Line 42"/>
            <p:cNvSpPr>
              <a:spLocks noChangeShapeType="1"/>
            </p:cNvSpPr>
            <p:nvPr/>
          </p:nvSpPr>
          <p:spPr bwMode="auto">
            <a:xfrm>
              <a:off x="3690" y="193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3" name="Line 43"/>
            <p:cNvSpPr>
              <a:spLocks noChangeShapeType="1"/>
            </p:cNvSpPr>
            <p:nvPr/>
          </p:nvSpPr>
          <p:spPr bwMode="auto">
            <a:xfrm>
              <a:off x="3690" y="187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4" name="Line 44"/>
            <p:cNvSpPr>
              <a:spLocks noChangeShapeType="1"/>
            </p:cNvSpPr>
            <p:nvPr/>
          </p:nvSpPr>
          <p:spPr bwMode="auto">
            <a:xfrm>
              <a:off x="3690" y="181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5" name="Line 45"/>
            <p:cNvSpPr>
              <a:spLocks noChangeShapeType="1"/>
            </p:cNvSpPr>
            <p:nvPr/>
          </p:nvSpPr>
          <p:spPr bwMode="auto">
            <a:xfrm>
              <a:off x="3690" y="175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6" name="Line 46"/>
            <p:cNvSpPr>
              <a:spLocks noChangeShapeType="1"/>
            </p:cNvSpPr>
            <p:nvPr/>
          </p:nvSpPr>
          <p:spPr bwMode="auto">
            <a:xfrm>
              <a:off x="3690" y="169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7" name="Line 47"/>
            <p:cNvSpPr>
              <a:spLocks noChangeShapeType="1"/>
            </p:cNvSpPr>
            <p:nvPr/>
          </p:nvSpPr>
          <p:spPr bwMode="auto">
            <a:xfrm>
              <a:off x="3690" y="2046"/>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grpSp>
      <p:sp>
        <p:nvSpPr>
          <p:cNvPr id="28" name="Line 50"/>
          <p:cNvSpPr>
            <a:spLocks noChangeShapeType="1"/>
          </p:cNvSpPr>
          <p:nvPr/>
        </p:nvSpPr>
        <p:spPr bwMode="auto">
          <a:xfrm flipV="1">
            <a:off x="8632826" y="3026883"/>
            <a:ext cx="1590675" cy="6953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29" name="Line 51"/>
          <p:cNvSpPr>
            <a:spLocks noChangeShapeType="1"/>
          </p:cNvSpPr>
          <p:nvPr/>
        </p:nvSpPr>
        <p:spPr bwMode="auto">
          <a:xfrm flipV="1">
            <a:off x="8582025" y="3104671"/>
            <a:ext cx="1633538" cy="6175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30" name="Line 52"/>
          <p:cNvSpPr>
            <a:spLocks noChangeShapeType="1"/>
          </p:cNvSpPr>
          <p:nvPr/>
        </p:nvSpPr>
        <p:spPr bwMode="auto">
          <a:xfrm flipV="1">
            <a:off x="8591550" y="3166582"/>
            <a:ext cx="1644650" cy="5461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31" name="Line 53"/>
          <p:cNvSpPr>
            <a:spLocks noChangeShapeType="1"/>
          </p:cNvSpPr>
          <p:nvPr/>
        </p:nvSpPr>
        <p:spPr bwMode="auto">
          <a:xfrm flipV="1">
            <a:off x="8591550" y="3257071"/>
            <a:ext cx="1638300" cy="4651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32" name="AutoShape 58"/>
          <p:cNvSpPr>
            <a:spLocks noChangeArrowheads="1"/>
          </p:cNvSpPr>
          <p:nvPr/>
        </p:nvSpPr>
        <p:spPr bwMode="auto">
          <a:xfrm flipH="1">
            <a:off x="4729163" y="2960207"/>
            <a:ext cx="366712" cy="190500"/>
          </a:xfrm>
          <a:custGeom>
            <a:avLst/>
            <a:gdLst>
              <a:gd name="connsiteX0" fmla="*/ 0 w 366712"/>
              <a:gd name="connsiteY0" fmla="*/ 184150 h 184150"/>
              <a:gd name="connsiteX1" fmla="*/ 91677 w 366712"/>
              <a:gd name="connsiteY1" fmla="*/ 0 h 184150"/>
              <a:gd name="connsiteX2" fmla="*/ 366712 w 366712"/>
              <a:gd name="connsiteY2" fmla="*/ 0 h 184150"/>
              <a:gd name="connsiteX3" fmla="*/ 275035 w 366712"/>
              <a:gd name="connsiteY3" fmla="*/ 184150 h 184150"/>
              <a:gd name="connsiteX4" fmla="*/ 0 w 366712"/>
              <a:gd name="connsiteY4" fmla="*/ 184150 h 184150"/>
              <a:gd name="connsiteX0" fmla="*/ 0 w 366712"/>
              <a:gd name="connsiteY0" fmla="*/ 193675 h 193675"/>
              <a:gd name="connsiteX1" fmla="*/ 110727 w 366712"/>
              <a:gd name="connsiteY1" fmla="*/ 0 h 193675"/>
              <a:gd name="connsiteX2" fmla="*/ 366712 w 366712"/>
              <a:gd name="connsiteY2" fmla="*/ 9525 h 193675"/>
              <a:gd name="connsiteX3" fmla="*/ 275035 w 366712"/>
              <a:gd name="connsiteY3" fmla="*/ 193675 h 193675"/>
              <a:gd name="connsiteX4" fmla="*/ 0 w 366712"/>
              <a:gd name="connsiteY4" fmla="*/ 193675 h 193675"/>
              <a:gd name="connsiteX0" fmla="*/ 0 w 366712"/>
              <a:gd name="connsiteY0" fmla="*/ 193675 h 193675"/>
              <a:gd name="connsiteX1" fmla="*/ 110727 w 366712"/>
              <a:gd name="connsiteY1" fmla="*/ 0 h 193675"/>
              <a:gd name="connsiteX2" fmla="*/ 366712 w 366712"/>
              <a:gd name="connsiteY2" fmla="*/ 9525 h 193675"/>
              <a:gd name="connsiteX3" fmla="*/ 265510 w 366712"/>
              <a:gd name="connsiteY3" fmla="*/ 193675 h 193675"/>
              <a:gd name="connsiteX4" fmla="*/ 0 w 366712"/>
              <a:gd name="connsiteY4" fmla="*/ 193675 h 193675"/>
              <a:gd name="connsiteX0" fmla="*/ 0 w 366712"/>
              <a:gd name="connsiteY0" fmla="*/ 190500 h 190500"/>
              <a:gd name="connsiteX1" fmla="*/ 117077 w 366712"/>
              <a:gd name="connsiteY1" fmla="*/ 0 h 190500"/>
              <a:gd name="connsiteX2" fmla="*/ 366712 w 366712"/>
              <a:gd name="connsiteY2" fmla="*/ 6350 h 190500"/>
              <a:gd name="connsiteX3" fmla="*/ 265510 w 366712"/>
              <a:gd name="connsiteY3" fmla="*/ 190500 h 190500"/>
              <a:gd name="connsiteX4" fmla="*/ 0 w 366712"/>
              <a:gd name="connsiteY4" fmla="*/ 190500 h 190500"/>
              <a:gd name="connsiteX0" fmla="*/ 0 w 366712"/>
              <a:gd name="connsiteY0" fmla="*/ 184150 h 184150"/>
              <a:gd name="connsiteX1" fmla="*/ 123427 w 366712"/>
              <a:gd name="connsiteY1" fmla="*/ 3175 h 184150"/>
              <a:gd name="connsiteX2" fmla="*/ 366712 w 366712"/>
              <a:gd name="connsiteY2" fmla="*/ 0 h 184150"/>
              <a:gd name="connsiteX3" fmla="*/ 265510 w 366712"/>
              <a:gd name="connsiteY3" fmla="*/ 184150 h 184150"/>
              <a:gd name="connsiteX4" fmla="*/ 0 w 366712"/>
              <a:gd name="connsiteY4" fmla="*/ 184150 h 184150"/>
              <a:gd name="connsiteX0" fmla="*/ 0 w 366712"/>
              <a:gd name="connsiteY0" fmla="*/ 190500 h 190500"/>
              <a:gd name="connsiteX1" fmla="*/ 142477 w 366712"/>
              <a:gd name="connsiteY1" fmla="*/ 0 h 190500"/>
              <a:gd name="connsiteX2" fmla="*/ 366712 w 366712"/>
              <a:gd name="connsiteY2" fmla="*/ 6350 h 190500"/>
              <a:gd name="connsiteX3" fmla="*/ 265510 w 366712"/>
              <a:gd name="connsiteY3" fmla="*/ 190500 h 190500"/>
              <a:gd name="connsiteX4" fmla="*/ 0 w 366712"/>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190500">
                <a:moveTo>
                  <a:pt x="0" y="190500"/>
                </a:moveTo>
                <a:lnTo>
                  <a:pt x="142477" y="0"/>
                </a:lnTo>
                <a:lnTo>
                  <a:pt x="366712" y="6350"/>
                </a:lnTo>
                <a:lnTo>
                  <a:pt x="265510" y="190500"/>
                </a:lnTo>
                <a:lnTo>
                  <a:pt x="0" y="190500"/>
                </a:lnTo>
                <a:close/>
              </a:path>
            </a:pathLst>
          </a:custGeom>
          <a:solidFill>
            <a:srgbClr val="FFFF00">
              <a:alpha val="50000"/>
            </a:srgbClr>
          </a:solidFill>
          <a:ln w="12700">
            <a:solidFill>
              <a:srgbClr val="FFC000"/>
            </a:solidFill>
            <a:miter lim="800000"/>
            <a:headEnd type="none" w="sm" len="sm"/>
            <a:tailEnd type="none" w="sm" len="sm"/>
          </a:ln>
        </p:spPr>
        <p:txBody>
          <a:bodyPr wrap="none" anchor="ctr"/>
          <a:lstStyle/>
          <a:p>
            <a:pPr eaLnBrk="1" hangingPunct="1">
              <a:defRPr/>
            </a:pPr>
            <a:endParaRPr lang="en-US" sz="1600">
              <a:latin typeface="Arial" panose="020B0604020202020204" pitchFamily="34" charset="0"/>
              <a:ea typeface="ＭＳ Ｐゴシック" charset="0"/>
              <a:cs typeface="Arial" panose="020B0604020202020204" pitchFamily="34" charset="0"/>
            </a:endParaRPr>
          </a:p>
        </p:txBody>
      </p:sp>
      <p:sp>
        <p:nvSpPr>
          <p:cNvPr id="33" name="AutoShape 59"/>
          <p:cNvSpPr>
            <a:spLocks noChangeArrowheads="1"/>
          </p:cNvSpPr>
          <p:nvPr/>
        </p:nvSpPr>
        <p:spPr bwMode="auto">
          <a:xfrm flipV="1">
            <a:off x="3352800" y="3901914"/>
            <a:ext cx="750888" cy="19176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41 w 21600"/>
              <a:gd name="T13" fmla="*/ 3741 h 21600"/>
              <a:gd name="T14" fmla="*/ 17859 w 21600"/>
              <a:gd name="T15" fmla="*/ 17859 h 21600"/>
            </a:gdLst>
            <a:ahLst/>
            <a:cxnLst>
              <a:cxn ang="T8">
                <a:pos x="T0" y="T1"/>
              </a:cxn>
              <a:cxn ang="T9">
                <a:pos x="T2" y="T3"/>
              </a:cxn>
              <a:cxn ang="T10">
                <a:pos x="T4" y="T5"/>
              </a:cxn>
              <a:cxn ang="T11">
                <a:pos x="T6" y="T7"/>
              </a:cxn>
            </a:cxnLst>
            <a:rect l="T12" t="T13" r="T14" b="T15"/>
            <a:pathLst>
              <a:path w="21600" h="21600">
                <a:moveTo>
                  <a:pt x="0" y="0"/>
                </a:moveTo>
                <a:lnTo>
                  <a:pt x="3881" y="21600"/>
                </a:lnTo>
                <a:lnTo>
                  <a:pt x="17719" y="21600"/>
                </a:lnTo>
                <a:lnTo>
                  <a:pt x="21600" y="0"/>
                </a:lnTo>
                <a:lnTo>
                  <a:pt x="0" y="0"/>
                </a:lnTo>
                <a:close/>
              </a:path>
            </a:pathLst>
          </a:custGeom>
          <a:solidFill>
            <a:srgbClr val="FFC000">
              <a:alpha val="50000"/>
            </a:srgbClr>
          </a:solidFill>
          <a:ln w="12700">
            <a:solidFill>
              <a:srgbClr val="FFC000"/>
            </a:solidFill>
            <a:miter lim="800000"/>
            <a:headEnd type="none" w="sm" len="sm"/>
            <a:tailEnd type="none" w="sm" len="sm"/>
          </a:ln>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graphicFrame>
        <p:nvGraphicFramePr>
          <p:cNvPr id="34" name="Object 9"/>
          <p:cNvGraphicFramePr>
            <a:graphicFrameLocks noChangeAspect="1"/>
          </p:cNvGraphicFramePr>
          <p:nvPr>
            <p:extLst/>
          </p:nvPr>
        </p:nvGraphicFramePr>
        <p:xfrm>
          <a:off x="2452688" y="5689121"/>
          <a:ext cx="2165350" cy="700087"/>
        </p:xfrm>
        <a:graphic>
          <a:graphicData uri="http://schemas.openxmlformats.org/presentationml/2006/ole">
            <mc:AlternateContent xmlns:mc="http://schemas.openxmlformats.org/markup-compatibility/2006">
              <mc:Choice xmlns:v="urn:schemas-microsoft-com:vml" Requires="v">
                <p:oleObj spid="_x0000_s2110" name="Equation" r:id="rId5" imgW="1218960" imgH="393480" progId="Equation.DSMT4">
                  <p:embed/>
                </p:oleObj>
              </mc:Choice>
              <mc:Fallback>
                <p:oleObj name="Equation" r:id="rId5" imgW="1218960" imgH="393480" progId="Equation.DSMT4">
                  <p:embed/>
                  <p:pic>
                    <p:nvPicPr>
                      <p:cNvPr id="34" name="Object 9"/>
                      <p:cNvPicPr>
                        <a:picLocks noChangeAspect="1" noChangeArrowheads="1"/>
                      </p:cNvPicPr>
                      <p:nvPr/>
                    </p:nvPicPr>
                    <p:blipFill>
                      <a:blip r:embed="rId6"/>
                      <a:srcRect/>
                      <a:stretch>
                        <a:fillRect/>
                      </a:stretch>
                    </p:blipFill>
                    <p:spPr bwMode="auto">
                      <a:xfrm>
                        <a:off x="2452688" y="5689121"/>
                        <a:ext cx="216535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graphicFrame>
        <p:nvGraphicFramePr>
          <p:cNvPr id="35" name="Object 8"/>
          <p:cNvGraphicFramePr>
            <a:graphicFrameLocks noChangeAspect="1"/>
          </p:cNvGraphicFramePr>
          <p:nvPr>
            <p:extLst/>
          </p:nvPr>
        </p:nvGraphicFramePr>
        <p:xfrm>
          <a:off x="5686426" y="5689121"/>
          <a:ext cx="1736725" cy="700087"/>
        </p:xfrm>
        <a:graphic>
          <a:graphicData uri="http://schemas.openxmlformats.org/presentationml/2006/ole">
            <mc:AlternateContent xmlns:mc="http://schemas.openxmlformats.org/markup-compatibility/2006">
              <mc:Choice xmlns:v="urn:schemas-microsoft-com:vml" Requires="v">
                <p:oleObj spid="_x0000_s2111" name="Equation" r:id="rId7" imgW="977760" imgH="393480" progId="Equation.DSMT4">
                  <p:embed/>
                </p:oleObj>
              </mc:Choice>
              <mc:Fallback>
                <p:oleObj name="Equation" r:id="rId7" imgW="977760" imgH="393480" progId="Equation.DSMT4">
                  <p:embed/>
                  <p:pic>
                    <p:nvPicPr>
                      <p:cNvPr id="35" name="Object 8"/>
                      <p:cNvPicPr>
                        <a:picLocks noChangeAspect="1" noChangeArrowheads="1"/>
                      </p:cNvPicPr>
                      <p:nvPr/>
                    </p:nvPicPr>
                    <p:blipFill>
                      <a:blip r:embed="rId8"/>
                      <a:srcRect/>
                      <a:stretch>
                        <a:fillRect/>
                      </a:stretch>
                    </p:blipFill>
                    <p:spPr bwMode="auto">
                      <a:xfrm>
                        <a:off x="5686426" y="5689121"/>
                        <a:ext cx="1736725"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sp>
        <p:nvSpPr>
          <p:cNvPr id="36" name="Right Arrow 35"/>
          <p:cNvSpPr/>
          <p:nvPr/>
        </p:nvSpPr>
        <p:spPr>
          <a:xfrm>
            <a:off x="4810126" y="5903432"/>
            <a:ext cx="576263" cy="2857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1C1C1C"/>
              </a:solidFill>
              <a:latin typeface="Arial" panose="020B0604020202020204" pitchFamily="34" charset="0"/>
              <a:cs typeface="Arial" panose="020B0604020202020204" pitchFamily="34" charset="0"/>
            </a:endParaRPr>
          </a:p>
        </p:txBody>
      </p:sp>
      <p:cxnSp>
        <p:nvCxnSpPr>
          <p:cNvPr id="38" name="Straight Arrow Connector 37"/>
          <p:cNvCxnSpPr>
            <a:stCxn id="39" idx="1"/>
          </p:cNvCxnSpPr>
          <p:nvPr/>
        </p:nvCxnSpPr>
        <p:spPr>
          <a:xfrm flipH="1" flipV="1">
            <a:off x="3857333" y="3436457"/>
            <a:ext cx="2856908" cy="24687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Oval 39"/>
          <p:cNvSpPr>
            <a:spLocks noChangeArrowheads="1"/>
          </p:cNvSpPr>
          <p:nvPr/>
        </p:nvSpPr>
        <p:spPr bwMode="auto">
          <a:xfrm>
            <a:off x="6585578" y="5831995"/>
            <a:ext cx="878575" cy="500062"/>
          </a:xfrm>
          <a:prstGeom prst="ellipse">
            <a:avLst/>
          </a:prstGeom>
          <a:noFill/>
          <a:ln w="28575">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graphicFrame>
        <p:nvGraphicFramePr>
          <p:cNvPr id="40" name="Object 5"/>
          <p:cNvGraphicFramePr>
            <a:graphicFrameLocks noChangeAspect="1"/>
          </p:cNvGraphicFramePr>
          <p:nvPr>
            <p:extLst/>
          </p:nvPr>
        </p:nvGraphicFramePr>
        <p:xfrm>
          <a:off x="7799389" y="5689121"/>
          <a:ext cx="1354137" cy="700087"/>
        </p:xfrm>
        <a:graphic>
          <a:graphicData uri="http://schemas.openxmlformats.org/presentationml/2006/ole">
            <mc:AlternateContent xmlns:mc="http://schemas.openxmlformats.org/markup-compatibility/2006">
              <mc:Choice xmlns:v="urn:schemas-microsoft-com:vml" Requires="v">
                <p:oleObj spid="_x0000_s2112" name="Equation" r:id="rId9" imgW="761760" imgH="393480" progId="Equation.DSMT4">
                  <p:embed/>
                </p:oleObj>
              </mc:Choice>
              <mc:Fallback>
                <p:oleObj name="Equation" r:id="rId9" imgW="761760" imgH="393480" progId="Equation.DSMT4">
                  <p:embed/>
                  <p:pic>
                    <p:nvPicPr>
                      <p:cNvPr id="40" name="Object 5"/>
                      <p:cNvPicPr>
                        <a:picLocks noChangeAspect="1" noChangeArrowheads="1"/>
                      </p:cNvPicPr>
                      <p:nvPr/>
                    </p:nvPicPr>
                    <p:blipFill>
                      <a:blip r:embed="rId10"/>
                      <a:srcRect/>
                      <a:stretch>
                        <a:fillRect/>
                      </a:stretch>
                    </p:blipFill>
                    <p:spPr bwMode="auto">
                      <a:xfrm>
                        <a:off x="7799389" y="5689121"/>
                        <a:ext cx="1354137"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99">
                                  <a:alpha val="74997"/>
                                </a:srgbClr>
                              </a:outerShdw>
                            </a:effectLst>
                          </a14:hiddenEffects>
                        </a:ext>
                      </a:extLst>
                    </p:spPr>
                  </p:pic>
                </p:oleObj>
              </mc:Fallback>
            </mc:AlternateContent>
          </a:graphicData>
        </a:graphic>
      </p:graphicFrame>
      <p:cxnSp>
        <p:nvCxnSpPr>
          <p:cNvPr id="41" name="Straight Arrow Connector 40"/>
          <p:cNvCxnSpPr/>
          <p:nvPr/>
        </p:nvCxnSpPr>
        <p:spPr>
          <a:xfrm>
            <a:off x="4618038" y="2582382"/>
            <a:ext cx="2918122" cy="11303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9"/>
          <p:cNvGrpSpPr>
            <a:grpSpLocks/>
          </p:cNvGrpSpPr>
          <p:nvPr/>
        </p:nvGrpSpPr>
        <p:grpSpPr bwMode="auto">
          <a:xfrm>
            <a:off x="7383463" y="2917664"/>
            <a:ext cx="2419350" cy="561975"/>
            <a:chOff x="3690" y="1692"/>
            <a:chExt cx="1524" cy="354"/>
          </a:xfrm>
        </p:grpSpPr>
        <p:sp>
          <p:nvSpPr>
            <p:cNvPr id="43" name="Line 41"/>
            <p:cNvSpPr>
              <a:spLocks noChangeShapeType="1"/>
            </p:cNvSpPr>
            <p:nvPr/>
          </p:nvSpPr>
          <p:spPr bwMode="auto">
            <a:xfrm>
              <a:off x="3690" y="199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44" name="Line 42"/>
            <p:cNvSpPr>
              <a:spLocks noChangeShapeType="1"/>
            </p:cNvSpPr>
            <p:nvPr/>
          </p:nvSpPr>
          <p:spPr bwMode="auto">
            <a:xfrm>
              <a:off x="3690" y="193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45" name="Line 43"/>
            <p:cNvSpPr>
              <a:spLocks noChangeShapeType="1"/>
            </p:cNvSpPr>
            <p:nvPr/>
          </p:nvSpPr>
          <p:spPr bwMode="auto">
            <a:xfrm>
              <a:off x="3690" y="187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46" name="Line 44"/>
            <p:cNvSpPr>
              <a:spLocks noChangeShapeType="1"/>
            </p:cNvSpPr>
            <p:nvPr/>
          </p:nvSpPr>
          <p:spPr bwMode="auto">
            <a:xfrm>
              <a:off x="3690" y="181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47" name="Line 45"/>
            <p:cNvSpPr>
              <a:spLocks noChangeShapeType="1"/>
            </p:cNvSpPr>
            <p:nvPr/>
          </p:nvSpPr>
          <p:spPr bwMode="auto">
            <a:xfrm>
              <a:off x="3690" y="175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48" name="Line 46"/>
            <p:cNvSpPr>
              <a:spLocks noChangeShapeType="1"/>
            </p:cNvSpPr>
            <p:nvPr/>
          </p:nvSpPr>
          <p:spPr bwMode="auto">
            <a:xfrm>
              <a:off x="3690" y="1692"/>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sp>
          <p:nvSpPr>
            <p:cNvPr id="49" name="Line 47"/>
            <p:cNvSpPr>
              <a:spLocks noChangeShapeType="1"/>
            </p:cNvSpPr>
            <p:nvPr/>
          </p:nvSpPr>
          <p:spPr bwMode="auto">
            <a:xfrm>
              <a:off x="3690" y="2046"/>
              <a:ext cx="1524" cy="0"/>
            </a:xfrm>
            <a:prstGeom prst="line">
              <a:avLst/>
            </a:prstGeom>
            <a:noFill/>
            <a:ln w="190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grpSp>
      <p:sp>
        <p:nvSpPr>
          <p:cNvPr id="58" name="Oval 39"/>
          <p:cNvSpPr>
            <a:spLocks noChangeArrowheads="1"/>
          </p:cNvSpPr>
          <p:nvPr/>
        </p:nvSpPr>
        <p:spPr bwMode="auto">
          <a:xfrm>
            <a:off x="8243170" y="5750445"/>
            <a:ext cx="949175" cy="581612"/>
          </a:xfrm>
          <a:prstGeom prst="ellipse">
            <a:avLst/>
          </a:prstGeom>
          <a:noFill/>
          <a:ln w="28575">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1800">
              <a:solidFill>
                <a:srgbClr val="FF0000"/>
              </a:solidFill>
              <a:latin typeface="Arial" panose="020B0604020202020204" pitchFamily="34" charset="0"/>
              <a:ea typeface="ＭＳ Ｐゴシック" charset="0"/>
              <a:cs typeface="Arial" panose="020B0604020202020204" pitchFamily="34" charset="0"/>
            </a:endParaRPr>
          </a:p>
        </p:txBody>
      </p:sp>
      <p:cxnSp>
        <p:nvCxnSpPr>
          <p:cNvPr id="65" name="Straight Arrow Connector 64"/>
          <p:cNvCxnSpPr>
            <a:stCxn id="58" idx="1"/>
          </p:cNvCxnSpPr>
          <p:nvPr/>
        </p:nvCxnSpPr>
        <p:spPr>
          <a:xfrm flipH="1" flipV="1">
            <a:off x="3765282" y="3901914"/>
            <a:ext cx="4616891" cy="19337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AutoShape 58"/>
          <p:cNvSpPr>
            <a:spLocks noChangeArrowheads="1"/>
          </p:cNvSpPr>
          <p:nvPr/>
        </p:nvSpPr>
        <p:spPr bwMode="auto">
          <a:xfrm flipH="1">
            <a:off x="3000451" y="2962964"/>
            <a:ext cx="366712" cy="191016"/>
          </a:xfrm>
          <a:custGeom>
            <a:avLst/>
            <a:gdLst>
              <a:gd name="connsiteX0" fmla="*/ 0 w 366712"/>
              <a:gd name="connsiteY0" fmla="*/ 184150 h 184150"/>
              <a:gd name="connsiteX1" fmla="*/ 91677 w 366712"/>
              <a:gd name="connsiteY1" fmla="*/ 0 h 184150"/>
              <a:gd name="connsiteX2" fmla="*/ 366712 w 366712"/>
              <a:gd name="connsiteY2" fmla="*/ 0 h 184150"/>
              <a:gd name="connsiteX3" fmla="*/ 275035 w 366712"/>
              <a:gd name="connsiteY3" fmla="*/ 184150 h 184150"/>
              <a:gd name="connsiteX4" fmla="*/ 0 w 366712"/>
              <a:gd name="connsiteY4" fmla="*/ 184150 h 184150"/>
              <a:gd name="connsiteX0" fmla="*/ 0 w 366712"/>
              <a:gd name="connsiteY0" fmla="*/ 184150 h 219591"/>
              <a:gd name="connsiteX1" fmla="*/ 91677 w 366712"/>
              <a:gd name="connsiteY1" fmla="*/ 0 h 219591"/>
              <a:gd name="connsiteX2" fmla="*/ 366712 w 366712"/>
              <a:gd name="connsiteY2" fmla="*/ 0 h 219591"/>
              <a:gd name="connsiteX3" fmla="*/ 360095 w 366712"/>
              <a:gd name="connsiteY3" fmla="*/ 219591 h 219591"/>
              <a:gd name="connsiteX4" fmla="*/ 0 w 366712"/>
              <a:gd name="connsiteY4" fmla="*/ 184150 h 219591"/>
              <a:gd name="connsiteX0" fmla="*/ 0 w 366712"/>
              <a:gd name="connsiteY0" fmla="*/ 184150 h 191016"/>
              <a:gd name="connsiteX1" fmla="*/ 91677 w 366712"/>
              <a:gd name="connsiteY1" fmla="*/ 0 h 191016"/>
              <a:gd name="connsiteX2" fmla="*/ 366712 w 366712"/>
              <a:gd name="connsiteY2" fmla="*/ 0 h 191016"/>
              <a:gd name="connsiteX3" fmla="*/ 363270 w 366712"/>
              <a:gd name="connsiteY3" fmla="*/ 191016 h 191016"/>
              <a:gd name="connsiteX4" fmla="*/ 0 w 366712"/>
              <a:gd name="connsiteY4" fmla="*/ 184150 h 191016"/>
              <a:gd name="connsiteX0" fmla="*/ 0 w 366712"/>
              <a:gd name="connsiteY0" fmla="*/ 184150 h 191016"/>
              <a:gd name="connsiteX1" fmla="*/ 104377 w 366712"/>
              <a:gd name="connsiteY1" fmla="*/ 9525 h 191016"/>
              <a:gd name="connsiteX2" fmla="*/ 366712 w 366712"/>
              <a:gd name="connsiteY2" fmla="*/ 0 h 191016"/>
              <a:gd name="connsiteX3" fmla="*/ 363270 w 366712"/>
              <a:gd name="connsiteY3" fmla="*/ 191016 h 191016"/>
              <a:gd name="connsiteX4" fmla="*/ 0 w 366712"/>
              <a:gd name="connsiteY4" fmla="*/ 184150 h 19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191016">
                <a:moveTo>
                  <a:pt x="0" y="184150"/>
                </a:moveTo>
                <a:lnTo>
                  <a:pt x="104377" y="9525"/>
                </a:lnTo>
                <a:lnTo>
                  <a:pt x="366712" y="0"/>
                </a:lnTo>
                <a:cubicBezTo>
                  <a:pt x="365565" y="63672"/>
                  <a:pt x="364417" y="127344"/>
                  <a:pt x="363270" y="191016"/>
                </a:cubicBezTo>
                <a:lnTo>
                  <a:pt x="0" y="184150"/>
                </a:lnTo>
                <a:close/>
              </a:path>
            </a:pathLst>
          </a:custGeom>
          <a:solidFill>
            <a:srgbClr val="FFFF00">
              <a:alpha val="50000"/>
            </a:srgbClr>
          </a:solidFill>
          <a:ln w="12700">
            <a:solidFill>
              <a:srgbClr val="FFC000"/>
            </a:solidFill>
            <a:miter lim="800000"/>
            <a:headEnd type="none" w="sm" len="sm"/>
            <a:tailEnd type="none" w="sm" len="sm"/>
          </a:ln>
        </p:spPr>
        <p:txBody>
          <a:bodyPr wrap="none" anchor="ctr"/>
          <a:lstStyle/>
          <a:p>
            <a:pPr eaLnBrk="1" hangingPunct="1">
              <a:defRPr/>
            </a:pPr>
            <a:endParaRPr lang="en-US" sz="1600">
              <a:latin typeface="Arial" panose="020B0604020202020204" pitchFamily="34" charset="0"/>
              <a:ea typeface="ＭＳ Ｐゴシック" charset="0"/>
              <a:cs typeface="Arial" panose="020B0604020202020204" pitchFamily="34" charset="0"/>
            </a:endParaRPr>
          </a:p>
        </p:txBody>
      </p:sp>
      <p:sp>
        <p:nvSpPr>
          <p:cNvPr id="55" name="AutoShape 58"/>
          <p:cNvSpPr>
            <a:spLocks noChangeArrowheads="1"/>
          </p:cNvSpPr>
          <p:nvPr/>
        </p:nvSpPr>
        <p:spPr bwMode="auto">
          <a:xfrm>
            <a:off x="5587999" y="3918874"/>
            <a:ext cx="332277" cy="174807"/>
          </a:xfrm>
          <a:custGeom>
            <a:avLst/>
            <a:gdLst>
              <a:gd name="connsiteX0" fmla="*/ 0 w 366712"/>
              <a:gd name="connsiteY0" fmla="*/ 184150 h 184150"/>
              <a:gd name="connsiteX1" fmla="*/ 91677 w 366712"/>
              <a:gd name="connsiteY1" fmla="*/ 0 h 184150"/>
              <a:gd name="connsiteX2" fmla="*/ 366712 w 366712"/>
              <a:gd name="connsiteY2" fmla="*/ 0 h 184150"/>
              <a:gd name="connsiteX3" fmla="*/ 275035 w 366712"/>
              <a:gd name="connsiteY3" fmla="*/ 184150 h 184150"/>
              <a:gd name="connsiteX4" fmla="*/ 0 w 366712"/>
              <a:gd name="connsiteY4" fmla="*/ 184150 h 184150"/>
              <a:gd name="connsiteX0" fmla="*/ 0 w 366712"/>
              <a:gd name="connsiteY0" fmla="*/ 184150 h 219591"/>
              <a:gd name="connsiteX1" fmla="*/ 91677 w 366712"/>
              <a:gd name="connsiteY1" fmla="*/ 0 h 219591"/>
              <a:gd name="connsiteX2" fmla="*/ 366712 w 366712"/>
              <a:gd name="connsiteY2" fmla="*/ 0 h 219591"/>
              <a:gd name="connsiteX3" fmla="*/ 360095 w 366712"/>
              <a:gd name="connsiteY3" fmla="*/ 219591 h 219591"/>
              <a:gd name="connsiteX4" fmla="*/ 0 w 366712"/>
              <a:gd name="connsiteY4" fmla="*/ 184150 h 219591"/>
              <a:gd name="connsiteX0" fmla="*/ 0 w 366712"/>
              <a:gd name="connsiteY0" fmla="*/ 184150 h 191016"/>
              <a:gd name="connsiteX1" fmla="*/ 91677 w 366712"/>
              <a:gd name="connsiteY1" fmla="*/ 0 h 191016"/>
              <a:gd name="connsiteX2" fmla="*/ 366712 w 366712"/>
              <a:gd name="connsiteY2" fmla="*/ 0 h 191016"/>
              <a:gd name="connsiteX3" fmla="*/ 363270 w 366712"/>
              <a:gd name="connsiteY3" fmla="*/ 191016 h 191016"/>
              <a:gd name="connsiteX4" fmla="*/ 0 w 366712"/>
              <a:gd name="connsiteY4" fmla="*/ 184150 h 19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191016">
                <a:moveTo>
                  <a:pt x="0" y="184150"/>
                </a:moveTo>
                <a:lnTo>
                  <a:pt x="91677" y="0"/>
                </a:lnTo>
                <a:lnTo>
                  <a:pt x="366712" y="0"/>
                </a:lnTo>
                <a:cubicBezTo>
                  <a:pt x="365565" y="63672"/>
                  <a:pt x="364417" y="127344"/>
                  <a:pt x="363270" y="191016"/>
                </a:cubicBezTo>
                <a:lnTo>
                  <a:pt x="0" y="184150"/>
                </a:lnTo>
                <a:close/>
              </a:path>
            </a:pathLst>
          </a:custGeom>
          <a:solidFill>
            <a:srgbClr val="FFC000">
              <a:alpha val="50000"/>
            </a:srgbClr>
          </a:solidFill>
          <a:ln w="12700">
            <a:solidFill>
              <a:srgbClr val="FFC000"/>
            </a:solidFill>
            <a:miter lim="800000"/>
            <a:headEnd type="none" w="sm" len="sm"/>
            <a:tailEnd type="none" w="sm" len="sm"/>
          </a:ln>
        </p:spPr>
        <p:txBody>
          <a:bodyPr wrap="none" anchor="ctr"/>
          <a:lstStyle/>
          <a:p>
            <a:pPr eaLnBrk="1" hangingPunct="1">
              <a:defRPr/>
            </a:pPr>
            <a:endParaRPr lang="en-US" sz="1600">
              <a:solidFill>
                <a:srgbClr val="FF0000"/>
              </a:solidFill>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3478079" y="3840854"/>
            <a:ext cx="304892" cy="338554"/>
          </a:xfrm>
          <a:prstGeom prst="rect">
            <a:avLst/>
          </a:prstGeom>
          <a:noFill/>
        </p:spPr>
        <p:txBody>
          <a:bodyPr wrap="none" rtlCol="0">
            <a:spAutoFit/>
          </a:bodyPr>
          <a:lstStyle/>
          <a:p>
            <a:r>
              <a:rPr lang="en-US" sz="1600" dirty="0">
                <a:solidFill>
                  <a:srgbClr val="FF0000"/>
                </a:solidFill>
              </a:rPr>
              <a:t>=</a:t>
            </a:r>
          </a:p>
        </p:txBody>
      </p:sp>
      <p:sp>
        <p:nvSpPr>
          <p:cNvPr id="57" name="TextBox 56"/>
          <p:cNvSpPr txBox="1"/>
          <p:nvPr/>
        </p:nvSpPr>
        <p:spPr>
          <a:xfrm>
            <a:off x="5629147" y="3830758"/>
            <a:ext cx="304892" cy="338554"/>
          </a:xfrm>
          <a:prstGeom prst="rect">
            <a:avLst/>
          </a:prstGeom>
          <a:noFill/>
        </p:spPr>
        <p:txBody>
          <a:bodyPr wrap="none" rtlCol="0">
            <a:spAutoFit/>
          </a:bodyPr>
          <a:lstStyle/>
          <a:p>
            <a:r>
              <a:rPr lang="en-US" sz="1600" dirty="0">
                <a:solidFill>
                  <a:srgbClr val="FF0000"/>
                </a:solidFill>
              </a:rPr>
              <a:t>=</a:t>
            </a:r>
          </a:p>
        </p:txBody>
      </p:sp>
      <p:sp>
        <p:nvSpPr>
          <p:cNvPr id="59" name="Text Box 17"/>
          <p:cNvSpPr txBox="1">
            <a:spLocks noChangeArrowheads="1"/>
          </p:cNvSpPr>
          <p:nvPr/>
        </p:nvSpPr>
        <p:spPr bwMode="auto">
          <a:xfrm>
            <a:off x="1623237" y="1713992"/>
            <a:ext cx="2913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a:solidFill>
                  <a:srgbClr val="00B0F0"/>
                </a:solidFill>
                <a:latin typeface="Arial" panose="020B0604020202020204" pitchFamily="34" charset="0"/>
                <a:cs typeface="Arial" panose="020B0604020202020204" pitchFamily="34" charset="0"/>
              </a:rPr>
              <a:t>Dephasing from midpoint (Eq. (4.42) in BB</a:t>
            </a:r>
          </a:p>
        </p:txBody>
      </p:sp>
      <p:cxnSp>
        <p:nvCxnSpPr>
          <p:cNvPr id="60" name="Straight Arrow Connector 59"/>
          <p:cNvCxnSpPr>
            <a:stCxn id="59" idx="2"/>
          </p:cNvCxnSpPr>
          <p:nvPr/>
        </p:nvCxnSpPr>
        <p:spPr>
          <a:xfrm>
            <a:off x="3079898" y="2298767"/>
            <a:ext cx="50653" cy="63667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6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6" y="103516"/>
            <a:ext cx="12191384" cy="3088257"/>
          </a:xfrm>
          <a:prstGeom prst="rect">
            <a:avLst/>
          </a:prstGeom>
        </p:spPr>
      </p:pic>
      <p:pic>
        <p:nvPicPr>
          <p:cNvPr id="5" name="Picture 4"/>
          <p:cNvPicPr>
            <a:picLocks noChangeAspect="1"/>
          </p:cNvPicPr>
          <p:nvPr/>
        </p:nvPicPr>
        <p:blipFill>
          <a:blip r:embed="rId3"/>
          <a:stretch>
            <a:fillRect/>
          </a:stretch>
        </p:blipFill>
        <p:spPr>
          <a:xfrm>
            <a:off x="19358" y="2834763"/>
            <a:ext cx="6076950" cy="2447925"/>
          </a:xfrm>
          <a:prstGeom prst="rect">
            <a:avLst/>
          </a:prstGeom>
        </p:spPr>
      </p:pic>
      <p:pic>
        <p:nvPicPr>
          <p:cNvPr id="6" name="Picture 5"/>
          <p:cNvPicPr>
            <a:picLocks noChangeAspect="1"/>
          </p:cNvPicPr>
          <p:nvPr/>
        </p:nvPicPr>
        <p:blipFill>
          <a:blip r:embed="rId4"/>
          <a:stretch>
            <a:fillRect/>
          </a:stretch>
        </p:blipFill>
        <p:spPr>
          <a:xfrm>
            <a:off x="5281163" y="4332256"/>
            <a:ext cx="6667500" cy="2247900"/>
          </a:xfrm>
          <a:prstGeom prst="rect">
            <a:avLst/>
          </a:prstGeom>
        </p:spPr>
      </p:pic>
    </p:spTree>
    <p:extLst>
      <p:ext uri="{BB962C8B-B14F-4D97-AF65-F5344CB8AC3E}">
        <p14:creationId xmlns:p14="http://schemas.microsoft.com/office/powerpoint/2010/main" val="279424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Bloch Eqs. in the Rotating Frame</a:t>
            </a:r>
          </a:p>
        </p:txBody>
      </p:sp>
      <p:graphicFrame>
        <p:nvGraphicFramePr>
          <p:cNvPr id="9" name="Object 2"/>
          <p:cNvGraphicFramePr>
            <a:graphicFrameLocks noChangeAspect="1"/>
          </p:cNvGraphicFramePr>
          <p:nvPr>
            <p:extLst/>
          </p:nvPr>
        </p:nvGraphicFramePr>
        <p:xfrm>
          <a:off x="965377" y="1817401"/>
          <a:ext cx="6019800" cy="832716"/>
        </p:xfrm>
        <a:graphic>
          <a:graphicData uri="http://schemas.openxmlformats.org/presentationml/2006/ole">
            <mc:AlternateContent xmlns:mc="http://schemas.openxmlformats.org/markup-compatibility/2006">
              <mc:Choice xmlns:v="urn:schemas-microsoft-com:vml" Requires="v">
                <p:oleObj spid="_x0000_s3146" r:id="rId3" imgW="2311796" imgH="355997" progId="CorelEquation">
                  <p:embed/>
                </p:oleObj>
              </mc:Choice>
              <mc:Fallback>
                <p:oleObj r:id="rId3" imgW="2311796" imgH="355997" progId="CorelEquation">
                  <p:embed/>
                  <p:pic>
                    <p:nvPicPr>
                      <p:cNvPr id="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377" y="1817401"/>
                        <a:ext cx="6019800" cy="832716"/>
                      </a:xfrm>
                      <a:prstGeom prst="rect">
                        <a:avLst/>
                      </a:prstGeom>
                      <a:solidFill>
                        <a:srgbClr val="F682AB"/>
                      </a:solidFill>
                      <a:ln w="9525">
                        <a:solidFill>
                          <a:schemeClr val="tx1"/>
                        </a:solidFill>
                        <a:miter lim="800000"/>
                        <a:headEnd/>
                        <a:tailEnd/>
                      </a:ln>
                    </p:spPr>
                  </p:pic>
                </p:oleObj>
              </mc:Fallback>
            </mc:AlternateContent>
          </a:graphicData>
        </a:graphic>
      </p:graphicFrame>
      <p:cxnSp>
        <p:nvCxnSpPr>
          <p:cNvPr id="10" name="Curved Connector 5"/>
          <p:cNvCxnSpPr>
            <a:stCxn id="13" idx="1"/>
            <a:endCxn id="9" idx="1"/>
          </p:cNvCxnSpPr>
          <p:nvPr/>
        </p:nvCxnSpPr>
        <p:spPr bwMode="auto">
          <a:xfrm rot="10800000">
            <a:off x="965377" y="2233760"/>
            <a:ext cx="8626" cy="2694073"/>
          </a:xfrm>
          <a:prstGeom prst="curvedConnector3">
            <a:avLst>
              <a:gd name="adj1" fmla="val 2750128"/>
            </a:avLst>
          </a:prstGeom>
          <a:solidFill>
            <a:schemeClr val="accent1"/>
          </a:solidFill>
          <a:ln w="76200" cap="flat" cmpd="sng" algn="ctr">
            <a:solidFill>
              <a:schemeClr val="tx1"/>
            </a:solidFill>
            <a:prstDash val="solid"/>
            <a:round/>
            <a:headEnd type="triangle"/>
            <a:tailEnd type="triangle"/>
          </a:ln>
          <a:effectLst/>
        </p:spPr>
      </p:cxnSp>
      <p:sp>
        <p:nvSpPr>
          <p:cNvPr id="13" name="Rectangle 12"/>
          <p:cNvSpPr/>
          <p:nvPr/>
        </p:nvSpPr>
        <p:spPr bwMode="auto">
          <a:xfrm>
            <a:off x="974003" y="3356748"/>
            <a:ext cx="6019800" cy="3142167"/>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p>
        </p:txBody>
      </p:sp>
      <p:graphicFrame>
        <p:nvGraphicFramePr>
          <p:cNvPr id="14" name="Object 2"/>
          <p:cNvGraphicFramePr>
            <a:graphicFrameLocks noChangeAspect="1"/>
          </p:cNvGraphicFramePr>
          <p:nvPr>
            <p:extLst/>
          </p:nvPr>
        </p:nvGraphicFramePr>
        <p:xfrm>
          <a:off x="1450075" y="3547337"/>
          <a:ext cx="4857750" cy="682625"/>
        </p:xfrm>
        <a:graphic>
          <a:graphicData uri="http://schemas.openxmlformats.org/presentationml/2006/ole">
            <mc:AlternateContent xmlns:mc="http://schemas.openxmlformats.org/markup-compatibility/2006">
              <mc:Choice xmlns:v="urn:schemas-microsoft-com:vml" Requires="v">
                <p:oleObj spid="_x0000_s3147" name="Equation" r:id="rId5" imgW="3048396" imgH="432197" progId="Equation.3">
                  <p:embed/>
                </p:oleObj>
              </mc:Choice>
              <mc:Fallback>
                <p:oleObj name="Equation" r:id="rId5" imgW="3048396" imgH="432197" progId="Equation.3">
                  <p:embed/>
                  <p:pic>
                    <p:nvPicPr>
                      <p:cNvPr id="1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0075" y="3547337"/>
                        <a:ext cx="4857750" cy="682625"/>
                      </a:xfrm>
                      <a:prstGeom prst="rect">
                        <a:avLst/>
                      </a:prstGeom>
                      <a:solidFill>
                        <a:srgbClr val="F682AB"/>
                      </a:solidFill>
                      <a:ln w="9525">
                        <a:solidFill>
                          <a:schemeClr val="tx1"/>
                        </a:solidFill>
                        <a:miter lim="800000"/>
                        <a:headEnd/>
                        <a:tailEnd/>
                      </a:ln>
                    </p:spPr>
                  </p:pic>
                </p:oleObj>
              </mc:Fallback>
            </mc:AlternateContent>
          </a:graphicData>
        </a:graphic>
      </p:graphicFrame>
      <p:graphicFrame>
        <p:nvGraphicFramePr>
          <p:cNvPr id="15" name="Object 3"/>
          <p:cNvGraphicFramePr>
            <a:graphicFrameLocks noChangeAspect="1"/>
          </p:cNvGraphicFramePr>
          <p:nvPr>
            <p:extLst/>
          </p:nvPr>
        </p:nvGraphicFramePr>
        <p:xfrm>
          <a:off x="1805820" y="4525129"/>
          <a:ext cx="4146261" cy="721591"/>
        </p:xfrm>
        <a:graphic>
          <a:graphicData uri="http://schemas.openxmlformats.org/presentationml/2006/ole">
            <mc:AlternateContent xmlns:mc="http://schemas.openxmlformats.org/markup-compatibility/2006">
              <mc:Choice xmlns:v="urn:schemas-microsoft-com:vml" Requires="v">
                <p:oleObj spid="_x0000_s3148" name="Equation" r:id="rId7" imgW="2464196" imgH="432197" progId="Equation.3">
                  <p:embed/>
                </p:oleObj>
              </mc:Choice>
              <mc:Fallback>
                <p:oleObj name="Equation" r:id="rId7" imgW="2464196" imgH="432197" progId="Equation.3">
                  <p:embed/>
                  <p:pic>
                    <p:nvPicPr>
                      <p:cNvPr id="1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820" y="4525129"/>
                        <a:ext cx="4146261" cy="721591"/>
                      </a:xfrm>
                      <a:prstGeom prst="rect">
                        <a:avLst/>
                      </a:prstGeom>
                      <a:solidFill>
                        <a:srgbClr val="F682AB"/>
                      </a:solidFill>
                      <a:ln w="9525">
                        <a:solidFill>
                          <a:schemeClr val="tx1"/>
                        </a:solidFill>
                        <a:miter lim="800000"/>
                        <a:headEnd/>
                        <a:tailEnd/>
                      </a:ln>
                    </p:spPr>
                  </p:pic>
                </p:oleObj>
              </mc:Fallback>
            </mc:AlternateContent>
          </a:graphicData>
        </a:graphic>
      </p:graphicFrame>
      <p:graphicFrame>
        <p:nvGraphicFramePr>
          <p:cNvPr id="16" name="Object 4"/>
          <p:cNvGraphicFramePr>
            <a:graphicFrameLocks noChangeAspect="1"/>
          </p:cNvGraphicFramePr>
          <p:nvPr>
            <p:extLst/>
          </p:nvPr>
        </p:nvGraphicFramePr>
        <p:xfrm>
          <a:off x="1870762" y="5541887"/>
          <a:ext cx="4016375" cy="770659"/>
        </p:xfrm>
        <a:graphic>
          <a:graphicData uri="http://schemas.openxmlformats.org/presentationml/2006/ole">
            <mc:AlternateContent xmlns:mc="http://schemas.openxmlformats.org/markup-compatibility/2006">
              <mc:Choice xmlns:v="urn:schemas-microsoft-com:vml" Requires="v">
                <p:oleObj spid="_x0000_s3149" name="Equation" r:id="rId9" imgW="2387996" imgH="457597" progId="Equation.3">
                  <p:embed/>
                </p:oleObj>
              </mc:Choice>
              <mc:Fallback>
                <p:oleObj name="Equation" r:id="rId9" imgW="2387996" imgH="457597" progId="Equation.3">
                  <p:embed/>
                  <p:pic>
                    <p:nvPicPr>
                      <p:cNvPr id="16"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0762" y="5541887"/>
                        <a:ext cx="4016375" cy="770659"/>
                      </a:xfrm>
                      <a:prstGeom prst="rect">
                        <a:avLst/>
                      </a:prstGeom>
                      <a:solidFill>
                        <a:srgbClr val="F682AB"/>
                      </a:solidFill>
                      <a:ln w="9525">
                        <a:solidFill>
                          <a:schemeClr val="tx1"/>
                        </a:solidFill>
                        <a:miter lim="800000"/>
                        <a:headEnd/>
                        <a:tailEnd/>
                      </a:ln>
                    </p:spPr>
                  </p:pic>
                </p:oleObj>
              </mc:Fallback>
            </mc:AlternateContent>
          </a:graphicData>
        </a:graphic>
      </p:graphicFrame>
      <p:sp>
        <p:nvSpPr>
          <p:cNvPr id="17" name="Rectangle 16"/>
          <p:cNvSpPr/>
          <p:nvPr/>
        </p:nvSpPr>
        <p:spPr bwMode="auto">
          <a:xfrm>
            <a:off x="2386450" y="3608052"/>
            <a:ext cx="2553011" cy="539506"/>
          </a:xfrm>
          <a:prstGeom prst="rect">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sp>
        <p:nvSpPr>
          <p:cNvPr id="18" name="Rectangle 17"/>
          <p:cNvSpPr/>
          <p:nvPr/>
        </p:nvSpPr>
        <p:spPr bwMode="auto">
          <a:xfrm>
            <a:off x="2844683" y="4616172"/>
            <a:ext cx="2225702" cy="539506"/>
          </a:xfrm>
          <a:prstGeom prst="rect">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sp>
        <p:nvSpPr>
          <p:cNvPr id="19" name="Rectangle 18"/>
          <p:cNvSpPr/>
          <p:nvPr/>
        </p:nvSpPr>
        <p:spPr bwMode="auto">
          <a:xfrm>
            <a:off x="2912627" y="5657462"/>
            <a:ext cx="2026834" cy="539506"/>
          </a:xfrm>
          <a:prstGeom prst="rect">
            <a:avLst/>
          </a:prstGeom>
          <a:solidFill>
            <a:srgbClr val="FF66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pic>
        <p:nvPicPr>
          <p:cNvPr id="20" name="Picture 2" descr="http://bigwww.epfl.ch/guerquin/thesis/chap1/threeD3rdcase.png">
            <a:hlinkClick r:id="rId11"/>
          </p:cNvPr>
          <p:cNvPicPr>
            <a:picLocks noChangeAspect="1" noChangeArrowheads="1"/>
          </p:cNvPicPr>
          <p:nvPr/>
        </p:nvPicPr>
        <p:blipFill>
          <a:blip r:embed="rId12" cstate="print"/>
          <a:srcRect/>
          <a:stretch>
            <a:fillRect/>
          </a:stretch>
        </p:blipFill>
        <p:spPr bwMode="auto">
          <a:xfrm>
            <a:off x="8263242" y="1426464"/>
            <a:ext cx="2285061" cy="2247425"/>
          </a:xfrm>
          <a:prstGeom prst="rect">
            <a:avLst/>
          </a:prstGeom>
          <a:noFill/>
        </p:spPr>
      </p:pic>
      <p:pic>
        <p:nvPicPr>
          <p:cNvPr id="21" name="Picture 4" descr="http://mrsrl.stanford.edu/~brian/bloch/excitation.jpg">
            <a:hlinkClick r:id="rId13"/>
          </p:cNvPr>
          <p:cNvPicPr>
            <a:picLocks noChangeAspect="1" noChangeArrowheads="1"/>
          </p:cNvPicPr>
          <p:nvPr/>
        </p:nvPicPr>
        <p:blipFill>
          <a:blip r:embed="rId14" cstate="print"/>
          <a:srcRect/>
          <a:stretch>
            <a:fillRect/>
          </a:stretch>
        </p:blipFill>
        <p:spPr bwMode="auto">
          <a:xfrm>
            <a:off x="8263242" y="3906997"/>
            <a:ext cx="2397970" cy="2462491"/>
          </a:xfrm>
          <a:prstGeom prst="rect">
            <a:avLst/>
          </a:prstGeom>
          <a:noFill/>
        </p:spPr>
      </p:pic>
      <p:cxnSp>
        <p:nvCxnSpPr>
          <p:cNvPr id="25" name="Curved Connector 5"/>
          <p:cNvCxnSpPr>
            <a:stCxn id="21" idx="3"/>
            <a:endCxn id="20" idx="3"/>
          </p:cNvCxnSpPr>
          <p:nvPr/>
        </p:nvCxnSpPr>
        <p:spPr bwMode="auto">
          <a:xfrm flipH="1" flipV="1">
            <a:off x="10548303" y="2550177"/>
            <a:ext cx="112909" cy="2588066"/>
          </a:xfrm>
          <a:prstGeom prst="curvedConnector3">
            <a:avLst>
              <a:gd name="adj1" fmla="val -202464"/>
            </a:avLst>
          </a:prstGeom>
          <a:solidFill>
            <a:schemeClr val="accent1"/>
          </a:solidFill>
          <a:ln w="76200" cap="flat" cmpd="sng" algn="ctr">
            <a:solidFill>
              <a:schemeClr val="tx1"/>
            </a:solidFill>
            <a:prstDash val="solid"/>
            <a:round/>
            <a:headEnd type="triangle"/>
            <a:tailEnd type="triangle"/>
          </a:ln>
          <a:effectLst/>
        </p:spPr>
      </p:cxnSp>
    </p:spTree>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Spectroscopy </a:t>
            </a:r>
            <a:r>
              <a:rPr lang="en-US" dirty="0" smtClean="0"/>
              <a:t>Method: </a:t>
            </a:r>
            <a:r>
              <a:rPr lang="en-US" dirty="0">
                <a:solidFill>
                  <a:srgbClr val="FF0000"/>
                </a:solidFill>
              </a:rPr>
              <a:t>PRESS</a:t>
            </a:r>
          </a:p>
        </p:txBody>
      </p:sp>
      <p:pic>
        <p:nvPicPr>
          <p:cNvPr id="4" name="Picture 3"/>
          <p:cNvPicPr>
            <a:picLocks noChangeAspect="1"/>
          </p:cNvPicPr>
          <p:nvPr/>
        </p:nvPicPr>
        <p:blipFill>
          <a:blip r:embed="rId2"/>
          <a:stretch>
            <a:fillRect/>
          </a:stretch>
        </p:blipFill>
        <p:spPr>
          <a:xfrm>
            <a:off x="2265850" y="1730764"/>
            <a:ext cx="7677150" cy="4848225"/>
          </a:xfrm>
          <a:prstGeom prst="rect">
            <a:avLst/>
          </a:prstGeom>
        </p:spPr>
      </p:pic>
      <p:pic>
        <p:nvPicPr>
          <p:cNvPr id="3" name="Picture 2"/>
          <p:cNvPicPr>
            <a:picLocks noChangeAspect="1"/>
          </p:cNvPicPr>
          <p:nvPr/>
        </p:nvPicPr>
        <p:blipFill>
          <a:blip r:embed="rId3"/>
          <a:stretch>
            <a:fillRect/>
          </a:stretch>
        </p:blipFill>
        <p:spPr>
          <a:xfrm>
            <a:off x="8557574" y="4369680"/>
            <a:ext cx="1229032" cy="1162297"/>
          </a:xfrm>
          <a:prstGeom prst="rect">
            <a:avLst/>
          </a:prstGeom>
        </p:spPr>
      </p:pic>
      <p:cxnSp>
        <p:nvCxnSpPr>
          <p:cNvPr id="6" name="Straight Connector 5"/>
          <p:cNvCxnSpPr/>
          <p:nvPr/>
        </p:nvCxnSpPr>
        <p:spPr bwMode="auto">
          <a:xfrm>
            <a:off x="4491936" y="3505486"/>
            <a:ext cx="2713703" cy="88491"/>
          </a:xfrm>
          <a:prstGeom prst="line">
            <a:avLst/>
          </a:prstGeom>
          <a:solidFill>
            <a:schemeClr val="accent1"/>
          </a:solidFill>
          <a:ln w="38100" cap="flat" cmpd="sng" algn="ctr">
            <a:solidFill>
              <a:srgbClr val="009900"/>
            </a:solidFill>
            <a:prstDash val="solid"/>
            <a:round/>
            <a:headEnd type="triangle" w="med" len="med"/>
            <a:tailEnd type="triangle" w="med" len="med"/>
          </a:ln>
          <a:effectLst/>
        </p:spPr>
      </p:cxnSp>
      <p:cxnSp>
        <p:nvCxnSpPr>
          <p:cNvPr id="8" name="Straight Connector 7"/>
          <p:cNvCxnSpPr/>
          <p:nvPr/>
        </p:nvCxnSpPr>
        <p:spPr bwMode="auto">
          <a:xfrm>
            <a:off x="3243237" y="2933797"/>
            <a:ext cx="4237704" cy="96804"/>
          </a:xfrm>
          <a:prstGeom prst="line">
            <a:avLst/>
          </a:prstGeom>
          <a:solidFill>
            <a:schemeClr val="accent1"/>
          </a:solidFill>
          <a:ln w="38100" cap="flat" cmpd="sng" algn="ctr">
            <a:solidFill>
              <a:srgbClr val="FF0000"/>
            </a:solidFill>
            <a:prstDash val="solid"/>
            <a:round/>
            <a:headEnd type="triangle" w="med" len="med"/>
            <a:tailEnd type="triangle" w="med" len="med"/>
          </a:ln>
          <a:effectLst/>
        </p:spPr>
      </p:cxnSp>
      <p:cxnSp>
        <p:nvCxnSpPr>
          <p:cNvPr id="12" name="Straight Connector 11"/>
          <p:cNvCxnSpPr/>
          <p:nvPr/>
        </p:nvCxnSpPr>
        <p:spPr bwMode="auto">
          <a:xfrm>
            <a:off x="5362090" y="4154877"/>
            <a:ext cx="2679291" cy="324003"/>
          </a:xfrm>
          <a:prstGeom prst="line">
            <a:avLst/>
          </a:prstGeom>
          <a:solidFill>
            <a:schemeClr val="accent1"/>
          </a:solidFill>
          <a:ln w="38100" cap="flat" cmpd="sng" algn="ctr">
            <a:solidFill>
              <a:srgbClr val="0000FF"/>
            </a:solidFill>
            <a:prstDash val="solid"/>
            <a:round/>
            <a:headEnd type="triangle" w="med" len="med"/>
            <a:tailEnd type="triangle" w="med" len="med"/>
          </a:ln>
          <a:effectLst/>
        </p:spPr>
      </p:cxnSp>
      <p:cxnSp>
        <p:nvCxnSpPr>
          <p:cNvPr id="17" name="Straight Connector 16"/>
          <p:cNvCxnSpPr/>
          <p:nvPr/>
        </p:nvCxnSpPr>
        <p:spPr bwMode="auto">
          <a:xfrm>
            <a:off x="7618592" y="3441099"/>
            <a:ext cx="1582994" cy="25059"/>
          </a:xfrm>
          <a:prstGeom prst="line">
            <a:avLst/>
          </a:prstGeom>
          <a:solidFill>
            <a:schemeClr val="accent1"/>
          </a:solidFill>
          <a:ln w="38100" cap="flat" cmpd="sng" algn="ctr">
            <a:solidFill>
              <a:srgbClr val="009900"/>
            </a:solidFill>
            <a:prstDash val="solid"/>
            <a:round/>
            <a:headEnd type="triangle" w="med" len="med"/>
            <a:tailEnd type="triangle" w="med" len="med"/>
          </a:ln>
          <a:effectLst/>
        </p:spPr>
      </p:cxnSp>
      <p:cxnSp>
        <p:nvCxnSpPr>
          <p:cNvPr id="19" name="Straight Connector 18"/>
          <p:cNvCxnSpPr/>
          <p:nvPr/>
        </p:nvCxnSpPr>
        <p:spPr bwMode="auto">
          <a:xfrm>
            <a:off x="8336349" y="2677631"/>
            <a:ext cx="24119" cy="1761920"/>
          </a:xfrm>
          <a:prstGeom prst="line">
            <a:avLst/>
          </a:prstGeom>
          <a:solidFill>
            <a:schemeClr val="accent1"/>
          </a:solidFill>
          <a:ln w="38100" cap="flat" cmpd="sng" algn="ctr">
            <a:solidFill>
              <a:srgbClr val="0000FF"/>
            </a:solidFill>
            <a:prstDash val="solid"/>
            <a:round/>
            <a:headEnd type="triangle" w="med" len="med"/>
            <a:tailEnd type="triangle" w="med" len="med"/>
          </a:ln>
          <a:effectLst/>
        </p:spPr>
      </p:cxnSp>
      <p:cxnSp>
        <p:nvCxnSpPr>
          <p:cNvPr id="27" name="Straight Connector 26"/>
          <p:cNvCxnSpPr/>
          <p:nvPr/>
        </p:nvCxnSpPr>
        <p:spPr bwMode="auto">
          <a:xfrm>
            <a:off x="4885226" y="2523300"/>
            <a:ext cx="9675" cy="2427528"/>
          </a:xfrm>
          <a:prstGeom prst="line">
            <a:avLst/>
          </a:prstGeom>
          <a:solidFill>
            <a:schemeClr val="accent1"/>
          </a:solidFill>
          <a:ln w="38100" cap="flat" cmpd="sng" algn="ctr">
            <a:solidFill>
              <a:srgbClr val="FF9900"/>
            </a:solidFill>
            <a:prstDash val="dash"/>
            <a:round/>
            <a:headEnd type="none" w="med" len="med"/>
            <a:tailEnd type="none" w="med" len="med"/>
          </a:ln>
          <a:effectLst/>
        </p:spPr>
      </p:cxnSp>
      <p:sp>
        <p:nvSpPr>
          <p:cNvPr id="7" name="Rectangle 6"/>
          <p:cNvSpPr/>
          <p:nvPr/>
        </p:nvSpPr>
        <p:spPr bwMode="auto">
          <a:xfrm>
            <a:off x="7586228" y="2536001"/>
            <a:ext cx="1999732" cy="1418727"/>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dirty="0" err="1">
              <a:solidFill>
                <a:srgbClr val="000000"/>
              </a:solidFill>
              <a:ea typeface="ＭＳ Ｐゴシック" charset="0"/>
            </a:endParaRPr>
          </a:p>
        </p:txBody>
      </p:sp>
      <p:sp>
        <p:nvSpPr>
          <p:cNvPr id="16" name="Rectangle 15"/>
          <p:cNvSpPr/>
          <p:nvPr/>
        </p:nvSpPr>
        <p:spPr bwMode="auto">
          <a:xfrm>
            <a:off x="7312311" y="2817720"/>
            <a:ext cx="1999732" cy="1418727"/>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dirty="0" err="1">
              <a:solidFill>
                <a:srgbClr val="000000"/>
              </a:solidFill>
              <a:ea typeface="ＭＳ Ｐゴシック" charset="0"/>
            </a:endParaRPr>
          </a:p>
        </p:txBody>
      </p:sp>
      <p:sp>
        <p:nvSpPr>
          <p:cNvPr id="13" name="Rectangle 12"/>
          <p:cNvSpPr/>
          <p:nvPr/>
        </p:nvSpPr>
        <p:spPr>
          <a:xfrm>
            <a:off x="8068637" y="927390"/>
            <a:ext cx="3973831" cy="400110"/>
          </a:xfrm>
          <a:prstGeom prst="rect">
            <a:avLst/>
          </a:prstGeom>
        </p:spPr>
        <p:txBody>
          <a:bodyPr wrap="square">
            <a:spAutoFit/>
          </a:bodyPr>
          <a:lstStyle/>
          <a:p>
            <a:pPr marL="0" lvl="1" eaLnBrk="1" hangingPunct="1">
              <a:defRPr/>
            </a:pPr>
            <a:r>
              <a:rPr lang="nl-BE" sz="2000" b="1" dirty="0">
                <a:solidFill>
                  <a:srgbClr val="FF0000"/>
                </a:solidFill>
                <a:ea typeface="ＭＳ Ｐゴシック" charset="0"/>
              </a:rPr>
              <a:t>(Point Resolved Spectroscopy)</a:t>
            </a:r>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MRI System Diagram</a:t>
            </a:r>
          </a:p>
        </p:txBody>
      </p:sp>
      <p:pic>
        <p:nvPicPr>
          <p:cNvPr id="93186" name="Picture 2" descr="MRI sc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82" y="1647649"/>
            <a:ext cx="5982643" cy="4602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7190" y="6316978"/>
            <a:ext cx="8541489" cy="307777"/>
          </a:xfrm>
          <a:prstGeom prst="rect">
            <a:avLst/>
          </a:prstGeom>
        </p:spPr>
        <p:txBody>
          <a:bodyPr wrap="square">
            <a:spAutoFit/>
          </a:bodyPr>
          <a:lstStyle/>
          <a:p>
            <a:r>
              <a:rPr lang="en-US" sz="1400" b="1" dirty="0">
                <a:hlinkClick r:id="rId3"/>
              </a:rPr>
              <a:t>https://nationalmaglab.org/education/magnet-academy/learn-the-basics/stories/mri-a-guided-tour</a:t>
            </a:r>
            <a:r>
              <a:rPr lang="en-US" sz="1400" b="1" dirty="0"/>
              <a:t> </a:t>
            </a:r>
          </a:p>
        </p:txBody>
      </p:sp>
      <p:pic>
        <p:nvPicPr>
          <p:cNvPr id="93188" name="Picture 4" descr="MRI: A Guided Tour - Mag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498" y="1885189"/>
            <a:ext cx="4546251" cy="4183666"/>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Gradient Coils</a:t>
            </a:r>
          </a:p>
        </p:txBody>
      </p:sp>
      <p:pic>
        <p:nvPicPr>
          <p:cNvPr id="179202" name="Picture 2" descr="http://mri-q.com/uploads/3/4/5/7/34572113/1567652_orig.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7214" y="4283140"/>
            <a:ext cx="3638508" cy="2393331"/>
          </a:xfrm>
          <a:prstGeom prst="rect">
            <a:avLst/>
          </a:prstGeom>
          <a:noFill/>
          <a:extLst>
            <a:ext uri="{909E8E84-426E-40DD-AFC4-6F175D3DCCD1}">
              <a14:hiddenFill xmlns:a14="http://schemas.microsoft.com/office/drawing/2010/main">
                <a:solidFill>
                  <a:srgbClr val="FFFFFF"/>
                </a:solidFill>
              </a14:hiddenFill>
            </a:ext>
          </a:extLst>
        </p:spPr>
      </p:pic>
      <p:pic>
        <p:nvPicPr>
          <p:cNvPr id="179208" name="Picture 8" descr="Image result for mri gradient coi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763" y="1508520"/>
            <a:ext cx="2551411" cy="2584493"/>
          </a:xfrm>
          <a:prstGeom prst="rect">
            <a:avLst/>
          </a:prstGeom>
          <a:noFill/>
          <a:extLst>
            <a:ext uri="{909E8E84-426E-40DD-AFC4-6F175D3DCCD1}">
              <a14:hiddenFill xmlns:a14="http://schemas.microsoft.com/office/drawing/2010/main">
                <a:solidFill>
                  <a:srgbClr val="FFFFFF"/>
                </a:solidFill>
              </a14:hiddenFill>
            </a:ext>
          </a:extLst>
        </p:spPr>
      </p:pic>
      <p:pic>
        <p:nvPicPr>
          <p:cNvPr id="179210" name="Picture 10" descr="http://posterng.netkey.at/esr/viewing/index.php?module=viewimage&amp;task=&amp;mediafile_id=549093&amp;201401071439.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0335" y="1667704"/>
            <a:ext cx="4746084" cy="5039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26347" y="2100608"/>
            <a:ext cx="767011" cy="1368152"/>
          </a:xfrm>
          <a:prstGeom prst="rect">
            <a:avLst/>
          </a:prstGeom>
        </p:spPr>
      </p:pic>
      <p:pic>
        <p:nvPicPr>
          <p:cNvPr id="7" name="Picture 6"/>
          <p:cNvPicPr>
            <a:picLocks noChangeAspect="1"/>
          </p:cNvPicPr>
          <p:nvPr/>
        </p:nvPicPr>
        <p:blipFill>
          <a:blip r:embed="rId5"/>
          <a:stretch>
            <a:fillRect/>
          </a:stretch>
        </p:blipFill>
        <p:spPr>
          <a:xfrm>
            <a:off x="1364491" y="4620888"/>
            <a:ext cx="1152128" cy="748289"/>
          </a:xfrm>
          <a:prstGeom prst="rect">
            <a:avLst/>
          </a:prstGeom>
        </p:spPr>
      </p:pic>
      <p:pic>
        <p:nvPicPr>
          <p:cNvPr id="8" name="Content Placeholder 3"/>
          <p:cNvPicPr>
            <a:picLocks noGrp="1" noChangeAspect="1" noChangeArrowheads="1"/>
          </p:cNvPicPr>
          <p:nvPr>
            <p:ph sz="half" idx="1"/>
          </p:nvPr>
        </p:nvPicPr>
        <p:blipFill>
          <a:blip r:embed="rId6" cstate="print"/>
          <a:srcRect/>
          <a:stretch>
            <a:fillRect/>
          </a:stretch>
        </p:blipFill>
        <p:spPr>
          <a:xfrm>
            <a:off x="8863489" y="2456969"/>
            <a:ext cx="3235351" cy="3272086"/>
          </a:xfrm>
        </p:spPr>
      </p:pic>
      <p:sp>
        <p:nvSpPr>
          <p:cNvPr id="3" name="TextBox 2"/>
          <p:cNvSpPr txBox="1"/>
          <p:nvPr/>
        </p:nvSpPr>
        <p:spPr>
          <a:xfrm>
            <a:off x="1511379" y="3397277"/>
            <a:ext cx="1610281" cy="523220"/>
          </a:xfrm>
          <a:prstGeom prst="rect">
            <a:avLst/>
          </a:prstGeom>
          <a:noFill/>
        </p:spPr>
        <p:txBody>
          <a:bodyPr wrap="square" rtlCol="0">
            <a:spAutoFit/>
          </a:bodyPr>
          <a:lstStyle/>
          <a:p>
            <a:pPr algn="ctr"/>
            <a:r>
              <a:rPr lang="en-US" sz="1400" b="1" dirty="0">
                <a:solidFill>
                  <a:srgbClr val="009900"/>
                </a:solidFill>
              </a:rPr>
              <a:t>Longitudinal Gradient</a:t>
            </a:r>
          </a:p>
        </p:txBody>
      </p:sp>
      <p:sp>
        <p:nvSpPr>
          <p:cNvPr id="10" name="TextBox 9"/>
          <p:cNvSpPr txBox="1"/>
          <p:nvPr/>
        </p:nvSpPr>
        <p:spPr>
          <a:xfrm>
            <a:off x="718367" y="5297694"/>
            <a:ext cx="1388100" cy="523220"/>
          </a:xfrm>
          <a:prstGeom prst="rect">
            <a:avLst/>
          </a:prstGeom>
          <a:noFill/>
        </p:spPr>
        <p:txBody>
          <a:bodyPr wrap="square" rtlCol="0">
            <a:spAutoFit/>
          </a:bodyPr>
          <a:lstStyle/>
          <a:p>
            <a:pPr algn="ctr"/>
            <a:r>
              <a:rPr lang="en-US" sz="1400" b="1" dirty="0">
                <a:solidFill>
                  <a:srgbClr val="0000FF"/>
                </a:solidFill>
              </a:rPr>
              <a:t>Transverse Gradient</a:t>
            </a:r>
          </a:p>
        </p:txBody>
      </p:sp>
      <p:cxnSp>
        <p:nvCxnSpPr>
          <p:cNvPr id="5" name="Straight Arrow Connector 4"/>
          <p:cNvCxnSpPr>
            <a:stCxn id="3" idx="0"/>
          </p:cNvCxnSpPr>
          <p:nvPr/>
        </p:nvCxnSpPr>
        <p:spPr>
          <a:xfrm flipH="1" flipV="1">
            <a:off x="2106467" y="2892056"/>
            <a:ext cx="210053" cy="5052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Outline</a:t>
            </a:r>
            <a:endParaRPr lang="en-US" dirty="0"/>
          </a:p>
        </p:txBody>
      </p:sp>
      <p:sp>
        <p:nvSpPr>
          <p:cNvPr id="5" name="Content Placeholder 4"/>
          <p:cNvSpPr>
            <a:spLocks noGrp="1"/>
          </p:cNvSpPr>
          <p:nvPr>
            <p:ph idx="1"/>
          </p:nvPr>
        </p:nvSpPr>
        <p:spPr>
          <a:xfrm>
            <a:off x="5174806" y="2689041"/>
            <a:ext cx="1914200" cy="2376264"/>
          </a:xfrm>
        </p:spPr>
        <p:txBody>
          <a:bodyPr>
            <a:noAutofit/>
          </a:bodyPr>
          <a:lstStyle/>
          <a:p>
            <a:pPr marL="571500" indent="-571500">
              <a:spcBef>
                <a:spcPts val="0"/>
              </a:spcBef>
              <a:buClr>
                <a:schemeClr val="tx1"/>
              </a:buClr>
            </a:pPr>
            <a:r>
              <a:rPr lang="en-US" sz="4000" dirty="0"/>
              <a:t>MRI</a:t>
            </a:r>
          </a:p>
          <a:p>
            <a:pPr marL="571500" indent="-571500">
              <a:spcBef>
                <a:spcPts val="0"/>
              </a:spcBef>
              <a:buClr>
                <a:schemeClr val="tx1"/>
              </a:buClr>
            </a:pPr>
            <a:r>
              <a:rPr lang="en-US" sz="4000" dirty="0">
                <a:solidFill>
                  <a:srgbClr val="FF0000"/>
                </a:solidFill>
              </a:rPr>
              <a:t>CT</a:t>
            </a:r>
          </a:p>
          <a:p>
            <a:pPr marL="571500" indent="-571500">
              <a:spcBef>
                <a:spcPts val="0"/>
              </a:spcBef>
              <a:buClr>
                <a:schemeClr val="tx1"/>
              </a:buClr>
            </a:pPr>
            <a:r>
              <a:rPr lang="en-US" sz="4000" dirty="0"/>
              <a:t>NN</a:t>
            </a:r>
          </a:p>
          <a:p>
            <a:endParaRPr lang="en-US" sz="4000" dirty="0"/>
          </a:p>
        </p:txBody>
      </p:sp>
      <p:pic>
        <p:nvPicPr>
          <p:cNvPr id="4" name="Picture 2" descr="How to do Manual Backups with Time Machine for Mac | OSX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110" y="227263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3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8758" y="86260"/>
            <a:ext cx="5904043" cy="6711179"/>
          </a:xfrm>
          <a:prstGeom prst="rect">
            <a:avLst/>
          </a:prstGeom>
        </p:spPr>
      </p:pic>
      <p:pic>
        <p:nvPicPr>
          <p:cNvPr id="3" name="Picture 2"/>
          <p:cNvPicPr>
            <a:picLocks noChangeAspect="1"/>
          </p:cNvPicPr>
          <p:nvPr/>
        </p:nvPicPr>
        <p:blipFill>
          <a:blip r:embed="rId3"/>
          <a:stretch>
            <a:fillRect/>
          </a:stretch>
        </p:blipFill>
        <p:spPr>
          <a:xfrm>
            <a:off x="4724660" y="2412651"/>
            <a:ext cx="6118735" cy="2669564"/>
          </a:xfrm>
          <a:prstGeom prst="rect">
            <a:avLst/>
          </a:prstGeom>
        </p:spPr>
      </p:pic>
    </p:spTree>
    <p:extLst>
      <p:ext uri="{BB962C8B-B14F-4D97-AF65-F5344CB8AC3E}">
        <p14:creationId xmlns:p14="http://schemas.microsoft.com/office/powerpoint/2010/main" val="323714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3552966"/>
              </p:ext>
            </p:extLst>
          </p:nvPr>
        </p:nvGraphicFramePr>
        <p:xfrm>
          <a:off x="1012902" y="1667397"/>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09/01</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09/04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09/08</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09/11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09/15</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Minds-on &amp; 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09/22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09/25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09/29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10/06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10/09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10/13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10/16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10/20</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10/23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smtClean="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smtClean="0">
                          <a:solidFill>
                            <a:schemeClr val="tx1"/>
                          </a:solidFill>
                          <a:effectLst/>
                          <a:latin typeface="Arial" panose="020B0604020202020204" pitchFamily="34" charset="0"/>
                          <a:cs typeface="Arial" panose="020B0604020202020204" pitchFamily="34" charset="0"/>
                        </a:rPr>
                        <a:t>Midterm Review;</a:t>
                      </a:r>
                      <a:r>
                        <a:rPr lang="en-US" sz="1400" b="1" kern="1200" baseline="0" dirty="0" smtClean="0">
                          <a:solidFill>
                            <a:schemeClr val="tx1"/>
                          </a:solidFill>
                          <a:effectLst/>
                          <a:latin typeface="Arial" panose="020B0604020202020204" pitchFamily="34" charset="0"/>
                          <a:cs typeface="Arial" panose="020B0604020202020204" pitchFamily="34" charset="0"/>
                        </a:rPr>
                        <a:t> </a:t>
                      </a:r>
                      <a:r>
                        <a:rPr lang="en-US" sz="1400" b="1" kern="1200" dirty="0" smtClean="0">
                          <a:solidFill>
                            <a:srgbClr val="FF0000"/>
                          </a:solidFill>
                          <a:effectLst/>
                          <a:latin typeface="Arial" panose="020B0604020202020204" pitchFamily="34" charset="0"/>
                          <a:cs typeface="Arial" panose="020B0604020202020204" pitchFamily="34" charset="0"/>
                        </a:rPr>
                        <a:t>10/27 Mid</a:t>
                      </a:r>
                      <a:r>
                        <a:rPr lang="en-US" sz="1400" b="1" kern="1200" baseline="0" dirty="0" smtClean="0">
                          <a:solidFill>
                            <a:srgbClr val="FF0000"/>
                          </a:solidFill>
                          <a:effectLst/>
                          <a:latin typeface="Arial" panose="020B0604020202020204" pitchFamily="34" charset="0"/>
                          <a:cs typeface="Arial" panose="020B0604020202020204" pitchFamily="34" charset="0"/>
                        </a:rPr>
                        <a:t> </a:t>
                      </a:r>
                      <a:r>
                        <a:rPr lang="en-US" sz="1400" b="1" kern="1200" baseline="0" dirty="0">
                          <a:solidFill>
                            <a:srgbClr val="FF0000"/>
                          </a:solidFill>
                          <a:effectLst/>
                          <a:latin typeface="Arial" panose="020B0604020202020204" pitchFamily="34" charset="0"/>
                          <a:cs typeface="Arial" panose="020B0604020202020204" pitchFamily="34" charset="0"/>
                        </a:rPr>
                        <a:t>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10/30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11/03</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11/06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11/10</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11/13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11/17</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11/20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a:solidFill>
                            <a:schemeClr val="tx1"/>
                          </a:solidFill>
                          <a:effectLst/>
                          <a:latin typeface="Arial" panose="020B0604020202020204" pitchFamily="34" charset="0"/>
                          <a:cs typeface="Arial" panose="020B0604020202020204" pitchFamily="34" charset="0"/>
                        </a:rPr>
                        <a:t>11/24</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11/27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12/01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12/04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12/08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12/11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2" name="Title 1"/>
          <p:cNvSpPr>
            <a:spLocks noGrp="1"/>
          </p:cNvSpPr>
          <p:nvPr>
            <p:ph type="title"/>
          </p:nvPr>
        </p:nvSpPr>
        <p:spPr/>
        <p:txBody>
          <a:bodyPr/>
          <a:lstStyle/>
          <a:p>
            <a:r>
              <a:rPr lang="en-US" sz="4400" dirty="0"/>
              <a:t>MI Schedule for F20</a:t>
            </a:r>
          </a:p>
        </p:txBody>
      </p:sp>
      <p:sp>
        <p:nvSpPr>
          <p:cNvPr id="6" name="Rectangle 5"/>
          <p:cNvSpPr/>
          <p:nvPr/>
        </p:nvSpPr>
        <p:spPr>
          <a:xfrm>
            <a:off x="0" y="2006006"/>
            <a:ext cx="12192000" cy="237348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1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Derivation of Beer’s Law</a:t>
            </a:r>
            <a:endParaRPr lang="en-US" sz="4400" dirty="0"/>
          </a:p>
        </p:txBody>
      </p:sp>
      <p:pic>
        <p:nvPicPr>
          <p:cNvPr id="25" name="Picture 24"/>
          <p:cNvPicPr>
            <a:picLocks noChangeAspect="1" noChangeArrowheads="1"/>
          </p:cNvPicPr>
          <p:nvPr/>
        </p:nvPicPr>
        <p:blipFill>
          <a:blip r:embed="rId2"/>
          <a:srcRect/>
          <a:stretch>
            <a:fillRect/>
          </a:stretch>
        </p:blipFill>
        <p:spPr bwMode="auto">
          <a:xfrm>
            <a:off x="6845172" y="1652489"/>
            <a:ext cx="3031874" cy="1034081"/>
          </a:xfrm>
          <a:prstGeom prst="rect">
            <a:avLst/>
          </a:prstGeom>
          <a:solidFill>
            <a:schemeClr val="bg1"/>
          </a:solidFill>
          <a:ln>
            <a:noFill/>
          </a:ln>
          <a:effectLst/>
          <a:extLst/>
        </p:spPr>
      </p:pic>
      <p:pic>
        <p:nvPicPr>
          <p:cNvPr id="26" name="Picture 25"/>
          <p:cNvPicPr>
            <a:picLocks noChangeAspect="1" noChangeArrowheads="1"/>
          </p:cNvPicPr>
          <p:nvPr/>
        </p:nvPicPr>
        <p:blipFill>
          <a:blip r:embed="rId3"/>
          <a:srcRect/>
          <a:stretch>
            <a:fillRect/>
          </a:stretch>
        </p:blipFill>
        <p:spPr bwMode="auto">
          <a:xfrm>
            <a:off x="5940236" y="5183465"/>
            <a:ext cx="3356292" cy="1181978"/>
          </a:xfrm>
          <a:prstGeom prst="rect">
            <a:avLst/>
          </a:prstGeom>
          <a:solidFill>
            <a:schemeClr val="bg1"/>
          </a:solidFill>
          <a:ln>
            <a:noFill/>
          </a:ln>
          <a:effectLst/>
          <a:extLst/>
        </p:spPr>
      </p:pic>
      <p:pic>
        <p:nvPicPr>
          <p:cNvPr id="27" name="Picture 26"/>
          <p:cNvPicPr>
            <a:picLocks noChangeAspect="1"/>
          </p:cNvPicPr>
          <p:nvPr/>
        </p:nvPicPr>
        <p:blipFill>
          <a:blip r:embed="rId4"/>
          <a:stretch>
            <a:fillRect/>
          </a:stretch>
        </p:blipFill>
        <p:spPr>
          <a:xfrm>
            <a:off x="3876052" y="3380429"/>
            <a:ext cx="2489373" cy="1532335"/>
          </a:xfrm>
          <a:prstGeom prst="rect">
            <a:avLst/>
          </a:prstGeom>
        </p:spPr>
      </p:pic>
      <p:sp>
        <p:nvSpPr>
          <p:cNvPr id="28" name="Cube 27"/>
          <p:cNvSpPr/>
          <p:nvPr/>
        </p:nvSpPr>
        <p:spPr>
          <a:xfrm>
            <a:off x="2535066" y="3380430"/>
            <a:ext cx="2223971" cy="1532335"/>
          </a:xfrm>
          <a:prstGeom prst="cub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9" name="Picture 28"/>
          <p:cNvPicPr>
            <a:picLocks noChangeAspect="1" noChangeArrowheads="1"/>
          </p:cNvPicPr>
          <p:nvPr/>
        </p:nvPicPr>
        <p:blipFill>
          <a:blip r:embed="rId5"/>
          <a:srcRect/>
          <a:stretch>
            <a:fillRect/>
          </a:stretch>
        </p:blipFill>
        <p:spPr bwMode="auto">
          <a:xfrm>
            <a:off x="6491159" y="3552604"/>
            <a:ext cx="3737960" cy="1004264"/>
          </a:xfrm>
          <a:prstGeom prst="rect">
            <a:avLst/>
          </a:prstGeom>
          <a:solidFill>
            <a:schemeClr val="bg1"/>
          </a:solidFill>
          <a:ln>
            <a:noFill/>
          </a:ln>
          <a:effectLst/>
          <a:extLst/>
        </p:spPr>
      </p:pic>
      <p:pic>
        <p:nvPicPr>
          <p:cNvPr id="30" name="Picture 29"/>
          <p:cNvPicPr>
            <a:picLocks noChangeAspect="1" noChangeArrowheads="1"/>
          </p:cNvPicPr>
          <p:nvPr/>
        </p:nvPicPr>
        <p:blipFill>
          <a:blip r:embed="rId6"/>
          <a:srcRect/>
          <a:stretch>
            <a:fillRect/>
          </a:stretch>
        </p:blipFill>
        <p:spPr bwMode="auto">
          <a:xfrm>
            <a:off x="1962881" y="3988888"/>
            <a:ext cx="471121" cy="531950"/>
          </a:xfrm>
          <a:prstGeom prst="rect">
            <a:avLst/>
          </a:prstGeom>
          <a:solidFill>
            <a:schemeClr val="bg1"/>
          </a:solidFill>
          <a:ln>
            <a:noFill/>
          </a:ln>
          <a:effectLst/>
          <a:extLst/>
        </p:spPr>
      </p:pic>
      <p:pic>
        <p:nvPicPr>
          <p:cNvPr id="31" name="Picture 30"/>
          <p:cNvPicPr>
            <a:picLocks noChangeAspect="1" noChangeArrowheads="1"/>
          </p:cNvPicPr>
          <p:nvPr/>
        </p:nvPicPr>
        <p:blipFill>
          <a:blip r:embed="rId7"/>
          <a:srcRect/>
          <a:stretch>
            <a:fillRect/>
          </a:stretch>
        </p:blipFill>
        <p:spPr bwMode="auto">
          <a:xfrm>
            <a:off x="4855956" y="4925551"/>
            <a:ext cx="529564" cy="413871"/>
          </a:xfrm>
          <a:prstGeom prst="rect">
            <a:avLst/>
          </a:prstGeom>
          <a:solidFill>
            <a:schemeClr val="bg1"/>
          </a:solidFill>
          <a:ln>
            <a:noFill/>
          </a:ln>
          <a:effectLst/>
          <a:extLst/>
        </p:spPr>
      </p:pic>
      <p:cxnSp>
        <p:nvCxnSpPr>
          <p:cNvPr id="32" name="Straight Arrow Connector 31"/>
          <p:cNvCxnSpPr/>
          <p:nvPr/>
        </p:nvCxnSpPr>
        <p:spPr>
          <a:xfrm>
            <a:off x="1962881" y="4912839"/>
            <a:ext cx="79547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noChangeArrowheads="1"/>
          </p:cNvPicPr>
          <p:nvPr/>
        </p:nvPicPr>
        <p:blipFill>
          <a:blip r:embed="rId8"/>
          <a:srcRect/>
          <a:stretch>
            <a:fillRect/>
          </a:stretch>
        </p:blipFill>
        <p:spPr bwMode="auto">
          <a:xfrm>
            <a:off x="9680253" y="5020659"/>
            <a:ext cx="323225" cy="325611"/>
          </a:xfrm>
          <a:prstGeom prst="rect">
            <a:avLst/>
          </a:prstGeom>
          <a:solidFill>
            <a:schemeClr val="bg1"/>
          </a:solidFill>
          <a:ln>
            <a:noFill/>
          </a:ln>
          <a:effectLst/>
          <a:extLst/>
        </p:spPr>
      </p:pic>
      <p:cxnSp>
        <p:nvCxnSpPr>
          <p:cNvPr id="34" name="Elbow Connector 33"/>
          <p:cNvCxnSpPr>
            <a:stCxn id="25" idx="3"/>
            <a:endCxn id="26" idx="3"/>
          </p:cNvCxnSpPr>
          <p:nvPr/>
        </p:nvCxnSpPr>
        <p:spPr>
          <a:xfrm flipH="1">
            <a:off x="9296528" y="2169530"/>
            <a:ext cx="580518" cy="3604924"/>
          </a:xfrm>
          <a:prstGeom prst="bentConnector3">
            <a:avLst>
              <a:gd name="adj1" fmla="val -18668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14"/>
          <p:cNvCxnSpPr>
            <a:stCxn id="25" idx="2"/>
          </p:cNvCxnSpPr>
          <p:nvPr/>
        </p:nvCxnSpPr>
        <p:spPr>
          <a:xfrm flipH="1">
            <a:off x="8361004" y="2686570"/>
            <a:ext cx="105" cy="865607"/>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Sinusoidal Waves Are Building Blocks</a:t>
            </a:r>
          </a:p>
        </p:txBody>
      </p:sp>
      <p:pic>
        <p:nvPicPr>
          <p:cNvPr id="4" name="Picture 3"/>
          <p:cNvPicPr preferRelativeResize="0">
            <a:picLocks/>
          </p:cNvPicPr>
          <p:nvPr/>
        </p:nvPicPr>
        <p:blipFill>
          <a:blip r:embed="rId2"/>
          <a:stretch>
            <a:fillRect/>
          </a:stretch>
        </p:blipFill>
        <p:spPr>
          <a:xfrm rot="5400000">
            <a:off x="7834066" y="1938694"/>
            <a:ext cx="3657600" cy="3657600"/>
          </a:xfrm>
          <a:prstGeom prst="rect">
            <a:avLst/>
          </a:prstGeom>
          <a:ln w="38100">
            <a:solidFill>
              <a:schemeClr val="accent1"/>
            </a:solidFill>
          </a:ln>
        </p:spPr>
      </p:pic>
      <p:pic>
        <p:nvPicPr>
          <p:cNvPr id="5" name="Picture 4"/>
          <p:cNvPicPr preferRelativeResize="0">
            <a:picLocks noChangeAspect="1"/>
          </p:cNvPicPr>
          <p:nvPr/>
        </p:nvPicPr>
        <p:blipFill>
          <a:blip r:embed="rId3"/>
          <a:stretch>
            <a:fillRect/>
          </a:stretch>
        </p:blipFill>
        <p:spPr>
          <a:xfrm>
            <a:off x="1054100" y="1938693"/>
            <a:ext cx="3071566" cy="3665694"/>
          </a:xfrm>
          <a:prstGeom prst="rect">
            <a:avLst/>
          </a:prstGeom>
        </p:spPr>
      </p:pic>
      <p:pic>
        <p:nvPicPr>
          <p:cNvPr id="6" name="Picture 5"/>
          <p:cNvPicPr preferRelativeResize="0">
            <a:picLocks noChangeAspect="1"/>
          </p:cNvPicPr>
          <p:nvPr/>
        </p:nvPicPr>
        <p:blipFill>
          <a:blip r:embed="rId4"/>
          <a:stretch>
            <a:fillRect/>
          </a:stretch>
        </p:blipFill>
        <p:spPr>
          <a:xfrm>
            <a:off x="4125666" y="1938694"/>
            <a:ext cx="3657600" cy="3657600"/>
          </a:xfrm>
          <a:prstGeom prst="rect">
            <a:avLst/>
          </a:prstGeom>
        </p:spPr>
      </p:pic>
      <p:cxnSp>
        <p:nvCxnSpPr>
          <p:cNvPr id="7" name="Curved Connector 6"/>
          <p:cNvCxnSpPr>
            <a:endCxn id="4" idx="2"/>
          </p:cNvCxnSpPr>
          <p:nvPr/>
        </p:nvCxnSpPr>
        <p:spPr>
          <a:xfrm>
            <a:off x="6464300" y="3365500"/>
            <a:ext cx="1369766" cy="401994"/>
          </a:xfrm>
          <a:prstGeom prst="curvedConnector3">
            <a:avLst>
              <a:gd name="adj1" fmla="val 50000"/>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89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Probing Waves</a:t>
            </a:r>
          </a:p>
        </p:txBody>
      </p:sp>
      <p:sp>
        <p:nvSpPr>
          <p:cNvPr id="4" name="AutoShape 15"/>
          <p:cNvSpPr>
            <a:spLocks noChangeArrowheads="1"/>
          </p:cNvSpPr>
          <p:nvPr/>
        </p:nvSpPr>
        <p:spPr bwMode="auto">
          <a:xfrm>
            <a:off x="3373982" y="2651378"/>
            <a:ext cx="1135321" cy="2152027"/>
          </a:xfrm>
          <a:prstGeom prst="flowChartPunchedTape">
            <a:avLst/>
          </a:prstGeom>
          <a:solidFill>
            <a:srgbClr val="33CC33"/>
          </a:solidFill>
          <a:ln w="50800">
            <a:solidFill>
              <a:schemeClr val="hlink"/>
            </a:solidFill>
            <a:miter lim="800000"/>
            <a:headEnd/>
            <a:tailEnd/>
          </a:ln>
          <a:effectLs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chemeClr val="tx1"/>
              </a:solidFill>
              <a:cs typeface="Times New Roman" pitchFamily="18" charset="0"/>
            </a:endParaRPr>
          </a:p>
        </p:txBody>
      </p:sp>
      <p:sp>
        <p:nvSpPr>
          <p:cNvPr id="5" name="AutoShape 16"/>
          <p:cNvSpPr>
            <a:spLocks noChangeArrowheads="1"/>
          </p:cNvSpPr>
          <p:nvPr/>
        </p:nvSpPr>
        <p:spPr bwMode="auto">
          <a:xfrm>
            <a:off x="4509304" y="2685268"/>
            <a:ext cx="1135321" cy="2152027"/>
          </a:xfrm>
          <a:prstGeom prst="flowChartPunchedTape">
            <a:avLst/>
          </a:prstGeom>
          <a:solidFill>
            <a:srgbClr val="33CC33"/>
          </a:solidFill>
          <a:ln w="50800">
            <a:solidFill>
              <a:schemeClr val="hlink"/>
            </a:solidFill>
            <a:miter lim="800000"/>
            <a:headEnd/>
            <a:tailEnd/>
          </a:ln>
          <a:effectLs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chemeClr val="tx1"/>
              </a:solidFill>
              <a:cs typeface="Times New Roman" pitchFamily="18" charset="0"/>
            </a:endParaRPr>
          </a:p>
        </p:txBody>
      </p:sp>
      <p:sp>
        <p:nvSpPr>
          <p:cNvPr id="6" name="AutoShape 21"/>
          <p:cNvSpPr>
            <a:spLocks noChangeArrowheads="1"/>
          </p:cNvSpPr>
          <p:nvPr/>
        </p:nvSpPr>
        <p:spPr bwMode="auto">
          <a:xfrm>
            <a:off x="5653096" y="2736103"/>
            <a:ext cx="1135321" cy="2152027"/>
          </a:xfrm>
          <a:prstGeom prst="flowChartPunchedTape">
            <a:avLst/>
          </a:prstGeom>
          <a:solidFill>
            <a:srgbClr val="33CC33"/>
          </a:solidFill>
          <a:ln w="50800">
            <a:solidFill>
              <a:schemeClr val="hlink"/>
            </a:solidFill>
            <a:miter lim="800000"/>
            <a:headEnd/>
            <a:tailEnd/>
          </a:ln>
          <a:effectLs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chemeClr val="tx1"/>
              </a:solidFill>
              <a:cs typeface="Times New Roman" pitchFamily="18" charset="0"/>
            </a:endParaRPr>
          </a:p>
        </p:txBody>
      </p:sp>
      <p:sp>
        <p:nvSpPr>
          <p:cNvPr id="7" name="Line 12"/>
          <p:cNvSpPr>
            <a:spLocks noChangeShapeType="1"/>
          </p:cNvSpPr>
          <p:nvPr/>
        </p:nvSpPr>
        <p:spPr bwMode="auto">
          <a:xfrm flipV="1">
            <a:off x="2696177" y="2642905"/>
            <a:ext cx="4863242" cy="1728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8" name="Line 23"/>
          <p:cNvSpPr>
            <a:spLocks noChangeShapeType="1"/>
          </p:cNvSpPr>
          <p:nvPr/>
        </p:nvSpPr>
        <p:spPr bwMode="auto">
          <a:xfrm>
            <a:off x="4238179" y="2388728"/>
            <a:ext cx="0" cy="284677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9" name="Line 24"/>
          <p:cNvSpPr>
            <a:spLocks noChangeShapeType="1"/>
          </p:cNvSpPr>
          <p:nvPr/>
        </p:nvSpPr>
        <p:spPr bwMode="auto">
          <a:xfrm>
            <a:off x="4373740" y="2388728"/>
            <a:ext cx="0" cy="284677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0" name="Line 25"/>
          <p:cNvSpPr>
            <a:spLocks noChangeShapeType="1"/>
          </p:cNvSpPr>
          <p:nvPr/>
        </p:nvSpPr>
        <p:spPr bwMode="auto">
          <a:xfrm>
            <a:off x="4509301" y="2388728"/>
            <a:ext cx="0" cy="284677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1" name="Line 26"/>
          <p:cNvSpPr>
            <a:spLocks noChangeShapeType="1"/>
          </p:cNvSpPr>
          <p:nvPr/>
        </p:nvSpPr>
        <p:spPr bwMode="auto">
          <a:xfrm>
            <a:off x="4644862" y="2388728"/>
            <a:ext cx="0" cy="284677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2" name="Line 27"/>
          <p:cNvSpPr>
            <a:spLocks noChangeShapeType="1"/>
          </p:cNvSpPr>
          <p:nvPr/>
        </p:nvSpPr>
        <p:spPr bwMode="auto">
          <a:xfrm>
            <a:off x="4797368" y="2388728"/>
            <a:ext cx="0" cy="284677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3" name="Line 28"/>
          <p:cNvSpPr>
            <a:spLocks noChangeShapeType="1"/>
          </p:cNvSpPr>
          <p:nvPr/>
        </p:nvSpPr>
        <p:spPr bwMode="auto">
          <a:xfrm flipV="1">
            <a:off x="2831737" y="2778465"/>
            <a:ext cx="4863242" cy="1728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4" name="Line 29"/>
          <p:cNvSpPr>
            <a:spLocks noChangeShapeType="1"/>
          </p:cNvSpPr>
          <p:nvPr/>
        </p:nvSpPr>
        <p:spPr bwMode="auto">
          <a:xfrm flipV="1">
            <a:off x="2967298" y="2914027"/>
            <a:ext cx="4863242" cy="1728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5" name="Line 30"/>
          <p:cNvSpPr>
            <a:spLocks noChangeShapeType="1"/>
          </p:cNvSpPr>
          <p:nvPr/>
        </p:nvSpPr>
        <p:spPr bwMode="auto">
          <a:xfrm flipV="1">
            <a:off x="3102859" y="3049587"/>
            <a:ext cx="4863242" cy="17284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6" name="Rectangle 31"/>
          <p:cNvSpPr>
            <a:spLocks noChangeArrowheads="1"/>
          </p:cNvSpPr>
          <p:nvPr/>
        </p:nvSpPr>
        <p:spPr bwMode="auto">
          <a:xfrm>
            <a:off x="6912681" y="3447798"/>
            <a:ext cx="3482216" cy="1459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90" tIns="39539" rIns="80490" bIns="39539">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r>
              <a:rPr lang="en-US" altLang="en-US" sz="2490">
                <a:solidFill>
                  <a:schemeClr val="tx1"/>
                </a:solidFill>
                <a:cs typeface="Times New Roman" pitchFamily="18" charset="0"/>
              </a:rPr>
              <a:t>No any info in projection data along non-orthogonal directions</a:t>
            </a:r>
          </a:p>
        </p:txBody>
      </p:sp>
      <p:sp>
        <p:nvSpPr>
          <p:cNvPr id="17" name="Rectangle 33"/>
          <p:cNvSpPr>
            <a:spLocks noChangeArrowheads="1"/>
          </p:cNvSpPr>
          <p:nvPr/>
        </p:nvSpPr>
        <p:spPr bwMode="auto">
          <a:xfrm>
            <a:off x="3823027" y="5243976"/>
            <a:ext cx="4860418" cy="769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90" tIns="39539" rIns="80490" bIns="39539">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r>
              <a:rPr lang="en-US" altLang="en-US" sz="2490" dirty="0">
                <a:solidFill>
                  <a:schemeClr val="tx1"/>
                </a:solidFill>
                <a:cs typeface="Times New Roman" pitchFamily="18" charset="0"/>
              </a:rPr>
              <a:t>Info in projection data along the orthogonal direction</a:t>
            </a:r>
          </a:p>
        </p:txBody>
      </p:sp>
    </p:spTree>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1D Fourier Slice</a:t>
            </a:r>
          </a:p>
        </p:txBody>
      </p:sp>
      <p:sp>
        <p:nvSpPr>
          <p:cNvPr id="5" name="Oval 4"/>
          <p:cNvSpPr/>
          <p:nvPr/>
        </p:nvSpPr>
        <p:spPr bwMode="auto">
          <a:xfrm>
            <a:off x="7270094" y="3377988"/>
            <a:ext cx="1982459" cy="1982459"/>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algn="ctr" defTabSz="812209">
              <a:defRPr/>
            </a:pPr>
            <a:endParaRPr lang="en-US" sz="1776" b="1" dirty="0" err="1">
              <a:solidFill>
                <a:srgbClr val="FAFD00"/>
              </a:solidFill>
              <a:latin typeface="Arial"/>
              <a:ea typeface="ＭＳ Ｐゴシック"/>
            </a:endParaRPr>
          </a:p>
        </p:txBody>
      </p:sp>
      <p:pic>
        <p:nvPicPr>
          <p:cNvPr id="6" name="Picture 60" descr="C:\AAA\im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85993" y="3356420"/>
            <a:ext cx="2030587" cy="203058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7" name="Straight Arrow Connector 105"/>
          <p:cNvSpPr>
            <a:spLocks noChangeShapeType="1"/>
          </p:cNvSpPr>
          <p:nvPr/>
        </p:nvSpPr>
        <p:spPr bwMode="auto">
          <a:xfrm flipV="1">
            <a:off x="3549058" y="4366999"/>
            <a:ext cx="2894709"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8" name="Straight Arrow Connector 105"/>
          <p:cNvSpPr>
            <a:spLocks noChangeShapeType="1"/>
          </p:cNvSpPr>
          <p:nvPr/>
        </p:nvSpPr>
        <p:spPr bwMode="auto">
          <a:xfrm flipV="1">
            <a:off x="6814919" y="4366999"/>
            <a:ext cx="2894709"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9" name="Straight Arrow Connector 105"/>
          <p:cNvSpPr>
            <a:spLocks noChangeShapeType="1"/>
          </p:cNvSpPr>
          <p:nvPr/>
        </p:nvSpPr>
        <p:spPr bwMode="auto">
          <a:xfrm rot="16200000" flipV="1">
            <a:off x="3722435" y="4193623"/>
            <a:ext cx="2547954"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10" name="Straight Arrow Connector 105"/>
          <p:cNvSpPr>
            <a:spLocks noChangeShapeType="1"/>
          </p:cNvSpPr>
          <p:nvPr/>
        </p:nvSpPr>
        <p:spPr bwMode="auto">
          <a:xfrm rot="16200000" flipV="1">
            <a:off x="6720759" y="3965182"/>
            <a:ext cx="3083024"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graphicFrame>
        <p:nvGraphicFramePr>
          <p:cNvPr id="11" name="对象 28"/>
          <p:cNvGraphicFramePr>
            <a:graphicFrameLocks noChangeAspect="1"/>
          </p:cNvGraphicFramePr>
          <p:nvPr>
            <p:extLst/>
          </p:nvPr>
        </p:nvGraphicFramePr>
        <p:xfrm>
          <a:off x="6284841" y="4429047"/>
          <a:ext cx="211520" cy="228441"/>
        </p:xfrm>
        <a:graphic>
          <a:graphicData uri="http://schemas.openxmlformats.org/presentationml/2006/ole">
            <mc:AlternateContent xmlns:mc="http://schemas.openxmlformats.org/markup-compatibility/2006">
              <mc:Choice xmlns:v="urn:schemas-microsoft-com:vml" Requires="v">
                <p:oleObj spid="_x0000_s4314" name="Equation" r:id="rId4" imgW="177480" imgH="190440" progId="Equation.DSMT4">
                  <p:embed/>
                </p:oleObj>
              </mc:Choice>
              <mc:Fallback>
                <p:oleObj name="Equation" r:id="rId4" imgW="177480" imgH="190440" progId="Equation.DSMT4">
                  <p:embed/>
                  <p:pic>
                    <p:nvPicPr>
                      <p:cNvPr id="11" name="对象 28"/>
                      <p:cNvPicPr/>
                      <p:nvPr/>
                    </p:nvPicPr>
                    <p:blipFill>
                      <a:blip r:embed="rId5"/>
                      <a:stretch>
                        <a:fillRect/>
                      </a:stretch>
                    </p:blipFill>
                    <p:spPr>
                      <a:xfrm>
                        <a:off x="6284841" y="4429047"/>
                        <a:ext cx="211520" cy="228441"/>
                      </a:xfrm>
                      <a:prstGeom prst="rect">
                        <a:avLst/>
                      </a:prstGeom>
                    </p:spPr>
                  </p:pic>
                </p:oleObj>
              </mc:Fallback>
            </mc:AlternateContent>
          </a:graphicData>
        </a:graphic>
      </p:graphicFrame>
      <p:graphicFrame>
        <p:nvGraphicFramePr>
          <p:cNvPr id="12" name="对象 28"/>
          <p:cNvGraphicFramePr>
            <a:graphicFrameLocks noChangeAspect="1"/>
          </p:cNvGraphicFramePr>
          <p:nvPr>
            <p:extLst/>
          </p:nvPr>
        </p:nvGraphicFramePr>
        <p:xfrm>
          <a:off x="5055208" y="2838420"/>
          <a:ext cx="224211" cy="289077"/>
        </p:xfrm>
        <a:graphic>
          <a:graphicData uri="http://schemas.openxmlformats.org/presentationml/2006/ole">
            <mc:AlternateContent xmlns:mc="http://schemas.openxmlformats.org/markup-compatibility/2006">
              <mc:Choice xmlns:v="urn:schemas-microsoft-com:vml" Requires="v">
                <p:oleObj spid="_x0000_s4315" name="Equation" r:id="rId6" imgW="190440" imgH="241200" progId="Equation.DSMT4">
                  <p:embed/>
                </p:oleObj>
              </mc:Choice>
              <mc:Fallback>
                <p:oleObj name="Equation" r:id="rId6" imgW="190440" imgH="241200" progId="Equation.DSMT4">
                  <p:embed/>
                  <p:pic>
                    <p:nvPicPr>
                      <p:cNvPr id="12" name="对象 28"/>
                      <p:cNvPicPr/>
                      <p:nvPr/>
                    </p:nvPicPr>
                    <p:blipFill>
                      <a:blip r:embed="rId7"/>
                      <a:stretch>
                        <a:fillRect/>
                      </a:stretch>
                    </p:blipFill>
                    <p:spPr>
                      <a:xfrm>
                        <a:off x="5055208" y="2838420"/>
                        <a:ext cx="224211" cy="289077"/>
                      </a:xfrm>
                      <a:prstGeom prst="rect">
                        <a:avLst/>
                      </a:prstGeom>
                    </p:spPr>
                  </p:pic>
                </p:oleObj>
              </mc:Fallback>
            </mc:AlternateContent>
          </a:graphicData>
        </a:graphic>
      </p:graphicFrame>
      <p:graphicFrame>
        <p:nvGraphicFramePr>
          <p:cNvPr id="13" name="对象 28"/>
          <p:cNvGraphicFramePr>
            <a:graphicFrameLocks noChangeAspect="1"/>
          </p:cNvGraphicFramePr>
          <p:nvPr>
            <p:extLst/>
          </p:nvPr>
        </p:nvGraphicFramePr>
        <p:xfrm>
          <a:off x="9544639" y="4426197"/>
          <a:ext cx="211520" cy="228441"/>
        </p:xfrm>
        <a:graphic>
          <a:graphicData uri="http://schemas.openxmlformats.org/presentationml/2006/ole">
            <mc:AlternateContent xmlns:mc="http://schemas.openxmlformats.org/markup-compatibility/2006">
              <mc:Choice xmlns:v="urn:schemas-microsoft-com:vml" Requires="v">
                <p:oleObj spid="_x0000_s4316" name="Equation" r:id="rId8" imgW="177480" imgH="190440" progId="Equation.DSMT4">
                  <p:embed/>
                </p:oleObj>
              </mc:Choice>
              <mc:Fallback>
                <p:oleObj name="Equation" r:id="rId8" imgW="177480" imgH="190440" progId="Equation.DSMT4">
                  <p:embed/>
                  <p:pic>
                    <p:nvPicPr>
                      <p:cNvPr id="13" name="对象 28"/>
                      <p:cNvPicPr/>
                      <p:nvPr/>
                    </p:nvPicPr>
                    <p:blipFill>
                      <a:blip r:embed="rId9"/>
                      <a:stretch>
                        <a:fillRect/>
                      </a:stretch>
                    </p:blipFill>
                    <p:spPr>
                      <a:xfrm>
                        <a:off x="9544639" y="4426197"/>
                        <a:ext cx="211520" cy="228441"/>
                      </a:xfrm>
                      <a:prstGeom prst="rect">
                        <a:avLst/>
                      </a:prstGeom>
                    </p:spPr>
                  </p:pic>
                </p:oleObj>
              </mc:Fallback>
            </mc:AlternateContent>
          </a:graphicData>
        </a:graphic>
      </p:graphicFrame>
      <p:graphicFrame>
        <p:nvGraphicFramePr>
          <p:cNvPr id="14" name="对象 28"/>
          <p:cNvGraphicFramePr>
            <a:graphicFrameLocks noChangeAspect="1"/>
          </p:cNvGraphicFramePr>
          <p:nvPr>
            <p:extLst/>
          </p:nvPr>
        </p:nvGraphicFramePr>
        <p:xfrm>
          <a:off x="8337991" y="2340646"/>
          <a:ext cx="179087" cy="228441"/>
        </p:xfrm>
        <a:graphic>
          <a:graphicData uri="http://schemas.openxmlformats.org/presentationml/2006/ole">
            <mc:AlternateContent xmlns:mc="http://schemas.openxmlformats.org/markup-compatibility/2006">
              <mc:Choice xmlns:v="urn:schemas-microsoft-com:vml" Requires="v">
                <p:oleObj spid="_x0000_s4317" name="Equation" r:id="rId10" imgW="152280" imgH="190440" progId="Equation.DSMT4">
                  <p:embed/>
                </p:oleObj>
              </mc:Choice>
              <mc:Fallback>
                <p:oleObj name="Equation" r:id="rId10" imgW="152280" imgH="190440" progId="Equation.DSMT4">
                  <p:embed/>
                  <p:pic>
                    <p:nvPicPr>
                      <p:cNvPr id="14" name="对象 28"/>
                      <p:cNvPicPr/>
                      <p:nvPr/>
                    </p:nvPicPr>
                    <p:blipFill>
                      <a:blip r:embed="rId11"/>
                      <a:stretch>
                        <a:fillRect/>
                      </a:stretch>
                    </p:blipFill>
                    <p:spPr>
                      <a:xfrm>
                        <a:off x="8337991" y="2340646"/>
                        <a:ext cx="179087" cy="228441"/>
                      </a:xfrm>
                      <a:prstGeom prst="rect">
                        <a:avLst/>
                      </a:prstGeom>
                    </p:spPr>
                  </p:pic>
                </p:oleObj>
              </mc:Fallback>
            </mc:AlternateContent>
          </a:graphicData>
        </a:graphic>
      </p:graphicFrame>
      <p:graphicFrame>
        <p:nvGraphicFramePr>
          <p:cNvPr id="15" name="对象 28"/>
          <p:cNvGraphicFramePr>
            <a:graphicFrameLocks noChangeAspect="1"/>
          </p:cNvGraphicFramePr>
          <p:nvPr>
            <p:extLst/>
          </p:nvPr>
        </p:nvGraphicFramePr>
        <p:xfrm>
          <a:off x="6459823" y="2954899"/>
          <a:ext cx="135372" cy="259464"/>
        </p:xfrm>
        <a:graphic>
          <a:graphicData uri="http://schemas.openxmlformats.org/presentationml/2006/ole">
            <mc:AlternateContent xmlns:mc="http://schemas.openxmlformats.org/markup-compatibility/2006">
              <mc:Choice xmlns:v="urn:schemas-microsoft-com:vml" Requires="v">
                <p:oleObj spid="_x0000_s4318" name="Equation" r:id="rId12" imgW="114120" imgH="215640" progId="Equation.DSMT4">
                  <p:embed/>
                </p:oleObj>
              </mc:Choice>
              <mc:Fallback>
                <p:oleObj name="Equation" r:id="rId12" imgW="114120" imgH="215640" progId="Equation.DSMT4">
                  <p:embed/>
                  <p:pic>
                    <p:nvPicPr>
                      <p:cNvPr id="15" name="对象 28"/>
                      <p:cNvPicPr/>
                      <p:nvPr/>
                    </p:nvPicPr>
                    <p:blipFill>
                      <a:blip r:embed="rId13"/>
                      <a:stretch>
                        <a:fillRect/>
                      </a:stretch>
                    </p:blipFill>
                    <p:spPr>
                      <a:xfrm>
                        <a:off x="6459823" y="2954899"/>
                        <a:ext cx="135372" cy="259464"/>
                      </a:xfrm>
                      <a:prstGeom prst="rect">
                        <a:avLst/>
                      </a:prstGeom>
                    </p:spPr>
                  </p:pic>
                </p:oleObj>
              </mc:Fallback>
            </mc:AlternateContent>
          </a:graphicData>
        </a:graphic>
      </p:graphicFrame>
      <p:sp>
        <p:nvSpPr>
          <p:cNvPr id="16" name="Straight Arrow Connector 105"/>
          <p:cNvSpPr>
            <a:spLocks noChangeShapeType="1"/>
          </p:cNvSpPr>
          <p:nvPr/>
        </p:nvSpPr>
        <p:spPr bwMode="auto">
          <a:xfrm rot="18900000">
            <a:off x="3333459" y="4284649"/>
            <a:ext cx="3492610" cy="20443"/>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17" name="Arc 16"/>
          <p:cNvSpPr/>
          <p:nvPr/>
        </p:nvSpPr>
        <p:spPr bwMode="auto">
          <a:xfrm>
            <a:off x="4981038" y="3664756"/>
            <a:ext cx="1119312" cy="1421656"/>
          </a:xfrm>
          <a:prstGeom prst="arc">
            <a:avLst>
              <a:gd name="adj1" fmla="val 16909222"/>
              <a:gd name="adj2" fmla="val 21533365"/>
            </a:avLst>
          </a:prstGeom>
          <a:noFill/>
          <a:ln w="25400" cap="flat" cmpd="sng" algn="ctr">
            <a:solidFill>
              <a:srgbClr val="FFC000"/>
            </a:solidFill>
            <a:prstDash val="solid"/>
            <a:round/>
            <a:headEnd type="triangl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a:solidFill>
                <a:srgbClr val="000000"/>
              </a:solidFill>
              <a:latin typeface="Arial"/>
            </a:endParaRPr>
          </a:p>
        </p:txBody>
      </p:sp>
      <p:graphicFrame>
        <p:nvGraphicFramePr>
          <p:cNvPr id="18" name="对象 28"/>
          <p:cNvGraphicFramePr>
            <a:graphicFrameLocks noChangeAspect="1"/>
          </p:cNvGraphicFramePr>
          <p:nvPr>
            <p:extLst/>
          </p:nvPr>
        </p:nvGraphicFramePr>
        <p:xfrm>
          <a:off x="6087784" y="3856464"/>
          <a:ext cx="210109" cy="290486"/>
        </p:xfrm>
        <a:graphic>
          <a:graphicData uri="http://schemas.openxmlformats.org/presentationml/2006/ole">
            <mc:AlternateContent xmlns:mc="http://schemas.openxmlformats.org/markup-compatibility/2006">
              <mc:Choice xmlns:v="urn:schemas-microsoft-com:vml" Requires="v">
                <p:oleObj spid="_x0000_s4319" name="Equation" r:id="rId14" imgW="177480" imgH="241200" progId="Equation.DSMT4">
                  <p:embed/>
                </p:oleObj>
              </mc:Choice>
              <mc:Fallback>
                <p:oleObj name="Equation" r:id="rId14" imgW="177480" imgH="241200" progId="Equation.DSMT4">
                  <p:embed/>
                  <p:pic>
                    <p:nvPicPr>
                      <p:cNvPr id="18" name="对象 28"/>
                      <p:cNvPicPr/>
                      <p:nvPr/>
                    </p:nvPicPr>
                    <p:blipFill>
                      <a:blip r:embed="rId15"/>
                      <a:stretch>
                        <a:fillRect/>
                      </a:stretch>
                    </p:blipFill>
                    <p:spPr>
                      <a:xfrm>
                        <a:off x="6087784" y="3856464"/>
                        <a:ext cx="210109" cy="290486"/>
                      </a:xfrm>
                      <a:prstGeom prst="rect">
                        <a:avLst/>
                      </a:prstGeom>
                    </p:spPr>
                  </p:pic>
                </p:oleObj>
              </mc:Fallback>
            </mc:AlternateContent>
          </a:graphicData>
        </a:graphic>
      </p:graphicFrame>
      <p:sp>
        <p:nvSpPr>
          <p:cNvPr id="19" name="Pie 18"/>
          <p:cNvSpPr/>
          <p:nvPr/>
        </p:nvSpPr>
        <p:spPr bwMode="auto">
          <a:xfrm rot="8100000">
            <a:off x="7293643" y="3534407"/>
            <a:ext cx="1940350" cy="1676577"/>
          </a:xfrm>
          <a:prstGeom prst="pie">
            <a:avLst>
              <a:gd name="adj1" fmla="val 0"/>
              <a:gd name="adj2" fmla="val 10757782"/>
            </a:avLst>
          </a:prstGeom>
          <a:solidFill>
            <a:srgbClr val="00B050">
              <a:alpha val="50000"/>
            </a:srgbClr>
          </a:soli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algn="ctr" defTabSz="812209">
              <a:defRPr/>
            </a:pPr>
            <a:endParaRPr lang="en-US" sz="1776" b="1" dirty="0" err="1">
              <a:solidFill>
                <a:srgbClr val="FAFD00"/>
              </a:solidFill>
              <a:latin typeface="Arial"/>
              <a:ea typeface="ＭＳ Ｐゴシック"/>
            </a:endParaRPr>
          </a:p>
        </p:txBody>
      </p:sp>
      <p:graphicFrame>
        <p:nvGraphicFramePr>
          <p:cNvPr id="20" name="对象 28"/>
          <p:cNvGraphicFramePr>
            <a:graphicFrameLocks noChangeAspect="1"/>
          </p:cNvGraphicFramePr>
          <p:nvPr>
            <p:extLst/>
          </p:nvPr>
        </p:nvGraphicFramePr>
        <p:xfrm>
          <a:off x="9544641" y="3057696"/>
          <a:ext cx="255233" cy="289076"/>
        </p:xfrm>
        <a:graphic>
          <a:graphicData uri="http://schemas.openxmlformats.org/presentationml/2006/ole">
            <mc:AlternateContent xmlns:mc="http://schemas.openxmlformats.org/markup-compatibility/2006">
              <mc:Choice xmlns:v="urn:schemas-microsoft-com:vml" Requires="v">
                <p:oleObj spid="_x0000_s4320" name="Equation" r:id="rId16" imgW="215640" imgH="241200" progId="Equation.DSMT4">
                  <p:embed/>
                </p:oleObj>
              </mc:Choice>
              <mc:Fallback>
                <p:oleObj name="Equation" r:id="rId16" imgW="215640" imgH="241200" progId="Equation.DSMT4">
                  <p:embed/>
                  <p:pic>
                    <p:nvPicPr>
                      <p:cNvPr id="20" name="对象 28"/>
                      <p:cNvPicPr/>
                      <p:nvPr/>
                    </p:nvPicPr>
                    <p:blipFill>
                      <a:blip r:embed="rId17"/>
                      <a:stretch>
                        <a:fillRect/>
                      </a:stretch>
                    </p:blipFill>
                    <p:spPr>
                      <a:xfrm>
                        <a:off x="9544641" y="3057696"/>
                        <a:ext cx="255233" cy="289076"/>
                      </a:xfrm>
                      <a:prstGeom prst="rect">
                        <a:avLst/>
                      </a:prstGeom>
                    </p:spPr>
                  </p:pic>
                </p:oleObj>
              </mc:Fallback>
            </mc:AlternateContent>
          </a:graphicData>
        </a:graphic>
      </p:graphicFrame>
      <p:graphicFrame>
        <p:nvGraphicFramePr>
          <p:cNvPr id="21" name="对象 28"/>
          <p:cNvGraphicFramePr>
            <a:graphicFrameLocks noChangeAspect="1"/>
          </p:cNvGraphicFramePr>
          <p:nvPr>
            <p:extLst/>
          </p:nvPr>
        </p:nvGraphicFramePr>
        <p:xfrm>
          <a:off x="4250427" y="5696626"/>
          <a:ext cx="896843" cy="365224"/>
        </p:xfrm>
        <a:graphic>
          <a:graphicData uri="http://schemas.openxmlformats.org/presentationml/2006/ole">
            <mc:AlternateContent xmlns:mc="http://schemas.openxmlformats.org/markup-compatibility/2006">
              <mc:Choice xmlns:v="urn:schemas-microsoft-com:vml" Requires="v">
                <p:oleObj spid="_x0000_s4321" name="Equation" r:id="rId18" imgW="761760" imgH="304560" progId="Equation.DSMT4">
                  <p:embed/>
                </p:oleObj>
              </mc:Choice>
              <mc:Fallback>
                <p:oleObj name="Equation" r:id="rId18" imgW="761760" imgH="304560" progId="Equation.DSMT4">
                  <p:embed/>
                  <p:pic>
                    <p:nvPicPr>
                      <p:cNvPr id="21" name="对象 28"/>
                      <p:cNvPicPr/>
                      <p:nvPr/>
                    </p:nvPicPr>
                    <p:blipFill>
                      <a:blip r:embed="rId19"/>
                      <a:stretch>
                        <a:fillRect/>
                      </a:stretch>
                    </p:blipFill>
                    <p:spPr>
                      <a:xfrm>
                        <a:off x="4250427" y="5696626"/>
                        <a:ext cx="896843" cy="365224"/>
                      </a:xfrm>
                      <a:prstGeom prst="rect">
                        <a:avLst/>
                      </a:prstGeom>
                    </p:spPr>
                  </p:pic>
                </p:oleObj>
              </mc:Fallback>
            </mc:AlternateContent>
          </a:graphicData>
        </a:graphic>
      </p:graphicFrame>
      <p:graphicFrame>
        <p:nvGraphicFramePr>
          <p:cNvPr id="22" name="对象 28"/>
          <p:cNvGraphicFramePr>
            <a:graphicFrameLocks noChangeAspect="1"/>
          </p:cNvGraphicFramePr>
          <p:nvPr>
            <p:extLst/>
          </p:nvPr>
        </p:nvGraphicFramePr>
        <p:xfrm>
          <a:off x="7491912" y="5696626"/>
          <a:ext cx="2077122" cy="365223"/>
        </p:xfrm>
        <a:graphic>
          <a:graphicData uri="http://schemas.openxmlformats.org/presentationml/2006/ole">
            <mc:AlternateContent xmlns:mc="http://schemas.openxmlformats.org/markup-compatibility/2006">
              <mc:Choice xmlns:v="urn:schemas-microsoft-com:vml" Requires="v">
                <p:oleObj spid="_x0000_s4322" name="Equation" r:id="rId20" imgW="1765080" imgH="304560" progId="Equation.DSMT4">
                  <p:embed/>
                </p:oleObj>
              </mc:Choice>
              <mc:Fallback>
                <p:oleObj name="Equation" r:id="rId20" imgW="1765080" imgH="304560" progId="Equation.DSMT4">
                  <p:embed/>
                  <p:pic>
                    <p:nvPicPr>
                      <p:cNvPr id="22" name="对象 28"/>
                      <p:cNvPicPr/>
                      <p:nvPr/>
                    </p:nvPicPr>
                    <p:blipFill>
                      <a:blip r:embed="rId21"/>
                      <a:stretch>
                        <a:fillRect/>
                      </a:stretch>
                    </p:blipFill>
                    <p:spPr>
                      <a:xfrm>
                        <a:off x="7491912" y="5696626"/>
                        <a:ext cx="2077122" cy="365223"/>
                      </a:xfrm>
                      <a:prstGeom prst="rect">
                        <a:avLst/>
                      </a:prstGeom>
                    </p:spPr>
                  </p:pic>
                </p:oleObj>
              </mc:Fallback>
            </mc:AlternateContent>
          </a:graphicData>
        </a:graphic>
      </p:graphicFrame>
      <p:graphicFrame>
        <p:nvGraphicFramePr>
          <p:cNvPr id="23" name="对象 28"/>
          <p:cNvGraphicFramePr>
            <a:graphicFrameLocks noChangeAspect="1"/>
          </p:cNvGraphicFramePr>
          <p:nvPr>
            <p:extLst/>
          </p:nvPr>
        </p:nvGraphicFramePr>
        <p:xfrm>
          <a:off x="3790322" y="2889185"/>
          <a:ext cx="180497" cy="228441"/>
        </p:xfrm>
        <a:graphic>
          <a:graphicData uri="http://schemas.openxmlformats.org/presentationml/2006/ole">
            <mc:AlternateContent xmlns:mc="http://schemas.openxmlformats.org/markup-compatibility/2006">
              <mc:Choice xmlns:v="urn:schemas-microsoft-com:vml" Requires="v">
                <p:oleObj spid="_x0000_s4323" name="Equation" r:id="rId22" imgW="152280" imgH="190440" progId="Equation.DSMT4">
                  <p:embed/>
                </p:oleObj>
              </mc:Choice>
              <mc:Fallback>
                <p:oleObj name="Equation" r:id="rId22" imgW="152280" imgH="190440" progId="Equation.DSMT4">
                  <p:embed/>
                  <p:pic>
                    <p:nvPicPr>
                      <p:cNvPr id="23" name="对象 28"/>
                      <p:cNvPicPr/>
                      <p:nvPr/>
                    </p:nvPicPr>
                    <p:blipFill>
                      <a:blip r:embed="rId23"/>
                      <a:stretch>
                        <a:fillRect/>
                      </a:stretch>
                    </p:blipFill>
                    <p:spPr>
                      <a:xfrm>
                        <a:off x="3790322" y="2889185"/>
                        <a:ext cx="180497" cy="228441"/>
                      </a:xfrm>
                      <a:prstGeom prst="rect">
                        <a:avLst/>
                      </a:prstGeom>
                    </p:spPr>
                  </p:pic>
                </p:oleObj>
              </mc:Fallback>
            </mc:AlternateContent>
          </a:graphicData>
        </a:graphic>
      </p:graphicFrame>
      <p:sp>
        <p:nvSpPr>
          <p:cNvPr id="24" name="Title 1"/>
          <p:cNvSpPr txBox="1">
            <a:spLocks/>
          </p:cNvSpPr>
          <p:nvPr/>
        </p:nvSpPr>
        <p:spPr bwMode="auto">
          <a:xfrm>
            <a:off x="5339347" y="6069981"/>
            <a:ext cx="2022269"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81224" tIns="40611" rIns="81224" bIns="40611"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defTabSz="915680" eaLnBrk="1" hangingPunct="1">
              <a:defRPr/>
            </a:pPr>
            <a:r>
              <a:rPr lang="en-US" sz="1776" b="0" kern="0" dirty="0">
                <a:solidFill>
                  <a:srgbClr val="000000"/>
                </a:solidFill>
                <a:latin typeface="Arial"/>
                <a:ea typeface="ＭＳ Ｐゴシック"/>
              </a:rPr>
              <a:t>2D Fourier Transform</a:t>
            </a:r>
          </a:p>
        </p:txBody>
      </p:sp>
      <p:cxnSp>
        <p:nvCxnSpPr>
          <p:cNvPr id="25" name="Curved Connector 24"/>
          <p:cNvCxnSpPr>
            <a:endCxn id="19" idx="1"/>
          </p:cNvCxnSpPr>
          <p:nvPr/>
        </p:nvCxnSpPr>
        <p:spPr bwMode="auto">
          <a:xfrm>
            <a:off x="4454631" y="2422927"/>
            <a:ext cx="3216427" cy="1357011"/>
          </a:xfrm>
          <a:prstGeom prst="curvedConnector2">
            <a:avLst/>
          </a:prstGeom>
          <a:solidFill>
            <a:schemeClr val="accent1"/>
          </a:solidFill>
          <a:ln w="127000" cap="flat" cmpd="sng" algn="ctr">
            <a:solidFill>
              <a:srgbClr val="00B0F0">
                <a:alpha val="50000"/>
              </a:srgbClr>
            </a:solidFill>
            <a:prstDash val="solid"/>
            <a:round/>
            <a:headEnd type="none" w="med" len="med"/>
            <a:tailEnd type="triangle"/>
          </a:ln>
          <a:effectLst/>
        </p:spPr>
      </p:cxnSp>
      <p:sp>
        <p:nvSpPr>
          <p:cNvPr id="26" name="Arc 25"/>
          <p:cNvSpPr/>
          <p:nvPr/>
        </p:nvSpPr>
        <p:spPr bwMode="auto">
          <a:xfrm>
            <a:off x="8193240" y="3924832"/>
            <a:ext cx="761887" cy="834463"/>
          </a:xfrm>
          <a:prstGeom prst="arc">
            <a:avLst>
              <a:gd name="adj1" fmla="val 16909222"/>
              <a:gd name="adj2" fmla="val 21533365"/>
            </a:avLst>
          </a:prstGeom>
          <a:noFill/>
          <a:ln w="25400" cap="flat" cmpd="sng" algn="ctr">
            <a:solidFill>
              <a:srgbClr val="FFC000"/>
            </a:solidFill>
            <a:prstDash val="solid"/>
            <a:round/>
            <a:headEnd type="triangl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a:solidFill>
                <a:srgbClr val="000000"/>
              </a:solidFill>
              <a:latin typeface="Arial"/>
            </a:endParaRPr>
          </a:p>
        </p:txBody>
      </p:sp>
      <p:graphicFrame>
        <p:nvGraphicFramePr>
          <p:cNvPr id="27" name="对象 28"/>
          <p:cNvGraphicFramePr>
            <a:graphicFrameLocks noChangeAspect="1"/>
          </p:cNvGraphicFramePr>
          <p:nvPr>
            <p:extLst/>
          </p:nvPr>
        </p:nvGraphicFramePr>
        <p:xfrm>
          <a:off x="8574749" y="4047734"/>
          <a:ext cx="210109" cy="290486"/>
        </p:xfrm>
        <a:graphic>
          <a:graphicData uri="http://schemas.openxmlformats.org/presentationml/2006/ole">
            <mc:AlternateContent xmlns:mc="http://schemas.openxmlformats.org/markup-compatibility/2006">
              <mc:Choice xmlns:v="urn:schemas-microsoft-com:vml" Requires="v">
                <p:oleObj spid="_x0000_s4324" name="Equation" r:id="rId24" imgW="177480" imgH="241200" progId="Equation.DSMT4">
                  <p:embed/>
                </p:oleObj>
              </mc:Choice>
              <mc:Fallback>
                <p:oleObj name="Equation" r:id="rId24" imgW="177480" imgH="241200" progId="Equation.DSMT4">
                  <p:embed/>
                  <p:pic>
                    <p:nvPicPr>
                      <p:cNvPr id="27" name="对象 28"/>
                      <p:cNvPicPr/>
                      <p:nvPr/>
                    </p:nvPicPr>
                    <p:blipFill>
                      <a:blip r:embed="rId15"/>
                      <a:stretch>
                        <a:fillRect/>
                      </a:stretch>
                    </p:blipFill>
                    <p:spPr>
                      <a:xfrm>
                        <a:off x="8574749" y="4047734"/>
                        <a:ext cx="210109" cy="290486"/>
                      </a:xfrm>
                      <a:prstGeom prst="rect">
                        <a:avLst/>
                      </a:prstGeom>
                    </p:spPr>
                  </p:pic>
                </p:oleObj>
              </mc:Fallback>
            </mc:AlternateContent>
          </a:graphicData>
        </a:graphic>
      </p:graphicFrame>
      <p:cxnSp>
        <p:nvCxnSpPr>
          <p:cNvPr id="28" name="Straight Connector 27"/>
          <p:cNvCxnSpPr/>
          <p:nvPr/>
        </p:nvCxnSpPr>
        <p:spPr bwMode="auto">
          <a:xfrm>
            <a:off x="5279418" y="5879236"/>
            <a:ext cx="2110964" cy="0"/>
          </a:xfrm>
          <a:prstGeom prst="line">
            <a:avLst/>
          </a:prstGeom>
          <a:solidFill>
            <a:schemeClr val="accent1"/>
          </a:solidFill>
          <a:ln w="127000" cap="flat" cmpd="sng" algn="ctr">
            <a:solidFill>
              <a:srgbClr val="00B0F0">
                <a:alpha val="50000"/>
              </a:srgbClr>
            </a:solidFill>
            <a:prstDash val="solid"/>
            <a:round/>
            <a:headEnd type="triangle" w="med" len="med"/>
            <a:tailEnd type="triangle" w="med" len="med"/>
          </a:ln>
          <a:effectLst/>
        </p:spPr>
      </p:cxnSp>
      <p:sp>
        <p:nvSpPr>
          <p:cNvPr id="29" name="Title 1"/>
          <p:cNvSpPr txBox="1">
            <a:spLocks/>
          </p:cNvSpPr>
          <p:nvPr/>
        </p:nvSpPr>
        <p:spPr bwMode="auto">
          <a:xfrm>
            <a:off x="5922635" y="2244747"/>
            <a:ext cx="2179326"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567" tIns="45784" rIns="91567" bIns="45784" numCol="1" anchor="ctr" anchorCtr="0" compatLnSpc="1">
            <a:prstTxWarp prst="textNoShape">
              <a:avLst/>
            </a:prstTxWarp>
          </a:bodyPr>
          <a:lstStyle>
            <a:lvl1pPr algn="ctr" rtl="0" fontAlgn="base">
              <a:spcBef>
                <a:spcPct val="0"/>
              </a:spcBef>
              <a:spcAft>
                <a:spcPct val="0"/>
              </a:spcAft>
              <a:defRPr sz="3548" b="1">
                <a:solidFill>
                  <a:schemeClr val="tx1"/>
                </a:solidFill>
                <a:latin typeface="+mj-lt"/>
                <a:ea typeface="+mj-ea"/>
                <a:cs typeface="+mj-cs"/>
              </a:defRPr>
            </a:lvl1pPr>
            <a:lvl2pPr algn="l" rtl="0" fontAlgn="base">
              <a:spcBef>
                <a:spcPct val="0"/>
              </a:spcBef>
              <a:spcAft>
                <a:spcPct val="0"/>
              </a:spcAft>
              <a:defRPr sz="3903">
                <a:solidFill>
                  <a:srgbClr val="691638"/>
                </a:solidFill>
                <a:latin typeface="Arial" charset="0"/>
                <a:ea typeface="ＭＳ Ｐゴシック" pitchFamily="116" charset="-128"/>
              </a:defRPr>
            </a:lvl2pPr>
            <a:lvl3pPr algn="l" rtl="0" fontAlgn="base">
              <a:spcBef>
                <a:spcPct val="0"/>
              </a:spcBef>
              <a:spcAft>
                <a:spcPct val="0"/>
              </a:spcAft>
              <a:defRPr sz="3903">
                <a:solidFill>
                  <a:srgbClr val="691638"/>
                </a:solidFill>
                <a:latin typeface="Arial" charset="0"/>
                <a:ea typeface="ＭＳ Ｐゴシック" pitchFamily="116" charset="-128"/>
              </a:defRPr>
            </a:lvl3pPr>
            <a:lvl4pPr algn="l" rtl="0" fontAlgn="base">
              <a:spcBef>
                <a:spcPct val="0"/>
              </a:spcBef>
              <a:spcAft>
                <a:spcPct val="0"/>
              </a:spcAft>
              <a:defRPr sz="3903">
                <a:solidFill>
                  <a:srgbClr val="691638"/>
                </a:solidFill>
                <a:latin typeface="Arial" charset="0"/>
                <a:ea typeface="ＭＳ Ｐゴシック" pitchFamily="116" charset="-128"/>
              </a:defRPr>
            </a:lvl4pPr>
            <a:lvl5pPr algn="l" rtl="0" fontAlgn="base">
              <a:spcBef>
                <a:spcPct val="0"/>
              </a:spcBef>
              <a:spcAft>
                <a:spcPct val="0"/>
              </a:spcAft>
              <a:defRPr sz="3903">
                <a:solidFill>
                  <a:srgbClr val="691638"/>
                </a:solidFill>
                <a:latin typeface="Arial" charset="0"/>
                <a:ea typeface="ＭＳ Ｐゴシック" pitchFamily="116" charset="-128"/>
              </a:defRPr>
            </a:lvl5pPr>
            <a:lvl6pPr marL="405536" algn="l" rtl="0" fontAlgn="base">
              <a:spcBef>
                <a:spcPct val="0"/>
              </a:spcBef>
              <a:spcAft>
                <a:spcPct val="0"/>
              </a:spcAft>
              <a:defRPr sz="3903">
                <a:solidFill>
                  <a:srgbClr val="691638"/>
                </a:solidFill>
                <a:latin typeface="Arial" charset="0"/>
                <a:ea typeface="ＭＳ Ｐゴシック" pitchFamily="116" charset="-128"/>
              </a:defRPr>
            </a:lvl6pPr>
            <a:lvl7pPr marL="811073" algn="l" rtl="0" fontAlgn="base">
              <a:spcBef>
                <a:spcPct val="0"/>
              </a:spcBef>
              <a:spcAft>
                <a:spcPct val="0"/>
              </a:spcAft>
              <a:defRPr sz="3903">
                <a:solidFill>
                  <a:srgbClr val="691638"/>
                </a:solidFill>
                <a:latin typeface="Arial" charset="0"/>
                <a:ea typeface="ＭＳ Ｐゴシック" pitchFamily="116" charset="-128"/>
              </a:defRPr>
            </a:lvl7pPr>
            <a:lvl8pPr marL="1216609" algn="l" rtl="0" fontAlgn="base">
              <a:spcBef>
                <a:spcPct val="0"/>
              </a:spcBef>
              <a:spcAft>
                <a:spcPct val="0"/>
              </a:spcAft>
              <a:defRPr sz="3903">
                <a:solidFill>
                  <a:srgbClr val="691638"/>
                </a:solidFill>
                <a:latin typeface="Arial" charset="0"/>
                <a:ea typeface="ＭＳ Ｐゴシック" pitchFamily="116" charset="-128"/>
              </a:defRPr>
            </a:lvl8pPr>
            <a:lvl9pPr marL="1622146" algn="l" rtl="0" fontAlgn="base">
              <a:spcBef>
                <a:spcPct val="0"/>
              </a:spcBef>
              <a:spcAft>
                <a:spcPct val="0"/>
              </a:spcAft>
              <a:defRPr sz="3903">
                <a:solidFill>
                  <a:srgbClr val="691638"/>
                </a:solidFill>
                <a:latin typeface="Arial" charset="0"/>
                <a:ea typeface="ＭＳ Ｐゴシック" pitchFamily="116" charset="-128"/>
              </a:defRPr>
            </a:lvl9pPr>
          </a:lstStyle>
          <a:p>
            <a:pPr defTabSz="915680" eaLnBrk="1" hangingPunct="1">
              <a:defRPr/>
            </a:pPr>
            <a:r>
              <a:rPr lang="en-US" sz="1776" b="0" kern="0">
                <a:solidFill>
                  <a:srgbClr val="000000"/>
                </a:solidFill>
                <a:latin typeface="Arial"/>
                <a:ea typeface="ＭＳ Ｐゴシック"/>
              </a:rPr>
              <a:t>1D Fourier Transform</a:t>
            </a:r>
            <a:endParaRPr lang="en-US" sz="1776" b="0" kern="0" dirty="0">
              <a:solidFill>
                <a:srgbClr val="000000"/>
              </a:solidFill>
              <a:latin typeface="Arial"/>
              <a:ea typeface="ＭＳ Ｐゴシック"/>
            </a:endParaRPr>
          </a:p>
        </p:txBody>
      </p:sp>
      <p:sp>
        <p:nvSpPr>
          <p:cNvPr id="30" name="Straight Arrow Connector 105"/>
          <p:cNvSpPr>
            <a:spLocks noChangeShapeType="1"/>
          </p:cNvSpPr>
          <p:nvPr/>
        </p:nvSpPr>
        <p:spPr bwMode="auto">
          <a:xfrm rot="13500000" flipV="1">
            <a:off x="3220881" y="4340734"/>
            <a:ext cx="3502598"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graphicFrame>
        <p:nvGraphicFramePr>
          <p:cNvPr id="31" name="对象 28"/>
          <p:cNvGraphicFramePr>
            <a:graphicFrameLocks noChangeAspect="1"/>
          </p:cNvGraphicFramePr>
          <p:nvPr>
            <p:extLst/>
          </p:nvPr>
        </p:nvGraphicFramePr>
        <p:xfrm>
          <a:off x="2959287" y="2042554"/>
          <a:ext cx="826336" cy="366634"/>
        </p:xfrm>
        <a:graphic>
          <a:graphicData uri="http://schemas.openxmlformats.org/presentationml/2006/ole">
            <mc:AlternateContent xmlns:mc="http://schemas.openxmlformats.org/markup-compatibility/2006">
              <mc:Choice xmlns:v="urn:schemas-microsoft-com:vml" Requires="v">
                <p:oleObj spid="_x0000_s4325" name="Equation" r:id="rId25" imgW="698400" imgH="304560" progId="Equation.DSMT4">
                  <p:embed/>
                </p:oleObj>
              </mc:Choice>
              <mc:Fallback>
                <p:oleObj name="Equation" r:id="rId25" imgW="698400" imgH="304560" progId="Equation.DSMT4">
                  <p:embed/>
                  <p:pic>
                    <p:nvPicPr>
                      <p:cNvPr id="31" name="对象 28"/>
                      <p:cNvPicPr/>
                      <p:nvPr/>
                    </p:nvPicPr>
                    <p:blipFill>
                      <a:blip r:embed="rId26"/>
                      <a:stretch>
                        <a:fillRect/>
                      </a:stretch>
                    </p:blipFill>
                    <p:spPr>
                      <a:xfrm>
                        <a:off x="2959287" y="2042554"/>
                        <a:ext cx="826336" cy="366634"/>
                      </a:xfrm>
                      <a:prstGeom prst="rect">
                        <a:avLst/>
                      </a:prstGeom>
                    </p:spPr>
                  </p:pic>
                </p:oleObj>
              </mc:Fallback>
            </mc:AlternateContent>
          </a:graphicData>
        </a:graphic>
      </p:graphicFrame>
      <p:sp>
        <p:nvSpPr>
          <p:cNvPr id="32" name="Title 1"/>
          <p:cNvSpPr txBox="1">
            <a:spLocks/>
          </p:cNvSpPr>
          <p:nvPr/>
        </p:nvSpPr>
        <p:spPr bwMode="auto">
          <a:xfrm>
            <a:off x="3042633" y="4402157"/>
            <a:ext cx="869053"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81224" tIns="40611" rIns="81224" bIns="40611"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defTabSz="915680" eaLnBrk="1" hangingPunct="1">
              <a:defRPr/>
            </a:pPr>
            <a:r>
              <a:rPr lang="en-US" sz="1776" b="0" kern="0" dirty="0">
                <a:solidFill>
                  <a:srgbClr val="000000"/>
                </a:solidFill>
                <a:latin typeface="Arial"/>
                <a:ea typeface="ＭＳ Ｐゴシック"/>
              </a:rPr>
              <a:t>X-rays</a:t>
            </a:r>
          </a:p>
        </p:txBody>
      </p:sp>
      <p:sp>
        <p:nvSpPr>
          <p:cNvPr id="33" name="Freeform 32"/>
          <p:cNvSpPr/>
          <p:nvPr/>
        </p:nvSpPr>
        <p:spPr bwMode="auto">
          <a:xfrm flipH="1">
            <a:off x="3092388" y="2470115"/>
            <a:ext cx="1516203" cy="1542486"/>
          </a:xfrm>
          <a:custGeom>
            <a:avLst/>
            <a:gdLst>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24038 w 2185988"/>
              <a:gd name="connsiteY11" fmla="*/ 504825 h 2171700"/>
              <a:gd name="connsiteX12" fmla="*/ 1938338 w 2185988"/>
              <a:gd name="connsiteY12" fmla="*/ 633412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2066926 w 2185988"/>
              <a:gd name="connsiteY11" fmla="*/ 361950 h 2171700"/>
              <a:gd name="connsiteX12" fmla="*/ 1938338 w 2185988"/>
              <a:gd name="connsiteY12" fmla="*/ 633412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2066926 w 2185988"/>
              <a:gd name="connsiteY11" fmla="*/ 361950 h 2171700"/>
              <a:gd name="connsiteX12" fmla="*/ 2009775 w 2185988"/>
              <a:gd name="connsiteY12" fmla="*/ 590550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85950 w 2185988"/>
              <a:gd name="connsiteY11" fmla="*/ 347662 h 2171700"/>
              <a:gd name="connsiteX12" fmla="*/ 2066926 w 2185988"/>
              <a:gd name="connsiteY12" fmla="*/ 361950 h 2171700"/>
              <a:gd name="connsiteX13" fmla="*/ 2009775 w 2185988"/>
              <a:gd name="connsiteY13" fmla="*/ 590550 h 2171700"/>
              <a:gd name="connsiteX14" fmla="*/ 2024063 w 2185988"/>
              <a:gd name="connsiteY14" fmla="*/ 781050 h 2171700"/>
              <a:gd name="connsiteX15" fmla="*/ 2085975 w 2185988"/>
              <a:gd name="connsiteY15" fmla="*/ 952500 h 2171700"/>
              <a:gd name="connsiteX16" fmla="*/ 2152650 w 2185988"/>
              <a:gd name="connsiteY16" fmla="*/ 1152525 h 2171700"/>
              <a:gd name="connsiteX17" fmla="*/ 2185988 w 2185988"/>
              <a:gd name="connsiteY17" fmla="*/ 1428750 h 2171700"/>
              <a:gd name="connsiteX18" fmla="*/ 2171700 w 2185988"/>
              <a:gd name="connsiteY18" fmla="*/ 1609725 h 2171700"/>
              <a:gd name="connsiteX19" fmla="*/ 2124075 w 2185988"/>
              <a:gd name="connsiteY19" fmla="*/ 1804987 h 2171700"/>
              <a:gd name="connsiteX20" fmla="*/ 2038350 w 2185988"/>
              <a:gd name="connsiteY20" fmla="*/ 1981200 h 2171700"/>
              <a:gd name="connsiteX21" fmla="*/ 1957388 w 2185988"/>
              <a:gd name="connsiteY21" fmla="*/ 2100262 h 2171700"/>
              <a:gd name="connsiteX22" fmla="*/ 1895475 w 2185988"/>
              <a:gd name="connsiteY22"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914525 w 2185988"/>
              <a:gd name="connsiteY11" fmla="*/ 290512 h 2171700"/>
              <a:gd name="connsiteX12" fmla="*/ 2066926 w 2185988"/>
              <a:gd name="connsiteY12" fmla="*/ 361950 h 2171700"/>
              <a:gd name="connsiteX13" fmla="*/ 2009775 w 2185988"/>
              <a:gd name="connsiteY13" fmla="*/ 590550 h 2171700"/>
              <a:gd name="connsiteX14" fmla="*/ 2024063 w 2185988"/>
              <a:gd name="connsiteY14" fmla="*/ 781050 h 2171700"/>
              <a:gd name="connsiteX15" fmla="*/ 2085975 w 2185988"/>
              <a:gd name="connsiteY15" fmla="*/ 952500 h 2171700"/>
              <a:gd name="connsiteX16" fmla="*/ 2152650 w 2185988"/>
              <a:gd name="connsiteY16" fmla="*/ 1152525 h 2171700"/>
              <a:gd name="connsiteX17" fmla="*/ 2185988 w 2185988"/>
              <a:gd name="connsiteY17" fmla="*/ 1428750 h 2171700"/>
              <a:gd name="connsiteX18" fmla="*/ 2171700 w 2185988"/>
              <a:gd name="connsiteY18" fmla="*/ 1609725 h 2171700"/>
              <a:gd name="connsiteX19" fmla="*/ 2124075 w 2185988"/>
              <a:gd name="connsiteY19" fmla="*/ 1804987 h 2171700"/>
              <a:gd name="connsiteX20" fmla="*/ 2038350 w 2185988"/>
              <a:gd name="connsiteY20" fmla="*/ 1981200 h 2171700"/>
              <a:gd name="connsiteX21" fmla="*/ 1957388 w 2185988"/>
              <a:gd name="connsiteY21" fmla="*/ 2100262 h 2171700"/>
              <a:gd name="connsiteX22" fmla="*/ 1895475 w 21859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914525 w 2224088"/>
              <a:gd name="connsiteY11" fmla="*/ 290512 h 2171700"/>
              <a:gd name="connsiteX12" fmla="*/ 2066926 w 2224088"/>
              <a:gd name="connsiteY12" fmla="*/ 361950 h 2171700"/>
              <a:gd name="connsiteX13" fmla="*/ 2224088 w 2224088"/>
              <a:gd name="connsiteY13" fmla="*/ 604837 h 2171700"/>
              <a:gd name="connsiteX14" fmla="*/ 2024063 w 2224088"/>
              <a:gd name="connsiteY14" fmla="*/ 781050 h 2171700"/>
              <a:gd name="connsiteX15" fmla="*/ 2085975 w 2224088"/>
              <a:gd name="connsiteY15" fmla="*/ 952500 h 2171700"/>
              <a:gd name="connsiteX16" fmla="*/ 2152650 w 2224088"/>
              <a:gd name="connsiteY16" fmla="*/ 1152525 h 2171700"/>
              <a:gd name="connsiteX17" fmla="*/ 2185988 w 2224088"/>
              <a:gd name="connsiteY17" fmla="*/ 1428750 h 2171700"/>
              <a:gd name="connsiteX18" fmla="*/ 2171700 w 2224088"/>
              <a:gd name="connsiteY18" fmla="*/ 1609725 h 2171700"/>
              <a:gd name="connsiteX19" fmla="*/ 2124075 w 2224088"/>
              <a:gd name="connsiteY19" fmla="*/ 1804987 h 2171700"/>
              <a:gd name="connsiteX20" fmla="*/ 2038350 w 2224088"/>
              <a:gd name="connsiteY20" fmla="*/ 1981200 h 2171700"/>
              <a:gd name="connsiteX21" fmla="*/ 1957388 w 2224088"/>
              <a:gd name="connsiteY21" fmla="*/ 2100262 h 2171700"/>
              <a:gd name="connsiteX22" fmla="*/ 1895475 w 22240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224088 w 2224088"/>
              <a:gd name="connsiteY13" fmla="*/ 604837 h 2171700"/>
              <a:gd name="connsiteX14" fmla="*/ 2024063 w 2224088"/>
              <a:gd name="connsiteY14" fmla="*/ 781050 h 2171700"/>
              <a:gd name="connsiteX15" fmla="*/ 2085975 w 2224088"/>
              <a:gd name="connsiteY15" fmla="*/ 952500 h 2171700"/>
              <a:gd name="connsiteX16" fmla="*/ 2152650 w 2224088"/>
              <a:gd name="connsiteY16" fmla="*/ 1152525 h 2171700"/>
              <a:gd name="connsiteX17" fmla="*/ 2185988 w 2224088"/>
              <a:gd name="connsiteY17" fmla="*/ 1428750 h 2171700"/>
              <a:gd name="connsiteX18" fmla="*/ 2171700 w 2224088"/>
              <a:gd name="connsiteY18" fmla="*/ 1609725 h 2171700"/>
              <a:gd name="connsiteX19" fmla="*/ 2124075 w 2224088"/>
              <a:gd name="connsiteY19" fmla="*/ 1804987 h 2171700"/>
              <a:gd name="connsiteX20" fmla="*/ 2038350 w 2224088"/>
              <a:gd name="connsiteY20" fmla="*/ 1981200 h 2171700"/>
              <a:gd name="connsiteX21" fmla="*/ 1957388 w 2224088"/>
              <a:gd name="connsiteY21" fmla="*/ 2100262 h 2171700"/>
              <a:gd name="connsiteX22" fmla="*/ 1895475 w 22240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128838 w 2224088"/>
              <a:gd name="connsiteY13" fmla="*/ 452437 h 2171700"/>
              <a:gd name="connsiteX14" fmla="*/ 2224088 w 2224088"/>
              <a:gd name="connsiteY14" fmla="*/ 604837 h 2171700"/>
              <a:gd name="connsiteX15" fmla="*/ 2024063 w 2224088"/>
              <a:gd name="connsiteY15" fmla="*/ 781050 h 2171700"/>
              <a:gd name="connsiteX16" fmla="*/ 2085975 w 2224088"/>
              <a:gd name="connsiteY16" fmla="*/ 952500 h 2171700"/>
              <a:gd name="connsiteX17" fmla="*/ 2152650 w 2224088"/>
              <a:gd name="connsiteY17" fmla="*/ 1152525 h 2171700"/>
              <a:gd name="connsiteX18" fmla="*/ 2185988 w 2224088"/>
              <a:gd name="connsiteY18" fmla="*/ 1428750 h 2171700"/>
              <a:gd name="connsiteX19" fmla="*/ 2171700 w 2224088"/>
              <a:gd name="connsiteY19" fmla="*/ 1609725 h 2171700"/>
              <a:gd name="connsiteX20" fmla="*/ 2124075 w 2224088"/>
              <a:gd name="connsiteY20" fmla="*/ 1804987 h 2171700"/>
              <a:gd name="connsiteX21" fmla="*/ 2038350 w 2224088"/>
              <a:gd name="connsiteY21" fmla="*/ 1981200 h 2171700"/>
              <a:gd name="connsiteX22" fmla="*/ 1957388 w 2224088"/>
              <a:gd name="connsiteY22" fmla="*/ 2100262 h 2171700"/>
              <a:gd name="connsiteX23" fmla="*/ 1895475 w 2224088"/>
              <a:gd name="connsiteY23"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128838 w 2224088"/>
              <a:gd name="connsiteY13" fmla="*/ 452437 h 2171700"/>
              <a:gd name="connsiteX14" fmla="*/ 2224088 w 2224088"/>
              <a:gd name="connsiteY14" fmla="*/ 604837 h 2171700"/>
              <a:gd name="connsiteX15" fmla="*/ 2128838 w 2224088"/>
              <a:gd name="connsiteY15" fmla="*/ 671512 h 2171700"/>
              <a:gd name="connsiteX16" fmla="*/ 2024063 w 2224088"/>
              <a:gd name="connsiteY16" fmla="*/ 781050 h 2171700"/>
              <a:gd name="connsiteX17" fmla="*/ 2085975 w 2224088"/>
              <a:gd name="connsiteY17" fmla="*/ 952500 h 2171700"/>
              <a:gd name="connsiteX18" fmla="*/ 2152650 w 2224088"/>
              <a:gd name="connsiteY18" fmla="*/ 1152525 h 2171700"/>
              <a:gd name="connsiteX19" fmla="*/ 2185988 w 2224088"/>
              <a:gd name="connsiteY19" fmla="*/ 1428750 h 2171700"/>
              <a:gd name="connsiteX20" fmla="*/ 2171700 w 2224088"/>
              <a:gd name="connsiteY20" fmla="*/ 1609725 h 2171700"/>
              <a:gd name="connsiteX21" fmla="*/ 2124075 w 2224088"/>
              <a:gd name="connsiteY21" fmla="*/ 1804987 h 2171700"/>
              <a:gd name="connsiteX22" fmla="*/ 2038350 w 2224088"/>
              <a:gd name="connsiteY22" fmla="*/ 1981200 h 2171700"/>
              <a:gd name="connsiteX23" fmla="*/ 1957388 w 2224088"/>
              <a:gd name="connsiteY23" fmla="*/ 2100262 h 2171700"/>
              <a:gd name="connsiteX24" fmla="*/ 1895475 w 22240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2128838 w 2185988"/>
              <a:gd name="connsiteY13" fmla="*/ 452437 h 2171700"/>
              <a:gd name="connsiteX14" fmla="*/ 2138363 w 2185988"/>
              <a:gd name="connsiteY14" fmla="*/ 576262 h 2171700"/>
              <a:gd name="connsiteX15" fmla="*/ 2128838 w 2185988"/>
              <a:gd name="connsiteY15" fmla="*/ 671512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1962150 w 2185988"/>
              <a:gd name="connsiteY13" fmla="*/ 342900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62150 w 2185988"/>
              <a:gd name="connsiteY13" fmla="*/ 342900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09764 w 2185988"/>
              <a:gd name="connsiteY12" fmla="*/ 290513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09764 w 2185988"/>
              <a:gd name="connsiteY12" fmla="*/ 290513 h 2171700"/>
              <a:gd name="connsiteX13" fmla="*/ 2071687 w 2185988"/>
              <a:gd name="connsiteY13" fmla="*/ 309562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071687 w 2185988"/>
              <a:gd name="connsiteY13" fmla="*/ 309562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105025 w 2185988"/>
              <a:gd name="connsiteY17" fmla="*/ 962025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105025 w 2185988"/>
              <a:gd name="connsiteY17" fmla="*/ 962025 h 2171700"/>
              <a:gd name="connsiteX18" fmla="*/ 2176463 w 2185988"/>
              <a:gd name="connsiteY18" fmla="*/ 1214437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262286"/>
              <a:gd name="connsiteX1" fmla="*/ 157163 w 2185988"/>
              <a:gd name="connsiteY1" fmla="*/ 185737 h 2262286"/>
              <a:gd name="connsiteX2" fmla="*/ 333375 w 2185988"/>
              <a:gd name="connsiteY2" fmla="*/ 95250 h 2262286"/>
              <a:gd name="connsiteX3" fmla="*/ 495300 w 2185988"/>
              <a:gd name="connsiteY3" fmla="*/ 33337 h 2262286"/>
              <a:gd name="connsiteX4" fmla="*/ 690563 w 2185988"/>
              <a:gd name="connsiteY4" fmla="*/ 0 h 2262286"/>
              <a:gd name="connsiteX5" fmla="*/ 871538 w 2185988"/>
              <a:gd name="connsiteY5" fmla="*/ 4762 h 2262286"/>
              <a:gd name="connsiteX6" fmla="*/ 1066800 w 2185988"/>
              <a:gd name="connsiteY6" fmla="*/ 28575 h 2262286"/>
              <a:gd name="connsiteX7" fmla="*/ 1276350 w 2185988"/>
              <a:gd name="connsiteY7" fmla="*/ 104775 h 2262286"/>
              <a:gd name="connsiteX8" fmla="*/ 1428750 w 2185988"/>
              <a:gd name="connsiteY8" fmla="*/ 171450 h 2262286"/>
              <a:gd name="connsiteX9" fmla="*/ 1571625 w 2185988"/>
              <a:gd name="connsiteY9" fmla="*/ 266700 h 2262286"/>
              <a:gd name="connsiteX10" fmla="*/ 1704975 w 2185988"/>
              <a:gd name="connsiteY10" fmla="*/ 385762 h 2262286"/>
              <a:gd name="connsiteX11" fmla="*/ 1809750 w 2185988"/>
              <a:gd name="connsiteY11" fmla="*/ 328613 h 2262286"/>
              <a:gd name="connsiteX12" fmla="*/ 1976439 w 2185988"/>
              <a:gd name="connsiteY12" fmla="*/ 300038 h 2262286"/>
              <a:gd name="connsiteX13" fmla="*/ 2128838 w 2185988"/>
              <a:gd name="connsiteY13" fmla="*/ 452437 h 2262286"/>
              <a:gd name="connsiteX14" fmla="*/ 2138363 w 2185988"/>
              <a:gd name="connsiteY14" fmla="*/ 576262 h 2262286"/>
              <a:gd name="connsiteX15" fmla="*/ 2095501 w 2185988"/>
              <a:gd name="connsiteY15" fmla="*/ 681037 h 2262286"/>
              <a:gd name="connsiteX16" fmla="*/ 2024063 w 2185988"/>
              <a:gd name="connsiteY16" fmla="*/ 781050 h 2262286"/>
              <a:gd name="connsiteX17" fmla="*/ 2105025 w 2185988"/>
              <a:gd name="connsiteY17" fmla="*/ 962025 h 2262286"/>
              <a:gd name="connsiteX18" fmla="*/ 2176463 w 2185988"/>
              <a:gd name="connsiteY18" fmla="*/ 1214437 h 2262286"/>
              <a:gd name="connsiteX19" fmla="*/ 2185988 w 2185988"/>
              <a:gd name="connsiteY19" fmla="*/ 1428750 h 2262286"/>
              <a:gd name="connsiteX20" fmla="*/ 2171700 w 2185988"/>
              <a:gd name="connsiteY20" fmla="*/ 1609725 h 2262286"/>
              <a:gd name="connsiteX21" fmla="*/ 2124075 w 2185988"/>
              <a:gd name="connsiteY21" fmla="*/ 1804987 h 2262286"/>
              <a:gd name="connsiteX22" fmla="*/ 2038350 w 2185988"/>
              <a:gd name="connsiteY22" fmla="*/ 1981200 h 2262286"/>
              <a:gd name="connsiteX23" fmla="*/ 1957388 w 2185988"/>
              <a:gd name="connsiteY23" fmla="*/ 2100262 h 2262286"/>
              <a:gd name="connsiteX24" fmla="*/ 1833006 w 2185988"/>
              <a:gd name="connsiteY24" fmla="*/ 2262286 h 2262286"/>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571625 w 2185988"/>
              <a:gd name="connsiteY9" fmla="*/ 266700 h 2231435"/>
              <a:gd name="connsiteX10" fmla="*/ 1704975 w 2185988"/>
              <a:gd name="connsiteY10" fmla="*/ 38576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704975 w 2185988"/>
              <a:gd name="connsiteY10" fmla="*/ 38576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1987499 w 2185988"/>
              <a:gd name="connsiteY16" fmla="*/ 756368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2004758 w 2185988"/>
              <a:gd name="connsiteY11" fmla="*/ 106478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80382 w 2185988"/>
              <a:gd name="connsiteY11" fmla="*/ 75626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92570 w 2185988"/>
              <a:gd name="connsiteY11" fmla="*/ 81797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92570 w 2185988"/>
              <a:gd name="connsiteY11" fmla="*/ 81797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32949 w 2185988"/>
              <a:gd name="connsiteY10" fmla="*/ 15537 h 2231435"/>
              <a:gd name="connsiteX11" fmla="*/ 1992570 w 2185988"/>
              <a:gd name="connsiteY11" fmla="*/ 81797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26471 w 2185988"/>
              <a:gd name="connsiteY9" fmla="*/ 69247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7691 w 2185988"/>
              <a:gd name="connsiteY15" fmla="*/ 65018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45777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608190 w 2185988"/>
              <a:gd name="connsiteY9" fmla="*/ 50735 h 2206753"/>
              <a:gd name="connsiteX10" fmla="*/ 1832949 w 2185988"/>
              <a:gd name="connsiteY10" fmla="*/ 15537 h 2206753"/>
              <a:gd name="connsiteX11" fmla="*/ 1998663 w 2185988"/>
              <a:gd name="connsiteY11" fmla="*/ 44774 h 2206753"/>
              <a:gd name="connsiteX12" fmla="*/ 2104411 w 2185988"/>
              <a:gd name="connsiteY12" fmla="*/ 145777 h 2206753"/>
              <a:gd name="connsiteX13" fmla="*/ 2177590 w 2185988"/>
              <a:gd name="connsiteY13" fmla="*/ 335200 h 2206753"/>
              <a:gd name="connsiteX14" fmla="*/ 2168833 w 2185988"/>
              <a:gd name="connsiteY14" fmla="*/ 489877 h 2206753"/>
              <a:gd name="connsiteX15" fmla="*/ 2095503 w 2185988"/>
              <a:gd name="connsiteY15" fmla="*/ 625503 h 2206753"/>
              <a:gd name="connsiteX16" fmla="*/ 2005780 w 2185988"/>
              <a:gd name="connsiteY16" fmla="*/ 737857 h 2206753"/>
              <a:gd name="connsiteX17" fmla="*/ 2105025 w 2185988"/>
              <a:gd name="connsiteY17" fmla="*/ 962025 h 2206753"/>
              <a:gd name="connsiteX18" fmla="*/ 2176463 w 2185988"/>
              <a:gd name="connsiteY18" fmla="*/ 1214437 h 2206753"/>
              <a:gd name="connsiteX19" fmla="*/ 2185988 w 2185988"/>
              <a:gd name="connsiteY19" fmla="*/ 1428750 h 2206753"/>
              <a:gd name="connsiteX20" fmla="*/ 2171700 w 2185988"/>
              <a:gd name="connsiteY20" fmla="*/ 1609725 h 2206753"/>
              <a:gd name="connsiteX21" fmla="*/ 2124075 w 2185988"/>
              <a:gd name="connsiteY21" fmla="*/ 1804987 h 2206753"/>
              <a:gd name="connsiteX22" fmla="*/ 2038350 w 2185988"/>
              <a:gd name="connsiteY22" fmla="*/ 1981200 h 2206753"/>
              <a:gd name="connsiteX23" fmla="*/ 1957388 w 2185988"/>
              <a:gd name="connsiteY23" fmla="*/ 2100262 h 2206753"/>
              <a:gd name="connsiteX24" fmla="*/ 1881757 w 2185988"/>
              <a:gd name="connsiteY24"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608190 w 2185988"/>
              <a:gd name="connsiteY9" fmla="*/ 50735 h 2206753"/>
              <a:gd name="connsiteX10" fmla="*/ 1725998 w 2185988"/>
              <a:gd name="connsiteY10" fmla="*/ 16732 h 2206753"/>
              <a:gd name="connsiteX11" fmla="*/ 1832949 w 2185988"/>
              <a:gd name="connsiteY11" fmla="*/ 15537 h 2206753"/>
              <a:gd name="connsiteX12" fmla="*/ 1998663 w 2185988"/>
              <a:gd name="connsiteY12" fmla="*/ 44774 h 2206753"/>
              <a:gd name="connsiteX13" fmla="*/ 2104411 w 2185988"/>
              <a:gd name="connsiteY13" fmla="*/ 145777 h 2206753"/>
              <a:gd name="connsiteX14" fmla="*/ 2177590 w 2185988"/>
              <a:gd name="connsiteY14" fmla="*/ 335200 h 2206753"/>
              <a:gd name="connsiteX15" fmla="*/ 2168833 w 2185988"/>
              <a:gd name="connsiteY15" fmla="*/ 489877 h 2206753"/>
              <a:gd name="connsiteX16" fmla="*/ 2095503 w 2185988"/>
              <a:gd name="connsiteY16" fmla="*/ 625503 h 2206753"/>
              <a:gd name="connsiteX17" fmla="*/ 2005780 w 2185988"/>
              <a:gd name="connsiteY17" fmla="*/ 737857 h 2206753"/>
              <a:gd name="connsiteX18" fmla="*/ 2105025 w 2185988"/>
              <a:gd name="connsiteY18" fmla="*/ 962025 h 2206753"/>
              <a:gd name="connsiteX19" fmla="*/ 2176463 w 2185988"/>
              <a:gd name="connsiteY19" fmla="*/ 1214437 h 2206753"/>
              <a:gd name="connsiteX20" fmla="*/ 2185988 w 2185988"/>
              <a:gd name="connsiteY20" fmla="*/ 1428750 h 2206753"/>
              <a:gd name="connsiteX21" fmla="*/ 2171700 w 2185988"/>
              <a:gd name="connsiteY21" fmla="*/ 1609725 h 2206753"/>
              <a:gd name="connsiteX22" fmla="*/ 2124075 w 2185988"/>
              <a:gd name="connsiteY22" fmla="*/ 1804987 h 2206753"/>
              <a:gd name="connsiteX23" fmla="*/ 2038350 w 2185988"/>
              <a:gd name="connsiteY23" fmla="*/ 1981200 h 2206753"/>
              <a:gd name="connsiteX24" fmla="*/ 1957388 w 2185988"/>
              <a:gd name="connsiteY24" fmla="*/ 2100262 h 2206753"/>
              <a:gd name="connsiteX25" fmla="*/ 1881757 w 2185988"/>
              <a:gd name="connsiteY25"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98663 w 2185988"/>
              <a:gd name="connsiteY13" fmla="*/ 44774 h 2206753"/>
              <a:gd name="connsiteX14" fmla="*/ 2104411 w 2185988"/>
              <a:gd name="connsiteY14" fmla="*/ 145777 h 2206753"/>
              <a:gd name="connsiteX15" fmla="*/ 2177590 w 2185988"/>
              <a:gd name="connsiteY15" fmla="*/ 335200 h 2206753"/>
              <a:gd name="connsiteX16" fmla="*/ 2168833 w 2185988"/>
              <a:gd name="connsiteY16" fmla="*/ 489877 h 2206753"/>
              <a:gd name="connsiteX17" fmla="*/ 2095503 w 2185988"/>
              <a:gd name="connsiteY17" fmla="*/ 625503 h 2206753"/>
              <a:gd name="connsiteX18" fmla="*/ 2005780 w 2185988"/>
              <a:gd name="connsiteY18" fmla="*/ 737857 h 2206753"/>
              <a:gd name="connsiteX19" fmla="*/ 2105025 w 2185988"/>
              <a:gd name="connsiteY19" fmla="*/ 962025 h 2206753"/>
              <a:gd name="connsiteX20" fmla="*/ 2176463 w 2185988"/>
              <a:gd name="connsiteY20" fmla="*/ 1214437 h 2206753"/>
              <a:gd name="connsiteX21" fmla="*/ 2185988 w 2185988"/>
              <a:gd name="connsiteY21" fmla="*/ 1428750 h 2206753"/>
              <a:gd name="connsiteX22" fmla="*/ 2171700 w 2185988"/>
              <a:gd name="connsiteY22" fmla="*/ 1609725 h 2206753"/>
              <a:gd name="connsiteX23" fmla="*/ 2124075 w 2185988"/>
              <a:gd name="connsiteY23" fmla="*/ 1804987 h 2206753"/>
              <a:gd name="connsiteX24" fmla="*/ 2038350 w 2185988"/>
              <a:gd name="connsiteY24" fmla="*/ 1981200 h 2206753"/>
              <a:gd name="connsiteX25" fmla="*/ 1957388 w 2185988"/>
              <a:gd name="connsiteY25" fmla="*/ 2100262 h 2206753"/>
              <a:gd name="connsiteX26" fmla="*/ 1881757 w 2185988"/>
              <a:gd name="connsiteY26"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104411 w 2185988"/>
              <a:gd name="connsiteY15" fmla="*/ 145777 h 2206753"/>
              <a:gd name="connsiteX16" fmla="*/ 2177590 w 2185988"/>
              <a:gd name="connsiteY16" fmla="*/ 335200 h 2206753"/>
              <a:gd name="connsiteX17" fmla="*/ 2168833 w 2185988"/>
              <a:gd name="connsiteY17" fmla="*/ 489877 h 2206753"/>
              <a:gd name="connsiteX18" fmla="*/ 2095503 w 2185988"/>
              <a:gd name="connsiteY18" fmla="*/ 625503 h 2206753"/>
              <a:gd name="connsiteX19" fmla="*/ 2005780 w 2185988"/>
              <a:gd name="connsiteY19" fmla="*/ 737857 h 2206753"/>
              <a:gd name="connsiteX20" fmla="*/ 2105025 w 2185988"/>
              <a:gd name="connsiteY20" fmla="*/ 962025 h 2206753"/>
              <a:gd name="connsiteX21" fmla="*/ 2176463 w 2185988"/>
              <a:gd name="connsiteY21" fmla="*/ 1214437 h 2206753"/>
              <a:gd name="connsiteX22" fmla="*/ 2185988 w 2185988"/>
              <a:gd name="connsiteY22" fmla="*/ 1428750 h 2206753"/>
              <a:gd name="connsiteX23" fmla="*/ 2171700 w 2185988"/>
              <a:gd name="connsiteY23" fmla="*/ 1609725 h 2206753"/>
              <a:gd name="connsiteX24" fmla="*/ 2124075 w 2185988"/>
              <a:gd name="connsiteY24" fmla="*/ 1804987 h 2206753"/>
              <a:gd name="connsiteX25" fmla="*/ 2038350 w 2185988"/>
              <a:gd name="connsiteY25" fmla="*/ 1981200 h 2206753"/>
              <a:gd name="connsiteX26" fmla="*/ 1957388 w 2185988"/>
              <a:gd name="connsiteY26" fmla="*/ 2100262 h 2206753"/>
              <a:gd name="connsiteX27" fmla="*/ 1881757 w 2185988"/>
              <a:gd name="connsiteY27"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77590 w 2185988"/>
              <a:gd name="connsiteY17" fmla="*/ 335200 h 2206753"/>
              <a:gd name="connsiteX18" fmla="*/ 2168833 w 2185988"/>
              <a:gd name="connsiteY18" fmla="*/ 489877 h 2206753"/>
              <a:gd name="connsiteX19" fmla="*/ 2095503 w 2185988"/>
              <a:gd name="connsiteY19" fmla="*/ 625503 h 2206753"/>
              <a:gd name="connsiteX20" fmla="*/ 2005780 w 2185988"/>
              <a:gd name="connsiteY20" fmla="*/ 737857 h 2206753"/>
              <a:gd name="connsiteX21" fmla="*/ 2105025 w 2185988"/>
              <a:gd name="connsiteY21" fmla="*/ 962025 h 2206753"/>
              <a:gd name="connsiteX22" fmla="*/ 2176463 w 2185988"/>
              <a:gd name="connsiteY22" fmla="*/ 1214437 h 2206753"/>
              <a:gd name="connsiteX23" fmla="*/ 2185988 w 2185988"/>
              <a:gd name="connsiteY23" fmla="*/ 1428750 h 2206753"/>
              <a:gd name="connsiteX24" fmla="*/ 2171700 w 2185988"/>
              <a:gd name="connsiteY24" fmla="*/ 1609725 h 2206753"/>
              <a:gd name="connsiteX25" fmla="*/ 2124075 w 2185988"/>
              <a:gd name="connsiteY25" fmla="*/ 1804987 h 2206753"/>
              <a:gd name="connsiteX26" fmla="*/ 2038350 w 2185988"/>
              <a:gd name="connsiteY26" fmla="*/ 1981200 h 2206753"/>
              <a:gd name="connsiteX27" fmla="*/ 1957388 w 2185988"/>
              <a:gd name="connsiteY27" fmla="*/ 2100262 h 2206753"/>
              <a:gd name="connsiteX28" fmla="*/ 1881757 w 2185988"/>
              <a:gd name="connsiteY28"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68833 w 2185988"/>
              <a:gd name="connsiteY19" fmla="*/ 489877 h 2206753"/>
              <a:gd name="connsiteX20" fmla="*/ 2095503 w 2185988"/>
              <a:gd name="connsiteY20" fmla="*/ 625503 h 2206753"/>
              <a:gd name="connsiteX21" fmla="*/ 2005780 w 2185988"/>
              <a:gd name="connsiteY21" fmla="*/ 737857 h 2206753"/>
              <a:gd name="connsiteX22" fmla="*/ 2105025 w 2185988"/>
              <a:gd name="connsiteY22" fmla="*/ 962025 h 2206753"/>
              <a:gd name="connsiteX23" fmla="*/ 2176463 w 2185988"/>
              <a:gd name="connsiteY23" fmla="*/ 1214437 h 2206753"/>
              <a:gd name="connsiteX24" fmla="*/ 2185988 w 2185988"/>
              <a:gd name="connsiteY24" fmla="*/ 1428750 h 2206753"/>
              <a:gd name="connsiteX25" fmla="*/ 2171700 w 2185988"/>
              <a:gd name="connsiteY25" fmla="*/ 1609725 h 2206753"/>
              <a:gd name="connsiteX26" fmla="*/ 2124075 w 2185988"/>
              <a:gd name="connsiteY26" fmla="*/ 1804987 h 2206753"/>
              <a:gd name="connsiteX27" fmla="*/ 2038350 w 2185988"/>
              <a:gd name="connsiteY27" fmla="*/ 1981200 h 2206753"/>
              <a:gd name="connsiteX28" fmla="*/ 1957388 w 2185988"/>
              <a:gd name="connsiteY28" fmla="*/ 2100262 h 2206753"/>
              <a:gd name="connsiteX29" fmla="*/ 1881757 w 2185988"/>
              <a:gd name="connsiteY29"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095503 w 2185988"/>
              <a:gd name="connsiteY21" fmla="*/ 625503 h 2206753"/>
              <a:gd name="connsiteX22" fmla="*/ 2005780 w 2185988"/>
              <a:gd name="connsiteY22" fmla="*/ 737857 h 2206753"/>
              <a:gd name="connsiteX23" fmla="*/ 2105025 w 2185988"/>
              <a:gd name="connsiteY23" fmla="*/ 962025 h 2206753"/>
              <a:gd name="connsiteX24" fmla="*/ 2176463 w 2185988"/>
              <a:gd name="connsiteY24" fmla="*/ 1214437 h 2206753"/>
              <a:gd name="connsiteX25" fmla="*/ 2185988 w 2185988"/>
              <a:gd name="connsiteY25" fmla="*/ 1428750 h 2206753"/>
              <a:gd name="connsiteX26" fmla="*/ 2171700 w 2185988"/>
              <a:gd name="connsiteY26" fmla="*/ 1609725 h 2206753"/>
              <a:gd name="connsiteX27" fmla="*/ 2124075 w 2185988"/>
              <a:gd name="connsiteY27" fmla="*/ 1804987 h 2206753"/>
              <a:gd name="connsiteX28" fmla="*/ 2038350 w 2185988"/>
              <a:gd name="connsiteY28" fmla="*/ 1981200 h 2206753"/>
              <a:gd name="connsiteX29" fmla="*/ 1957388 w 2185988"/>
              <a:gd name="connsiteY29" fmla="*/ 2100262 h 2206753"/>
              <a:gd name="connsiteX30" fmla="*/ 1881757 w 2185988"/>
              <a:gd name="connsiteY30"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6811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3842 w 2185988"/>
              <a:gd name="connsiteY11" fmla="*/ 10187 h 2206753"/>
              <a:gd name="connsiteX12" fmla="*/ 1832949 w 2185988"/>
              <a:gd name="connsiteY12" fmla="*/ 6811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8582 h 2211010"/>
              <a:gd name="connsiteX1" fmla="*/ 157163 w 2185988"/>
              <a:gd name="connsiteY1" fmla="*/ 189994 h 2211010"/>
              <a:gd name="connsiteX2" fmla="*/ 333375 w 2185988"/>
              <a:gd name="connsiteY2" fmla="*/ 99507 h 2211010"/>
              <a:gd name="connsiteX3" fmla="*/ 495300 w 2185988"/>
              <a:gd name="connsiteY3" fmla="*/ 37594 h 2211010"/>
              <a:gd name="connsiteX4" fmla="*/ 690563 w 2185988"/>
              <a:gd name="connsiteY4" fmla="*/ 4257 h 2211010"/>
              <a:gd name="connsiteX5" fmla="*/ 871538 w 2185988"/>
              <a:gd name="connsiteY5" fmla="*/ 9019 h 2211010"/>
              <a:gd name="connsiteX6" fmla="*/ 1066800 w 2185988"/>
              <a:gd name="connsiteY6" fmla="*/ 32832 h 2211010"/>
              <a:gd name="connsiteX7" fmla="*/ 1276350 w 2185988"/>
              <a:gd name="connsiteY7" fmla="*/ 109032 h 2211010"/>
              <a:gd name="connsiteX8" fmla="*/ 1428750 w 2185988"/>
              <a:gd name="connsiteY8" fmla="*/ 175707 h 2211010"/>
              <a:gd name="connsiteX9" fmla="*/ 1512708 w 2185988"/>
              <a:gd name="connsiteY9" fmla="*/ 113545 h 2211010"/>
              <a:gd name="connsiteX10" fmla="*/ 1608190 w 2185988"/>
              <a:gd name="connsiteY10" fmla="*/ 54992 h 2211010"/>
              <a:gd name="connsiteX11" fmla="*/ 1723842 w 2185988"/>
              <a:gd name="connsiteY11" fmla="*/ 14444 h 2211010"/>
              <a:gd name="connsiteX12" fmla="*/ 1835105 w 2185988"/>
              <a:gd name="connsiteY12" fmla="*/ 160 h 2211010"/>
              <a:gd name="connsiteX13" fmla="*/ 1921004 w 2185988"/>
              <a:gd name="connsiteY13" fmla="*/ 25881 h 2211010"/>
              <a:gd name="connsiteX14" fmla="*/ 1998663 w 2185988"/>
              <a:gd name="connsiteY14" fmla="*/ 49031 h 2211010"/>
              <a:gd name="connsiteX15" fmla="*/ 2052027 w 2185988"/>
              <a:gd name="connsiteY15" fmla="*/ 88864 h 2211010"/>
              <a:gd name="connsiteX16" fmla="*/ 2104411 w 2185988"/>
              <a:gd name="connsiteY16" fmla="*/ 150034 h 2211010"/>
              <a:gd name="connsiteX17" fmla="*/ 2158670 w 2185988"/>
              <a:gd name="connsiteY17" fmla="*/ 240038 h 2211010"/>
              <a:gd name="connsiteX18" fmla="*/ 2177590 w 2185988"/>
              <a:gd name="connsiteY18" fmla="*/ 339457 h 2211010"/>
              <a:gd name="connsiteX19" fmla="*/ 2176953 w 2185988"/>
              <a:gd name="connsiteY19" fmla="*/ 409725 h 2211010"/>
              <a:gd name="connsiteX20" fmla="*/ 2168833 w 2185988"/>
              <a:gd name="connsiteY20" fmla="*/ 494134 h 2211010"/>
              <a:gd name="connsiteX21" fmla="*/ 2134294 w 2185988"/>
              <a:gd name="connsiteY21" fmla="*/ 567069 h 2211010"/>
              <a:gd name="connsiteX22" fmla="*/ 2095503 w 2185988"/>
              <a:gd name="connsiteY22" fmla="*/ 629760 h 2211010"/>
              <a:gd name="connsiteX23" fmla="*/ 2005780 w 2185988"/>
              <a:gd name="connsiteY23" fmla="*/ 742114 h 2211010"/>
              <a:gd name="connsiteX24" fmla="*/ 2105025 w 2185988"/>
              <a:gd name="connsiteY24" fmla="*/ 966282 h 2211010"/>
              <a:gd name="connsiteX25" fmla="*/ 2176463 w 2185988"/>
              <a:gd name="connsiteY25" fmla="*/ 1218694 h 2211010"/>
              <a:gd name="connsiteX26" fmla="*/ 2185988 w 2185988"/>
              <a:gd name="connsiteY26" fmla="*/ 1433007 h 2211010"/>
              <a:gd name="connsiteX27" fmla="*/ 2171700 w 2185988"/>
              <a:gd name="connsiteY27" fmla="*/ 1613982 h 2211010"/>
              <a:gd name="connsiteX28" fmla="*/ 2124075 w 2185988"/>
              <a:gd name="connsiteY28" fmla="*/ 1809244 h 2211010"/>
              <a:gd name="connsiteX29" fmla="*/ 2038350 w 2185988"/>
              <a:gd name="connsiteY29" fmla="*/ 1985457 h 2211010"/>
              <a:gd name="connsiteX30" fmla="*/ 1957388 w 2185988"/>
              <a:gd name="connsiteY30" fmla="*/ 2104519 h 2211010"/>
              <a:gd name="connsiteX31" fmla="*/ 1881757 w 2185988"/>
              <a:gd name="connsiteY31" fmla="*/ 2211010 h 2211010"/>
              <a:gd name="connsiteX0" fmla="*/ 0 w 2185988"/>
              <a:gd name="connsiteY0" fmla="*/ 318582 h 2211010"/>
              <a:gd name="connsiteX1" fmla="*/ 157163 w 2185988"/>
              <a:gd name="connsiteY1" fmla="*/ 189994 h 2211010"/>
              <a:gd name="connsiteX2" fmla="*/ 333375 w 2185988"/>
              <a:gd name="connsiteY2" fmla="*/ 99507 h 2211010"/>
              <a:gd name="connsiteX3" fmla="*/ 495300 w 2185988"/>
              <a:gd name="connsiteY3" fmla="*/ 37594 h 2211010"/>
              <a:gd name="connsiteX4" fmla="*/ 690563 w 2185988"/>
              <a:gd name="connsiteY4" fmla="*/ 4257 h 2211010"/>
              <a:gd name="connsiteX5" fmla="*/ 871538 w 2185988"/>
              <a:gd name="connsiteY5" fmla="*/ 9019 h 2211010"/>
              <a:gd name="connsiteX6" fmla="*/ 1066800 w 2185988"/>
              <a:gd name="connsiteY6" fmla="*/ 32832 h 2211010"/>
              <a:gd name="connsiteX7" fmla="*/ 1276350 w 2185988"/>
              <a:gd name="connsiteY7" fmla="*/ 109032 h 2211010"/>
              <a:gd name="connsiteX8" fmla="*/ 1428750 w 2185988"/>
              <a:gd name="connsiteY8" fmla="*/ 175707 h 2211010"/>
              <a:gd name="connsiteX9" fmla="*/ 1512708 w 2185988"/>
              <a:gd name="connsiteY9" fmla="*/ 113545 h 2211010"/>
              <a:gd name="connsiteX10" fmla="*/ 1608190 w 2185988"/>
              <a:gd name="connsiteY10" fmla="*/ 54992 h 2211010"/>
              <a:gd name="connsiteX11" fmla="*/ 1723842 w 2185988"/>
              <a:gd name="connsiteY11" fmla="*/ 14444 h 2211010"/>
              <a:gd name="connsiteX12" fmla="*/ 1835105 w 2185988"/>
              <a:gd name="connsiteY12" fmla="*/ 160 h 2211010"/>
              <a:gd name="connsiteX13" fmla="*/ 1923158 w 2185988"/>
              <a:gd name="connsiteY13" fmla="*/ 19337 h 2211010"/>
              <a:gd name="connsiteX14" fmla="*/ 1998663 w 2185988"/>
              <a:gd name="connsiteY14" fmla="*/ 49031 h 2211010"/>
              <a:gd name="connsiteX15" fmla="*/ 2052027 w 2185988"/>
              <a:gd name="connsiteY15" fmla="*/ 88864 h 2211010"/>
              <a:gd name="connsiteX16" fmla="*/ 2104411 w 2185988"/>
              <a:gd name="connsiteY16" fmla="*/ 150034 h 2211010"/>
              <a:gd name="connsiteX17" fmla="*/ 2158670 w 2185988"/>
              <a:gd name="connsiteY17" fmla="*/ 240038 h 2211010"/>
              <a:gd name="connsiteX18" fmla="*/ 2177590 w 2185988"/>
              <a:gd name="connsiteY18" fmla="*/ 339457 h 2211010"/>
              <a:gd name="connsiteX19" fmla="*/ 2176953 w 2185988"/>
              <a:gd name="connsiteY19" fmla="*/ 409725 h 2211010"/>
              <a:gd name="connsiteX20" fmla="*/ 2168833 w 2185988"/>
              <a:gd name="connsiteY20" fmla="*/ 494134 h 2211010"/>
              <a:gd name="connsiteX21" fmla="*/ 2134294 w 2185988"/>
              <a:gd name="connsiteY21" fmla="*/ 567069 h 2211010"/>
              <a:gd name="connsiteX22" fmla="*/ 2095503 w 2185988"/>
              <a:gd name="connsiteY22" fmla="*/ 629760 h 2211010"/>
              <a:gd name="connsiteX23" fmla="*/ 2005780 w 2185988"/>
              <a:gd name="connsiteY23" fmla="*/ 742114 h 2211010"/>
              <a:gd name="connsiteX24" fmla="*/ 2105025 w 2185988"/>
              <a:gd name="connsiteY24" fmla="*/ 966282 h 2211010"/>
              <a:gd name="connsiteX25" fmla="*/ 2176463 w 2185988"/>
              <a:gd name="connsiteY25" fmla="*/ 1218694 h 2211010"/>
              <a:gd name="connsiteX26" fmla="*/ 2185988 w 2185988"/>
              <a:gd name="connsiteY26" fmla="*/ 1433007 h 2211010"/>
              <a:gd name="connsiteX27" fmla="*/ 2171700 w 2185988"/>
              <a:gd name="connsiteY27" fmla="*/ 1613982 h 2211010"/>
              <a:gd name="connsiteX28" fmla="*/ 2124075 w 2185988"/>
              <a:gd name="connsiteY28" fmla="*/ 1809244 h 2211010"/>
              <a:gd name="connsiteX29" fmla="*/ 2038350 w 2185988"/>
              <a:gd name="connsiteY29" fmla="*/ 1985457 h 2211010"/>
              <a:gd name="connsiteX30" fmla="*/ 1957388 w 2185988"/>
              <a:gd name="connsiteY30" fmla="*/ 2104519 h 2211010"/>
              <a:gd name="connsiteX31" fmla="*/ 1881757 w 2185988"/>
              <a:gd name="connsiteY31" fmla="*/ 2211010 h 22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5988" h="2211010">
                <a:moveTo>
                  <a:pt x="0" y="318582"/>
                </a:moveTo>
                <a:lnTo>
                  <a:pt x="157163" y="189994"/>
                </a:lnTo>
                <a:lnTo>
                  <a:pt x="333375" y="99507"/>
                </a:lnTo>
                <a:lnTo>
                  <a:pt x="495300" y="37594"/>
                </a:lnTo>
                <a:lnTo>
                  <a:pt x="690563" y="4257"/>
                </a:lnTo>
                <a:lnTo>
                  <a:pt x="871538" y="9019"/>
                </a:lnTo>
                <a:lnTo>
                  <a:pt x="1066800" y="32832"/>
                </a:lnTo>
                <a:lnTo>
                  <a:pt x="1276350" y="109032"/>
                </a:lnTo>
                <a:lnTo>
                  <a:pt x="1428750" y="175707"/>
                </a:lnTo>
                <a:lnTo>
                  <a:pt x="1512708" y="113545"/>
                </a:lnTo>
                <a:lnTo>
                  <a:pt x="1608190" y="54992"/>
                </a:lnTo>
                <a:cubicBezTo>
                  <a:pt x="1657731" y="29206"/>
                  <a:pt x="1686382" y="20310"/>
                  <a:pt x="1723842" y="14444"/>
                </a:cubicBezTo>
                <a:cubicBezTo>
                  <a:pt x="1761302" y="8578"/>
                  <a:pt x="1802604" y="-1383"/>
                  <a:pt x="1835105" y="160"/>
                </a:cubicBezTo>
                <a:lnTo>
                  <a:pt x="1923158" y="19337"/>
                </a:lnTo>
                <a:lnTo>
                  <a:pt x="1998663" y="49031"/>
                </a:lnTo>
                <a:lnTo>
                  <a:pt x="2052027" y="88864"/>
                </a:lnTo>
                <a:lnTo>
                  <a:pt x="2104411" y="150034"/>
                </a:lnTo>
                <a:cubicBezTo>
                  <a:pt x="2122185" y="175230"/>
                  <a:pt x="2146474" y="208468"/>
                  <a:pt x="2158670" y="240038"/>
                </a:cubicBezTo>
                <a:cubicBezTo>
                  <a:pt x="2170867" y="271609"/>
                  <a:pt x="2174543" y="311176"/>
                  <a:pt x="2177590" y="339457"/>
                </a:cubicBezTo>
                <a:cubicBezTo>
                  <a:pt x="2177378" y="362880"/>
                  <a:pt x="2177165" y="386302"/>
                  <a:pt x="2176953" y="409725"/>
                </a:cubicBezTo>
                <a:lnTo>
                  <a:pt x="2168833" y="494134"/>
                </a:lnTo>
                <a:lnTo>
                  <a:pt x="2134294" y="567069"/>
                </a:lnTo>
                <a:lnTo>
                  <a:pt x="2095503" y="629760"/>
                </a:lnTo>
                <a:lnTo>
                  <a:pt x="2005780" y="742114"/>
                </a:lnTo>
                <a:lnTo>
                  <a:pt x="2105025" y="966282"/>
                </a:lnTo>
                <a:lnTo>
                  <a:pt x="2176463" y="1218694"/>
                </a:lnTo>
                <a:lnTo>
                  <a:pt x="2185988" y="1433007"/>
                </a:lnTo>
                <a:lnTo>
                  <a:pt x="2171700" y="1613982"/>
                </a:lnTo>
                <a:lnTo>
                  <a:pt x="2124075" y="1809244"/>
                </a:lnTo>
                <a:lnTo>
                  <a:pt x="2038350" y="1985457"/>
                </a:lnTo>
                <a:lnTo>
                  <a:pt x="1957388" y="2104519"/>
                </a:lnTo>
                <a:cubicBezTo>
                  <a:pt x="1926084" y="2148243"/>
                  <a:pt x="1913061" y="2167286"/>
                  <a:pt x="1881757" y="2211010"/>
                </a:cubicBezTo>
              </a:path>
            </a:pathLst>
          </a:custGeom>
          <a:solidFill>
            <a:srgbClr val="FF0000">
              <a:alpha val="50000"/>
            </a:srgbClr>
          </a:soli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dirty="0">
              <a:solidFill>
                <a:srgbClr val="000000"/>
              </a:solidFill>
              <a:latin typeface="Arial"/>
            </a:endParaRPr>
          </a:p>
        </p:txBody>
      </p:sp>
      <p:sp>
        <p:nvSpPr>
          <p:cNvPr id="34" name="Straight Arrow Connector 105"/>
          <p:cNvSpPr>
            <a:spLocks noChangeShapeType="1"/>
          </p:cNvSpPr>
          <p:nvPr/>
        </p:nvSpPr>
        <p:spPr bwMode="auto">
          <a:xfrm rot="18900000" flipV="1">
            <a:off x="6704027" y="4340734"/>
            <a:ext cx="3184179"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35" name="Straight Arrow Connector 105"/>
          <p:cNvSpPr>
            <a:spLocks noChangeShapeType="1"/>
          </p:cNvSpPr>
          <p:nvPr/>
        </p:nvSpPr>
        <p:spPr bwMode="auto">
          <a:xfrm rot="18900000" flipV="1">
            <a:off x="2324588" y="3250317"/>
            <a:ext cx="3492610"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36" name="Line 69"/>
          <p:cNvSpPr>
            <a:spLocks noChangeShapeType="1"/>
          </p:cNvSpPr>
          <p:nvPr/>
        </p:nvSpPr>
        <p:spPr bwMode="auto">
          <a:xfrm flipH="1" flipV="1">
            <a:off x="4585762" y="2734233"/>
            <a:ext cx="1855787" cy="1855787"/>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7" name="Line 70"/>
          <p:cNvSpPr>
            <a:spLocks noChangeShapeType="1"/>
          </p:cNvSpPr>
          <p:nvPr/>
        </p:nvSpPr>
        <p:spPr bwMode="auto">
          <a:xfrm flipH="1" flipV="1">
            <a:off x="4450201" y="2869792"/>
            <a:ext cx="1991348" cy="199134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8" name="Line 71"/>
          <p:cNvSpPr>
            <a:spLocks noChangeShapeType="1"/>
          </p:cNvSpPr>
          <p:nvPr/>
        </p:nvSpPr>
        <p:spPr bwMode="auto">
          <a:xfrm flipH="1" flipV="1">
            <a:off x="4314641" y="3005356"/>
            <a:ext cx="2126909" cy="212690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9" name="Line 72"/>
          <p:cNvSpPr>
            <a:spLocks noChangeShapeType="1"/>
          </p:cNvSpPr>
          <p:nvPr/>
        </p:nvSpPr>
        <p:spPr bwMode="auto">
          <a:xfrm flipH="1" flipV="1">
            <a:off x="4179081" y="3140916"/>
            <a:ext cx="2262469" cy="226246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0" name="Line 73"/>
          <p:cNvSpPr>
            <a:spLocks noChangeShapeType="1"/>
          </p:cNvSpPr>
          <p:nvPr/>
        </p:nvSpPr>
        <p:spPr bwMode="auto">
          <a:xfrm flipH="1" flipV="1">
            <a:off x="4043519" y="3276475"/>
            <a:ext cx="2392661" cy="2392661"/>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1" name="Line 74"/>
          <p:cNvSpPr>
            <a:spLocks noChangeShapeType="1"/>
          </p:cNvSpPr>
          <p:nvPr/>
        </p:nvSpPr>
        <p:spPr bwMode="auto">
          <a:xfrm flipH="1" flipV="1">
            <a:off x="3907957" y="3412036"/>
            <a:ext cx="2290076" cy="2290076"/>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2" name="Line 75"/>
          <p:cNvSpPr>
            <a:spLocks noChangeShapeType="1"/>
          </p:cNvSpPr>
          <p:nvPr/>
        </p:nvSpPr>
        <p:spPr bwMode="auto">
          <a:xfrm flipH="1" flipV="1">
            <a:off x="3772397" y="3547597"/>
            <a:ext cx="2140519" cy="214051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3" name="Line 76"/>
          <p:cNvSpPr>
            <a:spLocks noChangeShapeType="1"/>
          </p:cNvSpPr>
          <p:nvPr/>
        </p:nvSpPr>
        <p:spPr bwMode="auto">
          <a:xfrm flipH="1" flipV="1">
            <a:off x="3636838" y="3683157"/>
            <a:ext cx="2028104" cy="2028104"/>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4" name="Line 76"/>
          <p:cNvSpPr>
            <a:spLocks noChangeShapeType="1"/>
          </p:cNvSpPr>
          <p:nvPr/>
        </p:nvSpPr>
        <p:spPr bwMode="auto">
          <a:xfrm flipH="1" flipV="1">
            <a:off x="3501463" y="3818532"/>
            <a:ext cx="1869585" cy="1869585"/>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5" name="Line 76"/>
          <p:cNvSpPr>
            <a:spLocks noChangeShapeType="1"/>
          </p:cNvSpPr>
          <p:nvPr/>
        </p:nvSpPr>
        <p:spPr bwMode="auto">
          <a:xfrm flipH="1" flipV="1">
            <a:off x="3366090" y="3953904"/>
            <a:ext cx="1748208" cy="174820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6" name="Straight Arrow Connector 105"/>
          <p:cNvSpPr>
            <a:spLocks noChangeShapeType="1"/>
          </p:cNvSpPr>
          <p:nvPr/>
        </p:nvSpPr>
        <p:spPr bwMode="auto">
          <a:xfrm rot="17100000" flipV="1">
            <a:off x="7099954" y="4280255"/>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7" name="Straight Arrow Connector 105"/>
          <p:cNvSpPr>
            <a:spLocks noChangeShapeType="1"/>
          </p:cNvSpPr>
          <p:nvPr/>
        </p:nvSpPr>
        <p:spPr bwMode="auto">
          <a:xfrm rot="18000000" flipV="1">
            <a:off x="7065694" y="4330692"/>
            <a:ext cx="2445385" cy="13258"/>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8" name="Straight Arrow Connector 105"/>
          <p:cNvSpPr>
            <a:spLocks noChangeShapeType="1"/>
          </p:cNvSpPr>
          <p:nvPr/>
        </p:nvSpPr>
        <p:spPr bwMode="auto">
          <a:xfrm rot="15300000" flipV="1">
            <a:off x="7044427" y="4235420"/>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9" name="Straight Arrow Connector 105"/>
          <p:cNvSpPr>
            <a:spLocks noChangeShapeType="1"/>
          </p:cNvSpPr>
          <p:nvPr/>
        </p:nvSpPr>
        <p:spPr bwMode="auto">
          <a:xfrm rot="16200000" flipV="1">
            <a:off x="7066112" y="4243883"/>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50" name="Title 1"/>
          <p:cNvSpPr txBox="1">
            <a:spLocks/>
          </p:cNvSpPr>
          <p:nvPr/>
        </p:nvSpPr>
        <p:spPr bwMode="auto">
          <a:xfrm>
            <a:off x="1712283" y="1993685"/>
            <a:ext cx="1416869" cy="45284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567" tIns="45784" rIns="91567" bIns="45784" numCol="1" anchor="ctr" anchorCtr="0" compatLnSpc="1">
            <a:prstTxWarp prst="textNoShape">
              <a:avLst/>
            </a:prstTxWarp>
          </a:bodyPr>
          <a:lstStyle>
            <a:lvl1pPr algn="ctr" rtl="0" fontAlgn="base">
              <a:spcBef>
                <a:spcPct val="0"/>
              </a:spcBef>
              <a:spcAft>
                <a:spcPct val="0"/>
              </a:spcAft>
              <a:defRPr sz="3548" b="1">
                <a:solidFill>
                  <a:schemeClr val="tx1"/>
                </a:solidFill>
                <a:latin typeface="+mj-lt"/>
                <a:ea typeface="+mj-ea"/>
                <a:cs typeface="+mj-cs"/>
              </a:defRPr>
            </a:lvl1pPr>
            <a:lvl2pPr algn="l" rtl="0" fontAlgn="base">
              <a:spcBef>
                <a:spcPct val="0"/>
              </a:spcBef>
              <a:spcAft>
                <a:spcPct val="0"/>
              </a:spcAft>
              <a:defRPr sz="3903">
                <a:solidFill>
                  <a:srgbClr val="691638"/>
                </a:solidFill>
                <a:latin typeface="Arial" charset="0"/>
                <a:ea typeface="ＭＳ Ｐゴシック" pitchFamily="116" charset="-128"/>
              </a:defRPr>
            </a:lvl2pPr>
            <a:lvl3pPr algn="l" rtl="0" fontAlgn="base">
              <a:spcBef>
                <a:spcPct val="0"/>
              </a:spcBef>
              <a:spcAft>
                <a:spcPct val="0"/>
              </a:spcAft>
              <a:defRPr sz="3903">
                <a:solidFill>
                  <a:srgbClr val="691638"/>
                </a:solidFill>
                <a:latin typeface="Arial" charset="0"/>
                <a:ea typeface="ＭＳ Ｐゴシック" pitchFamily="116" charset="-128"/>
              </a:defRPr>
            </a:lvl3pPr>
            <a:lvl4pPr algn="l" rtl="0" fontAlgn="base">
              <a:spcBef>
                <a:spcPct val="0"/>
              </a:spcBef>
              <a:spcAft>
                <a:spcPct val="0"/>
              </a:spcAft>
              <a:defRPr sz="3903">
                <a:solidFill>
                  <a:srgbClr val="691638"/>
                </a:solidFill>
                <a:latin typeface="Arial" charset="0"/>
                <a:ea typeface="ＭＳ Ｐゴシック" pitchFamily="116" charset="-128"/>
              </a:defRPr>
            </a:lvl4pPr>
            <a:lvl5pPr algn="l" rtl="0" fontAlgn="base">
              <a:spcBef>
                <a:spcPct val="0"/>
              </a:spcBef>
              <a:spcAft>
                <a:spcPct val="0"/>
              </a:spcAft>
              <a:defRPr sz="3903">
                <a:solidFill>
                  <a:srgbClr val="691638"/>
                </a:solidFill>
                <a:latin typeface="Arial" charset="0"/>
                <a:ea typeface="ＭＳ Ｐゴシック" pitchFamily="116" charset="-128"/>
              </a:defRPr>
            </a:lvl5pPr>
            <a:lvl6pPr marL="405536" algn="l" rtl="0" fontAlgn="base">
              <a:spcBef>
                <a:spcPct val="0"/>
              </a:spcBef>
              <a:spcAft>
                <a:spcPct val="0"/>
              </a:spcAft>
              <a:defRPr sz="3903">
                <a:solidFill>
                  <a:srgbClr val="691638"/>
                </a:solidFill>
                <a:latin typeface="Arial" charset="0"/>
                <a:ea typeface="ＭＳ Ｐゴシック" pitchFamily="116" charset="-128"/>
              </a:defRPr>
            </a:lvl6pPr>
            <a:lvl7pPr marL="811073" algn="l" rtl="0" fontAlgn="base">
              <a:spcBef>
                <a:spcPct val="0"/>
              </a:spcBef>
              <a:spcAft>
                <a:spcPct val="0"/>
              </a:spcAft>
              <a:defRPr sz="3903">
                <a:solidFill>
                  <a:srgbClr val="691638"/>
                </a:solidFill>
                <a:latin typeface="Arial" charset="0"/>
                <a:ea typeface="ＭＳ Ｐゴシック" pitchFamily="116" charset="-128"/>
              </a:defRPr>
            </a:lvl7pPr>
            <a:lvl8pPr marL="1216609" algn="l" rtl="0" fontAlgn="base">
              <a:spcBef>
                <a:spcPct val="0"/>
              </a:spcBef>
              <a:spcAft>
                <a:spcPct val="0"/>
              </a:spcAft>
              <a:defRPr sz="3903">
                <a:solidFill>
                  <a:srgbClr val="691638"/>
                </a:solidFill>
                <a:latin typeface="Arial" charset="0"/>
                <a:ea typeface="ＭＳ Ｐゴシック" pitchFamily="116" charset="-128"/>
              </a:defRPr>
            </a:lvl8pPr>
            <a:lvl9pPr marL="1622146" algn="l" rtl="0" fontAlgn="base">
              <a:spcBef>
                <a:spcPct val="0"/>
              </a:spcBef>
              <a:spcAft>
                <a:spcPct val="0"/>
              </a:spcAft>
              <a:defRPr sz="3903">
                <a:solidFill>
                  <a:srgbClr val="691638"/>
                </a:solidFill>
                <a:latin typeface="Arial" charset="0"/>
                <a:ea typeface="ＭＳ Ｐゴシック" pitchFamily="116" charset="-128"/>
              </a:defRPr>
            </a:lvl9pPr>
          </a:lstStyle>
          <a:p>
            <a:pPr defTabSz="915680" eaLnBrk="1" hangingPunct="1">
              <a:defRPr/>
            </a:pPr>
            <a:r>
              <a:rPr lang="en-US" sz="1776" b="0" kern="0" dirty="0">
                <a:solidFill>
                  <a:srgbClr val="000000"/>
                </a:solidFill>
                <a:latin typeface="Arial"/>
                <a:ea typeface="ＭＳ Ｐゴシック"/>
              </a:rPr>
              <a:t>Radon Transform</a:t>
            </a:r>
          </a:p>
        </p:txBody>
      </p:sp>
    </p:spTree>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0336"/>
          </a:xfrm>
        </p:spPr>
        <p:txBody>
          <a:bodyPr/>
          <a:lstStyle/>
          <a:p>
            <a:pPr eaLnBrk="1" hangingPunct="1">
              <a:defRPr/>
            </a:pPr>
            <a:r>
              <a:rPr lang="en-US" sz="4400" dirty="0"/>
              <a:t>Fourier Slice Theorem</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297" y="1262230"/>
            <a:ext cx="3917040" cy="450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698" y="1165257"/>
            <a:ext cx="4262007" cy="317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338" y="4301751"/>
            <a:ext cx="4045806" cy="2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919" name="Straight Arrow Connector 4"/>
          <p:cNvCxnSpPr>
            <a:cxnSpLocks noChangeShapeType="1"/>
          </p:cNvCxnSpPr>
          <p:nvPr/>
        </p:nvCxnSpPr>
        <p:spPr bwMode="auto">
          <a:xfrm flipV="1">
            <a:off x="6428251" y="4551334"/>
            <a:ext cx="1278125" cy="174391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20" name="Straight Arrow Connector 9"/>
          <p:cNvCxnSpPr>
            <a:cxnSpLocks noChangeShapeType="1"/>
          </p:cNvCxnSpPr>
          <p:nvPr/>
        </p:nvCxnSpPr>
        <p:spPr bwMode="auto">
          <a:xfrm flipV="1">
            <a:off x="8281850" y="4551334"/>
            <a:ext cx="1278125" cy="174391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Tree>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298" y="383121"/>
            <a:ext cx="3738993" cy="609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127" y="875930"/>
            <a:ext cx="3389257" cy="320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338" y="4301751"/>
            <a:ext cx="4045806" cy="2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941" name="Straight Arrow Connector 6"/>
          <p:cNvCxnSpPr>
            <a:cxnSpLocks noChangeShapeType="1"/>
          </p:cNvCxnSpPr>
          <p:nvPr/>
        </p:nvCxnSpPr>
        <p:spPr bwMode="auto">
          <a:xfrm flipV="1">
            <a:off x="6428251" y="4551334"/>
            <a:ext cx="1278125" cy="174391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9942" name="Straight Arrow Connector 7"/>
          <p:cNvCxnSpPr>
            <a:cxnSpLocks noChangeShapeType="1"/>
          </p:cNvCxnSpPr>
          <p:nvPr/>
        </p:nvCxnSpPr>
        <p:spPr bwMode="auto">
          <a:xfrm flipV="1">
            <a:off x="8281850" y="4551334"/>
            <a:ext cx="1278125" cy="174391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Tree>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Parallel- to Fan-beam FBP</a:t>
            </a:r>
          </a:p>
        </p:txBody>
      </p:sp>
      <p:pic>
        <p:nvPicPr>
          <p:cNvPr id="4" name="Picture 3"/>
          <p:cNvPicPr>
            <a:picLocks noChangeAspect="1"/>
          </p:cNvPicPr>
          <p:nvPr/>
        </p:nvPicPr>
        <p:blipFill>
          <a:blip r:embed="rId2"/>
          <a:stretch>
            <a:fillRect/>
          </a:stretch>
        </p:blipFill>
        <p:spPr>
          <a:xfrm>
            <a:off x="5426491" y="2535984"/>
            <a:ext cx="5298852" cy="3316763"/>
          </a:xfrm>
          <a:prstGeom prst="rect">
            <a:avLst/>
          </a:prstGeom>
        </p:spPr>
      </p:pic>
      <p:pic>
        <p:nvPicPr>
          <p:cNvPr id="5" name="Picture 4"/>
          <p:cNvPicPr>
            <a:picLocks noChangeAspect="1"/>
          </p:cNvPicPr>
          <p:nvPr/>
        </p:nvPicPr>
        <p:blipFill>
          <a:blip r:embed="rId3"/>
          <a:stretch>
            <a:fillRect/>
          </a:stretch>
        </p:blipFill>
        <p:spPr>
          <a:xfrm>
            <a:off x="5504167" y="5200280"/>
            <a:ext cx="5143500" cy="1514475"/>
          </a:xfrm>
          <a:prstGeom prst="rect">
            <a:avLst/>
          </a:prstGeom>
        </p:spPr>
      </p:pic>
      <p:pic>
        <p:nvPicPr>
          <p:cNvPr id="6" name="Picture 5"/>
          <p:cNvPicPr>
            <a:picLocks noChangeAspect="1"/>
          </p:cNvPicPr>
          <p:nvPr/>
        </p:nvPicPr>
        <p:blipFill>
          <a:blip r:embed="rId4"/>
          <a:stretch>
            <a:fillRect/>
          </a:stretch>
        </p:blipFill>
        <p:spPr>
          <a:xfrm>
            <a:off x="5786531" y="1632313"/>
            <a:ext cx="4217128" cy="903670"/>
          </a:xfrm>
          <a:prstGeom prst="rect">
            <a:avLst/>
          </a:prstGeom>
        </p:spPr>
      </p:pic>
      <p:sp>
        <p:nvSpPr>
          <p:cNvPr id="7" name="Rectangle 6"/>
          <p:cNvSpPr/>
          <p:nvPr/>
        </p:nvSpPr>
        <p:spPr bwMode="auto">
          <a:xfrm>
            <a:off x="5282475" y="1632314"/>
            <a:ext cx="5365192" cy="34982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p>
        </p:txBody>
      </p:sp>
      <p:sp>
        <p:nvSpPr>
          <p:cNvPr id="8" name="Rectangle 7"/>
          <p:cNvSpPr/>
          <p:nvPr/>
        </p:nvSpPr>
        <p:spPr bwMode="auto">
          <a:xfrm>
            <a:off x="5282475" y="5274594"/>
            <a:ext cx="5365192" cy="144016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p>
        </p:txBody>
      </p:sp>
      <p:sp>
        <p:nvSpPr>
          <p:cNvPr id="9" name="TextBox 8"/>
          <p:cNvSpPr txBox="1"/>
          <p:nvPr/>
        </p:nvSpPr>
        <p:spPr>
          <a:xfrm>
            <a:off x="1266925" y="2826323"/>
            <a:ext cx="3603872" cy="830997"/>
          </a:xfrm>
          <a:prstGeom prst="rect">
            <a:avLst/>
          </a:prstGeom>
          <a:noFill/>
        </p:spPr>
        <p:txBody>
          <a:bodyPr wrap="none" rtlCol="0">
            <a:spAutoFit/>
          </a:bodyPr>
          <a:lstStyle/>
          <a:p>
            <a:r>
              <a:rPr lang="en-US" b="1" dirty="0">
                <a:solidFill>
                  <a:srgbClr val="FF0000"/>
                </a:solidFill>
              </a:rPr>
              <a:t>Parallel-beam</a:t>
            </a:r>
          </a:p>
          <a:p>
            <a:r>
              <a:rPr lang="en-US" b="1" dirty="0">
                <a:solidFill>
                  <a:srgbClr val="FF0000"/>
                </a:solidFill>
              </a:rPr>
              <a:t>Filtered Backprojection</a:t>
            </a:r>
          </a:p>
        </p:txBody>
      </p:sp>
      <p:sp>
        <p:nvSpPr>
          <p:cNvPr id="10" name="TextBox 9"/>
          <p:cNvSpPr txBox="1"/>
          <p:nvPr/>
        </p:nvSpPr>
        <p:spPr>
          <a:xfrm>
            <a:off x="1266925" y="5529581"/>
            <a:ext cx="3603872" cy="830997"/>
          </a:xfrm>
          <a:prstGeom prst="rect">
            <a:avLst/>
          </a:prstGeom>
          <a:noFill/>
        </p:spPr>
        <p:txBody>
          <a:bodyPr wrap="none" rtlCol="0">
            <a:spAutoFit/>
          </a:bodyPr>
          <a:lstStyle/>
          <a:p>
            <a:r>
              <a:rPr lang="en-US" b="1" dirty="0">
                <a:solidFill>
                  <a:srgbClr val="0000FF"/>
                </a:solidFill>
              </a:rPr>
              <a:t>Fan-beam</a:t>
            </a:r>
          </a:p>
          <a:p>
            <a:r>
              <a:rPr lang="en-US" b="1" dirty="0">
                <a:solidFill>
                  <a:srgbClr val="0000FF"/>
                </a:solidFill>
              </a:rPr>
              <a:t>Filtered Backprojection</a:t>
            </a:r>
          </a:p>
        </p:txBody>
      </p:sp>
      <p:cxnSp>
        <p:nvCxnSpPr>
          <p:cNvPr id="11" name="Curved Connector 10"/>
          <p:cNvCxnSpPr>
            <a:stCxn id="8" idx="1"/>
            <a:endCxn id="7" idx="1"/>
          </p:cNvCxnSpPr>
          <p:nvPr/>
        </p:nvCxnSpPr>
        <p:spPr bwMode="auto">
          <a:xfrm rot="10800000">
            <a:off x="5282475" y="3381448"/>
            <a:ext cx="12700" cy="2613227"/>
          </a:xfrm>
          <a:prstGeom prst="curvedConnector3">
            <a:avLst>
              <a:gd name="adj1" fmla="val 1800000"/>
            </a:avLst>
          </a:prstGeom>
          <a:solidFill>
            <a:schemeClr val="accent1"/>
          </a:solidFill>
          <a:ln w="63500" cap="flat" cmpd="sng" algn="ctr">
            <a:solidFill>
              <a:srgbClr val="00B050"/>
            </a:solidFill>
            <a:prstDash val="solid"/>
            <a:round/>
            <a:headEnd type="none" w="med" len="med"/>
            <a:tailEnd type="triangle"/>
          </a:ln>
          <a:effectLst/>
        </p:spPr>
      </p:cxnSp>
      <p:sp>
        <p:nvSpPr>
          <p:cNvPr id="12" name="TextBox 11"/>
          <p:cNvSpPr txBox="1"/>
          <p:nvPr/>
        </p:nvSpPr>
        <p:spPr>
          <a:xfrm>
            <a:off x="1266925" y="3776500"/>
            <a:ext cx="3486978" cy="1569660"/>
          </a:xfrm>
          <a:prstGeom prst="rect">
            <a:avLst/>
          </a:prstGeom>
          <a:noFill/>
        </p:spPr>
        <p:txBody>
          <a:bodyPr wrap="square" rtlCol="0">
            <a:spAutoFit/>
          </a:bodyPr>
          <a:lstStyle/>
          <a:p>
            <a:r>
              <a:rPr lang="en-US" b="1" dirty="0">
                <a:solidFill>
                  <a:srgbClr val="00B050"/>
                </a:solidFill>
              </a:rPr>
              <a:t>Key Idea: Convert Fan-beam Data to Parallel-beam Data or We Do It Heuristically!</a:t>
            </a:r>
          </a:p>
        </p:txBody>
      </p:sp>
    </p:spTree>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06569"/>
          </a:xfrm>
        </p:spPr>
        <p:txBody>
          <a:bodyPr/>
          <a:lstStyle/>
          <a:p>
            <a:r>
              <a:rPr lang="en-US" sz="4400" dirty="0"/>
              <a:t>Backprojection from One Angle</a:t>
            </a:r>
            <a:endParaRPr lang="en-US" dirty="0"/>
          </a:p>
        </p:txBody>
      </p:sp>
      <p:pic>
        <p:nvPicPr>
          <p:cNvPr id="5" name="Picture 4"/>
          <p:cNvPicPr>
            <a:picLocks noChangeAspect="1"/>
          </p:cNvPicPr>
          <p:nvPr/>
        </p:nvPicPr>
        <p:blipFill>
          <a:blip r:embed="rId2"/>
          <a:stretch>
            <a:fillRect/>
          </a:stretch>
        </p:blipFill>
        <p:spPr>
          <a:xfrm>
            <a:off x="1676402" y="2324497"/>
            <a:ext cx="4626465" cy="4133202"/>
          </a:xfrm>
          <a:prstGeom prst="rect">
            <a:avLst/>
          </a:prstGeom>
        </p:spPr>
      </p:pic>
      <p:sp>
        <p:nvSpPr>
          <p:cNvPr id="23" name="Rectangle 38"/>
          <p:cNvSpPr>
            <a:spLocks noChangeArrowheads="1"/>
          </p:cNvSpPr>
          <p:nvPr/>
        </p:nvSpPr>
        <p:spPr bwMode="auto">
          <a:xfrm>
            <a:off x="6242518" y="2338055"/>
            <a:ext cx="1274742" cy="3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676" tIns="25470" rIns="63676" bIns="25470">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eaLnBrk="1" hangingPunct="1">
              <a:lnSpc>
                <a:spcPct val="88000"/>
              </a:lnSpc>
              <a:defRPr/>
            </a:pPr>
            <a:r>
              <a:rPr lang="en-US" altLang="en-US" sz="2006">
                <a:solidFill>
                  <a:schemeClr val="tx1"/>
                </a:solidFill>
                <a:latin typeface="+mn-lt"/>
                <a:cs typeface="Times New Roman" pitchFamily="18" charset="0"/>
              </a:rPr>
              <a:t>Projection</a:t>
            </a:r>
          </a:p>
        </p:txBody>
      </p:sp>
      <p:grpSp>
        <p:nvGrpSpPr>
          <p:cNvPr id="31" name="Group 30"/>
          <p:cNvGrpSpPr/>
          <p:nvPr/>
        </p:nvGrpSpPr>
        <p:grpSpPr>
          <a:xfrm flipH="1">
            <a:off x="6650973" y="2544222"/>
            <a:ext cx="3839709" cy="3819013"/>
            <a:chOff x="4337050" y="2223095"/>
            <a:chExt cx="3834376" cy="3813709"/>
          </a:xfrm>
        </p:grpSpPr>
        <p:pic>
          <p:nvPicPr>
            <p:cNvPr id="8" name="Picture 37" descr="C:\AAA\b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87" y="3094255"/>
              <a:ext cx="2441791" cy="244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p:cNvSpPr>
              <a:spLocks noChangeShapeType="1"/>
            </p:cNvSpPr>
            <p:nvPr/>
          </p:nvSpPr>
          <p:spPr bwMode="auto">
            <a:xfrm flipV="1">
              <a:off x="4337050" y="239319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0" name="Line 7"/>
            <p:cNvSpPr>
              <a:spLocks noChangeShapeType="1"/>
            </p:cNvSpPr>
            <p:nvPr/>
          </p:nvSpPr>
          <p:spPr bwMode="auto">
            <a:xfrm flipV="1">
              <a:off x="4489662" y="254580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1" name="Line 8"/>
            <p:cNvSpPr>
              <a:spLocks noChangeShapeType="1"/>
            </p:cNvSpPr>
            <p:nvPr/>
          </p:nvSpPr>
          <p:spPr bwMode="auto">
            <a:xfrm flipV="1">
              <a:off x="4642274" y="2698418"/>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2" name="Line 9"/>
            <p:cNvSpPr>
              <a:spLocks noChangeShapeType="1"/>
            </p:cNvSpPr>
            <p:nvPr/>
          </p:nvSpPr>
          <p:spPr bwMode="auto">
            <a:xfrm flipV="1">
              <a:off x="4794886" y="2851030"/>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3" name="Line 10"/>
            <p:cNvSpPr>
              <a:spLocks noChangeShapeType="1"/>
            </p:cNvSpPr>
            <p:nvPr/>
          </p:nvSpPr>
          <p:spPr bwMode="auto">
            <a:xfrm flipV="1">
              <a:off x="4947498" y="3003642"/>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4" name="Line 11"/>
            <p:cNvSpPr>
              <a:spLocks noChangeShapeType="1"/>
            </p:cNvSpPr>
            <p:nvPr/>
          </p:nvSpPr>
          <p:spPr bwMode="auto">
            <a:xfrm flipV="1">
              <a:off x="5100110" y="315625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5" name="Line 12"/>
            <p:cNvSpPr>
              <a:spLocks noChangeShapeType="1"/>
            </p:cNvSpPr>
            <p:nvPr/>
          </p:nvSpPr>
          <p:spPr bwMode="auto">
            <a:xfrm flipV="1">
              <a:off x="5252722" y="330886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6" name="Line 13"/>
            <p:cNvSpPr>
              <a:spLocks noChangeShapeType="1"/>
            </p:cNvSpPr>
            <p:nvPr/>
          </p:nvSpPr>
          <p:spPr bwMode="auto">
            <a:xfrm flipV="1">
              <a:off x="5405334" y="3461478"/>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7" name="Line 14"/>
            <p:cNvSpPr>
              <a:spLocks noChangeShapeType="1"/>
            </p:cNvSpPr>
            <p:nvPr/>
          </p:nvSpPr>
          <p:spPr bwMode="auto">
            <a:xfrm flipV="1">
              <a:off x="5557946" y="3614090"/>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8" name="Line 15"/>
            <p:cNvSpPr>
              <a:spLocks noChangeShapeType="1"/>
            </p:cNvSpPr>
            <p:nvPr/>
          </p:nvSpPr>
          <p:spPr bwMode="auto">
            <a:xfrm flipV="1">
              <a:off x="5710558" y="3766702"/>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9" name="Line 16"/>
            <p:cNvSpPr>
              <a:spLocks noChangeShapeType="1"/>
            </p:cNvSpPr>
            <p:nvPr/>
          </p:nvSpPr>
          <p:spPr bwMode="auto">
            <a:xfrm flipV="1">
              <a:off x="5863170" y="391931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20" name="Line 17"/>
            <p:cNvSpPr>
              <a:spLocks noChangeShapeType="1"/>
            </p:cNvSpPr>
            <p:nvPr/>
          </p:nvSpPr>
          <p:spPr bwMode="auto">
            <a:xfrm flipV="1">
              <a:off x="6015782" y="407192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21" name="Line 18"/>
            <p:cNvSpPr>
              <a:spLocks noChangeShapeType="1"/>
            </p:cNvSpPr>
            <p:nvPr/>
          </p:nvSpPr>
          <p:spPr bwMode="auto">
            <a:xfrm flipV="1">
              <a:off x="6168394" y="4224537"/>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grpSp>
          <p:nvGrpSpPr>
            <p:cNvPr id="22" name="Group 22"/>
            <p:cNvGrpSpPr>
              <a:grpSpLocks/>
            </p:cNvGrpSpPr>
            <p:nvPr/>
          </p:nvGrpSpPr>
          <p:grpSpPr bwMode="auto">
            <a:xfrm>
              <a:off x="6362339" y="2378886"/>
              <a:ext cx="1770935" cy="1712116"/>
              <a:chOff x="1838" y="1010"/>
              <a:chExt cx="1114" cy="1077"/>
            </a:xfrm>
          </p:grpSpPr>
          <p:grpSp>
            <p:nvGrpSpPr>
              <p:cNvPr id="25" name="Group 23"/>
              <p:cNvGrpSpPr>
                <a:grpSpLocks/>
              </p:cNvGrpSpPr>
              <p:nvPr/>
            </p:nvGrpSpPr>
            <p:grpSpPr bwMode="auto">
              <a:xfrm rot="16253419" flipH="1">
                <a:off x="2232" y="616"/>
                <a:ext cx="184" cy="972"/>
                <a:chOff x="368" y="2484"/>
                <a:chExt cx="172" cy="924"/>
              </a:xfrm>
            </p:grpSpPr>
            <p:sp>
              <p:nvSpPr>
                <p:cNvPr id="29" name="Freeform 24"/>
                <p:cNvSpPr>
                  <a:spLocks/>
                </p:cNvSpPr>
                <p:nvPr/>
              </p:nvSpPr>
              <p:spPr bwMode="auto">
                <a:xfrm>
                  <a:off x="476" y="3180"/>
                  <a:ext cx="64" cy="228"/>
                </a:xfrm>
                <a:custGeom>
                  <a:avLst/>
                  <a:gdLst>
                    <a:gd name="T0" fmla="*/ 40 w 64"/>
                    <a:gd name="T1" fmla="*/ 0 h 228"/>
                    <a:gd name="T2" fmla="*/ 4 w 64"/>
                    <a:gd name="T3" fmla="*/ 132 h 228"/>
                    <a:gd name="T4" fmla="*/ 64 w 64"/>
                    <a:gd name="T5" fmla="*/ 228 h 228"/>
                    <a:gd name="T6" fmla="*/ 0 60000 65536"/>
                    <a:gd name="T7" fmla="*/ 0 60000 65536"/>
                    <a:gd name="T8" fmla="*/ 0 60000 65536"/>
                    <a:gd name="T9" fmla="*/ 0 w 64"/>
                    <a:gd name="T10" fmla="*/ 0 h 228"/>
                    <a:gd name="T11" fmla="*/ 64 w 64"/>
                    <a:gd name="T12" fmla="*/ 228 h 228"/>
                  </a:gdLst>
                  <a:ahLst/>
                  <a:cxnLst>
                    <a:cxn ang="T6">
                      <a:pos x="T0" y="T1"/>
                    </a:cxn>
                    <a:cxn ang="T7">
                      <a:pos x="T2" y="T3"/>
                    </a:cxn>
                    <a:cxn ang="T8">
                      <a:pos x="T4" y="T5"/>
                    </a:cxn>
                  </a:cxnLst>
                  <a:rect l="T9" t="T10" r="T11" b="T12"/>
                  <a:pathLst>
                    <a:path w="64" h="228">
                      <a:moveTo>
                        <a:pt x="40" y="0"/>
                      </a:moveTo>
                      <a:cubicBezTo>
                        <a:pt x="20" y="47"/>
                        <a:pt x="0" y="94"/>
                        <a:pt x="4" y="132"/>
                      </a:cubicBezTo>
                      <a:cubicBezTo>
                        <a:pt x="8" y="170"/>
                        <a:pt x="36" y="199"/>
                        <a:pt x="64" y="22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sp>
              <p:nvSpPr>
                <p:cNvPr id="30" name="Freeform 25"/>
                <p:cNvSpPr>
                  <a:spLocks/>
                </p:cNvSpPr>
                <p:nvPr/>
              </p:nvSpPr>
              <p:spPr bwMode="auto">
                <a:xfrm>
                  <a:off x="368" y="2484"/>
                  <a:ext cx="172" cy="720"/>
                </a:xfrm>
                <a:custGeom>
                  <a:avLst/>
                  <a:gdLst>
                    <a:gd name="T0" fmla="*/ 148 w 172"/>
                    <a:gd name="T1" fmla="*/ 0 h 720"/>
                    <a:gd name="T2" fmla="*/ 16 w 172"/>
                    <a:gd name="T3" fmla="*/ 264 h 720"/>
                    <a:gd name="T4" fmla="*/ 52 w 172"/>
                    <a:gd name="T5" fmla="*/ 552 h 720"/>
                    <a:gd name="T6" fmla="*/ 172 w 172"/>
                    <a:gd name="T7" fmla="*/ 720 h 720"/>
                    <a:gd name="T8" fmla="*/ 0 60000 65536"/>
                    <a:gd name="T9" fmla="*/ 0 60000 65536"/>
                    <a:gd name="T10" fmla="*/ 0 60000 65536"/>
                    <a:gd name="T11" fmla="*/ 0 60000 65536"/>
                    <a:gd name="T12" fmla="*/ 0 w 172"/>
                    <a:gd name="T13" fmla="*/ 0 h 720"/>
                    <a:gd name="T14" fmla="*/ 172 w 172"/>
                    <a:gd name="T15" fmla="*/ 720 h 720"/>
                  </a:gdLst>
                  <a:ahLst/>
                  <a:cxnLst>
                    <a:cxn ang="T8">
                      <a:pos x="T0" y="T1"/>
                    </a:cxn>
                    <a:cxn ang="T9">
                      <a:pos x="T2" y="T3"/>
                    </a:cxn>
                    <a:cxn ang="T10">
                      <a:pos x="T4" y="T5"/>
                    </a:cxn>
                    <a:cxn ang="T11">
                      <a:pos x="T6" y="T7"/>
                    </a:cxn>
                  </a:cxnLst>
                  <a:rect l="T12" t="T13" r="T14" b="T15"/>
                  <a:pathLst>
                    <a:path w="172" h="720">
                      <a:moveTo>
                        <a:pt x="148" y="0"/>
                      </a:moveTo>
                      <a:cubicBezTo>
                        <a:pt x="90" y="86"/>
                        <a:pt x="32" y="172"/>
                        <a:pt x="16" y="264"/>
                      </a:cubicBezTo>
                      <a:cubicBezTo>
                        <a:pt x="0" y="356"/>
                        <a:pt x="26" y="476"/>
                        <a:pt x="52" y="552"/>
                      </a:cubicBezTo>
                      <a:cubicBezTo>
                        <a:pt x="78" y="628"/>
                        <a:pt x="125" y="674"/>
                        <a:pt x="172" y="72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grpSp>
          <p:grpSp>
            <p:nvGrpSpPr>
              <p:cNvPr id="26" name="Group 26"/>
              <p:cNvGrpSpPr>
                <a:grpSpLocks/>
              </p:cNvGrpSpPr>
              <p:nvPr/>
            </p:nvGrpSpPr>
            <p:grpSpPr bwMode="auto">
              <a:xfrm rot="-10709558">
                <a:off x="2756" y="1163"/>
                <a:ext cx="196" cy="924"/>
                <a:chOff x="368" y="2484"/>
                <a:chExt cx="172" cy="924"/>
              </a:xfrm>
            </p:grpSpPr>
            <p:sp>
              <p:nvSpPr>
                <p:cNvPr id="27" name="Freeform 27"/>
                <p:cNvSpPr>
                  <a:spLocks/>
                </p:cNvSpPr>
                <p:nvPr/>
              </p:nvSpPr>
              <p:spPr bwMode="auto">
                <a:xfrm>
                  <a:off x="476" y="3180"/>
                  <a:ext cx="64" cy="228"/>
                </a:xfrm>
                <a:custGeom>
                  <a:avLst/>
                  <a:gdLst>
                    <a:gd name="T0" fmla="*/ 40 w 64"/>
                    <a:gd name="T1" fmla="*/ 0 h 228"/>
                    <a:gd name="T2" fmla="*/ 4 w 64"/>
                    <a:gd name="T3" fmla="*/ 132 h 228"/>
                    <a:gd name="T4" fmla="*/ 64 w 64"/>
                    <a:gd name="T5" fmla="*/ 228 h 228"/>
                    <a:gd name="T6" fmla="*/ 0 60000 65536"/>
                    <a:gd name="T7" fmla="*/ 0 60000 65536"/>
                    <a:gd name="T8" fmla="*/ 0 60000 65536"/>
                    <a:gd name="T9" fmla="*/ 0 w 64"/>
                    <a:gd name="T10" fmla="*/ 0 h 228"/>
                    <a:gd name="T11" fmla="*/ 64 w 64"/>
                    <a:gd name="T12" fmla="*/ 228 h 228"/>
                  </a:gdLst>
                  <a:ahLst/>
                  <a:cxnLst>
                    <a:cxn ang="T6">
                      <a:pos x="T0" y="T1"/>
                    </a:cxn>
                    <a:cxn ang="T7">
                      <a:pos x="T2" y="T3"/>
                    </a:cxn>
                    <a:cxn ang="T8">
                      <a:pos x="T4" y="T5"/>
                    </a:cxn>
                  </a:cxnLst>
                  <a:rect l="T9" t="T10" r="T11" b="T12"/>
                  <a:pathLst>
                    <a:path w="64" h="228">
                      <a:moveTo>
                        <a:pt x="40" y="0"/>
                      </a:moveTo>
                      <a:cubicBezTo>
                        <a:pt x="20" y="47"/>
                        <a:pt x="0" y="94"/>
                        <a:pt x="4" y="132"/>
                      </a:cubicBezTo>
                      <a:cubicBezTo>
                        <a:pt x="8" y="170"/>
                        <a:pt x="36" y="199"/>
                        <a:pt x="64" y="22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sp>
              <p:nvSpPr>
                <p:cNvPr id="28" name="Freeform 28"/>
                <p:cNvSpPr>
                  <a:spLocks/>
                </p:cNvSpPr>
                <p:nvPr/>
              </p:nvSpPr>
              <p:spPr bwMode="auto">
                <a:xfrm>
                  <a:off x="368" y="2484"/>
                  <a:ext cx="172" cy="720"/>
                </a:xfrm>
                <a:custGeom>
                  <a:avLst/>
                  <a:gdLst>
                    <a:gd name="T0" fmla="*/ 148 w 172"/>
                    <a:gd name="T1" fmla="*/ 0 h 720"/>
                    <a:gd name="T2" fmla="*/ 16 w 172"/>
                    <a:gd name="T3" fmla="*/ 264 h 720"/>
                    <a:gd name="T4" fmla="*/ 52 w 172"/>
                    <a:gd name="T5" fmla="*/ 552 h 720"/>
                    <a:gd name="T6" fmla="*/ 172 w 172"/>
                    <a:gd name="T7" fmla="*/ 720 h 720"/>
                    <a:gd name="T8" fmla="*/ 0 60000 65536"/>
                    <a:gd name="T9" fmla="*/ 0 60000 65536"/>
                    <a:gd name="T10" fmla="*/ 0 60000 65536"/>
                    <a:gd name="T11" fmla="*/ 0 60000 65536"/>
                    <a:gd name="T12" fmla="*/ 0 w 172"/>
                    <a:gd name="T13" fmla="*/ 0 h 720"/>
                    <a:gd name="T14" fmla="*/ 172 w 172"/>
                    <a:gd name="T15" fmla="*/ 720 h 720"/>
                  </a:gdLst>
                  <a:ahLst/>
                  <a:cxnLst>
                    <a:cxn ang="T8">
                      <a:pos x="T0" y="T1"/>
                    </a:cxn>
                    <a:cxn ang="T9">
                      <a:pos x="T2" y="T3"/>
                    </a:cxn>
                    <a:cxn ang="T10">
                      <a:pos x="T4" y="T5"/>
                    </a:cxn>
                    <a:cxn ang="T11">
                      <a:pos x="T6" y="T7"/>
                    </a:cxn>
                  </a:cxnLst>
                  <a:rect l="T12" t="T13" r="T14" b="T15"/>
                  <a:pathLst>
                    <a:path w="172" h="720">
                      <a:moveTo>
                        <a:pt x="148" y="0"/>
                      </a:moveTo>
                      <a:cubicBezTo>
                        <a:pt x="90" y="86"/>
                        <a:pt x="32" y="172"/>
                        <a:pt x="16" y="264"/>
                      </a:cubicBezTo>
                      <a:cubicBezTo>
                        <a:pt x="0" y="356"/>
                        <a:pt x="26" y="476"/>
                        <a:pt x="52" y="552"/>
                      </a:cubicBezTo>
                      <a:cubicBezTo>
                        <a:pt x="78" y="628"/>
                        <a:pt x="125" y="674"/>
                        <a:pt x="172" y="72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grpSp>
        </p:grpSp>
        <p:sp>
          <p:nvSpPr>
            <p:cNvPr id="24" name="Line 19"/>
            <p:cNvSpPr>
              <a:spLocks noChangeShapeType="1"/>
            </p:cNvSpPr>
            <p:nvPr/>
          </p:nvSpPr>
          <p:spPr bwMode="auto">
            <a:xfrm>
              <a:off x="5958553" y="2223095"/>
              <a:ext cx="2212873" cy="2212873"/>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grpSp>
      <p:pic>
        <p:nvPicPr>
          <p:cNvPr id="3" name="Picture 2"/>
          <p:cNvPicPr>
            <a:picLocks noChangeAspect="1"/>
          </p:cNvPicPr>
          <p:nvPr/>
        </p:nvPicPr>
        <p:blipFill>
          <a:blip r:embed="rId4"/>
          <a:stretch>
            <a:fillRect/>
          </a:stretch>
        </p:blipFill>
        <p:spPr>
          <a:xfrm>
            <a:off x="1568150" y="5303017"/>
            <a:ext cx="3010196" cy="1135554"/>
          </a:xfrm>
          <a:prstGeom prst="rect">
            <a:avLst/>
          </a:prstGeom>
        </p:spPr>
      </p:pic>
      <p:sp>
        <p:nvSpPr>
          <p:cNvPr id="7" name="Rectangle 6"/>
          <p:cNvSpPr/>
          <p:nvPr/>
        </p:nvSpPr>
        <p:spPr bwMode="auto">
          <a:xfrm>
            <a:off x="3196373" y="3631502"/>
            <a:ext cx="228918" cy="152824"/>
          </a:xfrm>
          <a:prstGeom prst="rect">
            <a:avLst/>
          </a:prstGeom>
          <a:solidFill>
            <a:schemeClr val="bg1"/>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
        <p:nvSpPr>
          <p:cNvPr id="32" name="TextBox 31"/>
          <p:cNvSpPr txBox="1"/>
          <p:nvPr/>
        </p:nvSpPr>
        <p:spPr>
          <a:xfrm>
            <a:off x="3140824" y="3505464"/>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33" name="TextBox 32"/>
          <p:cNvSpPr txBox="1"/>
          <p:nvPr/>
        </p:nvSpPr>
        <p:spPr>
          <a:xfrm>
            <a:off x="4194572" y="3197261"/>
            <a:ext cx="222697" cy="308205"/>
          </a:xfrm>
          <a:prstGeom prst="rect">
            <a:avLst/>
          </a:prstGeom>
          <a:solidFill>
            <a:schemeClr val="bg1"/>
          </a:solidFill>
        </p:spPr>
        <p:txBody>
          <a:bodyPr wrap="square" rtlCol="0">
            <a:spAutoFit/>
          </a:bodyPr>
          <a:lstStyle/>
          <a:p>
            <a:r>
              <a:rPr lang="en-US" sz="1402" dirty="0">
                <a:solidFill>
                  <a:srgbClr val="FF0000"/>
                </a:solidFill>
                <a:latin typeface="+mn-lt"/>
              </a:rPr>
              <a:t>r</a:t>
            </a:r>
          </a:p>
        </p:txBody>
      </p:sp>
      <p:sp>
        <p:nvSpPr>
          <p:cNvPr id="34" name="TextBox 33"/>
          <p:cNvSpPr txBox="1"/>
          <p:nvPr/>
        </p:nvSpPr>
        <p:spPr>
          <a:xfrm>
            <a:off x="5387434" y="3937151"/>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35" name="TextBox 34"/>
          <p:cNvSpPr txBox="1"/>
          <p:nvPr/>
        </p:nvSpPr>
        <p:spPr>
          <a:xfrm>
            <a:off x="8809452" y="2206880"/>
            <a:ext cx="244317" cy="308527"/>
          </a:xfrm>
          <a:prstGeom prst="rect">
            <a:avLst/>
          </a:prstGeom>
          <a:noFill/>
        </p:spPr>
        <p:txBody>
          <a:bodyPr wrap="none" rtlCol="0">
            <a:spAutoFit/>
          </a:bodyPr>
          <a:lstStyle/>
          <a:p>
            <a:r>
              <a:rPr lang="en-US" sz="1402" dirty="0">
                <a:solidFill>
                  <a:srgbClr val="FF0000"/>
                </a:solidFill>
                <a:latin typeface="+mn-lt"/>
              </a:rPr>
              <a:t>r</a:t>
            </a:r>
          </a:p>
        </p:txBody>
      </p:sp>
      <p:pic>
        <p:nvPicPr>
          <p:cNvPr id="37" name="Picture 36"/>
          <p:cNvPicPr>
            <a:picLocks noChangeAspect="1"/>
          </p:cNvPicPr>
          <p:nvPr/>
        </p:nvPicPr>
        <p:blipFill>
          <a:blip r:embed="rId5"/>
          <a:stretch>
            <a:fillRect/>
          </a:stretch>
        </p:blipFill>
        <p:spPr>
          <a:xfrm>
            <a:off x="3324547" y="2224445"/>
            <a:ext cx="665670" cy="401359"/>
          </a:xfrm>
          <a:prstGeom prst="rect">
            <a:avLst/>
          </a:prstGeom>
        </p:spPr>
      </p:pic>
      <p:sp>
        <p:nvSpPr>
          <p:cNvPr id="38" name="TextBox 37"/>
          <p:cNvSpPr txBox="1"/>
          <p:nvPr/>
        </p:nvSpPr>
        <p:spPr>
          <a:xfrm>
            <a:off x="3997950" y="2513192"/>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6" name="Rectangle 5"/>
          <p:cNvSpPr/>
          <p:nvPr/>
        </p:nvSpPr>
        <p:spPr>
          <a:xfrm>
            <a:off x="3140824" y="1981200"/>
            <a:ext cx="1101443" cy="56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191029" y="1344785"/>
            <a:ext cx="4562475" cy="981075"/>
          </a:xfrm>
          <a:prstGeom prst="rect">
            <a:avLst/>
          </a:prstGeom>
        </p:spPr>
      </p:pic>
    </p:spTree>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2268" y="1263042"/>
            <a:ext cx="7791188" cy="5065587"/>
          </a:xfrm>
          <a:prstGeom prst="rect">
            <a:avLst/>
          </a:prstGeom>
        </p:spPr>
      </p:pic>
      <p:sp>
        <p:nvSpPr>
          <p:cNvPr id="2" name="Title 1"/>
          <p:cNvSpPr>
            <a:spLocks noGrp="1"/>
          </p:cNvSpPr>
          <p:nvPr>
            <p:ph type="title"/>
          </p:nvPr>
        </p:nvSpPr>
        <p:spPr/>
        <p:txBody>
          <a:bodyPr/>
          <a:lstStyle/>
          <a:p>
            <a:pPr algn="ctr"/>
            <a:r>
              <a:rPr lang="en-US" sz="4400" dirty="0"/>
              <a:t>Cone-beam Scanning</a:t>
            </a:r>
          </a:p>
        </p:txBody>
      </p:sp>
      <mc:AlternateContent xmlns:mc="http://schemas.openxmlformats.org/markup-compatibility/2006" xmlns:a14="http://schemas.microsoft.com/office/drawing/2010/main">
        <mc:Choice Requires="a14">
          <p:sp>
            <p:nvSpPr>
              <p:cNvPr id="6" name="Rectangle 5"/>
              <p:cNvSpPr/>
              <p:nvPr/>
            </p:nvSpPr>
            <p:spPr>
              <a:xfrm>
                <a:off x="2273678" y="4970241"/>
                <a:ext cx="7249068" cy="1194100"/>
              </a:xfrm>
              <a:prstGeom prst="rect">
                <a:avLst/>
              </a:prstGeom>
            </p:spPr>
            <p:txBody>
              <a:bodyPr wrap="square">
                <a:spAutoFit/>
              </a:bodyPr>
              <a:lstStyle/>
              <a:p>
                <a:pPr defTabSz="915680"/>
                <a14:m>
                  <m:oMathPara xmlns:m="http://schemas.openxmlformats.org/officeDocument/2006/math">
                    <m:oMathParaPr>
                      <m:jc m:val="centerGroup"/>
                    </m:oMathParaPr>
                    <m:oMath xmlns:m="http://schemas.openxmlformats.org/officeDocument/2006/math">
                      <m:f>
                        <m:fPr>
                          <m:ctrlPr>
                            <a:rPr lang="en-US" sz="2804" i="1">
                              <a:solidFill>
                                <a:srgbClr val="000000"/>
                              </a:solidFill>
                              <a:latin typeface="Cambria Math" panose="02040503050406030204" pitchFamily="18" charset="0"/>
                            </a:rPr>
                          </m:ctrlPr>
                        </m:fPr>
                        <m:num>
                          <m:r>
                            <a:rPr lang="en-US" sz="2804" i="1">
                              <a:solidFill>
                                <a:srgbClr val="000000"/>
                              </a:solidFill>
                              <a:latin typeface="Cambria Math" panose="02040503050406030204" pitchFamily="18" charset="0"/>
                            </a:rPr>
                            <m:t>𝑅</m:t>
                          </m:r>
                        </m:num>
                        <m:den>
                          <m:rad>
                            <m:radPr>
                              <m:degHide m:val="on"/>
                              <m:ctrlPr>
                                <a:rPr lang="en-US" sz="2804" i="1">
                                  <a:solidFill>
                                    <a:srgbClr val="000000"/>
                                  </a:solidFill>
                                  <a:latin typeface="Cambria Math" panose="02040503050406030204" pitchFamily="18" charset="0"/>
                                </a:rPr>
                              </m:ctrlPr>
                            </m:radPr>
                            <m:deg/>
                            <m:e>
                              <m:sSup>
                                <m:sSupPr>
                                  <m:ctrlPr>
                                    <a:rPr lang="en-US" sz="2804" i="1">
                                      <a:solidFill>
                                        <a:srgbClr val="000000"/>
                                      </a:solidFill>
                                      <a:latin typeface="Cambria Math" panose="02040503050406030204" pitchFamily="18" charset="0"/>
                                    </a:rPr>
                                  </m:ctrlPr>
                                </m:sSupPr>
                                <m:e>
                                  <m:r>
                                    <a:rPr lang="en-US" sz="2804" i="1">
                                      <a:solidFill>
                                        <a:srgbClr val="000000"/>
                                      </a:solidFill>
                                      <a:latin typeface="Cambria Math" panose="02040503050406030204" pitchFamily="18" charset="0"/>
                                    </a:rPr>
                                    <m:t>𝑅</m:t>
                                  </m:r>
                                </m:e>
                                <m:sup>
                                  <m:r>
                                    <a:rPr lang="en-US" sz="2804">
                                      <a:solidFill>
                                        <a:srgbClr val="000000"/>
                                      </a:solidFill>
                                      <a:latin typeface="Cambria Math" panose="02040503050406030204" pitchFamily="18" charset="0"/>
                                    </a:rPr>
                                    <m:t>2</m:t>
                                  </m:r>
                                </m:sup>
                              </m:sSup>
                              <m:r>
                                <a:rPr lang="en-US" sz="2804">
                                  <a:solidFill>
                                    <a:srgbClr val="000000"/>
                                  </a:solidFill>
                                  <a:latin typeface="Cambria Math" panose="02040503050406030204" pitchFamily="18" charset="0"/>
                                </a:rPr>
                                <m:t>+</m:t>
                              </m:r>
                              <m:sSup>
                                <m:sSupPr>
                                  <m:ctrlPr>
                                    <a:rPr lang="en-US" sz="2804" i="1">
                                      <a:solidFill>
                                        <a:srgbClr val="000000"/>
                                      </a:solidFill>
                                      <a:latin typeface="Cambria Math" panose="02040503050406030204" pitchFamily="18" charset="0"/>
                                    </a:rPr>
                                  </m:ctrlPr>
                                </m:sSupPr>
                                <m:e>
                                  <m:r>
                                    <a:rPr lang="en-US" sz="2804" i="1">
                                      <a:solidFill>
                                        <a:srgbClr val="000000"/>
                                      </a:solidFill>
                                      <a:latin typeface="Cambria Math" panose="02040503050406030204" pitchFamily="18" charset="0"/>
                                    </a:rPr>
                                    <m:t>𝑡</m:t>
                                  </m:r>
                                  <m:r>
                                    <a:rPr lang="en-US" sz="2804" i="1">
                                      <a:solidFill>
                                        <a:srgbClr val="000000"/>
                                      </a:solidFill>
                                      <a:latin typeface="Cambria Math" panose="02040503050406030204" pitchFamily="18" charset="0"/>
                                    </a:rPr>
                                    <m:t>′</m:t>
                                  </m:r>
                                </m:e>
                                <m:sup>
                                  <m:r>
                                    <a:rPr lang="en-US" sz="2804">
                                      <a:solidFill>
                                        <a:srgbClr val="000000"/>
                                      </a:solidFill>
                                      <a:latin typeface="Cambria Math" panose="02040503050406030204" pitchFamily="18" charset="0"/>
                                    </a:rPr>
                                    <m:t>2</m:t>
                                  </m:r>
                                </m:sup>
                              </m:sSup>
                              <m:r>
                                <a:rPr lang="en-US" sz="2804">
                                  <a:solidFill>
                                    <a:srgbClr val="000000"/>
                                  </a:solidFill>
                                  <a:latin typeface="Cambria Math" panose="02040503050406030204" pitchFamily="18" charset="0"/>
                                </a:rPr>
                                <m:t>+</m:t>
                              </m:r>
                              <m:sSup>
                                <m:sSupPr>
                                  <m:ctrlPr>
                                    <a:rPr lang="en-US" sz="2804" i="1">
                                      <a:solidFill>
                                        <a:srgbClr val="000000"/>
                                      </a:solidFill>
                                      <a:latin typeface="Cambria Math" panose="02040503050406030204" pitchFamily="18" charset="0"/>
                                    </a:rPr>
                                  </m:ctrlPr>
                                </m:sSupPr>
                                <m:e>
                                  <m:r>
                                    <m:rPr>
                                      <m:sty m:val="p"/>
                                    </m:rPr>
                                    <a:rPr lang="el-GR" sz="2804" i="1">
                                      <a:solidFill>
                                        <a:srgbClr val="000000"/>
                                      </a:solidFill>
                                      <a:latin typeface="Cambria Math" panose="02040503050406030204" pitchFamily="18" charset="0"/>
                                    </a:rPr>
                                    <m:t>ϛ</m:t>
                                  </m:r>
                                </m:e>
                                <m:sup>
                                  <m:r>
                                    <a:rPr lang="en-US" sz="2804">
                                      <a:solidFill>
                                        <a:srgbClr val="000000"/>
                                      </a:solidFill>
                                      <a:latin typeface="Cambria Math" panose="02040503050406030204" pitchFamily="18" charset="0"/>
                                    </a:rPr>
                                    <m:t>2</m:t>
                                  </m:r>
                                </m:sup>
                              </m:sSup>
                            </m:e>
                          </m:rad>
                        </m:den>
                      </m:f>
                      <m:r>
                        <a:rPr lang="en-US" sz="2804">
                          <a:solidFill>
                            <a:srgbClr val="FF0000"/>
                          </a:solidFill>
                          <a:latin typeface="Cambria Math" panose="02040503050406030204" pitchFamily="18" charset="0"/>
                        </a:rPr>
                        <m:t>=</m:t>
                      </m:r>
                      <m:f>
                        <m:fPr>
                          <m:ctrlPr>
                            <a:rPr lang="en-US" sz="2804" i="1">
                              <a:solidFill>
                                <a:srgbClr val="FF0000"/>
                              </a:solidFill>
                              <a:latin typeface="Cambria Math" panose="02040503050406030204" pitchFamily="18" charset="0"/>
                            </a:rPr>
                          </m:ctrlPr>
                        </m:fPr>
                        <m:num>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e>
                          </m:rad>
                        </m:num>
                        <m:den>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m:rPr>
                                      <m:sty m:val="p"/>
                                    </m:rPr>
                                    <a:rPr lang="el-GR" sz="2804" i="1">
                                      <a:solidFill>
                                        <a:srgbClr val="FF0000"/>
                                      </a:solidFill>
                                      <a:latin typeface="Cambria Math" panose="02040503050406030204" pitchFamily="18" charset="0"/>
                                    </a:rPr>
                                    <m:t>ϛ</m:t>
                                  </m:r>
                                </m:e>
                                <m:sup>
                                  <m:r>
                                    <a:rPr lang="en-US" sz="2804">
                                      <a:solidFill>
                                        <a:srgbClr val="FF0000"/>
                                      </a:solidFill>
                                      <a:latin typeface="Cambria Math" panose="02040503050406030204" pitchFamily="18" charset="0"/>
                                    </a:rPr>
                                    <m:t>2</m:t>
                                  </m:r>
                                </m:sup>
                              </m:sSup>
                            </m:e>
                          </m:rad>
                        </m:den>
                      </m:f>
                      <m:r>
                        <a:rPr lang="en-US" sz="2804" i="1">
                          <a:solidFill>
                            <a:srgbClr val="FF0000"/>
                          </a:solidFill>
                          <a:latin typeface="Cambria Math" panose="02040503050406030204" pitchFamily="18" charset="0"/>
                        </a:rPr>
                        <m:t>∙</m:t>
                      </m:r>
                      <m:f>
                        <m:fPr>
                          <m:ctrlPr>
                            <a:rPr lang="en-US" sz="2804" i="1">
                              <a:solidFill>
                                <a:srgbClr val="00B050"/>
                              </a:solidFill>
                              <a:latin typeface="Cambria Math" panose="02040503050406030204" pitchFamily="18" charset="0"/>
                            </a:rPr>
                          </m:ctrlPr>
                        </m:fPr>
                        <m:num>
                          <m:r>
                            <a:rPr lang="en-US" sz="2804" i="1">
                              <a:solidFill>
                                <a:srgbClr val="00B050"/>
                              </a:solidFill>
                              <a:latin typeface="Cambria Math" panose="02040503050406030204" pitchFamily="18" charset="0"/>
                            </a:rPr>
                            <m:t>𝑅</m:t>
                          </m:r>
                        </m:num>
                        <m:den>
                          <m:rad>
                            <m:radPr>
                              <m:degHide m:val="on"/>
                              <m:ctrlPr>
                                <a:rPr lang="en-US" sz="2804" i="1">
                                  <a:solidFill>
                                    <a:srgbClr val="00B050"/>
                                  </a:solidFill>
                                  <a:latin typeface="Cambria Math" panose="02040503050406030204" pitchFamily="18" charset="0"/>
                                </a:rPr>
                              </m:ctrlPr>
                            </m:radPr>
                            <m:deg/>
                            <m:e>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𝑅</m:t>
                                  </m:r>
                                </m:e>
                                <m:sup>
                                  <m:r>
                                    <a:rPr lang="en-US" sz="2804">
                                      <a:solidFill>
                                        <a:srgbClr val="00B050"/>
                                      </a:solidFill>
                                      <a:latin typeface="Cambria Math" panose="02040503050406030204" pitchFamily="18" charset="0"/>
                                    </a:rPr>
                                    <m:t>2</m:t>
                                  </m:r>
                                </m:sup>
                              </m:sSup>
                              <m:r>
                                <a:rPr lang="en-US" sz="2804">
                                  <a:solidFill>
                                    <a:srgbClr val="00B050"/>
                                  </a:solidFill>
                                  <a:latin typeface="Cambria Math" panose="02040503050406030204" pitchFamily="18" charset="0"/>
                                </a:rPr>
                                <m:t>+</m:t>
                              </m:r>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𝑡</m:t>
                                  </m:r>
                                  <m:r>
                                    <a:rPr lang="en-US" sz="2804" i="1">
                                      <a:solidFill>
                                        <a:srgbClr val="00B050"/>
                                      </a:solidFill>
                                      <a:latin typeface="Cambria Math" panose="02040503050406030204" pitchFamily="18" charset="0"/>
                                    </a:rPr>
                                    <m:t>′</m:t>
                                  </m:r>
                                </m:e>
                                <m:sup>
                                  <m:r>
                                    <a:rPr lang="en-US" sz="2804">
                                      <a:solidFill>
                                        <a:srgbClr val="00B050"/>
                                      </a:solidFill>
                                      <a:latin typeface="Cambria Math" panose="02040503050406030204" pitchFamily="18" charset="0"/>
                                    </a:rPr>
                                    <m:t>2</m:t>
                                  </m:r>
                                </m:sup>
                              </m:sSup>
                            </m:e>
                          </m:rad>
                        </m:den>
                      </m:f>
                    </m:oMath>
                  </m:oMathPara>
                </a14:m>
                <a:endParaRPr lang="en-US" sz="3204" dirty="0">
                  <a:solidFill>
                    <a:srgbClr val="00B050"/>
                  </a:solidFill>
                  <a:latin typeface="Arial" panose="020B0604020202020204" pitchFamily="34" charset="0"/>
                  <a:ea typeface="ＭＳ Ｐゴシック" panose="020B0600070205080204" pitchFamily="34" charset="-128"/>
                </a:endParaRPr>
              </a:p>
            </p:txBody>
          </p:sp>
        </mc:Choice>
        <mc:Fallback xmlns="">
          <p:sp>
            <p:nvSpPr>
              <p:cNvPr id="6" name="Rectangle 5"/>
              <p:cNvSpPr>
                <a:spLocks noRot="1" noChangeAspect="1" noMove="1" noResize="1" noEditPoints="1" noAdjustHandles="1" noChangeArrowheads="1" noChangeShapeType="1" noTextEdit="1"/>
              </p:cNvSpPr>
              <p:nvPr/>
            </p:nvSpPr>
            <p:spPr>
              <a:xfrm>
                <a:off x="2273678" y="4970241"/>
                <a:ext cx="7249068" cy="1194100"/>
              </a:xfrm>
              <a:prstGeom prst="rect">
                <a:avLst/>
              </a:prstGeom>
              <a:blipFill>
                <a:blip r:embed="rId3"/>
                <a:stretch>
                  <a:fillRect/>
                </a:stretch>
              </a:blipFill>
            </p:spPr>
            <p:txBody>
              <a:bodyPr/>
              <a:lstStyle/>
              <a:p>
                <a:r>
                  <a:rPr lang="en-US">
                    <a:noFill/>
                  </a:rPr>
                  <a:t> </a:t>
                </a:r>
              </a:p>
            </p:txBody>
          </p:sp>
        </mc:Fallback>
      </mc:AlternateContent>
      <p:sp>
        <p:nvSpPr>
          <p:cNvPr id="3" name="Arc 2"/>
          <p:cNvSpPr/>
          <p:nvPr/>
        </p:nvSpPr>
        <p:spPr bwMode="auto">
          <a:xfrm>
            <a:off x="6477530" y="2360716"/>
            <a:ext cx="305224" cy="686754"/>
          </a:xfrm>
          <a:prstGeom prst="arc">
            <a:avLst>
              <a:gd name="adj1" fmla="val 16200000"/>
              <a:gd name="adj2" fmla="val 3743456"/>
            </a:avLst>
          </a:prstGeom>
          <a:noFill/>
          <a:ln w="25400" cap="flat" cmpd="sng" algn="ctr">
            <a:solidFill>
              <a:srgbClr val="FF0000"/>
            </a:solidFill>
            <a:prstDash val="dash"/>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2403">
              <a:solidFill>
                <a:srgbClr val="000000"/>
              </a:solidFill>
            </a:endParaRPr>
          </a:p>
        </p:txBody>
      </p:sp>
      <p:sp>
        <p:nvSpPr>
          <p:cNvPr id="7" name="Arc 6"/>
          <p:cNvSpPr/>
          <p:nvPr/>
        </p:nvSpPr>
        <p:spPr bwMode="auto">
          <a:xfrm rot="1800000">
            <a:off x="6615965" y="2992241"/>
            <a:ext cx="309788" cy="421199"/>
          </a:xfrm>
          <a:prstGeom prst="arc">
            <a:avLst>
              <a:gd name="adj1" fmla="val 16200000"/>
              <a:gd name="adj2" fmla="val 3743456"/>
            </a:avLst>
          </a:prstGeom>
          <a:noFill/>
          <a:ln w="25400" cap="flat" cmpd="sng" algn="ctr">
            <a:solidFill>
              <a:srgbClr val="00B050"/>
            </a:solidFill>
            <a:prstDash val="dash"/>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2403">
              <a:solidFill>
                <a:srgbClr val="000000"/>
              </a:solidFill>
            </a:endParaRPr>
          </a:p>
        </p:txBody>
      </p:sp>
      <p:sp>
        <p:nvSpPr>
          <p:cNvPr id="8" name="Rectangle 7"/>
          <p:cNvSpPr/>
          <p:nvPr/>
        </p:nvSpPr>
        <p:spPr>
          <a:xfrm>
            <a:off x="6531417" y="2940836"/>
            <a:ext cx="305224" cy="400666"/>
          </a:xfrm>
          <a:prstGeom prst="rect">
            <a:avLst/>
          </a:prstGeom>
        </p:spPr>
        <p:txBody>
          <a:bodyPr wrap="square">
            <a:spAutoFit/>
          </a:bodyPr>
          <a:lstStyle/>
          <a:p>
            <a:pPr defTabSz="915680"/>
            <a:r>
              <a:rPr lang="el-GR" sz="2003" dirty="0">
                <a:solidFill>
                  <a:srgbClr val="00B050"/>
                </a:solidFill>
                <a:latin typeface="Arial" panose="020B0604020202020204" pitchFamily="34" charset="0"/>
                <a:ea typeface="ＭＳ Ｐゴシック" panose="020B0600070205080204" pitchFamily="34" charset="-128"/>
              </a:rPr>
              <a:t>β</a:t>
            </a:r>
            <a:endParaRPr lang="en-US" sz="2003" dirty="0">
              <a:solidFill>
                <a:srgbClr val="00B050"/>
              </a:solidFill>
              <a:latin typeface="Arial" panose="020B0604020202020204" pitchFamily="34" charset="0"/>
              <a:ea typeface="ＭＳ Ｐゴシック" panose="020B0600070205080204" pitchFamily="34" charset="-128"/>
            </a:endParaRPr>
          </a:p>
        </p:txBody>
      </p:sp>
      <p:sp>
        <p:nvSpPr>
          <p:cNvPr id="9" name="Rectangle 8"/>
          <p:cNvSpPr/>
          <p:nvPr/>
        </p:nvSpPr>
        <p:spPr>
          <a:xfrm>
            <a:off x="6423643" y="2450443"/>
            <a:ext cx="305224" cy="400666"/>
          </a:xfrm>
          <a:prstGeom prst="rect">
            <a:avLst/>
          </a:prstGeom>
        </p:spPr>
        <p:txBody>
          <a:bodyPr wrap="square">
            <a:spAutoFit/>
          </a:bodyPr>
          <a:lstStyle/>
          <a:p>
            <a:pPr defTabSz="915680"/>
            <a:r>
              <a:rPr lang="el-GR" sz="2003" dirty="0">
                <a:solidFill>
                  <a:srgbClr val="FF0000"/>
                </a:solidFill>
                <a:latin typeface="Arial" panose="020B0604020202020204" pitchFamily="34" charset="0"/>
                <a:ea typeface="ＭＳ Ｐゴシック" panose="020B0600070205080204" pitchFamily="34" charset="-128"/>
              </a:rPr>
              <a:t>α</a:t>
            </a:r>
            <a:endParaRPr lang="en-US" sz="2003" dirty="0">
              <a:solidFill>
                <a:srgbClr val="FF0000"/>
              </a:solidFill>
              <a:latin typeface="Arial" panose="020B0604020202020204" pitchFamily="34" charset="0"/>
              <a:ea typeface="ＭＳ Ｐゴシック" panose="020B0600070205080204" pitchFamily="34" charset="-128"/>
            </a:endParaRPr>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10" y="3945466"/>
            <a:ext cx="2041185" cy="1004695"/>
          </a:xfrm>
          <a:prstGeom prst="rect">
            <a:avLst/>
          </a:prstGeom>
          <a:noFill/>
          <a:ln>
            <a:noFill/>
          </a:ln>
          <a:effectLst/>
          <a:extLst/>
        </p:spPr>
      </p:pic>
      <p:sp>
        <p:nvSpPr>
          <p:cNvPr id="11" name="TextBox 10"/>
          <p:cNvSpPr txBox="1"/>
          <p:nvPr/>
        </p:nvSpPr>
        <p:spPr>
          <a:xfrm>
            <a:off x="1677415" y="3141319"/>
            <a:ext cx="2181974" cy="1200329"/>
          </a:xfrm>
          <a:prstGeom prst="rect">
            <a:avLst/>
          </a:prstGeom>
          <a:noFill/>
        </p:spPr>
        <p:txBody>
          <a:bodyPr wrap="square" rtlCol="0">
            <a:spAutoFit/>
          </a:bodyPr>
          <a:lstStyle/>
          <a:p>
            <a:pPr defTabSz="915680"/>
            <a:r>
              <a:rPr lang="en-US" b="1" kern="0" dirty="0">
                <a:latin typeface="Arial" panose="020B0604020202020204" pitchFamily="34" charset="0"/>
                <a:ea typeface="ＭＳ Ｐゴシック" panose="020B0600070205080204" pitchFamily="34" charset="-128"/>
              </a:rPr>
              <a:t>General Scanning Trajectory</a:t>
            </a:r>
            <a:endParaRPr lang="en-US" sz="2000" b="1" kern="0" dirty="0">
              <a:latin typeface="Arial" panose="020B0604020202020204" pitchFamily="34" charset="0"/>
              <a:ea typeface="ＭＳ Ｐゴシック" panose="020B0600070205080204" pitchFamily="34" charset="-128"/>
            </a:endParaRPr>
          </a:p>
        </p:txBody>
      </p:sp>
    </p:spTree>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Obliqueness Correction</a:t>
            </a:r>
          </a:p>
        </p:txBody>
      </p:sp>
      <p:pic>
        <p:nvPicPr>
          <p:cNvPr id="2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7671" y="1852001"/>
            <a:ext cx="4742098" cy="194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25" name="Rectangle 24"/>
          <p:cNvSpPr>
            <a:spLocks noChangeArrowheads="1"/>
          </p:cNvSpPr>
          <p:nvPr/>
        </p:nvSpPr>
        <p:spPr bwMode="auto">
          <a:xfrm>
            <a:off x="7582378" y="2044355"/>
            <a:ext cx="880698" cy="599320"/>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915680">
              <a:lnSpc>
                <a:spcPct val="90000"/>
              </a:lnSpc>
            </a:pPr>
            <a:endParaRPr lang="en-US" altLang="en-US" sz="3204">
              <a:ea typeface="ＭＳ Ｐゴシック"/>
            </a:endParaRPr>
          </a:p>
        </p:txBody>
      </p:sp>
      <p:pic>
        <p:nvPicPr>
          <p:cNvPr id="26" name="Picture 25"/>
          <p:cNvPicPr>
            <a:picLocks noChangeAspect="1"/>
          </p:cNvPicPr>
          <p:nvPr/>
        </p:nvPicPr>
        <p:blipFill>
          <a:blip r:embed="rId3"/>
          <a:stretch>
            <a:fillRect/>
          </a:stretch>
        </p:blipFill>
        <p:spPr>
          <a:xfrm>
            <a:off x="4652545" y="3759651"/>
            <a:ext cx="4877224" cy="1750799"/>
          </a:xfrm>
          <a:prstGeom prst="rect">
            <a:avLst/>
          </a:prstGeom>
        </p:spPr>
      </p:pic>
      <p:sp>
        <p:nvSpPr>
          <p:cNvPr id="27" name="Rectangle 26"/>
          <p:cNvSpPr>
            <a:spLocks noChangeArrowheads="1"/>
          </p:cNvSpPr>
          <p:nvPr/>
        </p:nvSpPr>
        <p:spPr bwMode="auto">
          <a:xfrm>
            <a:off x="7022829" y="4226639"/>
            <a:ext cx="1462531" cy="642327"/>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915680">
              <a:lnSpc>
                <a:spcPct val="90000"/>
              </a:lnSpc>
            </a:pPr>
            <a:endParaRPr lang="en-US" altLang="en-US" sz="3204">
              <a:ea typeface="ＭＳ Ｐゴシック"/>
            </a:endParaRPr>
          </a:p>
        </p:txBody>
      </p:sp>
      <p:sp>
        <p:nvSpPr>
          <p:cNvPr id="28" name="TextBox 27"/>
          <p:cNvSpPr txBox="1"/>
          <p:nvPr/>
        </p:nvSpPr>
        <p:spPr>
          <a:xfrm>
            <a:off x="2247333" y="2039775"/>
            <a:ext cx="2289179" cy="1571843"/>
          </a:xfrm>
          <a:prstGeom prst="rect">
            <a:avLst/>
          </a:prstGeom>
          <a:noFill/>
        </p:spPr>
        <p:txBody>
          <a:bodyPr wrap="square" rtlCol="0">
            <a:spAutoFit/>
          </a:bodyPr>
          <a:lstStyle/>
          <a:p>
            <a:pPr defTabSz="915680"/>
            <a:r>
              <a:rPr lang="en-US" sz="2403" b="1" dirty="0">
                <a:solidFill>
                  <a:srgbClr val="000000"/>
                </a:solidFill>
                <a:latin typeface="Arial" panose="020B0604020202020204" pitchFamily="34" charset="0"/>
                <a:ea typeface="ＭＳ Ｐゴシック" panose="020B0600070205080204" pitchFamily="34" charset="-128"/>
              </a:rPr>
              <a:t>Obliqueness Correction in Fan-beam Formula</a:t>
            </a:r>
          </a:p>
        </p:txBody>
      </p:sp>
      <p:sp>
        <p:nvSpPr>
          <p:cNvPr id="29" name="TextBox 28"/>
          <p:cNvSpPr txBox="1"/>
          <p:nvPr/>
        </p:nvSpPr>
        <p:spPr>
          <a:xfrm>
            <a:off x="2247333" y="3849128"/>
            <a:ext cx="2289179" cy="1571843"/>
          </a:xfrm>
          <a:prstGeom prst="rect">
            <a:avLst/>
          </a:prstGeom>
          <a:noFill/>
        </p:spPr>
        <p:txBody>
          <a:bodyPr wrap="square" rtlCol="0">
            <a:spAutoFit/>
          </a:bodyPr>
          <a:lstStyle/>
          <a:p>
            <a:pPr defTabSz="915680"/>
            <a:r>
              <a:rPr lang="en-US" sz="2403" b="1" dirty="0">
                <a:solidFill>
                  <a:srgbClr val="000000"/>
                </a:solidFill>
                <a:latin typeface="Arial" panose="020B0604020202020204" pitchFamily="34" charset="0"/>
                <a:ea typeface="ＭＳ Ｐゴシック" panose="020B0600070205080204" pitchFamily="34" charset="-128"/>
              </a:rPr>
              <a:t>Obliqueness Correction in Cone-beam Formula</a:t>
            </a:r>
          </a:p>
        </p:txBody>
      </p:sp>
      <mc:AlternateContent xmlns:mc="http://schemas.openxmlformats.org/markup-compatibility/2006" xmlns:a14="http://schemas.microsoft.com/office/drawing/2010/main">
        <mc:Choice Requires="a14">
          <p:sp>
            <p:nvSpPr>
              <p:cNvPr id="9" name="Rectangle 8"/>
              <p:cNvSpPr/>
              <p:nvPr/>
            </p:nvSpPr>
            <p:spPr>
              <a:xfrm>
                <a:off x="2273678" y="5529809"/>
                <a:ext cx="7249068" cy="1194100"/>
              </a:xfrm>
              <a:prstGeom prst="rect">
                <a:avLst/>
              </a:prstGeom>
            </p:spPr>
            <p:txBody>
              <a:bodyPr wrap="square">
                <a:spAutoFit/>
              </a:bodyPr>
              <a:lstStyle/>
              <a:p>
                <a:pPr defTabSz="915680"/>
                <a14:m>
                  <m:oMathPara xmlns:m="http://schemas.openxmlformats.org/officeDocument/2006/math">
                    <m:oMathParaPr>
                      <m:jc m:val="centerGroup"/>
                    </m:oMathParaPr>
                    <m:oMath xmlns:m="http://schemas.openxmlformats.org/officeDocument/2006/math">
                      <m:f>
                        <m:fPr>
                          <m:ctrlPr>
                            <a:rPr lang="en-US" sz="2804" i="1">
                              <a:latin typeface="Cambria Math" panose="02040503050406030204" pitchFamily="18" charset="0"/>
                            </a:rPr>
                          </m:ctrlPr>
                        </m:fPr>
                        <m:num>
                          <m:r>
                            <a:rPr lang="en-US" sz="2804" i="1">
                              <a:latin typeface="Cambria Math" panose="02040503050406030204" pitchFamily="18" charset="0"/>
                            </a:rPr>
                            <m:t>𝑅</m:t>
                          </m:r>
                        </m:num>
                        <m:den>
                          <m:rad>
                            <m:radPr>
                              <m:degHide m:val="on"/>
                              <m:ctrlPr>
                                <a:rPr lang="en-US" sz="2804" i="1">
                                  <a:latin typeface="Cambria Math" panose="02040503050406030204" pitchFamily="18" charset="0"/>
                                </a:rPr>
                              </m:ctrlPr>
                            </m:radPr>
                            <m:deg/>
                            <m:e>
                              <m:sSup>
                                <m:sSupPr>
                                  <m:ctrlPr>
                                    <a:rPr lang="en-US" sz="2804" i="1">
                                      <a:latin typeface="Cambria Math" panose="02040503050406030204" pitchFamily="18" charset="0"/>
                                    </a:rPr>
                                  </m:ctrlPr>
                                </m:sSupPr>
                                <m:e>
                                  <m:r>
                                    <a:rPr lang="en-US" sz="2804" i="1">
                                      <a:latin typeface="Cambria Math" panose="02040503050406030204" pitchFamily="18" charset="0"/>
                                    </a:rPr>
                                    <m:t>𝑅</m:t>
                                  </m:r>
                                </m:e>
                                <m:sup>
                                  <m:r>
                                    <a:rPr lang="en-US" sz="2804">
                                      <a:latin typeface="Cambria Math" panose="02040503050406030204" pitchFamily="18" charset="0"/>
                                    </a:rPr>
                                    <m:t>2</m:t>
                                  </m:r>
                                </m:sup>
                              </m:sSup>
                              <m:r>
                                <a:rPr lang="en-US" sz="2804">
                                  <a:latin typeface="Cambria Math" panose="02040503050406030204" pitchFamily="18" charset="0"/>
                                </a:rPr>
                                <m:t>+</m:t>
                              </m:r>
                              <m:sSup>
                                <m:sSupPr>
                                  <m:ctrlPr>
                                    <a:rPr lang="en-US" sz="2804" i="1">
                                      <a:latin typeface="Cambria Math" panose="02040503050406030204" pitchFamily="18" charset="0"/>
                                    </a:rPr>
                                  </m:ctrlPr>
                                </m:sSupPr>
                                <m:e>
                                  <m:r>
                                    <a:rPr lang="en-US" sz="2804" i="1">
                                      <a:latin typeface="Cambria Math" panose="02040503050406030204" pitchFamily="18" charset="0"/>
                                    </a:rPr>
                                    <m:t>𝑡</m:t>
                                  </m:r>
                                  <m:r>
                                    <a:rPr lang="en-US" sz="2804" i="1">
                                      <a:latin typeface="Cambria Math" panose="02040503050406030204" pitchFamily="18" charset="0"/>
                                    </a:rPr>
                                    <m:t>′</m:t>
                                  </m:r>
                                </m:e>
                                <m:sup>
                                  <m:r>
                                    <a:rPr lang="en-US" sz="2804">
                                      <a:latin typeface="Cambria Math" panose="02040503050406030204" pitchFamily="18" charset="0"/>
                                    </a:rPr>
                                    <m:t>2</m:t>
                                  </m:r>
                                </m:sup>
                              </m:sSup>
                              <m:r>
                                <a:rPr lang="en-US" sz="2804">
                                  <a:latin typeface="Cambria Math" panose="02040503050406030204" pitchFamily="18" charset="0"/>
                                </a:rPr>
                                <m:t>+</m:t>
                              </m:r>
                              <m:sSup>
                                <m:sSupPr>
                                  <m:ctrlPr>
                                    <a:rPr lang="en-US" sz="2804" i="1">
                                      <a:latin typeface="Cambria Math" panose="02040503050406030204" pitchFamily="18" charset="0"/>
                                    </a:rPr>
                                  </m:ctrlPr>
                                </m:sSupPr>
                                <m:e>
                                  <m:r>
                                    <m:rPr>
                                      <m:sty m:val="p"/>
                                    </m:rPr>
                                    <a:rPr lang="el-GR" sz="2804" i="1">
                                      <a:latin typeface="Cambria Math" panose="02040503050406030204" pitchFamily="18" charset="0"/>
                                    </a:rPr>
                                    <m:t>ϛ</m:t>
                                  </m:r>
                                </m:e>
                                <m:sup>
                                  <m:r>
                                    <a:rPr lang="en-US" sz="2804">
                                      <a:latin typeface="Cambria Math" panose="02040503050406030204" pitchFamily="18" charset="0"/>
                                    </a:rPr>
                                    <m:t>2</m:t>
                                  </m:r>
                                </m:sup>
                              </m:sSup>
                            </m:e>
                          </m:rad>
                        </m:den>
                      </m:f>
                      <m:r>
                        <a:rPr lang="en-US" sz="2804">
                          <a:latin typeface="Cambria Math" panose="02040503050406030204" pitchFamily="18" charset="0"/>
                        </a:rPr>
                        <m:t>=</m:t>
                      </m:r>
                      <m:f>
                        <m:fPr>
                          <m:ctrlPr>
                            <a:rPr lang="en-US" sz="2804" i="1">
                              <a:solidFill>
                                <a:srgbClr val="FF0000"/>
                              </a:solidFill>
                              <a:latin typeface="Cambria Math" panose="02040503050406030204" pitchFamily="18" charset="0"/>
                            </a:rPr>
                          </m:ctrlPr>
                        </m:fPr>
                        <m:num>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e>
                          </m:rad>
                        </m:num>
                        <m:den>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m:rPr>
                                      <m:sty m:val="p"/>
                                    </m:rPr>
                                    <a:rPr lang="el-GR" sz="2804" i="1">
                                      <a:solidFill>
                                        <a:srgbClr val="FF0000"/>
                                      </a:solidFill>
                                      <a:latin typeface="Cambria Math" panose="02040503050406030204" pitchFamily="18" charset="0"/>
                                    </a:rPr>
                                    <m:t>ϛ</m:t>
                                  </m:r>
                                </m:e>
                                <m:sup>
                                  <m:r>
                                    <a:rPr lang="en-US" sz="2804">
                                      <a:solidFill>
                                        <a:srgbClr val="FF0000"/>
                                      </a:solidFill>
                                      <a:latin typeface="Cambria Math" panose="02040503050406030204" pitchFamily="18" charset="0"/>
                                    </a:rPr>
                                    <m:t>2</m:t>
                                  </m:r>
                                </m:sup>
                              </m:sSup>
                            </m:e>
                          </m:rad>
                        </m:den>
                      </m:f>
                      <m:r>
                        <a:rPr lang="en-US" sz="2804" i="1">
                          <a:latin typeface="Cambria Math" panose="02040503050406030204" pitchFamily="18" charset="0"/>
                        </a:rPr>
                        <m:t>∙</m:t>
                      </m:r>
                      <m:f>
                        <m:fPr>
                          <m:ctrlPr>
                            <a:rPr lang="en-US" sz="2804" i="1">
                              <a:solidFill>
                                <a:srgbClr val="00B050"/>
                              </a:solidFill>
                              <a:latin typeface="Cambria Math" panose="02040503050406030204" pitchFamily="18" charset="0"/>
                            </a:rPr>
                          </m:ctrlPr>
                        </m:fPr>
                        <m:num>
                          <m:r>
                            <a:rPr lang="en-US" sz="2804" i="1">
                              <a:solidFill>
                                <a:srgbClr val="00B050"/>
                              </a:solidFill>
                              <a:latin typeface="Cambria Math" panose="02040503050406030204" pitchFamily="18" charset="0"/>
                            </a:rPr>
                            <m:t>𝑅</m:t>
                          </m:r>
                        </m:num>
                        <m:den>
                          <m:rad>
                            <m:radPr>
                              <m:degHide m:val="on"/>
                              <m:ctrlPr>
                                <a:rPr lang="en-US" sz="2804" i="1">
                                  <a:solidFill>
                                    <a:srgbClr val="00B050"/>
                                  </a:solidFill>
                                  <a:latin typeface="Cambria Math" panose="02040503050406030204" pitchFamily="18" charset="0"/>
                                </a:rPr>
                              </m:ctrlPr>
                            </m:radPr>
                            <m:deg/>
                            <m:e>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𝑅</m:t>
                                  </m:r>
                                </m:e>
                                <m:sup>
                                  <m:r>
                                    <a:rPr lang="en-US" sz="2804">
                                      <a:solidFill>
                                        <a:srgbClr val="00B050"/>
                                      </a:solidFill>
                                      <a:latin typeface="Cambria Math" panose="02040503050406030204" pitchFamily="18" charset="0"/>
                                    </a:rPr>
                                    <m:t>2</m:t>
                                  </m:r>
                                </m:sup>
                              </m:sSup>
                              <m:r>
                                <a:rPr lang="en-US" sz="2804">
                                  <a:solidFill>
                                    <a:srgbClr val="00B050"/>
                                  </a:solidFill>
                                  <a:latin typeface="Cambria Math" panose="02040503050406030204" pitchFamily="18" charset="0"/>
                                </a:rPr>
                                <m:t>+</m:t>
                              </m:r>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𝑡</m:t>
                                  </m:r>
                                  <m:r>
                                    <a:rPr lang="en-US" sz="2804" i="1">
                                      <a:solidFill>
                                        <a:srgbClr val="00B050"/>
                                      </a:solidFill>
                                      <a:latin typeface="Cambria Math" panose="02040503050406030204" pitchFamily="18" charset="0"/>
                                    </a:rPr>
                                    <m:t>′</m:t>
                                  </m:r>
                                </m:e>
                                <m:sup>
                                  <m:r>
                                    <a:rPr lang="en-US" sz="2804">
                                      <a:solidFill>
                                        <a:srgbClr val="00B050"/>
                                      </a:solidFill>
                                      <a:latin typeface="Cambria Math" panose="02040503050406030204" pitchFamily="18" charset="0"/>
                                    </a:rPr>
                                    <m:t>2</m:t>
                                  </m:r>
                                </m:sup>
                              </m:sSup>
                            </m:e>
                          </m:rad>
                        </m:den>
                      </m:f>
                    </m:oMath>
                  </m:oMathPara>
                </a14:m>
                <a:endParaRPr lang="en-US" sz="3204" dirty="0">
                  <a:solidFill>
                    <a:srgbClr val="FAFD00"/>
                  </a:solidFill>
                  <a:latin typeface="Arial" panose="020B0604020202020204" pitchFamily="34" charset="0"/>
                  <a:ea typeface="ＭＳ Ｐゴシック" panose="020B0600070205080204" pitchFamily="34" charset="-128"/>
                </a:endParaRPr>
              </a:p>
            </p:txBody>
          </p:sp>
        </mc:Choice>
        <mc:Fallback xmlns="">
          <p:sp>
            <p:nvSpPr>
              <p:cNvPr id="9" name="Rectangle 8"/>
              <p:cNvSpPr>
                <a:spLocks noRot="1" noChangeAspect="1" noMove="1" noResize="1" noEditPoints="1" noAdjustHandles="1" noChangeArrowheads="1" noChangeShapeType="1" noTextEdit="1"/>
              </p:cNvSpPr>
              <p:nvPr/>
            </p:nvSpPr>
            <p:spPr>
              <a:xfrm>
                <a:off x="2273678" y="5529809"/>
                <a:ext cx="7249068" cy="1194100"/>
              </a:xfrm>
              <a:prstGeom prst="rect">
                <a:avLst/>
              </a:prstGeom>
              <a:blipFill>
                <a:blip r:embed="rId4"/>
                <a:stretch>
                  <a:fillRect/>
                </a:stretch>
              </a:blipFill>
            </p:spPr>
            <p:txBody>
              <a:bodyPr/>
              <a:lstStyle/>
              <a:p>
                <a:r>
                  <a:rPr lang="en-US">
                    <a:noFill/>
                  </a:rPr>
                  <a:t> </a:t>
                </a:r>
              </a:p>
            </p:txBody>
          </p:sp>
        </mc:Fallback>
      </mc:AlternateContent>
      <p:sp>
        <p:nvSpPr>
          <p:cNvPr id="10" name="Rectangle 33"/>
          <p:cNvSpPr>
            <a:spLocks noChangeArrowheads="1"/>
          </p:cNvSpPr>
          <p:nvPr/>
        </p:nvSpPr>
        <p:spPr bwMode="auto">
          <a:xfrm>
            <a:off x="300248" y="1475430"/>
            <a:ext cx="11423176" cy="459225"/>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14" tIns="44512" rIns="90614" bIns="44512">
            <a:spAutoFit/>
          </a:bodyPr>
          <a:lstStyle/>
          <a:p>
            <a:pPr defTabSz="915680"/>
            <a:r>
              <a:rPr lang="en-US" altLang="zh-CN" b="1" dirty="0">
                <a:solidFill>
                  <a:srgbClr val="FF0000"/>
                </a:solidFill>
                <a:latin typeface="Arial" panose="020B0604020202020204" pitchFamily="34" charset="0"/>
                <a:ea typeface="ＭＳ Ｐゴシック" panose="020B0600070205080204" pitchFamily="34" charset="-128"/>
              </a:rPr>
              <a:t>An X-ray Hits the 2D Detector Plate Obliquely, Determined by Two Angles</a:t>
            </a:r>
            <a:endParaRPr lang="en-US" altLang="zh-CN" b="1" dirty="0">
              <a:solidFill>
                <a:srgbClr val="0000FF"/>
              </a:solidFill>
              <a:latin typeface="Arial" panose="020B0604020202020204" pitchFamily="34" charset="0"/>
              <a:ea typeface="ＭＳ Ｐゴシック" panose="020B0600070205080204" pitchFamily="34" charset="-128"/>
            </a:endParaRPr>
          </a:p>
        </p:txBody>
      </p:sp>
    </p:spTree>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00"/>
          </a:solidFill>
        </p:spPr>
        <p:txBody>
          <a:bodyPr/>
          <a:lstStyle/>
          <a:p>
            <a:r>
              <a:rPr lang="en-US" sz="4400" dirty="0" smtClean="0"/>
              <a:t>DOT URL: </a:t>
            </a:r>
            <a:r>
              <a:rPr lang="en-US" sz="4400" dirty="0" smtClean="0">
                <a:solidFill>
                  <a:srgbClr val="FF9900"/>
                </a:solidFill>
              </a:rPr>
              <a:t>http://161.35.62.103.80/</a:t>
            </a:r>
            <a:endParaRPr lang="en-US" sz="4400" dirty="0">
              <a:solidFill>
                <a:srgbClr val="FF9900"/>
              </a:solidFill>
            </a:endParaRPr>
          </a:p>
        </p:txBody>
      </p:sp>
      <p:grpSp>
        <p:nvGrpSpPr>
          <p:cNvPr id="7" name="Group 6"/>
          <p:cNvGrpSpPr/>
          <p:nvPr/>
        </p:nvGrpSpPr>
        <p:grpSpPr>
          <a:xfrm>
            <a:off x="1893002" y="1639575"/>
            <a:ext cx="8916353" cy="5081588"/>
            <a:chOff x="2043112" y="1927261"/>
            <a:chExt cx="8105775" cy="4619625"/>
          </a:xfrm>
        </p:grpSpPr>
        <p:pic>
          <p:nvPicPr>
            <p:cNvPr id="4" name="Picture 3"/>
            <p:cNvPicPr>
              <a:picLocks noChangeAspect="1"/>
            </p:cNvPicPr>
            <p:nvPr/>
          </p:nvPicPr>
          <p:blipFill>
            <a:blip r:embed="rId2"/>
            <a:stretch>
              <a:fillRect/>
            </a:stretch>
          </p:blipFill>
          <p:spPr>
            <a:xfrm>
              <a:off x="2043112" y="1927261"/>
              <a:ext cx="8105775" cy="4619625"/>
            </a:xfrm>
            <a:prstGeom prst="rect">
              <a:avLst/>
            </a:prstGeom>
          </p:spPr>
        </p:pic>
        <p:sp>
          <p:nvSpPr>
            <p:cNvPr id="5" name="TextBox 4"/>
            <p:cNvSpPr txBox="1"/>
            <p:nvPr/>
          </p:nvSpPr>
          <p:spPr>
            <a:xfrm>
              <a:off x="2133601" y="4077120"/>
              <a:ext cx="2899145" cy="338554"/>
            </a:xfrm>
            <a:prstGeom prst="rect">
              <a:avLst/>
            </a:prstGeom>
            <a:solidFill>
              <a:schemeClr val="bg1"/>
            </a:solidFill>
          </p:spPr>
          <p:txBody>
            <a:bodyPr wrap="square" rtlCol="0">
              <a:spAutoFit/>
            </a:bodyPr>
            <a:lstStyle/>
            <a:p>
              <a:r>
                <a:rPr lang="en-US" sz="1600" dirty="0" smtClean="0">
                  <a:solidFill>
                    <a:srgbClr val="FF0000"/>
                  </a:solidFill>
                </a:rPr>
                <a:t>F20MI-Midterm-DOT</a:t>
              </a:r>
              <a:endParaRPr lang="en-US" sz="1600" dirty="0">
                <a:solidFill>
                  <a:srgbClr val="FF0000"/>
                </a:solidFill>
              </a:endParaRPr>
            </a:p>
          </p:txBody>
        </p:sp>
      </p:grpSp>
    </p:spTree>
    <p:extLst>
      <p:ext uri="{BB962C8B-B14F-4D97-AF65-F5344CB8AC3E}">
        <p14:creationId xmlns:p14="http://schemas.microsoft.com/office/powerpoint/2010/main" val="36173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Data Acquisition System (DAS)</a:t>
            </a:r>
            <a:endParaRPr lang="en-US" sz="4400" dirty="0"/>
          </a:p>
        </p:txBody>
      </p:sp>
      <p:graphicFrame>
        <p:nvGraphicFramePr>
          <p:cNvPr id="4" name="Object 34"/>
          <p:cNvGraphicFramePr>
            <a:graphicFrameLocks noChangeAspect="1"/>
          </p:cNvGraphicFramePr>
          <p:nvPr>
            <p:extLst/>
          </p:nvPr>
        </p:nvGraphicFramePr>
        <p:xfrm>
          <a:off x="4900503" y="1866199"/>
          <a:ext cx="2414260" cy="3701029"/>
        </p:xfrm>
        <a:graphic>
          <a:graphicData uri="http://schemas.openxmlformats.org/presentationml/2006/ole">
            <mc:AlternateContent xmlns:mc="http://schemas.openxmlformats.org/markup-compatibility/2006">
              <mc:Choice xmlns:v="urn:schemas-microsoft-com:vml" Requires="v">
                <p:oleObj spid="_x0000_s5140" name="Clip" r:id="rId3" imgW="1490760" imgH="2286000" progId="MS_ClipArt_Gallery.2">
                  <p:embed/>
                </p:oleObj>
              </mc:Choice>
              <mc:Fallback>
                <p:oleObj name="Clip" r:id="rId3" imgW="1490760" imgH="2286000" progId="MS_ClipArt_Gallery.2">
                  <p:embed/>
                  <p:pic>
                    <p:nvPicPr>
                      <p:cNvPr id="4"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503" y="1866199"/>
                        <a:ext cx="2414260" cy="370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2"/>
          <p:cNvSpPr>
            <a:spLocks noChangeArrowheads="1"/>
          </p:cNvSpPr>
          <p:nvPr/>
        </p:nvSpPr>
        <p:spPr bwMode="auto">
          <a:xfrm>
            <a:off x="2838808" y="5474167"/>
            <a:ext cx="990958" cy="424276"/>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rgbClr val="00B0F0"/>
                </a:solidFill>
              </a:rPr>
              <a:t>Filter</a:t>
            </a:r>
          </a:p>
        </p:txBody>
      </p:sp>
      <p:sp>
        <p:nvSpPr>
          <p:cNvPr id="6" name="Rectangle 12"/>
          <p:cNvSpPr>
            <a:spLocks noChangeArrowheads="1"/>
          </p:cNvSpPr>
          <p:nvPr/>
        </p:nvSpPr>
        <p:spPr bwMode="auto">
          <a:xfrm>
            <a:off x="9023893" y="3841990"/>
            <a:ext cx="944944" cy="944944"/>
          </a:xfrm>
          <a:prstGeom prst="rect">
            <a:avLst/>
          </a:prstGeom>
          <a:solidFill>
            <a:srgbClr val="FF0000"/>
          </a:solidFill>
          <a:ln w="508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7" name="Line 14"/>
          <p:cNvSpPr>
            <a:spLocks noChangeShapeType="1"/>
          </p:cNvSpPr>
          <p:nvPr/>
        </p:nvSpPr>
        <p:spPr bwMode="auto">
          <a:xfrm flipV="1">
            <a:off x="2838808" y="4357414"/>
            <a:ext cx="6185086"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8" name="Rectangle 18" descr="Wide upward diagonal"/>
          <p:cNvSpPr>
            <a:spLocks noChangeArrowheads="1"/>
          </p:cNvSpPr>
          <p:nvPr/>
        </p:nvSpPr>
        <p:spPr bwMode="auto">
          <a:xfrm>
            <a:off x="3096520" y="3326567"/>
            <a:ext cx="515424" cy="2061695"/>
          </a:xfrm>
          <a:prstGeom prst="rect">
            <a:avLst/>
          </a:prstGeom>
          <a:pattFill prst="wdUpDiag">
            <a:fgClr>
              <a:schemeClr val="bg2"/>
            </a:fgClr>
            <a:bgClr>
              <a:srgbClr val="FFFFFF"/>
            </a:bgClr>
          </a:pattFill>
          <a:ln w="50800">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9" name="Rectangle 19"/>
          <p:cNvSpPr>
            <a:spLocks noChangeArrowheads="1"/>
          </p:cNvSpPr>
          <p:nvPr/>
        </p:nvSpPr>
        <p:spPr bwMode="auto">
          <a:xfrm>
            <a:off x="3783751" y="3412471"/>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0" name="Rectangle 20"/>
          <p:cNvSpPr>
            <a:spLocks noChangeArrowheads="1"/>
          </p:cNvSpPr>
          <p:nvPr/>
        </p:nvSpPr>
        <p:spPr bwMode="auto">
          <a:xfrm>
            <a:off x="3783751" y="4529222"/>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1" name="Rectangle 21"/>
          <p:cNvSpPr>
            <a:spLocks noChangeArrowheads="1"/>
          </p:cNvSpPr>
          <p:nvPr/>
        </p:nvSpPr>
        <p:spPr bwMode="auto">
          <a:xfrm>
            <a:off x="7735334" y="3412471"/>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2" name="Rectangle 22"/>
          <p:cNvSpPr>
            <a:spLocks noChangeArrowheads="1"/>
          </p:cNvSpPr>
          <p:nvPr/>
        </p:nvSpPr>
        <p:spPr bwMode="auto">
          <a:xfrm>
            <a:off x="7735334" y="4529222"/>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3" name="Rectangle 23"/>
          <p:cNvSpPr>
            <a:spLocks noChangeArrowheads="1"/>
          </p:cNvSpPr>
          <p:nvPr/>
        </p:nvSpPr>
        <p:spPr bwMode="auto">
          <a:xfrm>
            <a:off x="1464344" y="4786935"/>
            <a:ext cx="1317970" cy="424276"/>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rgbClr val="FF0000"/>
                </a:solidFill>
              </a:rPr>
              <a:t>Source</a:t>
            </a:r>
            <a:endParaRPr lang="en-US" altLang="en-US" sz="2706">
              <a:solidFill>
                <a:schemeClr val="bg2"/>
              </a:solidFill>
            </a:endParaRPr>
          </a:p>
        </p:txBody>
      </p:sp>
      <p:sp>
        <p:nvSpPr>
          <p:cNvPr id="14" name="Rectangle 24"/>
          <p:cNvSpPr>
            <a:spLocks noChangeArrowheads="1"/>
          </p:cNvSpPr>
          <p:nvPr/>
        </p:nvSpPr>
        <p:spPr bwMode="auto">
          <a:xfrm>
            <a:off x="9195702" y="4958743"/>
            <a:ext cx="1548803" cy="424276"/>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rgbClr val="FF0000"/>
                </a:solidFill>
              </a:rPr>
              <a:t>Detector</a:t>
            </a:r>
            <a:endParaRPr lang="en-US" altLang="en-US" sz="2706">
              <a:solidFill>
                <a:schemeClr val="bg2"/>
              </a:solidFill>
            </a:endParaRPr>
          </a:p>
        </p:txBody>
      </p:sp>
      <p:sp>
        <p:nvSpPr>
          <p:cNvPr id="15" name="Line 26"/>
          <p:cNvSpPr>
            <a:spLocks noChangeShapeType="1"/>
          </p:cNvSpPr>
          <p:nvPr/>
        </p:nvSpPr>
        <p:spPr bwMode="auto">
          <a:xfrm>
            <a:off x="6446775" y="3927895"/>
            <a:ext cx="1288559" cy="171808"/>
          </a:xfrm>
          <a:prstGeom prst="line">
            <a:avLst/>
          </a:prstGeom>
          <a:noFill/>
          <a:ln w="508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6" name="Line 27"/>
          <p:cNvSpPr>
            <a:spLocks noChangeShapeType="1"/>
          </p:cNvSpPr>
          <p:nvPr/>
        </p:nvSpPr>
        <p:spPr bwMode="auto">
          <a:xfrm flipV="1">
            <a:off x="5759543" y="4872838"/>
            <a:ext cx="1889887" cy="257712"/>
          </a:xfrm>
          <a:prstGeom prst="line">
            <a:avLst/>
          </a:prstGeom>
          <a:noFill/>
          <a:ln w="508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7" name="Rectangle 28"/>
          <p:cNvSpPr>
            <a:spLocks noChangeArrowheads="1"/>
          </p:cNvSpPr>
          <p:nvPr/>
        </p:nvSpPr>
        <p:spPr bwMode="auto">
          <a:xfrm>
            <a:off x="2752905" y="2811144"/>
            <a:ext cx="2529841" cy="424276"/>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chemeClr val="hlink"/>
                </a:solidFill>
              </a:rPr>
              <a:t>Pre-Collimator</a:t>
            </a:r>
            <a:endParaRPr lang="en-US" altLang="en-US" sz="2706">
              <a:solidFill>
                <a:schemeClr val="bg2"/>
              </a:solidFill>
            </a:endParaRPr>
          </a:p>
        </p:txBody>
      </p:sp>
      <p:sp>
        <p:nvSpPr>
          <p:cNvPr id="18" name="Rectangle 29"/>
          <p:cNvSpPr>
            <a:spLocks noChangeArrowheads="1"/>
          </p:cNvSpPr>
          <p:nvPr/>
        </p:nvSpPr>
        <p:spPr bwMode="auto">
          <a:xfrm>
            <a:off x="7477623" y="2811144"/>
            <a:ext cx="2722201" cy="424276"/>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chemeClr val="hlink"/>
                </a:solidFill>
              </a:rPr>
              <a:t>Post-Collimator</a:t>
            </a:r>
            <a:endParaRPr lang="en-US" altLang="en-US" sz="2706">
              <a:solidFill>
                <a:schemeClr val="bg2"/>
              </a:solidFill>
            </a:endParaRPr>
          </a:p>
        </p:txBody>
      </p:sp>
      <p:sp>
        <p:nvSpPr>
          <p:cNvPr id="19" name="Rectangle 30"/>
          <p:cNvSpPr>
            <a:spLocks noChangeArrowheads="1"/>
          </p:cNvSpPr>
          <p:nvPr/>
        </p:nvSpPr>
        <p:spPr bwMode="auto">
          <a:xfrm>
            <a:off x="5673639" y="5645974"/>
            <a:ext cx="1298734" cy="424276"/>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dirty="0">
                <a:solidFill>
                  <a:srgbClr val="0000FF"/>
                </a:solidFill>
              </a:rPr>
              <a:t>Patient</a:t>
            </a:r>
          </a:p>
        </p:txBody>
      </p:sp>
      <p:sp>
        <p:nvSpPr>
          <p:cNvPr id="20" name="Rectangle 31"/>
          <p:cNvSpPr>
            <a:spLocks noChangeArrowheads="1"/>
          </p:cNvSpPr>
          <p:nvPr/>
        </p:nvSpPr>
        <p:spPr bwMode="auto">
          <a:xfrm>
            <a:off x="6141064" y="5100259"/>
            <a:ext cx="1555215" cy="363234"/>
          </a:xfrm>
          <a:prstGeom prst="rect">
            <a:avLst/>
          </a:prstGeom>
          <a:noFill/>
          <a:ln>
            <a:noFill/>
          </a:ln>
          <a:effectLst/>
          <a:ex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255" dirty="0">
                <a:solidFill>
                  <a:srgbClr val="FF99CC"/>
                </a:solidFill>
              </a:rPr>
              <a:t>Scattering</a:t>
            </a:r>
            <a:endParaRPr lang="en-US" altLang="en-US" sz="2706" dirty="0">
              <a:solidFill>
                <a:srgbClr val="FF99CC"/>
              </a:solidFill>
            </a:endParaRPr>
          </a:p>
        </p:txBody>
      </p:sp>
      <p:sp>
        <p:nvSpPr>
          <p:cNvPr id="21" name="Line 32"/>
          <p:cNvSpPr>
            <a:spLocks noChangeShapeType="1"/>
          </p:cNvSpPr>
          <p:nvPr/>
        </p:nvSpPr>
        <p:spPr bwMode="auto">
          <a:xfrm flipV="1">
            <a:off x="6962198" y="4615126"/>
            <a:ext cx="859040" cy="85904"/>
          </a:xfrm>
          <a:prstGeom prst="line">
            <a:avLst/>
          </a:prstGeom>
          <a:noFill/>
          <a:ln w="508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22" name="Oval 11"/>
          <p:cNvSpPr>
            <a:spLocks noChangeArrowheads="1"/>
          </p:cNvSpPr>
          <p:nvPr/>
        </p:nvSpPr>
        <p:spPr bwMode="auto">
          <a:xfrm>
            <a:off x="2409289" y="4013799"/>
            <a:ext cx="649649" cy="649649"/>
          </a:xfrm>
          <a:prstGeom prst="ellipse">
            <a:avLst/>
          </a:prstGeom>
          <a:solidFill>
            <a:srgbClr val="FF0000"/>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706">
              <a:solidFill>
                <a:srgbClr val="FF6600"/>
              </a:solidFill>
            </a:endParaRPr>
          </a:p>
        </p:txBody>
      </p:sp>
    </p:spTree>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
            <a:ext cx="12192000" cy="1124744"/>
          </a:xfrm>
        </p:spPr>
        <p:txBody>
          <a:bodyPr/>
          <a:lstStyle/>
          <a:p>
            <a:r>
              <a:rPr lang="en-US" altLang="en-US" sz="4400" dirty="0"/>
              <a:t>CT Scanning Modes</a:t>
            </a:r>
          </a:p>
        </p:txBody>
      </p:sp>
      <p:pic>
        <p:nvPicPr>
          <p:cNvPr id="2" name="Picture 1"/>
          <p:cNvPicPr>
            <a:picLocks noChangeAspect="1"/>
          </p:cNvPicPr>
          <p:nvPr/>
        </p:nvPicPr>
        <p:blipFill>
          <a:blip r:embed="rId2"/>
          <a:stretch>
            <a:fillRect/>
          </a:stretch>
        </p:blipFill>
        <p:spPr>
          <a:xfrm>
            <a:off x="2114550" y="1346654"/>
            <a:ext cx="7962900" cy="5238750"/>
          </a:xfrm>
          <a:prstGeom prst="rect">
            <a:avLst/>
          </a:prstGeom>
        </p:spPr>
      </p:pic>
    </p:spTree>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Outline</a:t>
            </a:r>
            <a:endParaRPr lang="en-US" dirty="0"/>
          </a:p>
        </p:txBody>
      </p:sp>
      <p:sp>
        <p:nvSpPr>
          <p:cNvPr id="5" name="Content Placeholder 4"/>
          <p:cNvSpPr>
            <a:spLocks noGrp="1"/>
          </p:cNvSpPr>
          <p:nvPr>
            <p:ph idx="1"/>
          </p:nvPr>
        </p:nvSpPr>
        <p:spPr>
          <a:xfrm>
            <a:off x="5174806" y="2689041"/>
            <a:ext cx="1914200" cy="2376264"/>
          </a:xfrm>
        </p:spPr>
        <p:txBody>
          <a:bodyPr>
            <a:noAutofit/>
          </a:bodyPr>
          <a:lstStyle/>
          <a:p>
            <a:pPr marL="571500" indent="-571500">
              <a:spcBef>
                <a:spcPts val="0"/>
              </a:spcBef>
              <a:buClr>
                <a:schemeClr val="tx1"/>
              </a:buClr>
            </a:pPr>
            <a:r>
              <a:rPr lang="en-US" sz="4000" dirty="0"/>
              <a:t>MRI</a:t>
            </a:r>
          </a:p>
          <a:p>
            <a:pPr marL="571500" indent="-571500">
              <a:spcBef>
                <a:spcPts val="0"/>
              </a:spcBef>
              <a:buClr>
                <a:schemeClr val="tx1"/>
              </a:buClr>
            </a:pPr>
            <a:r>
              <a:rPr lang="en-US" sz="4000" dirty="0"/>
              <a:t>CT</a:t>
            </a:r>
          </a:p>
          <a:p>
            <a:pPr marL="571500" indent="-571500">
              <a:spcBef>
                <a:spcPts val="0"/>
              </a:spcBef>
              <a:buClr>
                <a:schemeClr val="tx1"/>
              </a:buClr>
            </a:pPr>
            <a:r>
              <a:rPr lang="en-US" sz="4000" dirty="0">
                <a:solidFill>
                  <a:srgbClr val="FF0000"/>
                </a:solidFill>
              </a:rPr>
              <a:t>NN</a:t>
            </a:r>
          </a:p>
          <a:p>
            <a:endParaRPr lang="en-US" sz="4000" dirty="0"/>
          </a:p>
        </p:txBody>
      </p:sp>
      <p:pic>
        <p:nvPicPr>
          <p:cNvPr id="4" name="Picture 2" descr="How to do Manual Backups with Time Machine for Mac | OSX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110" y="227263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9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&amp; Artificial Neurons</a:t>
            </a:r>
          </a:p>
        </p:txBody>
      </p:sp>
      <p:sp>
        <p:nvSpPr>
          <p:cNvPr id="4" name="Explosion 1 3"/>
          <p:cNvSpPr/>
          <p:nvPr/>
        </p:nvSpPr>
        <p:spPr bwMode="auto">
          <a:xfrm>
            <a:off x="4380421" y="2402991"/>
            <a:ext cx="1815387" cy="1761704"/>
          </a:xfrm>
          <a:prstGeom prst="irregularSeal1">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600" i="1" dirty="0" err="1">
              <a:solidFill>
                <a:srgbClr val="000000"/>
              </a:solidFill>
              <a:latin typeface="Arial"/>
              <a:ea typeface="ＭＳ Ｐゴシック"/>
              <a:cs typeface="Times New Roman" pitchFamily="18" charset="0"/>
            </a:endParaRPr>
          </a:p>
        </p:txBody>
      </p:sp>
      <p:sp>
        <p:nvSpPr>
          <p:cNvPr id="5" name="Oval 4"/>
          <p:cNvSpPr/>
          <p:nvPr/>
        </p:nvSpPr>
        <p:spPr bwMode="auto">
          <a:xfrm>
            <a:off x="5042261" y="3047128"/>
            <a:ext cx="436163" cy="347401"/>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600" i="1" dirty="0" err="1">
              <a:solidFill>
                <a:srgbClr val="000000"/>
              </a:solidFill>
              <a:latin typeface="Arial"/>
              <a:ea typeface="ＭＳ Ｐゴシック"/>
              <a:cs typeface="Times New Roman" pitchFamily="18" charset="0"/>
            </a:endParaRPr>
          </a:p>
        </p:txBody>
      </p:sp>
      <p:cxnSp>
        <p:nvCxnSpPr>
          <p:cNvPr id="6" name="Straight Connector 5"/>
          <p:cNvCxnSpPr/>
          <p:nvPr/>
        </p:nvCxnSpPr>
        <p:spPr bwMode="auto">
          <a:xfrm flipH="1" flipV="1">
            <a:off x="4014992" y="2257169"/>
            <a:ext cx="632131" cy="529270"/>
          </a:xfrm>
          <a:prstGeom prst="line">
            <a:avLst/>
          </a:prstGeom>
          <a:solidFill>
            <a:schemeClr val="accent1"/>
          </a:solidFill>
          <a:ln w="127000" cap="flat" cmpd="sng" algn="ctr">
            <a:solidFill>
              <a:schemeClr val="accent6">
                <a:lumMod val="40000"/>
                <a:lumOff val="60000"/>
              </a:schemeClr>
            </a:solidFill>
            <a:prstDash val="solid"/>
            <a:round/>
            <a:headEnd type="none" w="med" len="med"/>
            <a:tailEnd type="none" w="med" len="med"/>
          </a:ln>
          <a:effectLst/>
        </p:spPr>
      </p:cxnSp>
      <p:cxnSp>
        <p:nvCxnSpPr>
          <p:cNvPr id="7" name="Straight Connector 6"/>
          <p:cNvCxnSpPr/>
          <p:nvPr/>
        </p:nvCxnSpPr>
        <p:spPr bwMode="auto">
          <a:xfrm flipH="1" flipV="1">
            <a:off x="3744827" y="3136149"/>
            <a:ext cx="905758" cy="388"/>
          </a:xfrm>
          <a:prstGeom prst="line">
            <a:avLst/>
          </a:prstGeom>
          <a:solidFill>
            <a:schemeClr val="accent1"/>
          </a:solidFill>
          <a:ln w="127000" cap="flat" cmpd="sng" algn="ctr">
            <a:solidFill>
              <a:schemeClr val="accent6">
                <a:lumMod val="40000"/>
                <a:lumOff val="60000"/>
              </a:schemeClr>
            </a:solidFill>
            <a:prstDash val="solid"/>
            <a:round/>
            <a:headEnd type="none" w="med" len="med"/>
            <a:tailEnd type="none" w="med" len="med"/>
          </a:ln>
          <a:effectLst/>
        </p:spPr>
      </p:cxnSp>
      <p:cxnSp>
        <p:nvCxnSpPr>
          <p:cNvPr id="8" name="Straight Connector 7"/>
          <p:cNvCxnSpPr/>
          <p:nvPr/>
        </p:nvCxnSpPr>
        <p:spPr bwMode="auto">
          <a:xfrm flipH="1">
            <a:off x="3933926" y="3433609"/>
            <a:ext cx="810512" cy="385301"/>
          </a:xfrm>
          <a:prstGeom prst="line">
            <a:avLst/>
          </a:prstGeom>
          <a:solidFill>
            <a:schemeClr val="accent1"/>
          </a:solidFill>
          <a:ln w="127000" cap="flat" cmpd="sng" algn="ctr">
            <a:solidFill>
              <a:schemeClr val="accent6">
                <a:lumMod val="40000"/>
                <a:lumOff val="60000"/>
              </a:schemeClr>
            </a:solidFill>
            <a:prstDash val="solid"/>
            <a:round/>
            <a:headEnd type="none" w="med" len="med"/>
            <a:tailEnd type="none" w="med" len="med"/>
          </a:ln>
          <a:effectLst/>
        </p:spPr>
      </p:cxnSp>
      <p:cxnSp>
        <p:nvCxnSpPr>
          <p:cNvPr id="9" name="Straight Connector 8"/>
          <p:cNvCxnSpPr/>
          <p:nvPr/>
        </p:nvCxnSpPr>
        <p:spPr bwMode="auto">
          <a:xfrm flipH="1" flipV="1">
            <a:off x="5839520" y="3097890"/>
            <a:ext cx="2087537" cy="20161"/>
          </a:xfrm>
          <a:prstGeom prst="line">
            <a:avLst/>
          </a:prstGeom>
          <a:solidFill>
            <a:schemeClr val="accent1"/>
          </a:solidFill>
          <a:ln w="127000" cap="flat" cmpd="sng" algn="ctr">
            <a:solidFill>
              <a:schemeClr val="accent6">
                <a:lumMod val="40000"/>
                <a:lumOff val="60000"/>
              </a:schemeClr>
            </a:solidFill>
            <a:prstDash val="solid"/>
            <a:round/>
            <a:headEnd type="none" w="med" len="med"/>
            <a:tailEnd type="none" w="med" len="med"/>
          </a:ln>
          <a:effectLst/>
        </p:spPr>
      </p:cxnSp>
      <p:cxnSp>
        <p:nvCxnSpPr>
          <p:cNvPr id="10" name="Straight Connector 9"/>
          <p:cNvCxnSpPr/>
          <p:nvPr/>
        </p:nvCxnSpPr>
        <p:spPr bwMode="auto">
          <a:xfrm flipH="1" flipV="1">
            <a:off x="4331057" y="2011580"/>
            <a:ext cx="76131" cy="609260"/>
          </a:xfrm>
          <a:prstGeom prst="line">
            <a:avLst/>
          </a:prstGeom>
          <a:solidFill>
            <a:schemeClr val="accent1"/>
          </a:solidFill>
          <a:ln w="63500" cap="flat" cmpd="sng" algn="ctr">
            <a:solidFill>
              <a:schemeClr val="accent6">
                <a:lumMod val="40000"/>
                <a:lumOff val="60000"/>
              </a:schemeClr>
            </a:solidFill>
            <a:prstDash val="solid"/>
            <a:round/>
            <a:headEnd type="none" w="med" len="med"/>
            <a:tailEnd type="none" w="med" len="med"/>
          </a:ln>
          <a:effectLst/>
        </p:spPr>
      </p:cxnSp>
      <p:cxnSp>
        <p:nvCxnSpPr>
          <p:cNvPr id="11" name="Straight Connector 10"/>
          <p:cNvCxnSpPr/>
          <p:nvPr/>
        </p:nvCxnSpPr>
        <p:spPr bwMode="auto">
          <a:xfrm flipH="1" flipV="1">
            <a:off x="3933926" y="2622920"/>
            <a:ext cx="527558" cy="44041"/>
          </a:xfrm>
          <a:prstGeom prst="line">
            <a:avLst/>
          </a:prstGeom>
          <a:solidFill>
            <a:schemeClr val="accent1"/>
          </a:solidFill>
          <a:ln w="63500" cap="flat" cmpd="sng" algn="ctr">
            <a:solidFill>
              <a:schemeClr val="accent6">
                <a:lumMod val="40000"/>
                <a:lumOff val="60000"/>
              </a:schemeClr>
            </a:solidFill>
            <a:prstDash val="solid"/>
            <a:round/>
            <a:headEnd type="none" w="med" len="med"/>
            <a:tailEnd type="none" w="med" len="med"/>
          </a:ln>
          <a:effectLst/>
        </p:spPr>
      </p:cxnSp>
      <p:cxnSp>
        <p:nvCxnSpPr>
          <p:cNvPr id="12" name="Straight Connector 11"/>
          <p:cNvCxnSpPr/>
          <p:nvPr/>
        </p:nvCxnSpPr>
        <p:spPr bwMode="auto">
          <a:xfrm flipH="1" flipV="1">
            <a:off x="3744827" y="2666961"/>
            <a:ext cx="358050" cy="454227"/>
          </a:xfrm>
          <a:prstGeom prst="line">
            <a:avLst/>
          </a:prstGeom>
          <a:solidFill>
            <a:schemeClr val="accent1"/>
          </a:solidFill>
          <a:ln w="63500" cap="flat" cmpd="sng" algn="ctr">
            <a:solidFill>
              <a:schemeClr val="accent6">
                <a:lumMod val="40000"/>
                <a:lumOff val="60000"/>
              </a:schemeClr>
            </a:solidFill>
            <a:prstDash val="solid"/>
            <a:round/>
            <a:headEnd type="none" w="med" len="med"/>
            <a:tailEnd type="none" w="med" len="med"/>
          </a:ln>
          <a:effectLst/>
        </p:spPr>
      </p:cxnSp>
      <p:cxnSp>
        <p:nvCxnSpPr>
          <p:cNvPr id="13" name="Straight Connector 12"/>
          <p:cNvCxnSpPr/>
          <p:nvPr/>
        </p:nvCxnSpPr>
        <p:spPr bwMode="auto">
          <a:xfrm flipH="1">
            <a:off x="3895459" y="3099332"/>
            <a:ext cx="494138" cy="429597"/>
          </a:xfrm>
          <a:prstGeom prst="line">
            <a:avLst/>
          </a:prstGeom>
          <a:solidFill>
            <a:schemeClr val="accent1"/>
          </a:solidFill>
          <a:ln w="63500" cap="flat" cmpd="sng" algn="ctr">
            <a:solidFill>
              <a:schemeClr val="accent6">
                <a:lumMod val="40000"/>
                <a:lumOff val="60000"/>
              </a:schemeClr>
            </a:solidFill>
            <a:prstDash val="solid"/>
            <a:round/>
            <a:headEnd type="none" w="med" len="med"/>
            <a:tailEnd type="none" w="med" len="med"/>
          </a:ln>
          <a:effectLst/>
        </p:spPr>
      </p:cxnSp>
      <p:cxnSp>
        <p:nvCxnSpPr>
          <p:cNvPr id="14" name="Straight Connector 13"/>
          <p:cNvCxnSpPr/>
          <p:nvPr/>
        </p:nvCxnSpPr>
        <p:spPr bwMode="auto">
          <a:xfrm flipH="1">
            <a:off x="4203512" y="3582554"/>
            <a:ext cx="184425" cy="498207"/>
          </a:xfrm>
          <a:prstGeom prst="line">
            <a:avLst/>
          </a:prstGeom>
          <a:solidFill>
            <a:schemeClr val="accent1"/>
          </a:solidFill>
          <a:ln w="63500" cap="flat" cmpd="sng" algn="ctr">
            <a:solidFill>
              <a:schemeClr val="accent6">
                <a:lumMod val="40000"/>
                <a:lumOff val="60000"/>
              </a:schemeClr>
            </a:solidFill>
            <a:prstDash val="solid"/>
            <a:round/>
            <a:headEnd type="none" w="med" len="med"/>
            <a:tailEnd type="none" w="med" len="med"/>
          </a:ln>
          <a:effectLst/>
        </p:spPr>
      </p:cxnSp>
      <p:cxnSp>
        <p:nvCxnSpPr>
          <p:cNvPr id="15" name="Straight Connector 14"/>
          <p:cNvCxnSpPr/>
          <p:nvPr/>
        </p:nvCxnSpPr>
        <p:spPr bwMode="auto">
          <a:xfrm flipH="1" flipV="1">
            <a:off x="3645090" y="3668568"/>
            <a:ext cx="527559" cy="44041"/>
          </a:xfrm>
          <a:prstGeom prst="line">
            <a:avLst/>
          </a:prstGeom>
          <a:solidFill>
            <a:schemeClr val="accent1"/>
          </a:solidFill>
          <a:ln w="63500" cap="flat" cmpd="sng" algn="ctr">
            <a:solidFill>
              <a:schemeClr val="accent6">
                <a:lumMod val="40000"/>
                <a:lumOff val="60000"/>
              </a:schemeClr>
            </a:solidFill>
            <a:prstDash val="solid"/>
            <a:round/>
            <a:headEnd type="none" w="med" len="med"/>
            <a:tailEnd type="none" w="med" len="med"/>
          </a:ln>
          <a:effectLst/>
        </p:spPr>
      </p:cxnSp>
      <p:sp>
        <p:nvSpPr>
          <p:cNvPr id="16" name="Title 1"/>
          <p:cNvSpPr txBox="1">
            <a:spLocks/>
          </p:cNvSpPr>
          <p:nvPr/>
        </p:nvSpPr>
        <p:spPr bwMode="auto">
          <a:xfrm>
            <a:off x="5012552" y="2113011"/>
            <a:ext cx="1460798" cy="31039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Body (Soma)</a:t>
            </a:r>
          </a:p>
        </p:txBody>
      </p:sp>
      <p:sp>
        <p:nvSpPr>
          <p:cNvPr id="17" name="Title 1"/>
          <p:cNvSpPr txBox="1">
            <a:spLocks/>
          </p:cNvSpPr>
          <p:nvPr/>
        </p:nvSpPr>
        <p:spPr bwMode="auto">
          <a:xfrm>
            <a:off x="6038953" y="2775265"/>
            <a:ext cx="1484109" cy="24358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Fiber (Axon)</a:t>
            </a:r>
          </a:p>
        </p:txBody>
      </p:sp>
      <p:sp>
        <p:nvSpPr>
          <p:cNvPr id="18" name="Title 1"/>
          <p:cNvSpPr txBox="1">
            <a:spLocks/>
          </p:cNvSpPr>
          <p:nvPr/>
        </p:nvSpPr>
        <p:spPr bwMode="auto">
          <a:xfrm>
            <a:off x="3431439" y="1707386"/>
            <a:ext cx="2046985" cy="32946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Branches (Dendrite)</a:t>
            </a:r>
          </a:p>
        </p:txBody>
      </p:sp>
      <p:sp>
        <p:nvSpPr>
          <p:cNvPr id="19" name="Title 1"/>
          <p:cNvSpPr txBox="1">
            <a:spLocks/>
          </p:cNvSpPr>
          <p:nvPr/>
        </p:nvSpPr>
        <p:spPr bwMode="auto">
          <a:xfrm>
            <a:off x="3860375" y="4978442"/>
            <a:ext cx="1214490" cy="295289"/>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Weight</a:t>
            </a:r>
          </a:p>
        </p:txBody>
      </p:sp>
      <p:sp>
        <p:nvSpPr>
          <p:cNvPr id="20" name="Title 1"/>
          <p:cNvSpPr txBox="1">
            <a:spLocks/>
          </p:cNvSpPr>
          <p:nvPr/>
        </p:nvSpPr>
        <p:spPr bwMode="auto">
          <a:xfrm>
            <a:off x="6021157" y="5122502"/>
            <a:ext cx="2621450" cy="295289"/>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eaLnBrk="1" hangingPunct="1">
              <a:defRPr/>
            </a:pPr>
            <a:r>
              <a:rPr lang="en-US" sz="1600" b="0" i="1" kern="0" dirty="0">
                <a:solidFill>
                  <a:srgbClr val="000000"/>
                </a:solidFill>
                <a:latin typeface="Arial"/>
                <a:ea typeface="ＭＳ Ｐゴシック"/>
              </a:rPr>
              <a:t>Transformation (Nonlinear)</a:t>
            </a:r>
          </a:p>
        </p:txBody>
      </p:sp>
      <p:sp>
        <p:nvSpPr>
          <p:cNvPr id="21" name="Title 1"/>
          <p:cNvSpPr txBox="1">
            <a:spLocks/>
          </p:cNvSpPr>
          <p:nvPr/>
        </p:nvSpPr>
        <p:spPr bwMode="auto">
          <a:xfrm>
            <a:off x="4974371" y="4839319"/>
            <a:ext cx="2879199" cy="295289"/>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l" eaLnBrk="1" hangingPunct="1">
              <a:defRPr/>
            </a:pPr>
            <a:r>
              <a:rPr lang="en-US" sz="1600" b="0" i="1" kern="0" dirty="0">
                <a:solidFill>
                  <a:srgbClr val="000000"/>
                </a:solidFill>
                <a:latin typeface="Arial"/>
                <a:ea typeface="ＭＳ Ｐゴシック"/>
              </a:rPr>
              <a:t>Summation (Linear)</a:t>
            </a:r>
          </a:p>
        </p:txBody>
      </p:sp>
      <p:cxnSp>
        <p:nvCxnSpPr>
          <p:cNvPr id="22" name="Straight Arrow Connector 21"/>
          <p:cNvCxnSpPr>
            <a:stCxn id="41" idx="6"/>
            <a:endCxn id="42" idx="1"/>
          </p:cNvCxnSpPr>
          <p:nvPr/>
        </p:nvCxnSpPr>
        <p:spPr bwMode="auto">
          <a:xfrm>
            <a:off x="5931749" y="5646122"/>
            <a:ext cx="326750" cy="0"/>
          </a:xfrm>
          <a:prstGeom prst="straightConnector1">
            <a:avLst/>
          </a:prstGeom>
          <a:solidFill>
            <a:schemeClr val="accent1"/>
          </a:solidFill>
          <a:ln w="63500" cap="flat" cmpd="sng" algn="ctr">
            <a:solidFill>
              <a:schemeClr val="accent1">
                <a:lumMod val="75000"/>
              </a:schemeClr>
            </a:solidFill>
            <a:prstDash val="solid"/>
            <a:round/>
            <a:headEnd type="none"/>
            <a:tailEnd type="triangle"/>
          </a:ln>
          <a:effectLst/>
        </p:spPr>
      </p:cxnSp>
      <p:cxnSp>
        <p:nvCxnSpPr>
          <p:cNvPr id="23" name="Straight Arrow Connector 22"/>
          <p:cNvCxnSpPr/>
          <p:nvPr/>
        </p:nvCxnSpPr>
        <p:spPr bwMode="auto">
          <a:xfrm>
            <a:off x="6988111" y="5638752"/>
            <a:ext cx="636743" cy="0"/>
          </a:xfrm>
          <a:prstGeom prst="straightConnector1">
            <a:avLst/>
          </a:prstGeom>
          <a:solidFill>
            <a:schemeClr val="accent1"/>
          </a:solidFill>
          <a:ln w="63500" cap="flat" cmpd="sng" algn="ctr">
            <a:solidFill>
              <a:schemeClr val="accent1">
                <a:lumMod val="75000"/>
              </a:schemeClr>
            </a:solidFill>
            <a:prstDash val="solid"/>
            <a:round/>
            <a:headEnd type="none"/>
            <a:tailEnd type="triangle"/>
          </a:ln>
          <a:effectLst/>
        </p:spPr>
      </p:cxnSp>
      <p:grpSp>
        <p:nvGrpSpPr>
          <p:cNvPr id="24" name="Group 23"/>
          <p:cNvGrpSpPr/>
          <p:nvPr/>
        </p:nvGrpSpPr>
        <p:grpSpPr>
          <a:xfrm>
            <a:off x="3676022" y="5648752"/>
            <a:ext cx="1320212" cy="0"/>
            <a:chOff x="4571646" y="4971259"/>
            <a:chExt cx="1340103" cy="0"/>
          </a:xfrm>
        </p:grpSpPr>
        <p:cxnSp>
          <p:nvCxnSpPr>
            <p:cNvPr id="25" name="Straight Connector 24"/>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26" name="Straight Connector 25"/>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nvGrpSpPr>
          <p:cNvPr id="27" name="Group 26"/>
          <p:cNvGrpSpPr/>
          <p:nvPr/>
        </p:nvGrpSpPr>
        <p:grpSpPr>
          <a:xfrm>
            <a:off x="3779214" y="5350737"/>
            <a:ext cx="1320212" cy="0"/>
            <a:chOff x="4571646" y="4971259"/>
            <a:chExt cx="1340103" cy="0"/>
          </a:xfrm>
        </p:grpSpPr>
        <p:cxnSp>
          <p:nvCxnSpPr>
            <p:cNvPr id="28" name="Straight Connector 27"/>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29" name="Straight Connector 28"/>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nvGrpSpPr>
          <p:cNvPr id="30" name="Group 29"/>
          <p:cNvGrpSpPr/>
          <p:nvPr/>
        </p:nvGrpSpPr>
        <p:grpSpPr>
          <a:xfrm>
            <a:off x="3779214" y="5946766"/>
            <a:ext cx="1320212" cy="0"/>
            <a:chOff x="4571646" y="4971259"/>
            <a:chExt cx="1340103" cy="0"/>
          </a:xfrm>
        </p:grpSpPr>
        <p:cxnSp>
          <p:nvCxnSpPr>
            <p:cNvPr id="31" name="Straight Connector 30"/>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32" name="Straight Connector 31"/>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sp>
        <p:nvSpPr>
          <p:cNvPr id="33" name="Content Placeholder 2"/>
          <p:cNvSpPr txBox="1">
            <a:spLocks/>
          </p:cNvSpPr>
          <p:nvPr/>
        </p:nvSpPr>
        <p:spPr bwMode="auto">
          <a:xfrm>
            <a:off x="3767642" y="4144792"/>
            <a:ext cx="3451497" cy="31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defRPr/>
            </a:pPr>
            <a:r>
              <a:rPr lang="en-US" sz="2000" i="1" kern="0" dirty="0">
                <a:solidFill>
                  <a:srgbClr val="000000"/>
                </a:solidFill>
                <a:latin typeface="Arial"/>
                <a:ea typeface="ＭＳ Ｐゴシック"/>
              </a:rPr>
              <a:t>Biological Neuron</a:t>
            </a:r>
          </a:p>
        </p:txBody>
      </p:sp>
      <p:sp>
        <p:nvSpPr>
          <p:cNvPr id="34" name="Content Placeholder 2"/>
          <p:cNvSpPr txBox="1">
            <a:spLocks/>
          </p:cNvSpPr>
          <p:nvPr/>
        </p:nvSpPr>
        <p:spPr bwMode="auto">
          <a:xfrm>
            <a:off x="3295887" y="6244974"/>
            <a:ext cx="4395004" cy="341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defRPr/>
            </a:pPr>
            <a:r>
              <a:rPr lang="en-US" sz="2000" i="1" kern="0" dirty="0">
                <a:solidFill>
                  <a:srgbClr val="000000"/>
                </a:solidFill>
                <a:latin typeface="Arial"/>
                <a:ea typeface="ＭＳ Ｐゴシック"/>
              </a:rPr>
              <a:t>Artificial Neuron</a:t>
            </a:r>
          </a:p>
        </p:txBody>
      </p:sp>
      <p:sp>
        <p:nvSpPr>
          <p:cNvPr id="35" name="Content Placeholder 2"/>
          <p:cNvSpPr txBox="1">
            <a:spLocks/>
          </p:cNvSpPr>
          <p:nvPr/>
        </p:nvSpPr>
        <p:spPr bwMode="auto">
          <a:xfrm>
            <a:off x="2671512" y="2969461"/>
            <a:ext cx="807988" cy="31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000000"/>
                </a:solidFill>
                <a:latin typeface="Arial"/>
                <a:ea typeface="ＭＳ Ｐゴシック"/>
              </a:rPr>
              <a:t>Input</a:t>
            </a:r>
          </a:p>
        </p:txBody>
      </p:sp>
      <p:sp>
        <p:nvSpPr>
          <p:cNvPr id="36" name="Left Bracket 35"/>
          <p:cNvSpPr/>
          <p:nvPr/>
        </p:nvSpPr>
        <p:spPr bwMode="auto">
          <a:xfrm>
            <a:off x="3431438" y="2316211"/>
            <a:ext cx="347777" cy="1673733"/>
          </a:xfrm>
          <a:prstGeom prst="leftBracket">
            <a:avLst/>
          </a:prstGeom>
          <a:noFill/>
          <a:ln w="25400" cap="flat" cmpd="sng" algn="ctr">
            <a:solidFill>
              <a:schemeClr val="accent6">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i="1">
              <a:solidFill>
                <a:srgbClr val="000000"/>
              </a:solidFill>
              <a:latin typeface="Arial"/>
              <a:ea typeface="ＭＳ Ｐゴシック"/>
              <a:cs typeface="Times New Roman" pitchFamily="18" charset="0"/>
            </a:endParaRPr>
          </a:p>
        </p:txBody>
      </p:sp>
      <p:sp>
        <p:nvSpPr>
          <p:cNvPr id="37" name="Content Placeholder 2"/>
          <p:cNvSpPr txBox="1">
            <a:spLocks/>
          </p:cNvSpPr>
          <p:nvPr/>
        </p:nvSpPr>
        <p:spPr bwMode="auto">
          <a:xfrm>
            <a:off x="2671512" y="5516186"/>
            <a:ext cx="868892" cy="303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000000"/>
                </a:solidFill>
                <a:latin typeface="Arial"/>
                <a:ea typeface="ＭＳ Ｐゴシック"/>
              </a:rPr>
              <a:t>Input</a:t>
            </a:r>
          </a:p>
        </p:txBody>
      </p:sp>
      <p:sp>
        <p:nvSpPr>
          <p:cNvPr id="38" name="Left Bracket 37"/>
          <p:cNvSpPr/>
          <p:nvPr/>
        </p:nvSpPr>
        <p:spPr bwMode="auto">
          <a:xfrm>
            <a:off x="3431438" y="4862936"/>
            <a:ext cx="347777" cy="1673733"/>
          </a:xfrm>
          <a:prstGeom prst="leftBracket">
            <a:avLst/>
          </a:prstGeom>
          <a:noFill/>
          <a:ln w="25400" cap="flat" cmpd="sng" algn="ctr">
            <a:solidFill>
              <a:schemeClr val="accent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i="1">
              <a:solidFill>
                <a:srgbClr val="000000"/>
              </a:solidFill>
              <a:latin typeface="Arial"/>
              <a:ea typeface="ＭＳ Ｐゴシック"/>
              <a:cs typeface="Times New Roman" pitchFamily="18" charset="0"/>
            </a:endParaRPr>
          </a:p>
        </p:txBody>
      </p:sp>
      <p:sp>
        <p:nvSpPr>
          <p:cNvPr id="39" name="Content Placeholder 2"/>
          <p:cNvSpPr txBox="1">
            <a:spLocks/>
          </p:cNvSpPr>
          <p:nvPr/>
        </p:nvSpPr>
        <p:spPr bwMode="auto">
          <a:xfrm>
            <a:off x="6760352" y="3167297"/>
            <a:ext cx="1093217" cy="382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000000"/>
                </a:solidFill>
                <a:latin typeface="Arial"/>
                <a:ea typeface="ＭＳ Ｐゴシック"/>
              </a:rPr>
              <a:t>Output</a:t>
            </a:r>
          </a:p>
        </p:txBody>
      </p:sp>
      <p:sp>
        <p:nvSpPr>
          <p:cNvPr id="40" name="Content Placeholder 2"/>
          <p:cNvSpPr txBox="1">
            <a:spLocks/>
          </p:cNvSpPr>
          <p:nvPr/>
        </p:nvSpPr>
        <p:spPr bwMode="auto">
          <a:xfrm>
            <a:off x="7523062" y="5669750"/>
            <a:ext cx="1299744" cy="429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000000"/>
                </a:solidFill>
                <a:latin typeface="Arial"/>
                <a:ea typeface="ＭＳ Ｐゴシック"/>
              </a:rPr>
              <a:t>Output</a:t>
            </a:r>
          </a:p>
        </p:txBody>
      </p:sp>
      <p:sp>
        <p:nvSpPr>
          <p:cNvPr id="41" name="Flowchart: Or 40"/>
          <p:cNvSpPr/>
          <p:nvPr/>
        </p:nvSpPr>
        <p:spPr bwMode="auto">
          <a:xfrm>
            <a:off x="5025099" y="5192798"/>
            <a:ext cx="906651" cy="906651"/>
          </a:xfrm>
          <a:prstGeom prst="flowChartOr">
            <a:avLst/>
          </a:prstGeom>
          <a:noFill/>
          <a:ln w="1270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i="1" dirty="0" err="1">
              <a:solidFill>
                <a:srgbClr val="000000"/>
              </a:solidFill>
              <a:latin typeface="Arial"/>
              <a:ea typeface="ＭＳ Ｐゴシック"/>
              <a:cs typeface="Times New Roman" pitchFamily="18" charset="0"/>
            </a:endParaRPr>
          </a:p>
        </p:txBody>
      </p:sp>
      <p:sp>
        <p:nvSpPr>
          <p:cNvPr id="42" name="Pentagon 41"/>
          <p:cNvSpPr/>
          <p:nvPr/>
        </p:nvSpPr>
        <p:spPr bwMode="auto">
          <a:xfrm>
            <a:off x="6258500" y="5472564"/>
            <a:ext cx="707705" cy="347116"/>
          </a:xfrm>
          <a:prstGeom prst="homePlate">
            <a:avLst/>
          </a:prstGeom>
          <a:noFill/>
          <a:ln w="1270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600" i="1" dirty="0" err="1">
              <a:solidFill>
                <a:srgbClr val="000000"/>
              </a:solidFill>
              <a:latin typeface="Arial"/>
              <a:ea typeface="ＭＳ Ｐゴシック"/>
              <a:cs typeface="Times New Roman" pitchFamily="18" charset="0"/>
            </a:endParaRPr>
          </a:p>
        </p:txBody>
      </p:sp>
      <p:sp>
        <p:nvSpPr>
          <p:cNvPr id="43" name="Title 1"/>
          <p:cNvSpPr txBox="1">
            <a:spLocks/>
          </p:cNvSpPr>
          <p:nvPr/>
        </p:nvSpPr>
        <p:spPr bwMode="auto">
          <a:xfrm>
            <a:off x="7240800" y="2586375"/>
            <a:ext cx="2175894" cy="196333"/>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Interface (Synapsis)</a:t>
            </a:r>
          </a:p>
        </p:txBody>
      </p:sp>
      <p:sp>
        <p:nvSpPr>
          <p:cNvPr id="44" name="Regular Pentagon 43"/>
          <p:cNvSpPr/>
          <p:nvPr/>
        </p:nvSpPr>
        <p:spPr bwMode="auto">
          <a:xfrm rot="5400000">
            <a:off x="7714248" y="2881413"/>
            <a:ext cx="538094" cy="476224"/>
          </a:xfrm>
          <a:prstGeom prst="pentagon">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dirty="0" err="1">
              <a:solidFill>
                <a:srgbClr val="000000"/>
              </a:solidFill>
              <a:ea typeface="ＭＳ Ｐゴシック"/>
              <a:cs typeface="Times New Roman" pitchFamily="18" charset="0"/>
            </a:endParaRPr>
          </a:p>
        </p:txBody>
      </p:sp>
    </p:spTree>
    <p:extLst>
      <p:ext uri="{BB962C8B-B14F-4D97-AF65-F5344CB8AC3E}">
        <p14:creationId xmlns:p14="http://schemas.microsoft.com/office/powerpoint/2010/main" val="272441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05465" y="2569043"/>
            <a:ext cx="4011252" cy="3074885"/>
            <a:chOff x="421059" y="2300874"/>
            <a:chExt cx="4853615" cy="3720610"/>
          </a:xfrm>
        </p:grpSpPr>
        <p:pic>
          <p:nvPicPr>
            <p:cNvPr id="1026" name="Picture 2" descr="The Dream of Neural Networks. What's behind those crazy pictures and… | by  Unsupervised Blog | Balabit Unsupervised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059" y="2300874"/>
              <a:ext cx="4853615" cy="29131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0"/>
            <p:cNvSpPr txBox="1">
              <a:spLocks noChangeArrowheads="1"/>
            </p:cNvSpPr>
            <p:nvPr/>
          </p:nvSpPr>
          <p:spPr bwMode="auto">
            <a:xfrm>
              <a:off x="667507" y="4687105"/>
              <a:ext cx="813095"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00B050"/>
                  </a:solidFill>
                </a:rPr>
                <a:t>Data</a:t>
              </a:r>
            </a:p>
          </p:txBody>
        </p:sp>
        <p:sp>
          <p:nvSpPr>
            <p:cNvPr id="20" name="Text Box 24"/>
            <p:cNvSpPr txBox="1">
              <a:spLocks noChangeArrowheads="1"/>
            </p:cNvSpPr>
            <p:nvPr/>
          </p:nvSpPr>
          <p:spPr bwMode="auto">
            <a:xfrm>
              <a:off x="3973265" y="4687105"/>
              <a:ext cx="1061367"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FF0000"/>
                  </a:solidFill>
                </a:rPr>
                <a:t>Output</a:t>
              </a:r>
            </a:p>
          </p:txBody>
        </p:sp>
        <p:cxnSp>
          <p:nvCxnSpPr>
            <p:cNvPr id="21" name="Curved Connector 20"/>
            <p:cNvCxnSpPr>
              <a:stCxn id="20" idx="2"/>
              <a:endCxn id="19" idx="2"/>
            </p:cNvCxnSpPr>
            <p:nvPr/>
          </p:nvCxnSpPr>
          <p:spPr bwMode="auto">
            <a:xfrm rot="5400000">
              <a:off x="2789002" y="3419050"/>
              <a:ext cx="15367" cy="3429894"/>
            </a:xfrm>
            <a:prstGeom prst="curvedConnector3">
              <a:avLst>
                <a:gd name="adj1" fmla="val 1800000"/>
              </a:avLst>
            </a:prstGeom>
            <a:solidFill>
              <a:schemeClr val="accent1"/>
            </a:solidFill>
            <a:ln w="101600" cap="flat" cmpd="sng" algn="ctr">
              <a:solidFill>
                <a:srgbClr val="0033CC"/>
              </a:solidFill>
              <a:prstDash val="solid"/>
              <a:round/>
              <a:headEnd type="triangle" w="med" len="med"/>
              <a:tailEnd type="triangle"/>
            </a:ln>
            <a:effectLst/>
          </p:spPr>
        </p:cxnSp>
        <p:sp>
          <p:nvSpPr>
            <p:cNvPr id="7" name="Down Arrow 6"/>
            <p:cNvSpPr/>
            <p:nvPr/>
          </p:nvSpPr>
          <p:spPr>
            <a:xfrm rot="10800000">
              <a:off x="2701321" y="4119771"/>
              <a:ext cx="632815" cy="1233616"/>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Down Arrow 25"/>
            <p:cNvSpPr/>
            <p:nvPr/>
          </p:nvSpPr>
          <p:spPr>
            <a:xfrm rot="10800000">
              <a:off x="1994409" y="4119771"/>
              <a:ext cx="632815" cy="1233616"/>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Down Arrow 26"/>
            <p:cNvSpPr/>
            <p:nvPr/>
          </p:nvSpPr>
          <p:spPr>
            <a:xfrm rot="10800000">
              <a:off x="3494434" y="4070296"/>
              <a:ext cx="632815" cy="1233616"/>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Down Arrow 27"/>
            <p:cNvSpPr/>
            <p:nvPr/>
          </p:nvSpPr>
          <p:spPr>
            <a:xfrm rot="10800000">
              <a:off x="1315880" y="4070296"/>
              <a:ext cx="632815" cy="1233616"/>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Box 25"/>
            <p:cNvSpPr txBox="1">
              <a:spLocks noChangeArrowheads="1"/>
            </p:cNvSpPr>
            <p:nvPr/>
          </p:nvSpPr>
          <p:spPr bwMode="auto">
            <a:xfrm>
              <a:off x="1994408" y="5574592"/>
              <a:ext cx="1221658"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0033CC"/>
                  </a:solidFill>
                </a:rPr>
                <a:t>Training</a:t>
              </a:r>
            </a:p>
          </p:txBody>
        </p:sp>
      </p:grpSp>
      <p:sp>
        <p:nvSpPr>
          <p:cNvPr id="18" name="Title 1"/>
          <p:cNvSpPr>
            <a:spLocks noGrp="1"/>
          </p:cNvSpPr>
          <p:nvPr>
            <p:ph type="title"/>
          </p:nvPr>
        </p:nvSpPr>
        <p:spPr>
          <a:xfrm>
            <a:off x="0" y="-1"/>
            <a:ext cx="12192000" cy="1328669"/>
          </a:xfrm>
        </p:spPr>
        <p:txBody>
          <a:bodyPr/>
          <a:lstStyle/>
          <a:p>
            <a:r>
              <a:rPr lang="en-US" sz="4400" dirty="0"/>
              <a:t>Programming vs Data-driven Learning</a:t>
            </a:r>
          </a:p>
        </p:txBody>
      </p:sp>
      <p:grpSp>
        <p:nvGrpSpPr>
          <p:cNvPr id="2" name="Group 1"/>
          <p:cNvGrpSpPr/>
          <p:nvPr/>
        </p:nvGrpSpPr>
        <p:grpSpPr>
          <a:xfrm>
            <a:off x="0" y="1487298"/>
            <a:ext cx="5218181" cy="1400283"/>
            <a:chOff x="5238300" y="1913663"/>
            <a:chExt cx="6313999" cy="1694342"/>
          </a:xfrm>
        </p:grpSpPr>
        <p:sp>
          <p:nvSpPr>
            <p:cNvPr id="3082" name="Text Box 10"/>
            <p:cNvSpPr txBox="1">
              <a:spLocks noChangeArrowheads="1"/>
            </p:cNvSpPr>
            <p:nvPr/>
          </p:nvSpPr>
          <p:spPr bwMode="auto">
            <a:xfrm>
              <a:off x="5791957" y="2175840"/>
              <a:ext cx="828612"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00B050"/>
                  </a:solidFill>
                </a:rPr>
                <a:t>Data</a:t>
              </a:r>
            </a:p>
          </p:txBody>
        </p:sp>
        <p:sp>
          <p:nvSpPr>
            <p:cNvPr id="3083" name="Text Box 11"/>
            <p:cNvSpPr txBox="1">
              <a:spLocks noChangeArrowheads="1"/>
            </p:cNvSpPr>
            <p:nvPr/>
          </p:nvSpPr>
          <p:spPr bwMode="auto">
            <a:xfrm>
              <a:off x="5238300" y="2882555"/>
              <a:ext cx="1371709" cy="4468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0033CC"/>
                  </a:solidFill>
                </a:rPr>
                <a:t>Program</a:t>
              </a:r>
            </a:p>
          </p:txBody>
        </p:sp>
        <p:sp>
          <p:nvSpPr>
            <p:cNvPr id="3084" name="Text Box 12"/>
            <p:cNvSpPr txBox="1">
              <a:spLocks noChangeArrowheads="1"/>
            </p:cNvSpPr>
            <p:nvPr/>
          </p:nvSpPr>
          <p:spPr bwMode="auto">
            <a:xfrm>
              <a:off x="10413346" y="2519847"/>
              <a:ext cx="1138953"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FF0000"/>
                  </a:solidFill>
                </a:rPr>
                <a:t>Output</a:t>
              </a:r>
            </a:p>
          </p:txBody>
        </p:sp>
        <p:pic>
          <p:nvPicPr>
            <p:cNvPr id="3074" name="Picture 2" descr="Image result for compu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1314" y="1913663"/>
              <a:ext cx="2705310" cy="169434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urved Connector 3"/>
            <p:cNvCxnSpPr>
              <a:stCxn id="3082" idx="3"/>
              <a:endCxn id="3074" idx="1"/>
            </p:cNvCxnSpPr>
            <p:nvPr/>
          </p:nvCxnSpPr>
          <p:spPr bwMode="auto">
            <a:xfrm>
              <a:off x="6620569" y="2399285"/>
              <a:ext cx="700745" cy="361549"/>
            </a:xfrm>
            <a:prstGeom prst="curvedConnector3">
              <a:avLst/>
            </a:prstGeom>
            <a:solidFill>
              <a:schemeClr val="accent1"/>
            </a:solidFill>
            <a:ln w="38100" cap="flat" cmpd="sng" algn="ctr">
              <a:solidFill>
                <a:srgbClr val="00B050"/>
              </a:solidFill>
              <a:prstDash val="solid"/>
              <a:round/>
              <a:headEnd type="none" w="med" len="med"/>
              <a:tailEnd type="triangle"/>
            </a:ln>
            <a:effectLst/>
          </p:spPr>
        </p:cxnSp>
        <p:cxnSp>
          <p:nvCxnSpPr>
            <p:cNvPr id="22" name="Curved Connector 21"/>
            <p:cNvCxnSpPr>
              <a:stCxn id="3083" idx="3"/>
              <a:endCxn id="3074" idx="1"/>
            </p:cNvCxnSpPr>
            <p:nvPr/>
          </p:nvCxnSpPr>
          <p:spPr bwMode="auto">
            <a:xfrm flipV="1">
              <a:off x="6610009" y="2760835"/>
              <a:ext cx="711305" cy="345166"/>
            </a:xfrm>
            <a:prstGeom prst="curvedConnector3">
              <a:avLst/>
            </a:prstGeom>
            <a:solidFill>
              <a:schemeClr val="accent1"/>
            </a:solidFill>
            <a:ln w="38100" cap="flat" cmpd="sng" algn="ctr">
              <a:solidFill>
                <a:srgbClr val="0033CC"/>
              </a:solidFill>
              <a:prstDash val="solid"/>
              <a:round/>
              <a:headEnd type="none" w="med" len="med"/>
              <a:tailEnd type="triangle"/>
            </a:ln>
            <a:effectLst/>
          </p:spPr>
        </p:cxnSp>
        <p:cxnSp>
          <p:nvCxnSpPr>
            <p:cNvPr id="25" name="Curved Connector 24"/>
            <p:cNvCxnSpPr>
              <a:stCxn id="3074" idx="3"/>
              <a:endCxn id="3084" idx="1"/>
            </p:cNvCxnSpPr>
            <p:nvPr/>
          </p:nvCxnSpPr>
          <p:spPr bwMode="auto">
            <a:xfrm flipV="1">
              <a:off x="10026623" y="2743293"/>
              <a:ext cx="386723" cy="1754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grpSp>
      <p:grpSp>
        <p:nvGrpSpPr>
          <p:cNvPr id="5" name="Group 4"/>
          <p:cNvGrpSpPr/>
          <p:nvPr/>
        </p:nvGrpSpPr>
        <p:grpSpPr>
          <a:xfrm>
            <a:off x="6982530" y="5051353"/>
            <a:ext cx="5202357" cy="1806647"/>
            <a:chOff x="5553177" y="3884495"/>
            <a:chExt cx="6294852" cy="2186043"/>
          </a:xfrm>
        </p:grpSpPr>
        <p:sp>
          <p:nvSpPr>
            <p:cNvPr id="3095" name="Text Box 23"/>
            <p:cNvSpPr txBox="1">
              <a:spLocks noChangeArrowheads="1"/>
            </p:cNvSpPr>
            <p:nvPr/>
          </p:nvSpPr>
          <p:spPr bwMode="auto">
            <a:xfrm>
              <a:off x="5854932" y="4419828"/>
              <a:ext cx="828612"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009900"/>
                  </a:solidFill>
                </a:rPr>
                <a:t>Data</a:t>
              </a:r>
            </a:p>
          </p:txBody>
        </p:sp>
        <p:sp>
          <p:nvSpPr>
            <p:cNvPr id="3096" name="Text Box 24"/>
            <p:cNvSpPr txBox="1">
              <a:spLocks noChangeArrowheads="1"/>
            </p:cNvSpPr>
            <p:nvPr/>
          </p:nvSpPr>
          <p:spPr bwMode="auto">
            <a:xfrm>
              <a:off x="5553177" y="5122555"/>
              <a:ext cx="1138952"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FF0000"/>
                  </a:solidFill>
                </a:rPr>
                <a:t>Output</a:t>
              </a:r>
            </a:p>
          </p:txBody>
        </p:sp>
        <p:sp>
          <p:nvSpPr>
            <p:cNvPr id="3097" name="Text Box 25"/>
            <p:cNvSpPr txBox="1">
              <a:spLocks noChangeArrowheads="1"/>
            </p:cNvSpPr>
            <p:nvPr/>
          </p:nvSpPr>
          <p:spPr bwMode="auto">
            <a:xfrm>
              <a:off x="10476320" y="4744706"/>
              <a:ext cx="1371709" cy="4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0033CC"/>
                  </a:solidFill>
                </a:rPr>
                <a:t>Program</a:t>
              </a:r>
            </a:p>
          </p:txBody>
        </p:sp>
        <p:pic>
          <p:nvPicPr>
            <p:cNvPr id="5122" name="Picture 2" descr="Image resul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29763" y="3884495"/>
              <a:ext cx="2878383" cy="218604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urved Connector 28"/>
            <p:cNvCxnSpPr>
              <a:stCxn id="3095" idx="3"/>
              <a:endCxn id="5122" idx="1"/>
            </p:cNvCxnSpPr>
            <p:nvPr/>
          </p:nvCxnSpPr>
          <p:spPr bwMode="auto">
            <a:xfrm>
              <a:off x="6683543" y="4643274"/>
              <a:ext cx="446220" cy="334243"/>
            </a:xfrm>
            <a:prstGeom prst="curvedConnector3">
              <a:avLst>
                <a:gd name="adj1" fmla="val 50000"/>
              </a:avLst>
            </a:prstGeom>
            <a:solidFill>
              <a:schemeClr val="accent1"/>
            </a:solidFill>
            <a:ln w="38100" cap="flat" cmpd="sng" algn="ctr">
              <a:solidFill>
                <a:srgbClr val="00B050"/>
              </a:solidFill>
              <a:prstDash val="solid"/>
              <a:round/>
              <a:headEnd type="none" w="med" len="med"/>
              <a:tailEnd type="triangle"/>
            </a:ln>
            <a:effectLst/>
          </p:spPr>
        </p:cxnSp>
        <p:cxnSp>
          <p:nvCxnSpPr>
            <p:cNvPr id="32" name="Curved Connector 31"/>
            <p:cNvCxnSpPr>
              <a:stCxn id="3096" idx="3"/>
              <a:endCxn id="5122" idx="1"/>
            </p:cNvCxnSpPr>
            <p:nvPr/>
          </p:nvCxnSpPr>
          <p:spPr bwMode="auto">
            <a:xfrm flipV="1">
              <a:off x="6692129" y="4977517"/>
              <a:ext cx="437634" cy="368484"/>
            </a:xfrm>
            <a:prstGeom prst="curvedConnector3">
              <a:avLst>
                <a:gd name="adj1" fmla="val 50000"/>
              </a:avLst>
            </a:prstGeom>
            <a:solidFill>
              <a:schemeClr val="accent1"/>
            </a:solidFill>
            <a:ln w="38100" cap="flat" cmpd="sng" algn="ctr">
              <a:solidFill>
                <a:srgbClr val="FF0000"/>
              </a:solidFill>
              <a:prstDash val="solid"/>
              <a:round/>
              <a:headEnd type="none" w="med" len="med"/>
              <a:tailEnd type="triangle"/>
            </a:ln>
            <a:effectLst/>
          </p:spPr>
        </p:cxnSp>
        <p:cxnSp>
          <p:nvCxnSpPr>
            <p:cNvPr id="36" name="Curved Connector 24"/>
            <p:cNvCxnSpPr>
              <a:stCxn id="5122" idx="3"/>
              <a:endCxn id="3097" idx="1"/>
            </p:cNvCxnSpPr>
            <p:nvPr/>
          </p:nvCxnSpPr>
          <p:spPr bwMode="auto">
            <a:xfrm flipV="1">
              <a:off x="10008147" y="4968152"/>
              <a:ext cx="468173" cy="9365"/>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grpSp>
      <p:cxnSp>
        <p:nvCxnSpPr>
          <p:cNvPr id="8" name="Elbow Connector 7"/>
          <p:cNvCxnSpPr>
            <a:stCxn id="3074" idx="2"/>
            <a:endCxn id="1026" idx="1"/>
          </p:cNvCxnSpPr>
          <p:nvPr/>
        </p:nvCxnSpPr>
        <p:spPr>
          <a:xfrm rot="16200000" flipH="1">
            <a:off x="2929809" y="2797167"/>
            <a:ext cx="885243" cy="106606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026" idx="3"/>
            <a:endCxn id="5122" idx="0"/>
          </p:cNvCxnSpPr>
          <p:nvPr/>
        </p:nvCxnSpPr>
        <p:spPr>
          <a:xfrm>
            <a:off x="7916717" y="3772824"/>
            <a:ext cx="1558192" cy="127852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Backpropagation Algorithm (Book)</a:t>
            </a:r>
          </a:p>
        </p:txBody>
      </p:sp>
      <p:pic>
        <p:nvPicPr>
          <p:cNvPr id="4" name="Picture 3"/>
          <p:cNvPicPr>
            <a:picLocks noChangeAspect="1"/>
          </p:cNvPicPr>
          <p:nvPr/>
        </p:nvPicPr>
        <p:blipFill>
          <a:blip r:embed="rId2"/>
          <a:stretch>
            <a:fillRect/>
          </a:stretch>
        </p:blipFill>
        <p:spPr>
          <a:xfrm>
            <a:off x="325709" y="1531085"/>
            <a:ext cx="11696700" cy="5133975"/>
          </a:xfrm>
          <a:prstGeom prst="rect">
            <a:avLst/>
          </a:prstGeom>
        </p:spPr>
      </p:pic>
      <p:sp>
        <p:nvSpPr>
          <p:cNvPr id="5" name="TextBox 4"/>
          <p:cNvSpPr txBox="1"/>
          <p:nvPr/>
        </p:nvSpPr>
        <p:spPr>
          <a:xfrm>
            <a:off x="3980984" y="2509025"/>
            <a:ext cx="989373" cy="461665"/>
          </a:xfrm>
          <a:prstGeom prst="rect">
            <a:avLst/>
          </a:prstGeom>
          <a:noFill/>
        </p:spPr>
        <p:txBody>
          <a:bodyPr wrap="none" rtlCol="0">
            <a:spAutoFit/>
          </a:bodyPr>
          <a:lstStyle/>
          <a:p>
            <a:r>
              <a:rPr lang="en-US" dirty="0">
                <a:solidFill>
                  <a:srgbClr val="FF0000"/>
                </a:solidFill>
              </a:rPr>
              <a:t>(3.17)</a:t>
            </a:r>
          </a:p>
        </p:txBody>
      </p:sp>
    </p:spTree>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Single Layer Operation</a:t>
            </a:r>
          </a:p>
        </p:txBody>
      </p:sp>
      <p:pic>
        <p:nvPicPr>
          <p:cNvPr id="4" name="Picture 3"/>
          <p:cNvPicPr>
            <a:picLocks noChangeAspect="1"/>
          </p:cNvPicPr>
          <p:nvPr/>
        </p:nvPicPr>
        <p:blipFill>
          <a:blip r:embed="rId2"/>
          <a:stretch>
            <a:fillRect/>
          </a:stretch>
        </p:blipFill>
        <p:spPr>
          <a:xfrm>
            <a:off x="1066800" y="1656198"/>
            <a:ext cx="10058400" cy="4993700"/>
          </a:xfrm>
          <a:prstGeom prst="rect">
            <a:avLst/>
          </a:prstGeom>
        </p:spPr>
      </p:pic>
    </p:spTree>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Feed Forward 1-layer Network for 10 Classes</a:t>
            </a:r>
            <a:endParaRPr lang="en-US" sz="4400" dirty="0"/>
          </a:p>
        </p:txBody>
      </p:sp>
      <p:pic>
        <p:nvPicPr>
          <p:cNvPr id="4" name="Picture 3"/>
          <p:cNvPicPr>
            <a:picLocks noChangeAspect="1"/>
          </p:cNvPicPr>
          <p:nvPr/>
        </p:nvPicPr>
        <p:blipFill>
          <a:blip r:embed="rId2"/>
          <a:stretch>
            <a:fillRect/>
          </a:stretch>
        </p:blipFill>
        <p:spPr>
          <a:xfrm>
            <a:off x="563880" y="1747883"/>
            <a:ext cx="11064240" cy="4143284"/>
          </a:xfrm>
          <a:prstGeom prst="rect">
            <a:avLst/>
          </a:prstGeom>
        </p:spPr>
      </p:pic>
      <p:sp>
        <p:nvSpPr>
          <p:cNvPr id="5" name="Rectangle 4"/>
          <p:cNvSpPr/>
          <p:nvPr/>
        </p:nvSpPr>
        <p:spPr>
          <a:xfrm>
            <a:off x="1457324" y="6130462"/>
            <a:ext cx="10448925" cy="369332"/>
          </a:xfrm>
          <a:prstGeom prst="rect">
            <a:avLst/>
          </a:prstGeom>
        </p:spPr>
        <p:txBody>
          <a:bodyPr wrap="square">
            <a:spAutoFit/>
          </a:bodyPr>
          <a:lstStyle/>
          <a:p>
            <a:pPr algn="r"/>
            <a:r>
              <a:rPr lang="en-US" sz="1800" b="1" dirty="0">
                <a:hlinkClick r:id="rId3"/>
              </a:rPr>
              <a:t>https://</a:t>
            </a:r>
            <a:r>
              <a:rPr lang="en-US" sz="1800" b="1" dirty="0" smtClean="0">
                <a:hlinkClick r:id="rId3"/>
              </a:rPr>
              <a:t>cloud.google.com/blog/products/gcp/learn-tensorflow-and-deep-learning-without-a-phd</a:t>
            </a:r>
            <a:r>
              <a:rPr lang="en-US" sz="1800" b="1" dirty="0" smtClean="0"/>
              <a:t> </a:t>
            </a:r>
            <a:endParaRPr lang="en-US" sz="1800" b="1" dirty="0"/>
          </a:p>
        </p:txBody>
      </p:sp>
    </p:spTree>
    <p:extLst>
      <p:ext uri="{BB962C8B-B14F-4D97-AF65-F5344CB8AC3E}">
        <p14:creationId xmlns:p14="http://schemas.microsoft.com/office/powerpoint/2010/main" val="1298764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852" y="1356523"/>
            <a:ext cx="5834063" cy="2896802"/>
          </a:xfrm>
          <a:prstGeom prst="rect">
            <a:avLst/>
          </a:prstGeom>
        </p:spPr>
      </p:pic>
      <p:pic>
        <p:nvPicPr>
          <p:cNvPr id="5" name="Picture 4"/>
          <p:cNvPicPr>
            <a:picLocks noChangeAspect="1"/>
          </p:cNvPicPr>
          <p:nvPr/>
        </p:nvPicPr>
        <p:blipFill>
          <a:blip r:embed="rId3"/>
          <a:stretch>
            <a:fillRect/>
          </a:stretch>
        </p:blipFill>
        <p:spPr>
          <a:xfrm>
            <a:off x="6023179" y="1356523"/>
            <a:ext cx="5898796" cy="3552224"/>
          </a:xfrm>
          <a:prstGeom prst="rect">
            <a:avLst/>
          </a:prstGeom>
        </p:spPr>
      </p:pic>
      <p:sp>
        <p:nvSpPr>
          <p:cNvPr id="6" name="Rectangle 5"/>
          <p:cNvSpPr/>
          <p:nvPr/>
        </p:nvSpPr>
        <p:spPr>
          <a:xfrm>
            <a:off x="3992919" y="6543149"/>
            <a:ext cx="8136684" cy="307777"/>
          </a:xfrm>
          <a:prstGeom prst="rect">
            <a:avLst/>
          </a:prstGeom>
        </p:spPr>
        <p:txBody>
          <a:bodyPr wrap="square">
            <a:spAutoFit/>
          </a:bodyPr>
          <a:lstStyle/>
          <a:p>
            <a:pPr algn="r"/>
            <a:r>
              <a:rPr lang="en-US" sz="1400" dirty="0">
                <a:hlinkClick r:id="rId4"/>
              </a:rPr>
              <a:t>http://willwolf.io/2017/04/19/deriving-the-softmax-from-first-principles/</a:t>
            </a:r>
            <a:r>
              <a:rPr lang="en-US" sz="1400" dirty="0"/>
              <a:t> </a:t>
            </a:r>
          </a:p>
        </p:txBody>
      </p:sp>
      <p:pic>
        <p:nvPicPr>
          <p:cNvPr id="7" name="Picture 6"/>
          <p:cNvPicPr>
            <a:picLocks noChangeAspect="1"/>
          </p:cNvPicPr>
          <p:nvPr/>
        </p:nvPicPr>
        <p:blipFill>
          <a:blip r:embed="rId5"/>
          <a:stretch>
            <a:fillRect/>
          </a:stretch>
        </p:blipFill>
        <p:spPr>
          <a:xfrm>
            <a:off x="7619315" y="5100061"/>
            <a:ext cx="2319338" cy="1200217"/>
          </a:xfrm>
          <a:prstGeom prst="rect">
            <a:avLst/>
          </a:prstGeom>
          <a:ln w="63500">
            <a:solidFill>
              <a:srgbClr val="FF0000"/>
            </a:solidFill>
          </a:ln>
        </p:spPr>
      </p:pic>
      <p:sp>
        <p:nvSpPr>
          <p:cNvPr id="8" name="Title 1"/>
          <p:cNvSpPr>
            <a:spLocks noGrp="1"/>
          </p:cNvSpPr>
          <p:nvPr>
            <p:ph type="title"/>
          </p:nvPr>
        </p:nvSpPr>
        <p:spPr>
          <a:xfrm>
            <a:off x="0" y="0"/>
            <a:ext cx="12192000" cy="1100850"/>
          </a:xfrm>
        </p:spPr>
        <p:txBody>
          <a:bodyPr/>
          <a:lstStyle/>
          <a:p>
            <a:r>
              <a:rPr lang="en-US" sz="4400" dirty="0"/>
              <a:t>Derivation of Softmax Function</a:t>
            </a:r>
          </a:p>
        </p:txBody>
      </p:sp>
      <p:sp>
        <p:nvSpPr>
          <p:cNvPr id="9" name="TextBox 8"/>
          <p:cNvSpPr txBox="1"/>
          <p:nvPr/>
        </p:nvSpPr>
        <p:spPr>
          <a:xfrm>
            <a:off x="3681542" y="2230511"/>
            <a:ext cx="2693095" cy="738664"/>
          </a:xfrm>
          <a:prstGeom prst="rect">
            <a:avLst/>
          </a:prstGeom>
          <a:noFill/>
        </p:spPr>
        <p:txBody>
          <a:bodyPr wrap="square" rtlCol="0">
            <a:spAutoFit/>
          </a:bodyPr>
          <a:lstStyle/>
          <a:p>
            <a:r>
              <a:rPr lang="en-US" sz="1400" dirty="0">
                <a:solidFill>
                  <a:srgbClr val="FF0000"/>
                </a:solidFill>
              </a:rPr>
              <a:t>These pseudo likelihood values are in a relative sense! –</a:t>
            </a:r>
          </a:p>
          <a:p>
            <a:r>
              <a:rPr lang="en-US" sz="1400" dirty="0">
                <a:solidFill>
                  <a:srgbClr val="FF0000"/>
                </a:solidFill>
              </a:rPr>
              <a:t>We can set one as ground 0</a:t>
            </a:r>
          </a:p>
        </p:txBody>
      </p:sp>
      <p:sp>
        <p:nvSpPr>
          <p:cNvPr id="10" name="TextBox 9"/>
          <p:cNvSpPr txBox="1"/>
          <p:nvPr/>
        </p:nvSpPr>
        <p:spPr>
          <a:xfrm>
            <a:off x="9977642" y="1694923"/>
            <a:ext cx="2154237" cy="1384995"/>
          </a:xfrm>
          <a:prstGeom prst="rect">
            <a:avLst/>
          </a:prstGeom>
          <a:noFill/>
        </p:spPr>
        <p:txBody>
          <a:bodyPr wrap="square" rtlCol="0">
            <a:spAutoFit/>
          </a:bodyPr>
          <a:lstStyle/>
          <a:p>
            <a:r>
              <a:rPr lang="en-US" sz="1400" dirty="0">
                <a:solidFill>
                  <a:srgbClr val="FF0000"/>
                </a:solidFill>
              </a:rPr>
              <a:t>These pseudo likelihood values are again in a relative sense!</a:t>
            </a:r>
          </a:p>
          <a:p>
            <a:endParaRPr lang="en-US" sz="1400" dirty="0">
              <a:solidFill>
                <a:srgbClr val="FF0000"/>
              </a:solidFill>
            </a:endParaRPr>
          </a:p>
          <a:p>
            <a:r>
              <a:rPr lang="en-US" sz="1400" dirty="0">
                <a:solidFill>
                  <a:srgbClr val="FF0000"/>
                </a:solidFill>
              </a:rPr>
              <a:t>Note -5, 7, -2 will make the denominator 0</a:t>
            </a:r>
          </a:p>
        </p:txBody>
      </p:sp>
      <p:sp>
        <p:nvSpPr>
          <p:cNvPr id="11" name="TextBox 10"/>
          <p:cNvSpPr txBox="1"/>
          <p:nvPr/>
        </p:nvSpPr>
        <p:spPr>
          <a:xfrm>
            <a:off x="9977642" y="4367047"/>
            <a:ext cx="2103437" cy="307777"/>
          </a:xfrm>
          <a:prstGeom prst="rect">
            <a:avLst/>
          </a:prstGeom>
          <a:noFill/>
        </p:spPr>
        <p:txBody>
          <a:bodyPr wrap="square" rtlCol="0">
            <a:spAutoFit/>
          </a:bodyPr>
          <a:lstStyle/>
          <a:p>
            <a:r>
              <a:rPr lang="en-US" sz="1400" dirty="0">
                <a:solidFill>
                  <a:srgbClr val="FF0000"/>
                </a:solidFill>
              </a:rPr>
              <a:t>Make sure non-negative</a:t>
            </a:r>
          </a:p>
        </p:txBody>
      </p:sp>
      <p:pic>
        <p:nvPicPr>
          <p:cNvPr id="2" name="Picture 1"/>
          <p:cNvPicPr>
            <a:picLocks noChangeAspect="1"/>
          </p:cNvPicPr>
          <p:nvPr/>
        </p:nvPicPr>
        <p:blipFill>
          <a:blip r:embed="rId6"/>
          <a:stretch>
            <a:fillRect/>
          </a:stretch>
        </p:blipFill>
        <p:spPr>
          <a:xfrm>
            <a:off x="2421110" y="4342935"/>
            <a:ext cx="1937179" cy="1317102"/>
          </a:xfrm>
          <a:prstGeom prst="rect">
            <a:avLst/>
          </a:prstGeom>
        </p:spPr>
      </p:pic>
      <p:sp>
        <p:nvSpPr>
          <p:cNvPr id="12" name="TextBox 11"/>
          <p:cNvSpPr txBox="1"/>
          <p:nvPr/>
        </p:nvSpPr>
        <p:spPr>
          <a:xfrm>
            <a:off x="2437978" y="5678536"/>
            <a:ext cx="2693095" cy="738664"/>
          </a:xfrm>
          <a:prstGeom prst="rect">
            <a:avLst/>
          </a:prstGeom>
          <a:noFill/>
        </p:spPr>
        <p:txBody>
          <a:bodyPr wrap="square" rtlCol="0">
            <a:spAutoFit/>
          </a:bodyPr>
          <a:lstStyle/>
          <a:p>
            <a:r>
              <a:rPr lang="en-US" sz="1400" dirty="0">
                <a:solidFill>
                  <a:srgbClr val="FF0000"/>
                </a:solidFill>
              </a:rPr>
              <a:t>We can normalize these likelihood values to produce probabilities.</a:t>
            </a:r>
          </a:p>
        </p:txBody>
      </p:sp>
    </p:spTree>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pbs.twimg.com/media/CtDcW3VWEAAAxp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66654" y="69011"/>
            <a:ext cx="7321451" cy="63635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51400" y="6265171"/>
            <a:ext cx="7188200" cy="584200"/>
          </a:xfrm>
        </p:spPr>
        <p:txBody>
          <a:bodyPr>
            <a:normAutofit fontScale="92500"/>
          </a:bodyPr>
          <a:lstStyle/>
          <a:p>
            <a:pPr algn="r"/>
            <a:r>
              <a:rPr lang="en-US" sz="2400" b="0" dirty="0">
                <a:hlinkClick r:id="rId3"/>
              </a:rPr>
              <a:t>http://www.asimovinstitute.org/neural-network-zoo/</a:t>
            </a:r>
            <a:r>
              <a:rPr lang="en-US" sz="2400" b="0" dirty="0"/>
              <a:t> </a:t>
            </a:r>
          </a:p>
        </p:txBody>
      </p:sp>
    </p:spTree>
    <p:extLst>
      <p:ext uri="{BB962C8B-B14F-4D97-AF65-F5344CB8AC3E}">
        <p14:creationId xmlns:p14="http://schemas.microsoft.com/office/powerpoint/2010/main" val="69802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Notes</a:t>
            </a:r>
            <a:endParaRPr lang="en-US" sz="4400" dirty="0"/>
          </a:p>
        </p:txBody>
      </p:sp>
      <p:pic>
        <p:nvPicPr>
          <p:cNvPr id="4" name="Picture 3"/>
          <p:cNvPicPr>
            <a:picLocks noChangeAspect="1"/>
          </p:cNvPicPr>
          <p:nvPr/>
        </p:nvPicPr>
        <p:blipFill>
          <a:blip r:embed="rId2"/>
          <a:stretch>
            <a:fillRect/>
          </a:stretch>
        </p:blipFill>
        <p:spPr>
          <a:xfrm>
            <a:off x="111436" y="2293584"/>
            <a:ext cx="11969126" cy="3510351"/>
          </a:xfrm>
          <a:prstGeom prst="rect">
            <a:avLst/>
          </a:prstGeom>
        </p:spPr>
      </p:pic>
    </p:spTree>
    <p:extLst>
      <p:ext uri="{BB962C8B-B14F-4D97-AF65-F5344CB8AC3E}">
        <p14:creationId xmlns:p14="http://schemas.microsoft.com/office/powerpoint/2010/main" val="1547516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Convolutional Layer</a:t>
            </a:r>
          </a:p>
        </p:txBody>
      </p:sp>
      <p:pic>
        <p:nvPicPr>
          <p:cNvPr id="6146" name="Picture 2" descr="visual example of con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595" y="1533552"/>
            <a:ext cx="6167491" cy="47585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3026" y="6399180"/>
            <a:ext cx="8937057" cy="307777"/>
          </a:xfrm>
          <a:prstGeom prst="rect">
            <a:avLst/>
          </a:prstGeom>
        </p:spPr>
        <p:txBody>
          <a:bodyPr wrap="square">
            <a:spAutoFit/>
          </a:bodyPr>
          <a:lstStyle/>
          <a:p>
            <a:pPr algn="r"/>
            <a:r>
              <a:rPr lang="en-US" sz="1400" dirty="0">
                <a:hlinkClick r:id="rId3"/>
              </a:rPr>
              <a:t>https://stats.stackexchange.com/questions/142606/receptive-field-of-neurons-in-lenet</a:t>
            </a:r>
            <a:r>
              <a:rPr lang="en-US" sz="1400" dirty="0"/>
              <a:t> </a:t>
            </a:r>
          </a:p>
        </p:txBody>
      </p:sp>
    </p:spTree>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945E-3F90-8144-A665-DF1876F607CF}"/>
              </a:ext>
            </a:extLst>
          </p:cNvPr>
          <p:cNvSpPr>
            <a:spLocks noGrp="1"/>
          </p:cNvSpPr>
          <p:nvPr>
            <p:ph type="title"/>
          </p:nvPr>
        </p:nvSpPr>
        <p:spPr/>
        <p:txBody>
          <a:bodyPr/>
          <a:lstStyle/>
          <a:p>
            <a:r>
              <a:rPr lang="en-US" dirty="0"/>
              <a:t>Recognizing Your Digits</a:t>
            </a:r>
          </a:p>
        </p:txBody>
      </p:sp>
      <p:pic>
        <p:nvPicPr>
          <p:cNvPr id="5" name="Picture 4">
            <a:extLst>
              <a:ext uri="{FF2B5EF4-FFF2-40B4-BE49-F238E27FC236}">
                <a16:creationId xmlns:a16="http://schemas.microsoft.com/office/drawing/2014/main" id="{DEFC960C-53C3-9B46-B7E5-3AD08E47C4AC}"/>
              </a:ext>
            </a:extLst>
          </p:cNvPr>
          <p:cNvPicPr>
            <a:picLocks noChangeAspect="1"/>
          </p:cNvPicPr>
          <p:nvPr/>
        </p:nvPicPr>
        <p:blipFill>
          <a:blip r:embed="rId2"/>
          <a:stretch>
            <a:fillRect/>
          </a:stretch>
        </p:blipFill>
        <p:spPr>
          <a:xfrm>
            <a:off x="3825484" y="2092772"/>
            <a:ext cx="8166100" cy="3657600"/>
          </a:xfrm>
          <a:prstGeom prst="rect">
            <a:avLst/>
          </a:prstGeom>
        </p:spPr>
      </p:pic>
      <p:cxnSp>
        <p:nvCxnSpPr>
          <p:cNvPr id="6" name="Straight Arrow Connector 5">
            <a:extLst>
              <a:ext uri="{FF2B5EF4-FFF2-40B4-BE49-F238E27FC236}">
                <a16:creationId xmlns:a16="http://schemas.microsoft.com/office/drawing/2014/main" id="{7404925C-3014-D84C-B83A-7F9481984D54}"/>
              </a:ext>
            </a:extLst>
          </p:cNvPr>
          <p:cNvCxnSpPr>
            <a:cxnSpLocks/>
          </p:cNvCxnSpPr>
          <p:nvPr/>
        </p:nvCxnSpPr>
        <p:spPr>
          <a:xfrm flipV="1">
            <a:off x="2871557" y="2434975"/>
            <a:ext cx="1068512" cy="35959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20B524-E304-9546-A2DE-3A1482726551}"/>
              </a:ext>
            </a:extLst>
          </p:cNvPr>
          <p:cNvSpPr txBox="1"/>
          <p:nvPr/>
        </p:nvSpPr>
        <p:spPr>
          <a:xfrm>
            <a:off x="125261" y="2523769"/>
            <a:ext cx="2753680" cy="461665"/>
          </a:xfrm>
          <a:prstGeom prst="rect">
            <a:avLst/>
          </a:prstGeom>
          <a:noFill/>
        </p:spPr>
        <p:txBody>
          <a:bodyPr wrap="square" rtlCol="0">
            <a:spAutoFit/>
          </a:bodyPr>
          <a:lstStyle/>
          <a:p>
            <a:r>
              <a:rPr lang="en-US" dirty="0">
                <a:solidFill>
                  <a:srgbClr val="FF9900"/>
                </a:solidFill>
              </a:rPr>
              <a:t>Read an image file</a:t>
            </a:r>
          </a:p>
        </p:txBody>
      </p:sp>
      <p:cxnSp>
        <p:nvCxnSpPr>
          <p:cNvPr id="9" name="Straight Arrow Connector 8">
            <a:extLst>
              <a:ext uri="{FF2B5EF4-FFF2-40B4-BE49-F238E27FC236}">
                <a16:creationId xmlns:a16="http://schemas.microsoft.com/office/drawing/2014/main" id="{166B20DB-AD25-7F41-ACD3-FE337698B67F}"/>
              </a:ext>
            </a:extLst>
          </p:cNvPr>
          <p:cNvCxnSpPr>
            <a:cxnSpLocks/>
          </p:cNvCxnSpPr>
          <p:nvPr/>
        </p:nvCxnSpPr>
        <p:spPr>
          <a:xfrm flipV="1">
            <a:off x="2982860" y="2934579"/>
            <a:ext cx="1068512" cy="35959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439985-918A-154E-9B35-820DA0B85FDF}"/>
              </a:ext>
            </a:extLst>
          </p:cNvPr>
          <p:cNvSpPr txBox="1"/>
          <p:nvPr/>
        </p:nvSpPr>
        <p:spPr>
          <a:xfrm>
            <a:off x="1083501" y="3036290"/>
            <a:ext cx="1899359" cy="461665"/>
          </a:xfrm>
          <a:prstGeom prst="rect">
            <a:avLst/>
          </a:prstGeom>
          <a:noFill/>
        </p:spPr>
        <p:txBody>
          <a:bodyPr wrap="square" rtlCol="0">
            <a:spAutoFit/>
          </a:bodyPr>
          <a:lstStyle/>
          <a:p>
            <a:r>
              <a:rPr lang="en-US" dirty="0">
                <a:solidFill>
                  <a:srgbClr val="FF9900"/>
                </a:solidFill>
              </a:rPr>
              <a:t>Normalize it</a:t>
            </a:r>
          </a:p>
        </p:txBody>
      </p:sp>
      <p:cxnSp>
        <p:nvCxnSpPr>
          <p:cNvPr id="11" name="Straight Arrow Connector 10">
            <a:extLst>
              <a:ext uri="{FF2B5EF4-FFF2-40B4-BE49-F238E27FC236}">
                <a16:creationId xmlns:a16="http://schemas.microsoft.com/office/drawing/2014/main" id="{7404925C-3014-D84C-B83A-7F9481984D54}"/>
              </a:ext>
            </a:extLst>
          </p:cNvPr>
          <p:cNvCxnSpPr>
            <a:cxnSpLocks/>
          </p:cNvCxnSpPr>
          <p:nvPr/>
        </p:nvCxnSpPr>
        <p:spPr>
          <a:xfrm flipV="1">
            <a:off x="3221378" y="3674320"/>
            <a:ext cx="1068512" cy="35959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6">
            <a:extLst>
              <a:ext uri="{FF2B5EF4-FFF2-40B4-BE49-F238E27FC236}">
                <a16:creationId xmlns:a16="http://schemas.microsoft.com/office/drawing/2014/main" id="{2B20B524-E304-9546-A2DE-3A1482726551}"/>
              </a:ext>
            </a:extLst>
          </p:cNvPr>
          <p:cNvSpPr txBox="1"/>
          <p:nvPr/>
        </p:nvSpPr>
        <p:spPr>
          <a:xfrm>
            <a:off x="1083502" y="3632881"/>
            <a:ext cx="2137876"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ctr"/>
            <a:r>
              <a:rPr lang="en-US" dirty="0">
                <a:solidFill>
                  <a:srgbClr val="FF9900"/>
                </a:solidFill>
              </a:rPr>
              <a:t>Resize to</a:t>
            </a:r>
          </a:p>
          <a:p>
            <a:pPr algn="ctr"/>
            <a:r>
              <a:rPr lang="en-US" dirty="0">
                <a:solidFill>
                  <a:srgbClr val="FF9900"/>
                </a:solidFill>
              </a:rPr>
              <a:t>a desired size</a:t>
            </a:r>
          </a:p>
        </p:txBody>
      </p:sp>
      <p:cxnSp>
        <p:nvCxnSpPr>
          <p:cNvPr id="13" name="Straight Arrow Connector 12">
            <a:extLst>
              <a:ext uri="{FF2B5EF4-FFF2-40B4-BE49-F238E27FC236}">
                <a16:creationId xmlns:a16="http://schemas.microsoft.com/office/drawing/2014/main" id="{7404925C-3014-D84C-B83A-7F9481984D54}"/>
              </a:ext>
            </a:extLst>
          </p:cNvPr>
          <p:cNvCxnSpPr>
            <a:cxnSpLocks/>
          </p:cNvCxnSpPr>
          <p:nvPr/>
        </p:nvCxnSpPr>
        <p:spPr>
          <a:xfrm flipV="1">
            <a:off x="3488506" y="4826133"/>
            <a:ext cx="1068512" cy="35959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2B20B524-E304-9546-A2DE-3A1482726551}"/>
              </a:ext>
            </a:extLst>
          </p:cNvPr>
          <p:cNvSpPr txBox="1"/>
          <p:nvPr/>
        </p:nvSpPr>
        <p:spPr>
          <a:xfrm>
            <a:off x="1678488" y="4875724"/>
            <a:ext cx="1844943"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ctr"/>
            <a:r>
              <a:rPr lang="en-US" dirty="0">
                <a:solidFill>
                  <a:srgbClr val="FF9900"/>
                </a:solidFill>
              </a:rPr>
              <a:t>Pass into the network</a:t>
            </a:r>
          </a:p>
        </p:txBody>
      </p:sp>
    </p:spTree>
    <p:extLst>
      <p:ext uri="{BB962C8B-B14F-4D97-AF65-F5344CB8AC3E}">
        <p14:creationId xmlns:p14="http://schemas.microsoft.com/office/powerpoint/2010/main" val="410289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Auto-encoder</a:t>
            </a:r>
          </a:p>
        </p:txBody>
      </p:sp>
      <p:pic>
        <p:nvPicPr>
          <p:cNvPr id="4" name="Picture 3" descr="aziW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503" y="1780950"/>
            <a:ext cx="2850419" cy="3253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autoenco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88" y="2360151"/>
            <a:ext cx="6667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39095" y="5389340"/>
            <a:ext cx="11179277" cy="1084183"/>
          </a:xfrm>
        </p:spPr>
        <p:txBody>
          <a:bodyPr>
            <a:normAutofit/>
          </a:bodyPr>
          <a:lstStyle/>
          <a:p>
            <a:pPr marL="68580" indent="0">
              <a:spcBef>
                <a:spcPts val="0"/>
              </a:spcBef>
              <a:spcAft>
                <a:spcPts val="1200"/>
              </a:spcAft>
              <a:buNone/>
            </a:pPr>
            <a:r>
              <a:rPr lang="en-US" sz="3200" dirty="0"/>
              <a:t>This is one of the greatest ideas in deep learning. If you explore more, you can create more advanced networks!</a:t>
            </a:r>
          </a:p>
        </p:txBody>
      </p:sp>
    </p:spTree>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U-Net for Denoising &amp; More</a:t>
            </a:r>
          </a:p>
        </p:txBody>
      </p:sp>
      <p:pic>
        <p:nvPicPr>
          <p:cNvPr id="4" name="Picture 3">
            <a:extLst>
              <a:ext uri="{FF2B5EF4-FFF2-40B4-BE49-F238E27FC236}">
                <a16:creationId xmlns:a16="http://schemas.microsoft.com/office/drawing/2014/main" id="{8A23C66B-A1C2-403A-948C-BD5149F9C2E6}"/>
              </a:ext>
            </a:extLst>
          </p:cNvPr>
          <p:cNvPicPr>
            <a:picLocks noChangeAspect="1"/>
          </p:cNvPicPr>
          <p:nvPr/>
        </p:nvPicPr>
        <p:blipFill>
          <a:blip r:embed="rId2"/>
          <a:stretch>
            <a:fillRect/>
          </a:stretch>
        </p:blipFill>
        <p:spPr>
          <a:xfrm>
            <a:off x="2228665" y="1659272"/>
            <a:ext cx="7734669" cy="5016590"/>
          </a:xfrm>
          <a:prstGeom prst="rect">
            <a:avLst/>
          </a:prstGeom>
        </p:spPr>
      </p:pic>
    </p:spTree>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051602" y="2756500"/>
            <a:ext cx="4731026" cy="2669654"/>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2FBDCD9-6211-1641-9ADB-B301A9FB1360}"/>
                  </a:ext>
                </a:extLst>
              </p:cNvPr>
              <p:cNvSpPr>
                <a:spLocks noGrp="1"/>
              </p:cNvSpPr>
              <p:nvPr>
                <p:ph type="title"/>
              </p:nvPr>
            </p:nvSpPr>
            <p:spPr/>
            <p:txBody>
              <a:bodyPr/>
              <a:lstStyle/>
              <a:p>
                <a:r>
                  <a:rPr lang="en-US" sz="4400" dirty="0"/>
                  <a:t>AUTOMAP with </a:t>
                </a:r>
                <a14:m>
                  <m:oMath xmlns:m="http://schemas.openxmlformats.org/officeDocument/2006/math">
                    <m:r>
                      <a:rPr lang="en-US" sz="4400" b="1" i="1" smtClean="0">
                        <a:latin typeface="Cambria Math" panose="02040503050406030204" pitchFamily="18" charset="0"/>
                      </a:rPr>
                      <m:t>𝑶</m:t>
                    </m:r>
                    <m:d>
                      <m:dPr>
                        <m:ctrlPr>
                          <a:rPr lang="en-US" sz="4400" i="1" smtClean="0">
                            <a:latin typeface="Cambria Math" panose="02040503050406030204" pitchFamily="18" charset="0"/>
                          </a:rPr>
                        </m:ctrlPr>
                      </m:dPr>
                      <m:e>
                        <m:sSup>
                          <m:sSupPr>
                            <m:ctrlPr>
                              <a:rPr lang="en-US" sz="4400" i="1" smtClean="0">
                                <a:latin typeface="Cambria Math" panose="02040503050406030204" pitchFamily="18" charset="0"/>
                              </a:rPr>
                            </m:ctrlPr>
                          </m:sSupPr>
                          <m:e>
                            <m:r>
                              <a:rPr lang="en-US" sz="4400" b="1" i="1" smtClean="0">
                                <a:latin typeface="Cambria Math" panose="02040503050406030204" pitchFamily="18" charset="0"/>
                              </a:rPr>
                              <m:t>𝑵</m:t>
                            </m:r>
                          </m:e>
                          <m:sup>
                            <m:r>
                              <a:rPr lang="en-US" sz="4400" b="1" i="1" smtClean="0">
                                <a:latin typeface="Cambria Math" panose="02040503050406030204" pitchFamily="18" charset="0"/>
                              </a:rPr>
                              <m:t>𝟒</m:t>
                            </m:r>
                          </m:sup>
                        </m:sSup>
                      </m:e>
                    </m:d>
                  </m:oMath>
                </a14:m>
                <a:r>
                  <a:rPr lang="en-US" sz="4400" dirty="0"/>
                  <a:t> Complexity</a:t>
                </a:r>
              </a:p>
            </p:txBody>
          </p:sp>
        </mc:Choice>
        <mc:Fallback xmlns="">
          <p:sp>
            <p:nvSpPr>
              <p:cNvPr id="2" name="Title 1">
                <a:extLst>
                  <a:ext uri="{FF2B5EF4-FFF2-40B4-BE49-F238E27FC236}">
                    <a16:creationId xmlns:a16="http://schemas.microsoft.com/office/drawing/2014/main" id="{C2FBDCD9-6211-1641-9ADB-B301A9FB1360}"/>
                  </a:ext>
                </a:extLst>
              </p:cNvPr>
              <p:cNvSpPr>
                <a:spLocks noGrp="1" noRot="1" noChangeAspect="1" noMove="1" noResize="1" noEditPoints="1" noAdjustHandles="1" noChangeArrowheads="1" noChangeShapeType="1" noTextEdit="1"/>
              </p:cNvSpPr>
              <p:nvPr>
                <p:ph type="title"/>
              </p:nvPr>
            </p:nvSpPr>
            <p:spPr>
              <a:blipFill>
                <a:blip r:embed="rId4"/>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9B402A3-23C1-9B40-A3B2-6CAED0DE4F52}"/>
              </a:ext>
            </a:extLst>
          </p:cNvPr>
          <p:cNvSpPr/>
          <p:nvPr/>
        </p:nvSpPr>
        <p:spPr>
          <a:xfrm>
            <a:off x="0" y="6501110"/>
            <a:ext cx="12030075" cy="307755"/>
          </a:xfrm>
          <a:prstGeom prst="rect">
            <a:avLst/>
          </a:prstGeom>
        </p:spPr>
        <p:txBody>
          <a:bodyPr wrap="square">
            <a:spAutoFit/>
          </a:bodyPr>
          <a:lstStyle/>
          <a:p>
            <a:pPr algn="r">
              <a:spcAft>
                <a:spcPts val="0"/>
              </a:spcAft>
            </a:pPr>
            <a:r>
              <a:rPr lang="en-US" sz="1400" b="1" dirty="0">
                <a:solidFill>
                  <a:srgbClr val="FFC000"/>
                </a:solidFill>
                <a:latin typeface="Arial" panose="020B0604020202020204" pitchFamily="34" charset="0"/>
                <a:ea typeface="DengXian" panose="02010600030101010101" pitchFamily="2" charset="-122"/>
                <a:cs typeface="Arial" panose="020B0604020202020204" pitchFamily="34" charset="0"/>
              </a:rPr>
              <a:t>Zhu  B, Liu JZ,  </a:t>
            </a:r>
            <a:r>
              <a:rPr lang="en-US" sz="1400" b="1" dirty="0" err="1">
                <a:solidFill>
                  <a:srgbClr val="FFC000"/>
                </a:solidFill>
                <a:latin typeface="Arial" panose="020B0604020202020204" pitchFamily="34" charset="0"/>
                <a:ea typeface="DengXian" panose="02010600030101010101" pitchFamily="2" charset="-122"/>
                <a:cs typeface="Arial" panose="020B0604020202020204" pitchFamily="34" charset="0"/>
              </a:rPr>
              <a:t>Cauley</a:t>
            </a:r>
            <a:r>
              <a:rPr lang="en-US" sz="1400" b="1" dirty="0">
                <a:solidFill>
                  <a:srgbClr val="FFC000"/>
                </a:solidFill>
                <a:latin typeface="Arial" panose="020B0604020202020204" pitchFamily="34" charset="0"/>
                <a:ea typeface="DengXian" panose="02010600030101010101" pitchFamily="2" charset="-122"/>
                <a:cs typeface="Arial" panose="020B0604020202020204" pitchFamily="34" charset="0"/>
              </a:rPr>
              <a:t> SF, Rosen BR, Rosen MS: Image reconstruction by domain-transform manifold learning. Nature 555:487–492, 2018</a:t>
            </a:r>
          </a:p>
        </p:txBody>
      </p:sp>
      <p:graphicFrame>
        <p:nvGraphicFramePr>
          <p:cNvPr id="5" name="Table 4">
            <a:extLst>
              <a:ext uri="{FF2B5EF4-FFF2-40B4-BE49-F238E27FC236}">
                <a16:creationId xmlns:a16="http://schemas.microsoft.com/office/drawing/2014/main" id="{253CDD16-2E99-4649-AA76-FA64B1E8CDBB}"/>
              </a:ext>
            </a:extLst>
          </p:cNvPr>
          <p:cNvGraphicFramePr>
            <a:graphicFrameLocks noGrp="1"/>
          </p:cNvGraphicFramePr>
          <p:nvPr>
            <p:extLst/>
          </p:nvPr>
        </p:nvGraphicFramePr>
        <p:xfrm>
          <a:off x="670832" y="2977650"/>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03585308"/>
                    </a:ext>
                  </a:extLst>
                </a:gridCol>
                <a:gridCol w="720000">
                  <a:extLst>
                    <a:ext uri="{9D8B030D-6E8A-4147-A177-3AD203B41FA5}">
                      <a16:colId xmlns:a16="http://schemas.microsoft.com/office/drawing/2014/main" val="1654525598"/>
                    </a:ext>
                  </a:extLst>
                </a:gridCol>
                <a:gridCol w="720000">
                  <a:extLst>
                    <a:ext uri="{9D8B030D-6E8A-4147-A177-3AD203B41FA5}">
                      <a16:colId xmlns:a16="http://schemas.microsoft.com/office/drawing/2014/main" val="2193045014"/>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88297946"/>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481047"/>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06691577"/>
                  </a:ext>
                </a:extLst>
              </a:tr>
            </a:tbl>
          </a:graphicData>
        </a:graphic>
      </p:graphicFrame>
      <p:cxnSp>
        <p:nvCxnSpPr>
          <p:cNvPr id="9" name="Straight Arrow Connector 8">
            <a:extLst>
              <a:ext uri="{FF2B5EF4-FFF2-40B4-BE49-F238E27FC236}">
                <a16:creationId xmlns:a16="http://schemas.microsoft.com/office/drawing/2014/main" id="{3D9EDE81-0D55-3D42-8B76-7A54BD24DF27}"/>
              </a:ext>
            </a:extLst>
          </p:cNvPr>
          <p:cNvCxnSpPr>
            <a:cxnSpLocks/>
            <a:stCxn id="5" idx="3"/>
            <a:endCxn id="19" idx="1"/>
          </p:cNvCxnSpPr>
          <p:nvPr/>
        </p:nvCxnSpPr>
        <p:spPr>
          <a:xfrm flipV="1">
            <a:off x="2830832" y="4054274"/>
            <a:ext cx="2036175" cy="3376"/>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873C0C-9498-4B49-A907-D9A10188AAE9}"/>
                  </a:ext>
                </a:extLst>
              </p:cNvPr>
              <p:cNvSpPr txBox="1"/>
              <p:nvPr/>
            </p:nvSpPr>
            <p:spPr>
              <a:xfrm>
                <a:off x="670832" y="5236952"/>
                <a:ext cx="216000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oMath>
                  </m:oMathPara>
                </a14:m>
                <a:endParaRPr lang="en-US" b="1" dirty="0">
                  <a:latin typeface="Arial" panose="020B0604020202020204" pitchFamily="34" charset="0"/>
                  <a:ea typeface="Cambria Math" panose="02040503050406030204" pitchFamily="18" charset="0"/>
                </a:endParaRPr>
              </a:p>
              <a:p>
                <a:r>
                  <a:rPr lang="en-US" b="1" dirty="0">
                    <a:latin typeface="Arial" panose="020B0604020202020204" pitchFamily="34" charset="0"/>
                    <a:cs typeface="Arial" panose="020B0604020202020204" pitchFamily="34" charset="0"/>
                  </a:rPr>
                  <a:t>k-space Data</a:t>
                </a:r>
              </a:p>
            </p:txBody>
          </p:sp>
        </mc:Choice>
        <mc:Fallback xmlns="">
          <p:sp>
            <p:nvSpPr>
              <p:cNvPr id="10" name="TextBox 9">
                <a:extLst>
                  <a:ext uri="{FF2B5EF4-FFF2-40B4-BE49-F238E27FC236}">
                    <a16:creationId xmlns:a16="http://schemas.microsoft.com/office/drawing/2014/main" id="{56873C0C-9498-4B49-A907-D9A10188AAE9}"/>
                  </a:ext>
                </a:extLst>
              </p:cNvPr>
              <p:cNvSpPr txBox="1">
                <a:spLocks noRot="1" noChangeAspect="1" noMove="1" noResize="1" noEditPoints="1" noAdjustHandles="1" noChangeArrowheads="1" noChangeShapeType="1" noTextEdit="1"/>
              </p:cNvSpPr>
              <p:nvPr/>
            </p:nvSpPr>
            <p:spPr>
              <a:xfrm>
                <a:off x="670832" y="5236952"/>
                <a:ext cx="2160000" cy="830997"/>
              </a:xfrm>
              <a:prstGeom prst="rect">
                <a:avLst/>
              </a:prstGeom>
              <a:blipFill>
                <a:blip r:embed="rId5"/>
                <a:stretch>
                  <a:fillRect l="-4237" r="-282" b="-1691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59B7801-7C06-6742-9901-0A7B06E7C462}"/>
              </a:ext>
            </a:extLst>
          </p:cNvPr>
          <p:cNvSpPr txBox="1"/>
          <p:nvPr/>
        </p:nvSpPr>
        <p:spPr>
          <a:xfrm>
            <a:off x="2830832" y="4167552"/>
            <a:ext cx="203136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Reshape</a:t>
            </a:r>
          </a:p>
          <a:p>
            <a:pPr algn="ctr"/>
            <a:r>
              <a:rPr lang="en-US" b="1" dirty="0">
                <a:latin typeface="Arial" panose="020B0604020202020204" pitchFamily="34" charset="0"/>
                <a:cs typeface="Arial" panose="020B0604020202020204" pitchFamily="34" charset="0"/>
              </a:rPr>
              <a:t>To a Vector</a:t>
            </a:r>
          </a:p>
        </p:txBody>
      </p:sp>
      <p:graphicFrame>
        <p:nvGraphicFramePr>
          <p:cNvPr id="19" name="Table 18">
            <a:extLst>
              <a:ext uri="{FF2B5EF4-FFF2-40B4-BE49-F238E27FC236}">
                <a16:creationId xmlns:a16="http://schemas.microsoft.com/office/drawing/2014/main" id="{8AFBDE21-17EB-CB48-B562-E37B16468F2C}"/>
              </a:ext>
            </a:extLst>
          </p:cNvPr>
          <p:cNvGraphicFramePr>
            <a:graphicFrameLocks noGrp="1"/>
          </p:cNvGraphicFramePr>
          <p:nvPr>
            <p:extLst/>
          </p:nvPr>
        </p:nvGraphicFramePr>
        <p:xfrm>
          <a:off x="4867007" y="1776446"/>
          <a:ext cx="535028" cy="4555656"/>
        </p:xfrm>
        <a:graphic>
          <a:graphicData uri="http://schemas.openxmlformats.org/drawingml/2006/table">
            <a:tbl>
              <a:tblPr firstRow="1" bandRow="1">
                <a:tableStyleId>{5C22544A-7EE6-4342-B048-85BDC9FD1C3A}</a:tableStyleId>
              </a:tblPr>
              <a:tblGrid>
                <a:gridCol w="535028">
                  <a:extLst>
                    <a:ext uri="{9D8B030D-6E8A-4147-A177-3AD203B41FA5}">
                      <a16:colId xmlns:a16="http://schemas.microsoft.com/office/drawing/2014/main" val="1019025759"/>
                    </a:ext>
                  </a:extLst>
                </a:gridCol>
              </a:tblGrid>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02561412"/>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537957832"/>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10439973"/>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67350768"/>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25307543"/>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650688239"/>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211463511"/>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98233781"/>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577150461"/>
                  </a:ext>
                </a:extLst>
              </a:tr>
            </a:tbl>
          </a:graphicData>
        </a:graphic>
      </p:graphicFrame>
      <p:sp>
        <p:nvSpPr>
          <p:cNvPr id="21" name="TextBox 20">
            <a:extLst>
              <a:ext uri="{FF2B5EF4-FFF2-40B4-BE49-F238E27FC236}">
                <a16:creationId xmlns:a16="http://schemas.microsoft.com/office/drawing/2014/main" id="{93C83057-2D67-FF4C-81F0-0BAFF24A9C10}"/>
              </a:ext>
            </a:extLst>
          </p:cNvPr>
          <p:cNvSpPr txBox="1"/>
          <p:nvPr/>
        </p:nvSpPr>
        <p:spPr>
          <a:xfrm>
            <a:off x="6340195" y="5368862"/>
            <a:ext cx="216000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FC Layers to All Pixels</a:t>
            </a:r>
          </a:p>
        </p:txBody>
      </p:sp>
      <p:graphicFrame>
        <p:nvGraphicFramePr>
          <p:cNvPr id="22" name="Table 21">
            <a:extLst>
              <a:ext uri="{FF2B5EF4-FFF2-40B4-BE49-F238E27FC236}">
                <a16:creationId xmlns:a16="http://schemas.microsoft.com/office/drawing/2014/main" id="{8D902367-BA22-5349-A21B-7D1A0227DDE2}"/>
              </a:ext>
            </a:extLst>
          </p:cNvPr>
          <p:cNvGraphicFramePr>
            <a:graphicFrameLocks noGrp="1"/>
          </p:cNvGraphicFramePr>
          <p:nvPr>
            <p:extLst/>
          </p:nvPr>
        </p:nvGraphicFramePr>
        <p:xfrm>
          <a:off x="9400360" y="3006225"/>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03585308"/>
                    </a:ext>
                  </a:extLst>
                </a:gridCol>
                <a:gridCol w="720000">
                  <a:extLst>
                    <a:ext uri="{9D8B030D-6E8A-4147-A177-3AD203B41FA5}">
                      <a16:colId xmlns:a16="http://schemas.microsoft.com/office/drawing/2014/main" val="1654525598"/>
                    </a:ext>
                  </a:extLst>
                </a:gridCol>
                <a:gridCol w="720000">
                  <a:extLst>
                    <a:ext uri="{9D8B030D-6E8A-4147-A177-3AD203B41FA5}">
                      <a16:colId xmlns:a16="http://schemas.microsoft.com/office/drawing/2014/main" val="2193045014"/>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88297946"/>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81047"/>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06691577"/>
                  </a:ext>
                </a:extLst>
              </a:tr>
            </a:tbl>
          </a:graphicData>
        </a:graphic>
      </p:graphicFrame>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3790B00-B1D8-1640-9D96-E1D594315975}"/>
                  </a:ext>
                </a:extLst>
              </p:cNvPr>
              <p:cNvSpPr txBox="1"/>
              <p:nvPr/>
            </p:nvSpPr>
            <p:spPr>
              <a:xfrm>
                <a:off x="9395546" y="5267412"/>
                <a:ext cx="2164814" cy="461665"/>
              </a:xfrm>
              <a:prstGeom prst="rect">
                <a:avLst/>
              </a:prstGeom>
              <a:noFill/>
            </p:spPr>
            <p:txBody>
              <a:bodyPr wrap="square" rtlCol="0">
                <a:spAutoFit/>
              </a:bodyPr>
              <a:lstStyle/>
              <a:p>
                <a:pPr algn="ct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oMath>
                </a14:m>
                <a:r>
                  <a:rPr lang="en-US" b="1" dirty="0">
                    <a:latin typeface="Arial" panose="020B0604020202020204" pitchFamily="34" charset="0"/>
                    <a:cs typeface="Arial" panose="020B0604020202020204" pitchFamily="34" charset="0"/>
                  </a:rPr>
                  <a:t> Image</a:t>
                </a:r>
              </a:p>
            </p:txBody>
          </p:sp>
        </mc:Choice>
        <mc:Fallback xmlns="">
          <p:sp>
            <p:nvSpPr>
              <p:cNvPr id="23" name="TextBox 22">
                <a:extLst>
                  <a:ext uri="{FF2B5EF4-FFF2-40B4-BE49-F238E27FC236}">
                    <a16:creationId xmlns:a16="http://schemas.microsoft.com/office/drawing/2014/main" id="{13790B00-B1D8-1640-9D96-E1D594315975}"/>
                  </a:ext>
                </a:extLst>
              </p:cNvPr>
              <p:cNvSpPr txBox="1">
                <a:spLocks noRot="1" noChangeAspect="1" noMove="1" noResize="1" noEditPoints="1" noAdjustHandles="1" noChangeArrowheads="1" noChangeShapeType="1" noTextEdit="1"/>
              </p:cNvSpPr>
              <p:nvPr/>
            </p:nvSpPr>
            <p:spPr>
              <a:xfrm>
                <a:off x="9395546" y="5267412"/>
                <a:ext cx="2164814" cy="461665"/>
              </a:xfrm>
              <a:prstGeom prst="rect">
                <a:avLst/>
              </a:prstGeom>
              <a:blipFill>
                <a:blip r:embed="rId6"/>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BC717BA-8A6F-1B4F-ACBC-F889FA7B3E65}"/>
                  </a:ext>
                </a:extLst>
              </p:cNvPr>
              <p:cNvSpPr/>
              <p:nvPr/>
            </p:nvSpPr>
            <p:spPr>
              <a:xfrm>
                <a:off x="251171" y="1597084"/>
                <a:ext cx="4618572" cy="1247842"/>
              </a:xfrm>
              <a:prstGeom prst="rect">
                <a:avLst/>
              </a:prstGeom>
            </p:spPr>
            <p:txBody>
              <a:bodyPr wrap="none">
                <a:spAutoFit/>
              </a:bodyPr>
              <a:lstStyle/>
              <a:p>
                <a14:m>
                  <m:oMath xmlns:m="http://schemas.openxmlformats.org/officeDocument/2006/math">
                    <m:r>
                      <a:rPr lang="en-US" b="1" i="1" smtClean="0">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𝒗</m:t>
                            </m:r>
                          </m:sub>
                        </m:sSub>
                      </m:e>
                    </m:d>
                  </m:oMath>
                </a14:m>
                <a:r>
                  <a:rPr lang="en-US" b="1" dirty="0">
                    <a:latin typeface="Arial" panose="020B0604020202020204" pitchFamily="34" charset="0"/>
                    <a:cs typeface="Arial" panose="020B0604020202020204" pitchFamily="34" charset="0"/>
                  </a:rPr>
                  <a:t> Complexity</a:t>
                </a:r>
              </a:p>
              <a:p>
                <a14:m>
                  <m:oMath xmlns:m="http://schemas.openxmlformats.org/officeDocument/2006/math">
                    <m:r>
                      <a:rPr lang="en-US" b="1" i="1" smtClean="0">
                        <a:latin typeface="Cambria Math" panose="02040503050406030204" pitchFamily="18" charset="0"/>
                      </a:rPr>
                      <m:t>𝑵</m:t>
                    </m:r>
                    <m:r>
                      <a:rPr lang="en-US" b="1">
                        <a:latin typeface="Cambria Math" panose="02040503050406030204" pitchFamily="18" charset="0"/>
                      </a:rPr>
                      <m:t>: </m:t>
                    </m:r>
                  </m:oMath>
                </a14:m>
                <a:r>
                  <a:rPr lang="en-US" b="1" dirty="0">
                    <a:latin typeface="Arial" panose="020B0604020202020204" pitchFamily="34" charset="0"/>
                    <a:cs typeface="Arial" panose="020B0604020202020204" pitchFamily="34" charset="0"/>
                  </a:rPr>
                  <a:t># of Data or Pixels per Row </a:t>
                </a:r>
              </a:p>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𝑵</m:t>
                        </m:r>
                      </m:e>
                      <m:sub>
                        <m:r>
                          <a:rPr lang="en-US" b="1" i="1" smtClean="0">
                            <a:latin typeface="Cambria Math" panose="02040503050406030204" pitchFamily="18" charset="0"/>
                          </a:rPr>
                          <m:t>𝒗</m:t>
                        </m:r>
                      </m:sub>
                    </m:sSub>
                    <m:r>
                      <a:rPr lang="en-US" b="1" i="0" smtClean="0">
                        <a:latin typeface="Cambria Math" panose="02040503050406030204" pitchFamily="18" charset="0"/>
                      </a:rPr>
                      <m:t>: </m:t>
                    </m:r>
                  </m:oMath>
                </a14:m>
                <a:r>
                  <a:rPr lang="en-US" b="1" dirty="0">
                    <a:latin typeface="Arial" panose="020B0604020202020204" pitchFamily="34" charset="0"/>
                    <a:cs typeface="Arial" panose="020B0604020202020204" pitchFamily="34" charset="0"/>
                  </a:rPr>
                  <a:t># of views </a:t>
                </a:r>
              </a:p>
            </p:txBody>
          </p:sp>
        </mc:Choice>
        <mc:Fallback xmlns="">
          <p:sp>
            <p:nvSpPr>
              <p:cNvPr id="24" name="Rectangle 23">
                <a:extLst>
                  <a:ext uri="{FF2B5EF4-FFF2-40B4-BE49-F238E27FC236}">
                    <a16:creationId xmlns:a16="http://schemas.microsoft.com/office/drawing/2014/main" id="{0BC717BA-8A6F-1B4F-ACBC-F889FA7B3E65}"/>
                  </a:ext>
                </a:extLst>
              </p:cNvPr>
              <p:cNvSpPr>
                <a:spLocks noRot="1" noChangeAspect="1" noMove="1" noResize="1" noEditPoints="1" noAdjustHandles="1" noChangeArrowheads="1" noChangeShapeType="1" noTextEdit="1"/>
              </p:cNvSpPr>
              <p:nvPr/>
            </p:nvSpPr>
            <p:spPr>
              <a:xfrm>
                <a:off x="251171" y="1597084"/>
                <a:ext cx="4618572" cy="1247842"/>
              </a:xfrm>
              <a:prstGeom prst="rect">
                <a:avLst/>
              </a:prstGeom>
              <a:blipFill>
                <a:blip r:embed="rId7"/>
                <a:stretch>
                  <a:fillRect l="-264" t="-1951" r="-1055" b="-10244"/>
                </a:stretch>
              </a:blipFill>
            </p:spPr>
            <p:txBody>
              <a:bodyPr/>
              <a:lstStyle/>
              <a:p>
                <a:r>
                  <a:rPr lang="en-US">
                    <a:noFill/>
                  </a:rPr>
                  <a:t> </a:t>
                </a:r>
              </a:p>
            </p:txBody>
          </p:sp>
        </mc:Fallback>
      </mc:AlternateContent>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CA12BB-77A9-F449-B0DA-79FE3C17F6FA}"/>
                  </a:ext>
                </a:extLst>
              </p:cNvPr>
              <p:cNvSpPr>
                <a:spLocks noGrp="1"/>
              </p:cNvSpPr>
              <p:nvPr>
                <p:ph type="title"/>
              </p:nvPr>
            </p:nvSpPr>
            <p:spPr/>
            <p:txBody>
              <a:bodyPr/>
              <a:lstStyle/>
              <a:p>
                <a:r>
                  <a:rPr lang="en-US" sz="4400" dirty="0" err="1"/>
                  <a:t>iCTNet</a:t>
                </a:r>
                <a:r>
                  <a:rPr lang="en-US" sz="4400" dirty="0"/>
                  <a:t> with </a:t>
                </a:r>
                <a14:m>
                  <m:oMath xmlns:m="http://schemas.openxmlformats.org/officeDocument/2006/math">
                    <m:r>
                      <a:rPr lang="en-US" sz="4400" i="1">
                        <a:latin typeface="Cambria Math" panose="02040503050406030204" pitchFamily="18" charset="0"/>
                      </a:rPr>
                      <m:t>𝑶</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𝑵</m:t>
                            </m:r>
                          </m:e>
                          <m:sup>
                            <m:r>
                              <a:rPr lang="en-US" sz="4400" b="1" i="1" smtClean="0">
                                <a:latin typeface="Cambria Math" panose="02040503050406030204" pitchFamily="18" charset="0"/>
                              </a:rPr>
                              <m:t>𝟐</m:t>
                            </m:r>
                          </m:sup>
                        </m:sSup>
                        <m:r>
                          <a:rPr lang="en-US" sz="4400" i="1" smtClean="0">
                            <a:latin typeface="Cambria Math" panose="02040503050406030204" pitchFamily="18" charset="0"/>
                            <a:ea typeface="Cambria Math" panose="02040503050406030204" pitchFamily="18" charset="0"/>
                          </a:rPr>
                          <m:t>×</m:t>
                        </m:r>
                        <m:sSub>
                          <m:sSubPr>
                            <m:ctrlPr>
                              <a:rPr lang="en-US" sz="4400" b="1" i="1" smtClean="0">
                                <a:latin typeface="Cambria Math" panose="02040503050406030204" pitchFamily="18" charset="0"/>
                                <a:ea typeface="Cambria Math" panose="02040503050406030204" pitchFamily="18" charset="0"/>
                              </a:rPr>
                            </m:ctrlPr>
                          </m:sSubPr>
                          <m:e>
                            <m:r>
                              <a:rPr lang="en-US" sz="4400" b="1" i="1" smtClean="0">
                                <a:latin typeface="Cambria Math" panose="02040503050406030204" pitchFamily="18" charset="0"/>
                                <a:ea typeface="Cambria Math" panose="02040503050406030204" pitchFamily="18" charset="0"/>
                              </a:rPr>
                              <m:t>𝑵</m:t>
                            </m:r>
                          </m:e>
                          <m:sub>
                            <m:r>
                              <a:rPr lang="en-US" sz="4400" b="1" i="1" smtClean="0">
                                <a:latin typeface="Cambria Math" panose="02040503050406030204" pitchFamily="18" charset="0"/>
                                <a:ea typeface="Cambria Math" panose="02040503050406030204" pitchFamily="18" charset="0"/>
                              </a:rPr>
                              <m:t>𝒄</m:t>
                            </m:r>
                          </m:sub>
                        </m:sSub>
                      </m:e>
                    </m:d>
                  </m:oMath>
                </a14:m>
                <a:r>
                  <a:rPr lang="en-US" sz="4400" dirty="0"/>
                  <a:t> Complexity</a:t>
                </a:r>
              </a:p>
            </p:txBody>
          </p:sp>
        </mc:Choice>
        <mc:Fallback xmlns="">
          <p:sp>
            <p:nvSpPr>
              <p:cNvPr id="2" name="Title 1">
                <a:extLst>
                  <a:ext uri="{FF2B5EF4-FFF2-40B4-BE49-F238E27FC236}">
                    <a16:creationId xmlns:a16="http://schemas.microsoft.com/office/drawing/2014/main" id="{42CA12BB-77A9-F449-B0DA-79FE3C17F6FA}"/>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C0F5583-8A57-EE43-B362-EAE59664936C}"/>
              </a:ext>
            </a:extLst>
          </p:cNvPr>
          <p:cNvSpPr/>
          <p:nvPr/>
        </p:nvSpPr>
        <p:spPr>
          <a:xfrm>
            <a:off x="0" y="6211669"/>
            <a:ext cx="6096000" cy="646331"/>
          </a:xfrm>
          <a:prstGeom prst="rect">
            <a:avLst/>
          </a:prstGeom>
        </p:spPr>
        <p:txBody>
          <a:bodyPr>
            <a:spAutoFit/>
          </a:bodyPr>
          <a:lstStyle/>
          <a:p>
            <a:r>
              <a:rPr lang="en-US" sz="1200" baseline="30000" dirty="0">
                <a:latin typeface="Calibri" panose="020F0502020204030204" pitchFamily="34" charset="0"/>
                <a:ea typeface="DengXian" panose="02010600030101010101" pitchFamily="2" charset="-122"/>
              </a:rPr>
              <a:t>*</a:t>
            </a:r>
            <a:r>
              <a:rPr lang="en-US" sz="1200" dirty="0">
                <a:latin typeface="Calibri" panose="020F0502020204030204" pitchFamily="34" charset="0"/>
                <a:ea typeface="DengXian" panose="02010600030101010101" pitchFamily="2" charset="-122"/>
              </a:rPr>
              <a:t>Li, Y., Li, K., Zhang, C., Montoya, J. and Chen, G., “Learning to Reconstruct Computed Tomography (CT) Images Directly from Sinogram Data under A Variety of Data Acquisition Conditions,” IEEE Transactions on Medical Imaging, 1–1 (2019).</a:t>
            </a:r>
            <a:r>
              <a:rPr lang="en-US" sz="1200" dirty="0"/>
              <a:t> </a:t>
            </a:r>
          </a:p>
        </p:txBody>
      </p:sp>
      <p:graphicFrame>
        <p:nvGraphicFramePr>
          <p:cNvPr id="5" name="Table 4">
            <a:extLst>
              <a:ext uri="{FF2B5EF4-FFF2-40B4-BE49-F238E27FC236}">
                <a16:creationId xmlns:a16="http://schemas.microsoft.com/office/drawing/2014/main" id="{33906B0A-572F-4E44-AA61-15E68BFB15F0}"/>
              </a:ext>
            </a:extLst>
          </p:cNvPr>
          <p:cNvGraphicFramePr>
            <a:graphicFrameLocks noGrp="1"/>
          </p:cNvGraphicFramePr>
          <p:nvPr>
            <p:extLst/>
          </p:nvPr>
        </p:nvGraphicFramePr>
        <p:xfrm>
          <a:off x="1176969" y="2637220"/>
          <a:ext cx="1713186" cy="1842628"/>
        </p:xfrm>
        <a:graphic>
          <a:graphicData uri="http://schemas.openxmlformats.org/drawingml/2006/table">
            <a:tbl>
              <a:tblPr firstRow="1" bandRow="1">
                <a:tableStyleId>{5C22544A-7EE6-4342-B048-85BDC9FD1C3A}</a:tableStyleId>
              </a:tblPr>
              <a:tblGrid>
                <a:gridCol w="571062">
                  <a:extLst>
                    <a:ext uri="{9D8B030D-6E8A-4147-A177-3AD203B41FA5}">
                      <a16:colId xmlns:a16="http://schemas.microsoft.com/office/drawing/2014/main" val="1430249467"/>
                    </a:ext>
                  </a:extLst>
                </a:gridCol>
                <a:gridCol w="571062">
                  <a:extLst>
                    <a:ext uri="{9D8B030D-6E8A-4147-A177-3AD203B41FA5}">
                      <a16:colId xmlns:a16="http://schemas.microsoft.com/office/drawing/2014/main" val="2208400367"/>
                    </a:ext>
                  </a:extLst>
                </a:gridCol>
                <a:gridCol w="571062">
                  <a:extLst>
                    <a:ext uri="{9D8B030D-6E8A-4147-A177-3AD203B41FA5}">
                      <a16:colId xmlns:a16="http://schemas.microsoft.com/office/drawing/2014/main" val="756888844"/>
                    </a:ext>
                  </a:extLst>
                </a:gridCol>
              </a:tblGrid>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74126104"/>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59161787"/>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78671324"/>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82259517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F3E175-7FC5-504C-94C6-163C15CDC803}"/>
                  </a:ext>
                </a:extLst>
              </p:cNvPr>
              <p:cNvSpPr txBox="1"/>
              <p:nvPr/>
            </p:nvSpPr>
            <p:spPr>
              <a:xfrm>
                <a:off x="953562" y="4572182"/>
                <a:ext cx="2160000" cy="461665"/>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×3</m:t>
                    </m:r>
                  </m:oMath>
                </a14:m>
                <a:r>
                  <a:rPr lang="en-US" dirty="0"/>
                  <a:t> sinogram</a:t>
                </a:r>
              </a:p>
            </p:txBody>
          </p:sp>
        </mc:Choice>
        <mc:Fallback xmlns="">
          <p:sp>
            <p:nvSpPr>
              <p:cNvPr id="6" name="TextBox 5">
                <a:extLst>
                  <a:ext uri="{FF2B5EF4-FFF2-40B4-BE49-F238E27FC236}">
                    <a16:creationId xmlns:a16="http://schemas.microsoft.com/office/drawing/2014/main" id="{E1F3E175-7FC5-504C-94C6-163C15CDC803}"/>
                  </a:ext>
                </a:extLst>
              </p:cNvPr>
              <p:cNvSpPr txBox="1">
                <a:spLocks noRot="1" noChangeAspect="1" noMove="1" noResize="1" noEditPoints="1" noAdjustHandles="1" noChangeArrowheads="1" noChangeShapeType="1" noTextEdit="1"/>
              </p:cNvSpPr>
              <p:nvPr/>
            </p:nvSpPr>
            <p:spPr>
              <a:xfrm>
                <a:off x="953562" y="4572182"/>
                <a:ext cx="2160000" cy="461665"/>
              </a:xfrm>
              <a:prstGeom prst="rect">
                <a:avLst/>
              </a:prstGeom>
              <a:blipFill>
                <a:blip r:embed="rId4"/>
                <a:stretch>
                  <a:fillRect l="-585" t="-11111" r="-58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E76178-23CC-E147-AAD8-833CD7E9AF3A}"/>
                  </a:ext>
                </a:extLst>
              </p:cNvPr>
              <p:cNvSpPr txBox="1"/>
              <p:nvPr/>
            </p:nvSpPr>
            <p:spPr>
              <a:xfrm>
                <a:off x="4143076" y="5183965"/>
                <a:ext cx="1490281" cy="83099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×3</m:t>
                    </m:r>
                  </m:oMath>
                </a14:m>
                <a:r>
                  <a:rPr lang="en-US" dirty="0"/>
                  <a:t> sinogram</a:t>
                </a:r>
              </a:p>
            </p:txBody>
          </p:sp>
        </mc:Choice>
        <mc:Fallback xmlns="">
          <p:sp>
            <p:nvSpPr>
              <p:cNvPr id="8" name="TextBox 7">
                <a:extLst>
                  <a:ext uri="{FF2B5EF4-FFF2-40B4-BE49-F238E27FC236}">
                    <a16:creationId xmlns:a16="http://schemas.microsoft.com/office/drawing/2014/main" id="{0CE76178-23CC-E147-AAD8-833CD7E9AF3A}"/>
                  </a:ext>
                </a:extLst>
              </p:cNvPr>
              <p:cNvSpPr txBox="1">
                <a:spLocks noRot="1" noChangeAspect="1" noMove="1" noResize="1" noEditPoints="1" noAdjustHandles="1" noChangeArrowheads="1" noChangeShapeType="1" noTextEdit="1"/>
              </p:cNvSpPr>
              <p:nvPr/>
            </p:nvSpPr>
            <p:spPr>
              <a:xfrm>
                <a:off x="4143076" y="5183965"/>
                <a:ext cx="1490281" cy="830997"/>
              </a:xfrm>
              <a:prstGeom prst="rect">
                <a:avLst/>
              </a:prstGeom>
              <a:blipFill>
                <a:blip r:embed="rId5"/>
                <a:stretch>
                  <a:fillRect l="-5882" r="-1681" b="-13636"/>
                </a:stretch>
              </a:blipFill>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67B4E49D-5A4A-EC44-BA8C-7349E7CE72E7}"/>
              </a:ext>
            </a:extLst>
          </p:cNvPr>
          <p:cNvGraphicFramePr>
            <a:graphicFrameLocks noGrp="1"/>
          </p:cNvGraphicFramePr>
          <p:nvPr>
            <p:extLst/>
          </p:nvPr>
        </p:nvGraphicFramePr>
        <p:xfrm>
          <a:off x="4039537" y="2075174"/>
          <a:ext cx="1713186" cy="2966720"/>
        </p:xfrm>
        <a:graphic>
          <a:graphicData uri="http://schemas.openxmlformats.org/drawingml/2006/table">
            <a:tbl>
              <a:tblPr firstRow="1" bandRow="1">
                <a:tableStyleId>{5C22544A-7EE6-4342-B048-85BDC9FD1C3A}</a:tableStyleId>
              </a:tblPr>
              <a:tblGrid>
                <a:gridCol w="571062">
                  <a:extLst>
                    <a:ext uri="{9D8B030D-6E8A-4147-A177-3AD203B41FA5}">
                      <a16:colId xmlns:a16="http://schemas.microsoft.com/office/drawing/2014/main" val="2255843938"/>
                    </a:ext>
                  </a:extLst>
                </a:gridCol>
                <a:gridCol w="571062">
                  <a:extLst>
                    <a:ext uri="{9D8B030D-6E8A-4147-A177-3AD203B41FA5}">
                      <a16:colId xmlns:a16="http://schemas.microsoft.com/office/drawing/2014/main" val="4117297900"/>
                    </a:ext>
                  </a:extLst>
                </a:gridCol>
                <a:gridCol w="571062">
                  <a:extLst>
                    <a:ext uri="{9D8B030D-6E8A-4147-A177-3AD203B41FA5}">
                      <a16:colId xmlns:a16="http://schemas.microsoft.com/office/drawing/2014/main" val="396152047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3282193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388651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795536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6457499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4205619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3193274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47339603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80918497"/>
                  </a:ext>
                </a:extLst>
              </a:tr>
            </a:tbl>
          </a:graphicData>
        </a:graphic>
      </p:graphicFrame>
      <p:cxnSp>
        <p:nvCxnSpPr>
          <p:cNvPr id="15" name="Straight Arrow Connector 14">
            <a:extLst>
              <a:ext uri="{FF2B5EF4-FFF2-40B4-BE49-F238E27FC236}">
                <a16:creationId xmlns:a16="http://schemas.microsoft.com/office/drawing/2014/main" id="{A9E11781-6B11-C44F-8374-CB0337932495}"/>
              </a:ext>
            </a:extLst>
          </p:cNvPr>
          <p:cNvCxnSpPr>
            <a:cxnSpLocks/>
          </p:cNvCxnSpPr>
          <p:nvPr/>
        </p:nvCxnSpPr>
        <p:spPr>
          <a:xfrm>
            <a:off x="2890155" y="3558534"/>
            <a:ext cx="1149382"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0A8320B-F1DA-994C-86CF-4D1E6FEFD968}"/>
              </a:ext>
            </a:extLst>
          </p:cNvPr>
          <p:cNvCxnSpPr>
            <a:cxnSpLocks/>
          </p:cNvCxnSpPr>
          <p:nvPr/>
        </p:nvCxnSpPr>
        <p:spPr>
          <a:xfrm>
            <a:off x="5752723" y="2274020"/>
            <a:ext cx="14318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18" name="Table 17">
            <a:extLst>
              <a:ext uri="{FF2B5EF4-FFF2-40B4-BE49-F238E27FC236}">
                <a16:creationId xmlns:a16="http://schemas.microsoft.com/office/drawing/2014/main" id="{8E55AF77-1A6A-0E47-9F9E-011D106B589E}"/>
              </a:ext>
            </a:extLst>
          </p:cNvPr>
          <p:cNvGraphicFramePr>
            <a:graphicFrameLocks noGrp="1"/>
          </p:cNvGraphicFramePr>
          <p:nvPr>
            <p:extLst/>
          </p:nvPr>
        </p:nvGraphicFramePr>
        <p:xfrm>
          <a:off x="7184570" y="1623170"/>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06691577"/>
                  </a:ext>
                </a:extLst>
              </a:tr>
            </a:tbl>
          </a:graphicData>
        </a:graphic>
      </p:graphicFrame>
      <p:sp>
        <p:nvSpPr>
          <p:cNvPr id="19" name="TextBox 18">
            <a:extLst>
              <a:ext uri="{FF2B5EF4-FFF2-40B4-BE49-F238E27FC236}">
                <a16:creationId xmlns:a16="http://schemas.microsoft.com/office/drawing/2014/main" id="{62B9665F-D7B6-2643-AA9D-EE073FE08C47}"/>
              </a:ext>
            </a:extLst>
          </p:cNvPr>
          <p:cNvSpPr txBox="1"/>
          <p:nvPr/>
        </p:nvSpPr>
        <p:spPr>
          <a:xfrm>
            <a:off x="6160937" y="1754844"/>
            <a:ext cx="615419" cy="461665"/>
          </a:xfrm>
          <a:prstGeom prst="rect">
            <a:avLst/>
          </a:prstGeom>
          <a:noFill/>
        </p:spPr>
        <p:txBody>
          <a:bodyPr wrap="square" rtlCol="0">
            <a:spAutoFit/>
          </a:bodyPr>
          <a:lstStyle/>
          <a:p>
            <a:r>
              <a:rPr lang="en-US" dirty="0"/>
              <a:t>FC</a:t>
            </a:r>
          </a:p>
        </p:txBody>
      </p:sp>
      <p:cxnSp>
        <p:nvCxnSpPr>
          <p:cNvPr id="22" name="Straight Arrow Connector 21">
            <a:extLst>
              <a:ext uri="{FF2B5EF4-FFF2-40B4-BE49-F238E27FC236}">
                <a16:creationId xmlns:a16="http://schemas.microsoft.com/office/drawing/2014/main" id="{55E8098B-E634-CA49-A46A-DF18AE9A073B}"/>
              </a:ext>
            </a:extLst>
          </p:cNvPr>
          <p:cNvCxnSpPr>
            <a:cxnSpLocks/>
          </p:cNvCxnSpPr>
          <p:nvPr/>
        </p:nvCxnSpPr>
        <p:spPr>
          <a:xfrm>
            <a:off x="5752722" y="4848125"/>
            <a:ext cx="14318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3" name="Table 22">
            <a:extLst>
              <a:ext uri="{FF2B5EF4-FFF2-40B4-BE49-F238E27FC236}">
                <a16:creationId xmlns:a16="http://schemas.microsoft.com/office/drawing/2014/main" id="{6A7F64FA-4CDD-F142-A898-0A483F106F10}"/>
              </a:ext>
            </a:extLst>
          </p:cNvPr>
          <p:cNvGraphicFramePr>
            <a:graphicFrameLocks noGrp="1"/>
          </p:cNvGraphicFramePr>
          <p:nvPr>
            <p:extLst/>
          </p:nvPr>
        </p:nvGraphicFramePr>
        <p:xfrm>
          <a:off x="7184569" y="4197275"/>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06691577"/>
                  </a:ext>
                </a:extLst>
              </a:tr>
            </a:tbl>
          </a:graphicData>
        </a:graphic>
      </p:graphicFrame>
      <p:sp>
        <p:nvSpPr>
          <p:cNvPr id="24" name="TextBox 23">
            <a:extLst>
              <a:ext uri="{FF2B5EF4-FFF2-40B4-BE49-F238E27FC236}">
                <a16:creationId xmlns:a16="http://schemas.microsoft.com/office/drawing/2014/main" id="{98F5A4C8-9521-7045-8E54-09932690C36B}"/>
              </a:ext>
            </a:extLst>
          </p:cNvPr>
          <p:cNvSpPr txBox="1"/>
          <p:nvPr/>
        </p:nvSpPr>
        <p:spPr>
          <a:xfrm>
            <a:off x="6160936" y="4328949"/>
            <a:ext cx="615419" cy="461665"/>
          </a:xfrm>
          <a:prstGeom prst="rect">
            <a:avLst/>
          </a:prstGeom>
          <a:noFill/>
        </p:spPr>
        <p:txBody>
          <a:bodyPr wrap="square" rtlCol="0">
            <a:spAutoFit/>
          </a:bodyPr>
          <a:lstStyle/>
          <a:p>
            <a:r>
              <a:rPr lang="en-US" dirty="0"/>
              <a:t>FC</a:t>
            </a:r>
          </a:p>
        </p:txBody>
      </p:sp>
      <p:sp>
        <p:nvSpPr>
          <p:cNvPr id="25" name="Right Brace 24">
            <a:extLst>
              <a:ext uri="{FF2B5EF4-FFF2-40B4-BE49-F238E27FC236}">
                <a16:creationId xmlns:a16="http://schemas.microsoft.com/office/drawing/2014/main" id="{D333DB1D-2667-A846-BCEA-005516E0EF40}"/>
              </a:ext>
            </a:extLst>
          </p:cNvPr>
          <p:cNvSpPr/>
          <p:nvPr/>
        </p:nvSpPr>
        <p:spPr>
          <a:xfrm>
            <a:off x="8587513" y="2216508"/>
            <a:ext cx="620486" cy="2631617"/>
          </a:xfrm>
          <a:prstGeom prst="rightBrace">
            <a:avLst>
              <a:gd name="adj1" fmla="val 8333"/>
              <a:gd name="adj2" fmla="val 50621"/>
            </a:avLst>
          </a:prstGeom>
          <a:ln w="539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A9D13249-9B05-E247-B61D-A923E8143AD5}"/>
              </a:ext>
            </a:extLst>
          </p:cNvPr>
          <p:cNvGraphicFramePr>
            <a:graphicFrameLocks noGrp="1"/>
          </p:cNvGraphicFramePr>
          <p:nvPr>
            <p:extLst/>
          </p:nvPr>
        </p:nvGraphicFramePr>
        <p:xfrm>
          <a:off x="9304657" y="2881466"/>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06691577"/>
                  </a:ext>
                </a:extLst>
              </a:tr>
            </a:tbl>
          </a:graphicData>
        </a:graphic>
      </p:graphicFrame>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8ACDEE-29EE-E345-A7A3-F902FE5C7F8F}"/>
                  </a:ext>
                </a:extLst>
              </p:cNvPr>
              <p:cNvSpPr txBox="1"/>
              <p:nvPr/>
            </p:nvSpPr>
            <p:spPr>
              <a:xfrm>
                <a:off x="7016216" y="2926916"/>
                <a:ext cx="1713186" cy="46166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image</a:t>
                </a:r>
              </a:p>
            </p:txBody>
          </p:sp>
        </mc:Choice>
        <mc:Fallback xmlns="">
          <p:sp>
            <p:nvSpPr>
              <p:cNvPr id="27" name="TextBox 26">
                <a:extLst>
                  <a:ext uri="{FF2B5EF4-FFF2-40B4-BE49-F238E27FC236}">
                    <a16:creationId xmlns:a16="http://schemas.microsoft.com/office/drawing/2014/main" id="{038ACDEE-29EE-E345-A7A3-F902FE5C7F8F}"/>
                  </a:ext>
                </a:extLst>
              </p:cNvPr>
              <p:cNvSpPr txBox="1">
                <a:spLocks noRot="1" noChangeAspect="1" noMove="1" noResize="1" noEditPoints="1" noAdjustHandles="1" noChangeArrowheads="1" noChangeShapeType="1" noTextEdit="1"/>
              </p:cNvSpPr>
              <p:nvPr/>
            </p:nvSpPr>
            <p:spPr>
              <a:xfrm>
                <a:off x="7016216" y="2926916"/>
                <a:ext cx="1713186" cy="461665"/>
              </a:xfrm>
              <a:prstGeom prst="rect">
                <a:avLst/>
              </a:prstGeom>
              <a:blipFill>
                <a:blip r:embed="rId6"/>
                <a:stretch>
                  <a:fillRect l="-741" t="-7895" r="-22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24C19D2-A148-0149-B956-CD9ED2D1993B}"/>
                  </a:ext>
                </a:extLst>
              </p:cNvPr>
              <p:cNvSpPr txBox="1"/>
              <p:nvPr/>
            </p:nvSpPr>
            <p:spPr>
              <a:xfrm>
                <a:off x="7016216" y="5553016"/>
                <a:ext cx="1713186" cy="46166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image</a:t>
                </a:r>
              </a:p>
            </p:txBody>
          </p:sp>
        </mc:Choice>
        <mc:Fallback xmlns="">
          <p:sp>
            <p:nvSpPr>
              <p:cNvPr id="28" name="TextBox 27">
                <a:extLst>
                  <a:ext uri="{FF2B5EF4-FFF2-40B4-BE49-F238E27FC236}">
                    <a16:creationId xmlns:a16="http://schemas.microsoft.com/office/drawing/2014/main" id="{B24C19D2-A148-0149-B956-CD9ED2D1993B}"/>
                  </a:ext>
                </a:extLst>
              </p:cNvPr>
              <p:cNvSpPr txBox="1">
                <a:spLocks noRot="1" noChangeAspect="1" noMove="1" noResize="1" noEditPoints="1" noAdjustHandles="1" noChangeArrowheads="1" noChangeShapeType="1" noTextEdit="1"/>
              </p:cNvSpPr>
              <p:nvPr/>
            </p:nvSpPr>
            <p:spPr>
              <a:xfrm>
                <a:off x="7016216" y="5553016"/>
                <a:ext cx="1713186" cy="461665"/>
              </a:xfrm>
              <a:prstGeom prst="rect">
                <a:avLst/>
              </a:prstGeom>
              <a:blipFill>
                <a:blip r:embed="rId7"/>
                <a:stretch>
                  <a:fillRect l="-741" t="-7895" r="-22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CD8621-0F60-064E-89F0-2FD0BD9D35C5}"/>
                  </a:ext>
                </a:extLst>
              </p:cNvPr>
              <p:cNvSpPr txBox="1"/>
              <p:nvPr/>
            </p:nvSpPr>
            <p:spPr>
              <a:xfrm>
                <a:off x="9152631" y="4197275"/>
                <a:ext cx="1862399" cy="83099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final output</a:t>
                </a:r>
              </a:p>
            </p:txBody>
          </p:sp>
        </mc:Choice>
        <mc:Fallback xmlns="">
          <p:sp>
            <p:nvSpPr>
              <p:cNvPr id="29" name="TextBox 28">
                <a:extLst>
                  <a:ext uri="{FF2B5EF4-FFF2-40B4-BE49-F238E27FC236}">
                    <a16:creationId xmlns:a16="http://schemas.microsoft.com/office/drawing/2014/main" id="{82CD8621-0F60-064E-89F0-2FD0BD9D35C5}"/>
                  </a:ext>
                </a:extLst>
              </p:cNvPr>
              <p:cNvSpPr txBox="1">
                <a:spLocks noRot="1" noChangeAspect="1" noMove="1" noResize="1" noEditPoints="1" noAdjustHandles="1" noChangeArrowheads="1" noChangeShapeType="1" noTextEdit="1"/>
              </p:cNvSpPr>
              <p:nvPr/>
            </p:nvSpPr>
            <p:spPr>
              <a:xfrm>
                <a:off x="9152631" y="4197275"/>
                <a:ext cx="1862399" cy="830997"/>
              </a:xfrm>
              <a:prstGeom prst="rect">
                <a:avLst/>
              </a:prstGeom>
              <a:blipFill>
                <a:blip r:embed="rId8"/>
                <a:stretch>
                  <a:fillRect l="-4762" t="-4478" b="-13433"/>
                </a:stretch>
              </a:blipFill>
            </p:spPr>
            <p:txBody>
              <a:bodyPr/>
              <a:lstStyle/>
              <a:p>
                <a:r>
                  <a:rPr lang="en-US">
                    <a:noFill/>
                  </a:rPr>
                  <a:t> </a:t>
                </a:r>
              </a:p>
            </p:txBody>
          </p:sp>
        </mc:Fallback>
      </mc:AlternateContent>
    </p:spTree>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7BA6D8-4016-354F-B4F9-24EF3DC76B66}"/>
                  </a:ext>
                </a:extLst>
              </p:cNvPr>
              <p:cNvSpPr>
                <a:spLocks noGrp="1"/>
              </p:cNvSpPr>
              <p:nvPr>
                <p:ph type="title"/>
              </p:nvPr>
            </p:nvSpPr>
            <p:spPr/>
            <p:txBody>
              <a:bodyPr/>
              <a:lstStyle/>
              <a:p>
                <a:r>
                  <a:rPr lang="en-US" sz="4400" dirty="0"/>
                  <a:t>Our Key Idea: Smart BP with </a:t>
                </a:r>
                <a14:m>
                  <m:oMath xmlns:m="http://schemas.openxmlformats.org/officeDocument/2006/math">
                    <m:r>
                      <a:rPr lang="en-US" sz="4400" b="1" i="1">
                        <a:latin typeface="Cambria Math" panose="02040503050406030204" pitchFamily="18" charset="0"/>
                      </a:rPr>
                      <m:t>𝑶</m:t>
                    </m:r>
                    <m:d>
                      <m:dPr>
                        <m:ctrlPr>
                          <a:rPr lang="en-US" sz="4400" i="1">
                            <a:latin typeface="Cambria Math" panose="02040503050406030204" pitchFamily="18" charset="0"/>
                          </a:rPr>
                        </m:ctrlPr>
                      </m:dPr>
                      <m:e>
                        <m:r>
                          <a:rPr lang="en-US" sz="4400" b="1" i="1" smtClean="0">
                            <a:latin typeface="Cambria Math" panose="02040503050406030204" pitchFamily="18" charset="0"/>
                          </a:rPr>
                          <m:t>𝑵</m:t>
                        </m:r>
                        <m:r>
                          <a:rPr lang="en-US" sz="4400" b="1" i="1" baseline="30000" smtClean="0">
                            <a:latin typeface="Cambria Math" panose="02040503050406030204" pitchFamily="18" charset="0"/>
                          </a:rPr>
                          <m:t>𝟐</m:t>
                        </m:r>
                      </m:e>
                    </m:d>
                  </m:oMath>
                </a14:m>
                <a:r>
                  <a:rPr lang="en-US" sz="4400" dirty="0"/>
                  <a:t> Complexity</a:t>
                </a:r>
              </a:p>
            </p:txBody>
          </p:sp>
        </mc:Choice>
        <mc:Fallback xmlns="">
          <p:sp>
            <p:nvSpPr>
              <p:cNvPr id="2" name="Title 1">
                <a:extLst>
                  <a:ext uri="{FF2B5EF4-FFF2-40B4-BE49-F238E27FC236}">
                    <a16:creationId xmlns:a16="http://schemas.microsoft.com/office/drawing/2014/main" id="{A37BA6D8-4016-354F-B4F9-24EF3DC76B66}"/>
                  </a:ext>
                </a:extLst>
              </p:cNvPr>
              <p:cNvSpPr>
                <a:spLocks noGrp="1" noRot="1" noChangeAspect="1" noMove="1" noResize="1" noEditPoints="1" noAdjustHandles="1" noChangeArrowheads="1" noChangeShapeType="1" noTextEdit="1"/>
              </p:cNvSpPr>
              <p:nvPr>
                <p:ph type="title"/>
              </p:nvPr>
            </p:nvSpPr>
            <p:spPr>
              <a:blipFill>
                <a:blip r:embed="rId3"/>
                <a:stretch>
                  <a:fillRect l="-1550" r="-1550"/>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FC0EDEB9-C0DE-AC42-A92D-B7EFC4C51635}"/>
              </a:ext>
            </a:extLst>
          </p:cNvPr>
          <p:cNvGraphicFramePr>
            <a:graphicFrameLocks noGrp="1"/>
          </p:cNvGraphicFramePr>
          <p:nvPr>
            <p:ph idx="1"/>
            <p:extLst/>
          </p:nvPr>
        </p:nvGraphicFramePr>
        <p:xfrm>
          <a:off x="5308986" y="3013654"/>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069393364"/>
                    </a:ext>
                  </a:extLst>
                </a:gridCol>
                <a:gridCol w="720000">
                  <a:extLst>
                    <a:ext uri="{9D8B030D-6E8A-4147-A177-3AD203B41FA5}">
                      <a16:colId xmlns:a16="http://schemas.microsoft.com/office/drawing/2014/main" val="2273963626"/>
                    </a:ext>
                  </a:extLst>
                </a:gridCol>
                <a:gridCol w="720000">
                  <a:extLst>
                    <a:ext uri="{9D8B030D-6E8A-4147-A177-3AD203B41FA5}">
                      <a16:colId xmlns:a16="http://schemas.microsoft.com/office/drawing/2014/main" val="3180652260"/>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101483663"/>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16633511"/>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98454399"/>
                  </a:ext>
                </a:extLst>
              </a:tr>
            </a:tbl>
          </a:graphicData>
        </a:graphic>
      </p:graphicFrame>
      <p:cxnSp>
        <p:nvCxnSpPr>
          <p:cNvPr id="8" name="Straight Arrow Connector 7">
            <a:extLst>
              <a:ext uri="{FF2B5EF4-FFF2-40B4-BE49-F238E27FC236}">
                <a16:creationId xmlns:a16="http://schemas.microsoft.com/office/drawing/2014/main" id="{35DF96C6-1C21-DF4E-B8F9-E9699B78204B}"/>
              </a:ext>
            </a:extLst>
          </p:cNvPr>
          <p:cNvCxnSpPr/>
          <p:nvPr/>
        </p:nvCxnSpPr>
        <p:spPr>
          <a:xfrm>
            <a:off x="5705752" y="2493454"/>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D6B2AB-8D54-0A46-BC48-AAC9E0CBE6C0}"/>
              </a:ext>
            </a:extLst>
          </p:cNvPr>
          <p:cNvCxnSpPr/>
          <p:nvPr/>
        </p:nvCxnSpPr>
        <p:spPr>
          <a:xfrm>
            <a:off x="6388986" y="2477688"/>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1E543B-A8F1-B34F-9133-98F4BE56BAD9}"/>
              </a:ext>
            </a:extLst>
          </p:cNvPr>
          <p:cNvCxnSpPr/>
          <p:nvPr/>
        </p:nvCxnSpPr>
        <p:spPr>
          <a:xfrm>
            <a:off x="7087862" y="2498709"/>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ED318B-69E0-F446-8C37-FD5E030AE5AB}"/>
              </a:ext>
            </a:extLst>
          </p:cNvPr>
          <p:cNvCxnSpPr>
            <a:cxnSpLocks/>
          </p:cNvCxnSpPr>
          <p:nvPr/>
        </p:nvCxnSpPr>
        <p:spPr>
          <a:xfrm>
            <a:off x="5324751" y="2477688"/>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2A6535DB-014D-404D-A6AA-A306E663010B}"/>
              </a:ext>
            </a:extLst>
          </p:cNvPr>
          <p:cNvSpPr/>
          <p:nvPr/>
        </p:nvSpPr>
        <p:spPr>
          <a:xfrm>
            <a:off x="5525752" y="2083859"/>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B365B2B-828C-8E42-BD82-7F256400DB9B}"/>
              </a:ext>
            </a:extLst>
          </p:cNvPr>
          <p:cNvPicPr>
            <a:picLocks noChangeAspect="1"/>
          </p:cNvPicPr>
          <p:nvPr/>
        </p:nvPicPr>
        <p:blipFill>
          <a:blip r:embed="rId4"/>
          <a:stretch>
            <a:fillRect/>
          </a:stretch>
        </p:blipFill>
        <p:spPr>
          <a:xfrm>
            <a:off x="6198486" y="2068033"/>
            <a:ext cx="381000" cy="393700"/>
          </a:xfrm>
          <a:prstGeom prst="rect">
            <a:avLst/>
          </a:prstGeom>
        </p:spPr>
      </p:pic>
      <p:pic>
        <p:nvPicPr>
          <p:cNvPr id="17" name="Picture 16">
            <a:extLst>
              <a:ext uri="{FF2B5EF4-FFF2-40B4-BE49-F238E27FC236}">
                <a16:creationId xmlns:a16="http://schemas.microsoft.com/office/drawing/2014/main" id="{F2C898A3-1462-3744-A938-B96BDF17368B}"/>
              </a:ext>
            </a:extLst>
          </p:cNvPr>
          <p:cNvPicPr>
            <a:picLocks noChangeAspect="1"/>
          </p:cNvPicPr>
          <p:nvPr/>
        </p:nvPicPr>
        <p:blipFill>
          <a:blip r:embed="rId4"/>
          <a:stretch>
            <a:fillRect/>
          </a:stretch>
        </p:blipFill>
        <p:spPr>
          <a:xfrm>
            <a:off x="6897362" y="2060159"/>
            <a:ext cx="381000" cy="393700"/>
          </a:xfrm>
          <a:prstGeom prst="rect">
            <a:avLst/>
          </a:prstGeom>
        </p:spPr>
      </p:pic>
      <p:grpSp>
        <p:nvGrpSpPr>
          <p:cNvPr id="13" name="Group 12"/>
          <p:cNvGrpSpPr/>
          <p:nvPr/>
        </p:nvGrpSpPr>
        <p:grpSpPr>
          <a:xfrm>
            <a:off x="2518551" y="3334343"/>
            <a:ext cx="5526757" cy="1382110"/>
            <a:chOff x="4667536" y="3215593"/>
            <a:chExt cx="3069021" cy="1382110"/>
          </a:xfrm>
        </p:grpSpPr>
        <p:cxnSp>
          <p:nvCxnSpPr>
            <p:cNvPr id="18" name="Straight Arrow Connector 17">
              <a:extLst>
                <a:ext uri="{FF2B5EF4-FFF2-40B4-BE49-F238E27FC236}">
                  <a16:creationId xmlns:a16="http://schemas.microsoft.com/office/drawing/2014/main" id="{71E5054E-4A22-C24C-AD37-CD04C17BE6A9}"/>
                </a:ext>
              </a:extLst>
            </p:cNvPr>
            <p:cNvCxnSpPr/>
            <p:nvPr/>
          </p:nvCxnSpPr>
          <p:spPr>
            <a:xfrm rot="16200000" flipV="1">
              <a:off x="6196791" y="307370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8BF26C-B7D7-4A41-98E2-115B3A36A160}"/>
                </a:ext>
              </a:extLst>
            </p:cNvPr>
            <p:cNvCxnSpPr/>
            <p:nvPr/>
          </p:nvCxnSpPr>
          <p:spPr>
            <a:xfrm rot="16200000" flipV="1">
              <a:off x="6212557" y="2390469"/>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C69E38-B6B1-7F4B-9F95-AAEDCE22DF2D}"/>
                </a:ext>
              </a:extLst>
            </p:cNvPr>
            <p:cNvCxnSpPr/>
            <p:nvPr/>
          </p:nvCxnSpPr>
          <p:spPr>
            <a:xfrm rot="16200000" flipV="1">
              <a:off x="6191536" y="169159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B3D831CF-96FA-EF4E-B1E8-65E4514377F2}"/>
              </a:ext>
            </a:extLst>
          </p:cNvPr>
          <p:cNvCxnSpPr>
            <a:cxnSpLocks/>
          </p:cNvCxnSpPr>
          <p:nvPr/>
        </p:nvCxnSpPr>
        <p:spPr>
          <a:xfrm rot="5400000" flipH="1">
            <a:off x="6957425" y="4009571"/>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482C4398-292B-5742-8760-59E34B1273C2}"/>
              </a:ext>
            </a:extLst>
          </p:cNvPr>
          <p:cNvSpPr/>
          <p:nvPr/>
        </p:nvSpPr>
        <p:spPr>
          <a:xfrm rot="5400000" flipH="1">
            <a:off x="8079137" y="4536453"/>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FDD7029-FF65-624D-BE6C-174737D5A95C}"/>
              </a:ext>
            </a:extLst>
          </p:cNvPr>
          <p:cNvPicPr>
            <a:picLocks noChangeAspect="1"/>
          </p:cNvPicPr>
          <p:nvPr/>
        </p:nvPicPr>
        <p:blipFill>
          <a:blip r:embed="rId4"/>
          <a:stretch>
            <a:fillRect/>
          </a:stretch>
        </p:blipFill>
        <p:spPr>
          <a:xfrm rot="5400000" flipH="1">
            <a:off x="8067613" y="3836369"/>
            <a:ext cx="381000" cy="393700"/>
          </a:xfrm>
          <a:prstGeom prst="rect">
            <a:avLst/>
          </a:prstGeom>
        </p:spPr>
      </p:pic>
      <p:pic>
        <p:nvPicPr>
          <p:cNvPr id="24" name="Picture 23">
            <a:extLst>
              <a:ext uri="{FF2B5EF4-FFF2-40B4-BE49-F238E27FC236}">
                <a16:creationId xmlns:a16="http://schemas.microsoft.com/office/drawing/2014/main" id="{1EB10A94-41C3-F544-86D3-EC4D642BC463}"/>
              </a:ext>
            </a:extLst>
          </p:cNvPr>
          <p:cNvPicPr>
            <a:picLocks noChangeAspect="1"/>
          </p:cNvPicPr>
          <p:nvPr/>
        </p:nvPicPr>
        <p:blipFill>
          <a:blip r:embed="rId4"/>
          <a:stretch>
            <a:fillRect/>
          </a:stretch>
        </p:blipFill>
        <p:spPr>
          <a:xfrm rot="5400000" flipH="1">
            <a:off x="8075487" y="3137493"/>
            <a:ext cx="381000" cy="393700"/>
          </a:xfrm>
          <a:prstGeom prst="rect">
            <a:avLst/>
          </a:prstGeom>
        </p:spPr>
      </p:pic>
      <p:sp>
        <p:nvSpPr>
          <p:cNvPr id="27" name="TextBox 26">
            <a:extLst>
              <a:ext uri="{FF2B5EF4-FFF2-40B4-BE49-F238E27FC236}">
                <a16:creationId xmlns:a16="http://schemas.microsoft.com/office/drawing/2014/main" id="{A2E26062-4097-0A48-95EA-35888EBAF51B}"/>
              </a:ext>
            </a:extLst>
          </p:cNvPr>
          <p:cNvSpPr txBox="1"/>
          <p:nvPr/>
        </p:nvSpPr>
        <p:spPr>
          <a:xfrm>
            <a:off x="802853" y="4826843"/>
            <a:ext cx="4469612" cy="1200329"/>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Smart Backpropagation with Learned Weights Restricted to a Single X-ray Path</a:t>
            </a:r>
          </a:p>
        </p:txBody>
      </p:sp>
      <p:grpSp>
        <p:nvGrpSpPr>
          <p:cNvPr id="30" name="Group 29"/>
          <p:cNvGrpSpPr/>
          <p:nvPr/>
        </p:nvGrpSpPr>
        <p:grpSpPr>
          <a:xfrm>
            <a:off x="5592357" y="4603493"/>
            <a:ext cx="1619314" cy="238431"/>
            <a:chOff x="5283606" y="4484743"/>
            <a:chExt cx="1619314" cy="238431"/>
          </a:xfrm>
        </p:grpSpPr>
        <p:sp>
          <p:nvSpPr>
            <p:cNvPr id="26" name="Oval 2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Oval 27"/>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9" name="Oval 28"/>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sp>
        <p:nvSpPr>
          <p:cNvPr id="32" name="Oval 31"/>
          <p:cNvSpPr/>
          <p:nvPr/>
        </p:nvSpPr>
        <p:spPr>
          <a:xfrm>
            <a:off x="5592357"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3" name="Oval 32"/>
          <p:cNvSpPr/>
          <p:nvPr/>
        </p:nvSpPr>
        <p:spPr>
          <a:xfrm>
            <a:off x="6258518"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4" name="Oval 33"/>
          <p:cNvSpPr/>
          <p:nvPr/>
        </p:nvSpPr>
        <p:spPr>
          <a:xfrm>
            <a:off x="6973240"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nvGrpSpPr>
          <p:cNvPr id="35" name="Group 34"/>
          <p:cNvGrpSpPr/>
          <p:nvPr/>
        </p:nvGrpSpPr>
        <p:grpSpPr>
          <a:xfrm>
            <a:off x="5592357" y="3222949"/>
            <a:ext cx="1619314" cy="238431"/>
            <a:chOff x="5283606" y="4484743"/>
            <a:chExt cx="1619314" cy="238431"/>
          </a:xfrm>
        </p:grpSpPr>
        <p:sp>
          <p:nvSpPr>
            <p:cNvPr id="36" name="Oval 3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Oval 36"/>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8" name="Oval 37"/>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cxnSp>
        <p:nvCxnSpPr>
          <p:cNvPr id="40" name="Curved Connector 39"/>
          <p:cNvCxnSpPr>
            <a:endCxn id="38" idx="0"/>
          </p:cNvCxnSpPr>
          <p:nvPr/>
        </p:nvCxnSpPr>
        <p:spPr>
          <a:xfrm rot="10800000">
            <a:off x="7092457" y="3222950"/>
            <a:ext cx="852823" cy="71799"/>
          </a:xfrm>
          <a:prstGeom prst="curvedConnector4">
            <a:avLst>
              <a:gd name="adj1" fmla="val 43011"/>
              <a:gd name="adj2" fmla="val 418389"/>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3" idx="2"/>
            <a:endCxn id="33" idx="0"/>
          </p:cNvCxnSpPr>
          <p:nvPr/>
        </p:nvCxnSpPr>
        <p:spPr>
          <a:xfrm rot="10800000">
            <a:off x="6377735" y="3916159"/>
            <a:ext cx="1683529" cy="117061"/>
          </a:xfrm>
          <a:prstGeom prst="curvedConnector4">
            <a:avLst>
              <a:gd name="adj1" fmla="val 46648"/>
              <a:gd name="adj2" fmla="val 29528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24" idx="2"/>
            <a:endCxn id="37" idx="0"/>
          </p:cNvCxnSpPr>
          <p:nvPr/>
        </p:nvCxnSpPr>
        <p:spPr>
          <a:xfrm rot="10800000">
            <a:off x="6377735" y="3222949"/>
            <a:ext cx="1691403" cy="111394"/>
          </a:xfrm>
          <a:prstGeom prst="curvedConnector4">
            <a:avLst>
              <a:gd name="adj1" fmla="val 46664"/>
              <a:gd name="adj2" fmla="val 305218"/>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3" idx="2"/>
            <a:endCxn id="34" idx="7"/>
          </p:cNvCxnSpPr>
          <p:nvPr/>
        </p:nvCxnSpPr>
        <p:spPr>
          <a:xfrm rot="10800000">
            <a:off x="7176755" y="3951075"/>
            <a:ext cx="884509" cy="82144"/>
          </a:xfrm>
          <a:prstGeom prst="curvedConnector4">
            <a:avLst>
              <a:gd name="adj1" fmla="val 48385"/>
              <a:gd name="adj2" fmla="val 37829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4" idx="2"/>
            <a:endCxn id="36" idx="1"/>
          </p:cNvCxnSpPr>
          <p:nvPr/>
        </p:nvCxnSpPr>
        <p:spPr>
          <a:xfrm rot="10800000">
            <a:off x="5627275" y="3257867"/>
            <a:ext cx="2441863" cy="76477"/>
          </a:xfrm>
          <a:prstGeom prst="curvedConnector4">
            <a:avLst>
              <a:gd name="adj1" fmla="val 45963"/>
              <a:gd name="adj2" fmla="val 398913"/>
            </a:avLst>
          </a:prstGeom>
          <a:ln w="28575">
            <a:solidFill>
              <a:srgbClr val="FF99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3" idx="2"/>
            <a:endCxn id="32" idx="0"/>
          </p:cNvCxnSpPr>
          <p:nvPr/>
        </p:nvCxnSpPr>
        <p:spPr>
          <a:xfrm rot="10800000">
            <a:off x="5711573" y="3916159"/>
            <a:ext cx="2349690" cy="117061"/>
          </a:xfrm>
          <a:prstGeom prst="curvedConnector4">
            <a:avLst>
              <a:gd name="adj1" fmla="val 47598"/>
              <a:gd name="adj2" fmla="val 295283"/>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2" idx="4"/>
            <a:endCxn id="26" idx="0"/>
          </p:cNvCxnSpPr>
          <p:nvPr/>
        </p:nvCxnSpPr>
        <p:spPr>
          <a:xfrm rot="10800000">
            <a:off x="5711573" y="4603493"/>
            <a:ext cx="2367564" cy="112960"/>
          </a:xfrm>
          <a:prstGeom prst="curvedConnector4">
            <a:avLst>
              <a:gd name="adj1" fmla="val 47482"/>
              <a:gd name="adj2" fmla="val 3023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2" idx="4"/>
            <a:endCxn id="28" idx="0"/>
          </p:cNvCxnSpPr>
          <p:nvPr/>
        </p:nvCxnSpPr>
        <p:spPr>
          <a:xfrm rot="10800000">
            <a:off x="6377735" y="4603493"/>
            <a:ext cx="1701403" cy="112960"/>
          </a:xfrm>
          <a:prstGeom prst="curvedConnector4">
            <a:avLst>
              <a:gd name="adj1" fmla="val 46497"/>
              <a:gd name="adj2" fmla="val 302373"/>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2" idx="4"/>
            <a:endCxn id="29" idx="0"/>
          </p:cNvCxnSpPr>
          <p:nvPr/>
        </p:nvCxnSpPr>
        <p:spPr>
          <a:xfrm rot="10800000">
            <a:off x="7092457" y="4603493"/>
            <a:ext cx="986681" cy="112960"/>
          </a:xfrm>
          <a:prstGeom prst="curvedConnector4">
            <a:avLst>
              <a:gd name="adj1" fmla="val 43959"/>
              <a:gd name="adj2" fmla="val 302373"/>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2E26062-4097-0A48-95EA-35888EBAF51B}"/>
              </a:ext>
            </a:extLst>
          </p:cNvPr>
          <p:cNvSpPr txBox="1"/>
          <p:nvPr/>
        </p:nvSpPr>
        <p:spPr>
          <a:xfrm>
            <a:off x="8410665" y="3601955"/>
            <a:ext cx="2869905" cy="830997"/>
          </a:xfrm>
          <a:prstGeom prst="rect">
            <a:avLst/>
          </a:prstGeom>
          <a:noFill/>
        </p:spPr>
        <p:txBody>
          <a:bodyPr wrap="square" rtlCol="0">
            <a:spAutoFit/>
          </a:bodyPr>
          <a:lstStyle/>
          <a:p>
            <a:pPr algn="ctr"/>
            <a:r>
              <a:rPr lang="en-US" b="1" dirty="0">
                <a:solidFill>
                  <a:srgbClr val="FFC000"/>
                </a:solidFill>
                <a:latin typeface="Arial" panose="020B0604020202020204" pitchFamily="34" charset="0"/>
                <a:cs typeface="Arial" panose="020B0604020202020204" pitchFamily="34" charset="0"/>
              </a:rPr>
              <a:t>Learned Filtered Projection</a:t>
            </a:r>
          </a:p>
        </p:txBody>
      </p:sp>
    </p:spTree>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2118876" y="1815804"/>
          <a:ext cx="2392740" cy="4267200"/>
        </p:xfrm>
        <a:graphic>
          <a:graphicData uri="http://schemas.openxmlformats.org/drawingml/2006/table">
            <a:tbl>
              <a:tblPr firstRow="1" bandRow="1">
                <a:tableStyleId>{5C22544A-7EE6-4342-B048-85BDC9FD1C3A}</a:tableStyleId>
              </a:tblPr>
              <a:tblGrid>
                <a:gridCol w="239274">
                  <a:extLst>
                    <a:ext uri="{9D8B030D-6E8A-4147-A177-3AD203B41FA5}">
                      <a16:colId xmlns:a16="http://schemas.microsoft.com/office/drawing/2014/main" val="2873769771"/>
                    </a:ext>
                  </a:extLst>
                </a:gridCol>
                <a:gridCol w="239274">
                  <a:extLst>
                    <a:ext uri="{9D8B030D-6E8A-4147-A177-3AD203B41FA5}">
                      <a16:colId xmlns:a16="http://schemas.microsoft.com/office/drawing/2014/main" val="100738442"/>
                    </a:ext>
                  </a:extLst>
                </a:gridCol>
                <a:gridCol w="239274">
                  <a:extLst>
                    <a:ext uri="{9D8B030D-6E8A-4147-A177-3AD203B41FA5}">
                      <a16:colId xmlns:a16="http://schemas.microsoft.com/office/drawing/2014/main" val="837028738"/>
                    </a:ext>
                  </a:extLst>
                </a:gridCol>
                <a:gridCol w="239274">
                  <a:extLst>
                    <a:ext uri="{9D8B030D-6E8A-4147-A177-3AD203B41FA5}">
                      <a16:colId xmlns:a16="http://schemas.microsoft.com/office/drawing/2014/main" val="4084932713"/>
                    </a:ext>
                  </a:extLst>
                </a:gridCol>
                <a:gridCol w="239274">
                  <a:extLst>
                    <a:ext uri="{9D8B030D-6E8A-4147-A177-3AD203B41FA5}">
                      <a16:colId xmlns:a16="http://schemas.microsoft.com/office/drawing/2014/main" val="845627303"/>
                    </a:ext>
                  </a:extLst>
                </a:gridCol>
                <a:gridCol w="239274">
                  <a:extLst>
                    <a:ext uri="{9D8B030D-6E8A-4147-A177-3AD203B41FA5}">
                      <a16:colId xmlns:a16="http://schemas.microsoft.com/office/drawing/2014/main" val="3196451559"/>
                    </a:ext>
                  </a:extLst>
                </a:gridCol>
                <a:gridCol w="239274">
                  <a:extLst>
                    <a:ext uri="{9D8B030D-6E8A-4147-A177-3AD203B41FA5}">
                      <a16:colId xmlns:a16="http://schemas.microsoft.com/office/drawing/2014/main" val="2058954107"/>
                    </a:ext>
                  </a:extLst>
                </a:gridCol>
                <a:gridCol w="239274">
                  <a:extLst>
                    <a:ext uri="{9D8B030D-6E8A-4147-A177-3AD203B41FA5}">
                      <a16:colId xmlns:a16="http://schemas.microsoft.com/office/drawing/2014/main" val="2891348184"/>
                    </a:ext>
                  </a:extLst>
                </a:gridCol>
                <a:gridCol w="239274">
                  <a:extLst>
                    <a:ext uri="{9D8B030D-6E8A-4147-A177-3AD203B41FA5}">
                      <a16:colId xmlns:a16="http://schemas.microsoft.com/office/drawing/2014/main" val="3391922631"/>
                    </a:ext>
                  </a:extLst>
                </a:gridCol>
                <a:gridCol w="239274">
                  <a:extLst>
                    <a:ext uri="{9D8B030D-6E8A-4147-A177-3AD203B41FA5}">
                      <a16:colId xmlns:a16="http://schemas.microsoft.com/office/drawing/2014/main" val="2031740237"/>
                    </a:ext>
                  </a:extLst>
                </a:gridCol>
              </a:tblGrid>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47997588"/>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8314374"/>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5786288"/>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8390080"/>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15074320"/>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5716225"/>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80188071"/>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13091901"/>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14583772"/>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2410909"/>
                  </a:ext>
                </a:extLst>
              </a:tr>
              <a:tr h="195229">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8012472"/>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39153466"/>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3933337"/>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10709861"/>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46559218"/>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103958"/>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670516071"/>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816647663"/>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3022869063"/>
                  </a:ext>
                </a:extLst>
              </a:tr>
              <a:tr h="195229">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937641531"/>
                  </a:ext>
                </a:extLst>
              </a:tr>
            </a:tbl>
          </a:graphicData>
        </a:graphic>
      </p:graphicFrame>
      <p:sp>
        <p:nvSpPr>
          <p:cNvPr id="2" name="Title 1"/>
          <p:cNvSpPr>
            <a:spLocks noGrp="1"/>
          </p:cNvSpPr>
          <p:nvPr>
            <p:ph type="title"/>
          </p:nvPr>
        </p:nvSpPr>
        <p:spPr>
          <a:xfrm>
            <a:off x="0" y="0"/>
            <a:ext cx="12192000" cy="1069675"/>
          </a:xfrm>
        </p:spPr>
        <p:txBody>
          <a:bodyPr/>
          <a:lstStyle/>
          <a:p>
            <a:r>
              <a:rPr lang="en-US" dirty="0"/>
              <a:t>Adversarial Learning</a:t>
            </a:r>
          </a:p>
        </p:txBody>
      </p:sp>
      <p:cxnSp>
        <p:nvCxnSpPr>
          <p:cNvPr id="9" name="Straight Arrow Connector 8"/>
          <p:cNvCxnSpPr/>
          <p:nvPr/>
        </p:nvCxnSpPr>
        <p:spPr>
          <a:xfrm>
            <a:off x="2118876" y="6071497"/>
            <a:ext cx="2863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20313" y="1551256"/>
            <a:ext cx="0" cy="45202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18877" y="6083696"/>
            <a:ext cx="2392739" cy="369332"/>
          </a:xfrm>
          <a:prstGeom prst="rect">
            <a:avLst/>
          </a:prstGeom>
          <a:noFill/>
        </p:spPr>
        <p:txBody>
          <a:bodyPr wrap="square" rtlCol="0">
            <a:spAutoFit/>
          </a:bodyPr>
          <a:lstStyle/>
          <a:p>
            <a:pPr algn="ctr"/>
            <a:r>
              <a:rPr lang="en-US" sz="1800" b="1" dirty="0"/>
              <a:t>Data</a:t>
            </a:r>
          </a:p>
        </p:txBody>
      </p:sp>
      <p:sp>
        <p:nvSpPr>
          <p:cNvPr id="14" name="TextBox 13"/>
          <p:cNvSpPr txBox="1"/>
          <p:nvPr/>
        </p:nvSpPr>
        <p:spPr>
          <a:xfrm rot="16200000">
            <a:off x="-10969" y="3963141"/>
            <a:ext cx="3847382" cy="369332"/>
          </a:xfrm>
          <a:prstGeom prst="rect">
            <a:avLst/>
          </a:prstGeom>
          <a:noFill/>
        </p:spPr>
        <p:txBody>
          <a:bodyPr wrap="square" rtlCol="0">
            <a:spAutoFit/>
          </a:bodyPr>
          <a:lstStyle/>
          <a:p>
            <a:pPr algn="r"/>
            <a:r>
              <a:rPr lang="en-US" sz="1800" b="1" dirty="0"/>
              <a:t>Frequency</a:t>
            </a:r>
          </a:p>
        </p:txBody>
      </p:sp>
      <p:sp>
        <p:nvSpPr>
          <p:cNvPr id="27" name="TextBox 26"/>
          <p:cNvSpPr txBox="1"/>
          <p:nvPr/>
        </p:nvSpPr>
        <p:spPr>
          <a:xfrm>
            <a:off x="1619988" y="1661570"/>
            <a:ext cx="498888" cy="307777"/>
          </a:xfrm>
          <a:prstGeom prst="rect">
            <a:avLst/>
          </a:prstGeom>
          <a:noFill/>
        </p:spPr>
        <p:txBody>
          <a:bodyPr wrap="square" rtlCol="0">
            <a:spAutoFit/>
          </a:bodyPr>
          <a:lstStyle/>
          <a:p>
            <a:pPr algn="ctr"/>
            <a:r>
              <a:rPr lang="en-US" sz="1400" i="1" dirty="0"/>
              <a:t>1.0</a:t>
            </a:r>
          </a:p>
        </p:txBody>
      </p:sp>
      <p:sp>
        <p:nvSpPr>
          <p:cNvPr id="45" name="TextBox 44"/>
          <p:cNvSpPr txBox="1"/>
          <p:nvPr/>
        </p:nvSpPr>
        <p:spPr>
          <a:xfrm>
            <a:off x="1607597" y="3776771"/>
            <a:ext cx="498888" cy="307777"/>
          </a:xfrm>
          <a:prstGeom prst="rect">
            <a:avLst/>
          </a:prstGeom>
          <a:noFill/>
        </p:spPr>
        <p:txBody>
          <a:bodyPr wrap="square" rtlCol="0">
            <a:spAutoFit/>
          </a:bodyPr>
          <a:lstStyle/>
          <a:p>
            <a:pPr algn="ctr"/>
            <a:r>
              <a:rPr lang="en-US" sz="1400" i="1" dirty="0"/>
              <a:t>0.5</a:t>
            </a:r>
          </a:p>
        </p:txBody>
      </p:sp>
      <p:sp>
        <p:nvSpPr>
          <p:cNvPr id="47" name="TextBox 46"/>
          <p:cNvSpPr txBox="1"/>
          <p:nvPr/>
        </p:nvSpPr>
        <p:spPr>
          <a:xfrm>
            <a:off x="4511616" y="5119567"/>
            <a:ext cx="1746683" cy="923330"/>
          </a:xfrm>
          <a:prstGeom prst="rect">
            <a:avLst/>
          </a:prstGeom>
          <a:noFill/>
        </p:spPr>
        <p:txBody>
          <a:bodyPr wrap="square" rtlCol="0">
            <a:spAutoFit/>
          </a:bodyPr>
          <a:lstStyle/>
          <a:p>
            <a:pPr algn="ctr"/>
            <a:r>
              <a:rPr lang="en-US" sz="1800" b="1" dirty="0">
                <a:solidFill>
                  <a:srgbClr val="0000FF"/>
                </a:solidFill>
              </a:rPr>
              <a:t>Data/</a:t>
            </a:r>
          </a:p>
          <a:p>
            <a:pPr algn="ctr"/>
            <a:r>
              <a:rPr lang="en-US" sz="1800" b="1" dirty="0">
                <a:solidFill>
                  <a:srgbClr val="0000FF"/>
                </a:solidFill>
              </a:rPr>
              <a:t>Target/Real Distribution</a:t>
            </a:r>
          </a:p>
        </p:txBody>
      </p:sp>
      <p:sp>
        <p:nvSpPr>
          <p:cNvPr id="48" name="TextBox 47"/>
          <p:cNvSpPr txBox="1"/>
          <p:nvPr/>
        </p:nvSpPr>
        <p:spPr>
          <a:xfrm>
            <a:off x="310067" y="4208146"/>
            <a:ext cx="1746683" cy="923330"/>
          </a:xfrm>
          <a:prstGeom prst="rect">
            <a:avLst/>
          </a:prstGeom>
          <a:noFill/>
        </p:spPr>
        <p:txBody>
          <a:bodyPr wrap="square" rtlCol="0">
            <a:spAutoFit/>
          </a:bodyPr>
          <a:lstStyle/>
          <a:p>
            <a:pPr algn="ctr"/>
            <a:r>
              <a:rPr lang="en-US" sz="1800" b="1" dirty="0">
                <a:solidFill>
                  <a:srgbClr val="00B050"/>
                </a:solidFill>
              </a:rPr>
              <a:t>Synthetic/</a:t>
            </a:r>
          </a:p>
          <a:p>
            <a:pPr algn="ctr"/>
            <a:r>
              <a:rPr lang="en-US" sz="1800" b="1" dirty="0">
                <a:solidFill>
                  <a:srgbClr val="00B050"/>
                </a:solidFill>
              </a:rPr>
              <a:t>Source/Fake Distribution</a:t>
            </a:r>
          </a:p>
        </p:txBody>
      </p:sp>
      <p:pic>
        <p:nvPicPr>
          <p:cNvPr id="40964" name="Picture 4" descr="Image result for women man face distributions manifo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1199" y="2527840"/>
            <a:ext cx="4329641" cy="280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4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in the Last Semester</a:t>
            </a:r>
            <a:endParaRPr lang="en-US" dirty="0"/>
          </a:p>
        </p:txBody>
      </p:sp>
      <p:pic>
        <p:nvPicPr>
          <p:cNvPr id="4" name="Picture 3"/>
          <p:cNvPicPr>
            <a:picLocks noChangeAspect="1"/>
          </p:cNvPicPr>
          <p:nvPr/>
        </p:nvPicPr>
        <p:blipFill>
          <a:blip r:embed="rId2"/>
          <a:stretch>
            <a:fillRect/>
          </a:stretch>
        </p:blipFill>
        <p:spPr>
          <a:xfrm>
            <a:off x="1395412" y="1511520"/>
            <a:ext cx="9401175" cy="5181600"/>
          </a:xfrm>
          <a:prstGeom prst="rect">
            <a:avLst/>
          </a:prstGeom>
        </p:spPr>
      </p:pic>
    </p:spTree>
    <p:extLst>
      <p:ext uri="{BB962C8B-B14F-4D97-AF65-F5344CB8AC3E}">
        <p14:creationId xmlns:p14="http://schemas.microsoft.com/office/powerpoint/2010/main" val="130933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3187" y="176212"/>
            <a:ext cx="6905625" cy="6505575"/>
          </a:xfrm>
          <a:prstGeom prst="rect">
            <a:avLst/>
          </a:prstGeom>
        </p:spPr>
      </p:pic>
    </p:spTree>
    <p:extLst>
      <p:ext uri="{BB962C8B-B14F-4D97-AF65-F5344CB8AC3E}">
        <p14:creationId xmlns:p14="http://schemas.microsoft.com/office/powerpoint/2010/main" val="50567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Distribution in Fall, 2018</a:t>
            </a:r>
          </a:p>
        </p:txBody>
      </p:sp>
      <p:pic>
        <p:nvPicPr>
          <p:cNvPr id="5" name="Picture 4"/>
          <p:cNvPicPr>
            <a:picLocks noChangeAspect="1"/>
          </p:cNvPicPr>
          <p:nvPr/>
        </p:nvPicPr>
        <p:blipFill>
          <a:blip r:embed="rId2"/>
          <a:stretch>
            <a:fillRect/>
          </a:stretch>
        </p:blipFill>
        <p:spPr>
          <a:xfrm>
            <a:off x="1676401" y="1531040"/>
            <a:ext cx="8669285" cy="5206188"/>
          </a:xfrm>
          <a:prstGeom prst="rect">
            <a:avLst/>
          </a:prstGeom>
        </p:spPr>
      </p:pic>
      <p:sp>
        <p:nvSpPr>
          <p:cNvPr id="6" name="TextBox 5"/>
          <p:cNvSpPr txBox="1"/>
          <p:nvPr/>
        </p:nvSpPr>
        <p:spPr>
          <a:xfrm>
            <a:off x="9123871" y="5281521"/>
            <a:ext cx="721672" cy="584775"/>
          </a:xfrm>
          <a:prstGeom prst="rect">
            <a:avLst/>
          </a:prstGeom>
          <a:noFill/>
        </p:spPr>
        <p:txBody>
          <a:bodyPr wrap="none" rtlCol="0">
            <a:spAutoFit/>
          </a:bodyPr>
          <a:lstStyle/>
          <a:p>
            <a:r>
              <a:rPr lang="en-US" sz="3200" b="1" dirty="0">
                <a:solidFill>
                  <a:srgbClr val="FF0000"/>
                </a:solidFill>
              </a:rPr>
              <a:t>A+</a:t>
            </a:r>
          </a:p>
        </p:txBody>
      </p:sp>
      <p:sp>
        <p:nvSpPr>
          <p:cNvPr id="7" name="TextBox 6"/>
          <p:cNvSpPr txBox="1"/>
          <p:nvPr/>
        </p:nvSpPr>
        <p:spPr>
          <a:xfrm>
            <a:off x="7973685" y="4286608"/>
            <a:ext cx="481222" cy="584775"/>
          </a:xfrm>
          <a:prstGeom prst="rect">
            <a:avLst/>
          </a:prstGeom>
          <a:noFill/>
        </p:spPr>
        <p:txBody>
          <a:bodyPr wrap="none" rtlCol="0">
            <a:spAutoFit/>
          </a:bodyPr>
          <a:lstStyle/>
          <a:p>
            <a:r>
              <a:rPr lang="en-US" sz="3200" b="1" dirty="0">
                <a:solidFill>
                  <a:srgbClr val="FF0000"/>
                </a:solidFill>
              </a:rPr>
              <a:t>A</a:t>
            </a:r>
          </a:p>
        </p:txBody>
      </p:sp>
      <p:sp>
        <p:nvSpPr>
          <p:cNvPr id="8" name="TextBox 7"/>
          <p:cNvSpPr txBox="1"/>
          <p:nvPr/>
        </p:nvSpPr>
        <p:spPr>
          <a:xfrm>
            <a:off x="5365630" y="3994411"/>
            <a:ext cx="481222" cy="584775"/>
          </a:xfrm>
          <a:prstGeom prst="rect">
            <a:avLst/>
          </a:prstGeom>
          <a:noFill/>
        </p:spPr>
        <p:txBody>
          <a:bodyPr wrap="none" rtlCol="0">
            <a:spAutoFit/>
          </a:bodyPr>
          <a:lstStyle/>
          <a:p>
            <a:r>
              <a:rPr lang="en-US" sz="3200" b="1" dirty="0">
                <a:solidFill>
                  <a:srgbClr val="FF0000"/>
                </a:solidFill>
              </a:rPr>
              <a:t>B</a:t>
            </a:r>
          </a:p>
        </p:txBody>
      </p:sp>
      <p:sp>
        <p:nvSpPr>
          <p:cNvPr id="9" name="TextBox 8"/>
          <p:cNvSpPr txBox="1"/>
          <p:nvPr/>
        </p:nvSpPr>
        <p:spPr>
          <a:xfrm>
            <a:off x="6570997" y="3994411"/>
            <a:ext cx="721672" cy="584775"/>
          </a:xfrm>
          <a:prstGeom prst="rect">
            <a:avLst/>
          </a:prstGeom>
          <a:noFill/>
        </p:spPr>
        <p:txBody>
          <a:bodyPr wrap="none" rtlCol="0">
            <a:spAutoFit/>
          </a:bodyPr>
          <a:lstStyle/>
          <a:p>
            <a:r>
              <a:rPr lang="en-US" sz="3200" b="1" dirty="0">
                <a:solidFill>
                  <a:srgbClr val="FF0000"/>
                </a:solidFill>
              </a:rPr>
              <a:t>B+</a:t>
            </a:r>
          </a:p>
        </p:txBody>
      </p:sp>
      <p:sp>
        <p:nvSpPr>
          <p:cNvPr id="10" name="TextBox 9"/>
          <p:cNvSpPr txBox="1"/>
          <p:nvPr/>
        </p:nvSpPr>
        <p:spPr>
          <a:xfrm>
            <a:off x="4059660" y="3994411"/>
            <a:ext cx="617477" cy="584775"/>
          </a:xfrm>
          <a:prstGeom prst="rect">
            <a:avLst/>
          </a:prstGeom>
          <a:noFill/>
        </p:spPr>
        <p:txBody>
          <a:bodyPr wrap="none" rtlCol="0">
            <a:spAutoFit/>
          </a:bodyPr>
          <a:lstStyle/>
          <a:p>
            <a:r>
              <a:rPr lang="en-US" sz="3200" b="1" dirty="0">
                <a:solidFill>
                  <a:srgbClr val="FF0000"/>
                </a:solidFill>
              </a:rPr>
              <a:t>B-</a:t>
            </a:r>
          </a:p>
        </p:txBody>
      </p:sp>
      <p:sp>
        <p:nvSpPr>
          <p:cNvPr id="11" name="TextBox 10"/>
          <p:cNvSpPr txBox="1"/>
          <p:nvPr/>
        </p:nvSpPr>
        <p:spPr>
          <a:xfrm>
            <a:off x="2803075" y="3994411"/>
            <a:ext cx="481222" cy="584775"/>
          </a:xfrm>
          <a:prstGeom prst="rect">
            <a:avLst/>
          </a:prstGeom>
          <a:noFill/>
        </p:spPr>
        <p:txBody>
          <a:bodyPr wrap="none" rtlCol="0">
            <a:spAutoFit/>
          </a:bodyPr>
          <a:lstStyle/>
          <a:p>
            <a:r>
              <a:rPr lang="en-US" sz="3200" b="1" dirty="0">
                <a:solidFill>
                  <a:srgbClr val="FF0000"/>
                </a:solidFill>
              </a:rPr>
              <a:t>C</a:t>
            </a:r>
          </a:p>
        </p:txBody>
      </p:sp>
    </p:spTree>
    <p:extLst>
      <p:ext uri="{BB962C8B-B14F-4D97-AF65-F5344CB8AC3E}">
        <p14:creationId xmlns:p14="http://schemas.microsoft.com/office/powerpoint/2010/main" val="296595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0E7844-3800-4FD2-9B4F-C6F2AE780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0454" y="0"/>
            <a:ext cx="5611091" cy="6858000"/>
          </a:xfrm>
          <a:prstGeom prst="rect">
            <a:avLst/>
          </a:prstGeom>
        </p:spPr>
      </p:pic>
    </p:spTree>
    <p:extLst>
      <p:ext uri="{BB962C8B-B14F-4D97-AF65-F5344CB8AC3E}">
        <p14:creationId xmlns:p14="http://schemas.microsoft.com/office/powerpoint/2010/main" val="21259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Outline</a:t>
            </a:r>
            <a:endParaRPr lang="en-US" dirty="0"/>
          </a:p>
        </p:txBody>
      </p:sp>
      <p:sp>
        <p:nvSpPr>
          <p:cNvPr id="5" name="Content Placeholder 4"/>
          <p:cNvSpPr>
            <a:spLocks noGrp="1"/>
          </p:cNvSpPr>
          <p:nvPr>
            <p:ph idx="1"/>
          </p:nvPr>
        </p:nvSpPr>
        <p:spPr>
          <a:xfrm>
            <a:off x="5174806" y="2689041"/>
            <a:ext cx="1914200" cy="2376264"/>
          </a:xfrm>
        </p:spPr>
        <p:txBody>
          <a:bodyPr>
            <a:noAutofit/>
          </a:bodyPr>
          <a:lstStyle/>
          <a:p>
            <a:pPr marL="571500" indent="-571500">
              <a:spcBef>
                <a:spcPts val="0"/>
              </a:spcBef>
              <a:buClr>
                <a:schemeClr val="tx1"/>
              </a:buClr>
            </a:pPr>
            <a:r>
              <a:rPr lang="en-US" sz="4000" dirty="0">
                <a:solidFill>
                  <a:srgbClr val="FF0000"/>
                </a:solidFill>
              </a:rPr>
              <a:t>MRI</a:t>
            </a:r>
          </a:p>
          <a:p>
            <a:pPr marL="571500" indent="-571500">
              <a:spcBef>
                <a:spcPts val="0"/>
              </a:spcBef>
              <a:buClr>
                <a:schemeClr val="tx1"/>
              </a:buClr>
            </a:pPr>
            <a:r>
              <a:rPr lang="en-US" sz="4000" dirty="0"/>
              <a:t>CT</a:t>
            </a:r>
          </a:p>
          <a:p>
            <a:pPr marL="571500" indent="-571500">
              <a:spcBef>
                <a:spcPts val="0"/>
              </a:spcBef>
              <a:buClr>
                <a:schemeClr val="tx1"/>
              </a:buClr>
            </a:pPr>
            <a:r>
              <a:rPr lang="en-US" sz="4000" dirty="0"/>
              <a:t>NN</a:t>
            </a:r>
          </a:p>
          <a:p>
            <a:endParaRPr lang="en-US" sz="4000" dirty="0"/>
          </a:p>
        </p:txBody>
      </p:sp>
      <p:pic>
        <p:nvPicPr>
          <p:cNvPr id="6146" name="Picture 2" descr="How to do Manual Backups with Time Machine for Mac | OSX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110" y="227263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10355-A441-4EDA-B44D-7727BD6250AA}">
  <ds:schemaRefs>
    <ds:schemaRef ds:uri="http://schemas.microsoft.com/sharepoint/v3/contenttype/forms"/>
  </ds:schemaRefs>
</ds:datastoreItem>
</file>

<file path=customXml/itemProps2.xml><?xml version="1.0" encoding="utf-8"?>
<ds:datastoreItem xmlns:ds="http://schemas.openxmlformats.org/officeDocument/2006/customXml" ds:itemID="{87E0D81F-FD3B-4692-82F9-CF66C76BDE22}">
  <ds:schemaRefs>
    <ds:schemaRef ds:uri="http://purl.org/dc/dcmitype/"/>
    <ds:schemaRef ds:uri="http://schemas.microsoft.com/office/2006/documentManagement/types"/>
    <ds:schemaRef ds:uri="http://schemas.microsoft.com/office/2006/metadata/properties"/>
    <ds:schemaRef ds:uri="e5cbae32-1e56-4ed1-98f0-920e58778960"/>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23942</TotalTime>
  <Words>1558</Words>
  <Application>Microsoft Office PowerPoint</Application>
  <PresentationFormat>Widescreen</PresentationFormat>
  <Paragraphs>253</Paragraphs>
  <Slides>47</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62" baseType="lpstr">
      <vt:lpstr>DengXian</vt:lpstr>
      <vt:lpstr>ＭＳ Ｐゴシック</vt:lpstr>
      <vt:lpstr>宋体</vt:lpstr>
      <vt:lpstr>华文楷体</vt:lpstr>
      <vt:lpstr>Arial</vt:lpstr>
      <vt:lpstr>Calibri</vt:lpstr>
      <vt:lpstr>Cambria Math</vt:lpstr>
      <vt:lpstr>Corbel</vt:lpstr>
      <vt:lpstr>Times New Roman</vt:lpstr>
      <vt:lpstr>Wingdings</vt:lpstr>
      <vt:lpstr>Wingdings 2</vt:lpstr>
      <vt:lpstr>Metro</vt:lpstr>
      <vt:lpstr>Equation</vt:lpstr>
      <vt:lpstr>CorelEquation</vt:lpstr>
      <vt:lpstr>Clip</vt:lpstr>
      <vt:lpstr>PowerPoint Presentation</vt:lpstr>
      <vt:lpstr>MI Schedule for F20</vt:lpstr>
      <vt:lpstr>DOT URL: http://161.35.62.103.80/</vt:lpstr>
      <vt:lpstr>Notes</vt:lpstr>
      <vt:lpstr>Survey Results in the Last Semester</vt:lpstr>
      <vt:lpstr>PowerPoint Presentation</vt:lpstr>
      <vt:lpstr>Midterm Distribution in Fall, 2018</vt:lpstr>
      <vt:lpstr>PowerPoint Presentation</vt:lpstr>
      <vt:lpstr>Outline</vt:lpstr>
      <vt:lpstr>Signal Model with Gradients</vt:lpstr>
      <vt:lpstr>K-Theorem as the Foundation of MRI</vt:lpstr>
      <vt:lpstr>2D Spin-Echo</vt:lpstr>
      <vt:lpstr>PowerPoint Presentation</vt:lpstr>
      <vt:lpstr>Bloch Eqs. in the Rotating Frame</vt:lpstr>
      <vt:lpstr>Spectroscopy Method: PRESS</vt:lpstr>
      <vt:lpstr>MRI System Diagram</vt:lpstr>
      <vt:lpstr>Gradient Coils</vt:lpstr>
      <vt:lpstr>Outline</vt:lpstr>
      <vt:lpstr>PowerPoint Presentation</vt:lpstr>
      <vt:lpstr>Derivation of Beer’s Law</vt:lpstr>
      <vt:lpstr>Sinusoidal Waves Are Building Blocks</vt:lpstr>
      <vt:lpstr>Probing Waves</vt:lpstr>
      <vt:lpstr>1D Fourier Slice</vt:lpstr>
      <vt:lpstr>Fourier Slice Theorem</vt:lpstr>
      <vt:lpstr>PowerPoint Presentation</vt:lpstr>
      <vt:lpstr>Parallel- to Fan-beam FBP</vt:lpstr>
      <vt:lpstr>Backprojection from One Angle</vt:lpstr>
      <vt:lpstr>Cone-beam Scanning</vt:lpstr>
      <vt:lpstr>Obliqueness Correction</vt:lpstr>
      <vt:lpstr>Data Acquisition System (DAS)</vt:lpstr>
      <vt:lpstr>CT Scanning Modes</vt:lpstr>
      <vt:lpstr>Outline</vt:lpstr>
      <vt:lpstr>Biological &amp; Artificial Neurons</vt:lpstr>
      <vt:lpstr>Programming vs Data-driven Learning</vt:lpstr>
      <vt:lpstr>Backpropagation Algorithm (Book)</vt:lpstr>
      <vt:lpstr>Single Layer Operation</vt:lpstr>
      <vt:lpstr>Feed Forward 1-layer Network for 10 Classes</vt:lpstr>
      <vt:lpstr>Derivation of Softmax Function</vt:lpstr>
      <vt:lpstr>PowerPoint Presentation</vt:lpstr>
      <vt:lpstr>Convolutional Layer</vt:lpstr>
      <vt:lpstr>Recognizing Your Digits</vt:lpstr>
      <vt:lpstr>Auto-encoder</vt:lpstr>
      <vt:lpstr>U-Net for Denoising &amp; More</vt:lpstr>
      <vt:lpstr>AUTOMAP with O(N^4 ) Complexity</vt:lpstr>
      <vt:lpstr>iCTNet with O(N^2×N_c ) Complexity</vt:lpstr>
      <vt:lpstr>Our Key Idea: Smart BP with O(N2) Complexity</vt:lpstr>
      <vt:lpstr>Adversarial Learning</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3240</cp:revision>
  <cp:lastPrinted>2012-03-08T21:40:16Z</cp:lastPrinted>
  <dcterms:created xsi:type="dcterms:W3CDTF">2006-10-23T16:36:06Z</dcterms:created>
  <dcterms:modified xsi:type="dcterms:W3CDTF">2020-10-26T18:26:59Z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