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 id="2147483672" r:id="rId5"/>
  </p:sldMasterIdLst>
  <p:notesMasterIdLst>
    <p:notesMasterId r:id="rId60"/>
  </p:notesMasterIdLst>
  <p:handoutMasterIdLst>
    <p:handoutMasterId r:id="rId61"/>
  </p:handoutMasterIdLst>
  <p:sldIdLst>
    <p:sldId id="1214" r:id="rId6"/>
    <p:sldId id="1581" r:id="rId7"/>
    <p:sldId id="757" r:id="rId8"/>
    <p:sldId id="824" r:id="rId9"/>
    <p:sldId id="826" r:id="rId10"/>
    <p:sldId id="803" r:id="rId11"/>
    <p:sldId id="805" r:id="rId12"/>
    <p:sldId id="814" r:id="rId13"/>
    <p:sldId id="813" r:id="rId14"/>
    <p:sldId id="2072" r:id="rId15"/>
    <p:sldId id="2155" r:id="rId16"/>
    <p:sldId id="2152" r:id="rId17"/>
    <p:sldId id="2139" r:id="rId18"/>
    <p:sldId id="2147" r:id="rId19"/>
    <p:sldId id="2148" r:id="rId20"/>
    <p:sldId id="2149" r:id="rId21"/>
    <p:sldId id="2150" r:id="rId22"/>
    <p:sldId id="2151" r:id="rId23"/>
    <p:sldId id="2071" r:id="rId24"/>
    <p:sldId id="2204" r:id="rId25"/>
    <p:sldId id="2205" r:id="rId26"/>
    <p:sldId id="2206" r:id="rId27"/>
    <p:sldId id="2207" r:id="rId28"/>
    <p:sldId id="2203" r:id="rId29"/>
    <p:sldId id="2141" r:id="rId30"/>
    <p:sldId id="2142" r:id="rId31"/>
    <p:sldId id="2075" r:id="rId32"/>
    <p:sldId id="2143" r:id="rId33"/>
    <p:sldId id="2146" r:id="rId34"/>
    <p:sldId id="2078" r:id="rId35"/>
    <p:sldId id="2079" r:id="rId36"/>
    <p:sldId id="2080" r:id="rId37"/>
    <p:sldId id="2081" r:id="rId38"/>
    <p:sldId id="2084" r:id="rId39"/>
    <p:sldId id="2088" r:id="rId40"/>
    <p:sldId id="2089" r:id="rId41"/>
    <p:sldId id="2091" r:id="rId42"/>
    <p:sldId id="2093" r:id="rId43"/>
    <p:sldId id="2096" r:id="rId44"/>
    <p:sldId id="2097" r:id="rId45"/>
    <p:sldId id="2201" r:id="rId46"/>
    <p:sldId id="2202" r:id="rId47"/>
    <p:sldId id="256" r:id="rId48"/>
    <p:sldId id="264" r:id="rId49"/>
    <p:sldId id="257" r:id="rId50"/>
    <p:sldId id="259" r:id="rId51"/>
    <p:sldId id="260" r:id="rId52"/>
    <p:sldId id="261" r:id="rId53"/>
    <p:sldId id="269" r:id="rId54"/>
    <p:sldId id="270" r:id="rId55"/>
    <p:sldId id="2098" r:id="rId56"/>
    <p:sldId id="810" r:id="rId57"/>
    <p:sldId id="811" r:id="rId58"/>
    <p:sldId id="812" r:id="rId5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9900FF"/>
    <a:srgbClr val="33CC33"/>
    <a:srgbClr val="CC0000"/>
    <a:srgbClr val="003366"/>
    <a:srgbClr val="009900"/>
    <a:srgbClr val="CCFFFF"/>
    <a:srgbClr val="C5F3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1630" autoAdjust="0"/>
    <p:restoredTop sz="93172" autoAdjust="0"/>
  </p:normalViewPr>
  <p:slideViewPr>
    <p:cSldViewPr snapToGrid="0">
      <p:cViewPr varScale="1">
        <p:scale>
          <a:sx n="59" d="100"/>
          <a:sy n="59" d="100"/>
        </p:scale>
        <p:origin x="1354" y="3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282"/>
    </p:cViewPr>
  </p:sorterViewPr>
  <p:notesViewPr>
    <p:cSldViewPr snapToGrid="0">
      <p:cViewPr varScale="1">
        <p:scale>
          <a:sx n="84" d="100"/>
          <a:sy n="84" d="100"/>
        </p:scale>
        <p:origin x="38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11" Type="http://schemas.openxmlformats.org/officeDocument/2006/relationships/image" Target="../media/image34.wmf"/><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image" Target="../media/image27.wmf"/><Relationship Id="rId9"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34316-6637-4CE1-9B72-F0CA3A461E32}" type="datetimeFigureOut">
              <a:rPr lang="en-US" smtClean="0"/>
              <a:t>10/8/2021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5BF9BD-D9D2-4553-9EC6-6BBB2D7F9AFC}" type="slidenum">
              <a:rPr lang="en-US" smtClean="0"/>
              <a:t>‹#›</a:t>
            </a:fld>
            <a:endParaRPr lang="en-US"/>
          </a:p>
        </p:txBody>
      </p:sp>
    </p:spTree>
    <p:extLst>
      <p:ext uri="{BB962C8B-B14F-4D97-AF65-F5344CB8AC3E}">
        <p14:creationId xmlns:p14="http://schemas.microsoft.com/office/powerpoint/2010/main" val="154511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F30534E-9FB8-46AE-8E3B-5675B268AE6A}" type="slidenum">
              <a:rPr lang="en-US"/>
              <a:pPr/>
              <a:t>‹#›</a:t>
            </a:fld>
            <a:endParaRPr lang="en-US"/>
          </a:p>
        </p:txBody>
      </p:sp>
    </p:spTree>
    <p:extLst>
      <p:ext uri="{BB962C8B-B14F-4D97-AF65-F5344CB8AC3E}">
        <p14:creationId xmlns:p14="http://schemas.microsoft.com/office/powerpoint/2010/main" val="39136188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1</a:t>
            </a:fld>
            <a:endParaRPr lang="en-US"/>
          </a:p>
        </p:txBody>
      </p:sp>
    </p:spTree>
    <p:extLst>
      <p:ext uri="{BB962C8B-B14F-4D97-AF65-F5344CB8AC3E}">
        <p14:creationId xmlns:p14="http://schemas.microsoft.com/office/powerpoint/2010/main" val="194821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CA"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2E8B4-1EB6-44C6-8D8B-637EA79DC5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12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9</a:t>
            </a:fld>
            <a:endParaRPr lang="en-US"/>
          </a:p>
        </p:txBody>
      </p:sp>
    </p:spTree>
    <p:extLst>
      <p:ext uri="{BB962C8B-B14F-4D97-AF65-F5344CB8AC3E}">
        <p14:creationId xmlns:p14="http://schemas.microsoft.com/office/powerpoint/2010/main" val="176622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0534E-9FB8-46AE-8E3B-5675B268AE6A}" type="slidenum">
              <a:rPr lang="en-US" smtClean="0"/>
              <a:pPr/>
              <a:t>10</a:t>
            </a:fld>
            <a:endParaRPr lang="en-US"/>
          </a:p>
        </p:txBody>
      </p:sp>
    </p:spTree>
    <p:extLst>
      <p:ext uri="{BB962C8B-B14F-4D97-AF65-F5344CB8AC3E}">
        <p14:creationId xmlns:p14="http://schemas.microsoft.com/office/powerpoint/2010/main" val="300853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0534E-9FB8-46AE-8E3B-5675B268AE6A}" type="slidenum">
              <a:rPr lang="en-US" smtClean="0"/>
              <a:pPr/>
              <a:t>11</a:t>
            </a:fld>
            <a:endParaRPr lang="en-US"/>
          </a:p>
        </p:txBody>
      </p:sp>
    </p:spTree>
    <p:extLst>
      <p:ext uri="{BB962C8B-B14F-4D97-AF65-F5344CB8AC3E}">
        <p14:creationId xmlns:p14="http://schemas.microsoft.com/office/powerpoint/2010/main" val="317004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30534E-9FB8-46AE-8E3B-5675B268AE6A}" type="slidenum">
              <a:rPr lang="en-US" smtClean="0"/>
              <a:pPr/>
              <a:t>15</a:t>
            </a:fld>
            <a:endParaRPr lang="en-US"/>
          </a:p>
        </p:txBody>
      </p:sp>
    </p:spTree>
    <p:extLst>
      <p:ext uri="{BB962C8B-B14F-4D97-AF65-F5344CB8AC3E}">
        <p14:creationId xmlns:p14="http://schemas.microsoft.com/office/powerpoint/2010/main" val="199735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p:sp>
      <p:sp>
        <p:nvSpPr>
          <p:cNvPr id="55299" name="Notes Placeholder 2"/>
          <p:cNvSpPr>
            <a:spLocks noGrp="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p:cNvSpPr>
            <a:spLocks noGrp="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AFD00"/>
                </a:solidFill>
                <a:latin typeface="Arial" panose="020B0604020202020204" pitchFamily="34" charset="0"/>
                <a:ea typeface="ＭＳ Ｐゴシック" panose="020B0600070205080204" pitchFamily="34" charset="-128"/>
              </a:defRPr>
            </a:lvl1pPr>
            <a:lvl2pPr marL="742950" indent="-285750">
              <a:defRPr sz="3200" b="1">
                <a:solidFill>
                  <a:srgbClr val="FAFD00"/>
                </a:solidFill>
                <a:latin typeface="Arial" panose="020B0604020202020204" pitchFamily="34" charset="0"/>
                <a:ea typeface="ＭＳ Ｐゴシック" panose="020B0600070205080204" pitchFamily="34" charset="-128"/>
              </a:defRPr>
            </a:lvl2pPr>
            <a:lvl3pPr marL="1143000" indent="-228600">
              <a:defRPr sz="3200" b="1">
                <a:solidFill>
                  <a:srgbClr val="FAFD00"/>
                </a:solidFill>
                <a:latin typeface="Arial" panose="020B0604020202020204" pitchFamily="34" charset="0"/>
                <a:ea typeface="ＭＳ Ｐゴシック" panose="020B0600070205080204" pitchFamily="34" charset="-128"/>
              </a:defRPr>
            </a:lvl3pPr>
            <a:lvl4pPr marL="1600200" indent="-228600">
              <a:defRPr sz="3200" b="1">
                <a:solidFill>
                  <a:srgbClr val="FAFD00"/>
                </a:solidFill>
                <a:latin typeface="Arial" panose="020B0604020202020204" pitchFamily="34" charset="0"/>
                <a:ea typeface="ＭＳ Ｐゴシック" panose="020B0600070205080204" pitchFamily="34" charset="-128"/>
              </a:defRPr>
            </a:lvl4pPr>
            <a:lvl5pPr marL="2057400" indent="-228600">
              <a:defRPr sz="3200" b="1">
                <a:solidFill>
                  <a:srgbClr val="FAFD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9pPr>
          </a:lstStyle>
          <a:p>
            <a:fld id="{2EB745F5-597F-401F-A1A5-45BC3BECEBDB}"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176294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0534E-9FB8-46AE-8E3B-5675B268AE6A}" type="slidenum">
              <a:rPr lang="en-US" smtClean="0"/>
              <a:pPr/>
              <a:t>24</a:t>
            </a:fld>
            <a:endParaRPr lang="en-US"/>
          </a:p>
        </p:txBody>
      </p:sp>
    </p:spTree>
    <p:extLst>
      <p:ext uri="{BB962C8B-B14F-4D97-AF65-F5344CB8AC3E}">
        <p14:creationId xmlns:p14="http://schemas.microsoft.com/office/powerpoint/2010/main" val="304908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p:sp>
      <p:sp>
        <p:nvSpPr>
          <p:cNvPr id="59395" name="Notes Placeholder 2"/>
          <p:cNvSpPr>
            <a:spLocks noGrp="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p:cNvSpPr>
            <a:spLocks noGrp="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AFD00"/>
                </a:solidFill>
                <a:latin typeface="Arial" panose="020B0604020202020204" pitchFamily="34" charset="0"/>
                <a:ea typeface="ＭＳ Ｐゴシック" panose="020B0600070205080204" pitchFamily="34" charset="-128"/>
              </a:defRPr>
            </a:lvl1pPr>
            <a:lvl2pPr marL="742950" indent="-285750">
              <a:defRPr sz="3200" b="1">
                <a:solidFill>
                  <a:srgbClr val="FAFD00"/>
                </a:solidFill>
                <a:latin typeface="Arial" panose="020B0604020202020204" pitchFamily="34" charset="0"/>
                <a:ea typeface="ＭＳ Ｐゴシック" panose="020B0600070205080204" pitchFamily="34" charset="-128"/>
              </a:defRPr>
            </a:lvl2pPr>
            <a:lvl3pPr marL="1143000" indent="-228600">
              <a:defRPr sz="3200" b="1">
                <a:solidFill>
                  <a:srgbClr val="FAFD00"/>
                </a:solidFill>
                <a:latin typeface="Arial" panose="020B0604020202020204" pitchFamily="34" charset="0"/>
                <a:ea typeface="ＭＳ Ｐゴシック" panose="020B0600070205080204" pitchFamily="34" charset="-128"/>
              </a:defRPr>
            </a:lvl3pPr>
            <a:lvl4pPr marL="1600200" indent="-228600">
              <a:defRPr sz="3200" b="1">
                <a:solidFill>
                  <a:srgbClr val="FAFD00"/>
                </a:solidFill>
                <a:latin typeface="Arial" panose="020B0604020202020204" pitchFamily="34" charset="0"/>
                <a:ea typeface="ＭＳ Ｐゴシック" panose="020B0600070205080204" pitchFamily="34" charset="-128"/>
              </a:defRPr>
            </a:lvl4pPr>
            <a:lvl5pPr marL="2057400" indent="-228600">
              <a:defRPr sz="3200" b="1">
                <a:solidFill>
                  <a:srgbClr val="FAFD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rgbClr val="FAFD00"/>
                </a:solidFill>
                <a:latin typeface="Arial" panose="020B0604020202020204" pitchFamily="34" charset="0"/>
                <a:ea typeface="ＭＳ Ｐゴシック" panose="020B0600070205080204" pitchFamily="34" charset="-128"/>
              </a:defRPr>
            </a:lvl9pPr>
          </a:lstStyle>
          <a:p>
            <a:fld id="{8300F5ED-E349-401B-ABB7-D601A90217EE}" type="slidenum">
              <a:rPr lang="en-US" altLang="en-US">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244643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875AE-195C-4CA6-9755-81B74488F66E}" type="slidenum">
              <a:rPr lang="en-US" smtClean="0"/>
              <a:t>41</a:t>
            </a:fld>
            <a:endParaRPr lang="en-US"/>
          </a:p>
        </p:txBody>
      </p:sp>
    </p:spTree>
    <p:extLst>
      <p:ext uri="{BB962C8B-B14F-4D97-AF65-F5344CB8AC3E}">
        <p14:creationId xmlns:p14="http://schemas.microsoft.com/office/powerpoint/2010/main" val="215823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70BB656-96AB-4B78-8EA5-C82FE78C7608}" type="datetime1">
              <a:rPr lang="en-US" smtClean="0"/>
              <a:t>10/8/2021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6A09340-0AFB-4924-A558-5568C0609C8B}" type="slidenum">
              <a:rPr lang="en-US" smtClean="0"/>
              <a:t>‹#›</a:t>
            </a:fld>
            <a:endParaRPr lang="en-US"/>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371774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0ACAD0C-DDA8-41F8-B355-8FC9FC1D91D6}" type="datetime1">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FABA215-C6CD-4E2F-96B1-2280DCFBB8B3}" type="slidenum">
              <a:rPr lang="en-US" smtClean="0"/>
              <a:pPr>
                <a:defRPr/>
              </a:pPr>
              <a:t>‹#›</a:t>
            </a:fld>
            <a:endParaRPr lang="en-US"/>
          </a:p>
        </p:txBody>
      </p:sp>
    </p:spTree>
    <p:extLst>
      <p:ext uri="{BB962C8B-B14F-4D97-AF65-F5344CB8AC3E}">
        <p14:creationId xmlns:p14="http://schemas.microsoft.com/office/powerpoint/2010/main" val="234664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4"/>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C40C58-476B-4006-B784-E343E3609029}" type="datetime1">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8083724-F38A-4329-8323-400DF434F34B}" type="slidenum">
              <a:rPr lang="en-US" smtClean="0"/>
              <a:pPr>
                <a:defRPr/>
              </a:pPr>
              <a:t>‹#›</a:t>
            </a:fld>
            <a:endParaRPr lang="en-US"/>
          </a:p>
        </p:txBody>
      </p:sp>
    </p:spTree>
    <p:extLst>
      <p:ext uri="{BB962C8B-B14F-4D97-AF65-F5344CB8AC3E}">
        <p14:creationId xmlns:p14="http://schemas.microsoft.com/office/powerpoint/2010/main" val="186309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877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097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18743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112401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41077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4776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3713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34405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426464"/>
          </a:xfrm>
          <a:solidFill>
            <a:schemeClr val="accent4">
              <a:lumMod val="20000"/>
              <a:lumOff val="80000"/>
            </a:schemeClr>
          </a:solidFill>
        </p:spPr>
        <p:txBody>
          <a:bodyPr anchor="ctr"/>
          <a:lstStyle>
            <a:lvl1pPr>
              <a:defRPr sz="4000"/>
            </a:lvl1pPr>
          </a:lstStyle>
          <a:p>
            <a:r>
              <a:rPr kumimoji="0" lang="en-US" dirty="0"/>
              <a:t>Click to Edit Master Title Style</a:t>
            </a:r>
          </a:p>
        </p:txBody>
      </p:sp>
      <p:sp>
        <p:nvSpPr>
          <p:cNvPr id="3" name="Content Placeholder 2"/>
          <p:cNvSpPr>
            <a:spLocks noGrp="1"/>
          </p:cNvSpPr>
          <p:nvPr>
            <p:ph idx="1"/>
          </p:nvPr>
        </p:nvSpPr>
        <p:spPr/>
        <p:txBody>
          <a:bodyPr/>
          <a:lstStyle>
            <a:lvl1pPr marL="411480" indent="-342900">
              <a:buFont typeface="Arial" panose="020B0604020202020204" pitchFamily="34" charset="0"/>
              <a:buChar char="•"/>
              <a:defRPr/>
            </a:lvl1pPr>
            <a:lvl2pPr marL="740664" indent="-285750">
              <a:buFont typeface="Arial" panose="020B0604020202020204" pitchFamily="34" charset="0"/>
              <a:buChar char="•"/>
              <a:defRPr/>
            </a:lvl2pPr>
            <a:lvl3pPr marL="996696" indent="-228600">
              <a:buFont typeface="Arial" panose="020B0604020202020204" pitchFamily="34" charset="0"/>
              <a:buChar char="•"/>
              <a:defRPr/>
            </a:lvl3pPr>
            <a:lvl4pPr marL="1261872" indent="-228600">
              <a:buFont typeface="Arial" panose="020B0604020202020204" pitchFamily="34" charset="0"/>
              <a:buChar char="•"/>
              <a:defRPr/>
            </a:lvl4pPr>
            <a:lvl5pPr marL="1481328" indent="-210312">
              <a:buFont typeface="Arial" panose="020B0604020202020204" pitchFamily="34" charset="0"/>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18136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2688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7310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1103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3034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39647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2453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854512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344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31154" y="4246568"/>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4739A26-BFCB-49C7-BDA3-6C4EAADC5527}" type="datetime1">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224DB9F-C2A9-4DA1-8168-14E954073F73}" type="slidenum">
              <a:rPr lang="en-US" smtClean="0"/>
              <a:pPr>
                <a:defRPr/>
              </a:pPr>
              <a:t>‹#›</a:t>
            </a:fld>
            <a:endParaRPr lang="en-US"/>
          </a:p>
        </p:txBody>
      </p:sp>
      <p:sp>
        <p:nvSpPr>
          <p:cNvPr id="7" name="Rectangle 6"/>
          <p:cNvSpPr/>
          <p:nvPr/>
        </p:nvSpPr>
        <p:spPr>
          <a:xfrm>
            <a:off x="484213" y="402269"/>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63927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4DAFE1-5DCF-4C10-81B8-B7CC92F60F92}" type="datetime1">
              <a:rPr lang="en-US" smtClean="0"/>
              <a:t>10/8/2021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E4DA1F-CCFE-42FC-8C6A-1168F5C4F1A0}" type="slidenum">
              <a:rPr lang="en-US" smtClean="0"/>
              <a:pPr>
                <a:defRPr/>
              </a:pPr>
              <a:t>‹#›</a:t>
            </a:fld>
            <a:endParaRPr lang="en-US"/>
          </a:p>
        </p:txBody>
      </p:sp>
      <p:pic>
        <p:nvPicPr>
          <p:cNvPr id="8" name="Picture 7"/>
          <p:cNvPicPr>
            <a:picLocks noChangeAspect="1"/>
          </p:cNvPicPr>
          <p:nvPr userDrawn="1"/>
        </p:nvPicPr>
        <p:blipFill>
          <a:blip r:embed="rId2"/>
          <a:stretch>
            <a:fillRect/>
          </a:stretch>
        </p:blipFill>
        <p:spPr>
          <a:xfrm>
            <a:off x="10939020" y="6446496"/>
            <a:ext cx="520237" cy="335309"/>
          </a:xfrm>
          <a:prstGeom prst="rect">
            <a:avLst/>
          </a:prstGeom>
        </p:spPr>
      </p:pic>
    </p:spTree>
    <p:extLst>
      <p:ext uri="{BB962C8B-B14F-4D97-AF65-F5344CB8AC3E}">
        <p14:creationId xmlns:p14="http://schemas.microsoft.com/office/powerpoint/2010/main" val="377634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70"/>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F1B744-4202-4B78-8640-C8EB1C667614}" type="datetime1">
              <a:rPr lang="en-US" smtClean="0"/>
              <a:t>10/8/2021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D69046C9-A841-4F2A-9FD5-0D30883EBC7D}" type="slidenum">
              <a:rPr lang="en-US" smtClean="0"/>
              <a:pPr>
                <a:defRPr/>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13964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B1B8773A-30F8-4BFE-9C82-4AED503D8992}" type="datetime1">
              <a:rPr lang="en-US" smtClean="0"/>
              <a:t>10/8/2021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946E770A-854C-46B1-A8DF-99DCD4C291EA}" type="slidenum">
              <a:rPr lang="en-US" smtClean="0"/>
              <a:pPr>
                <a:defRPr/>
              </a:pPr>
              <a:t>‹#›</a:t>
            </a:fld>
            <a:endParaRPr lang="en-US" dirty="0"/>
          </a:p>
        </p:txBody>
      </p:sp>
    </p:spTree>
    <p:extLst>
      <p:ext uri="{BB962C8B-B14F-4D97-AF65-F5344CB8AC3E}">
        <p14:creationId xmlns:p14="http://schemas.microsoft.com/office/powerpoint/2010/main" val="152190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4151-F107-4210-85EB-AF6F1712F0F0}" type="datetime1">
              <a:rPr lang="en-US" smtClean="0"/>
              <a:t>10/8/2021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EB4FD61-213A-40C2-9122-0632383D12D8}" type="slidenum">
              <a:rPr lang="en-US" smtClean="0"/>
              <a:pPr>
                <a:defRPr/>
              </a:pPr>
              <a:t>‹#›</a:t>
            </a:fld>
            <a:endParaRPr lang="en-US"/>
          </a:p>
        </p:txBody>
      </p:sp>
    </p:spTree>
    <p:extLst>
      <p:ext uri="{BB962C8B-B14F-4D97-AF65-F5344CB8AC3E}">
        <p14:creationId xmlns:p14="http://schemas.microsoft.com/office/powerpoint/2010/main" val="26452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16DEE-364E-4BA0-AFFE-B3858B53AE08}" type="datetime1">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DDC8ED9-5CFF-48E8-9D63-1C87EF331A7A}" type="slidenum">
              <a:rPr lang="en-US" smtClean="0"/>
              <a:pPr>
                <a:defRPr/>
              </a:pPr>
              <a:t>‹#›</a:t>
            </a:fld>
            <a:endParaRPr lang="en-US"/>
          </a:p>
        </p:txBody>
      </p:sp>
    </p:spTree>
    <p:extLst>
      <p:ext uri="{BB962C8B-B14F-4D97-AF65-F5344CB8AC3E}">
        <p14:creationId xmlns:p14="http://schemas.microsoft.com/office/powerpoint/2010/main" val="347205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5"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6"/>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5"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1"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3425B349-B583-4A5D-98C2-DCEC0016445A}" type="datetime1">
              <a:rPr lang="en-US" smtClean="0"/>
              <a:t>10/8/2021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pPr>
              <a:defRPr/>
            </a:pPr>
            <a:fld id="{69B8646F-6C54-4D73-BE5F-D7471B73A58F}" type="slidenum">
              <a:rPr lang="en-US" smtClean="0"/>
              <a:pPr>
                <a:defRPr/>
              </a:pPr>
              <a:t>‹#›</a:t>
            </a:fld>
            <a:endParaRPr lang="en-US"/>
          </a:p>
        </p:txBody>
      </p:sp>
    </p:spTree>
    <p:extLst>
      <p:ext uri="{BB962C8B-B14F-4D97-AF65-F5344CB8AC3E}">
        <p14:creationId xmlns:p14="http://schemas.microsoft.com/office/powerpoint/2010/main" val="369339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90600" y="512064"/>
            <a:ext cx="10363200" cy="914400"/>
          </a:xfrm>
          <a:prstGeom prst="rect">
            <a:avLst/>
          </a:prstGeom>
        </p:spPr>
        <p:txBody>
          <a:bodyPr vert="horz" anchor="t">
            <a:noAutofit/>
          </a:bodyPr>
          <a:lstStyle/>
          <a:p>
            <a:r>
              <a:rPr kumimoji="0" lang="en-US" dirty="0"/>
              <a:t>Click to Edit Master Title Style</a:t>
            </a:r>
          </a:p>
        </p:txBody>
      </p:sp>
      <p:sp>
        <p:nvSpPr>
          <p:cNvPr id="13" name="Text Placeholder 12"/>
          <p:cNvSpPr>
            <a:spLocks noGrp="1"/>
          </p:cNvSpPr>
          <p:nvPr>
            <p:ph type="body" idx="1"/>
          </p:nvPr>
        </p:nvSpPr>
        <p:spPr>
          <a:xfrm>
            <a:off x="990600" y="1783560"/>
            <a:ext cx="10363200" cy="45720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636000" y="6416680"/>
            <a:ext cx="2844800" cy="365125"/>
          </a:xfrm>
          <a:prstGeom prst="rect">
            <a:avLst/>
          </a:prstGeom>
        </p:spPr>
        <p:txBody>
          <a:bodyPr vert="horz" anchor="b"/>
          <a:lstStyle>
            <a:lvl1pPr algn="l" eaLnBrk="1" latinLnBrk="0" hangingPunct="1">
              <a:defRPr kumimoji="0" sz="1100">
                <a:solidFill>
                  <a:schemeClr val="tx2"/>
                </a:solidFill>
                <a:latin typeface="Arial" panose="020B0604020202020204" pitchFamily="34" charset="0"/>
                <a:cs typeface="Arial" panose="020B0604020202020204" pitchFamily="34" charset="0"/>
              </a:defRPr>
            </a:lvl1pPr>
            <a:extLst/>
          </a:lstStyle>
          <a:p>
            <a:fld id="{83AEBA2D-B4AE-4DD3-A7AC-69EDD2B88F39}" type="datetime1">
              <a:rPr lang="en-US" smtClean="0"/>
              <a:pPr/>
              <a:t>10/8/2021</a:t>
            </a:fld>
            <a:endParaRPr lang="en-US"/>
          </a:p>
        </p:txBody>
      </p:sp>
      <p:sp>
        <p:nvSpPr>
          <p:cNvPr id="3" name="Footer Placeholder 2"/>
          <p:cNvSpPr>
            <a:spLocks noGrp="1"/>
          </p:cNvSpPr>
          <p:nvPr>
            <p:ph type="ftr" sz="quarter" idx="3"/>
          </p:nvPr>
        </p:nvSpPr>
        <p:spPr>
          <a:xfrm>
            <a:off x="1219200" y="6416680"/>
            <a:ext cx="7416800" cy="365125"/>
          </a:xfrm>
          <a:prstGeom prst="rect">
            <a:avLst/>
          </a:prstGeom>
        </p:spPr>
        <p:txBody>
          <a:bodyPr vert="horz" anchor="b"/>
          <a:lstStyle>
            <a:lvl1pPr algn="r" eaLnBrk="1" latinLnBrk="0" hangingPunct="1">
              <a:defRPr kumimoji="0" sz="1100">
                <a:solidFill>
                  <a:schemeClr val="tx2"/>
                </a:solidFill>
                <a:latin typeface="Arial" panose="020B0604020202020204" pitchFamily="34" charset="0"/>
                <a:cs typeface="Arial" panose="020B0604020202020204" pitchFamily="34" charset="0"/>
              </a:defRPr>
            </a:lvl1pPr>
            <a:extLst/>
          </a:lstStyle>
          <a:p>
            <a:endParaRPr lang="en-US"/>
          </a:p>
        </p:txBody>
      </p:sp>
      <p:sp>
        <p:nvSpPr>
          <p:cNvPr id="23" name="Slide Number Placeholder 22"/>
          <p:cNvSpPr>
            <a:spLocks noGrp="1"/>
          </p:cNvSpPr>
          <p:nvPr>
            <p:ph type="sldNum" sz="quarter" idx="4"/>
          </p:nvPr>
        </p:nvSpPr>
        <p:spPr>
          <a:xfrm>
            <a:off x="11480800" y="6416680"/>
            <a:ext cx="609600" cy="365125"/>
          </a:xfrm>
          <a:prstGeom prst="rect">
            <a:avLst/>
          </a:prstGeom>
        </p:spPr>
        <p:txBody>
          <a:bodyPr vert="horz" anchor="b"/>
          <a:lstStyle>
            <a:lvl1pPr algn="l" eaLnBrk="1" latinLnBrk="0" hangingPunct="1">
              <a:defRPr kumimoji="0" sz="1200">
                <a:solidFill>
                  <a:schemeClr val="tx2"/>
                </a:solidFill>
                <a:latin typeface="Arial" panose="020B0604020202020204" pitchFamily="34" charset="0"/>
                <a:cs typeface="Arial" panose="020B0604020202020204" pitchFamily="34" charset="0"/>
              </a:defRPr>
            </a:lvl1pPr>
            <a:extLst/>
          </a:lstStyle>
          <a:p>
            <a:pPr>
              <a:defRPr/>
            </a:pPr>
            <a:r>
              <a:rPr lang="en-US"/>
              <a:t>Slide</a:t>
            </a:r>
            <a:fld id="{088F9C99-2D15-43C9-BB30-1A2892BDD46B}" type="slidenum">
              <a:rPr lang="en-US" smtClean="0"/>
              <a:pPr>
                <a:defRPr/>
              </a:pPr>
              <a:t>‹#›</a:t>
            </a:fld>
            <a:endParaRPr lang="en-US"/>
          </a:p>
        </p:txBody>
      </p:sp>
    </p:spTree>
    <p:extLst>
      <p:ext uri="{BB962C8B-B14F-4D97-AF65-F5344CB8AC3E}">
        <p14:creationId xmlns:p14="http://schemas.microsoft.com/office/powerpoint/2010/main" val="3674472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p:titleStyle>
    <p:bodyStyle>
      <a:lvl1pPr marL="411480" indent="-342900" algn="l" rtl="0" eaLnBrk="1" latinLnBrk="0" hangingPunct="1">
        <a:spcBef>
          <a:spcPts val="700"/>
        </a:spcBef>
        <a:buClrTx/>
        <a:buSzPct val="95000"/>
        <a:buFont typeface="Wingdings" panose="05000000000000000000" pitchFamily="2" charset="2"/>
        <a:buChar char="l"/>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Wingdings" panose="05000000000000000000" pitchFamily="2" charset="2"/>
        <a:buChar char="l"/>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Wingdings" panose="05000000000000000000" pitchFamily="2" charset="2"/>
        <a:buChar char="l"/>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Wingdings" panose="05000000000000000000" pitchFamily="2" charset="2"/>
        <a:buChar char="l"/>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Wingdings" panose="05000000000000000000" pitchFamily="2" charset="2"/>
        <a:buChar char="l"/>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51850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8.wmf"/><Relationship Id="rId18" Type="http://schemas.openxmlformats.org/officeDocument/2006/relationships/oleObject" Target="../embeddings/oleObject8.bin"/><Relationship Id="rId3" Type="http://schemas.openxmlformats.org/officeDocument/2006/relationships/notesSlide" Target="../notesSlides/notesSlide6.xml"/><Relationship Id="rId21" Type="http://schemas.openxmlformats.org/officeDocument/2006/relationships/image" Target="../media/image32.wmf"/><Relationship Id="rId7" Type="http://schemas.openxmlformats.org/officeDocument/2006/relationships/image" Target="../media/image25.wmf"/><Relationship Id="rId12" Type="http://schemas.openxmlformats.org/officeDocument/2006/relationships/oleObject" Target="../embeddings/oleObject5.bin"/><Relationship Id="rId17" Type="http://schemas.openxmlformats.org/officeDocument/2006/relationships/image" Target="../media/image30.wmf"/><Relationship Id="rId25" Type="http://schemas.openxmlformats.org/officeDocument/2006/relationships/image" Target="../media/image34.wmf"/><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7.wmf"/><Relationship Id="rId24" Type="http://schemas.openxmlformats.org/officeDocument/2006/relationships/oleObject" Target="../embeddings/oleObject11.bin"/><Relationship Id="rId5" Type="http://schemas.openxmlformats.org/officeDocument/2006/relationships/image" Target="../media/image24.wmf"/><Relationship Id="rId15" Type="http://schemas.openxmlformats.org/officeDocument/2006/relationships/image" Target="../media/image29.wmf"/><Relationship Id="rId23" Type="http://schemas.openxmlformats.org/officeDocument/2006/relationships/image" Target="../media/image33.wmf"/><Relationship Id="rId10" Type="http://schemas.openxmlformats.org/officeDocument/2006/relationships/oleObject" Target="../embeddings/oleObject4.bin"/><Relationship Id="rId19" Type="http://schemas.openxmlformats.org/officeDocument/2006/relationships/image" Target="../media/image31.wmf"/><Relationship Id="rId4" Type="http://schemas.openxmlformats.org/officeDocument/2006/relationships/oleObject" Target="../embeddings/oleObject1.bin"/><Relationship Id="rId9" Type="http://schemas.openxmlformats.org/officeDocument/2006/relationships/image" Target="../media/image26.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ti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3.bin"/><Relationship Id="rId5"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imgres?imgurl=http://images2.wikia.nocookie.net/uncyclopedia/images/c/ce/Dinosaur.jpg&amp;imgrefurl=http://uncyclopedia.wikia.com/wiki/File:Dinosaur.jpg&amp;h=489&amp;w=397&amp;sz=75&amp;tbnid=t8a99TbxYzZe9M:&amp;tbnh=250&amp;tbnw=203&amp;prev=/images?q=dinosaur&amp;hl=en&amp;usg=__0n9fXkdsa5f6x1HKS0Qr9mCabsY=&amp;ei=Ov5wS5qHEoG0tgegi4mFCg&amp;sa=X&amp;oi=image_result&amp;resnum=1&amp;ct=image&amp;ved=0CAsQ9QEwAA" TargetMode="External"/><Relationship Id="rId2" Type="http://schemas.openxmlformats.org/officeDocument/2006/relationships/image" Target="../media/image59.gif"/><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3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ieeexplore.ieee.org/stamp/stamp.jsp?tp=&amp;arnumber=24187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7.wmf"/><Relationship Id="rId5" Type="http://schemas.openxmlformats.org/officeDocument/2006/relationships/oleObject" Target="../embeddings/oleObject15.bin"/><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3.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1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a:ea typeface="宋体" panose="02010600030101010101" pitchFamily="2" charset="-122"/>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110751"/>
            <a:ext cx="1453662" cy="1382751"/>
          </a:xfrm>
          <a:prstGeom prst="rect">
            <a:avLst/>
          </a:prstGeom>
        </p:spPr>
      </p:pic>
      <p:pic>
        <p:nvPicPr>
          <p:cNvPr id="6" name="Picture 2" descr="lgplogo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0752"/>
            <a:ext cx="6324600" cy="12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 y="4038600"/>
            <a:ext cx="1218324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txBox="1">
            <a:spLocks noChangeArrowheads="1"/>
          </p:cNvSpPr>
          <p:nvPr/>
        </p:nvSpPr>
        <p:spPr bwMode="auto">
          <a:xfrm>
            <a:off x="-8755" y="1493503"/>
            <a:ext cx="12192000" cy="2946802"/>
          </a:xfrm>
          <a:prstGeom prst="rect">
            <a:avLst/>
          </a:prstGeom>
          <a:gradFill>
            <a:gsLst>
              <a:gs pos="0">
                <a:schemeClr val="accent1">
                  <a:lumMod val="5000"/>
                  <a:lumOff val="95000"/>
                </a:schemeClr>
              </a:gs>
              <a:gs pos="83000">
                <a:schemeClr val="bg2"/>
              </a:gs>
              <a:gs pos="100000">
                <a:schemeClr val="bg2"/>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lvl="0" algn="ctr" eaLnBrk="1" hangingPunct="1">
              <a:spcBef>
                <a:spcPts val="0"/>
              </a:spcBef>
              <a:spcAft>
                <a:spcPts val="600"/>
              </a:spcAft>
              <a:defRPr/>
            </a:pPr>
            <a:r>
              <a:rPr lang="en-US" sz="4600" b="1" dirty="0">
                <a:solidFill>
                  <a:schemeClr val="tx1"/>
                </a:solidFill>
                <a:latin typeface="Arial" panose="020B0604020202020204" pitchFamily="34" charset="0"/>
                <a:ea typeface="ＭＳ Ｐゴシック" pitchFamily="116" charset="-128"/>
                <a:cs typeface="Arial" panose="020B0604020202020204" pitchFamily="34" charset="0"/>
              </a:rPr>
              <a:t>More CT Stuff</a:t>
            </a:r>
            <a:endParaRPr kumimoji="0" lang="en-US" sz="4600" b="1" i="0" u="none" strike="noStrike" kern="1200" cap="none" spc="0" normalizeH="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endParaRPr>
          </a:p>
          <a:p>
            <a:pPr lvl="0" algn="ctr" eaLnBrk="1" hangingPunct="1">
              <a:spcBef>
                <a:spcPts val="0"/>
              </a:spcBef>
              <a:spcAft>
                <a:spcPts val="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 Wang</a:t>
            </a:r>
          </a:p>
          <a:p>
            <a:pPr lvl="0" algn="ctr" eaLnBrk="1" hangingPunct="1">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AI-based X-ray Imaging System (AXIS) Lab</a:t>
            </a:r>
          </a:p>
          <a:p>
            <a:pPr lvl="0" algn="ctr" eaLnBrk="1" hangingPunct="1">
              <a:spcBef>
                <a:spcPts val="0"/>
              </a:spcBef>
              <a:spcAft>
                <a:spcPts val="60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Rensselaer</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Polytechnic Institute, Troy, New York, USA</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1200"/>
              </a:spcBef>
              <a:spcAft>
                <a:spcPts val="1200"/>
              </a:spcAft>
              <a:buClr>
                <a:srgbClr val="691638"/>
              </a:buClr>
              <a:buSzTx/>
              <a:buFontTx/>
              <a:buNone/>
              <a:tabLst/>
              <a:defRPr/>
            </a:pPr>
            <a:r>
              <a:rPr lang="en-US" sz="2400" dirty="0">
                <a:solidFill>
                  <a:schemeClr val="tx1"/>
                </a:solidFill>
                <a:latin typeface="Arial" panose="020B0604020202020204" pitchFamily="34" charset="0"/>
                <a:cs typeface="Arial" panose="020B0604020202020204" pitchFamily="34" charset="0"/>
              </a:rPr>
              <a:t>Oct. 8</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2021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270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Outline</a:t>
            </a:r>
          </a:p>
        </p:txBody>
      </p:sp>
      <p:sp>
        <p:nvSpPr>
          <p:cNvPr id="4" name="Content Placeholder 3"/>
          <p:cNvSpPr txBox="1">
            <a:spLocks noGrp="1"/>
          </p:cNvSpPr>
          <p:nvPr>
            <p:ph idx="1"/>
          </p:nvPr>
        </p:nvSpPr>
        <p:spPr>
          <a:xfrm>
            <a:off x="720089" y="2203794"/>
            <a:ext cx="10888639" cy="3495829"/>
          </a:xfrm>
          <a:prstGeom prst="rect">
            <a:avLst/>
          </a:prstGeom>
          <a:noFill/>
        </p:spPr>
        <p:txBody>
          <a:bodyPr wrap="square" rtlCol="0">
            <a:spAutoFit/>
          </a:bodyPr>
          <a:lstStyle/>
          <a:p>
            <a:pPr marL="342900"/>
            <a:r>
              <a:rPr lang="en-US" sz="3200" dirty="0">
                <a:solidFill>
                  <a:srgbClr val="FF0000"/>
                </a:solidFill>
              </a:rPr>
              <a:t>Spiral CT – Longitudinal Data Truncation</a:t>
            </a:r>
          </a:p>
          <a:p>
            <a:pPr marL="68580" indent="0">
              <a:buNone/>
            </a:pPr>
            <a:r>
              <a:rPr lang="en-US" sz="3200" dirty="0">
                <a:solidFill>
                  <a:srgbClr val="FF0000"/>
                </a:solidFill>
              </a:rPr>
              <a:t>	General Idea</a:t>
            </a:r>
          </a:p>
          <a:p>
            <a:pPr marL="68580" indent="0">
              <a:buNone/>
            </a:pPr>
            <a:r>
              <a:rPr lang="en-US" sz="3200" dirty="0">
                <a:solidFill>
                  <a:srgbClr val="FF0000"/>
                </a:solidFill>
              </a:rPr>
              <a:t>	Approximate &amp; Exact Image Reconstruction</a:t>
            </a:r>
          </a:p>
          <a:p>
            <a:pPr marL="342900"/>
            <a:r>
              <a:rPr lang="en-US" sz="3200" dirty="0"/>
              <a:t>Interior Tomography – Transverse Data Truncation</a:t>
            </a:r>
          </a:p>
          <a:p>
            <a:pPr marL="68580" indent="0">
              <a:buNone/>
            </a:pPr>
            <a:r>
              <a:rPr lang="en-US" sz="3200" dirty="0"/>
              <a:t>	General Idea</a:t>
            </a:r>
          </a:p>
          <a:p>
            <a:pPr marL="68580" indent="0">
              <a:buNone/>
            </a:pPr>
            <a:r>
              <a:rPr lang="en-US" sz="3200" dirty="0"/>
              <a:t>	Main Merits</a:t>
            </a:r>
          </a:p>
        </p:txBody>
      </p:sp>
    </p:spTree>
    <p:extLst>
      <p:ext uri="{BB962C8B-B14F-4D97-AF65-F5344CB8AC3E}">
        <p14:creationId xmlns:p14="http://schemas.microsoft.com/office/powerpoint/2010/main" val="76008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Spiral Cone-beam CT</a:t>
            </a:r>
          </a:p>
        </p:txBody>
      </p:sp>
      <p:sp>
        <p:nvSpPr>
          <p:cNvPr id="6" name="Rectangle 3">
            <a:extLst>
              <a:ext uri="{FF2B5EF4-FFF2-40B4-BE49-F238E27FC236}">
                <a16:creationId xmlns:a16="http://schemas.microsoft.com/office/drawing/2014/main" id="{160DF010-3700-413E-9694-BFD5ABBC5138}"/>
              </a:ext>
            </a:extLst>
          </p:cNvPr>
          <p:cNvSpPr>
            <a:spLocks noChangeArrowheads="1"/>
          </p:cNvSpPr>
          <p:nvPr/>
        </p:nvSpPr>
        <p:spPr bwMode="auto">
          <a:xfrm>
            <a:off x="2463602" y="5517719"/>
            <a:ext cx="8431257" cy="938719"/>
          </a:xfrm>
          <a:prstGeom prst="rect">
            <a:avLst/>
          </a:prstGeom>
          <a:noFill/>
          <a:ln w="12700">
            <a:noFill/>
            <a:miter lim="800000"/>
            <a:headEnd/>
            <a:tailEnd/>
          </a:ln>
        </p:spPr>
        <p:txBody>
          <a:bodyPr wrap="square" lIns="0" tIns="0" rIns="0" bIns="0">
            <a:spAutoFit/>
          </a:bodyPr>
          <a:lstStyle/>
          <a:p>
            <a:pPr marL="914400" marR="0" lvl="0" indent="-914400" algn="l" defTabSz="869950" rtl="0" eaLnBrk="1" fontAlgn="base" latinLnBrk="0" hangingPunct="1">
              <a:lnSpc>
                <a:spcPct val="100000"/>
              </a:lnSpc>
              <a:spcBef>
                <a:spcPct val="0"/>
              </a:spcBef>
              <a:spcAft>
                <a:spcPts val="60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Wang, G, Lin, TH, Cheng PC, Shinozaki DM, Kim HG: Scanning cone-beam reconstruction algorithms for x-ray microtomography.  Proc. SPIE 1556:99-112, July 1991</a:t>
            </a:r>
          </a:p>
          <a:p>
            <a:pPr marL="914400" marR="0" lvl="0" indent="-914400" algn="l" defTabSz="869950" rtl="0" eaLnBrk="1" fontAlgn="base" latinLnBrk="0" hangingPunct="1">
              <a:lnSpc>
                <a:spcPct val="100000"/>
              </a:lnSpc>
              <a:spcBef>
                <a:spcPct val="0"/>
              </a:spcBef>
              <a:spcAft>
                <a:spcPts val="60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Wang G, Lin TH, Cheng PC, Shinozaki DM: A general cone-beam reconstruction algorithm. IEEE Trans. on Med. Imaging 12:486-496, 1993 </a:t>
            </a:r>
          </a:p>
        </p:txBody>
      </p:sp>
      <p:pic>
        <p:nvPicPr>
          <p:cNvPr id="7" name="Picture 2" descr="C:\Users\wangg\Desktop\PennState\Web\SCBCT.GIF">
            <a:extLst>
              <a:ext uri="{FF2B5EF4-FFF2-40B4-BE49-F238E27FC236}">
                <a16:creationId xmlns:a16="http://schemas.microsoft.com/office/drawing/2014/main" id="{C0D55CB8-80C8-409E-8A24-FC7C1CD8D8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3602" y="1837440"/>
            <a:ext cx="4900815" cy="3263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2DD20B8-DA8B-4302-A07F-F750F2EE6635}"/>
              </a:ext>
            </a:extLst>
          </p:cNvPr>
          <p:cNvGrpSpPr/>
          <p:nvPr/>
        </p:nvGrpSpPr>
        <p:grpSpPr>
          <a:xfrm>
            <a:off x="7397762" y="2025632"/>
            <a:ext cx="2702329" cy="3120807"/>
            <a:chOff x="5283405" y="1439271"/>
            <a:chExt cx="3136900" cy="3622675"/>
          </a:xfrm>
        </p:grpSpPr>
        <p:sp>
          <p:nvSpPr>
            <p:cNvPr id="9" name="Freeform 4">
              <a:extLst>
                <a:ext uri="{FF2B5EF4-FFF2-40B4-BE49-F238E27FC236}">
                  <a16:creationId xmlns:a16="http://schemas.microsoft.com/office/drawing/2014/main" id="{88C5DEA5-A1D2-4C38-BE11-C4ADF3B2BFE6}"/>
                </a:ext>
              </a:extLst>
            </p:cNvPr>
            <p:cNvSpPr>
              <a:spLocks/>
            </p:cNvSpPr>
            <p:nvPr/>
          </p:nvSpPr>
          <p:spPr bwMode="auto">
            <a:xfrm>
              <a:off x="6543880" y="1739309"/>
              <a:ext cx="1662113" cy="1125538"/>
            </a:xfrm>
            <a:custGeom>
              <a:avLst/>
              <a:gdLst>
                <a:gd name="T0" fmla="*/ 1253 w 1040"/>
                <a:gd name="T1" fmla="*/ 0 h 724"/>
                <a:gd name="T2" fmla="*/ 0 w 1040"/>
                <a:gd name="T3" fmla="*/ 98 h 724"/>
                <a:gd name="T4" fmla="*/ 1216 w 1040"/>
                <a:gd name="T5" fmla="*/ 402 h 724"/>
                <a:gd name="T6" fmla="*/ 0 60000 65536"/>
                <a:gd name="T7" fmla="*/ 0 60000 65536"/>
                <a:gd name="T8" fmla="*/ 0 60000 65536"/>
                <a:gd name="T9" fmla="*/ 0 w 1040"/>
                <a:gd name="T10" fmla="*/ 0 h 724"/>
                <a:gd name="T11" fmla="*/ 1040 w 1040"/>
                <a:gd name="T12" fmla="*/ 724 h 724"/>
              </a:gdLst>
              <a:ahLst/>
              <a:cxnLst>
                <a:cxn ang="T6">
                  <a:pos x="T0" y="T1"/>
                </a:cxn>
                <a:cxn ang="T7">
                  <a:pos x="T2" y="T3"/>
                </a:cxn>
                <a:cxn ang="T8">
                  <a:pos x="T4" y="T5"/>
                </a:cxn>
              </a:cxnLst>
              <a:rect l="T9" t="T10" r="T11" b="T12"/>
              <a:pathLst>
                <a:path w="1040" h="724">
                  <a:moveTo>
                    <a:pt x="1040" y="0"/>
                  </a:moveTo>
                  <a:lnTo>
                    <a:pt x="0" y="172"/>
                  </a:lnTo>
                  <a:lnTo>
                    <a:pt x="1008" y="724"/>
                  </a:lnTo>
                </a:path>
              </a:pathLst>
            </a:custGeom>
            <a:noFill/>
            <a:ln w="28575">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0" name="Freeform 5">
              <a:extLst>
                <a:ext uri="{FF2B5EF4-FFF2-40B4-BE49-F238E27FC236}">
                  <a16:creationId xmlns:a16="http://schemas.microsoft.com/office/drawing/2014/main" id="{3C483163-7031-4B4A-A92E-E0B5956306AD}"/>
                </a:ext>
              </a:extLst>
            </p:cNvPr>
            <p:cNvSpPr>
              <a:spLocks/>
            </p:cNvSpPr>
            <p:nvPr/>
          </p:nvSpPr>
          <p:spPr bwMode="auto">
            <a:xfrm>
              <a:off x="6110493" y="3001371"/>
              <a:ext cx="1576388" cy="1314450"/>
            </a:xfrm>
            <a:custGeom>
              <a:avLst/>
              <a:gdLst>
                <a:gd name="T0" fmla="*/ 117 w 993"/>
                <a:gd name="T1" fmla="*/ 0 h 828"/>
                <a:gd name="T2" fmla="*/ 993 w 993"/>
                <a:gd name="T3" fmla="*/ 708 h 828"/>
                <a:gd name="T4" fmla="*/ 0 w 993"/>
                <a:gd name="T5" fmla="*/ 828 h 828"/>
                <a:gd name="T6" fmla="*/ 0 60000 65536"/>
                <a:gd name="T7" fmla="*/ 0 60000 65536"/>
                <a:gd name="T8" fmla="*/ 0 60000 65536"/>
                <a:gd name="T9" fmla="*/ 0 w 993"/>
                <a:gd name="T10" fmla="*/ 0 h 828"/>
                <a:gd name="T11" fmla="*/ 993 w 993"/>
                <a:gd name="T12" fmla="*/ 828 h 828"/>
              </a:gdLst>
              <a:ahLst/>
              <a:cxnLst>
                <a:cxn ang="T6">
                  <a:pos x="T0" y="T1"/>
                </a:cxn>
                <a:cxn ang="T7">
                  <a:pos x="T2" y="T3"/>
                </a:cxn>
                <a:cxn ang="T8">
                  <a:pos x="T4" y="T5"/>
                </a:cxn>
              </a:cxnLst>
              <a:rect l="T9" t="T10" r="T11" b="T12"/>
              <a:pathLst>
                <a:path w="993" h="828">
                  <a:moveTo>
                    <a:pt x="117" y="0"/>
                  </a:moveTo>
                  <a:lnTo>
                    <a:pt x="993" y="708"/>
                  </a:lnTo>
                  <a:lnTo>
                    <a:pt x="0" y="828"/>
                  </a:lnTo>
                </a:path>
              </a:pathLst>
            </a:custGeom>
            <a:solidFill>
              <a:srgbClr val="FF9999">
                <a:alpha val="50195"/>
              </a:srgbClr>
            </a:solidFill>
            <a:ln w="508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1" name="Freeform 6">
              <a:extLst>
                <a:ext uri="{FF2B5EF4-FFF2-40B4-BE49-F238E27FC236}">
                  <a16:creationId xmlns:a16="http://schemas.microsoft.com/office/drawing/2014/main" id="{47131CDB-B7B6-424C-A211-DBB2C72DC9C9}"/>
                </a:ext>
              </a:extLst>
            </p:cNvPr>
            <p:cNvSpPr>
              <a:spLocks/>
            </p:cNvSpPr>
            <p:nvPr/>
          </p:nvSpPr>
          <p:spPr bwMode="auto">
            <a:xfrm>
              <a:off x="6586743" y="1744071"/>
              <a:ext cx="1628775" cy="1104900"/>
            </a:xfrm>
            <a:custGeom>
              <a:avLst/>
              <a:gdLst>
                <a:gd name="T0" fmla="*/ 981 w 1026"/>
                <a:gd name="T1" fmla="*/ 696 h 696"/>
                <a:gd name="T2" fmla="*/ 0 w 1026"/>
                <a:gd name="T3" fmla="*/ 171 h 696"/>
                <a:gd name="T4" fmla="*/ 1026 w 1026"/>
                <a:gd name="T5" fmla="*/ 0 h 696"/>
                <a:gd name="T6" fmla="*/ 0 60000 65536"/>
                <a:gd name="T7" fmla="*/ 0 60000 65536"/>
                <a:gd name="T8" fmla="*/ 0 60000 65536"/>
                <a:gd name="T9" fmla="*/ 0 w 1026"/>
                <a:gd name="T10" fmla="*/ 0 h 696"/>
                <a:gd name="T11" fmla="*/ 1026 w 1026"/>
                <a:gd name="T12" fmla="*/ 696 h 696"/>
              </a:gdLst>
              <a:ahLst/>
              <a:cxnLst>
                <a:cxn ang="T6">
                  <a:pos x="T0" y="T1"/>
                </a:cxn>
                <a:cxn ang="T7">
                  <a:pos x="T2" y="T3"/>
                </a:cxn>
                <a:cxn ang="T8">
                  <a:pos x="T4" y="T5"/>
                </a:cxn>
              </a:cxnLst>
              <a:rect l="T9" t="T10" r="T11" b="T12"/>
              <a:pathLst>
                <a:path w="1026" h="696">
                  <a:moveTo>
                    <a:pt x="981" y="696"/>
                  </a:moveTo>
                  <a:lnTo>
                    <a:pt x="0" y="171"/>
                  </a:lnTo>
                  <a:lnTo>
                    <a:pt x="1026" y="0"/>
                  </a:lnTo>
                </a:path>
              </a:pathLst>
            </a:custGeom>
            <a:solidFill>
              <a:srgbClr val="FFCCFF">
                <a:alpha val="50195"/>
              </a:srgbClr>
            </a:solidFill>
            <a:ln w="508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Freeform 7">
              <a:extLst>
                <a:ext uri="{FF2B5EF4-FFF2-40B4-BE49-F238E27FC236}">
                  <a16:creationId xmlns:a16="http://schemas.microsoft.com/office/drawing/2014/main" id="{D4F47FA4-7DD7-4E9F-9340-638960226EA5}"/>
                </a:ext>
              </a:extLst>
            </p:cNvPr>
            <p:cNvSpPr>
              <a:spLocks/>
            </p:cNvSpPr>
            <p:nvPr/>
          </p:nvSpPr>
          <p:spPr bwMode="auto">
            <a:xfrm>
              <a:off x="6304168" y="2023471"/>
              <a:ext cx="1831975" cy="971550"/>
            </a:xfrm>
            <a:custGeom>
              <a:avLst/>
              <a:gdLst>
                <a:gd name="T0" fmla="*/ 159 w 1154"/>
                <a:gd name="T1" fmla="*/ 0 h 612"/>
                <a:gd name="T2" fmla="*/ 1154 w 1154"/>
                <a:gd name="T3" fmla="*/ 529 h 612"/>
                <a:gd name="T4" fmla="*/ 0 w 1154"/>
                <a:gd name="T5" fmla="*/ 612 h 612"/>
                <a:gd name="T6" fmla="*/ 0 60000 65536"/>
                <a:gd name="T7" fmla="*/ 0 60000 65536"/>
                <a:gd name="T8" fmla="*/ 0 60000 65536"/>
                <a:gd name="T9" fmla="*/ 0 w 1154"/>
                <a:gd name="T10" fmla="*/ 0 h 612"/>
                <a:gd name="T11" fmla="*/ 1154 w 1154"/>
                <a:gd name="T12" fmla="*/ 612 h 612"/>
              </a:gdLst>
              <a:ahLst/>
              <a:cxnLst>
                <a:cxn ang="T6">
                  <a:pos x="T0" y="T1"/>
                </a:cxn>
                <a:cxn ang="T7">
                  <a:pos x="T2" y="T3"/>
                </a:cxn>
                <a:cxn ang="T8">
                  <a:pos x="T4" y="T5"/>
                </a:cxn>
              </a:cxnLst>
              <a:rect l="T9" t="T10" r="T11" b="T12"/>
              <a:pathLst>
                <a:path w="1154" h="612">
                  <a:moveTo>
                    <a:pt x="159" y="0"/>
                  </a:moveTo>
                  <a:lnTo>
                    <a:pt x="1154" y="529"/>
                  </a:lnTo>
                  <a:lnTo>
                    <a:pt x="0" y="612"/>
                  </a:lnTo>
                </a:path>
              </a:pathLst>
            </a:custGeom>
            <a:solidFill>
              <a:srgbClr val="FF9999">
                <a:alpha val="50195"/>
              </a:srgbClr>
            </a:solidFill>
            <a:ln w="2857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AutoShape 8">
              <a:extLst>
                <a:ext uri="{FF2B5EF4-FFF2-40B4-BE49-F238E27FC236}">
                  <a16:creationId xmlns:a16="http://schemas.microsoft.com/office/drawing/2014/main" id="{11010B04-6803-4069-B65E-61D6E0831138}"/>
                </a:ext>
              </a:extLst>
            </p:cNvPr>
            <p:cNvSpPr>
              <a:spLocks noChangeArrowheads="1"/>
            </p:cNvSpPr>
            <p:nvPr/>
          </p:nvSpPr>
          <p:spPr bwMode="auto">
            <a:xfrm>
              <a:off x="6667705" y="1629771"/>
              <a:ext cx="1092200" cy="2943225"/>
            </a:xfrm>
            <a:prstGeom prst="can">
              <a:avLst>
                <a:gd name="adj" fmla="val 67369"/>
              </a:avLst>
            </a:prstGeom>
            <a:noFill/>
            <a:ln w="28575">
              <a:solidFill>
                <a:srgbClr val="0033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4" name="Freeform 9">
              <a:extLst>
                <a:ext uri="{FF2B5EF4-FFF2-40B4-BE49-F238E27FC236}">
                  <a16:creationId xmlns:a16="http://schemas.microsoft.com/office/drawing/2014/main" id="{0146F591-D5DC-4231-BD2F-1868E559C5F6}"/>
                </a:ext>
              </a:extLst>
            </p:cNvPr>
            <p:cNvSpPr>
              <a:spLocks/>
            </p:cNvSpPr>
            <p:nvPr/>
          </p:nvSpPr>
          <p:spPr bwMode="auto">
            <a:xfrm>
              <a:off x="6575630" y="1972671"/>
              <a:ext cx="1663700" cy="892175"/>
            </a:xfrm>
            <a:custGeom>
              <a:avLst/>
              <a:gdLst>
                <a:gd name="T0" fmla="*/ 0 w 1048"/>
                <a:gd name="T1" fmla="*/ 30 h 562"/>
                <a:gd name="T2" fmla="*/ 40 w 1048"/>
                <a:gd name="T3" fmla="*/ 22 h 562"/>
                <a:gd name="T4" fmla="*/ 208 w 1048"/>
                <a:gd name="T5" fmla="*/ 10 h 562"/>
                <a:gd name="T6" fmla="*/ 640 w 1048"/>
                <a:gd name="T7" fmla="*/ 82 h 562"/>
                <a:gd name="T8" fmla="*/ 928 w 1048"/>
                <a:gd name="T9" fmla="*/ 230 h 562"/>
                <a:gd name="T10" fmla="*/ 1036 w 1048"/>
                <a:gd name="T11" fmla="*/ 390 h 562"/>
                <a:gd name="T12" fmla="*/ 1000 w 1048"/>
                <a:gd name="T13" fmla="*/ 562 h 562"/>
                <a:gd name="T14" fmla="*/ 0 60000 65536"/>
                <a:gd name="T15" fmla="*/ 0 60000 65536"/>
                <a:gd name="T16" fmla="*/ 0 60000 65536"/>
                <a:gd name="T17" fmla="*/ 0 60000 65536"/>
                <a:gd name="T18" fmla="*/ 0 60000 65536"/>
                <a:gd name="T19" fmla="*/ 0 60000 65536"/>
                <a:gd name="T20" fmla="*/ 0 60000 65536"/>
                <a:gd name="T21" fmla="*/ 0 w 1048"/>
                <a:gd name="T22" fmla="*/ 0 h 562"/>
                <a:gd name="T23" fmla="*/ 1048 w 1048"/>
                <a:gd name="T24" fmla="*/ 562 h 5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8" h="562">
                  <a:moveTo>
                    <a:pt x="0" y="30"/>
                  </a:moveTo>
                  <a:cubicBezTo>
                    <a:pt x="2" y="27"/>
                    <a:pt x="5" y="25"/>
                    <a:pt x="40" y="22"/>
                  </a:cubicBezTo>
                  <a:cubicBezTo>
                    <a:pt x="75" y="19"/>
                    <a:pt x="108" y="0"/>
                    <a:pt x="208" y="10"/>
                  </a:cubicBezTo>
                  <a:cubicBezTo>
                    <a:pt x="308" y="20"/>
                    <a:pt x="520" y="45"/>
                    <a:pt x="640" y="82"/>
                  </a:cubicBezTo>
                  <a:cubicBezTo>
                    <a:pt x="760" y="119"/>
                    <a:pt x="862" y="179"/>
                    <a:pt x="928" y="230"/>
                  </a:cubicBezTo>
                  <a:cubicBezTo>
                    <a:pt x="994" y="281"/>
                    <a:pt x="1024" y="335"/>
                    <a:pt x="1036" y="390"/>
                  </a:cubicBezTo>
                  <a:cubicBezTo>
                    <a:pt x="1048" y="445"/>
                    <a:pt x="1024" y="503"/>
                    <a:pt x="1000" y="562"/>
                  </a:cubicBezTo>
                </a:path>
              </a:pathLst>
            </a:custGeom>
            <a:noFill/>
            <a:ln w="28575">
              <a:solidFill>
                <a:srgbClr val="FF99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5" name="Freeform 10">
              <a:extLst>
                <a:ext uri="{FF2B5EF4-FFF2-40B4-BE49-F238E27FC236}">
                  <a16:creationId xmlns:a16="http://schemas.microsoft.com/office/drawing/2014/main" id="{88653FD3-9203-45CF-94C4-56784DFF7566}"/>
                </a:ext>
              </a:extLst>
            </p:cNvPr>
            <p:cNvSpPr>
              <a:spLocks/>
            </p:cNvSpPr>
            <p:nvPr/>
          </p:nvSpPr>
          <p:spPr bwMode="auto">
            <a:xfrm>
              <a:off x="6308930" y="2852146"/>
              <a:ext cx="1916113" cy="1244600"/>
            </a:xfrm>
            <a:custGeom>
              <a:avLst/>
              <a:gdLst>
                <a:gd name="T0" fmla="*/ 0 w 1203"/>
                <a:gd name="T1" fmla="*/ 86 h 786"/>
                <a:gd name="T2" fmla="*/ 260 w 1203"/>
                <a:gd name="T3" fmla="*/ 18 h 786"/>
                <a:gd name="T4" fmla="*/ 620 w 1203"/>
                <a:gd name="T5" fmla="*/ 18 h 786"/>
                <a:gd name="T6" fmla="*/ 996 w 1203"/>
                <a:gd name="T7" fmla="*/ 126 h 786"/>
                <a:gd name="T8" fmla="*/ 1272 w 1203"/>
                <a:gd name="T9" fmla="*/ 290 h 786"/>
                <a:gd name="T10" fmla="*/ 1284 w 1203"/>
                <a:gd name="T11" fmla="*/ 498 h 786"/>
                <a:gd name="T12" fmla="*/ 1099 w 1203"/>
                <a:gd name="T13" fmla="*/ 658 h 786"/>
                <a:gd name="T14" fmla="*/ 948 w 1203"/>
                <a:gd name="T15" fmla="*/ 730 h 786"/>
                <a:gd name="T16" fmla="*/ 0 60000 65536"/>
                <a:gd name="T17" fmla="*/ 0 60000 65536"/>
                <a:gd name="T18" fmla="*/ 0 60000 65536"/>
                <a:gd name="T19" fmla="*/ 0 60000 65536"/>
                <a:gd name="T20" fmla="*/ 0 60000 65536"/>
                <a:gd name="T21" fmla="*/ 0 60000 65536"/>
                <a:gd name="T22" fmla="*/ 0 60000 65536"/>
                <a:gd name="T23" fmla="*/ 0 60000 65536"/>
                <a:gd name="T24" fmla="*/ 0 w 1203"/>
                <a:gd name="T25" fmla="*/ 0 h 786"/>
                <a:gd name="T26" fmla="*/ 1203 w 1203"/>
                <a:gd name="T27" fmla="*/ 786 h 7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3" h="786">
                  <a:moveTo>
                    <a:pt x="0" y="86"/>
                  </a:moveTo>
                  <a:cubicBezTo>
                    <a:pt x="69" y="57"/>
                    <a:pt x="138" y="29"/>
                    <a:pt x="232" y="18"/>
                  </a:cubicBezTo>
                  <a:cubicBezTo>
                    <a:pt x="326" y="7"/>
                    <a:pt x="451" y="0"/>
                    <a:pt x="564" y="18"/>
                  </a:cubicBezTo>
                  <a:cubicBezTo>
                    <a:pt x="677" y="36"/>
                    <a:pt x="813" y="76"/>
                    <a:pt x="912" y="126"/>
                  </a:cubicBezTo>
                  <a:cubicBezTo>
                    <a:pt x="1011" y="176"/>
                    <a:pt x="1117" y="251"/>
                    <a:pt x="1160" y="318"/>
                  </a:cubicBezTo>
                  <a:cubicBezTo>
                    <a:pt x="1203" y="385"/>
                    <a:pt x="1198" y="460"/>
                    <a:pt x="1172" y="526"/>
                  </a:cubicBezTo>
                  <a:cubicBezTo>
                    <a:pt x="1146" y="592"/>
                    <a:pt x="1055" y="671"/>
                    <a:pt x="1004" y="714"/>
                  </a:cubicBezTo>
                  <a:cubicBezTo>
                    <a:pt x="953" y="757"/>
                    <a:pt x="908" y="771"/>
                    <a:pt x="864" y="786"/>
                  </a:cubicBezTo>
                </a:path>
              </a:pathLst>
            </a:custGeom>
            <a:noFill/>
            <a:ln w="28575">
              <a:solidFill>
                <a:srgbClr val="FF99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6" name="Line 11">
              <a:extLst>
                <a:ext uri="{FF2B5EF4-FFF2-40B4-BE49-F238E27FC236}">
                  <a16:creationId xmlns:a16="http://schemas.microsoft.com/office/drawing/2014/main" id="{80334C18-F321-43EC-BAF4-8839981EF3FB}"/>
                </a:ext>
              </a:extLst>
            </p:cNvPr>
            <p:cNvSpPr>
              <a:spLocks noChangeShapeType="1"/>
            </p:cNvSpPr>
            <p:nvPr/>
          </p:nvSpPr>
          <p:spPr bwMode="auto">
            <a:xfrm flipV="1">
              <a:off x="5492955" y="1534521"/>
              <a:ext cx="1588" cy="3095625"/>
            </a:xfrm>
            <a:prstGeom prst="line">
              <a:avLst/>
            </a:prstGeom>
            <a:noFill/>
            <a:ln w="28575">
              <a:solidFill>
                <a:srgbClr val="0033CC"/>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7" name="Line 12">
              <a:extLst>
                <a:ext uri="{FF2B5EF4-FFF2-40B4-BE49-F238E27FC236}">
                  <a16:creationId xmlns:a16="http://schemas.microsoft.com/office/drawing/2014/main" id="{5021A622-3F6D-470B-A023-0F9C6D7B0C9A}"/>
                </a:ext>
              </a:extLst>
            </p:cNvPr>
            <p:cNvSpPr>
              <a:spLocks noChangeShapeType="1"/>
            </p:cNvSpPr>
            <p:nvPr/>
          </p:nvSpPr>
          <p:spPr bwMode="auto">
            <a:xfrm>
              <a:off x="5283405" y="4566646"/>
              <a:ext cx="1689100" cy="495300"/>
            </a:xfrm>
            <a:prstGeom prst="line">
              <a:avLst/>
            </a:prstGeom>
            <a:noFill/>
            <a:ln w="28575">
              <a:solidFill>
                <a:srgbClr val="0033CC"/>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 name="Line 13">
              <a:extLst>
                <a:ext uri="{FF2B5EF4-FFF2-40B4-BE49-F238E27FC236}">
                  <a16:creationId xmlns:a16="http://schemas.microsoft.com/office/drawing/2014/main" id="{6F9B5426-A766-4609-B2CD-BA1A63C977F2}"/>
                </a:ext>
              </a:extLst>
            </p:cNvPr>
            <p:cNvSpPr>
              <a:spLocks noChangeShapeType="1"/>
            </p:cNvSpPr>
            <p:nvPr/>
          </p:nvSpPr>
          <p:spPr bwMode="auto">
            <a:xfrm flipV="1">
              <a:off x="5321505" y="3931646"/>
              <a:ext cx="1231900" cy="812800"/>
            </a:xfrm>
            <a:prstGeom prst="line">
              <a:avLst/>
            </a:prstGeom>
            <a:noFill/>
            <a:ln w="28575">
              <a:solidFill>
                <a:srgbClr val="0033CC"/>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9" name="Freeform 14">
              <a:extLst>
                <a:ext uri="{FF2B5EF4-FFF2-40B4-BE49-F238E27FC236}">
                  <a16:creationId xmlns:a16="http://schemas.microsoft.com/office/drawing/2014/main" id="{3EEA099D-94B4-4CD9-9D9E-1546DB38491E}"/>
                </a:ext>
              </a:extLst>
            </p:cNvPr>
            <p:cNvSpPr>
              <a:spLocks/>
            </p:cNvSpPr>
            <p:nvPr/>
          </p:nvSpPr>
          <p:spPr bwMode="auto">
            <a:xfrm>
              <a:off x="6308930" y="2866434"/>
              <a:ext cx="1841500" cy="1238250"/>
            </a:xfrm>
            <a:custGeom>
              <a:avLst/>
              <a:gdLst>
                <a:gd name="T0" fmla="*/ 864 w 1160"/>
                <a:gd name="T1" fmla="*/ 780 h 780"/>
                <a:gd name="T2" fmla="*/ 0 w 1160"/>
                <a:gd name="T3" fmla="*/ 84 h 780"/>
                <a:gd name="T4" fmla="*/ 1160 w 1160"/>
                <a:gd name="T5" fmla="*/ 0 h 780"/>
                <a:gd name="T6" fmla="*/ 0 60000 65536"/>
                <a:gd name="T7" fmla="*/ 0 60000 65536"/>
                <a:gd name="T8" fmla="*/ 0 60000 65536"/>
                <a:gd name="T9" fmla="*/ 0 w 1160"/>
                <a:gd name="T10" fmla="*/ 0 h 780"/>
                <a:gd name="T11" fmla="*/ 1160 w 1160"/>
                <a:gd name="T12" fmla="*/ 780 h 780"/>
              </a:gdLst>
              <a:ahLst/>
              <a:cxnLst>
                <a:cxn ang="T6">
                  <a:pos x="T0" y="T1"/>
                </a:cxn>
                <a:cxn ang="T7">
                  <a:pos x="T2" y="T3"/>
                </a:cxn>
                <a:cxn ang="T8">
                  <a:pos x="T4" y="T5"/>
                </a:cxn>
              </a:cxnLst>
              <a:rect l="T9" t="T10" r="T11" b="T12"/>
              <a:pathLst>
                <a:path w="1160" h="780">
                  <a:moveTo>
                    <a:pt x="864" y="780"/>
                  </a:moveTo>
                  <a:lnTo>
                    <a:pt x="0" y="84"/>
                  </a:lnTo>
                  <a:lnTo>
                    <a:pt x="1160" y="0"/>
                  </a:lnTo>
                </a:path>
              </a:pathLst>
            </a:custGeom>
            <a:solidFill>
              <a:srgbClr val="FFCCFF">
                <a:alpha val="50195"/>
              </a:srgbClr>
            </a:solidFill>
            <a:ln w="28575">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Arc 15">
              <a:extLst>
                <a:ext uri="{FF2B5EF4-FFF2-40B4-BE49-F238E27FC236}">
                  <a16:creationId xmlns:a16="http://schemas.microsoft.com/office/drawing/2014/main" id="{DE02213E-B28D-41AB-BFEA-D9E6F42B1B4E}"/>
                </a:ext>
              </a:extLst>
            </p:cNvPr>
            <p:cNvSpPr>
              <a:spLocks/>
            </p:cNvSpPr>
            <p:nvPr/>
          </p:nvSpPr>
          <p:spPr bwMode="auto">
            <a:xfrm>
              <a:off x="6999493" y="1745659"/>
              <a:ext cx="1227138" cy="646113"/>
            </a:xfrm>
            <a:custGeom>
              <a:avLst/>
              <a:gdLst>
                <a:gd name="T0" fmla="*/ 0 w 21600"/>
                <a:gd name="T1" fmla="*/ 0 h 25852"/>
                <a:gd name="T2" fmla="*/ 0 w 21600"/>
                <a:gd name="T3" fmla="*/ 0 h 25852"/>
                <a:gd name="T4" fmla="*/ 0 w 21600"/>
                <a:gd name="T5" fmla="*/ 0 h 25852"/>
                <a:gd name="T6" fmla="*/ 0 60000 65536"/>
                <a:gd name="T7" fmla="*/ 0 60000 65536"/>
                <a:gd name="T8" fmla="*/ 0 60000 65536"/>
                <a:gd name="T9" fmla="*/ 0 w 21600"/>
                <a:gd name="T10" fmla="*/ 0 h 25852"/>
                <a:gd name="T11" fmla="*/ 21600 w 21600"/>
                <a:gd name="T12" fmla="*/ 25852 h 25852"/>
              </a:gdLst>
              <a:ahLst/>
              <a:cxnLst>
                <a:cxn ang="T6">
                  <a:pos x="T0" y="T1"/>
                </a:cxn>
                <a:cxn ang="T7">
                  <a:pos x="T2" y="T3"/>
                </a:cxn>
                <a:cxn ang="T8">
                  <a:pos x="T4" y="T5"/>
                </a:cxn>
              </a:cxnLst>
              <a:rect l="T9" t="T10" r="T11" b="T12"/>
              <a:pathLst>
                <a:path w="21600" h="25852" fill="none" extrusionOk="0">
                  <a:moveTo>
                    <a:pt x="21113" y="0"/>
                  </a:moveTo>
                  <a:cubicBezTo>
                    <a:pt x="21437" y="1497"/>
                    <a:pt x="21600" y="3025"/>
                    <a:pt x="21600" y="4557"/>
                  </a:cubicBezTo>
                  <a:cubicBezTo>
                    <a:pt x="21600" y="15090"/>
                    <a:pt x="14002" y="24087"/>
                    <a:pt x="3617" y="25851"/>
                  </a:cubicBezTo>
                </a:path>
                <a:path w="21600" h="25852" stroke="0" extrusionOk="0">
                  <a:moveTo>
                    <a:pt x="21113" y="0"/>
                  </a:moveTo>
                  <a:cubicBezTo>
                    <a:pt x="21437" y="1497"/>
                    <a:pt x="21600" y="3025"/>
                    <a:pt x="21600" y="4557"/>
                  </a:cubicBezTo>
                  <a:cubicBezTo>
                    <a:pt x="21600" y="15090"/>
                    <a:pt x="14002" y="24087"/>
                    <a:pt x="3617" y="25851"/>
                  </a:cubicBezTo>
                  <a:lnTo>
                    <a:pt x="0" y="4557"/>
                  </a:lnTo>
                  <a:close/>
                </a:path>
              </a:pathLst>
            </a:custGeom>
            <a:no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Arc 16">
              <a:extLst>
                <a:ext uri="{FF2B5EF4-FFF2-40B4-BE49-F238E27FC236}">
                  <a16:creationId xmlns:a16="http://schemas.microsoft.com/office/drawing/2014/main" id="{374B1B23-9799-4416-96C8-7F4ECB9F26AC}"/>
                </a:ext>
              </a:extLst>
            </p:cNvPr>
            <p:cNvSpPr>
              <a:spLocks/>
            </p:cNvSpPr>
            <p:nvPr/>
          </p:nvSpPr>
          <p:spPr bwMode="auto">
            <a:xfrm>
              <a:off x="6189868" y="2010771"/>
              <a:ext cx="1103313" cy="377825"/>
            </a:xfrm>
            <a:custGeom>
              <a:avLst/>
              <a:gdLst>
                <a:gd name="T0" fmla="*/ 0 w 21600"/>
                <a:gd name="T1" fmla="*/ 0 h 37366"/>
                <a:gd name="T2" fmla="*/ 0 w 21600"/>
                <a:gd name="T3" fmla="*/ 0 h 37366"/>
                <a:gd name="T4" fmla="*/ 0 w 21600"/>
                <a:gd name="T5" fmla="*/ 0 h 37366"/>
                <a:gd name="T6" fmla="*/ 0 60000 65536"/>
                <a:gd name="T7" fmla="*/ 0 60000 65536"/>
                <a:gd name="T8" fmla="*/ 0 60000 65536"/>
                <a:gd name="T9" fmla="*/ 0 w 21600"/>
                <a:gd name="T10" fmla="*/ 0 h 37366"/>
                <a:gd name="T11" fmla="*/ 21600 w 21600"/>
                <a:gd name="T12" fmla="*/ 37366 h 37366"/>
              </a:gdLst>
              <a:ahLst/>
              <a:cxnLst>
                <a:cxn ang="T6">
                  <a:pos x="T0" y="T1"/>
                </a:cxn>
                <a:cxn ang="T7">
                  <a:pos x="T2" y="T3"/>
                </a:cxn>
                <a:cxn ang="T8">
                  <a:pos x="T4" y="T5"/>
                </a:cxn>
              </a:cxnLst>
              <a:rect l="T9" t="T10" r="T11" b="T12"/>
              <a:pathLst>
                <a:path w="21600" h="37366" fill="none" extrusionOk="0">
                  <a:moveTo>
                    <a:pt x="20002" y="37365"/>
                  </a:moveTo>
                  <a:cubicBezTo>
                    <a:pt x="8723" y="36529"/>
                    <a:pt x="0" y="27134"/>
                    <a:pt x="0" y="15825"/>
                  </a:cubicBezTo>
                  <a:cubicBezTo>
                    <a:pt x="-1" y="9820"/>
                    <a:pt x="2499" y="4087"/>
                    <a:pt x="6898" y="0"/>
                  </a:cubicBezTo>
                </a:path>
                <a:path w="21600" h="37366" stroke="0" extrusionOk="0">
                  <a:moveTo>
                    <a:pt x="20002" y="37365"/>
                  </a:moveTo>
                  <a:cubicBezTo>
                    <a:pt x="8723" y="36529"/>
                    <a:pt x="0" y="27134"/>
                    <a:pt x="0" y="15825"/>
                  </a:cubicBezTo>
                  <a:cubicBezTo>
                    <a:pt x="-1" y="9820"/>
                    <a:pt x="2499" y="4087"/>
                    <a:pt x="6898" y="0"/>
                  </a:cubicBezTo>
                  <a:lnTo>
                    <a:pt x="21600" y="15825"/>
                  </a:lnTo>
                  <a:close/>
                </a:path>
              </a:pathLst>
            </a:custGeom>
            <a:no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Arc 17">
              <a:extLst>
                <a:ext uri="{FF2B5EF4-FFF2-40B4-BE49-F238E27FC236}">
                  <a16:creationId xmlns:a16="http://schemas.microsoft.com/office/drawing/2014/main" id="{577EEE0D-F338-486D-940F-717699F98435}"/>
                </a:ext>
              </a:extLst>
            </p:cNvPr>
            <p:cNvSpPr>
              <a:spLocks/>
            </p:cNvSpPr>
            <p:nvPr/>
          </p:nvSpPr>
          <p:spPr bwMode="auto">
            <a:xfrm>
              <a:off x="6247018" y="2996609"/>
              <a:ext cx="1103313" cy="439738"/>
            </a:xfrm>
            <a:custGeom>
              <a:avLst/>
              <a:gdLst>
                <a:gd name="T0" fmla="*/ 0 w 21600"/>
                <a:gd name="T1" fmla="*/ 0 h 27955"/>
                <a:gd name="T2" fmla="*/ 0 w 21600"/>
                <a:gd name="T3" fmla="*/ 0 h 27955"/>
                <a:gd name="T4" fmla="*/ 0 w 21600"/>
                <a:gd name="T5" fmla="*/ 0 h 27955"/>
                <a:gd name="T6" fmla="*/ 0 60000 65536"/>
                <a:gd name="T7" fmla="*/ 0 60000 65536"/>
                <a:gd name="T8" fmla="*/ 0 60000 65536"/>
                <a:gd name="T9" fmla="*/ 0 w 21600"/>
                <a:gd name="T10" fmla="*/ 0 h 27955"/>
                <a:gd name="T11" fmla="*/ 21600 w 21600"/>
                <a:gd name="T12" fmla="*/ 27955 h 27955"/>
              </a:gdLst>
              <a:ahLst/>
              <a:cxnLst>
                <a:cxn ang="T6">
                  <a:pos x="T0" y="T1"/>
                </a:cxn>
                <a:cxn ang="T7">
                  <a:pos x="T2" y="T3"/>
                </a:cxn>
                <a:cxn ang="T8">
                  <a:pos x="T4" y="T5"/>
                </a:cxn>
              </a:cxnLst>
              <a:rect l="T9" t="T10" r="T11" b="T12"/>
              <a:pathLst>
                <a:path w="21600" h="27955" fill="none" extrusionOk="0">
                  <a:moveTo>
                    <a:pt x="14324" y="27954"/>
                  </a:moveTo>
                  <a:cubicBezTo>
                    <a:pt x="5733" y="24881"/>
                    <a:pt x="0" y="16741"/>
                    <a:pt x="0" y="7617"/>
                  </a:cubicBezTo>
                  <a:cubicBezTo>
                    <a:pt x="-1" y="5015"/>
                    <a:pt x="470" y="2434"/>
                    <a:pt x="1387" y="0"/>
                  </a:cubicBezTo>
                </a:path>
                <a:path w="21600" h="27955" stroke="0" extrusionOk="0">
                  <a:moveTo>
                    <a:pt x="14324" y="27954"/>
                  </a:moveTo>
                  <a:cubicBezTo>
                    <a:pt x="5733" y="24881"/>
                    <a:pt x="0" y="16741"/>
                    <a:pt x="0" y="7617"/>
                  </a:cubicBezTo>
                  <a:cubicBezTo>
                    <a:pt x="-1" y="5015"/>
                    <a:pt x="470" y="2434"/>
                    <a:pt x="1387" y="0"/>
                  </a:cubicBezTo>
                  <a:lnTo>
                    <a:pt x="21600" y="7617"/>
                  </a:lnTo>
                  <a:close/>
                </a:path>
              </a:pathLst>
            </a:custGeom>
            <a:no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Arc 18">
              <a:extLst>
                <a:ext uri="{FF2B5EF4-FFF2-40B4-BE49-F238E27FC236}">
                  <a16:creationId xmlns:a16="http://schemas.microsoft.com/office/drawing/2014/main" id="{86621D3B-0860-47DA-904C-4219AC1A2E28}"/>
                </a:ext>
              </a:extLst>
            </p:cNvPr>
            <p:cNvSpPr>
              <a:spLocks/>
            </p:cNvSpPr>
            <p:nvPr/>
          </p:nvSpPr>
          <p:spPr bwMode="auto">
            <a:xfrm>
              <a:off x="6975680" y="2671171"/>
              <a:ext cx="1182688" cy="765175"/>
            </a:xfrm>
            <a:custGeom>
              <a:avLst/>
              <a:gdLst>
                <a:gd name="T0" fmla="*/ 0 w 21315"/>
                <a:gd name="T1" fmla="*/ 0 h 21600"/>
                <a:gd name="T2" fmla="*/ 0 w 21315"/>
                <a:gd name="T3" fmla="*/ 0 h 21600"/>
                <a:gd name="T4" fmla="*/ 0 w 21315"/>
                <a:gd name="T5" fmla="*/ 0 h 21600"/>
                <a:gd name="T6" fmla="*/ 0 60000 65536"/>
                <a:gd name="T7" fmla="*/ 0 60000 65536"/>
                <a:gd name="T8" fmla="*/ 0 60000 65536"/>
                <a:gd name="T9" fmla="*/ 0 w 21315"/>
                <a:gd name="T10" fmla="*/ 0 h 21600"/>
                <a:gd name="T11" fmla="*/ 21315 w 21315"/>
                <a:gd name="T12" fmla="*/ 21600 h 21600"/>
              </a:gdLst>
              <a:ahLst/>
              <a:cxnLst>
                <a:cxn ang="T6">
                  <a:pos x="T0" y="T1"/>
                </a:cxn>
                <a:cxn ang="T7">
                  <a:pos x="T2" y="T3"/>
                </a:cxn>
                <a:cxn ang="T8">
                  <a:pos x="T4" y="T5"/>
                </a:cxn>
              </a:cxnLst>
              <a:rect l="T9" t="T10" r="T11" b="T12"/>
              <a:pathLst>
                <a:path w="21315" h="21600" fill="none" extrusionOk="0">
                  <a:moveTo>
                    <a:pt x="21315" y="5419"/>
                  </a:moveTo>
                  <a:cubicBezTo>
                    <a:pt x="18845" y="14946"/>
                    <a:pt x="10248" y="21599"/>
                    <a:pt x="406" y="21600"/>
                  </a:cubicBezTo>
                  <a:cubicBezTo>
                    <a:pt x="270" y="21600"/>
                    <a:pt x="135" y="21598"/>
                    <a:pt x="-1" y="21596"/>
                  </a:cubicBezTo>
                </a:path>
                <a:path w="21315" h="21600" stroke="0" extrusionOk="0">
                  <a:moveTo>
                    <a:pt x="21315" y="5419"/>
                  </a:moveTo>
                  <a:cubicBezTo>
                    <a:pt x="18845" y="14946"/>
                    <a:pt x="10248" y="21599"/>
                    <a:pt x="406" y="21600"/>
                  </a:cubicBezTo>
                  <a:cubicBezTo>
                    <a:pt x="270" y="21600"/>
                    <a:pt x="135" y="21598"/>
                    <a:pt x="-1" y="21596"/>
                  </a:cubicBezTo>
                  <a:lnTo>
                    <a:pt x="406" y="0"/>
                  </a:lnTo>
                  <a:close/>
                </a:path>
              </a:pathLst>
            </a:custGeom>
            <a:no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Oval 19">
              <a:extLst>
                <a:ext uri="{FF2B5EF4-FFF2-40B4-BE49-F238E27FC236}">
                  <a16:creationId xmlns:a16="http://schemas.microsoft.com/office/drawing/2014/main" id="{C2079C91-5426-4B40-82C8-E909EF2E3574}"/>
                </a:ext>
              </a:extLst>
            </p:cNvPr>
            <p:cNvSpPr>
              <a:spLocks noChangeArrowheads="1"/>
            </p:cNvSpPr>
            <p:nvPr/>
          </p:nvSpPr>
          <p:spPr bwMode="auto">
            <a:xfrm>
              <a:off x="8050418" y="2787059"/>
              <a:ext cx="165100" cy="165100"/>
            </a:xfrm>
            <a:prstGeom prst="ellipse">
              <a:avLst/>
            </a:prstGeom>
            <a:solidFill>
              <a:srgbClr val="FF0000"/>
            </a:solid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5" name="Oval 20">
              <a:extLst>
                <a:ext uri="{FF2B5EF4-FFF2-40B4-BE49-F238E27FC236}">
                  <a16:creationId xmlns:a16="http://schemas.microsoft.com/office/drawing/2014/main" id="{D7A41D2F-C3AE-4A26-93EC-678915A78B3D}"/>
                </a:ext>
              </a:extLst>
            </p:cNvPr>
            <p:cNvSpPr>
              <a:spLocks noChangeArrowheads="1"/>
            </p:cNvSpPr>
            <p:nvPr/>
          </p:nvSpPr>
          <p:spPr bwMode="auto">
            <a:xfrm>
              <a:off x="6478793" y="1939334"/>
              <a:ext cx="165100" cy="165100"/>
            </a:xfrm>
            <a:prstGeom prst="ellipse">
              <a:avLst/>
            </a:prstGeom>
            <a:solidFill>
              <a:srgbClr val="FF0000"/>
            </a:solid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6" name="Oval 21">
              <a:extLst>
                <a:ext uri="{FF2B5EF4-FFF2-40B4-BE49-F238E27FC236}">
                  <a16:creationId xmlns:a16="http://schemas.microsoft.com/office/drawing/2014/main" id="{810C8CED-8DCA-45E3-8103-8FF544AE82E3}"/>
                </a:ext>
              </a:extLst>
            </p:cNvPr>
            <p:cNvSpPr>
              <a:spLocks noChangeArrowheads="1"/>
            </p:cNvSpPr>
            <p:nvPr/>
          </p:nvSpPr>
          <p:spPr bwMode="auto">
            <a:xfrm>
              <a:off x="6226380" y="2929934"/>
              <a:ext cx="165100" cy="165100"/>
            </a:xfrm>
            <a:prstGeom prst="ellipse">
              <a:avLst/>
            </a:prstGeom>
            <a:solidFill>
              <a:srgbClr val="FF0000"/>
            </a:solid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7" name="Oval 22">
              <a:extLst>
                <a:ext uri="{FF2B5EF4-FFF2-40B4-BE49-F238E27FC236}">
                  <a16:creationId xmlns:a16="http://schemas.microsoft.com/office/drawing/2014/main" id="{C990CF67-EC34-416E-91F6-D1ED84BE2585}"/>
                </a:ext>
              </a:extLst>
            </p:cNvPr>
            <p:cNvSpPr>
              <a:spLocks noChangeArrowheads="1"/>
            </p:cNvSpPr>
            <p:nvPr/>
          </p:nvSpPr>
          <p:spPr bwMode="auto">
            <a:xfrm>
              <a:off x="7574168" y="4030071"/>
              <a:ext cx="165100" cy="165100"/>
            </a:xfrm>
            <a:prstGeom prst="ellipse">
              <a:avLst/>
            </a:prstGeom>
            <a:solidFill>
              <a:srgbClr val="FF0000"/>
            </a:solid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 name="Arc 23">
              <a:extLst>
                <a:ext uri="{FF2B5EF4-FFF2-40B4-BE49-F238E27FC236}">
                  <a16:creationId xmlns:a16="http://schemas.microsoft.com/office/drawing/2014/main" id="{2C12413B-4074-4BD1-8AF7-0C70B2C3A7E2}"/>
                </a:ext>
              </a:extLst>
            </p:cNvPr>
            <p:cNvSpPr>
              <a:spLocks/>
            </p:cNvSpPr>
            <p:nvPr/>
          </p:nvSpPr>
          <p:spPr bwMode="auto">
            <a:xfrm>
              <a:off x="6902655" y="3509371"/>
              <a:ext cx="760413" cy="765175"/>
            </a:xfrm>
            <a:custGeom>
              <a:avLst/>
              <a:gdLst>
                <a:gd name="T0" fmla="*/ 0 w 13714"/>
                <a:gd name="T1" fmla="*/ 0 h 21600"/>
                <a:gd name="T2" fmla="*/ 0 w 13714"/>
                <a:gd name="T3" fmla="*/ 0 h 21600"/>
                <a:gd name="T4" fmla="*/ 0 w 13714"/>
                <a:gd name="T5" fmla="*/ 0 h 21600"/>
                <a:gd name="T6" fmla="*/ 0 60000 65536"/>
                <a:gd name="T7" fmla="*/ 0 60000 65536"/>
                <a:gd name="T8" fmla="*/ 0 60000 65536"/>
                <a:gd name="T9" fmla="*/ 0 w 13714"/>
                <a:gd name="T10" fmla="*/ 0 h 21600"/>
                <a:gd name="T11" fmla="*/ 13714 w 13714"/>
                <a:gd name="T12" fmla="*/ 21600 h 21600"/>
              </a:gdLst>
              <a:ahLst/>
              <a:cxnLst>
                <a:cxn ang="T6">
                  <a:pos x="T0" y="T1"/>
                </a:cxn>
                <a:cxn ang="T7">
                  <a:pos x="T2" y="T3"/>
                </a:cxn>
                <a:cxn ang="T8">
                  <a:pos x="T4" y="T5"/>
                </a:cxn>
              </a:cxnLst>
              <a:rect l="T9" t="T10" r="T11" b="T12"/>
              <a:pathLst>
                <a:path w="13714" h="21600" fill="none" extrusionOk="0">
                  <a:moveTo>
                    <a:pt x="13714" y="17237"/>
                  </a:moveTo>
                  <a:cubicBezTo>
                    <a:pt x="9964" y="20068"/>
                    <a:pt x="5395" y="21599"/>
                    <a:pt x="697" y="21600"/>
                  </a:cubicBezTo>
                  <a:cubicBezTo>
                    <a:pt x="464" y="21600"/>
                    <a:pt x="232" y="21596"/>
                    <a:pt x="0" y="21588"/>
                  </a:cubicBezTo>
                </a:path>
                <a:path w="13714" h="21600" stroke="0" extrusionOk="0">
                  <a:moveTo>
                    <a:pt x="13714" y="17237"/>
                  </a:moveTo>
                  <a:cubicBezTo>
                    <a:pt x="9964" y="20068"/>
                    <a:pt x="5395" y="21599"/>
                    <a:pt x="697" y="21600"/>
                  </a:cubicBezTo>
                  <a:cubicBezTo>
                    <a:pt x="464" y="21600"/>
                    <a:pt x="232" y="21596"/>
                    <a:pt x="0" y="21588"/>
                  </a:cubicBezTo>
                  <a:lnTo>
                    <a:pt x="697" y="0"/>
                  </a:lnTo>
                  <a:close/>
                </a:path>
              </a:pathLst>
            </a:custGeom>
            <a:no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9" name="Oval 24">
              <a:extLst>
                <a:ext uri="{FF2B5EF4-FFF2-40B4-BE49-F238E27FC236}">
                  <a16:creationId xmlns:a16="http://schemas.microsoft.com/office/drawing/2014/main" id="{C08A1013-2F87-4E0D-B366-912E025A5B6C}"/>
                </a:ext>
              </a:extLst>
            </p:cNvPr>
            <p:cNvSpPr>
              <a:spLocks noChangeArrowheads="1"/>
            </p:cNvSpPr>
            <p:nvPr/>
          </p:nvSpPr>
          <p:spPr bwMode="auto">
            <a:xfrm>
              <a:off x="8088518" y="1653584"/>
              <a:ext cx="165100" cy="165100"/>
            </a:xfrm>
            <a:prstGeom prst="ellipse">
              <a:avLst/>
            </a:prstGeom>
            <a:solidFill>
              <a:srgbClr val="FF0000"/>
            </a:solidFill>
            <a:ln w="28575">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0" name="Rectangle 25">
              <a:extLst>
                <a:ext uri="{FF2B5EF4-FFF2-40B4-BE49-F238E27FC236}">
                  <a16:creationId xmlns:a16="http://schemas.microsoft.com/office/drawing/2014/main" id="{24BA78E7-BA04-4C2D-B976-36F7F9D25DED}"/>
                </a:ext>
              </a:extLst>
            </p:cNvPr>
            <p:cNvSpPr>
              <a:spLocks noChangeArrowheads="1"/>
            </p:cNvSpPr>
            <p:nvPr/>
          </p:nvSpPr>
          <p:spPr bwMode="auto">
            <a:xfrm rot="677326">
              <a:off x="6010480" y="1439271"/>
              <a:ext cx="2409825" cy="3200400"/>
            </a:xfrm>
            <a:prstGeom prst="rect">
              <a:avLst/>
            </a:prstGeom>
            <a:noFill/>
            <a:ln w="50800">
              <a:solidFill>
                <a:srgbClr val="FC0128"/>
              </a:solidFill>
              <a:prstDash val="dash"/>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1" name="Oval 26">
              <a:extLst>
                <a:ext uri="{FF2B5EF4-FFF2-40B4-BE49-F238E27FC236}">
                  <a16:creationId xmlns:a16="http://schemas.microsoft.com/office/drawing/2014/main" id="{A1F7C424-0EEE-4B1D-BA47-6A247A59B4CA}"/>
                </a:ext>
              </a:extLst>
            </p:cNvPr>
            <p:cNvSpPr>
              <a:spLocks noChangeArrowheads="1"/>
            </p:cNvSpPr>
            <p:nvPr/>
          </p:nvSpPr>
          <p:spPr bwMode="auto">
            <a:xfrm rot="677326">
              <a:off x="6729618" y="2020296"/>
              <a:ext cx="971550" cy="2038350"/>
            </a:xfrm>
            <a:prstGeom prst="ellipse">
              <a:avLst/>
            </a:prstGeom>
            <a:solidFill>
              <a:srgbClr val="99CCFF">
                <a:alpha val="50195"/>
              </a:srgbClr>
            </a:solidFill>
            <a:ln w="50800">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178623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3904" y="233597"/>
            <a:ext cx="9123082" cy="6624403"/>
          </a:xfrm>
          <a:prstGeom prst="rect">
            <a:avLst/>
          </a:prstGeom>
        </p:spPr>
      </p:pic>
    </p:spTree>
    <p:extLst>
      <p:ext uri="{BB962C8B-B14F-4D97-AF65-F5344CB8AC3E}">
        <p14:creationId xmlns:p14="http://schemas.microsoft.com/office/powerpoint/2010/main" val="19457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z="4400" dirty="0"/>
              <a:t>Impact of Spiral Cone-beam Scanning</a:t>
            </a:r>
          </a:p>
        </p:txBody>
      </p:sp>
      <p:sp>
        <p:nvSpPr>
          <p:cNvPr id="5" name="Rectangle 4"/>
          <p:cNvSpPr>
            <a:spLocks noChangeArrowheads="1"/>
          </p:cNvSpPr>
          <p:nvPr/>
        </p:nvSpPr>
        <p:spPr bwMode="auto">
          <a:xfrm>
            <a:off x="599768" y="1664369"/>
            <a:ext cx="10992464" cy="3982364"/>
          </a:xfrm>
          <a:prstGeom prst="rect">
            <a:avLst/>
          </a:prstGeom>
          <a:noFill/>
          <a:ln w="50800">
            <a:noFill/>
            <a:miter lim="800000"/>
            <a:headEnd/>
            <a:tailEnd/>
          </a:ln>
          <a:effectLst/>
        </p:spPr>
        <p:txBody>
          <a:bodyPr wrap="square" lIns="84533" tIns="41525" rIns="84533" bIns="41525">
            <a:spAutoFit/>
          </a:bodyPr>
          <a:lstStyle>
            <a:defPPr>
              <a:defRPr lang="nl-BE"/>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ts val="468"/>
              </a:spcBef>
              <a:spcAft>
                <a:spcPts val="468"/>
              </a:spcAft>
              <a:defRPr/>
            </a:pPr>
            <a:r>
              <a:rPr lang="en-US" altLang="zh-CN" sz="2000" b="1" dirty="0">
                <a:solidFill>
                  <a:srgbClr val="FF0000"/>
                </a:solidFill>
                <a:ea typeface="ＭＳ Ｐゴシック"/>
              </a:rPr>
              <a:t>There are ~200M Multi-slice/Cone-beam CT Scans Annually, a Majority of Which are in the Spiral/Helical Cone-beam/Multi-slice Mode</a:t>
            </a:r>
          </a:p>
          <a:p>
            <a:pPr marL="0" marR="0" lvl="0" indent="0" algn="l" defTabSz="914400" rtl="0" eaLnBrk="1" fontAlgn="base" latinLnBrk="0" hangingPunct="1">
              <a:lnSpc>
                <a:spcPct val="100000"/>
              </a:lnSpc>
              <a:spcBef>
                <a:spcPts val="468"/>
              </a:spcBef>
              <a:spcAft>
                <a:spcPts val="468"/>
              </a:spcAft>
              <a:buClrTx/>
              <a:buSzTx/>
              <a:buFontTx/>
              <a:buNone/>
              <a:tabLst/>
              <a:defRPr/>
            </a:pPr>
            <a:r>
              <a:rPr kumimoji="0" lang="en-US" altLang="zh-CN" sz="2000" b="1" i="0" u="none" strike="noStrike" kern="1200" cap="none" spc="0" normalizeH="0" baseline="0" noProof="0" dirty="0">
                <a:ln>
                  <a:noFill/>
                </a:ln>
                <a:effectLst/>
                <a:uLnTx/>
                <a:uFillTx/>
                <a:latin typeface="Arial" charset="0"/>
                <a:ea typeface="ＭＳ Ｐゴシック"/>
              </a:rPr>
              <a:t>To solve the long-object problem, a first level of improvement with respect to the 2D FBP algorithms was obtained by backprojecting the data in 3D, along the actual measurement rays. The prototype of this approach is the algorithm of Wang et al. </a:t>
            </a:r>
          </a:p>
          <a:p>
            <a:pPr marL="0" marR="0" lvl="0" indent="0" algn="l" defTabSz="914400" rtl="0" eaLnBrk="1" fontAlgn="base" latinLnBrk="0" hangingPunct="1">
              <a:lnSpc>
                <a:spcPct val="100000"/>
              </a:lnSpc>
              <a:spcBef>
                <a:spcPts val="468"/>
              </a:spcBef>
              <a:spcAft>
                <a:spcPts val="468"/>
              </a:spcAft>
              <a:buClrTx/>
              <a:buSzTx/>
              <a:buFontTx/>
              <a:buNone/>
              <a:tabLst/>
              <a:defRPr/>
            </a:pPr>
            <a:r>
              <a:rPr kumimoji="0" lang="en-US" altLang="zh-CN" sz="2000" i="0" u="none" strike="noStrike" kern="1200" cap="none" spc="0" normalizeH="0" baseline="0" noProof="0" dirty="0">
                <a:ln>
                  <a:noFill/>
                </a:ln>
                <a:solidFill>
                  <a:srgbClr val="000000"/>
                </a:solidFill>
                <a:effectLst/>
                <a:uLnTx/>
                <a:uFillTx/>
                <a:latin typeface="Arial" charset="0"/>
                <a:ea typeface="ＭＳ Ｐゴシック"/>
              </a:rPr>
              <a:t>Defrise, Noo, Kudo: A solution to the long-object problem in helical cone-beam tomography. Phys. Med. Biol. 45:623-643, 2000</a:t>
            </a:r>
          </a:p>
          <a:p>
            <a:pPr lvl="0" eaLnBrk="1" hangingPunct="1">
              <a:spcBef>
                <a:spcPts val="468"/>
              </a:spcBef>
              <a:spcAft>
                <a:spcPts val="468"/>
              </a:spcAft>
              <a:defRPr/>
            </a:pPr>
            <a:r>
              <a:rPr lang="en-US" altLang="zh-CN" sz="2000" b="1" dirty="0">
                <a:ea typeface="ＭＳ Ｐゴシック"/>
              </a:rPr>
              <a:t>Many advances in cone-beam reconstruction have been made recently thanks to the quest for an attractive reconstruction method in helical cone-beam tomography.</a:t>
            </a:r>
          </a:p>
          <a:p>
            <a:pPr lvl="0" eaLnBrk="1" hangingPunct="1">
              <a:spcBef>
                <a:spcPts val="468"/>
              </a:spcBef>
              <a:spcAft>
                <a:spcPts val="468"/>
              </a:spcAft>
              <a:defRPr/>
            </a:pPr>
            <a:r>
              <a:rPr lang="en-US" altLang="zh-CN" sz="2000" dirty="0">
                <a:solidFill>
                  <a:srgbClr val="000000"/>
                </a:solidFill>
                <a:ea typeface="ＭＳ Ｐゴシック"/>
              </a:rPr>
              <a:t>Pack, </a:t>
            </a:r>
            <a:r>
              <a:rPr lang="en-US" altLang="zh-CN" sz="2000" dirty="0" err="1">
                <a:solidFill>
                  <a:srgbClr val="000000"/>
                </a:solidFill>
                <a:ea typeface="ＭＳ Ｐゴシック"/>
              </a:rPr>
              <a:t>Noo</a:t>
            </a:r>
            <a:r>
              <a:rPr lang="en-US" altLang="zh-CN" sz="2000" dirty="0">
                <a:solidFill>
                  <a:srgbClr val="000000"/>
                </a:solidFill>
                <a:ea typeface="ＭＳ Ｐゴシック"/>
              </a:rPr>
              <a:t>, </a:t>
            </a:r>
            <a:r>
              <a:rPr lang="en-US" altLang="zh-CN" sz="2000" dirty="0" err="1">
                <a:solidFill>
                  <a:srgbClr val="000000"/>
                </a:solidFill>
                <a:ea typeface="ＭＳ Ｐゴシック"/>
              </a:rPr>
              <a:t>Clackdoyle</a:t>
            </a:r>
            <a:r>
              <a:rPr lang="en-US" altLang="zh-CN" sz="2000" dirty="0">
                <a:solidFill>
                  <a:srgbClr val="000000"/>
                </a:solidFill>
                <a:ea typeface="ＭＳ Ｐゴシック"/>
              </a:rPr>
              <a:t>: Cone-beam reconstruction using the backprojection of locally filtered projections. IEEE Trans. Medical Imaging 24:1-16, 2005</a:t>
            </a:r>
          </a:p>
        </p:txBody>
      </p:sp>
    </p:spTree>
    <p:extLst>
      <p:ext uri="{BB962C8B-B14F-4D97-AF65-F5344CB8AC3E}">
        <p14:creationId xmlns:p14="http://schemas.microsoft.com/office/powerpoint/2010/main" val="17054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734576" y="1836948"/>
            <a:ext cx="4681273" cy="4061174"/>
          </a:xfrm>
          <a:prstGeom prst="rect">
            <a:avLst/>
          </a:prstGeom>
          <a:solidFill>
            <a:schemeClr val="bg1"/>
          </a:solidFill>
          <a:ln w="9525" cap="flat" cmpd="sng" algn="ctr">
            <a:noFill/>
            <a:prstDash val="solid"/>
            <a:round/>
            <a:headEnd type="none" w="med" len="med"/>
            <a:tailEnd type="none" w="med" len="med"/>
          </a:ln>
          <a:effectLst/>
        </p:spPr>
        <p:txBody>
          <a:bodyPr vert="horz" wrap="square" lIns="81224" tIns="40611" rIns="81224" bIns="40611" numCol="1" rtlCol="0" anchor="t" anchorCtr="0" compatLnSpc="1">
            <a:prstTxWarp prst="textNoShape">
              <a:avLst/>
            </a:prstTxWarp>
          </a:bodyPr>
          <a:lstStyle/>
          <a:p>
            <a:pPr algn="ctr" defTabSz="812209"/>
            <a:endParaRPr lang="en-US" sz="1599" dirty="0" err="1"/>
          </a:p>
        </p:txBody>
      </p:sp>
      <p:sp>
        <p:nvSpPr>
          <p:cNvPr id="8" name="Arc 7"/>
          <p:cNvSpPr>
            <a:spLocks/>
          </p:cNvSpPr>
          <p:nvPr/>
        </p:nvSpPr>
        <p:spPr bwMode="auto">
          <a:xfrm>
            <a:off x="2419480" y="3594816"/>
            <a:ext cx="2106142" cy="198015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0800" cap="rnd">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42"/>
          </a:p>
        </p:txBody>
      </p:sp>
      <p:sp>
        <p:nvSpPr>
          <p:cNvPr id="9" name="Arc 8"/>
          <p:cNvSpPr>
            <a:spLocks/>
          </p:cNvSpPr>
          <p:nvPr/>
        </p:nvSpPr>
        <p:spPr bwMode="auto">
          <a:xfrm>
            <a:off x="2430762" y="2195026"/>
            <a:ext cx="1073017" cy="1435044"/>
          </a:xfrm>
          <a:custGeom>
            <a:avLst/>
            <a:gdLst>
              <a:gd name="G0" fmla="+- 21600 0 0"/>
              <a:gd name="G1" fmla="+- 21600 0 0"/>
              <a:gd name="G2" fmla="+- 21600 0 0"/>
              <a:gd name="T0" fmla="*/ 0 w 21600"/>
              <a:gd name="T1" fmla="*/ 21600 h 21600"/>
              <a:gd name="T2" fmla="*/ 2153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95"/>
                  <a:pt x="9631" y="35"/>
                  <a:pt x="21536" y="0"/>
                </a:cubicBezTo>
              </a:path>
              <a:path w="21600" h="21600" stroke="0" extrusionOk="0">
                <a:moveTo>
                  <a:pt x="0" y="21600"/>
                </a:moveTo>
                <a:cubicBezTo>
                  <a:pt x="0" y="9695"/>
                  <a:pt x="9631" y="35"/>
                  <a:pt x="21536" y="0"/>
                </a:cubicBezTo>
                <a:lnTo>
                  <a:pt x="21600" y="21600"/>
                </a:lnTo>
                <a:close/>
              </a:path>
            </a:pathLst>
          </a:custGeom>
          <a:noFill/>
          <a:ln w="50800" cap="rnd">
            <a:solidFill>
              <a:srgbClr val="FF0000"/>
            </a:solidFill>
            <a:round/>
            <a:headEnd/>
            <a:tailEnd type="triangl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42"/>
          </a:p>
        </p:txBody>
      </p:sp>
      <p:sp>
        <p:nvSpPr>
          <p:cNvPr id="10" name="Freeform 5"/>
          <p:cNvSpPr>
            <a:spLocks/>
          </p:cNvSpPr>
          <p:nvPr/>
        </p:nvSpPr>
        <p:spPr bwMode="auto">
          <a:xfrm>
            <a:off x="1979118" y="2657912"/>
            <a:ext cx="4611399" cy="2836772"/>
          </a:xfrm>
          <a:custGeom>
            <a:avLst/>
            <a:gdLst>
              <a:gd name="T0" fmla="*/ 1328 w 4385"/>
              <a:gd name="T1" fmla="*/ 0 h 1681"/>
              <a:gd name="T2" fmla="*/ 0 w 4385"/>
              <a:gd name="T3" fmla="*/ 528 h 1681"/>
              <a:gd name="T4" fmla="*/ 3056 w 4385"/>
              <a:gd name="T5" fmla="*/ 1680 h 1681"/>
              <a:gd name="T6" fmla="*/ 4384 w 4385"/>
              <a:gd name="T7" fmla="*/ 1152 h 1681"/>
              <a:gd name="T8" fmla="*/ 1328 w 4385"/>
              <a:gd name="T9" fmla="*/ 0 h 1681"/>
            </a:gdLst>
            <a:ahLst/>
            <a:cxnLst>
              <a:cxn ang="0">
                <a:pos x="T0" y="T1"/>
              </a:cxn>
              <a:cxn ang="0">
                <a:pos x="T2" y="T3"/>
              </a:cxn>
              <a:cxn ang="0">
                <a:pos x="T4" y="T5"/>
              </a:cxn>
              <a:cxn ang="0">
                <a:pos x="T6" y="T7"/>
              </a:cxn>
              <a:cxn ang="0">
                <a:pos x="T8" y="T9"/>
              </a:cxn>
            </a:cxnLst>
            <a:rect l="0" t="0" r="r" b="b"/>
            <a:pathLst>
              <a:path w="4385" h="1681">
                <a:moveTo>
                  <a:pt x="1328" y="0"/>
                </a:moveTo>
                <a:lnTo>
                  <a:pt x="0" y="528"/>
                </a:lnTo>
                <a:lnTo>
                  <a:pt x="3056" y="1680"/>
                </a:lnTo>
                <a:lnTo>
                  <a:pt x="4384" y="1152"/>
                </a:lnTo>
                <a:lnTo>
                  <a:pt x="1328" y="0"/>
                </a:lnTo>
              </a:path>
            </a:pathLst>
          </a:custGeom>
          <a:noFill/>
          <a:ln w="50800" cap="rnd" cmpd="sng">
            <a:solidFill>
              <a:srgbClr val="7030A0"/>
            </a:solidFill>
            <a:prstDash val="solid"/>
            <a:round/>
            <a:headEnd type="none" w="med" len="med"/>
            <a:tailEnd type="none" w="med" len="med"/>
          </a:ln>
          <a:effectLst/>
          <a:extLst>
            <a:ext uri="{909E8E84-426E-40DD-AFC4-6F175D3DCCD1}">
              <a14:hiddenFill xmlns:a14="http://schemas.microsoft.com/office/drawing/2010/main">
                <a:solidFill>
                  <a:srgbClr val="00279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42"/>
          </a:p>
        </p:txBody>
      </p:sp>
      <p:sp>
        <p:nvSpPr>
          <p:cNvPr id="4" name="Oval 2"/>
          <p:cNvSpPr>
            <a:spLocks noChangeArrowheads="1"/>
          </p:cNvSpPr>
          <p:nvPr/>
        </p:nvSpPr>
        <p:spPr bwMode="auto">
          <a:xfrm>
            <a:off x="3420263" y="2352231"/>
            <a:ext cx="2436704" cy="2436704"/>
          </a:xfrm>
          <a:prstGeom prst="ellipse">
            <a:avLst/>
          </a:prstGeom>
          <a:solidFill>
            <a:srgbClr val="99CCFF"/>
          </a:solidFill>
          <a:ln w="508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42"/>
          </a:p>
        </p:txBody>
      </p:sp>
      <p:sp>
        <p:nvSpPr>
          <p:cNvPr id="11" name="Arc 7"/>
          <p:cNvSpPr>
            <a:spLocks/>
          </p:cNvSpPr>
          <p:nvPr/>
        </p:nvSpPr>
        <p:spPr bwMode="auto">
          <a:xfrm>
            <a:off x="3426733" y="3663807"/>
            <a:ext cx="1937327" cy="880591"/>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0800" cap="rnd">
            <a:solidFill>
              <a:srgbClr val="7030A0"/>
            </a:solidFill>
            <a:round/>
            <a:headEnd/>
            <a:tailEnd/>
          </a:ln>
          <a:effectLst/>
          <a:extLst>
            <a:ext uri="{909E8E84-426E-40DD-AFC4-6F175D3DCCD1}">
              <a14:hiddenFill xmlns:a14="http://schemas.microsoft.com/office/drawing/2010/main">
                <a:solidFill>
                  <a:srgbClr val="00279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42"/>
          </a:p>
        </p:txBody>
      </p:sp>
      <p:sp>
        <p:nvSpPr>
          <p:cNvPr id="7" name="Oval 6"/>
          <p:cNvSpPr>
            <a:spLocks noChangeArrowheads="1"/>
          </p:cNvSpPr>
          <p:nvPr/>
        </p:nvSpPr>
        <p:spPr bwMode="auto">
          <a:xfrm>
            <a:off x="2369341" y="3560027"/>
            <a:ext cx="126911" cy="129957"/>
          </a:xfrm>
          <a:prstGeom prst="ellipse">
            <a:avLst/>
          </a:prstGeom>
          <a:solidFill>
            <a:srgbClr val="FF0000"/>
          </a:solidFill>
          <a:ln w="508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42"/>
          </a:p>
        </p:txBody>
      </p:sp>
      <p:sp>
        <p:nvSpPr>
          <p:cNvPr id="2" name="Title 1"/>
          <p:cNvSpPr>
            <a:spLocks noGrp="1"/>
          </p:cNvSpPr>
          <p:nvPr>
            <p:ph type="title"/>
          </p:nvPr>
        </p:nvSpPr>
        <p:spPr/>
        <p:txBody>
          <a:bodyPr/>
          <a:lstStyle/>
          <a:p>
            <a:r>
              <a:rPr lang="en-US" altLang="zh-CN" dirty="0"/>
              <a:t>Data Sufficiency in 3D</a:t>
            </a:r>
            <a:endParaRPr lang="en-US" sz="4400" dirty="0"/>
          </a:p>
        </p:txBody>
      </p:sp>
      <p:sp>
        <p:nvSpPr>
          <p:cNvPr id="19" name="Content Placeholder 2"/>
          <p:cNvSpPr>
            <a:spLocks noGrp="1"/>
          </p:cNvSpPr>
          <p:nvPr>
            <p:ph idx="1"/>
          </p:nvPr>
        </p:nvSpPr>
        <p:spPr>
          <a:xfrm>
            <a:off x="1928017" y="5876288"/>
            <a:ext cx="5220469" cy="895204"/>
          </a:xfrm>
        </p:spPr>
        <p:txBody>
          <a:bodyPr>
            <a:normAutofit fontScale="85000" lnSpcReduction="10000"/>
          </a:bodyPr>
          <a:lstStyle/>
          <a:p>
            <a:pPr marL="0" indent="0">
              <a:spcBef>
                <a:spcPts val="0"/>
              </a:spcBef>
              <a:buNone/>
            </a:pPr>
            <a:r>
              <a:rPr lang="en-US" dirty="0">
                <a:latin typeface="Arial" charset="0"/>
              </a:rPr>
              <a:t>At least </a:t>
            </a:r>
            <a:r>
              <a:rPr lang="en-US" dirty="0">
                <a:solidFill>
                  <a:schemeClr val="tx1"/>
                </a:solidFill>
                <a:latin typeface="Arial" charset="0"/>
              </a:rPr>
              <a:t>a point on a source orbit on any plane </a:t>
            </a:r>
            <a:r>
              <a:rPr lang="en-US" dirty="0">
                <a:latin typeface="Arial" charset="0"/>
              </a:rPr>
              <a:t>in an object</a:t>
            </a:r>
          </a:p>
        </p:txBody>
      </p:sp>
      <p:sp>
        <p:nvSpPr>
          <p:cNvPr id="23" name="Freeform 22"/>
          <p:cNvSpPr/>
          <p:nvPr/>
        </p:nvSpPr>
        <p:spPr bwMode="auto">
          <a:xfrm>
            <a:off x="2464914" y="1426464"/>
            <a:ext cx="4349386" cy="4427990"/>
          </a:xfrm>
          <a:custGeom>
            <a:avLst/>
            <a:gdLst>
              <a:gd name="connsiteX0" fmla="*/ 0 w 4168877"/>
              <a:gd name="connsiteY0" fmla="*/ 2241755 h 4021394"/>
              <a:gd name="connsiteX1" fmla="*/ 3136490 w 4168877"/>
              <a:gd name="connsiteY1" fmla="*/ 0 h 4021394"/>
              <a:gd name="connsiteX2" fmla="*/ 3991897 w 4168877"/>
              <a:gd name="connsiteY2" fmla="*/ 865239 h 4021394"/>
              <a:gd name="connsiteX3" fmla="*/ 4168877 w 4168877"/>
              <a:gd name="connsiteY3" fmla="*/ 2064774 h 4021394"/>
              <a:gd name="connsiteX4" fmla="*/ 4021393 w 4168877"/>
              <a:gd name="connsiteY4" fmla="*/ 3215149 h 4021394"/>
              <a:gd name="connsiteX5" fmla="*/ 3411793 w 4168877"/>
              <a:gd name="connsiteY5" fmla="*/ 4021394 h 4021394"/>
              <a:gd name="connsiteX6" fmla="*/ 0 w 4168877"/>
              <a:gd name="connsiteY6" fmla="*/ 2241755 h 4021394"/>
              <a:gd name="connsiteX0" fmla="*/ 0 w 4168877"/>
              <a:gd name="connsiteY0" fmla="*/ 1976284 h 3755923"/>
              <a:gd name="connsiteX1" fmla="*/ 2782529 w 4168877"/>
              <a:gd name="connsiteY1" fmla="*/ 0 h 3755923"/>
              <a:gd name="connsiteX2" fmla="*/ 3991897 w 4168877"/>
              <a:gd name="connsiteY2" fmla="*/ 599768 h 3755923"/>
              <a:gd name="connsiteX3" fmla="*/ 4168877 w 4168877"/>
              <a:gd name="connsiteY3" fmla="*/ 1799303 h 3755923"/>
              <a:gd name="connsiteX4" fmla="*/ 4021393 w 4168877"/>
              <a:gd name="connsiteY4" fmla="*/ 2949678 h 3755923"/>
              <a:gd name="connsiteX5" fmla="*/ 3411793 w 4168877"/>
              <a:gd name="connsiteY5" fmla="*/ 3755923 h 3755923"/>
              <a:gd name="connsiteX6" fmla="*/ 0 w 4168877"/>
              <a:gd name="connsiteY6" fmla="*/ 1976284 h 3755923"/>
              <a:gd name="connsiteX0" fmla="*/ 0 w 4168877"/>
              <a:gd name="connsiteY0" fmla="*/ 1976284 h 4050890"/>
              <a:gd name="connsiteX1" fmla="*/ 2782529 w 4168877"/>
              <a:gd name="connsiteY1" fmla="*/ 0 h 4050890"/>
              <a:gd name="connsiteX2" fmla="*/ 3991897 w 4168877"/>
              <a:gd name="connsiteY2" fmla="*/ 599768 h 4050890"/>
              <a:gd name="connsiteX3" fmla="*/ 4168877 w 4168877"/>
              <a:gd name="connsiteY3" fmla="*/ 1799303 h 4050890"/>
              <a:gd name="connsiteX4" fmla="*/ 4021393 w 4168877"/>
              <a:gd name="connsiteY4" fmla="*/ 2949678 h 4050890"/>
              <a:gd name="connsiteX5" fmla="*/ 2762864 w 4168877"/>
              <a:gd name="connsiteY5" fmla="*/ 4050890 h 4050890"/>
              <a:gd name="connsiteX6" fmla="*/ 0 w 4168877"/>
              <a:gd name="connsiteY6" fmla="*/ 1976284 h 4050890"/>
              <a:gd name="connsiteX0" fmla="*/ 0 w 4168877"/>
              <a:gd name="connsiteY0" fmla="*/ 2005781 h 4080387"/>
              <a:gd name="connsiteX1" fmla="*/ 2674374 w 4168877"/>
              <a:gd name="connsiteY1" fmla="*/ 0 h 4080387"/>
              <a:gd name="connsiteX2" fmla="*/ 3991897 w 4168877"/>
              <a:gd name="connsiteY2" fmla="*/ 629265 h 4080387"/>
              <a:gd name="connsiteX3" fmla="*/ 4168877 w 4168877"/>
              <a:gd name="connsiteY3" fmla="*/ 1828800 h 4080387"/>
              <a:gd name="connsiteX4" fmla="*/ 4021393 w 4168877"/>
              <a:gd name="connsiteY4" fmla="*/ 2979175 h 4080387"/>
              <a:gd name="connsiteX5" fmla="*/ 2762864 w 4168877"/>
              <a:gd name="connsiteY5" fmla="*/ 4080387 h 4080387"/>
              <a:gd name="connsiteX6" fmla="*/ 0 w 4168877"/>
              <a:gd name="connsiteY6" fmla="*/ 2005781 h 4080387"/>
              <a:gd name="connsiteX0" fmla="*/ 0 w 4168877"/>
              <a:gd name="connsiteY0" fmla="*/ 2005781 h 4080387"/>
              <a:gd name="connsiteX1" fmla="*/ 2674374 w 4168877"/>
              <a:gd name="connsiteY1" fmla="*/ 0 h 4080387"/>
              <a:gd name="connsiteX2" fmla="*/ 3991897 w 4168877"/>
              <a:gd name="connsiteY2" fmla="*/ 629265 h 4080387"/>
              <a:gd name="connsiteX3" fmla="*/ 4168877 w 4168877"/>
              <a:gd name="connsiteY3" fmla="*/ 1828800 h 4080387"/>
              <a:gd name="connsiteX4" fmla="*/ 3805083 w 4168877"/>
              <a:gd name="connsiteY4" fmla="*/ 3234814 h 4080387"/>
              <a:gd name="connsiteX5" fmla="*/ 2762864 w 4168877"/>
              <a:gd name="connsiteY5" fmla="*/ 4080387 h 4080387"/>
              <a:gd name="connsiteX6" fmla="*/ 0 w 4168877"/>
              <a:gd name="connsiteY6" fmla="*/ 2005781 h 4080387"/>
              <a:gd name="connsiteX0" fmla="*/ 0 w 4306529"/>
              <a:gd name="connsiteY0" fmla="*/ 2005781 h 4080387"/>
              <a:gd name="connsiteX1" fmla="*/ 2674374 w 4306529"/>
              <a:gd name="connsiteY1" fmla="*/ 0 h 4080387"/>
              <a:gd name="connsiteX2" fmla="*/ 3991897 w 4306529"/>
              <a:gd name="connsiteY2" fmla="*/ 629265 h 4080387"/>
              <a:gd name="connsiteX3" fmla="*/ 4306529 w 4306529"/>
              <a:gd name="connsiteY3" fmla="*/ 1966452 h 4080387"/>
              <a:gd name="connsiteX4" fmla="*/ 3805083 w 4306529"/>
              <a:gd name="connsiteY4" fmla="*/ 3234814 h 4080387"/>
              <a:gd name="connsiteX5" fmla="*/ 2762864 w 4306529"/>
              <a:gd name="connsiteY5" fmla="*/ 4080387 h 4080387"/>
              <a:gd name="connsiteX6" fmla="*/ 0 w 4306529"/>
              <a:gd name="connsiteY6" fmla="*/ 2005781 h 4080387"/>
              <a:gd name="connsiteX0" fmla="*/ 0 w 4306529"/>
              <a:gd name="connsiteY0" fmla="*/ 2005781 h 4080387"/>
              <a:gd name="connsiteX1" fmla="*/ 2674374 w 4306529"/>
              <a:gd name="connsiteY1" fmla="*/ 0 h 4080387"/>
              <a:gd name="connsiteX2" fmla="*/ 3991897 w 4306529"/>
              <a:gd name="connsiteY2" fmla="*/ 629265 h 4080387"/>
              <a:gd name="connsiteX3" fmla="*/ 4306529 w 4306529"/>
              <a:gd name="connsiteY3" fmla="*/ 1966452 h 4080387"/>
              <a:gd name="connsiteX4" fmla="*/ 3834580 w 4306529"/>
              <a:gd name="connsiteY4" fmla="*/ 3293807 h 4080387"/>
              <a:gd name="connsiteX5" fmla="*/ 2762864 w 4306529"/>
              <a:gd name="connsiteY5" fmla="*/ 4080387 h 4080387"/>
              <a:gd name="connsiteX6" fmla="*/ 0 w 4306529"/>
              <a:gd name="connsiteY6" fmla="*/ 2005781 h 4080387"/>
              <a:gd name="connsiteX0" fmla="*/ 0 w 4306529"/>
              <a:gd name="connsiteY0" fmla="*/ 2005781 h 4080387"/>
              <a:gd name="connsiteX1" fmla="*/ 2674374 w 4306529"/>
              <a:gd name="connsiteY1" fmla="*/ 0 h 4080387"/>
              <a:gd name="connsiteX2" fmla="*/ 3854245 w 4306529"/>
              <a:gd name="connsiteY2" fmla="*/ 796413 h 4080387"/>
              <a:gd name="connsiteX3" fmla="*/ 4306529 w 4306529"/>
              <a:gd name="connsiteY3" fmla="*/ 1966452 h 4080387"/>
              <a:gd name="connsiteX4" fmla="*/ 3834580 w 4306529"/>
              <a:gd name="connsiteY4" fmla="*/ 3293807 h 4080387"/>
              <a:gd name="connsiteX5" fmla="*/ 2762864 w 4306529"/>
              <a:gd name="connsiteY5" fmla="*/ 4080387 h 4080387"/>
              <a:gd name="connsiteX6" fmla="*/ 0 w 4306529"/>
              <a:gd name="connsiteY6" fmla="*/ 2005781 h 4080387"/>
              <a:gd name="connsiteX0" fmla="*/ 0 w 4286865"/>
              <a:gd name="connsiteY0" fmla="*/ 2005781 h 4080387"/>
              <a:gd name="connsiteX1" fmla="*/ 2674374 w 4286865"/>
              <a:gd name="connsiteY1" fmla="*/ 0 h 4080387"/>
              <a:gd name="connsiteX2" fmla="*/ 3854245 w 4286865"/>
              <a:gd name="connsiteY2" fmla="*/ 796413 h 4080387"/>
              <a:gd name="connsiteX3" fmla="*/ 4286865 w 4286865"/>
              <a:gd name="connsiteY3" fmla="*/ 2104103 h 4080387"/>
              <a:gd name="connsiteX4" fmla="*/ 3834580 w 4286865"/>
              <a:gd name="connsiteY4" fmla="*/ 3293807 h 4080387"/>
              <a:gd name="connsiteX5" fmla="*/ 2762864 w 4286865"/>
              <a:gd name="connsiteY5" fmla="*/ 4080387 h 4080387"/>
              <a:gd name="connsiteX6" fmla="*/ 0 w 4286865"/>
              <a:gd name="connsiteY6" fmla="*/ 2005781 h 4080387"/>
              <a:gd name="connsiteX0" fmla="*/ 0 w 4286865"/>
              <a:gd name="connsiteY0" fmla="*/ 2418736 h 4493342"/>
              <a:gd name="connsiteX1" fmla="*/ 3451123 w 4286865"/>
              <a:gd name="connsiteY1" fmla="*/ 0 h 4493342"/>
              <a:gd name="connsiteX2" fmla="*/ 3854245 w 4286865"/>
              <a:gd name="connsiteY2" fmla="*/ 1209368 h 4493342"/>
              <a:gd name="connsiteX3" fmla="*/ 4286865 w 4286865"/>
              <a:gd name="connsiteY3" fmla="*/ 2517058 h 4493342"/>
              <a:gd name="connsiteX4" fmla="*/ 3834580 w 4286865"/>
              <a:gd name="connsiteY4" fmla="*/ 3706762 h 4493342"/>
              <a:gd name="connsiteX5" fmla="*/ 2762864 w 4286865"/>
              <a:gd name="connsiteY5" fmla="*/ 4493342 h 4493342"/>
              <a:gd name="connsiteX6" fmla="*/ 0 w 4286865"/>
              <a:gd name="connsiteY6" fmla="*/ 2418736 h 4493342"/>
              <a:gd name="connsiteX0" fmla="*/ 0 w 4286865"/>
              <a:gd name="connsiteY0" fmla="*/ 2418736 h 4916129"/>
              <a:gd name="connsiteX1" fmla="*/ 3451123 w 4286865"/>
              <a:gd name="connsiteY1" fmla="*/ 0 h 4916129"/>
              <a:gd name="connsiteX2" fmla="*/ 3854245 w 4286865"/>
              <a:gd name="connsiteY2" fmla="*/ 1209368 h 4916129"/>
              <a:gd name="connsiteX3" fmla="*/ 4286865 w 4286865"/>
              <a:gd name="connsiteY3" fmla="*/ 2517058 h 4916129"/>
              <a:gd name="connsiteX4" fmla="*/ 3834580 w 4286865"/>
              <a:gd name="connsiteY4" fmla="*/ 3706762 h 4916129"/>
              <a:gd name="connsiteX5" fmla="*/ 3628103 w 4286865"/>
              <a:gd name="connsiteY5" fmla="*/ 4916129 h 4916129"/>
              <a:gd name="connsiteX6" fmla="*/ 0 w 4286865"/>
              <a:gd name="connsiteY6" fmla="*/ 2418736 h 4916129"/>
              <a:gd name="connsiteX0" fmla="*/ 0 w 4286865"/>
              <a:gd name="connsiteY0" fmla="*/ 2467897 h 4965290"/>
              <a:gd name="connsiteX1" fmla="*/ 3441290 w 4286865"/>
              <a:gd name="connsiteY1" fmla="*/ 0 h 4965290"/>
              <a:gd name="connsiteX2" fmla="*/ 3854245 w 4286865"/>
              <a:gd name="connsiteY2" fmla="*/ 1258529 h 4965290"/>
              <a:gd name="connsiteX3" fmla="*/ 4286865 w 4286865"/>
              <a:gd name="connsiteY3" fmla="*/ 2566219 h 4965290"/>
              <a:gd name="connsiteX4" fmla="*/ 3834580 w 4286865"/>
              <a:gd name="connsiteY4" fmla="*/ 3755923 h 4965290"/>
              <a:gd name="connsiteX5" fmla="*/ 3628103 w 4286865"/>
              <a:gd name="connsiteY5" fmla="*/ 4965290 h 4965290"/>
              <a:gd name="connsiteX6" fmla="*/ 0 w 4286865"/>
              <a:gd name="connsiteY6" fmla="*/ 2467897 h 4965290"/>
              <a:gd name="connsiteX0" fmla="*/ 0 w 4286865"/>
              <a:gd name="connsiteY0" fmla="*/ 2467897 h 5004619"/>
              <a:gd name="connsiteX1" fmla="*/ 3441290 w 4286865"/>
              <a:gd name="connsiteY1" fmla="*/ 0 h 5004619"/>
              <a:gd name="connsiteX2" fmla="*/ 3854245 w 4286865"/>
              <a:gd name="connsiteY2" fmla="*/ 1258529 h 5004619"/>
              <a:gd name="connsiteX3" fmla="*/ 4286865 w 4286865"/>
              <a:gd name="connsiteY3" fmla="*/ 2566219 h 5004619"/>
              <a:gd name="connsiteX4" fmla="*/ 3834580 w 4286865"/>
              <a:gd name="connsiteY4" fmla="*/ 3755923 h 5004619"/>
              <a:gd name="connsiteX5" fmla="*/ 3677264 w 4286865"/>
              <a:gd name="connsiteY5" fmla="*/ 5004619 h 5004619"/>
              <a:gd name="connsiteX6" fmla="*/ 0 w 4286865"/>
              <a:gd name="connsiteY6" fmla="*/ 2467897 h 5004619"/>
              <a:gd name="connsiteX0" fmla="*/ 0 w 4286865"/>
              <a:gd name="connsiteY0" fmla="*/ 2467897 h 5004619"/>
              <a:gd name="connsiteX1" fmla="*/ 3441290 w 4286865"/>
              <a:gd name="connsiteY1" fmla="*/ 0 h 5004619"/>
              <a:gd name="connsiteX2" fmla="*/ 3854245 w 4286865"/>
              <a:gd name="connsiteY2" fmla="*/ 1258529 h 5004619"/>
              <a:gd name="connsiteX3" fmla="*/ 4286865 w 4286865"/>
              <a:gd name="connsiteY3" fmla="*/ 2566219 h 5004619"/>
              <a:gd name="connsiteX4" fmla="*/ 4286864 w 4286865"/>
              <a:gd name="connsiteY4" fmla="*/ 3962400 h 5004619"/>
              <a:gd name="connsiteX5" fmla="*/ 3677264 w 4286865"/>
              <a:gd name="connsiteY5" fmla="*/ 5004619 h 5004619"/>
              <a:gd name="connsiteX6" fmla="*/ 0 w 4286865"/>
              <a:gd name="connsiteY6" fmla="*/ 2467897 h 5004619"/>
              <a:gd name="connsiteX0" fmla="*/ 0 w 4286865"/>
              <a:gd name="connsiteY0" fmla="*/ 2467897 h 5004619"/>
              <a:gd name="connsiteX1" fmla="*/ 3441290 w 4286865"/>
              <a:gd name="connsiteY1" fmla="*/ 0 h 5004619"/>
              <a:gd name="connsiteX2" fmla="*/ 4257367 w 4286865"/>
              <a:gd name="connsiteY2" fmla="*/ 1199535 h 5004619"/>
              <a:gd name="connsiteX3" fmla="*/ 4286865 w 4286865"/>
              <a:gd name="connsiteY3" fmla="*/ 2566219 h 5004619"/>
              <a:gd name="connsiteX4" fmla="*/ 4286864 w 4286865"/>
              <a:gd name="connsiteY4" fmla="*/ 3962400 h 5004619"/>
              <a:gd name="connsiteX5" fmla="*/ 3677264 w 4286865"/>
              <a:gd name="connsiteY5" fmla="*/ 5004619 h 5004619"/>
              <a:gd name="connsiteX6" fmla="*/ 0 w 4286865"/>
              <a:gd name="connsiteY6" fmla="*/ 2467897 h 5004619"/>
              <a:gd name="connsiteX0" fmla="*/ 0 w 4847303"/>
              <a:gd name="connsiteY0" fmla="*/ 2467897 h 5004619"/>
              <a:gd name="connsiteX1" fmla="*/ 3441290 w 4847303"/>
              <a:gd name="connsiteY1" fmla="*/ 0 h 5004619"/>
              <a:gd name="connsiteX2" fmla="*/ 4257367 w 4847303"/>
              <a:gd name="connsiteY2" fmla="*/ 1199535 h 5004619"/>
              <a:gd name="connsiteX3" fmla="*/ 4847303 w 4847303"/>
              <a:gd name="connsiteY3" fmla="*/ 2389239 h 5004619"/>
              <a:gd name="connsiteX4" fmla="*/ 4286864 w 4847303"/>
              <a:gd name="connsiteY4" fmla="*/ 3962400 h 5004619"/>
              <a:gd name="connsiteX5" fmla="*/ 3677264 w 4847303"/>
              <a:gd name="connsiteY5" fmla="*/ 5004619 h 5004619"/>
              <a:gd name="connsiteX6" fmla="*/ 0 w 4847303"/>
              <a:gd name="connsiteY6" fmla="*/ 2467897 h 5004619"/>
              <a:gd name="connsiteX0" fmla="*/ 0 w 4896464"/>
              <a:gd name="connsiteY0" fmla="*/ 2467897 h 5004619"/>
              <a:gd name="connsiteX1" fmla="*/ 3441290 w 4896464"/>
              <a:gd name="connsiteY1" fmla="*/ 0 h 5004619"/>
              <a:gd name="connsiteX2" fmla="*/ 4257367 w 4896464"/>
              <a:gd name="connsiteY2" fmla="*/ 1199535 h 5004619"/>
              <a:gd name="connsiteX3" fmla="*/ 4847303 w 4896464"/>
              <a:gd name="connsiteY3" fmla="*/ 2389239 h 5004619"/>
              <a:gd name="connsiteX4" fmla="*/ 4896464 w 4896464"/>
              <a:gd name="connsiteY4" fmla="*/ 4218038 h 5004619"/>
              <a:gd name="connsiteX5" fmla="*/ 3677264 w 4896464"/>
              <a:gd name="connsiteY5" fmla="*/ 5004619 h 5004619"/>
              <a:gd name="connsiteX6" fmla="*/ 0 w 4896464"/>
              <a:gd name="connsiteY6" fmla="*/ 2467897 h 5004619"/>
              <a:gd name="connsiteX0" fmla="*/ 0 w 4896464"/>
              <a:gd name="connsiteY0" fmla="*/ 2467897 h 4984955"/>
              <a:gd name="connsiteX1" fmla="*/ 3441290 w 4896464"/>
              <a:gd name="connsiteY1" fmla="*/ 0 h 4984955"/>
              <a:gd name="connsiteX2" fmla="*/ 4257367 w 4896464"/>
              <a:gd name="connsiteY2" fmla="*/ 1199535 h 4984955"/>
              <a:gd name="connsiteX3" fmla="*/ 4847303 w 4896464"/>
              <a:gd name="connsiteY3" fmla="*/ 2389239 h 4984955"/>
              <a:gd name="connsiteX4" fmla="*/ 4896464 w 4896464"/>
              <a:gd name="connsiteY4" fmla="*/ 4218038 h 4984955"/>
              <a:gd name="connsiteX5" fmla="*/ 3824748 w 4896464"/>
              <a:gd name="connsiteY5" fmla="*/ 4984955 h 4984955"/>
              <a:gd name="connsiteX6" fmla="*/ 0 w 4896464"/>
              <a:gd name="connsiteY6" fmla="*/ 2467897 h 498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6464" h="4984955">
                <a:moveTo>
                  <a:pt x="0" y="2467897"/>
                </a:moveTo>
                <a:lnTo>
                  <a:pt x="3441290" y="0"/>
                </a:lnTo>
                <a:lnTo>
                  <a:pt x="4257367" y="1199535"/>
                </a:lnTo>
                <a:lnTo>
                  <a:pt x="4847303" y="2389239"/>
                </a:lnTo>
                <a:cubicBezTo>
                  <a:pt x="4847303" y="2854633"/>
                  <a:pt x="4896464" y="3752644"/>
                  <a:pt x="4896464" y="4218038"/>
                </a:cubicBezTo>
                <a:lnTo>
                  <a:pt x="3824748" y="4984955"/>
                </a:lnTo>
                <a:lnTo>
                  <a:pt x="0" y="2467897"/>
                </a:lnTo>
                <a:close/>
              </a:path>
            </a:pathLst>
          </a:custGeom>
          <a:gradFill flip="none" rotWithShape="1">
            <a:gsLst>
              <a:gs pos="0">
                <a:srgbClr val="9900FF"/>
              </a:gs>
              <a:gs pos="13000">
                <a:srgbClr val="A972F3"/>
              </a:gs>
              <a:gs pos="77000">
                <a:srgbClr val="9900FF">
                  <a:lumMod val="0"/>
                  <a:lumOff val="100000"/>
                  <a:alpha val="55000"/>
                </a:srgbClr>
              </a:gs>
            </a:gsLst>
            <a:lin ang="0" scaled="1"/>
            <a:tileRect/>
          </a:gradFill>
          <a:ln w="9525" cap="flat" cmpd="sng" algn="ctr">
            <a:noFill/>
            <a:prstDash val="solid"/>
            <a:round/>
            <a:headEnd type="none" w="med" len="med"/>
            <a:tailEnd type="none" w="med" len="med"/>
          </a:ln>
          <a:effectLst/>
        </p:spPr>
        <p:txBody>
          <a:bodyPr vert="horz" wrap="square" lIns="81224" tIns="40611" rIns="81224" bIns="40611" numCol="1" rtlCol="0" anchor="t" anchorCtr="0" compatLnSpc="1">
            <a:prstTxWarp prst="textNoShape">
              <a:avLst/>
            </a:prstTxWarp>
          </a:bodyPr>
          <a:lstStyle/>
          <a:p>
            <a:pPr algn="ctr" defTabSz="812209"/>
            <a:endParaRPr lang="en-US" sz="1599" dirty="0" err="1"/>
          </a:p>
        </p:txBody>
      </p:sp>
      <p:pic>
        <p:nvPicPr>
          <p:cNvPr id="3" name="Picture 2"/>
          <p:cNvPicPr>
            <a:picLocks noChangeAspect="1"/>
          </p:cNvPicPr>
          <p:nvPr/>
        </p:nvPicPr>
        <p:blipFill>
          <a:blip r:embed="rId2"/>
          <a:stretch>
            <a:fillRect/>
          </a:stretch>
        </p:blipFill>
        <p:spPr>
          <a:xfrm>
            <a:off x="7286703" y="1651425"/>
            <a:ext cx="4606767" cy="4905354"/>
          </a:xfrm>
          <a:prstGeom prst="rect">
            <a:avLst/>
          </a:prstGeom>
        </p:spPr>
      </p:pic>
    </p:spTree>
    <p:extLst>
      <p:ext uri="{BB962C8B-B14F-4D97-AF65-F5344CB8AC3E}">
        <p14:creationId xmlns:p14="http://schemas.microsoft.com/office/powerpoint/2010/main" val="24995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ltLang="zh-CN" sz="4400" dirty="0">
                <a:solidFill>
                  <a:srgbClr val="000000"/>
                </a:solidFill>
              </a:rPr>
              <a:t>Tam Window &amp; PI-Line (Necessity)</a:t>
            </a:r>
            <a:endParaRPr lang="en-US" sz="4400" dirty="0"/>
          </a:p>
        </p:txBody>
      </p:sp>
      <p:sp>
        <p:nvSpPr>
          <p:cNvPr id="4" name="Oval 2"/>
          <p:cNvSpPr>
            <a:spLocks noChangeArrowheads="1"/>
          </p:cNvSpPr>
          <p:nvPr/>
        </p:nvSpPr>
        <p:spPr bwMode="auto">
          <a:xfrm>
            <a:off x="2789328" y="4864492"/>
            <a:ext cx="165330" cy="165330"/>
          </a:xfrm>
          <a:prstGeom prst="ellipse">
            <a:avLst/>
          </a:prstGeom>
          <a:solidFill>
            <a:srgbClr val="FF0000"/>
          </a:solidFill>
          <a:ln w="12700">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en-US" altLang="en-US" sz="1400"/>
          </a:p>
        </p:txBody>
      </p:sp>
      <p:sp>
        <p:nvSpPr>
          <p:cNvPr id="5" name="Freeform 3"/>
          <p:cNvSpPr>
            <a:spLocks/>
          </p:cNvSpPr>
          <p:nvPr/>
        </p:nvSpPr>
        <p:spPr bwMode="auto">
          <a:xfrm>
            <a:off x="2461833" y="2767737"/>
            <a:ext cx="912492" cy="1473660"/>
          </a:xfrm>
          <a:custGeom>
            <a:avLst/>
            <a:gdLst>
              <a:gd name="T0" fmla="*/ 0 w 552"/>
              <a:gd name="T1" fmla="*/ 0 h 921"/>
              <a:gd name="T2" fmla="*/ 0 w 552"/>
              <a:gd name="T3" fmla="*/ 2147483647 h 921"/>
              <a:gd name="T4" fmla="*/ 2147483647 w 552"/>
              <a:gd name="T5" fmla="*/ 2147483647 h 921"/>
              <a:gd name="T6" fmla="*/ 2147483647 w 552"/>
              <a:gd name="T7" fmla="*/ 2147483647 h 921"/>
              <a:gd name="T8" fmla="*/ 2147483647 w 552"/>
              <a:gd name="T9" fmla="*/ 2147483647 h 921"/>
              <a:gd name="T10" fmla="*/ 2147483647 w 552"/>
              <a:gd name="T11" fmla="*/ 2147483647 h 921"/>
              <a:gd name="T12" fmla="*/ 2147483647 w 552"/>
              <a:gd name="T13" fmla="*/ 2147483647 h 921"/>
              <a:gd name="T14" fmla="*/ 2147483647 w 552"/>
              <a:gd name="T15" fmla="*/ 2147483647 h 921"/>
              <a:gd name="T16" fmla="*/ 2147483647 w 552"/>
              <a:gd name="T17" fmla="*/ 2147483647 h 921"/>
              <a:gd name="T18" fmla="*/ 2147483647 w 552"/>
              <a:gd name="T19" fmla="*/ 2147483647 h 921"/>
              <a:gd name="T20" fmla="*/ 2147483647 w 552"/>
              <a:gd name="T21" fmla="*/ 2147483647 h 921"/>
              <a:gd name="T22" fmla="*/ 2147483647 w 552"/>
              <a:gd name="T23" fmla="*/ 2147483647 h 921"/>
              <a:gd name="T24" fmla="*/ 2147483647 w 552"/>
              <a:gd name="T25" fmla="*/ 2147483647 h 921"/>
              <a:gd name="T26" fmla="*/ 2147483647 w 552"/>
              <a:gd name="T27" fmla="*/ 2147483647 h 921"/>
              <a:gd name="T28" fmla="*/ 0 w 552"/>
              <a:gd name="T29" fmla="*/ 0 h 9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921"/>
              <a:gd name="T47" fmla="*/ 552 w 552"/>
              <a:gd name="T48" fmla="*/ 921 h 9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921">
                <a:moveTo>
                  <a:pt x="0" y="0"/>
                </a:moveTo>
                <a:lnTo>
                  <a:pt x="0" y="618"/>
                </a:lnTo>
                <a:lnTo>
                  <a:pt x="117" y="651"/>
                </a:lnTo>
                <a:lnTo>
                  <a:pt x="267" y="708"/>
                </a:lnTo>
                <a:lnTo>
                  <a:pt x="402" y="780"/>
                </a:lnTo>
                <a:lnTo>
                  <a:pt x="480" y="837"/>
                </a:lnTo>
                <a:lnTo>
                  <a:pt x="534" y="894"/>
                </a:lnTo>
                <a:lnTo>
                  <a:pt x="552" y="921"/>
                </a:lnTo>
                <a:lnTo>
                  <a:pt x="552" y="357"/>
                </a:lnTo>
                <a:lnTo>
                  <a:pt x="531" y="285"/>
                </a:lnTo>
                <a:lnTo>
                  <a:pt x="453" y="201"/>
                </a:lnTo>
                <a:lnTo>
                  <a:pt x="345" y="126"/>
                </a:lnTo>
                <a:lnTo>
                  <a:pt x="237" y="75"/>
                </a:lnTo>
                <a:lnTo>
                  <a:pt x="105" y="30"/>
                </a:lnTo>
                <a:lnTo>
                  <a:pt x="0" y="0"/>
                </a:lnTo>
                <a:close/>
              </a:path>
            </a:pathLst>
          </a:custGeom>
          <a:solidFill>
            <a:srgbClr val="009900">
              <a:alpha val="50195"/>
            </a:srgbClr>
          </a:solidFill>
          <a:ln>
            <a:noFill/>
          </a:ln>
          <a:extLst>
            <a:ext uri="{91240B29-F687-4F45-9708-019B960494DF}">
              <a14:hiddenLine xmlns:a14="http://schemas.microsoft.com/office/drawing/2010/main" w="50800" cap="flat" cmpd="sng">
                <a:solidFill>
                  <a:srgbClr val="000000"/>
                </a:solidFill>
                <a:prstDash val="solid"/>
                <a:round/>
                <a:headEnd/>
                <a:tailEnd/>
              </a14:hiddenLine>
            </a:ext>
          </a:extLst>
        </p:spPr>
        <p:txBody>
          <a:bodyPr/>
          <a:lstStyle/>
          <a:p>
            <a:pPr eaLnBrk="1" hangingPunct="1"/>
            <a:endParaRPr lang="en-US" sz="1400" baseline="-25000">
              <a:solidFill>
                <a:srgbClr val="FFFFFF"/>
              </a:solidFill>
              <a:ea typeface="宋体" panose="02010600030101010101" pitchFamily="2" charset="-122"/>
            </a:endParaRPr>
          </a:p>
        </p:txBody>
      </p:sp>
      <p:sp>
        <p:nvSpPr>
          <p:cNvPr id="6" name="Line 5"/>
          <p:cNvSpPr>
            <a:spLocks noChangeShapeType="1"/>
          </p:cNvSpPr>
          <p:nvPr/>
        </p:nvSpPr>
        <p:spPr bwMode="auto">
          <a:xfrm>
            <a:off x="1112170" y="3881621"/>
            <a:ext cx="1678734" cy="1021094"/>
          </a:xfrm>
          <a:prstGeom prst="line">
            <a:avLst/>
          </a:prstGeom>
          <a:noFill/>
          <a:ln w="50800">
            <a:solidFill>
              <a:srgbClr val="FF6600"/>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7" name="Oval 6"/>
          <p:cNvSpPr>
            <a:spLocks noChangeArrowheads="1"/>
          </p:cNvSpPr>
          <p:nvPr/>
        </p:nvSpPr>
        <p:spPr bwMode="auto">
          <a:xfrm>
            <a:off x="1083555" y="4855025"/>
            <a:ext cx="2278052" cy="59455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en-US" altLang="en-US" sz="1400"/>
          </a:p>
        </p:txBody>
      </p:sp>
      <p:sp>
        <p:nvSpPr>
          <p:cNvPr id="8" name="Line 7"/>
          <p:cNvSpPr>
            <a:spLocks noChangeShapeType="1"/>
          </p:cNvSpPr>
          <p:nvPr/>
        </p:nvSpPr>
        <p:spPr bwMode="auto">
          <a:xfrm>
            <a:off x="2444345" y="2747072"/>
            <a:ext cx="0" cy="102695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9" name="Arc 8"/>
          <p:cNvSpPr>
            <a:spLocks/>
          </p:cNvSpPr>
          <p:nvPr/>
        </p:nvSpPr>
        <p:spPr bwMode="auto">
          <a:xfrm>
            <a:off x="1086734" y="2584920"/>
            <a:ext cx="2278052" cy="1526120"/>
          </a:xfrm>
          <a:custGeom>
            <a:avLst/>
            <a:gdLst>
              <a:gd name="T0" fmla="*/ 0 w 21600"/>
              <a:gd name="T1" fmla="*/ 0 h 41807"/>
              <a:gd name="T2" fmla="*/ 2147483647 w 21600"/>
              <a:gd name="T3" fmla="*/ 2147483647 h 41807"/>
              <a:gd name="T4" fmla="*/ 0 w 21600"/>
              <a:gd name="T5" fmla="*/ 2147483647 h 41807"/>
              <a:gd name="T6" fmla="*/ 0 60000 65536"/>
              <a:gd name="T7" fmla="*/ 0 60000 65536"/>
              <a:gd name="T8" fmla="*/ 0 60000 65536"/>
              <a:gd name="T9" fmla="*/ 0 w 21600"/>
              <a:gd name="T10" fmla="*/ 0 h 41807"/>
              <a:gd name="T11" fmla="*/ 21600 w 21600"/>
              <a:gd name="T12" fmla="*/ 41807 h 41807"/>
            </a:gdLst>
            <a:ahLst/>
            <a:cxnLst>
              <a:cxn ang="T6">
                <a:pos x="T0" y="T1"/>
              </a:cxn>
              <a:cxn ang="T7">
                <a:pos x="T2" y="T3"/>
              </a:cxn>
              <a:cxn ang="T8">
                <a:pos x="T4" y="T5"/>
              </a:cxn>
            </a:cxnLst>
            <a:rect l="T9" t="T10" r="T11" b="T12"/>
            <a:pathLst>
              <a:path w="21600" h="41807" fill="none" extrusionOk="0">
                <a:moveTo>
                  <a:pt x="-1" y="0"/>
                </a:moveTo>
                <a:cubicBezTo>
                  <a:pt x="11929" y="0"/>
                  <a:pt x="21600" y="9670"/>
                  <a:pt x="21600" y="21600"/>
                </a:cubicBezTo>
                <a:cubicBezTo>
                  <a:pt x="21600" y="30585"/>
                  <a:pt x="16037" y="38632"/>
                  <a:pt x="7631" y="41807"/>
                </a:cubicBezTo>
              </a:path>
              <a:path w="21600" h="41807" stroke="0" extrusionOk="0">
                <a:moveTo>
                  <a:pt x="-1" y="0"/>
                </a:moveTo>
                <a:cubicBezTo>
                  <a:pt x="11929" y="0"/>
                  <a:pt x="21600" y="9670"/>
                  <a:pt x="21600" y="21600"/>
                </a:cubicBezTo>
                <a:cubicBezTo>
                  <a:pt x="21600" y="30585"/>
                  <a:pt x="16037" y="38632"/>
                  <a:pt x="7631" y="41807"/>
                </a:cubicBezTo>
                <a:lnTo>
                  <a:pt x="0" y="21600"/>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0" name="Arc 9"/>
          <p:cNvSpPr>
            <a:spLocks/>
          </p:cNvSpPr>
          <p:nvPr/>
        </p:nvSpPr>
        <p:spPr bwMode="auto">
          <a:xfrm flipV="1">
            <a:off x="1759183" y="3659563"/>
            <a:ext cx="1605605" cy="1513402"/>
          </a:xfrm>
          <a:custGeom>
            <a:avLst/>
            <a:gdLst>
              <a:gd name="T0" fmla="*/ 0 w 21600"/>
              <a:gd name="T1" fmla="*/ 0 h 43095"/>
              <a:gd name="T2" fmla="*/ 2147483647 w 21600"/>
              <a:gd name="T3" fmla="*/ 2147483647 h 43095"/>
              <a:gd name="T4" fmla="*/ 0 w 21600"/>
              <a:gd name="T5" fmla="*/ 2147483647 h 43095"/>
              <a:gd name="T6" fmla="*/ 0 60000 65536"/>
              <a:gd name="T7" fmla="*/ 0 60000 65536"/>
              <a:gd name="T8" fmla="*/ 0 60000 65536"/>
              <a:gd name="T9" fmla="*/ 0 w 21600"/>
              <a:gd name="T10" fmla="*/ 0 h 43095"/>
              <a:gd name="T11" fmla="*/ 21600 w 21600"/>
              <a:gd name="T12" fmla="*/ 43095 h 43095"/>
            </a:gdLst>
            <a:ahLst/>
            <a:cxnLst>
              <a:cxn ang="T6">
                <a:pos x="T0" y="T1"/>
              </a:cxn>
              <a:cxn ang="T7">
                <a:pos x="T2" y="T3"/>
              </a:cxn>
              <a:cxn ang="T8">
                <a:pos x="T4" y="T5"/>
              </a:cxn>
            </a:cxnLst>
            <a:rect l="T9" t="T10" r="T11" b="T12"/>
            <a:pathLst>
              <a:path w="21600" h="43095" fill="none" extrusionOk="0">
                <a:moveTo>
                  <a:pt x="-1" y="0"/>
                </a:moveTo>
                <a:cubicBezTo>
                  <a:pt x="11929" y="0"/>
                  <a:pt x="21600" y="9670"/>
                  <a:pt x="21600" y="21600"/>
                </a:cubicBezTo>
                <a:cubicBezTo>
                  <a:pt x="21600" y="32705"/>
                  <a:pt x="13179" y="42000"/>
                  <a:pt x="2127" y="43094"/>
                </a:cubicBezTo>
              </a:path>
              <a:path w="21600" h="43095" stroke="0" extrusionOk="0">
                <a:moveTo>
                  <a:pt x="-1" y="0"/>
                </a:moveTo>
                <a:cubicBezTo>
                  <a:pt x="11929" y="0"/>
                  <a:pt x="21600" y="9670"/>
                  <a:pt x="21600" y="21600"/>
                </a:cubicBezTo>
                <a:cubicBezTo>
                  <a:pt x="21600" y="32705"/>
                  <a:pt x="13179" y="42000"/>
                  <a:pt x="2127" y="43094"/>
                </a:cubicBezTo>
                <a:lnTo>
                  <a:pt x="0" y="21600"/>
                </a:lnTo>
                <a:close/>
              </a:path>
            </a:pathLst>
          </a:custGeom>
          <a:noFill/>
          <a:ln w="38100">
            <a:solidFill>
              <a:srgbClr val="FC012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1" name="Arc 10"/>
          <p:cNvSpPr>
            <a:spLocks/>
          </p:cNvSpPr>
          <p:nvPr/>
        </p:nvSpPr>
        <p:spPr bwMode="auto">
          <a:xfrm flipH="1">
            <a:off x="1081965" y="3661153"/>
            <a:ext cx="1085770" cy="240046"/>
          </a:xfrm>
          <a:custGeom>
            <a:avLst/>
            <a:gdLst>
              <a:gd name="T0" fmla="*/ 2147483647 w 21600"/>
              <a:gd name="T1" fmla="*/ 0 h 21108"/>
              <a:gd name="T2" fmla="*/ 2147483647 w 21600"/>
              <a:gd name="T3" fmla="*/ 2147483647 h 21108"/>
              <a:gd name="T4" fmla="*/ 0 w 21600"/>
              <a:gd name="T5" fmla="*/ 2147483647 h 21108"/>
              <a:gd name="T6" fmla="*/ 0 60000 65536"/>
              <a:gd name="T7" fmla="*/ 0 60000 65536"/>
              <a:gd name="T8" fmla="*/ 0 60000 65536"/>
              <a:gd name="T9" fmla="*/ 0 w 21600"/>
              <a:gd name="T10" fmla="*/ 0 h 21108"/>
              <a:gd name="T11" fmla="*/ 21600 w 21600"/>
              <a:gd name="T12" fmla="*/ 21108 h 21108"/>
            </a:gdLst>
            <a:ahLst/>
            <a:cxnLst>
              <a:cxn ang="T6">
                <a:pos x="T0" y="T1"/>
              </a:cxn>
              <a:cxn ang="T7">
                <a:pos x="T2" y="T3"/>
              </a:cxn>
              <a:cxn ang="T8">
                <a:pos x="T4" y="T5"/>
              </a:cxn>
            </a:cxnLst>
            <a:rect l="T9" t="T10" r="T11" b="T12"/>
            <a:pathLst>
              <a:path w="21600" h="21108" fill="none" extrusionOk="0">
                <a:moveTo>
                  <a:pt x="4582" y="-1"/>
                </a:moveTo>
                <a:cubicBezTo>
                  <a:pt x="14514" y="2155"/>
                  <a:pt x="21600" y="10944"/>
                  <a:pt x="21600" y="21108"/>
                </a:cubicBezTo>
              </a:path>
              <a:path w="21600" h="21108" stroke="0" extrusionOk="0">
                <a:moveTo>
                  <a:pt x="4582" y="-1"/>
                </a:moveTo>
                <a:cubicBezTo>
                  <a:pt x="14514" y="2155"/>
                  <a:pt x="21600" y="10944"/>
                  <a:pt x="21600" y="21108"/>
                </a:cubicBezTo>
                <a:lnTo>
                  <a:pt x="0" y="21108"/>
                </a:lnTo>
                <a:close/>
              </a:path>
            </a:pathLst>
          </a:custGeom>
          <a:noFill/>
          <a:ln w="38100">
            <a:solidFill>
              <a:srgbClr val="FC012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2" name="Line 11"/>
          <p:cNvSpPr>
            <a:spLocks noChangeShapeType="1"/>
          </p:cNvSpPr>
          <p:nvPr/>
        </p:nvSpPr>
        <p:spPr bwMode="auto">
          <a:xfrm>
            <a:off x="1086734" y="2638972"/>
            <a:ext cx="0" cy="25403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3" name="Line 12"/>
          <p:cNvSpPr>
            <a:spLocks noChangeShapeType="1"/>
          </p:cNvSpPr>
          <p:nvPr/>
        </p:nvSpPr>
        <p:spPr bwMode="auto">
          <a:xfrm>
            <a:off x="3364786" y="2638972"/>
            <a:ext cx="0" cy="248630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4" name="Arc 13"/>
          <p:cNvSpPr>
            <a:spLocks/>
          </p:cNvSpPr>
          <p:nvPr/>
        </p:nvSpPr>
        <p:spPr bwMode="auto">
          <a:xfrm flipH="1" flipV="1">
            <a:off x="1086735" y="3896429"/>
            <a:ext cx="1095309" cy="216200"/>
          </a:xfrm>
          <a:custGeom>
            <a:avLst/>
            <a:gdLst>
              <a:gd name="T0" fmla="*/ 2147483647 w 21600"/>
              <a:gd name="T1" fmla="*/ 0 h 20941"/>
              <a:gd name="T2" fmla="*/ 2147483647 w 21600"/>
              <a:gd name="T3" fmla="*/ 2147483647 h 20941"/>
              <a:gd name="T4" fmla="*/ 0 w 21600"/>
              <a:gd name="T5" fmla="*/ 2147483647 h 20941"/>
              <a:gd name="T6" fmla="*/ 0 60000 65536"/>
              <a:gd name="T7" fmla="*/ 0 60000 65536"/>
              <a:gd name="T8" fmla="*/ 0 60000 65536"/>
              <a:gd name="T9" fmla="*/ 0 w 21600"/>
              <a:gd name="T10" fmla="*/ 0 h 20941"/>
              <a:gd name="T11" fmla="*/ 21600 w 21600"/>
              <a:gd name="T12" fmla="*/ 20941 h 20941"/>
            </a:gdLst>
            <a:ahLst/>
            <a:cxnLst>
              <a:cxn ang="T6">
                <a:pos x="T0" y="T1"/>
              </a:cxn>
              <a:cxn ang="T7">
                <a:pos x="T2" y="T3"/>
              </a:cxn>
              <a:cxn ang="T8">
                <a:pos x="T4" y="T5"/>
              </a:cxn>
            </a:cxnLst>
            <a:rect l="T9" t="T10" r="T11" b="T12"/>
            <a:pathLst>
              <a:path w="21600" h="20941" fill="none" extrusionOk="0">
                <a:moveTo>
                  <a:pt x="5295" y="0"/>
                </a:moveTo>
                <a:cubicBezTo>
                  <a:pt x="14883" y="2425"/>
                  <a:pt x="21600" y="11051"/>
                  <a:pt x="21600" y="20941"/>
                </a:cubicBezTo>
              </a:path>
              <a:path w="21600" h="20941" stroke="0" extrusionOk="0">
                <a:moveTo>
                  <a:pt x="5295" y="0"/>
                </a:moveTo>
                <a:cubicBezTo>
                  <a:pt x="14883" y="2425"/>
                  <a:pt x="21600" y="11051"/>
                  <a:pt x="21600" y="20941"/>
                </a:cubicBezTo>
                <a:lnTo>
                  <a:pt x="0" y="2094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5" name="Line 14"/>
          <p:cNvSpPr>
            <a:spLocks noChangeShapeType="1"/>
          </p:cNvSpPr>
          <p:nvPr/>
        </p:nvSpPr>
        <p:spPr bwMode="auto">
          <a:xfrm>
            <a:off x="2005585" y="4098323"/>
            <a:ext cx="0" cy="10507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6" name="Line 15"/>
          <p:cNvSpPr>
            <a:spLocks noChangeShapeType="1"/>
          </p:cNvSpPr>
          <p:nvPr/>
        </p:nvSpPr>
        <p:spPr bwMode="auto">
          <a:xfrm>
            <a:off x="3364786" y="3395673"/>
            <a:ext cx="0" cy="102695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7" name="Line 16"/>
          <p:cNvSpPr>
            <a:spLocks noChangeShapeType="1"/>
          </p:cNvSpPr>
          <p:nvPr/>
        </p:nvSpPr>
        <p:spPr bwMode="auto">
          <a:xfrm flipV="1">
            <a:off x="1077197" y="2747071"/>
            <a:ext cx="1367149" cy="1130282"/>
          </a:xfrm>
          <a:prstGeom prst="line">
            <a:avLst/>
          </a:prstGeom>
          <a:noFill/>
          <a:ln w="12700">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8" name="Line 17"/>
          <p:cNvSpPr>
            <a:spLocks noChangeShapeType="1"/>
          </p:cNvSpPr>
          <p:nvPr/>
        </p:nvSpPr>
        <p:spPr bwMode="auto">
          <a:xfrm flipV="1">
            <a:off x="1077196" y="3753356"/>
            <a:ext cx="1373508" cy="143074"/>
          </a:xfrm>
          <a:prstGeom prst="line">
            <a:avLst/>
          </a:prstGeom>
          <a:noFill/>
          <a:ln w="12700">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19" name="Line 18"/>
          <p:cNvSpPr>
            <a:spLocks noChangeShapeType="1"/>
          </p:cNvSpPr>
          <p:nvPr/>
        </p:nvSpPr>
        <p:spPr bwMode="auto">
          <a:xfrm>
            <a:off x="1075608" y="3901198"/>
            <a:ext cx="936337" cy="197124"/>
          </a:xfrm>
          <a:prstGeom prst="line">
            <a:avLst/>
          </a:prstGeom>
          <a:noFill/>
          <a:ln w="12700">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20" name="Line 19"/>
          <p:cNvSpPr>
            <a:spLocks noChangeShapeType="1"/>
          </p:cNvSpPr>
          <p:nvPr/>
        </p:nvSpPr>
        <p:spPr bwMode="auto">
          <a:xfrm>
            <a:off x="1070838" y="3886892"/>
            <a:ext cx="941107" cy="1259049"/>
          </a:xfrm>
          <a:prstGeom prst="line">
            <a:avLst/>
          </a:prstGeom>
          <a:noFill/>
          <a:ln w="12700">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sz="1400" baseline="-25000">
              <a:solidFill>
                <a:srgbClr val="FFFFFF"/>
              </a:solidFill>
              <a:ea typeface="宋体" panose="02010600030101010101" pitchFamily="2" charset="-122"/>
            </a:endParaRPr>
          </a:p>
        </p:txBody>
      </p:sp>
      <p:sp>
        <p:nvSpPr>
          <p:cNvPr id="21" name="Rectangle 21"/>
          <p:cNvSpPr>
            <a:spLocks noChangeArrowheads="1"/>
          </p:cNvSpPr>
          <p:nvPr/>
        </p:nvSpPr>
        <p:spPr bwMode="auto">
          <a:xfrm>
            <a:off x="5668521" y="2051620"/>
            <a:ext cx="4533847" cy="33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614" tIns="44512" rIns="90614" bIns="44512">
            <a:spAutoFit/>
          </a:bodyP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algn="just" eaLnBrk="1" hangingPunct="1">
              <a:spcAft>
                <a:spcPts val="1001"/>
              </a:spcAft>
            </a:pPr>
            <a:r>
              <a:rPr lang="en-US" altLang="zh-CN" sz="1803" baseline="0" dirty="0">
                <a:solidFill>
                  <a:schemeClr val="tx1"/>
                </a:solidFill>
              </a:rPr>
              <a:t>A </a:t>
            </a:r>
            <a:r>
              <a:rPr lang="en-US" altLang="zh-CN" sz="1803" baseline="0" dirty="0">
                <a:solidFill>
                  <a:srgbClr val="FF0000"/>
                </a:solidFill>
              </a:rPr>
              <a:t>PI-Segment</a:t>
            </a:r>
            <a:r>
              <a:rPr lang="en-US" altLang="zh-CN" sz="1803" baseline="0" dirty="0">
                <a:solidFill>
                  <a:schemeClr val="tx1"/>
                </a:solidFill>
              </a:rPr>
              <a:t> is a line segment with its endpoints on one helical turn. </a:t>
            </a:r>
            <a:r>
              <a:rPr lang="en-US" altLang="zh-CN" sz="1803" baseline="0" dirty="0">
                <a:solidFill>
                  <a:srgbClr val="FF0000"/>
                </a:solidFill>
              </a:rPr>
              <a:t>Every point is on one and only one PI-line</a:t>
            </a:r>
            <a:r>
              <a:rPr lang="en-US" altLang="zh-CN" sz="1803" baseline="0" dirty="0">
                <a:solidFill>
                  <a:schemeClr val="tx1"/>
                </a:solidFill>
              </a:rPr>
              <a:t> (you can try to prove!).</a:t>
            </a:r>
          </a:p>
          <a:p>
            <a:pPr algn="just" eaLnBrk="1" hangingPunct="1">
              <a:spcAft>
                <a:spcPts val="1001"/>
              </a:spcAft>
            </a:pPr>
            <a:r>
              <a:rPr lang="en-US" altLang="zh-CN" sz="1803" baseline="0" dirty="0">
                <a:solidFill>
                  <a:schemeClr val="tx1"/>
                </a:solidFill>
              </a:rPr>
              <a:t>The helical portion between the two endpoints of a PI-Segment is called a </a:t>
            </a:r>
            <a:r>
              <a:rPr lang="en-US" altLang="zh-CN" sz="1803" baseline="0" dirty="0">
                <a:solidFill>
                  <a:srgbClr val="FF0000"/>
                </a:solidFill>
              </a:rPr>
              <a:t>PI-arc</a:t>
            </a:r>
            <a:r>
              <a:rPr lang="en-US" altLang="zh-CN" sz="1803" baseline="0" dirty="0">
                <a:solidFill>
                  <a:schemeClr val="tx1"/>
                </a:solidFill>
              </a:rPr>
              <a:t>.  </a:t>
            </a:r>
          </a:p>
          <a:p>
            <a:pPr algn="just"/>
            <a:r>
              <a:rPr lang="en-US" altLang="zh-CN" sz="1803" baseline="0" dirty="0">
                <a:solidFill>
                  <a:schemeClr val="tx1"/>
                </a:solidFill>
              </a:rPr>
              <a:t>Tam window is defined as the detector area on a cylindrical surface delimited by two consecutive helical turns (also called the Tam-</a:t>
            </a:r>
            <a:r>
              <a:rPr lang="en-US" altLang="zh-CN" sz="1803" baseline="0" dirty="0" err="1">
                <a:solidFill>
                  <a:schemeClr val="tx1"/>
                </a:solidFill>
              </a:rPr>
              <a:t>Danielsson</a:t>
            </a:r>
            <a:r>
              <a:rPr lang="en-US" altLang="zh-CN" sz="1803" baseline="0" dirty="0">
                <a:solidFill>
                  <a:schemeClr val="tx1"/>
                </a:solidFill>
              </a:rPr>
              <a:t> Window).</a:t>
            </a:r>
          </a:p>
        </p:txBody>
      </p:sp>
      <p:sp>
        <p:nvSpPr>
          <p:cNvPr id="22" name="Oval 22"/>
          <p:cNvSpPr>
            <a:spLocks noChangeArrowheads="1"/>
          </p:cNvSpPr>
          <p:nvPr/>
        </p:nvSpPr>
        <p:spPr bwMode="auto">
          <a:xfrm>
            <a:off x="2272657" y="4558563"/>
            <a:ext cx="133535" cy="133535"/>
          </a:xfrm>
          <a:prstGeom prst="ellipse">
            <a:avLst/>
          </a:prstGeom>
          <a:solidFill>
            <a:schemeClr val="folHlink"/>
          </a:solidFill>
          <a:ln w="50800">
            <a:solidFill>
              <a:schemeClr val="folHlink"/>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en-US" altLang="en-US" sz="1400"/>
          </a:p>
        </p:txBody>
      </p:sp>
      <p:sp>
        <p:nvSpPr>
          <p:cNvPr id="23" name="Oval 23"/>
          <p:cNvSpPr>
            <a:spLocks noChangeArrowheads="1"/>
          </p:cNvSpPr>
          <p:nvPr/>
        </p:nvSpPr>
        <p:spPr bwMode="auto">
          <a:xfrm>
            <a:off x="984993" y="3785149"/>
            <a:ext cx="165330" cy="165330"/>
          </a:xfrm>
          <a:prstGeom prst="ellipse">
            <a:avLst/>
          </a:prstGeom>
          <a:solidFill>
            <a:srgbClr val="FF0000"/>
          </a:solidFill>
          <a:ln w="12700">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en-US" altLang="en-US" sz="1400"/>
          </a:p>
        </p:txBody>
      </p:sp>
      <p:sp>
        <p:nvSpPr>
          <p:cNvPr id="24" name="Oval 24"/>
          <p:cNvSpPr>
            <a:spLocks noChangeArrowheads="1"/>
          </p:cNvSpPr>
          <p:nvPr/>
        </p:nvSpPr>
        <p:spPr bwMode="auto">
          <a:xfrm>
            <a:off x="1083555" y="2314671"/>
            <a:ext cx="2278052" cy="59455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en-US" altLang="en-US" sz="1400"/>
          </a:p>
        </p:txBody>
      </p:sp>
      <p:sp>
        <p:nvSpPr>
          <p:cNvPr id="25" name="Freeform 25"/>
          <p:cNvSpPr>
            <a:spLocks/>
          </p:cNvSpPr>
          <p:nvPr/>
        </p:nvSpPr>
        <p:spPr bwMode="auto">
          <a:xfrm>
            <a:off x="2018303" y="3540336"/>
            <a:ext cx="1328996" cy="1605605"/>
          </a:xfrm>
          <a:custGeom>
            <a:avLst/>
            <a:gdLst>
              <a:gd name="T0" fmla="*/ 2147483647 w 836"/>
              <a:gd name="T1" fmla="*/ 0 h 1010"/>
              <a:gd name="T2" fmla="*/ 2147483647 w 836"/>
              <a:gd name="T3" fmla="*/ 2147483647 h 1010"/>
              <a:gd name="T4" fmla="*/ 2147483647 w 836"/>
              <a:gd name="T5" fmla="*/ 2147483647 h 1010"/>
              <a:gd name="T6" fmla="*/ 2147483647 w 836"/>
              <a:gd name="T7" fmla="*/ 2147483647 h 1010"/>
              <a:gd name="T8" fmla="*/ 2147483647 w 836"/>
              <a:gd name="T9" fmla="*/ 2147483647 h 1010"/>
              <a:gd name="T10" fmla="*/ 2147483647 w 836"/>
              <a:gd name="T11" fmla="*/ 2147483647 h 1010"/>
              <a:gd name="T12" fmla="*/ 2147483647 w 836"/>
              <a:gd name="T13" fmla="*/ 2147483647 h 1010"/>
              <a:gd name="T14" fmla="*/ 2147483647 w 836"/>
              <a:gd name="T15" fmla="*/ 2147483647 h 1010"/>
              <a:gd name="T16" fmla="*/ 2147483647 w 836"/>
              <a:gd name="T17" fmla="*/ 2147483647 h 1010"/>
              <a:gd name="T18" fmla="*/ 0 w 836"/>
              <a:gd name="T19" fmla="*/ 2147483647 h 1010"/>
              <a:gd name="T20" fmla="*/ 0 w 836"/>
              <a:gd name="T21" fmla="*/ 2147483647 h 1010"/>
              <a:gd name="T22" fmla="*/ 2147483647 w 836"/>
              <a:gd name="T23" fmla="*/ 2147483647 h 1010"/>
              <a:gd name="T24" fmla="*/ 2147483647 w 836"/>
              <a:gd name="T25" fmla="*/ 2147483647 h 1010"/>
              <a:gd name="T26" fmla="*/ 2147483647 w 836"/>
              <a:gd name="T27" fmla="*/ 2147483647 h 1010"/>
              <a:gd name="T28" fmla="*/ 2147483647 w 836"/>
              <a:gd name="T29" fmla="*/ 2147483647 h 1010"/>
              <a:gd name="T30" fmla="*/ 2147483647 w 836"/>
              <a:gd name="T31" fmla="*/ 2147483647 h 1010"/>
              <a:gd name="T32" fmla="*/ 2147483647 w 836"/>
              <a:gd name="T33" fmla="*/ 2147483647 h 1010"/>
              <a:gd name="T34" fmla="*/ 2147483647 w 836"/>
              <a:gd name="T35" fmla="*/ 0 h 10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6"/>
              <a:gd name="T55" fmla="*/ 0 h 1010"/>
              <a:gd name="T56" fmla="*/ 836 w 836"/>
              <a:gd name="T57" fmla="*/ 1010 h 10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6" h="1010">
                <a:moveTo>
                  <a:pt x="831" y="0"/>
                </a:moveTo>
                <a:lnTo>
                  <a:pt x="836" y="585"/>
                </a:lnTo>
                <a:lnTo>
                  <a:pt x="809" y="665"/>
                </a:lnTo>
                <a:cubicBezTo>
                  <a:pt x="792" y="694"/>
                  <a:pt x="756" y="735"/>
                  <a:pt x="732" y="759"/>
                </a:cubicBezTo>
                <a:cubicBezTo>
                  <a:pt x="708" y="783"/>
                  <a:pt x="696" y="791"/>
                  <a:pt x="666" y="810"/>
                </a:cubicBezTo>
                <a:cubicBezTo>
                  <a:pt x="636" y="829"/>
                  <a:pt x="595" y="856"/>
                  <a:pt x="552" y="876"/>
                </a:cubicBezTo>
                <a:cubicBezTo>
                  <a:pt x="509" y="896"/>
                  <a:pt x="450" y="918"/>
                  <a:pt x="405" y="933"/>
                </a:cubicBezTo>
                <a:cubicBezTo>
                  <a:pt x="360" y="948"/>
                  <a:pt x="327" y="957"/>
                  <a:pt x="279" y="968"/>
                </a:cubicBezTo>
                <a:cubicBezTo>
                  <a:pt x="231" y="979"/>
                  <a:pt x="162" y="991"/>
                  <a:pt x="116" y="998"/>
                </a:cubicBezTo>
                <a:lnTo>
                  <a:pt x="0" y="1010"/>
                </a:lnTo>
                <a:lnTo>
                  <a:pt x="0" y="360"/>
                </a:lnTo>
                <a:lnTo>
                  <a:pt x="93" y="345"/>
                </a:lnTo>
                <a:cubicBezTo>
                  <a:pt x="138" y="336"/>
                  <a:pt x="218" y="319"/>
                  <a:pt x="269" y="306"/>
                </a:cubicBezTo>
                <a:lnTo>
                  <a:pt x="402" y="267"/>
                </a:lnTo>
                <a:lnTo>
                  <a:pt x="585" y="195"/>
                </a:lnTo>
                <a:lnTo>
                  <a:pt x="696" y="135"/>
                </a:lnTo>
                <a:lnTo>
                  <a:pt x="795" y="51"/>
                </a:lnTo>
                <a:lnTo>
                  <a:pt x="831" y="0"/>
                </a:lnTo>
                <a:close/>
              </a:path>
            </a:pathLst>
          </a:custGeom>
          <a:solidFill>
            <a:srgbClr val="009900">
              <a:alpha val="50195"/>
            </a:srgbClr>
          </a:solidFill>
          <a:ln>
            <a:noFill/>
          </a:ln>
          <a:extLst>
            <a:ext uri="{91240B29-F687-4F45-9708-019B960494DF}">
              <a14:hiddenLine xmlns:a14="http://schemas.microsoft.com/office/drawing/2010/main" w="50800" cap="flat" cmpd="sng">
                <a:solidFill>
                  <a:srgbClr val="000000"/>
                </a:solidFill>
                <a:prstDash val="solid"/>
                <a:round/>
                <a:headEnd type="none" w="med" len="med"/>
                <a:tailEnd type="none" w="med" len="med"/>
              </a14:hiddenLine>
            </a:ext>
          </a:extLst>
        </p:spPr>
        <p:txBody>
          <a:bodyPr/>
          <a:lstStyle/>
          <a:p>
            <a:pPr eaLnBrk="1" hangingPunct="1"/>
            <a:endParaRPr lang="en-US" sz="1400" baseline="-25000">
              <a:solidFill>
                <a:srgbClr val="FFFFFF"/>
              </a:solidFill>
              <a:ea typeface="宋体" panose="02010600030101010101" pitchFamily="2" charset="-122"/>
            </a:endParaRPr>
          </a:p>
        </p:txBody>
      </p:sp>
      <p:sp>
        <p:nvSpPr>
          <p:cNvPr id="26" name="Rectangle 26"/>
          <p:cNvSpPr>
            <a:spLocks noChangeArrowheads="1"/>
          </p:cNvSpPr>
          <p:nvPr/>
        </p:nvSpPr>
        <p:spPr bwMode="auto">
          <a:xfrm rot="1800000">
            <a:off x="805483" y="4178869"/>
            <a:ext cx="985847" cy="215444"/>
          </a:xfrm>
          <a:prstGeom prst="rect">
            <a:avLst/>
          </a:prstGeom>
          <a:solidFill>
            <a:schemeClr val="bg1"/>
          </a:solidFill>
          <a:ln>
            <a:noFill/>
          </a:ln>
        </p:spPr>
        <p:txBody>
          <a:bodyPr wrap="none" lIns="0" tIns="0" rIns="0" bIns="0">
            <a:spAutoFit/>
          </a:bodyP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r>
              <a:rPr lang="en-US" altLang="zh-CN" sz="1400" baseline="0" dirty="0">
                <a:solidFill>
                  <a:srgbClr val="FF0000"/>
                </a:solidFill>
              </a:rPr>
              <a:t>PI-Segment</a:t>
            </a:r>
            <a:endParaRPr lang="en-US" altLang="zh-CN" sz="1400" dirty="0">
              <a:solidFill>
                <a:srgbClr val="FF0000"/>
              </a:solidFill>
            </a:endParaRPr>
          </a:p>
        </p:txBody>
      </p:sp>
      <p:sp>
        <p:nvSpPr>
          <p:cNvPr id="28" name="Rectangle 26"/>
          <p:cNvSpPr>
            <a:spLocks noChangeArrowheads="1"/>
          </p:cNvSpPr>
          <p:nvPr/>
        </p:nvSpPr>
        <p:spPr bwMode="auto">
          <a:xfrm>
            <a:off x="3463352" y="3820874"/>
            <a:ext cx="1099147" cy="215444"/>
          </a:xfrm>
          <a:prstGeom prst="rect">
            <a:avLst/>
          </a:prstGeom>
          <a:solidFill>
            <a:schemeClr val="bg1"/>
          </a:solidFill>
          <a:ln>
            <a:noFill/>
          </a:ln>
        </p:spPr>
        <p:txBody>
          <a:bodyPr wrap="none" lIns="0" tIns="0" rIns="0" bIns="0">
            <a:spAutoFit/>
          </a:bodyP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r>
              <a:rPr lang="en-US" altLang="zh-CN" sz="1400" baseline="0" dirty="0">
                <a:solidFill>
                  <a:srgbClr val="00B050"/>
                </a:solidFill>
              </a:rPr>
              <a:t>Tam-Window</a:t>
            </a:r>
            <a:endParaRPr lang="en-US" altLang="zh-CN" sz="1400" dirty="0">
              <a:solidFill>
                <a:srgbClr val="00B050"/>
              </a:solidFill>
            </a:endParaRPr>
          </a:p>
        </p:txBody>
      </p:sp>
    </p:spTree>
    <p:extLst>
      <p:ext uri="{BB962C8B-B14F-4D97-AF65-F5344CB8AC3E}">
        <p14:creationId xmlns:p14="http://schemas.microsoft.com/office/powerpoint/2010/main" val="260418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52402"/>
            <a:ext cx="9143999" cy="838199"/>
          </a:xfrm>
          <a:noFill/>
        </p:spPr>
        <p:txBody>
          <a:bodyPr/>
          <a:lstStyle/>
          <a:p>
            <a:r>
              <a:rPr lang="en-US" altLang="zh-CN" sz="4400" dirty="0"/>
              <a:t>Perfect</a:t>
            </a:r>
            <a:r>
              <a:rPr lang="en-US" altLang="zh-CN" sz="4006" dirty="0"/>
              <a:t> Mosaic (Global Involvement)</a:t>
            </a:r>
            <a:endParaRPr lang="en-US" sz="4006" dirty="0"/>
          </a:p>
        </p:txBody>
      </p:sp>
      <p:sp>
        <p:nvSpPr>
          <p:cNvPr id="20" name="Freeform 4"/>
          <p:cNvSpPr>
            <a:spLocks/>
          </p:cNvSpPr>
          <p:nvPr/>
        </p:nvSpPr>
        <p:spPr bwMode="auto">
          <a:xfrm>
            <a:off x="6616497" y="2167927"/>
            <a:ext cx="1442687" cy="1051434"/>
          </a:xfrm>
          <a:custGeom>
            <a:avLst/>
            <a:gdLst>
              <a:gd name="T0" fmla="*/ 1261 w 1040"/>
              <a:gd name="T1" fmla="*/ 0 h 724"/>
              <a:gd name="T2" fmla="*/ 0 w 1040"/>
              <a:gd name="T3" fmla="*/ 96 h 724"/>
              <a:gd name="T4" fmla="*/ 1224 w 1040"/>
              <a:gd name="T5" fmla="*/ 394 h 724"/>
              <a:gd name="T6" fmla="*/ 0 60000 65536"/>
              <a:gd name="T7" fmla="*/ 0 60000 65536"/>
              <a:gd name="T8" fmla="*/ 0 60000 65536"/>
              <a:gd name="T9" fmla="*/ 0 w 1040"/>
              <a:gd name="T10" fmla="*/ 0 h 724"/>
              <a:gd name="T11" fmla="*/ 1040 w 1040"/>
              <a:gd name="T12" fmla="*/ 724 h 724"/>
            </a:gdLst>
            <a:ahLst/>
            <a:cxnLst>
              <a:cxn ang="T6">
                <a:pos x="T0" y="T1"/>
              </a:cxn>
              <a:cxn ang="T7">
                <a:pos x="T2" y="T3"/>
              </a:cxn>
              <a:cxn ang="T8">
                <a:pos x="T4" y="T5"/>
              </a:cxn>
            </a:cxnLst>
            <a:rect l="T9" t="T10" r="T11" b="T12"/>
            <a:pathLst>
              <a:path w="1040" h="724">
                <a:moveTo>
                  <a:pt x="1040" y="0"/>
                </a:moveTo>
                <a:lnTo>
                  <a:pt x="0" y="172"/>
                </a:lnTo>
                <a:lnTo>
                  <a:pt x="1008" y="724"/>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baseline="-25000">
              <a:solidFill>
                <a:srgbClr val="FFFFFF"/>
              </a:solidFill>
              <a:ea typeface="宋体" panose="02010600030101010101" pitchFamily="2" charset="-122"/>
            </a:endParaRPr>
          </a:p>
        </p:txBody>
      </p:sp>
      <p:sp>
        <p:nvSpPr>
          <p:cNvPr id="21" name="Freeform 5"/>
          <p:cNvSpPr>
            <a:spLocks/>
          </p:cNvSpPr>
          <p:nvPr/>
        </p:nvSpPr>
        <p:spPr bwMode="auto">
          <a:xfrm>
            <a:off x="6240324" y="3346897"/>
            <a:ext cx="1368279" cy="1227909"/>
          </a:xfrm>
          <a:custGeom>
            <a:avLst/>
            <a:gdLst>
              <a:gd name="T0" fmla="*/ 117 w 993"/>
              <a:gd name="T1" fmla="*/ 0 h 828"/>
              <a:gd name="T2" fmla="*/ 993 w 993"/>
              <a:gd name="T3" fmla="*/ 708 h 828"/>
              <a:gd name="T4" fmla="*/ 0 w 993"/>
              <a:gd name="T5" fmla="*/ 828 h 828"/>
              <a:gd name="T6" fmla="*/ 0 60000 65536"/>
              <a:gd name="T7" fmla="*/ 0 60000 65536"/>
              <a:gd name="T8" fmla="*/ 0 60000 65536"/>
              <a:gd name="T9" fmla="*/ 0 w 993"/>
              <a:gd name="T10" fmla="*/ 0 h 828"/>
              <a:gd name="T11" fmla="*/ 993 w 993"/>
              <a:gd name="T12" fmla="*/ 828 h 828"/>
            </a:gdLst>
            <a:ahLst/>
            <a:cxnLst>
              <a:cxn ang="T6">
                <a:pos x="T0" y="T1"/>
              </a:cxn>
              <a:cxn ang="T7">
                <a:pos x="T2" y="T3"/>
              </a:cxn>
              <a:cxn ang="T8">
                <a:pos x="T4" y="T5"/>
              </a:cxn>
            </a:cxnLst>
            <a:rect l="T9" t="T10" r="T11" b="T12"/>
            <a:pathLst>
              <a:path w="993" h="828">
                <a:moveTo>
                  <a:pt x="117" y="0"/>
                </a:moveTo>
                <a:lnTo>
                  <a:pt x="993" y="708"/>
                </a:lnTo>
                <a:lnTo>
                  <a:pt x="0" y="828"/>
                </a:lnTo>
              </a:path>
            </a:pathLst>
          </a:custGeom>
          <a:solidFill>
            <a:srgbClr val="FF9999">
              <a:alpha val="50195"/>
            </a:srgbClr>
          </a:solidFill>
          <a:ln>
            <a:noFill/>
          </a:ln>
          <a:extLst>
            <a:ext uri="{91240B29-F687-4F45-9708-019B960494DF}">
              <a14:hiddenLine xmlns:a14="http://schemas.microsoft.com/office/drawing/2010/main" w="50800">
                <a:solidFill>
                  <a:srgbClr val="000000"/>
                </a:solidFill>
                <a:round/>
                <a:headEnd/>
                <a:tailEnd/>
              </a14:hiddenLine>
            </a:ext>
          </a:extLst>
        </p:spPr>
        <p:txBody>
          <a:bodyPr/>
          <a:lstStyle/>
          <a:p>
            <a:pPr eaLnBrk="1" hangingPunct="1"/>
            <a:endParaRPr lang="en-US" baseline="-25000">
              <a:solidFill>
                <a:srgbClr val="FFFFFF"/>
              </a:solidFill>
              <a:ea typeface="宋体" panose="02010600030101010101" pitchFamily="2" charset="-122"/>
            </a:endParaRPr>
          </a:p>
        </p:txBody>
      </p:sp>
      <p:sp>
        <p:nvSpPr>
          <p:cNvPr id="22" name="Freeform 6"/>
          <p:cNvSpPr>
            <a:spLocks/>
          </p:cNvSpPr>
          <p:nvPr/>
        </p:nvSpPr>
        <p:spPr bwMode="auto">
          <a:xfrm>
            <a:off x="6653701" y="2172375"/>
            <a:ext cx="1413751" cy="1032155"/>
          </a:xfrm>
          <a:custGeom>
            <a:avLst/>
            <a:gdLst>
              <a:gd name="T0" fmla="*/ 981 w 1026"/>
              <a:gd name="T1" fmla="*/ 696 h 696"/>
              <a:gd name="T2" fmla="*/ 0 w 1026"/>
              <a:gd name="T3" fmla="*/ 171 h 696"/>
              <a:gd name="T4" fmla="*/ 1026 w 1026"/>
              <a:gd name="T5" fmla="*/ 0 h 696"/>
              <a:gd name="T6" fmla="*/ 0 60000 65536"/>
              <a:gd name="T7" fmla="*/ 0 60000 65536"/>
              <a:gd name="T8" fmla="*/ 0 60000 65536"/>
              <a:gd name="T9" fmla="*/ 0 w 1026"/>
              <a:gd name="T10" fmla="*/ 0 h 696"/>
              <a:gd name="T11" fmla="*/ 1026 w 1026"/>
              <a:gd name="T12" fmla="*/ 696 h 696"/>
            </a:gdLst>
            <a:ahLst/>
            <a:cxnLst>
              <a:cxn ang="T6">
                <a:pos x="T0" y="T1"/>
              </a:cxn>
              <a:cxn ang="T7">
                <a:pos x="T2" y="T3"/>
              </a:cxn>
              <a:cxn ang="T8">
                <a:pos x="T4" y="T5"/>
              </a:cxn>
            </a:cxnLst>
            <a:rect l="T9" t="T10" r="T11" b="T12"/>
            <a:pathLst>
              <a:path w="1026" h="696">
                <a:moveTo>
                  <a:pt x="981" y="696"/>
                </a:moveTo>
                <a:lnTo>
                  <a:pt x="0" y="171"/>
                </a:lnTo>
                <a:lnTo>
                  <a:pt x="1026" y="0"/>
                </a:lnTo>
              </a:path>
            </a:pathLst>
          </a:custGeom>
          <a:solidFill>
            <a:srgbClr val="FFCCFF">
              <a:alpha val="50195"/>
            </a:srgbClr>
          </a:solidFill>
          <a:ln>
            <a:noFill/>
          </a:ln>
          <a:extLst>
            <a:ext uri="{91240B29-F687-4F45-9708-019B960494DF}">
              <a14:hiddenLine xmlns:a14="http://schemas.microsoft.com/office/drawing/2010/main" w="50800">
                <a:solidFill>
                  <a:srgbClr val="000000"/>
                </a:solidFill>
                <a:round/>
                <a:headEnd/>
                <a:tailEnd/>
              </a14:hiddenLine>
            </a:ext>
          </a:extLst>
        </p:spPr>
        <p:txBody>
          <a:bodyPr/>
          <a:lstStyle/>
          <a:p>
            <a:pPr eaLnBrk="1" hangingPunct="1"/>
            <a:endParaRPr lang="en-US" baseline="-25000">
              <a:solidFill>
                <a:srgbClr val="FFFFFF"/>
              </a:solidFill>
              <a:ea typeface="宋体" panose="02010600030101010101" pitchFamily="2" charset="-122"/>
            </a:endParaRPr>
          </a:p>
        </p:txBody>
      </p:sp>
      <p:sp>
        <p:nvSpPr>
          <p:cNvPr id="23" name="Freeform 7"/>
          <p:cNvSpPr>
            <a:spLocks/>
          </p:cNvSpPr>
          <p:nvPr/>
        </p:nvSpPr>
        <p:spPr bwMode="auto">
          <a:xfrm>
            <a:off x="6408431" y="2433380"/>
            <a:ext cx="1590125" cy="907585"/>
          </a:xfrm>
          <a:custGeom>
            <a:avLst/>
            <a:gdLst>
              <a:gd name="T0" fmla="*/ 159 w 1154"/>
              <a:gd name="T1" fmla="*/ 0 h 612"/>
              <a:gd name="T2" fmla="*/ 1154 w 1154"/>
              <a:gd name="T3" fmla="*/ 529 h 612"/>
              <a:gd name="T4" fmla="*/ 0 w 1154"/>
              <a:gd name="T5" fmla="*/ 612 h 612"/>
              <a:gd name="T6" fmla="*/ 0 60000 65536"/>
              <a:gd name="T7" fmla="*/ 0 60000 65536"/>
              <a:gd name="T8" fmla="*/ 0 60000 65536"/>
              <a:gd name="T9" fmla="*/ 0 w 1154"/>
              <a:gd name="T10" fmla="*/ 0 h 612"/>
              <a:gd name="T11" fmla="*/ 1154 w 1154"/>
              <a:gd name="T12" fmla="*/ 612 h 612"/>
            </a:gdLst>
            <a:ahLst/>
            <a:cxnLst>
              <a:cxn ang="T6">
                <a:pos x="T0" y="T1"/>
              </a:cxn>
              <a:cxn ang="T7">
                <a:pos x="T2" y="T3"/>
              </a:cxn>
              <a:cxn ang="T8">
                <a:pos x="T4" y="T5"/>
              </a:cxn>
            </a:cxnLst>
            <a:rect l="T9" t="T10" r="T11" b="T12"/>
            <a:pathLst>
              <a:path w="1154" h="612">
                <a:moveTo>
                  <a:pt x="159" y="0"/>
                </a:moveTo>
                <a:lnTo>
                  <a:pt x="1154" y="529"/>
                </a:lnTo>
                <a:lnTo>
                  <a:pt x="0" y="612"/>
                </a:lnTo>
              </a:path>
            </a:pathLst>
          </a:custGeom>
          <a:solidFill>
            <a:srgbClr val="FF9999">
              <a:alpha val="50195"/>
            </a:srgbClr>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pPr eaLnBrk="1" hangingPunct="1"/>
            <a:endParaRPr lang="en-US" baseline="-25000">
              <a:solidFill>
                <a:srgbClr val="FFFFFF"/>
              </a:solidFill>
              <a:ea typeface="宋体" panose="02010600030101010101" pitchFamily="2" charset="-122"/>
            </a:endParaRPr>
          </a:p>
        </p:txBody>
      </p:sp>
      <p:sp>
        <p:nvSpPr>
          <p:cNvPr id="24" name="AutoShape 8"/>
          <p:cNvSpPr>
            <a:spLocks noChangeArrowheads="1"/>
          </p:cNvSpPr>
          <p:nvPr/>
        </p:nvSpPr>
        <p:spPr bwMode="auto">
          <a:xfrm>
            <a:off x="6723975" y="2065601"/>
            <a:ext cx="948012" cy="2749448"/>
          </a:xfrm>
          <a:prstGeom prst="can">
            <a:avLst>
              <a:gd name="adj" fmla="val 67369"/>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25" name="Freeform 9"/>
          <p:cNvSpPr>
            <a:spLocks/>
          </p:cNvSpPr>
          <p:nvPr/>
        </p:nvSpPr>
        <p:spPr bwMode="auto">
          <a:xfrm>
            <a:off x="6644056" y="2385925"/>
            <a:ext cx="1444065" cy="833436"/>
          </a:xfrm>
          <a:custGeom>
            <a:avLst/>
            <a:gdLst>
              <a:gd name="T0" fmla="*/ 0 w 1048"/>
              <a:gd name="T1" fmla="*/ 30 h 562"/>
              <a:gd name="T2" fmla="*/ 40 w 1048"/>
              <a:gd name="T3" fmla="*/ 22 h 562"/>
              <a:gd name="T4" fmla="*/ 208 w 1048"/>
              <a:gd name="T5" fmla="*/ 10 h 562"/>
              <a:gd name="T6" fmla="*/ 640 w 1048"/>
              <a:gd name="T7" fmla="*/ 82 h 562"/>
              <a:gd name="T8" fmla="*/ 928 w 1048"/>
              <a:gd name="T9" fmla="*/ 230 h 562"/>
              <a:gd name="T10" fmla="*/ 1036 w 1048"/>
              <a:gd name="T11" fmla="*/ 390 h 562"/>
              <a:gd name="T12" fmla="*/ 1000 w 1048"/>
              <a:gd name="T13" fmla="*/ 562 h 562"/>
              <a:gd name="T14" fmla="*/ 0 60000 65536"/>
              <a:gd name="T15" fmla="*/ 0 60000 65536"/>
              <a:gd name="T16" fmla="*/ 0 60000 65536"/>
              <a:gd name="T17" fmla="*/ 0 60000 65536"/>
              <a:gd name="T18" fmla="*/ 0 60000 65536"/>
              <a:gd name="T19" fmla="*/ 0 60000 65536"/>
              <a:gd name="T20" fmla="*/ 0 60000 65536"/>
              <a:gd name="T21" fmla="*/ 0 w 1048"/>
              <a:gd name="T22" fmla="*/ 0 h 562"/>
              <a:gd name="T23" fmla="*/ 1048 w 1048"/>
              <a:gd name="T24" fmla="*/ 562 h 5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8" h="562">
                <a:moveTo>
                  <a:pt x="0" y="30"/>
                </a:moveTo>
                <a:cubicBezTo>
                  <a:pt x="2" y="27"/>
                  <a:pt x="5" y="25"/>
                  <a:pt x="40" y="22"/>
                </a:cubicBezTo>
                <a:cubicBezTo>
                  <a:pt x="75" y="19"/>
                  <a:pt x="108" y="0"/>
                  <a:pt x="208" y="10"/>
                </a:cubicBezTo>
                <a:cubicBezTo>
                  <a:pt x="308" y="20"/>
                  <a:pt x="520" y="45"/>
                  <a:pt x="640" y="82"/>
                </a:cubicBezTo>
                <a:cubicBezTo>
                  <a:pt x="760" y="119"/>
                  <a:pt x="862" y="179"/>
                  <a:pt x="928" y="230"/>
                </a:cubicBezTo>
                <a:cubicBezTo>
                  <a:pt x="994" y="281"/>
                  <a:pt x="1024" y="335"/>
                  <a:pt x="1036" y="390"/>
                </a:cubicBezTo>
                <a:cubicBezTo>
                  <a:pt x="1048" y="445"/>
                  <a:pt x="1024" y="503"/>
                  <a:pt x="1000" y="562"/>
                </a:cubicBezTo>
              </a:path>
            </a:pathLst>
          </a:cu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baseline="-25000">
              <a:solidFill>
                <a:srgbClr val="FFFFFF"/>
              </a:solidFill>
              <a:ea typeface="宋体" panose="02010600030101010101" pitchFamily="2" charset="-122"/>
            </a:endParaRPr>
          </a:p>
        </p:txBody>
      </p:sp>
      <p:sp>
        <p:nvSpPr>
          <p:cNvPr id="26" name="Freeform 10"/>
          <p:cNvSpPr>
            <a:spLocks/>
          </p:cNvSpPr>
          <p:nvPr/>
        </p:nvSpPr>
        <p:spPr bwMode="auto">
          <a:xfrm>
            <a:off x="6412564" y="3207497"/>
            <a:ext cx="1663155" cy="1162658"/>
          </a:xfrm>
          <a:custGeom>
            <a:avLst/>
            <a:gdLst>
              <a:gd name="T0" fmla="*/ 0 w 1203"/>
              <a:gd name="T1" fmla="*/ 86 h 786"/>
              <a:gd name="T2" fmla="*/ 261 w 1203"/>
              <a:gd name="T3" fmla="*/ 18 h 786"/>
              <a:gd name="T4" fmla="*/ 622 w 1203"/>
              <a:gd name="T5" fmla="*/ 18 h 786"/>
              <a:gd name="T6" fmla="*/ 999 w 1203"/>
              <a:gd name="T7" fmla="*/ 126 h 786"/>
              <a:gd name="T8" fmla="*/ 1276 w 1203"/>
              <a:gd name="T9" fmla="*/ 289 h 786"/>
              <a:gd name="T10" fmla="*/ 1288 w 1203"/>
              <a:gd name="T11" fmla="*/ 497 h 786"/>
              <a:gd name="T12" fmla="*/ 1103 w 1203"/>
              <a:gd name="T13" fmla="*/ 656 h 786"/>
              <a:gd name="T14" fmla="*/ 951 w 1203"/>
              <a:gd name="T15" fmla="*/ 728 h 786"/>
              <a:gd name="T16" fmla="*/ 0 60000 65536"/>
              <a:gd name="T17" fmla="*/ 0 60000 65536"/>
              <a:gd name="T18" fmla="*/ 0 60000 65536"/>
              <a:gd name="T19" fmla="*/ 0 60000 65536"/>
              <a:gd name="T20" fmla="*/ 0 60000 65536"/>
              <a:gd name="T21" fmla="*/ 0 60000 65536"/>
              <a:gd name="T22" fmla="*/ 0 60000 65536"/>
              <a:gd name="T23" fmla="*/ 0 60000 65536"/>
              <a:gd name="T24" fmla="*/ 0 w 1203"/>
              <a:gd name="T25" fmla="*/ 0 h 786"/>
              <a:gd name="T26" fmla="*/ 1203 w 1203"/>
              <a:gd name="T27" fmla="*/ 786 h 7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3" h="786">
                <a:moveTo>
                  <a:pt x="0" y="86"/>
                </a:moveTo>
                <a:cubicBezTo>
                  <a:pt x="69" y="57"/>
                  <a:pt x="138" y="29"/>
                  <a:pt x="232" y="18"/>
                </a:cubicBezTo>
                <a:cubicBezTo>
                  <a:pt x="326" y="7"/>
                  <a:pt x="451" y="0"/>
                  <a:pt x="564" y="18"/>
                </a:cubicBezTo>
                <a:cubicBezTo>
                  <a:pt x="677" y="36"/>
                  <a:pt x="813" y="76"/>
                  <a:pt x="912" y="126"/>
                </a:cubicBezTo>
                <a:cubicBezTo>
                  <a:pt x="1011" y="176"/>
                  <a:pt x="1117" y="251"/>
                  <a:pt x="1160" y="318"/>
                </a:cubicBezTo>
                <a:cubicBezTo>
                  <a:pt x="1203" y="385"/>
                  <a:pt x="1198" y="460"/>
                  <a:pt x="1172" y="526"/>
                </a:cubicBezTo>
                <a:cubicBezTo>
                  <a:pt x="1146" y="592"/>
                  <a:pt x="1055" y="671"/>
                  <a:pt x="1004" y="714"/>
                </a:cubicBezTo>
                <a:cubicBezTo>
                  <a:pt x="953" y="757"/>
                  <a:pt x="908" y="771"/>
                  <a:pt x="864" y="786"/>
                </a:cubicBezTo>
              </a:path>
            </a:pathLst>
          </a:cu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baseline="-25000">
              <a:solidFill>
                <a:srgbClr val="FFFFFF"/>
              </a:solidFill>
              <a:ea typeface="宋体" panose="02010600030101010101" pitchFamily="2" charset="-122"/>
            </a:endParaRPr>
          </a:p>
        </p:txBody>
      </p:sp>
      <p:sp>
        <p:nvSpPr>
          <p:cNvPr id="27" name="Line 11"/>
          <p:cNvSpPr>
            <a:spLocks noChangeShapeType="1"/>
          </p:cNvSpPr>
          <p:nvPr/>
        </p:nvSpPr>
        <p:spPr bwMode="auto">
          <a:xfrm flipV="1">
            <a:off x="5704311" y="1976622"/>
            <a:ext cx="1378" cy="289181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baseline="-25000">
              <a:solidFill>
                <a:srgbClr val="FFFFFF"/>
              </a:solidFill>
              <a:ea typeface="宋体" panose="02010600030101010101" pitchFamily="2" charset="-122"/>
            </a:endParaRPr>
          </a:p>
        </p:txBody>
      </p:sp>
      <p:sp>
        <p:nvSpPr>
          <p:cNvPr id="28" name="Line 12"/>
          <p:cNvSpPr>
            <a:spLocks noChangeShapeType="1"/>
          </p:cNvSpPr>
          <p:nvPr/>
        </p:nvSpPr>
        <p:spPr bwMode="auto">
          <a:xfrm>
            <a:off x="5522425" y="4809117"/>
            <a:ext cx="1466112" cy="46269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baseline="-25000">
              <a:solidFill>
                <a:srgbClr val="FFFFFF"/>
              </a:solidFill>
              <a:ea typeface="宋体" panose="02010600030101010101" pitchFamily="2" charset="-122"/>
            </a:endParaRPr>
          </a:p>
        </p:txBody>
      </p:sp>
      <p:sp>
        <p:nvSpPr>
          <p:cNvPr id="29" name="Line 13"/>
          <p:cNvSpPr>
            <a:spLocks noChangeShapeType="1"/>
          </p:cNvSpPr>
          <p:nvPr/>
        </p:nvSpPr>
        <p:spPr bwMode="auto">
          <a:xfrm flipV="1">
            <a:off x="5555495" y="4215924"/>
            <a:ext cx="1069269" cy="7592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baseline="-25000">
              <a:solidFill>
                <a:srgbClr val="FFFFFF"/>
              </a:solidFill>
              <a:ea typeface="宋体" panose="02010600030101010101" pitchFamily="2" charset="-122"/>
            </a:endParaRPr>
          </a:p>
        </p:txBody>
      </p:sp>
      <p:sp>
        <p:nvSpPr>
          <p:cNvPr id="30" name="Freeform 14"/>
          <p:cNvSpPr>
            <a:spLocks/>
          </p:cNvSpPr>
          <p:nvPr/>
        </p:nvSpPr>
        <p:spPr bwMode="auto">
          <a:xfrm>
            <a:off x="6412564" y="3220843"/>
            <a:ext cx="1598393" cy="1156726"/>
          </a:xfrm>
          <a:custGeom>
            <a:avLst/>
            <a:gdLst>
              <a:gd name="T0" fmla="*/ 864 w 1160"/>
              <a:gd name="T1" fmla="*/ 780 h 780"/>
              <a:gd name="T2" fmla="*/ 0 w 1160"/>
              <a:gd name="T3" fmla="*/ 84 h 780"/>
              <a:gd name="T4" fmla="*/ 1160 w 1160"/>
              <a:gd name="T5" fmla="*/ 0 h 780"/>
              <a:gd name="T6" fmla="*/ 0 60000 65536"/>
              <a:gd name="T7" fmla="*/ 0 60000 65536"/>
              <a:gd name="T8" fmla="*/ 0 60000 65536"/>
              <a:gd name="T9" fmla="*/ 0 w 1160"/>
              <a:gd name="T10" fmla="*/ 0 h 780"/>
              <a:gd name="T11" fmla="*/ 1160 w 1160"/>
              <a:gd name="T12" fmla="*/ 780 h 780"/>
            </a:gdLst>
            <a:ahLst/>
            <a:cxnLst>
              <a:cxn ang="T6">
                <a:pos x="T0" y="T1"/>
              </a:cxn>
              <a:cxn ang="T7">
                <a:pos x="T2" y="T3"/>
              </a:cxn>
              <a:cxn ang="T8">
                <a:pos x="T4" y="T5"/>
              </a:cxn>
            </a:cxnLst>
            <a:rect l="T9" t="T10" r="T11" b="T12"/>
            <a:pathLst>
              <a:path w="1160" h="780">
                <a:moveTo>
                  <a:pt x="864" y="780"/>
                </a:moveTo>
                <a:lnTo>
                  <a:pt x="0" y="84"/>
                </a:lnTo>
                <a:lnTo>
                  <a:pt x="1160" y="0"/>
                </a:lnTo>
              </a:path>
            </a:pathLst>
          </a:custGeom>
          <a:solidFill>
            <a:srgbClr val="FFCCFF">
              <a:alpha val="50195"/>
            </a:srgbClr>
          </a:solidFill>
          <a:ln w="28575">
            <a:solidFill>
              <a:schemeClr val="accent1"/>
            </a:solidFill>
            <a:round/>
            <a:headEnd/>
            <a:tailEnd/>
          </a:ln>
        </p:spPr>
        <p:txBody>
          <a:bodyPr/>
          <a:lstStyle/>
          <a:p>
            <a:pPr eaLnBrk="1" hangingPunct="1"/>
            <a:endParaRPr lang="en-US" baseline="-25000">
              <a:solidFill>
                <a:srgbClr val="FFFFFF"/>
              </a:solidFill>
              <a:ea typeface="宋体" panose="02010600030101010101" pitchFamily="2" charset="-122"/>
            </a:endParaRPr>
          </a:p>
        </p:txBody>
      </p:sp>
      <p:sp>
        <p:nvSpPr>
          <p:cNvPr id="31" name="Arc 15"/>
          <p:cNvSpPr>
            <a:spLocks/>
          </p:cNvSpPr>
          <p:nvPr/>
        </p:nvSpPr>
        <p:spPr bwMode="auto">
          <a:xfrm>
            <a:off x="7011961" y="2173858"/>
            <a:ext cx="1065136" cy="603574"/>
          </a:xfrm>
          <a:custGeom>
            <a:avLst/>
            <a:gdLst>
              <a:gd name="T0" fmla="*/ 0 w 21600"/>
              <a:gd name="T1" fmla="*/ 0 h 25852"/>
              <a:gd name="T2" fmla="*/ 0 w 21600"/>
              <a:gd name="T3" fmla="*/ 0 h 25852"/>
              <a:gd name="T4" fmla="*/ 0 w 21600"/>
              <a:gd name="T5" fmla="*/ 0 h 25852"/>
              <a:gd name="T6" fmla="*/ 0 60000 65536"/>
              <a:gd name="T7" fmla="*/ 0 60000 65536"/>
              <a:gd name="T8" fmla="*/ 0 60000 65536"/>
              <a:gd name="T9" fmla="*/ 0 w 21600"/>
              <a:gd name="T10" fmla="*/ 0 h 25852"/>
              <a:gd name="T11" fmla="*/ 21600 w 21600"/>
              <a:gd name="T12" fmla="*/ 25852 h 25852"/>
            </a:gdLst>
            <a:ahLst/>
            <a:cxnLst>
              <a:cxn ang="T6">
                <a:pos x="T0" y="T1"/>
              </a:cxn>
              <a:cxn ang="T7">
                <a:pos x="T2" y="T3"/>
              </a:cxn>
              <a:cxn ang="T8">
                <a:pos x="T4" y="T5"/>
              </a:cxn>
            </a:cxnLst>
            <a:rect l="T9" t="T10" r="T11" b="T12"/>
            <a:pathLst>
              <a:path w="21600" h="25852" fill="none" extrusionOk="0">
                <a:moveTo>
                  <a:pt x="21113" y="0"/>
                </a:moveTo>
                <a:cubicBezTo>
                  <a:pt x="21437" y="1497"/>
                  <a:pt x="21600" y="3025"/>
                  <a:pt x="21600" y="4557"/>
                </a:cubicBezTo>
                <a:cubicBezTo>
                  <a:pt x="21600" y="15090"/>
                  <a:pt x="14002" y="24087"/>
                  <a:pt x="3617" y="25851"/>
                </a:cubicBezTo>
              </a:path>
              <a:path w="21600" h="25852" stroke="0" extrusionOk="0">
                <a:moveTo>
                  <a:pt x="21113" y="0"/>
                </a:moveTo>
                <a:cubicBezTo>
                  <a:pt x="21437" y="1497"/>
                  <a:pt x="21600" y="3025"/>
                  <a:pt x="21600" y="4557"/>
                </a:cubicBezTo>
                <a:cubicBezTo>
                  <a:pt x="21600" y="15090"/>
                  <a:pt x="14002" y="24087"/>
                  <a:pt x="3617" y="25851"/>
                </a:cubicBezTo>
                <a:lnTo>
                  <a:pt x="0" y="4557"/>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baseline="-25000">
              <a:solidFill>
                <a:srgbClr val="FFFFFF"/>
              </a:solidFill>
              <a:ea typeface="宋体" panose="02010600030101010101" pitchFamily="2" charset="-122"/>
            </a:endParaRPr>
          </a:p>
        </p:txBody>
      </p:sp>
      <p:sp>
        <p:nvSpPr>
          <p:cNvPr id="32" name="Arc 16"/>
          <p:cNvSpPr>
            <a:spLocks/>
          </p:cNvSpPr>
          <p:nvPr/>
        </p:nvSpPr>
        <p:spPr bwMode="auto">
          <a:xfrm>
            <a:off x="6309220" y="2421516"/>
            <a:ext cx="957658" cy="352950"/>
          </a:xfrm>
          <a:custGeom>
            <a:avLst/>
            <a:gdLst>
              <a:gd name="T0" fmla="*/ 0 w 21600"/>
              <a:gd name="T1" fmla="*/ 0 h 37366"/>
              <a:gd name="T2" fmla="*/ 0 w 21600"/>
              <a:gd name="T3" fmla="*/ 0 h 37366"/>
              <a:gd name="T4" fmla="*/ 0 w 21600"/>
              <a:gd name="T5" fmla="*/ 0 h 37366"/>
              <a:gd name="T6" fmla="*/ 0 60000 65536"/>
              <a:gd name="T7" fmla="*/ 0 60000 65536"/>
              <a:gd name="T8" fmla="*/ 0 60000 65536"/>
              <a:gd name="T9" fmla="*/ 0 w 21600"/>
              <a:gd name="T10" fmla="*/ 0 h 37366"/>
              <a:gd name="T11" fmla="*/ 21600 w 21600"/>
              <a:gd name="T12" fmla="*/ 37366 h 37366"/>
            </a:gdLst>
            <a:ahLst/>
            <a:cxnLst>
              <a:cxn ang="T6">
                <a:pos x="T0" y="T1"/>
              </a:cxn>
              <a:cxn ang="T7">
                <a:pos x="T2" y="T3"/>
              </a:cxn>
              <a:cxn ang="T8">
                <a:pos x="T4" y="T5"/>
              </a:cxn>
            </a:cxnLst>
            <a:rect l="T9" t="T10" r="T11" b="T12"/>
            <a:pathLst>
              <a:path w="21600" h="37366" fill="none" extrusionOk="0">
                <a:moveTo>
                  <a:pt x="20002" y="37365"/>
                </a:moveTo>
                <a:cubicBezTo>
                  <a:pt x="8723" y="36529"/>
                  <a:pt x="0" y="27134"/>
                  <a:pt x="0" y="15825"/>
                </a:cubicBezTo>
                <a:cubicBezTo>
                  <a:pt x="-1" y="9820"/>
                  <a:pt x="2499" y="4087"/>
                  <a:pt x="6898" y="0"/>
                </a:cubicBezTo>
              </a:path>
              <a:path w="21600" h="37366" stroke="0" extrusionOk="0">
                <a:moveTo>
                  <a:pt x="20002" y="37365"/>
                </a:moveTo>
                <a:cubicBezTo>
                  <a:pt x="8723" y="36529"/>
                  <a:pt x="0" y="27134"/>
                  <a:pt x="0" y="15825"/>
                </a:cubicBezTo>
                <a:cubicBezTo>
                  <a:pt x="-1" y="9820"/>
                  <a:pt x="2499" y="4087"/>
                  <a:pt x="6898" y="0"/>
                </a:cubicBezTo>
                <a:lnTo>
                  <a:pt x="21600" y="15825"/>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baseline="-25000">
              <a:solidFill>
                <a:srgbClr val="FFFFFF"/>
              </a:solidFill>
              <a:ea typeface="宋体" panose="02010600030101010101" pitchFamily="2" charset="-122"/>
            </a:endParaRPr>
          </a:p>
        </p:txBody>
      </p:sp>
      <p:sp>
        <p:nvSpPr>
          <p:cNvPr id="33" name="Arc 17"/>
          <p:cNvSpPr>
            <a:spLocks/>
          </p:cNvSpPr>
          <p:nvPr/>
        </p:nvSpPr>
        <p:spPr bwMode="auto">
          <a:xfrm>
            <a:off x="6358825" y="3342448"/>
            <a:ext cx="957658" cy="410786"/>
          </a:xfrm>
          <a:custGeom>
            <a:avLst/>
            <a:gdLst>
              <a:gd name="T0" fmla="*/ 0 w 21600"/>
              <a:gd name="T1" fmla="*/ 0 h 27955"/>
              <a:gd name="T2" fmla="*/ 0 w 21600"/>
              <a:gd name="T3" fmla="*/ 0 h 27955"/>
              <a:gd name="T4" fmla="*/ 0 w 21600"/>
              <a:gd name="T5" fmla="*/ 0 h 27955"/>
              <a:gd name="T6" fmla="*/ 0 60000 65536"/>
              <a:gd name="T7" fmla="*/ 0 60000 65536"/>
              <a:gd name="T8" fmla="*/ 0 60000 65536"/>
              <a:gd name="T9" fmla="*/ 0 w 21600"/>
              <a:gd name="T10" fmla="*/ 0 h 27955"/>
              <a:gd name="T11" fmla="*/ 21600 w 21600"/>
              <a:gd name="T12" fmla="*/ 27955 h 27955"/>
            </a:gdLst>
            <a:ahLst/>
            <a:cxnLst>
              <a:cxn ang="T6">
                <a:pos x="T0" y="T1"/>
              </a:cxn>
              <a:cxn ang="T7">
                <a:pos x="T2" y="T3"/>
              </a:cxn>
              <a:cxn ang="T8">
                <a:pos x="T4" y="T5"/>
              </a:cxn>
            </a:cxnLst>
            <a:rect l="T9" t="T10" r="T11" b="T12"/>
            <a:pathLst>
              <a:path w="21600" h="27955" fill="none" extrusionOk="0">
                <a:moveTo>
                  <a:pt x="14324" y="27954"/>
                </a:moveTo>
                <a:cubicBezTo>
                  <a:pt x="5733" y="24881"/>
                  <a:pt x="0" y="16741"/>
                  <a:pt x="0" y="7617"/>
                </a:cubicBezTo>
                <a:cubicBezTo>
                  <a:pt x="-1" y="5015"/>
                  <a:pt x="470" y="2434"/>
                  <a:pt x="1387" y="0"/>
                </a:cubicBezTo>
              </a:path>
              <a:path w="21600" h="27955" stroke="0" extrusionOk="0">
                <a:moveTo>
                  <a:pt x="14324" y="27954"/>
                </a:moveTo>
                <a:cubicBezTo>
                  <a:pt x="5733" y="24881"/>
                  <a:pt x="0" y="16741"/>
                  <a:pt x="0" y="7617"/>
                </a:cubicBezTo>
                <a:cubicBezTo>
                  <a:pt x="-1" y="5015"/>
                  <a:pt x="470" y="2434"/>
                  <a:pt x="1387" y="0"/>
                </a:cubicBezTo>
                <a:lnTo>
                  <a:pt x="21600" y="7617"/>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baseline="-25000">
              <a:solidFill>
                <a:srgbClr val="FFFFFF"/>
              </a:solidFill>
              <a:ea typeface="宋体" panose="02010600030101010101" pitchFamily="2" charset="-122"/>
            </a:endParaRPr>
          </a:p>
        </p:txBody>
      </p:sp>
      <p:sp>
        <p:nvSpPr>
          <p:cNvPr id="34" name="Arc 18"/>
          <p:cNvSpPr>
            <a:spLocks/>
          </p:cNvSpPr>
          <p:nvPr/>
        </p:nvSpPr>
        <p:spPr bwMode="auto">
          <a:xfrm>
            <a:off x="6991293" y="3038437"/>
            <a:ext cx="1026554" cy="714797"/>
          </a:xfrm>
          <a:custGeom>
            <a:avLst/>
            <a:gdLst>
              <a:gd name="T0" fmla="*/ 0 w 21315"/>
              <a:gd name="T1" fmla="*/ 0 h 21600"/>
              <a:gd name="T2" fmla="*/ 0 w 21315"/>
              <a:gd name="T3" fmla="*/ 0 h 21600"/>
              <a:gd name="T4" fmla="*/ 0 w 21315"/>
              <a:gd name="T5" fmla="*/ 0 h 21600"/>
              <a:gd name="T6" fmla="*/ 0 60000 65536"/>
              <a:gd name="T7" fmla="*/ 0 60000 65536"/>
              <a:gd name="T8" fmla="*/ 0 60000 65536"/>
              <a:gd name="T9" fmla="*/ 0 w 21315"/>
              <a:gd name="T10" fmla="*/ 0 h 21600"/>
              <a:gd name="T11" fmla="*/ 21315 w 21315"/>
              <a:gd name="T12" fmla="*/ 21600 h 21600"/>
            </a:gdLst>
            <a:ahLst/>
            <a:cxnLst>
              <a:cxn ang="T6">
                <a:pos x="T0" y="T1"/>
              </a:cxn>
              <a:cxn ang="T7">
                <a:pos x="T2" y="T3"/>
              </a:cxn>
              <a:cxn ang="T8">
                <a:pos x="T4" y="T5"/>
              </a:cxn>
            </a:cxnLst>
            <a:rect l="T9" t="T10" r="T11" b="T12"/>
            <a:pathLst>
              <a:path w="21315" h="21600" fill="none" extrusionOk="0">
                <a:moveTo>
                  <a:pt x="21315" y="5419"/>
                </a:moveTo>
                <a:cubicBezTo>
                  <a:pt x="18845" y="14946"/>
                  <a:pt x="10248" y="21599"/>
                  <a:pt x="406" y="21600"/>
                </a:cubicBezTo>
                <a:cubicBezTo>
                  <a:pt x="270" y="21600"/>
                  <a:pt x="135" y="21598"/>
                  <a:pt x="-1" y="21596"/>
                </a:cubicBezTo>
              </a:path>
              <a:path w="21315" h="21600" stroke="0" extrusionOk="0">
                <a:moveTo>
                  <a:pt x="21315" y="5419"/>
                </a:moveTo>
                <a:cubicBezTo>
                  <a:pt x="18845" y="14946"/>
                  <a:pt x="10248" y="21599"/>
                  <a:pt x="406" y="21600"/>
                </a:cubicBezTo>
                <a:cubicBezTo>
                  <a:pt x="270" y="21600"/>
                  <a:pt x="135" y="21598"/>
                  <a:pt x="-1" y="21596"/>
                </a:cubicBezTo>
                <a:lnTo>
                  <a:pt x="406"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baseline="-25000">
              <a:solidFill>
                <a:srgbClr val="FFFFFF"/>
              </a:solidFill>
              <a:ea typeface="宋体" panose="02010600030101010101" pitchFamily="2" charset="-122"/>
            </a:endParaRPr>
          </a:p>
        </p:txBody>
      </p:sp>
      <p:sp>
        <p:nvSpPr>
          <p:cNvPr id="35" name="Oval 19"/>
          <p:cNvSpPr>
            <a:spLocks noChangeArrowheads="1"/>
          </p:cNvSpPr>
          <p:nvPr/>
        </p:nvSpPr>
        <p:spPr bwMode="auto">
          <a:xfrm>
            <a:off x="7924148" y="3146694"/>
            <a:ext cx="143304" cy="154230"/>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36" name="Oval 20"/>
          <p:cNvSpPr>
            <a:spLocks noChangeArrowheads="1"/>
          </p:cNvSpPr>
          <p:nvPr/>
        </p:nvSpPr>
        <p:spPr bwMode="auto">
          <a:xfrm>
            <a:off x="6560002" y="2354782"/>
            <a:ext cx="143304" cy="154230"/>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37" name="Oval 21"/>
          <p:cNvSpPr>
            <a:spLocks noChangeArrowheads="1"/>
          </p:cNvSpPr>
          <p:nvPr/>
        </p:nvSpPr>
        <p:spPr bwMode="auto">
          <a:xfrm>
            <a:off x="6340912" y="3280163"/>
            <a:ext cx="143304" cy="154230"/>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38" name="Oval 22"/>
          <p:cNvSpPr>
            <a:spLocks noChangeArrowheads="1"/>
          </p:cNvSpPr>
          <p:nvPr/>
        </p:nvSpPr>
        <p:spPr bwMode="auto">
          <a:xfrm>
            <a:off x="7510770" y="4307869"/>
            <a:ext cx="143304" cy="154230"/>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39" name="Arc 23"/>
          <p:cNvSpPr>
            <a:spLocks/>
          </p:cNvSpPr>
          <p:nvPr/>
        </p:nvSpPr>
        <p:spPr bwMode="auto">
          <a:xfrm>
            <a:off x="6927908" y="3821451"/>
            <a:ext cx="660026" cy="714797"/>
          </a:xfrm>
          <a:custGeom>
            <a:avLst/>
            <a:gdLst>
              <a:gd name="T0" fmla="*/ 0 w 13714"/>
              <a:gd name="T1" fmla="*/ 0 h 21600"/>
              <a:gd name="T2" fmla="*/ 0 w 13714"/>
              <a:gd name="T3" fmla="*/ 0 h 21600"/>
              <a:gd name="T4" fmla="*/ 0 w 13714"/>
              <a:gd name="T5" fmla="*/ 0 h 21600"/>
              <a:gd name="T6" fmla="*/ 0 60000 65536"/>
              <a:gd name="T7" fmla="*/ 0 60000 65536"/>
              <a:gd name="T8" fmla="*/ 0 60000 65536"/>
              <a:gd name="T9" fmla="*/ 0 w 13714"/>
              <a:gd name="T10" fmla="*/ 0 h 21600"/>
              <a:gd name="T11" fmla="*/ 13714 w 13714"/>
              <a:gd name="T12" fmla="*/ 21600 h 21600"/>
            </a:gdLst>
            <a:ahLst/>
            <a:cxnLst>
              <a:cxn ang="T6">
                <a:pos x="T0" y="T1"/>
              </a:cxn>
              <a:cxn ang="T7">
                <a:pos x="T2" y="T3"/>
              </a:cxn>
              <a:cxn ang="T8">
                <a:pos x="T4" y="T5"/>
              </a:cxn>
            </a:cxnLst>
            <a:rect l="T9" t="T10" r="T11" b="T12"/>
            <a:pathLst>
              <a:path w="13714" h="21600" fill="none" extrusionOk="0">
                <a:moveTo>
                  <a:pt x="13714" y="17237"/>
                </a:moveTo>
                <a:cubicBezTo>
                  <a:pt x="9964" y="20068"/>
                  <a:pt x="5395" y="21599"/>
                  <a:pt x="697" y="21600"/>
                </a:cubicBezTo>
                <a:cubicBezTo>
                  <a:pt x="464" y="21600"/>
                  <a:pt x="232" y="21596"/>
                  <a:pt x="0" y="21588"/>
                </a:cubicBezTo>
              </a:path>
              <a:path w="13714" h="21600" stroke="0" extrusionOk="0">
                <a:moveTo>
                  <a:pt x="13714" y="17237"/>
                </a:moveTo>
                <a:cubicBezTo>
                  <a:pt x="9964" y="20068"/>
                  <a:pt x="5395" y="21599"/>
                  <a:pt x="697" y="21600"/>
                </a:cubicBezTo>
                <a:cubicBezTo>
                  <a:pt x="464" y="21600"/>
                  <a:pt x="232" y="21596"/>
                  <a:pt x="0" y="21588"/>
                </a:cubicBezTo>
                <a:lnTo>
                  <a:pt x="697"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baseline="-25000">
              <a:solidFill>
                <a:srgbClr val="FFFFFF"/>
              </a:solidFill>
              <a:ea typeface="宋体" panose="02010600030101010101" pitchFamily="2" charset="-122"/>
            </a:endParaRPr>
          </a:p>
        </p:txBody>
      </p:sp>
      <p:sp>
        <p:nvSpPr>
          <p:cNvPr id="40" name="Oval 24"/>
          <p:cNvSpPr>
            <a:spLocks noChangeArrowheads="1"/>
          </p:cNvSpPr>
          <p:nvPr/>
        </p:nvSpPr>
        <p:spPr bwMode="auto">
          <a:xfrm>
            <a:off x="7957218" y="2087846"/>
            <a:ext cx="143304" cy="154230"/>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41" name="Rectangle 25"/>
          <p:cNvSpPr>
            <a:spLocks noChangeArrowheads="1"/>
          </p:cNvSpPr>
          <p:nvPr/>
        </p:nvSpPr>
        <p:spPr bwMode="auto">
          <a:xfrm rot="677326">
            <a:off x="6153514" y="1887643"/>
            <a:ext cx="2091690" cy="2989691"/>
          </a:xfrm>
          <a:prstGeom prst="rect">
            <a:avLst/>
          </a:prstGeom>
          <a:noFill/>
          <a:ln w="50800">
            <a:solidFill>
              <a:srgbClr val="FC012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42" name="Oval 26"/>
          <p:cNvSpPr>
            <a:spLocks noChangeArrowheads="1"/>
          </p:cNvSpPr>
          <p:nvPr/>
        </p:nvSpPr>
        <p:spPr bwMode="auto">
          <a:xfrm rot="677326">
            <a:off x="6777714" y="2430414"/>
            <a:ext cx="843290" cy="1904148"/>
          </a:xfrm>
          <a:prstGeom prst="ellipse">
            <a:avLst/>
          </a:prstGeom>
          <a:solidFill>
            <a:srgbClr val="99CCFF">
              <a:alpha val="50195"/>
            </a:srgbClr>
          </a:solidFill>
          <a:ln w="50800">
            <a:solidFill>
              <a:schemeClr val="folHlink"/>
            </a:solidFill>
            <a:prstDash val="sysDot"/>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7" name="AutoShape 27"/>
          <p:cNvSpPr>
            <a:spLocks noChangeArrowheads="1"/>
          </p:cNvSpPr>
          <p:nvPr/>
        </p:nvSpPr>
        <p:spPr bwMode="auto">
          <a:xfrm>
            <a:off x="8400909" y="3214911"/>
            <a:ext cx="661404" cy="516078"/>
          </a:xfrm>
          <a:prstGeom prst="rightArrow">
            <a:avLst>
              <a:gd name="adj1" fmla="val 50000"/>
              <a:gd name="adj2" fmla="val 34482"/>
            </a:avLst>
          </a:prstGeom>
          <a:solidFill>
            <a:srgbClr val="009900"/>
          </a:solidFill>
          <a:ln w="50800">
            <a:solidFill>
              <a:srgbClr val="009900"/>
            </a:solidFill>
            <a:miter lim="800000"/>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grpSp>
        <p:nvGrpSpPr>
          <p:cNvPr id="8" name="Group 29"/>
          <p:cNvGrpSpPr>
            <a:grpSpLocks/>
          </p:cNvGrpSpPr>
          <p:nvPr/>
        </p:nvGrpSpPr>
        <p:grpSpPr bwMode="auto">
          <a:xfrm>
            <a:off x="9182193" y="1978105"/>
            <a:ext cx="2091689" cy="2989691"/>
            <a:chOff x="3732" y="1434"/>
            <a:chExt cx="1518" cy="2016"/>
          </a:xfrm>
        </p:grpSpPr>
        <p:sp>
          <p:nvSpPr>
            <p:cNvPr id="9" name="Freeform 30"/>
            <p:cNvSpPr>
              <a:spLocks/>
            </p:cNvSpPr>
            <p:nvPr/>
          </p:nvSpPr>
          <p:spPr bwMode="auto">
            <a:xfrm rot="-635088">
              <a:off x="3869" y="2461"/>
              <a:ext cx="993" cy="828"/>
            </a:xfrm>
            <a:custGeom>
              <a:avLst/>
              <a:gdLst>
                <a:gd name="T0" fmla="*/ 117 w 993"/>
                <a:gd name="T1" fmla="*/ 0 h 828"/>
                <a:gd name="T2" fmla="*/ 993 w 993"/>
                <a:gd name="T3" fmla="*/ 708 h 828"/>
                <a:gd name="T4" fmla="*/ 0 w 993"/>
                <a:gd name="T5" fmla="*/ 828 h 828"/>
                <a:gd name="T6" fmla="*/ 0 60000 65536"/>
                <a:gd name="T7" fmla="*/ 0 60000 65536"/>
                <a:gd name="T8" fmla="*/ 0 60000 65536"/>
                <a:gd name="T9" fmla="*/ 0 w 993"/>
                <a:gd name="T10" fmla="*/ 0 h 828"/>
                <a:gd name="T11" fmla="*/ 993 w 993"/>
                <a:gd name="T12" fmla="*/ 828 h 828"/>
              </a:gdLst>
              <a:ahLst/>
              <a:cxnLst>
                <a:cxn ang="T6">
                  <a:pos x="T0" y="T1"/>
                </a:cxn>
                <a:cxn ang="T7">
                  <a:pos x="T2" y="T3"/>
                </a:cxn>
                <a:cxn ang="T8">
                  <a:pos x="T4" y="T5"/>
                </a:cxn>
              </a:cxnLst>
              <a:rect l="T9" t="T10" r="T11" b="T12"/>
              <a:pathLst>
                <a:path w="993" h="828">
                  <a:moveTo>
                    <a:pt x="117" y="0"/>
                  </a:moveTo>
                  <a:lnTo>
                    <a:pt x="993" y="708"/>
                  </a:lnTo>
                  <a:lnTo>
                    <a:pt x="0" y="828"/>
                  </a:lnTo>
                </a:path>
              </a:pathLst>
            </a:custGeom>
            <a:solidFill>
              <a:srgbClr val="FF9999">
                <a:alpha val="50195"/>
              </a:srgbClr>
            </a:solidFill>
            <a:ln>
              <a:noFill/>
            </a:ln>
            <a:extLst>
              <a:ext uri="{91240B29-F687-4F45-9708-019B960494DF}">
                <a14:hiddenLine xmlns:a14="http://schemas.microsoft.com/office/drawing/2010/main" w="50800">
                  <a:solidFill>
                    <a:srgbClr val="000000"/>
                  </a:solidFill>
                  <a:round/>
                  <a:headEnd/>
                  <a:tailEnd/>
                </a14:hiddenLine>
              </a:ext>
            </a:extLst>
          </p:spPr>
          <p:txBody>
            <a:bodyPr/>
            <a:lstStyle/>
            <a:p>
              <a:pPr eaLnBrk="1" hangingPunct="1"/>
              <a:endParaRPr lang="en-US" baseline="-25000">
                <a:solidFill>
                  <a:srgbClr val="FFFFFF"/>
                </a:solidFill>
                <a:ea typeface="宋体" panose="02010600030101010101" pitchFamily="2" charset="-122"/>
              </a:endParaRPr>
            </a:p>
          </p:txBody>
        </p:sp>
        <p:sp>
          <p:nvSpPr>
            <p:cNvPr id="10" name="Freeform 31"/>
            <p:cNvSpPr>
              <a:spLocks/>
            </p:cNvSpPr>
            <p:nvPr/>
          </p:nvSpPr>
          <p:spPr bwMode="auto">
            <a:xfrm rot="-635088">
              <a:off x="3982" y="1638"/>
              <a:ext cx="1026" cy="696"/>
            </a:xfrm>
            <a:custGeom>
              <a:avLst/>
              <a:gdLst>
                <a:gd name="T0" fmla="*/ 981 w 1026"/>
                <a:gd name="T1" fmla="*/ 696 h 696"/>
                <a:gd name="T2" fmla="*/ 0 w 1026"/>
                <a:gd name="T3" fmla="*/ 171 h 696"/>
                <a:gd name="T4" fmla="*/ 1026 w 1026"/>
                <a:gd name="T5" fmla="*/ 0 h 696"/>
                <a:gd name="T6" fmla="*/ 0 60000 65536"/>
                <a:gd name="T7" fmla="*/ 0 60000 65536"/>
                <a:gd name="T8" fmla="*/ 0 60000 65536"/>
                <a:gd name="T9" fmla="*/ 0 w 1026"/>
                <a:gd name="T10" fmla="*/ 0 h 696"/>
                <a:gd name="T11" fmla="*/ 1026 w 1026"/>
                <a:gd name="T12" fmla="*/ 696 h 696"/>
              </a:gdLst>
              <a:ahLst/>
              <a:cxnLst>
                <a:cxn ang="T6">
                  <a:pos x="T0" y="T1"/>
                </a:cxn>
                <a:cxn ang="T7">
                  <a:pos x="T2" y="T3"/>
                </a:cxn>
                <a:cxn ang="T8">
                  <a:pos x="T4" y="T5"/>
                </a:cxn>
              </a:cxnLst>
              <a:rect l="T9" t="T10" r="T11" b="T12"/>
              <a:pathLst>
                <a:path w="1026" h="696">
                  <a:moveTo>
                    <a:pt x="981" y="696"/>
                  </a:moveTo>
                  <a:lnTo>
                    <a:pt x="0" y="171"/>
                  </a:lnTo>
                  <a:lnTo>
                    <a:pt x="1026" y="0"/>
                  </a:lnTo>
                </a:path>
              </a:pathLst>
            </a:custGeom>
            <a:solidFill>
              <a:srgbClr val="FFCCFF">
                <a:alpha val="50195"/>
              </a:srgbClr>
            </a:solidFill>
            <a:ln w="28575">
              <a:solidFill>
                <a:schemeClr val="accent1"/>
              </a:solidFill>
              <a:round/>
              <a:headEnd/>
              <a:tailEnd/>
            </a:ln>
          </p:spPr>
          <p:txBody>
            <a:bodyPr/>
            <a:lstStyle/>
            <a:p>
              <a:pPr eaLnBrk="1" hangingPunct="1"/>
              <a:endParaRPr lang="en-US" baseline="-25000">
                <a:solidFill>
                  <a:srgbClr val="FFFFFF"/>
                </a:solidFill>
                <a:ea typeface="宋体" panose="02010600030101010101" pitchFamily="2" charset="-122"/>
              </a:endParaRPr>
            </a:p>
          </p:txBody>
        </p:sp>
        <p:sp>
          <p:nvSpPr>
            <p:cNvPr id="11" name="Freeform 32"/>
            <p:cNvSpPr>
              <a:spLocks/>
            </p:cNvSpPr>
            <p:nvPr/>
          </p:nvSpPr>
          <p:spPr bwMode="auto">
            <a:xfrm rot="-635088">
              <a:off x="3855" y="1820"/>
              <a:ext cx="1154" cy="612"/>
            </a:xfrm>
            <a:custGeom>
              <a:avLst/>
              <a:gdLst>
                <a:gd name="T0" fmla="*/ 159 w 1154"/>
                <a:gd name="T1" fmla="*/ 0 h 612"/>
                <a:gd name="T2" fmla="*/ 1154 w 1154"/>
                <a:gd name="T3" fmla="*/ 529 h 612"/>
                <a:gd name="T4" fmla="*/ 0 w 1154"/>
                <a:gd name="T5" fmla="*/ 612 h 612"/>
                <a:gd name="T6" fmla="*/ 0 60000 65536"/>
                <a:gd name="T7" fmla="*/ 0 60000 65536"/>
                <a:gd name="T8" fmla="*/ 0 60000 65536"/>
                <a:gd name="T9" fmla="*/ 0 w 1154"/>
                <a:gd name="T10" fmla="*/ 0 h 612"/>
                <a:gd name="T11" fmla="*/ 1154 w 1154"/>
                <a:gd name="T12" fmla="*/ 612 h 612"/>
              </a:gdLst>
              <a:ahLst/>
              <a:cxnLst>
                <a:cxn ang="T6">
                  <a:pos x="T0" y="T1"/>
                </a:cxn>
                <a:cxn ang="T7">
                  <a:pos x="T2" y="T3"/>
                </a:cxn>
                <a:cxn ang="T8">
                  <a:pos x="T4" y="T5"/>
                </a:cxn>
              </a:cxnLst>
              <a:rect l="T9" t="T10" r="T11" b="T12"/>
              <a:pathLst>
                <a:path w="1154" h="612">
                  <a:moveTo>
                    <a:pt x="159" y="0"/>
                  </a:moveTo>
                  <a:lnTo>
                    <a:pt x="1154" y="529"/>
                  </a:lnTo>
                  <a:lnTo>
                    <a:pt x="0" y="612"/>
                  </a:lnTo>
                </a:path>
              </a:pathLst>
            </a:custGeom>
            <a:solidFill>
              <a:srgbClr val="FF9999">
                <a:alpha val="50195"/>
              </a:srgbClr>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pPr eaLnBrk="1" hangingPunct="1"/>
              <a:endParaRPr lang="en-US" baseline="-25000">
                <a:solidFill>
                  <a:srgbClr val="FFFFFF"/>
                </a:solidFill>
                <a:ea typeface="宋体" panose="02010600030101010101" pitchFamily="2" charset="-122"/>
              </a:endParaRPr>
            </a:p>
          </p:txBody>
        </p:sp>
        <p:sp>
          <p:nvSpPr>
            <p:cNvPr id="12" name="Freeform 33"/>
            <p:cNvSpPr>
              <a:spLocks/>
            </p:cNvSpPr>
            <p:nvPr/>
          </p:nvSpPr>
          <p:spPr bwMode="auto">
            <a:xfrm rot="-635088">
              <a:off x="3971" y="2340"/>
              <a:ext cx="1160" cy="780"/>
            </a:xfrm>
            <a:custGeom>
              <a:avLst/>
              <a:gdLst>
                <a:gd name="T0" fmla="*/ 864 w 1160"/>
                <a:gd name="T1" fmla="*/ 780 h 780"/>
                <a:gd name="T2" fmla="*/ 0 w 1160"/>
                <a:gd name="T3" fmla="*/ 84 h 780"/>
                <a:gd name="T4" fmla="*/ 1160 w 1160"/>
                <a:gd name="T5" fmla="*/ 0 h 780"/>
                <a:gd name="T6" fmla="*/ 0 60000 65536"/>
                <a:gd name="T7" fmla="*/ 0 60000 65536"/>
                <a:gd name="T8" fmla="*/ 0 60000 65536"/>
                <a:gd name="T9" fmla="*/ 0 w 1160"/>
                <a:gd name="T10" fmla="*/ 0 h 780"/>
                <a:gd name="T11" fmla="*/ 1160 w 1160"/>
                <a:gd name="T12" fmla="*/ 780 h 780"/>
              </a:gdLst>
              <a:ahLst/>
              <a:cxnLst>
                <a:cxn ang="T6">
                  <a:pos x="T0" y="T1"/>
                </a:cxn>
                <a:cxn ang="T7">
                  <a:pos x="T2" y="T3"/>
                </a:cxn>
                <a:cxn ang="T8">
                  <a:pos x="T4" y="T5"/>
                </a:cxn>
              </a:cxnLst>
              <a:rect l="T9" t="T10" r="T11" b="T12"/>
              <a:pathLst>
                <a:path w="1160" h="780">
                  <a:moveTo>
                    <a:pt x="864" y="780"/>
                  </a:moveTo>
                  <a:lnTo>
                    <a:pt x="0" y="84"/>
                  </a:lnTo>
                  <a:lnTo>
                    <a:pt x="1160" y="0"/>
                  </a:lnTo>
                </a:path>
              </a:pathLst>
            </a:custGeom>
            <a:solidFill>
              <a:srgbClr val="FFCCFF">
                <a:alpha val="50195"/>
              </a:srgbClr>
            </a:solidFill>
            <a:ln w="28575">
              <a:solidFill>
                <a:schemeClr val="accent1"/>
              </a:solidFill>
              <a:round/>
              <a:headEnd/>
              <a:tailEnd/>
            </a:ln>
          </p:spPr>
          <p:txBody>
            <a:bodyPr/>
            <a:lstStyle/>
            <a:p>
              <a:pPr eaLnBrk="1" hangingPunct="1"/>
              <a:endParaRPr lang="en-US" baseline="-25000">
                <a:solidFill>
                  <a:srgbClr val="FFFFFF"/>
                </a:solidFill>
                <a:ea typeface="宋体" panose="02010600030101010101" pitchFamily="2" charset="-122"/>
              </a:endParaRPr>
            </a:p>
          </p:txBody>
        </p:sp>
        <p:sp>
          <p:nvSpPr>
            <p:cNvPr id="13" name="Oval 34"/>
            <p:cNvSpPr>
              <a:spLocks noChangeArrowheads="1"/>
            </p:cNvSpPr>
            <p:nvPr/>
          </p:nvSpPr>
          <p:spPr bwMode="auto">
            <a:xfrm rot="-635088">
              <a:off x="4987" y="2192"/>
              <a:ext cx="104" cy="104"/>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14" name="Oval 35"/>
            <p:cNvSpPr>
              <a:spLocks noChangeArrowheads="1"/>
            </p:cNvSpPr>
            <p:nvPr/>
          </p:nvSpPr>
          <p:spPr bwMode="auto">
            <a:xfrm rot="-635088">
              <a:off x="3916" y="1849"/>
              <a:ext cx="104" cy="104"/>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15" name="Oval 36"/>
            <p:cNvSpPr>
              <a:spLocks noChangeArrowheads="1"/>
            </p:cNvSpPr>
            <p:nvPr/>
          </p:nvSpPr>
          <p:spPr bwMode="auto">
            <a:xfrm rot="-635088">
              <a:off x="3874" y="2491"/>
              <a:ext cx="104" cy="104"/>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16" name="Oval 37"/>
            <p:cNvSpPr>
              <a:spLocks noChangeArrowheads="1"/>
            </p:cNvSpPr>
            <p:nvPr/>
          </p:nvSpPr>
          <p:spPr bwMode="auto">
            <a:xfrm rot="-635088">
              <a:off x="4879" y="1485"/>
              <a:ext cx="104" cy="104"/>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17" name="Oval 38"/>
            <p:cNvSpPr>
              <a:spLocks noChangeArrowheads="1"/>
            </p:cNvSpPr>
            <p:nvPr/>
          </p:nvSpPr>
          <p:spPr bwMode="auto">
            <a:xfrm>
              <a:off x="4843" y="3006"/>
              <a:ext cx="104" cy="104"/>
            </a:xfrm>
            <a:prstGeom prst="ellipse">
              <a:avLst/>
            </a:prstGeom>
            <a:solidFill>
              <a:srgbClr val="FF0000"/>
            </a:solidFill>
            <a:ln w="28575">
              <a:solidFill>
                <a:srgbClr val="FF0000"/>
              </a:solidFill>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18" name="Rectangle 39"/>
            <p:cNvSpPr>
              <a:spLocks noChangeArrowheads="1"/>
            </p:cNvSpPr>
            <p:nvPr/>
          </p:nvSpPr>
          <p:spPr bwMode="auto">
            <a:xfrm>
              <a:off x="3732" y="1434"/>
              <a:ext cx="1518" cy="2016"/>
            </a:xfrm>
            <a:prstGeom prst="rect">
              <a:avLst/>
            </a:prstGeom>
            <a:noFill/>
            <a:ln w="50800">
              <a:solidFill>
                <a:srgbClr val="FC012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sp>
          <p:nvSpPr>
            <p:cNvPr id="19" name="Oval 40"/>
            <p:cNvSpPr>
              <a:spLocks noChangeArrowheads="1"/>
            </p:cNvSpPr>
            <p:nvPr/>
          </p:nvSpPr>
          <p:spPr bwMode="auto">
            <a:xfrm>
              <a:off x="4185" y="1800"/>
              <a:ext cx="612" cy="1284"/>
            </a:xfrm>
            <a:prstGeom prst="ellipse">
              <a:avLst/>
            </a:prstGeom>
            <a:solidFill>
              <a:srgbClr val="99CCFF">
                <a:alpha val="50195"/>
              </a:srgbClr>
            </a:solidFill>
            <a:ln w="50800">
              <a:solidFill>
                <a:schemeClr val="folHlink"/>
              </a:solidFill>
              <a:prstDash val="sysDot"/>
              <a:round/>
              <a:headEnd/>
              <a:tailEnd/>
            </a:ln>
          </p:spPr>
          <p:txBody>
            <a:bodyPr wrap="none" anchor="ct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endParaRPr lang="zh-CN" altLang="en-US" sz="3204"/>
            </a:p>
          </p:txBody>
        </p:sp>
      </p:grpSp>
      <p:sp>
        <p:nvSpPr>
          <p:cNvPr id="43" name="Rectangle 43"/>
          <p:cNvSpPr>
            <a:spLocks noChangeArrowheads="1"/>
          </p:cNvSpPr>
          <p:nvPr/>
        </p:nvSpPr>
        <p:spPr bwMode="auto">
          <a:xfrm>
            <a:off x="288827" y="1887643"/>
            <a:ext cx="4607918"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marL="286150" indent="-286150" eaLnBrk="1" hangingPunct="1">
              <a:spcBef>
                <a:spcPts val="0"/>
              </a:spcBef>
              <a:spcAft>
                <a:spcPts val="601"/>
              </a:spcAft>
              <a:buFont typeface="Arial" panose="020B0604020202020204" pitchFamily="34" charset="0"/>
              <a:buChar char="•"/>
            </a:pPr>
            <a:r>
              <a:rPr lang="en-US" altLang="zh-CN" sz="2400" baseline="0" dirty="0">
                <a:solidFill>
                  <a:schemeClr val="tx1"/>
                </a:solidFill>
              </a:rPr>
              <a:t>To compute planar integrals, Grangeat’s algorithm requires that the cone-beam data  is not truncated</a:t>
            </a:r>
          </a:p>
          <a:p>
            <a:pPr marL="286150" indent="-286150" eaLnBrk="1" hangingPunct="1">
              <a:spcBef>
                <a:spcPts val="0"/>
              </a:spcBef>
              <a:spcAft>
                <a:spcPts val="601"/>
              </a:spcAft>
              <a:buFont typeface="Arial" panose="020B0604020202020204" pitchFamily="34" charset="0"/>
              <a:buChar char="•"/>
            </a:pPr>
            <a:r>
              <a:rPr lang="en-US" altLang="zh-CN" sz="2400" baseline="0" dirty="0">
                <a:solidFill>
                  <a:schemeClr val="tx1"/>
                </a:solidFill>
              </a:rPr>
              <a:t>To employ Grangeat’s algorithm for spiral cone-beam CT, a perfect mosaic scheme is designed to compute planar integrals</a:t>
            </a:r>
          </a:p>
        </p:txBody>
      </p:sp>
      <p:sp>
        <p:nvSpPr>
          <p:cNvPr id="44" name="Rectangle 26"/>
          <p:cNvSpPr>
            <a:spLocks noChangeArrowheads="1"/>
          </p:cNvSpPr>
          <p:nvPr/>
        </p:nvSpPr>
        <p:spPr bwMode="auto">
          <a:xfrm>
            <a:off x="7502485" y="5138527"/>
            <a:ext cx="3832781" cy="215444"/>
          </a:xfrm>
          <a:prstGeom prst="rect">
            <a:avLst/>
          </a:prstGeom>
          <a:solidFill>
            <a:schemeClr val="bg1"/>
          </a:solidFill>
          <a:ln>
            <a:noFill/>
          </a:ln>
        </p:spPr>
        <p:txBody>
          <a:bodyPr wrap="none" lIns="0" tIns="0" rIns="0" bIns="0">
            <a:spAutoFit/>
          </a:bodyP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eaLnBrk="1" hangingPunct="1"/>
            <a:r>
              <a:rPr lang="en-US" altLang="zh-CN" sz="1400" baseline="0" dirty="0">
                <a:solidFill>
                  <a:schemeClr val="tx1"/>
                </a:solidFill>
              </a:rPr>
              <a:t>Oblique Plane Cutting through a Long Object</a:t>
            </a:r>
            <a:endParaRPr lang="en-US" altLang="zh-CN" sz="1400" dirty="0">
              <a:solidFill>
                <a:schemeClr val="tx1"/>
              </a:solidFill>
            </a:endParaRPr>
          </a:p>
        </p:txBody>
      </p:sp>
      <p:sp>
        <p:nvSpPr>
          <p:cNvPr id="45" name="Rectangle 26"/>
          <p:cNvSpPr>
            <a:spLocks noChangeArrowheads="1"/>
          </p:cNvSpPr>
          <p:nvPr/>
        </p:nvSpPr>
        <p:spPr bwMode="auto">
          <a:xfrm>
            <a:off x="9140872" y="1461926"/>
            <a:ext cx="2174329" cy="430887"/>
          </a:xfrm>
          <a:prstGeom prst="rect">
            <a:avLst/>
          </a:prstGeom>
          <a:solidFill>
            <a:schemeClr val="bg1"/>
          </a:solidFill>
          <a:ln>
            <a:noFill/>
          </a:ln>
        </p:spPr>
        <p:txBody>
          <a:bodyPr wrap="square" lIns="0" tIns="0" rIns="0" bIns="0">
            <a:spAutoFit/>
          </a:bodyPr>
          <a:lstStyle>
            <a:lvl1pPr eaLnBrk="0" hangingPunct="0">
              <a:defRPr sz="3200" b="1" baseline="-25000">
                <a:solidFill>
                  <a:srgbClr val="FFFFFF"/>
                </a:solidFill>
                <a:latin typeface="Arial" panose="020B0604020202020204" pitchFamily="34" charset="0"/>
                <a:ea typeface="宋体" panose="02010600030101010101" pitchFamily="2" charset="-122"/>
              </a:defRPr>
            </a:lvl1pPr>
            <a:lvl2pPr marL="742950" indent="-285750" eaLnBrk="0" hangingPunct="0">
              <a:defRPr sz="3200" b="1" baseline="-25000">
                <a:solidFill>
                  <a:srgbClr val="FFFFFF"/>
                </a:solidFill>
                <a:latin typeface="Arial" panose="020B0604020202020204" pitchFamily="34" charset="0"/>
                <a:ea typeface="宋体" panose="02010600030101010101" pitchFamily="2" charset="-122"/>
              </a:defRPr>
            </a:lvl2pPr>
            <a:lvl3pPr marL="1143000" indent="-228600" eaLnBrk="0" hangingPunct="0">
              <a:defRPr sz="3200" b="1" baseline="-25000">
                <a:solidFill>
                  <a:srgbClr val="FFFFFF"/>
                </a:solidFill>
                <a:latin typeface="Arial" panose="020B0604020202020204" pitchFamily="34" charset="0"/>
                <a:ea typeface="宋体" panose="02010600030101010101" pitchFamily="2" charset="-122"/>
              </a:defRPr>
            </a:lvl3pPr>
            <a:lvl4pPr marL="1600200" indent="-228600" eaLnBrk="0" hangingPunct="0">
              <a:defRPr sz="3200" b="1" baseline="-25000">
                <a:solidFill>
                  <a:srgbClr val="FFFFFF"/>
                </a:solidFill>
                <a:latin typeface="Arial" panose="020B0604020202020204" pitchFamily="34" charset="0"/>
                <a:ea typeface="宋体" panose="02010600030101010101" pitchFamily="2" charset="-122"/>
              </a:defRPr>
            </a:lvl4pPr>
            <a:lvl5pPr marL="2057400" indent="-228600" eaLnBrk="0" hangingPunct="0">
              <a:defRPr sz="3200" b="1" baseline="-25000">
                <a:solidFill>
                  <a:srgbClr val="FFFF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baseline="-25000">
                <a:solidFill>
                  <a:srgbClr val="FFFFFF"/>
                </a:solidFill>
                <a:latin typeface="Arial" panose="020B0604020202020204" pitchFamily="34" charset="0"/>
                <a:ea typeface="宋体" panose="02010600030101010101" pitchFamily="2" charset="-122"/>
              </a:defRPr>
            </a:lvl9pPr>
          </a:lstStyle>
          <a:p>
            <a:pPr algn="ctr" eaLnBrk="1" hangingPunct="1"/>
            <a:r>
              <a:rPr lang="en-US" altLang="zh-CN" sz="1400" baseline="0" dirty="0">
                <a:solidFill>
                  <a:schemeClr val="tx1"/>
                </a:solidFill>
              </a:rPr>
              <a:t>Seamless Coverage with Divergent X-rays</a:t>
            </a:r>
            <a:endParaRPr lang="en-US" altLang="zh-CN" sz="1400" dirty="0">
              <a:solidFill>
                <a:schemeClr val="tx1"/>
              </a:solidFill>
            </a:endParaRPr>
          </a:p>
        </p:txBody>
      </p:sp>
    </p:spTree>
    <p:extLst>
      <p:ext uri="{BB962C8B-B14F-4D97-AF65-F5344CB8AC3E}">
        <p14:creationId xmlns:p14="http://schemas.microsoft.com/office/powerpoint/2010/main" val="128594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612" y="24633"/>
            <a:ext cx="8838776" cy="1083864"/>
          </a:xfrm>
          <a:noFill/>
        </p:spPr>
        <p:txBody>
          <a:bodyPr/>
          <a:lstStyle/>
          <a:p>
            <a:pPr algn="ctr" eaLnBrk="1" hangingPunct="1">
              <a:defRPr/>
            </a:pPr>
            <a:r>
              <a:rPr lang="en-US" sz="4400" dirty="0"/>
              <a:t>Exact Spiral Cone-beam CT</a:t>
            </a:r>
            <a:endParaRPr lang="en-US" dirty="0"/>
          </a:p>
        </p:txBody>
      </p:sp>
      <p:grpSp>
        <p:nvGrpSpPr>
          <p:cNvPr id="3" name="Group 2"/>
          <p:cNvGrpSpPr/>
          <p:nvPr/>
        </p:nvGrpSpPr>
        <p:grpSpPr>
          <a:xfrm>
            <a:off x="1871524" y="1108497"/>
            <a:ext cx="8356775" cy="4517476"/>
            <a:chOff x="1901291" y="1713706"/>
            <a:chExt cx="5955046" cy="3219158"/>
          </a:xfrm>
        </p:grpSpPr>
        <p:sp>
          <p:nvSpPr>
            <p:cNvPr id="51" name="Freeform 9" descr="10%"/>
            <p:cNvSpPr>
              <a:spLocks/>
            </p:cNvSpPr>
            <p:nvPr/>
          </p:nvSpPr>
          <p:spPr bwMode="auto">
            <a:xfrm>
              <a:off x="2734298" y="2080928"/>
              <a:ext cx="645421" cy="2295538"/>
            </a:xfrm>
            <a:custGeom>
              <a:avLst/>
              <a:gdLst>
                <a:gd name="T0" fmla="*/ 0 w 460"/>
                <a:gd name="T1" fmla="*/ 2147483647 h 1636"/>
                <a:gd name="T2" fmla="*/ 0 w 460"/>
                <a:gd name="T3" fmla="*/ 2147483647 h 1636"/>
                <a:gd name="T4" fmla="*/ 2147483647 w 460"/>
                <a:gd name="T5" fmla="*/ 2147483647 h 1636"/>
                <a:gd name="T6" fmla="*/ 2147483647 w 460"/>
                <a:gd name="T7" fmla="*/ 2147483647 h 1636"/>
                <a:gd name="T8" fmla="*/ 2147483647 w 460"/>
                <a:gd name="T9" fmla="*/ 2147483647 h 1636"/>
                <a:gd name="T10" fmla="*/ 2147483647 w 460"/>
                <a:gd name="T11" fmla="*/ 2147483647 h 1636"/>
                <a:gd name="T12" fmla="*/ 2147483647 w 460"/>
                <a:gd name="T13" fmla="*/ 2147483647 h 1636"/>
                <a:gd name="T14" fmla="*/ 2147483647 w 460"/>
                <a:gd name="T15" fmla="*/ 0 h 1636"/>
                <a:gd name="T16" fmla="*/ 2147483647 w 460"/>
                <a:gd name="T17" fmla="*/ 2147483647 h 1636"/>
                <a:gd name="T18" fmla="*/ 2147483647 w 460"/>
                <a:gd name="T19" fmla="*/ 2147483647 h 1636"/>
                <a:gd name="T20" fmla="*/ 2147483647 w 460"/>
                <a:gd name="T21" fmla="*/ 2147483647 h 1636"/>
                <a:gd name="T22" fmla="*/ 2147483647 w 460"/>
                <a:gd name="T23" fmla="*/ 2147483647 h 1636"/>
                <a:gd name="T24" fmla="*/ 2147483647 w 460"/>
                <a:gd name="T25" fmla="*/ 2147483647 h 16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0"/>
                <a:gd name="T40" fmla="*/ 0 h 1636"/>
                <a:gd name="T41" fmla="*/ 460 w 460"/>
                <a:gd name="T42" fmla="*/ 1636 h 16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0" h="1636">
                  <a:moveTo>
                    <a:pt x="0" y="480"/>
                  </a:moveTo>
                  <a:lnTo>
                    <a:pt x="0" y="1636"/>
                  </a:lnTo>
                  <a:lnTo>
                    <a:pt x="80" y="1440"/>
                  </a:lnTo>
                  <a:lnTo>
                    <a:pt x="196" y="1188"/>
                  </a:lnTo>
                  <a:lnTo>
                    <a:pt x="284" y="1044"/>
                  </a:lnTo>
                  <a:lnTo>
                    <a:pt x="396" y="948"/>
                  </a:lnTo>
                  <a:lnTo>
                    <a:pt x="456" y="912"/>
                  </a:lnTo>
                  <a:lnTo>
                    <a:pt x="460" y="0"/>
                  </a:lnTo>
                  <a:lnTo>
                    <a:pt x="404" y="88"/>
                  </a:lnTo>
                  <a:lnTo>
                    <a:pt x="320" y="228"/>
                  </a:lnTo>
                  <a:lnTo>
                    <a:pt x="240" y="332"/>
                  </a:lnTo>
                  <a:lnTo>
                    <a:pt x="144" y="416"/>
                  </a:lnTo>
                  <a:lnTo>
                    <a:pt x="24" y="480"/>
                  </a:lnTo>
                </a:path>
              </a:pathLst>
            </a:custGeom>
            <a:pattFill prst="pct10">
              <a:fgClr>
                <a:schemeClr val="folHlink"/>
              </a:fgClr>
              <a:bgClr>
                <a:srgbClr val="FFFFFF"/>
              </a:bgClr>
            </a:pattFill>
            <a:ln w="12700">
              <a:noFill/>
              <a:round/>
              <a:headEnd/>
              <a:tailEnd/>
            </a:ln>
          </p:spPr>
          <p:txBody>
            <a:bodyPr/>
            <a:lstStyle/>
            <a:p>
              <a:pPr algn="ctr">
                <a:defRPr/>
              </a:pPr>
              <a:endParaRPr lang="en-US" sz="3200" b="1">
                <a:solidFill>
                  <a:srgbClr val="000000"/>
                </a:solidFill>
                <a:latin typeface="+mn-lt"/>
                <a:ea typeface="+mn-ea"/>
              </a:endParaRPr>
            </a:p>
          </p:txBody>
        </p:sp>
        <p:graphicFrame>
          <p:nvGraphicFramePr>
            <p:cNvPr id="54276" name="Object 2"/>
            <p:cNvGraphicFramePr>
              <a:graphicFrameLocks noChangeAspect="1"/>
            </p:cNvGraphicFramePr>
            <p:nvPr/>
          </p:nvGraphicFramePr>
          <p:xfrm>
            <a:off x="2936191" y="4017192"/>
            <a:ext cx="4920146" cy="599320"/>
          </p:xfrm>
          <a:graphic>
            <a:graphicData uri="http://schemas.openxmlformats.org/presentationml/2006/ole">
              <mc:AlternateContent xmlns:mc="http://schemas.openxmlformats.org/markup-compatibility/2006">
                <mc:Choice xmlns:v="urn:schemas-microsoft-com:vml" Requires="v">
                  <p:oleObj spid="_x0000_s10616" r:id="rId4" imgW="4064000" imgH="495300" progId="Equation.3">
                    <p:embed/>
                  </p:oleObj>
                </mc:Choice>
                <mc:Fallback>
                  <p:oleObj r:id="rId4" imgW="4064000" imgH="495300" progId="Equation.3">
                    <p:embed/>
                    <p:pic>
                      <p:nvPicPr>
                        <p:cNvPr id="5427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191" y="4017192"/>
                          <a:ext cx="4920146" cy="59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7" name="Object 3"/>
            <p:cNvGraphicFramePr>
              <a:graphicFrameLocks noChangeAspect="1"/>
            </p:cNvGraphicFramePr>
            <p:nvPr/>
          </p:nvGraphicFramePr>
          <p:xfrm>
            <a:off x="3433769" y="4699178"/>
            <a:ext cx="1648528" cy="217789"/>
          </p:xfrm>
          <a:graphic>
            <a:graphicData uri="http://schemas.openxmlformats.org/presentationml/2006/ole">
              <mc:AlternateContent xmlns:mc="http://schemas.openxmlformats.org/markup-compatibility/2006">
                <mc:Choice xmlns:v="urn:schemas-microsoft-com:vml" Requires="v">
                  <p:oleObj spid="_x0000_s10617" r:id="rId6" imgW="1511300" imgH="203200" progId="Equation.3">
                    <p:embed/>
                  </p:oleObj>
                </mc:Choice>
                <mc:Fallback>
                  <p:oleObj r:id="rId6" imgW="1511300" imgH="203200" progId="Equation.3">
                    <p:embed/>
                    <p:pic>
                      <p:nvPicPr>
                        <p:cNvPr id="5427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3769" y="4699178"/>
                          <a:ext cx="1648528" cy="21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8" name="Object 4"/>
            <p:cNvGraphicFramePr>
              <a:graphicFrameLocks noChangeAspect="1"/>
            </p:cNvGraphicFramePr>
            <p:nvPr/>
          </p:nvGraphicFramePr>
          <p:xfrm>
            <a:off x="5439981" y="4699178"/>
            <a:ext cx="2416356" cy="217789"/>
          </p:xfrm>
          <a:graphic>
            <a:graphicData uri="http://schemas.openxmlformats.org/presentationml/2006/ole">
              <mc:AlternateContent xmlns:mc="http://schemas.openxmlformats.org/markup-compatibility/2006">
                <mc:Choice xmlns:v="urn:schemas-microsoft-com:vml" Requires="v">
                  <p:oleObj spid="_x0000_s10618" r:id="rId8" imgW="2222500" imgH="203200" progId="Equation.3">
                    <p:embed/>
                  </p:oleObj>
                </mc:Choice>
                <mc:Fallback>
                  <p:oleObj r:id="rId8" imgW="2222500" imgH="203200" progId="Equation.3">
                    <p:embed/>
                    <p:pic>
                      <p:nvPicPr>
                        <p:cNvPr id="5427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9981" y="4699178"/>
                          <a:ext cx="2416356" cy="21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 name="Arc 10"/>
            <p:cNvSpPr>
              <a:spLocks/>
            </p:cNvSpPr>
            <p:nvPr/>
          </p:nvSpPr>
          <p:spPr bwMode="auto">
            <a:xfrm flipH="1">
              <a:off x="4052167" y="2305077"/>
              <a:ext cx="810751" cy="365633"/>
            </a:xfrm>
            <a:custGeom>
              <a:avLst/>
              <a:gdLst>
                <a:gd name="T0" fmla="*/ 0 w 17806"/>
                <a:gd name="T1" fmla="*/ 2147483647 h 21600"/>
                <a:gd name="T2" fmla="*/ 2147483647 w 17806"/>
                <a:gd name="T3" fmla="*/ 2147483647 h 21600"/>
                <a:gd name="T4" fmla="*/ 2147483647 w 17806"/>
                <a:gd name="T5" fmla="*/ 2147483647 h 21600"/>
                <a:gd name="T6" fmla="*/ 0 60000 65536"/>
                <a:gd name="T7" fmla="*/ 0 60000 65536"/>
                <a:gd name="T8" fmla="*/ 0 60000 65536"/>
                <a:gd name="T9" fmla="*/ 0 w 17806"/>
                <a:gd name="T10" fmla="*/ 0 h 21600"/>
                <a:gd name="T11" fmla="*/ 17806 w 17806"/>
                <a:gd name="T12" fmla="*/ 21600 h 21600"/>
              </a:gdLst>
              <a:ahLst/>
              <a:cxnLst>
                <a:cxn ang="T6">
                  <a:pos x="T0" y="T1"/>
                </a:cxn>
                <a:cxn ang="T7">
                  <a:pos x="T2" y="T3"/>
                </a:cxn>
                <a:cxn ang="T8">
                  <a:pos x="T4" y="T5"/>
                </a:cxn>
              </a:cxnLst>
              <a:rect l="T9" t="T10" r="T11" b="T12"/>
              <a:pathLst>
                <a:path w="17806" h="21600" fill="none" extrusionOk="0">
                  <a:moveTo>
                    <a:pt x="0" y="56"/>
                  </a:moveTo>
                  <a:cubicBezTo>
                    <a:pt x="518" y="18"/>
                    <a:pt x="1038" y="-1"/>
                    <a:pt x="1559" y="0"/>
                  </a:cubicBezTo>
                  <a:cubicBezTo>
                    <a:pt x="7783" y="0"/>
                    <a:pt x="13704" y="2684"/>
                    <a:pt x="17806" y="7366"/>
                  </a:cubicBezTo>
                </a:path>
                <a:path w="17806" h="21600" stroke="0" extrusionOk="0">
                  <a:moveTo>
                    <a:pt x="0" y="56"/>
                  </a:moveTo>
                  <a:cubicBezTo>
                    <a:pt x="518" y="18"/>
                    <a:pt x="1038" y="-1"/>
                    <a:pt x="1559" y="0"/>
                  </a:cubicBezTo>
                  <a:cubicBezTo>
                    <a:pt x="7783" y="0"/>
                    <a:pt x="13704" y="2684"/>
                    <a:pt x="17806" y="7366"/>
                  </a:cubicBezTo>
                  <a:lnTo>
                    <a:pt x="1559" y="21600"/>
                  </a:lnTo>
                  <a:close/>
                </a:path>
              </a:pathLst>
            </a:custGeom>
            <a:noFill/>
            <a:ln w="12700">
              <a:solidFill>
                <a:srgbClr val="FF0000"/>
              </a:solidFill>
              <a:round/>
              <a:headEnd/>
              <a:tailEnd type="triangle" w="med" len="med"/>
            </a:ln>
          </p:spPr>
          <p:txBody>
            <a:bodyPr wrap="none" anchor="ctr"/>
            <a:lstStyle/>
            <a:p>
              <a:pPr algn="ctr">
                <a:defRPr/>
              </a:pPr>
              <a:endParaRPr lang="en-US" sz="3200" b="1">
                <a:solidFill>
                  <a:srgbClr val="000000"/>
                </a:solidFill>
                <a:latin typeface="+mn-lt"/>
                <a:ea typeface="+mn-ea"/>
              </a:endParaRPr>
            </a:p>
          </p:txBody>
        </p:sp>
        <p:sp>
          <p:nvSpPr>
            <p:cNvPr id="56" name="Arc 11"/>
            <p:cNvSpPr>
              <a:spLocks/>
            </p:cNvSpPr>
            <p:nvPr/>
          </p:nvSpPr>
          <p:spPr bwMode="auto">
            <a:xfrm>
              <a:off x="4589488" y="2306667"/>
              <a:ext cx="1224075" cy="817110"/>
            </a:xfrm>
            <a:custGeom>
              <a:avLst/>
              <a:gdLst>
                <a:gd name="T0" fmla="*/ 2147483647 w 21600"/>
                <a:gd name="T1" fmla="*/ 0 h 21051"/>
                <a:gd name="T2" fmla="*/ 2147483647 w 21600"/>
                <a:gd name="T3" fmla="*/ 2147483647 h 21051"/>
                <a:gd name="T4" fmla="*/ 0 w 21600"/>
                <a:gd name="T5" fmla="*/ 2147483647 h 21051"/>
                <a:gd name="T6" fmla="*/ 0 60000 65536"/>
                <a:gd name="T7" fmla="*/ 0 60000 65536"/>
                <a:gd name="T8" fmla="*/ 0 60000 65536"/>
                <a:gd name="T9" fmla="*/ 0 w 21600"/>
                <a:gd name="T10" fmla="*/ 0 h 21051"/>
                <a:gd name="T11" fmla="*/ 21600 w 21600"/>
                <a:gd name="T12" fmla="*/ 21051 h 21051"/>
              </a:gdLst>
              <a:ahLst/>
              <a:cxnLst>
                <a:cxn ang="T6">
                  <a:pos x="T0" y="T1"/>
                </a:cxn>
                <a:cxn ang="T7">
                  <a:pos x="T2" y="T3"/>
                </a:cxn>
                <a:cxn ang="T8">
                  <a:pos x="T4" y="T5"/>
                </a:cxn>
              </a:cxnLst>
              <a:rect l="T9" t="T10" r="T11" b="T12"/>
              <a:pathLst>
                <a:path w="21600" h="21051" fill="none" extrusionOk="0">
                  <a:moveTo>
                    <a:pt x="4837" y="-1"/>
                  </a:moveTo>
                  <a:cubicBezTo>
                    <a:pt x="14646" y="2253"/>
                    <a:pt x="21599" y="10983"/>
                    <a:pt x="21599" y="21049"/>
                  </a:cubicBezTo>
                </a:path>
                <a:path w="21600" h="21051" stroke="0" extrusionOk="0">
                  <a:moveTo>
                    <a:pt x="4837" y="-1"/>
                  </a:moveTo>
                  <a:cubicBezTo>
                    <a:pt x="14646" y="2253"/>
                    <a:pt x="21599" y="10983"/>
                    <a:pt x="21599" y="21049"/>
                  </a:cubicBezTo>
                  <a:lnTo>
                    <a:pt x="0" y="21051"/>
                  </a:lnTo>
                  <a:close/>
                </a:path>
              </a:pathLst>
            </a:custGeom>
            <a:noFill/>
            <a:ln w="12700">
              <a:solidFill>
                <a:srgbClr val="FF0000"/>
              </a:solidFill>
              <a:round/>
              <a:headEnd/>
              <a:tailEnd/>
            </a:ln>
          </p:spPr>
          <p:txBody>
            <a:bodyPr wrap="none" anchor="ctr"/>
            <a:lstStyle/>
            <a:p>
              <a:pPr algn="ctr">
                <a:defRPr/>
              </a:pPr>
              <a:endParaRPr lang="en-US" sz="3200" b="1">
                <a:solidFill>
                  <a:srgbClr val="000000"/>
                </a:solidFill>
                <a:latin typeface="+mn-lt"/>
                <a:ea typeface="+mn-ea"/>
              </a:endParaRPr>
            </a:p>
          </p:txBody>
        </p:sp>
        <p:sp>
          <p:nvSpPr>
            <p:cNvPr id="57" name="Line 12"/>
            <p:cNvSpPr>
              <a:spLocks noChangeShapeType="1"/>
            </p:cNvSpPr>
            <p:nvPr/>
          </p:nvSpPr>
          <p:spPr bwMode="auto">
            <a:xfrm flipV="1">
              <a:off x="4807277" y="3106290"/>
              <a:ext cx="1710526" cy="0"/>
            </a:xfrm>
            <a:prstGeom prst="line">
              <a:avLst/>
            </a:prstGeom>
            <a:noFill/>
            <a:ln w="12700">
              <a:solidFill>
                <a:schemeClr val="tx1"/>
              </a:solidFill>
              <a:round/>
              <a:headEnd/>
              <a:tailEnd type="triangle" w="med" len="med"/>
            </a:ln>
          </p:spPr>
          <p:txBody>
            <a:bodyPr/>
            <a:lstStyle/>
            <a:p>
              <a:pPr algn="ctr">
                <a:defRPr/>
              </a:pPr>
              <a:endParaRPr lang="en-US" sz="3200" b="1">
                <a:solidFill>
                  <a:srgbClr val="000000"/>
                </a:solidFill>
                <a:latin typeface="+mn-lt"/>
                <a:ea typeface="+mn-ea"/>
              </a:endParaRPr>
            </a:p>
          </p:txBody>
        </p:sp>
        <p:sp>
          <p:nvSpPr>
            <p:cNvPr id="59" name="Line 13"/>
            <p:cNvSpPr>
              <a:spLocks noChangeShapeType="1"/>
            </p:cNvSpPr>
            <p:nvPr/>
          </p:nvSpPr>
          <p:spPr bwMode="auto">
            <a:xfrm flipV="1">
              <a:off x="4812046" y="1945803"/>
              <a:ext cx="0" cy="1163666"/>
            </a:xfrm>
            <a:prstGeom prst="line">
              <a:avLst/>
            </a:prstGeom>
            <a:noFill/>
            <a:ln w="12700">
              <a:solidFill>
                <a:schemeClr val="tx1"/>
              </a:solidFill>
              <a:round/>
              <a:headEnd/>
              <a:tailEnd type="triangle" w="med" len="med"/>
            </a:ln>
          </p:spPr>
          <p:txBody>
            <a:bodyPr/>
            <a:lstStyle/>
            <a:p>
              <a:pPr algn="ctr">
                <a:defRPr/>
              </a:pPr>
              <a:endParaRPr lang="en-US" sz="3200" b="1">
                <a:solidFill>
                  <a:srgbClr val="000000"/>
                </a:solidFill>
                <a:latin typeface="+mn-lt"/>
                <a:ea typeface="+mn-ea"/>
              </a:endParaRPr>
            </a:p>
          </p:txBody>
        </p:sp>
        <p:sp>
          <p:nvSpPr>
            <p:cNvPr id="89" name="Arc 14"/>
            <p:cNvSpPr>
              <a:spLocks/>
            </p:cNvSpPr>
            <p:nvPr/>
          </p:nvSpPr>
          <p:spPr bwMode="auto">
            <a:xfrm flipV="1">
              <a:off x="4589488" y="3109469"/>
              <a:ext cx="1224075" cy="767828"/>
            </a:xfrm>
            <a:custGeom>
              <a:avLst/>
              <a:gdLst>
                <a:gd name="T0" fmla="*/ 2147483647 w 21600"/>
                <a:gd name="T1" fmla="*/ 0 h 19258"/>
                <a:gd name="T2" fmla="*/ 2147483647 w 21600"/>
                <a:gd name="T3" fmla="*/ 2147483647 h 19258"/>
                <a:gd name="T4" fmla="*/ 0 w 21600"/>
                <a:gd name="T5" fmla="*/ 2147483647 h 19258"/>
                <a:gd name="T6" fmla="*/ 0 60000 65536"/>
                <a:gd name="T7" fmla="*/ 0 60000 65536"/>
                <a:gd name="T8" fmla="*/ 0 60000 65536"/>
                <a:gd name="T9" fmla="*/ 0 w 21600"/>
                <a:gd name="T10" fmla="*/ 0 h 19258"/>
                <a:gd name="T11" fmla="*/ 21600 w 21600"/>
                <a:gd name="T12" fmla="*/ 19258 h 19258"/>
              </a:gdLst>
              <a:ahLst/>
              <a:cxnLst>
                <a:cxn ang="T6">
                  <a:pos x="T0" y="T1"/>
                </a:cxn>
                <a:cxn ang="T7">
                  <a:pos x="T2" y="T3"/>
                </a:cxn>
                <a:cxn ang="T8">
                  <a:pos x="T4" y="T5"/>
                </a:cxn>
              </a:cxnLst>
              <a:rect l="T9" t="T10" r="T11" b="T12"/>
              <a:pathLst>
                <a:path w="21600" h="19258" fill="none" extrusionOk="0">
                  <a:moveTo>
                    <a:pt x="9782" y="0"/>
                  </a:moveTo>
                  <a:cubicBezTo>
                    <a:pt x="17032" y="3683"/>
                    <a:pt x="21599" y="11124"/>
                    <a:pt x="21599" y="19256"/>
                  </a:cubicBezTo>
                </a:path>
                <a:path w="21600" h="19258" stroke="0" extrusionOk="0">
                  <a:moveTo>
                    <a:pt x="9782" y="0"/>
                  </a:moveTo>
                  <a:cubicBezTo>
                    <a:pt x="17032" y="3683"/>
                    <a:pt x="21599" y="11124"/>
                    <a:pt x="21599" y="19256"/>
                  </a:cubicBezTo>
                  <a:lnTo>
                    <a:pt x="0" y="19258"/>
                  </a:lnTo>
                  <a:close/>
                </a:path>
              </a:pathLst>
            </a:custGeom>
            <a:noFill/>
            <a:ln w="12700">
              <a:solidFill>
                <a:srgbClr val="9900FF"/>
              </a:solidFill>
              <a:round/>
              <a:headEnd/>
              <a:tailEnd/>
            </a:ln>
          </p:spPr>
          <p:txBody>
            <a:bodyPr wrap="none" anchor="ctr"/>
            <a:lstStyle/>
            <a:p>
              <a:pPr algn="ctr">
                <a:defRPr/>
              </a:pPr>
              <a:endParaRPr lang="en-US" sz="3200" b="1">
                <a:solidFill>
                  <a:srgbClr val="000000"/>
                </a:solidFill>
                <a:latin typeface="+mn-lt"/>
                <a:ea typeface="+mn-ea"/>
              </a:endParaRPr>
            </a:p>
          </p:txBody>
        </p:sp>
        <p:sp>
          <p:nvSpPr>
            <p:cNvPr id="106" name="Freeform 15"/>
            <p:cNvSpPr>
              <a:spLocks/>
            </p:cNvSpPr>
            <p:nvPr/>
          </p:nvSpPr>
          <p:spPr bwMode="auto">
            <a:xfrm>
              <a:off x="2529226" y="3274799"/>
              <a:ext cx="1057155" cy="1658065"/>
            </a:xfrm>
            <a:custGeom>
              <a:avLst/>
              <a:gdLst>
                <a:gd name="T0" fmla="*/ 0 w 750"/>
                <a:gd name="T1" fmla="*/ 2147483647 h 1260"/>
                <a:gd name="T2" fmla="*/ 2147483647 w 750"/>
                <a:gd name="T3" fmla="*/ 2147483647 h 1260"/>
                <a:gd name="T4" fmla="*/ 2147483647 w 750"/>
                <a:gd name="T5" fmla="*/ 2147483647 h 1260"/>
                <a:gd name="T6" fmla="*/ 2147483647 w 750"/>
                <a:gd name="T7" fmla="*/ 0 h 1260"/>
                <a:gd name="T8" fmla="*/ 0 60000 65536"/>
                <a:gd name="T9" fmla="*/ 0 60000 65536"/>
                <a:gd name="T10" fmla="*/ 0 60000 65536"/>
                <a:gd name="T11" fmla="*/ 0 60000 65536"/>
                <a:gd name="T12" fmla="*/ 0 w 750"/>
                <a:gd name="T13" fmla="*/ 0 h 1260"/>
                <a:gd name="T14" fmla="*/ 750 w 750"/>
                <a:gd name="T15" fmla="*/ 1260 h 1260"/>
              </a:gdLst>
              <a:ahLst/>
              <a:cxnLst>
                <a:cxn ang="T8">
                  <a:pos x="T0" y="T1"/>
                </a:cxn>
                <a:cxn ang="T9">
                  <a:pos x="T2" y="T3"/>
                </a:cxn>
                <a:cxn ang="T10">
                  <a:pos x="T4" y="T5"/>
                </a:cxn>
                <a:cxn ang="T11">
                  <a:pos x="T6" y="T7"/>
                </a:cxn>
              </a:cxnLst>
              <a:rect l="T12" t="T13" r="T14" b="T15"/>
              <a:pathLst>
                <a:path w="750" h="1260">
                  <a:moveTo>
                    <a:pt x="0" y="1260"/>
                  </a:moveTo>
                  <a:cubicBezTo>
                    <a:pt x="17" y="1195"/>
                    <a:pt x="35" y="1131"/>
                    <a:pt x="102" y="966"/>
                  </a:cubicBezTo>
                  <a:cubicBezTo>
                    <a:pt x="169" y="801"/>
                    <a:pt x="291" y="431"/>
                    <a:pt x="399" y="270"/>
                  </a:cubicBezTo>
                  <a:cubicBezTo>
                    <a:pt x="507" y="109"/>
                    <a:pt x="628" y="54"/>
                    <a:pt x="750" y="0"/>
                  </a:cubicBezTo>
                </a:path>
              </a:pathLst>
            </a:custGeom>
            <a:noFill/>
            <a:ln w="12700">
              <a:solidFill>
                <a:srgbClr val="009900"/>
              </a:solidFill>
              <a:round/>
              <a:headEnd/>
              <a:tailEnd/>
            </a:ln>
          </p:spPr>
          <p:txBody>
            <a:bodyPr/>
            <a:lstStyle/>
            <a:p>
              <a:pPr algn="ctr">
                <a:defRPr/>
              </a:pPr>
              <a:endParaRPr lang="en-US" sz="3200" b="1">
                <a:solidFill>
                  <a:srgbClr val="000000"/>
                </a:solidFill>
                <a:latin typeface="+mn-lt"/>
                <a:ea typeface="+mn-ea"/>
              </a:endParaRPr>
            </a:p>
          </p:txBody>
        </p:sp>
        <p:sp>
          <p:nvSpPr>
            <p:cNvPr id="107" name="Freeform 16"/>
            <p:cNvSpPr>
              <a:spLocks/>
            </p:cNvSpPr>
            <p:nvPr/>
          </p:nvSpPr>
          <p:spPr bwMode="auto">
            <a:xfrm flipH="1" flipV="1">
              <a:off x="2532405" y="1713706"/>
              <a:ext cx="1049207" cy="1120744"/>
            </a:xfrm>
            <a:custGeom>
              <a:avLst/>
              <a:gdLst>
                <a:gd name="T0" fmla="*/ 0 w 750"/>
                <a:gd name="T1" fmla="*/ 2147483647 h 1260"/>
                <a:gd name="T2" fmla="*/ 2147483647 w 750"/>
                <a:gd name="T3" fmla="*/ 2147483647 h 1260"/>
                <a:gd name="T4" fmla="*/ 2147483647 w 750"/>
                <a:gd name="T5" fmla="*/ 2147483647 h 1260"/>
                <a:gd name="T6" fmla="*/ 2147483647 w 750"/>
                <a:gd name="T7" fmla="*/ 0 h 1260"/>
                <a:gd name="T8" fmla="*/ 0 60000 65536"/>
                <a:gd name="T9" fmla="*/ 0 60000 65536"/>
                <a:gd name="T10" fmla="*/ 0 60000 65536"/>
                <a:gd name="T11" fmla="*/ 0 60000 65536"/>
                <a:gd name="T12" fmla="*/ 0 w 750"/>
                <a:gd name="T13" fmla="*/ 0 h 1260"/>
                <a:gd name="T14" fmla="*/ 750 w 750"/>
                <a:gd name="T15" fmla="*/ 1260 h 1260"/>
              </a:gdLst>
              <a:ahLst/>
              <a:cxnLst>
                <a:cxn ang="T8">
                  <a:pos x="T0" y="T1"/>
                </a:cxn>
                <a:cxn ang="T9">
                  <a:pos x="T2" y="T3"/>
                </a:cxn>
                <a:cxn ang="T10">
                  <a:pos x="T4" y="T5"/>
                </a:cxn>
                <a:cxn ang="T11">
                  <a:pos x="T6" y="T7"/>
                </a:cxn>
              </a:cxnLst>
              <a:rect l="T12" t="T13" r="T14" b="T15"/>
              <a:pathLst>
                <a:path w="750" h="1260">
                  <a:moveTo>
                    <a:pt x="0" y="1260"/>
                  </a:moveTo>
                  <a:cubicBezTo>
                    <a:pt x="17" y="1195"/>
                    <a:pt x="35" y="1131"/>
                    <a:pt x="102" y="966"/>
                  </a:cubicBezTo>
                  <a:cubicBezTo>
                    <a:pt x="169" y="801"/>
                    <a:pt x="291" y="431"/>
                    <a:pt x="399" y="270"/>
                  </a:cubicBezTo>
                  <a:cubicBezTo>
                    <a:pt x="507" y="109"/>
                    <a:pt x="628" y="54"/>
                    <a:pt x="750" y="0"/>
                  </a:cubicBezTo>
                </a:path>
              </a:pathLst>
            </a:custGeom>
            <a:noFill/>
            <a:ln w="12700">
              <a:solidFill>
                <a:srgbClr val="009900"/>
              </a:solidFill>
              <a:round/>
              <a:headEnd/>
              <a:tailEnd/>
            </a:ln>
          </p:spPr>
          <p:txBody>
            <a:bodyPr/>
            <a:lstStyle/>
            <a:p>
              <a:pPr algn="ctr">
                <a:defRPr/>
              </a:pPr>
              <a:endParaRPr lang="en-US" sz="3200" b="1">
                <a:solidFill>
                  <a:srgbClr val="000000"/>
                </a:solidFill>
                <a:latin typeface="+mn-lt"/>
                <a:ea typeface="+mn-ea"/>
              </a:endParaRPr>
            </a:p>
          </p:txBody>
        </p:sp>
        <p:sp>
          <p:nvSpPr>
            <p:cNvPr id="108" name="Line 17"/>
            <p:cNvSpPr>
              <a:spLocks noChangeShapeType="1"/>
            </p:cNvSpPr>
            <p:nvPr/>
          </p:nvSpPr>
          <p:spPr bwMode="auto">
            <a:xfrm>
              <a:off x="3587971" y="1718475"/>
              <a:ext cx="0" cy="1562683"/>
            </a:xfrm>
            <a:prstGeom prst="line">
              <a:avLst/>
            </a:prstGeom>
            <a:noFill/>
            <a:ln w="12700">
              <a:solidFill>
                <a:srgbClr val="009900"/>
              </a:solidFill>
              <a:round/>
              <a:headEnd/>
              <a:tailEnd/>
            </a:ln>
          </p:spPr>
          <p:txBody>
            <a:bodyPr/>
            <a:lstStyle/>
            <a:p>
              <a:pPr algn="ctr">
                <a:defRPr/>
              </a:pPr>
              <a:endParaRPr lang="en-US" sz="3200" b="1">
                <a:solidFill>
                  <a:srgbClr val="000000"/>
                </a:solidFill>
                <a:latin typeface="+mn-lt"/>
                <a:ea typeface="+mn-ea"/>
              </a:endParaRPr>
            </a:p>
          </p:txBody>
        </p:sp>
        <p:sp>
          <p:nvSpPr>
            <p:cNvPr id="109" name="Line 18"/>
            <p:cNvSpPr>
              <a:spLocks noChangeShapeType="1"/>
            </p:cNvSpPr>
            <p:nvPr/>
          </p:nvSpPr>
          <p:spPr bwMode="auto">
            <a:xfrm flipV="1">
              <a:off x="2522867" y="2087287"/>
              <a:ext cx="1613553" cy="1608784"/>
            </a:xfrm>
            <a:prstGeom prst="line">
              <a:avLst/>
            </a:prstGeom>
            <a:noFill/>
            <a:ln w="12700">
              <a:solidFill>
                <a:schemeClr val="bg2"/>
              </a:solidFill>
              <a:round/>
              <a:headEnd/>
              <a:tailEnd type="triangle" w="med" len="med"/>
            </a:ln>
          </p:spPr>
          <p:txBody>
            <a:bodyPr/>
            <a:lstStyle/>
            <a:p>
              <a:pPr algn="ctr">
                <a:defRPr/>
              </a:pPr>
              <a:endParaRPr lang="en-US" sz="3200" b="1">
                <a:solidFill>
                  <a:srgbClr val="000000"/>
                </a:solidFill>
                <a:latin typeface="+mn-lt"/>
                <a:ea typeface="+mn-ea"/>
              </a:endParaRPr>
            </a:p>
          </p:txBody>
        </p:sp>
        <p:sp>
          <p:nvSpPr>
            <p:cNvPr id="110" name="Line 19"/>
            <p:cNvSpPr>
              <a:spLocks noChangeShapeType="1"/>
            </p:cNvSpPr>
            <p:nvPr/>
          </p:nvSpPr>
          <p:spPr bwMode="auto">
            <a:xfrm flipV="1">
              <a:off x="3117418" y="1960110"/>
              <a:ext cx="0" cy="1154128"/>
            </a:xfrm>
            <a:prstGeom prst="line">
              <a:avLst/>
            </a:prstGeom>
            <a:noFill/>
            <a:ln w="12700">
              <a:solidFill>
                <a:schemeClr val="bg2"/>
              </a:solidFill>
              <a:round/>
              <a:headEnd/>
              <a:tailEnd type="triangle" w="med" len="med"/>
            </a:ln>
          </p:spPr>
          <p:txBody>
            <a:bodyPr/>
            <a:lstStyle/>
            <a:p>
              <a:pPr algn="ctr">
                <a:defRPr/>
              </a:pPr>
              <a:endParaRPr lang="en-US" sz="3200" b="1">
                <a:solidFill>
                  <a:srgbClr val="000000"/>
                </a:solidFill>
                <a:latin typeface="+mn-lt"/>
                <a:ea typeface="+mn-ea"/>
              </a:endParaRPr>
            </a:p>
          </p:txBody>
        </p:sp>
        <p:sp>
          <p:nvSpPr>
            <p:cNvPr id="111" name="Line 20"/>
            <p:cNvSpPr>
              <a:spLocks noChangeShapeType="1"/>
            </p:cNvSpPr>
            <p:nvPr/>
          </p:nvSpPr>
          <p:spPr bwMode="auto">
            <a:xfrm>
              <a:off x="2727939" y="2793117"/>
              <a:ext cx="0" cy="1607195"/>
            </a:xfrm>
            <a:prstGeom prst="line">
              <a:avLst/>
            </a:prstGeom>
            <a:noFill/>
            <a:ln w="12700">
              <a:solidFill>
                <a:srgbClr val="009900"/>
              </a:solidFill>
              <a:round/>
              <a:headEnd/>
              <a:tailEnd/>
            </a:ln>
          </p:spPr>
          <p:txBody>
            <a:bodyPr/>
            <a:lstStyle/>
            <a:p>
              <a:pPr algn="ctr">
                <a:defRPr/>
              </a:pPr>
              <a:endParaRPr lang="en-US" sz="3200" b="1">
                <a:solidFill>
                  <a:srgbClr val="000000"/>
                </a:solidFill>
                <a:latin typeface="+mn-lt"/>
                <a:ea typeface="+mn-ea"/>
              </a:endParaRPr>
            </a:p>
          </p:txBody>
        </p:sp>
        <p:sp>
          <p:nvSpPr>
            <p:cNvPr id="112" name="Line 21"/>
            <p:cNvSpPr>
              <a:spLocks noChangeShapeType="1"/>
            </p:cNvSpPr>
            <p:nvPr/>
          </p:nvSpPr>
          <p:spPr bwMode="auto">
            <a:xfrm>
              <a:off x="3370181" y="2115902"/>
              <a:ext cx="0" cy="1268587"/>
            </a:xfrm>
            <a:prstGeom prst="line">
              <a:avLst/>
            </a:prstGeom>
            <a:noFill/>
            <a:ln w="12700">
              <a:solidFill>
                <a:srgbClr val="009900"/>
              </a:solidFill>
              <a:round/>
              <a:headEnd/>
              <a:tailEnd/>
            </a:ln>
          </p:spPr>
          <p:txBody>
            <a:bodyPr/>
            <a:lstStyle/>
            <a:p>
              <a:pPr algn="ctr">
                <a:defRPr/>
              </a:pPr>
              <a:endParaRPr lang="en-US" sz="3200" b="1">
                <a:solidFill>
                  <a:srgbClr val="000000"/>
                </a:solidFill>
                <a:latin typeface="+mn-lt"/>
                <a:ea typeface="+mn-ea"/>
              </a:endParaRPr>
            </a:p>
          </p:txBody>
        </p:sp>
        <p:sp>
          <p:nvSpPr>
            <p:cNvPr id="113" name="Line 22"/>
            <p:cNvSpPr>
              <a:spLocks noChangeShapeType="1"/>
            </p:cNvSpPr>
            <p:nvPr/>
          </p:nvSpPr>
          <p:spPr bwMode="auto">
            <a:xfrm flipH="1">
              <a:off x="4125293" y="3098341"/>
              <a:ext cx="688343" cy="688344"/>
            </a:xfrm>
            <a:prstGeom prst="line">
              <a:avLst/>
            </a:prstGeom>
            <a:noFill/>
            <a:ln w="12700">
              <a:solidFill>
                <a:schemeClr val="tx1"/>
              </a:solidFill>
              <a:round/>
              <a:headEnd/>
              <a:tailEnd type="triangle" w="med" len="med"/>
            </a:ln>
          </p:spPr>
          <p:txBody>
            <a:bodyPr/>
            <a:lstStyle/>
            <a:p>
              <a:pPr algn="ctr">
                <a:defRPr/>
              </a:pPr>
              <a:endParaRPr lang="en-US" sz="3200" b="1">
                <a:solidFill>
                  <a:srgbClr val="000000"/>
                </a:solidFill>
                <a:latin typeface="+mn-lt"/>
                <a:ea typeface="+mn-ea"/>
              </a:endParaRPr>
            </a:p>
          </p:txBody>
        </p:sp>
        <p:sp>
          <p:nvSpPr>
            <p:cNvPr id="114" name="Line 23"/>
            <p:cNvSpPr>
              <a:spLocks noChangeShapeType="1"/>
            </p:cNvSpPr>
            <p:nvPr/>
          </p:nvSpPr>
          <p:spPr bwMode="auto">
            <a:xfrm flipH="1" flipV="1">
              <a:off x="4246111" y="2382973"/>
              <a:ext cx="1019002" cy="1452993"/>
            </a:xfrm>
            <a:prstGeom prst="line">
              <a:avLst/>
            </a:prstGeom>
            <a:noFill/>
            <a:ln w="28575">
              <a:solidFill>
                <a:srgbClr val="9900FF"/>
              </a:solidFill>
              <a:round/>
              <a:headEnd/>
              <a:tailEnd/>
            </a:ln>
          </p:spPr>
          <p:txBody>
            <a:bodyPr/>
            <a:lstStyle/>
            <a:p>
              <a:pPr algn="ctr">
                <a:defRPr/>
              </a:pPr>
              <a:endParaRPr lang="en-US" sz="3200" b="1">
                <a:solidFill>
                  <a:srgbClr val="000000"/>
                </a:solidFill>
                <a:latin typeface="+mn-lt"/>
                <a:ea typeface="+mn-ea"/>
              </a:endParaRPr>
            </a:p>
          </p:txBody>
        </p:sp>
        <p:sp>
          <p:nvSpPr>
            <p:cNvPr id="115" name="Oval 24"/>
            <p:cNvSpPr>
              <a:spLocks noChangeArrowheads="1"/>
            </p:cNvSpPr>
            <p:nvPr/>
          </p:nvSpPr>
          <p:spPr bwMode="auto">
            <a:xfrm>
              <a:off x="4201599" y="2335281"/>
              <a:ext cx="65178" cy="66768"/>
            </a:xfrm>
            <a:prstGeom prst="ellipse">
              <a:avLst/>
            </a:prstGeom>
            <a:solidFill>
              <a:srgbClr val="9900FF"/>
            </a:solidFill>
            <a:ln w="12700">
              <a:solidFill>
                <a:srgbClr val="9900FF"/>
              </a:solidFill>
              <a:round/>
              <a:headEnd/>
              <a:tailEnd/>
            </a:ln>
          </p:spPr>
          <p:txBody>
            <a:bodyPr wrap="none" anchor="ctr"/>
            <a:lstStyle/>
            <a:p>
              <a:pPr algn="ctr">
                <a:defRPr/>
              </a:pPr>
              <a:endParaRPr lang="en-US" sz="3200" b="1">
                <a:solidFill>
                  <a:srgbClr val="000000"/>
                </a:solidFill>
                <a:latin typeface="+mn-lt"/>
                <a:ea typeface="+mn-ea"/>
              </a:endParaRPr>
            </a:p>
          </p:txBody>
        </p:sp>
        <p:sp>
          <p:nvSpPr>
            <p:cNvPr id="116" name="Oval 25"/>
            <p:cNvSpPr>
              <a:spLocks noChangeArrowheads="1"/>
            </p:cNvSpPr>
            <p:nvPr/>
          </p:nvSpPr>
          <p:spPr bwMode="auto">
            <a:xfrm>
              <a:off x="5222191" y="3791453"/>
              <a:ext cx="66768" cy="65179"/>
            </a:xfrm>
            <a:prstGeom prst="ellipse">
              <a:avLst/>
            </a:prstGeom>
            <a:solidFill>
              <a:srgbClr val="9900FF"/>
            </a:solidFill>
            <a:ln w="12700">
              <a:solidFill>
                <a:srgbClr val="9900FF"/>
              </a:solidFill>
              <a:round/>
              <a:headEnd/>
              <a:tailEnd/>
            </a:ln>
          </p:spPr>
          <p:txBody>
            <a:bodyPr wrap="none" anchor="ctr"/>
            <a:lstStyle/>
            <a:p>
              <a:pPr algn="ctr">
                <a:defRPr/>
              </a:pPr>
              <a:endParaRPr lang="en-US" sz="3200" b="1">
                <a:solidFill>
                  <a:srgbClr val="000000"/>
                </a:solidFill>
                <a:latin typeface="+mn-lt"/>
                <a:ea typeface="+mn-ea"/>
              </a:endParaRPr>
            </a:p>
          </p:txBody>
        </p:sp>
        <p:graphicFrame>
          <p:nvGraphicFramePr>
            <p:cNvPr id="54295" name="Object 5"/>
            <p:cNvGraphicFramePr>
              <a:graphicFrameLocks noChangeAspect="1"/>
            </p:cNvGraphicFramePr>
            <p:nvPr/>
          </p:nvGraphicFramePr>
          <p:xfrm>
            <a:off x="5900996" y="2948909"/>
            <a:ext cx="233688" cy="162150"/>
          </p:xfrm>
          <a:graphic>
            <a:graphicData uri="http://schemas.openxmlformats.org/presentationml/2006/ole">
              <mc:AlternateContent xmlns:mc="http://schemas.openxmlformats.org/markup-compatibility/2006">
                <mc:Choice xmlns:v="urn:schemas-microsoft-com:vml" Requires="v">
                  <p:oleObj spid="_x0000_s10619" name="Equation" r:id="rId10" imgW="368300" imgH="228600" progId="Equation.3">
                    <p:embed/>
                  </p:oleObj>
                </mc:Choice>
                <mc:Fallback>
                  <p:oleObj name="Equation" r:id="rId10" imgW="368300" imgH="228600" progId="Equation.3">
                    <p:embed/>
                    <p:pic>
                      <p:nvPicPr>
                        <p:cNvPr id="5429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0996" y="2948909"/>
                          <a:ext cx="233688" cy="1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8" name="Line 30"/>
            <p:cNvSpPr>
              <a:spLocks noChangeShapeType="1"/>
            </p:cNvSpPr>
            <p:nvPr/>
          </p:nvSpPr>
          <p:spPr bwMode="auto">
            <a:xfrm>
              <a:off x="2530815" y="2831270"/>
              <a:ext cx="0" cy="2096825"/>
            </a:xfrm>
            <a:prstGeom prst="line">
              <a:avLst/>
            </a:prstGeom>
            <a:noFill/>
            <a:ln w="12700">
              <a:solidFill>
                <a:srgbClr val="009900"/>
              </a:solidFill>
              <a:round/>
              <a:headEnd/>
              <a:tailEnd/>
            </a:ln>
          </p:spPr>
          <p:txBody>
            <a:bodyPr/>
            <a:lstStyle/>
            <a:p>
              <a:pPr algn="ctr">
                <a:defRPr/>
              </a:pPr>
              <a:endParaRPr lang="en-US" sz="3200" b="1">
                <a:solidFill>
                  <a:srgbClr val="000000"/>
                </a:solidFill>
                <a:latin typeface="+mn-lt"/>
                <a:ea typeface="+mn-ea"/>
              </a:endParaRPr>
            </a:p>
          </p:txBody>
        </p:sp>
        <p:sp>
          <p:nvSpPr>
            <p:cNvPr id="119" name="Line 31"/>
            <p:cNvSpPr>
              <a:spLocks noChangeShapeType="1"/>
            </p:cNvSpPr>
            <p:nvPr/>
          </p:nvSpPr>
          <p:spPr bwMode="auto">
            <a:xfrm>
              <a:off x="3020446" y="2885320"/>
              <a:ext cx="1918778" cy="149433"/>
            </a:xfrm>
            <a:prstGeom prst="line">
              <a:avLst/>
            </a:prstGeom>
            <a:noFill/>
            <a:ln w="12700">
              <a:solidFill>
                <a:srgbClr val="FC0128"/>
              </a:solidFill>
              <a:round/>
              <a:headEnd type="triangle" w="med" len="med"/>
              <a:tailEnd/>
            </a:ln>
          </p:spPr>
          <p:txBody>
            <a:bodyPr/>
            <a:lstStyle/>
            <a:p>
              <a:pPr algn="ctr">
                <a:defRPr/>
              </a:pPr>
              <a:endParaRPr lang="en-US" sz="3200" b="1">
                <a:solidFill>
                  <a:srgbClr val="000000"/>
                </a:solidFill>
                <a:latin typeface="+mn-lt"/>
                <a:ea typeface="+mn-ea"/>
              </a:endParaRPr>
            </a:p>
          </p:txBody>
        </p:sp>
        <p:sp>
          <p:nvSpPr>
            <p:cNvPr id="120" name="Line 32"/>
            <p:cNvSpPr>
              <a:spLocks noChangeShapeType="1"/>
            </p:cNvSpPr>
            <p:nvPr/>
          </p:nvSpPr>
          <p:spPr bwMode="auto">
            <a:xfrm flipV="1">
              <a:off x="5813562" y="2355948"/>
              <a:ext cx="127177" cy="743983"/>
            </a:xfrm>
            <a:prstGeom prst="line">
              <a:avLst/>
            </a:prstGeom>
            <a:noFill/>
            <a:ln w="28575">
              <a:solidFill>
                <a:srgbClr val="0000FF"/>
              </a:solidFill>
              <a:round/>
              <a:headEnd/>
              <a:tailEnd type="triangle" w="med" len="med"/>
            </a:ln>
          </p:spPr>
          <p:txBody>
            <a:bodyPr/>
            <a:lstStyle/>
            <a:p>
              <a:pPr algn="ctr">
                <a:defRPr/>
              </a:pPr>
              <a:endParaRPr lang="en-US" sz="3200" b="1">
                <a:solidFill>
                  <a:srgbClr val="000000"/>
                </a:solidFill>
                <a:latin typeface="+mn-lt"/>
                <a:ea typeface="+mn-ea"/>
              </a:endParaRPr>
            </a:p>
          </p:txBody>
        </p:sp>
        <p:graphicFrame>
          <p:nvGraphicFramePr>
            <p:cNvPr id="54299" name="Object 6"/>
            <p:cNvGraphicFramePr>
              <a:graphicFrameLocks noChangeAspect="1"/>
            </p:cNvGraphicFramePr>
            <p:nvPr/>
          </p:nvGraphicFramePr>
          <p:xfrm>
            <a:off x="6021814" y="2367076"/>
            <a:ext cx="73127" cy="98562"/>
          </p:xfrm>
          <a:graphic>
            <a:graphicData uri="http://schemas.openxmlformats.org/presentationml/2006/ole">
              <mc:AlternateContent xmlns:mc="http://schemas.openxmlformats.org/markup-compatibility/2006">
                <mc:Choice xmlns:v="urn:schemas-microsoft-com:vml" Requires="v">
                  <p:oleObj spid="_x0000_s10620" name="Equation" r:id="rId12" imgW="114201" imgH="139579" progId="Equation.3">
                    <p:embed/>
                  </p:oleObj>
                </mc:Choice>
                <mc:Fallback>
                  <p:oleObj name="Equation" r:id="rId12" imgW="114201" imgH="139579" progId="Equation.3">
                    <p:embed/>
                    <p:pic>
                      <p:nvPicPr>
                        <p:cNvPr id="54299"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21814" y="2367076"/>
                          <a:ext cx="73127" cy="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 name="Line 34"/>
            <p:cNvSpPr>
              <a:spLocks noChangeShapeType="1"/>
            </p:cNvSpPr>
            <p:nvPr/>
          </p:nvSpPr>
          <p:spPr bwMode="auto">
            <a:xfrm flipV="1">
              <a:off x="5815152" y="2581687"/>
              <a:ext cx="360864" cy="518245"/>
            </a:xfrm>
            <a:prstGeom prst="line">
              <a:avLst/>
            </a:prstGeom>
            <a:noFill/>
            <a:ln w="28575">
              <a:solidFill>
                <a:srgbClr val="0000FF"/>
              </a:solidFill>
              <a:round/>
              <a:headEnd/>
              <a:tailEnd type="triangle" w="med" len="med"/>
            </a:ln>
          </p:spPr>
          <p:txBody>
            <a:bodyPr/>
            <a:lstStyle/>
            <a:p>
              <a:pPr algn="ctr">
                <a:defRPr/>
              </a:pPr>
              <a:endParaRPr lang="en-US" sz="3200" b="1">
                <a:solidFill>
                  <a:srgbClr val="000000"/>
                </a:solidFill>
                <a:latin typeface="+mn-lt"/>
                <a:ea typeface="+mn-ea"/>
              </a:endParaRPr>
            </a:p>
          </p:txBody>
        </p:sp>
        <p:graphicFrame>
          <p:nvGraphicFramePr>
            <p:cNvPr id="54301" name="Object 7"/>
            <p:cNvGraphicFramePr>
              <a:graphicFrameLocks noChangeAspect="1"/>
            </p:cNvGraphicFramePr>
            <p:nvPr/>
          </p:nvGraphicFramePr>
          <p:xfrm>
            <a:off x="6193503" y="2578507"/>
            <a:ext cx="276609" cy="141484"/>
          </p:xfrm>
          <a:graphic>
            <a:graphicData uri="http://schemas.openxmlformats.org/presentationml/2006/ole">
              <mc:AlternateContent xmlns:mc="http://schemas.openxmlformats.org/markup-compatibility/2006">
                <mc:Choice xmlns:v="urn:schemas-microsoft-com:vml" Requires="v">
                  <p:oleObj spid="_x0000_s10621" name="Equation" r:id="rId14" imgW="431613" imgH="203112" progId="Equation.3">
                    <p:embed/>
                  </p:oleObj>
                </mc:Choice>
                <mc:Fallback>
                  <p:oleObj name="Equation" r:id="rId14" imgW="431613" imgH="203112" progId="Equation.3">
                    <p:embed/>
                    <p:pic>
                      <p:nvPicPr>
                        <p:cNvPr id="54301"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3503" y="2578507"/>
                          <a:ext cx="276609" cy="14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4" name="Freeform 36"/>
            <p:cNvSpPr>
              <a:spLocks/>
            </p:cNvSpPr>
            <p:nvPr/>
          </p:nvSpPr>
          <p:spPr bwMode="auto">
            <a:xfrm>
              <a:off x="2716811" y="2268514"/>
              <a:ext cx="3101520" cy="1499095"/>
            </a:xfrm>
            <a:custGeom>
              <a:avLst/>
              <a:gdLst>
                <a:gd name="T0" fmla="*/ 2147483647 w 2200"/>
                <a:gd name="T1" fmla="*/ 2147483647 h 1064"/>
                <a:gd name="T2" fmla="*/ 2147483647 w 2200"/>
                <a:gd name="T3" fmla="*/ 0 h 1064"/>
                <a:gd name="T4" fmla="*/ 0 w 2200"/>
                <a:gd name="T5" fmla="*/ 2147483647 h 1064"/>
                <a:gd name="T6" fmla="*/ 2147483647 w 2200"/>
                <a:gd name="T7" fmla="*/ 2147483647 h 1064"/>
                <a:gd name="T8" fmla="*/ 0 60000 65536"/>
                <a:gd name="T9" fmla="*/ 0 60000 65536"/>
                <a:gd name="T10" fmla="*/ 0 60000 65536"/>
                <a:gd name="T11" fmla="*/ 0 60000 65536"/>
                <a:gd name="T12" fmla="*/ 0 w 2200"/>
                <a:gd name="T13" fmla="*/ 0 h 1064"/>
                <a:gd name="T14" fmla="*/ 2200 w 2200"/>
                <a:gd name="T15" fmla="*/ 1064 h 1064"/>
              </a:gdLst>
              <a:ahLst/>
              <a:cxnLst>
                <a:cxn ang="T8">
                  <a:pos x="T0" y="T1"/>
                </a:cxn>
                <a:cxn ang="T9">
                  <a:pos x="T2" y="T3"/>
                </a:cxn>
                <a:cxn ang="T10">
                  <a:pos x="T4" y="T5"/>
                </a:cxn>
                <a:cxn ang="T11">
                  <a:pos x="T6" y="T7"/>
                </a:cxn>
              </a:cxnLst>
              <a:rect l="T12" t="T13" r="T14" b="T15"/>
              <a:pathLst>
                <a:path w="2200" h="1064">
                  <a:moveTo>
                    <a:pt x="2200" y="592"/>
                  </a:moveTo>
                  <a:lnTo>
                    <a:pt x="384" y="0"/>
                  </a:lnTo>
                  <a:lnTo>
                    <a:pt x="0" y="1064"/>
                  </a:lnTo>
                  <a:lnTo>
                    <a:pt x="2200" y="592"/>
                  </a:lnTo>
                  <a:close/>
                </a:path>
              </a:pathLst>
            </a:custGeom>
            <a:noFill/>
            <a:ln w="19050">
              <a:solidFill>
                <a:srgbClr val="FF9900"/>
              </a:solidFill>
              <a:round/>
              <a:headEnd/>
              <a:tailEnd/>
            </a:ln>
          </p:spPr>
          <p:txBody>
            <a:bodyPr/>
            <a:lstStyle/>
            <a:p>
              <a:pPr algn="ctr">
                <a:defRPr/>
              </a:pPr>
              <a:endParaRPr lang="en-US" sz="3200" b="1">
                <a:solidFill>
                  <a:srgbClr val="000000"/>
                </a:solidFill>
                <a:latin typeface="+mn-lt"/>
                <a:ea typeface="+mn-ea"/>
              </a:endParaRPr>
            </a:p>
          </p:txBody>
        </p:sp>
        <p:sp>
          <p:nvSpPr>
            <p:cNvPr id="125" name="Oval 39"/>
            <p:cNvSpPr>
              <a:spLocks noChangeArrowheads="1"/>
            </p:cNvSpPr>
            <p:nvPr/>
          </p:nvSpPr>
          <p:spPr bwMode="auto">
            <a:xfrm>
              <a:off x="4864506" y="2282821"/>
              <a:ext cx="65179" cy="65178"/>
            </a:xfrm>
            <a:prstGeom prst="ellipse">
              <a:avLst/>
            </a:prstGeom>
            <a:solidFill>
              <a:srgbClr val="FF9933"/>
            </a:solidFill>
            <a:ln w="12700">
              <a:solidFill>
                <a:srgbClr val="FF9933"/>
              </a:solidFill>
              <a:round/>
              <a:headEnd/>
              <a:tailEnd/>
            </a:ln>
          </p:spPr>
          <p:txBody>
            <a:bodyPr wrap="none" anchor="ctr"/>
            <a:lstStyle/>
            <a:p>
              <a:pPr algn="ctr">
                <a:defRPr/>
              </a:pPr>
              <a:endParaRPr lang="zh-CN" altLang="en-US" sz="3200" b="1">
                <a:solidFill>
                  <a:srgbClr val="000000"/>
                </a:solidFill>
                <a:latin typeface="+mn-lt"/>
                <a:ea typeface="+mn-ea"/>
              </a:endParaRPr>
            </a:p>
          </p:txBody>
        </p:sp>
        <p:sp>
          <p:nvSpPr>
            <p:cNvPr id="126" name="Oval 40"/>
            <p:cNvSpPr>
              <a:spLocks noChangeArrowheads="1"/>
            </p:cNvSpPr>
            <p:nvPr/>
          </p:nvSpPr>
          <p:spPr bwMode="auto">
            <a:xfrm>
              <a:off x="4500464" y="3347926"/>
              <a:ext cx="65178" cy="66768"/>
            </a:xfrm>
            <a:prstGeom prst="ellipse">
              <a:avLst/>
            </a:prstGeom>
            <a:solidFill>
              <a:srgbClr val="FF9933"/>
            </a:solidFill>
            <a:ln w="12700">
              <a:solidFill>
                <a:srgbClr val="FF9933"/>
              </a:solidFill>
              <a:round/>
              <a:headEnd/>
              <a:tailEnd/>
            </a:ln>
          </p:spPr>
          <p:txBody>
            <a:bodyPr wrap="none" anchor="ctr"/>
            <a:lstStyle/>
            <a:p>
              <a:pPr algn="ctr">
                <a:defRPr/>
              </a:pPr>
              <a:endParaRPr lang="en-US" sz="3200" b="1">
                <a:solidFill>
                  <a:srgbClr val="000000"/>
                </a:solidFill>
                <a:latin typeface="+mn-lt"/>
                <a:ea typeface="+mn-ea"/>
              </a:endParaRPr>
            </a:p>
          </p:txBody>
        </p:sp>
        <p:sp>
          <p:nvSpPr>
            <p:cNvPr id="127" name="Oval 41"/>
            <p:cNvSpPr>
              <a:spLocks noChangeArrowheads="1"/>
            </p:cNvSpPr>
            <p:nvPr/>
          </p:nvSpPr>
          <p:spPr bwMode="auto">
            <a:xfrm>
              <a:off x="2686607" y="3731045"/>
              <a:ext cx="66768" cy="66768"/>
            </a:xfrm>
            <a:prstGeom prst="ellipse">
              <a:avLst/>
            </a:prstGeom>
            <a:solidFill>
              <a:srgbClr val="FF9933"/>
            </a:solidFill>
            <a:ln w="12700">
              <a:solidFill>
                <a:srgbClr val="FF9933"/>
              </a:solidFill>
              <a:round/>
              <a:headEnd/>
              <a:tailEnd/>
            </a:ln>
          </p:spPr>
          <p:txBody>
            <a:bodyPr wrap="none" anchor="ctr"/>
            <a:lstStyle/>
            <a:p>
              <a:pPr algn="ctr">
                <a:defRPr/>
              </a:pPr>
              <a:endParaRPr lang="en-US" sz="3200" b="1">
                <a:solidFill>
                  <a:srgbClr val="000000"/>
                </a:solidFill>
                <a:latin typeface="+mn-lt"/>
                <a:ea typeface="+mn-ea"/>
              </a:endParaRPr>
            </a:p>
          </p:txBody>
        </p:sp>
        <p:sp>
          <p:nvSpPr>
            <p:cNvPr id="128" name="Oval 42"/>
            <p:cNvSpPr>
              <a:spLocks noChangeArrowheads="1"/>
            </p:cNvSpPr>
            <p:nvPr/>
          </p:nvSpPr>
          <p:spPr bwMode="auto">
            <a:xfrm>
              <a:off x="3233466" y="2243078"/>
              <a:ext cx="66768" cy="65179"/>
            </a:xfrm>
            <a:prstGeom prst="ellipse">
              <a:avLst/>
            </a:prstGeom>
            <a:solidFill>
              <a:srgbClr val="FF9933"/>
            </a:solidFill>
            <a:ln w="12700">
              <a:solidFill>
                <a:srgbClr val="FF9933"/>
              </a:solidFill>
              <a:round/>
              <a:headEnd/>
              <a:tailEnd/>
            </a:ln>
          </p:spPr>
          <p:txBody>
            <a:bodyPr wrap="none" anchor="ctr"/>
            <a:lstStyle/>
            <a:p>
              <a:pPr algn="ctr">
                <a:defRPr/>
              </a:pPr>
              <a:endParaRPr lang="en-US" sz="3200" b="1">
                <a:solidFill>
                  <a:srgbClr val="000000"/>
                </a:solidFill>
                <a:latin typeface="+mn-lt"/>
                <a:ea typeface="+mn-ea"/>
              </a:endParaRPr>
            </a:p>
          </p:txBody>
        </p:sp>
        <p:sp>
          <p:nvSpPr>
            <p:cNvPr id="129" name="Line 45"/>
            <p:cNvSpPr>
              <a:spLocks noChangeShapeType="1"/>
            </p:cNvSpPr>
            <p:nvPr/>
          </p:nvSpPr>
          <p:spPr bwMode="auto">
            <a:xfrm>
              <a:off x="4915377" y="3029984"/>
              <a:ext cx="891827" cy="73127"/>
            </a:xfrm>
            <a:prstGeom prst="line">
              <a:avLst/>
            </a:prstGeom>
            <a:noFill/>
            <a:ln w="28575">
              <a:solidFill>
                <a:srgbClr val="0000FF"/>
              </a:solidFill>
              <a:round/>
              <a:headEnd type="triangle" w="med" len="med"/>
              <a:tailEnd/>
            </a:ln>
          </p:spPr>
          <p:txBody>
            <a:bodyPr/>
            <a:lstStyle/>
            <a:p>
              <a:pPr algn="ctr">
                <a:defRPr/>
              </a:pPr>
              <a:endParaRPr lang="en-US" sz="3200" b="1">
                <a:solidFill>
                  <a:srgbClr val="000000"/>
                </a:solidFill>
                <a:latin typeface="+mn-lt"/>
                <a:ea typeface="+mn-ea"/>
              </a:endParaRPr>
            </a:p>
          </p:txBody>
        </p:sp>
        <p:sp>
          <p:nvSpPr>
            <p:cNvPr id="130" name="Oval 46"/>
            <p:cNvSpPr>
              <a:spLocks noChangeArrowheads="1"/>
            </p:cNvSpPr>
            <p:nvPr/>
          </p:nvSpPr>
          <p:spPr bwMode="auto">
            <a:xfrm>
              <a:off x="4649896" y="2975934"/>
              <a:ext cx="65178" cy="66768"/>
            </a:xfrm>
            <a:prstGeom prst="ellipse">
              <a:avLst/>
            </a:prstGeom>
            <a:solidFill>
              <a:schemeClr val="folHlink"/>
            </a:solidFill>
            <a:ln w="12700">
              <a:solidFill>
                <a:schemeClr val="folHlink"/>
              </a:solidFill>
              <a:round/>
              <a:headEnd/>
              <a:tailEnd/>
            </a:ln>
          </p:spPr>
          <p:txBody>
            <a:bodyPr wrap="none" anchor="ctr"/>
            <a:lstStyle/>
            <a:p>
              <a:pPr algn="ctr">
                <a:defRPr/>
              </a:pPr>
              <a:endParaRPr lang="en-US" sz="3200" b="1">
                <a:solidFill>
                  <a:srgbClr val="000000"/>
                </a:solidFill>
                <a:latin typeface="+mn-lt"/>
                <a:ea typeface="+mn-ea"/>
              </a:endParaRPr>
            </a:p>
          </p:txBody>
        </p:sp>
        <p:graphicFrame>
          <p:nvGraphicFramePr>
            <p:cNvPr id="54309" name="Object 8"/>
            <p:cNvGraphicFramePr>
              <a:graphicFrameLocks noChangeAspect="1"/>
            </p:cNvGraphicFramePr>
            <p:nvPr/>
          </p:nvGraphicFramePr>
          <p:xfrm>
            <a:off x="4901070" y="3103111"/>
            <a:ext cx="330659" cy="162150"/>
          </p:xfrm>
          <a:graphic>
            <a:graphicData uri="http://schemas.openxmlformats.org/presentationml/2006/ole">
              <mc:AlternateContent xmlns:mc="http://schemas.openxmlformats.org/markup-compatibility/2006">
                <mc:Choice xmlns:v="urn:schemas-microsoft-com:vml" Requires="v">
                  <p:oleObj spid="_x0000_s10622" name="Equation" r:id="rId16" imgW="520700" imgH="228600" progId="Equation.3">
                    <p:embed/>
                  </p:oleObj>
                </mc:Choice>
                <mc:Fallback>
                  <p:oleObj name="Equation" r:id="rId16" imgW="520700" imgH="228600" progId="Equation.3">
                    <p:embed/>
                    <p:pic>
                      <p:nvPicPr>
                        <p:cNvPr id="54309"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01070" y="3103111"/>
                          <a:ext cx="330659" cy="1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2" name="Line 53"/>
            <p:cNvSpPr>
              <a:spLocks noChangeShapeType="1"/>
            </p:cNvSpPr>
            <p:nvPr/>
          </p:nvSpPr>
          <p:spPr bwMode="auto">
            <a:xfrm>
              <a:off x="3161930" y="2548302"/>
              <a:ext cx="2673889" cy="553218"/>
            </a:xfrm>
            <a:prstGeom prst="line">
              <a:avLst/>
            </a:prstGeom>
            <a:noFill/>
            <a:ln w="28575">
              <a:solidFill>
                <a:srgbClr val="FF0000"/>
              </a:solidFill>
              <a:round/>
              <a:headEnd type="triangle" w="med" len="med"/>
              <a:tailEnd/>
            </a:ln>
          </p:spPr>
          <p:txBody>
            <a:bodyPr/>
            <a:lstStyle/>
            <a:p>
              <a:pPr algn="ctr">
                <a:defRPr/>
              </a:pPr>
              <a:endParaRPr lang="en-US" sz="3200" b="1">
                <a:solidFill>
                  <a:srgbClr val="000000"/>
                </a:solidFill>
                <a:latin typeface="+mn-lt"/>
                <a:ea typeface="+mn-ea"/>
              </a:endParaRPr>
            </a:p>
          </p:txBody>
        </p:sp>
        <p:sp>
          <p:nvSpPr>
            <p:cNvPr id="133" name="Oval 54"/>
            <p:cNvSpPr>
              <a:spLocks noChangeArrowheads="1"/>
            </p:cNvSpPr>
            <p:nvPr/>
          </p:nvSpPr>
          <p:spPr bwMode="auto">
            <a:xfrm>
              <a:off x="5551260" y="2603942"/>
              <a:ext cx="66768" cy="65178"/>
            </a:xfrm>
            <a:prstGeom prst="ellipse">
              <a:avLst/>
            </a:prstGeom>
            <a:solidFill>
              <a:srgbClr val="FF9933"/>
            </a:solidFill>
            <a:ln w="12700">
              <a:solidFill>
                <a:srgbClr val="FF9933"/>
              </a:solidFill>
              <a:round/>
              <a:headEnd/>
              <a:tailEnd/>
            </a:ln>
          </p:spPr>
          <p:txBody>
            <a:bodyPr wrap="none" anchor="ctr"/>
            <a:lstStyle/>
            <a:p>
              <a:pPr algn="ctr">
                <a:defRPr/>
              </a:pPr>
              <a:endParaRPr lang="zh-CN" altLang="en-US" sz="3200" b="1">
                <a:solidFill>
                  <a:srgbClr val="000000"/>
                </a:solidFill>
                <a:latin typeface="+mn-lt"/>
                <a:ea typeface="+mn-ea"/>
              </a:endParaRPr>
            </a:p>
          </p:txBody>
        </p:sp>
        <p:graphicFrame>
          <p:nvGraphicFramePr>
            <p:cNvPr id="54312" name="Object 9"/>
            <p:cNvGraphicFramePr>
              <a:graphicFrameLocks noChangeAspect="1"/>
            </p:cNvGraphicFramePr>
            <p:nvPr/>
          </p:nvGraphicFramePr>
          <p:xfrm>
            <a:off x="5557619" y="2432254"/>
            <a:ext cx="227329" cy="154201"/>
          </p:xfrm>
          <a:graphic>
            <a:graphicData uri="http://schemas.openxmlformats.org/presentationml/2006/ole">
              <mc:AlternateContent xmlns:mc="http://schemas.openxmlformats.org/markup-compatibility/2006">
                <mc:Choice xmlns:v="urn:schemas-microsoft-com:vml" Requires="v">
                  <p:oleObj spid="_x0000_s10623" name="Equation" r:id="rId18" imgW="355292" imgH="215713" progId="Equation.3">
                    <p:embed/>
                  </p:oleObj>
                </mc:Choice>
                <mc:Fallback>
                  <p:oleObj name="Equation" r:id="rId18" imgW="355292" imgH="215713" progId="Equation.3">
                    <p:embed/>
                    <p:pic>
                      <p:nvPicPr>
                        <p:cNvPr id="54312"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57619" y="2432254"/>
                          <a:ext cx="227329" cy="1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313" name="Object 10"/>
            <p:cNvGraphicFramePr>
              <a:graphicFrameLocks noChangeAspect="1"/>
            </p:cNvGraphicFramePr>
            <p:nvPr/>
          </p:nvGraphicFramePr>
          <p:xfrm>
            <a:off x="4866096" y="2117491"/>
            <a:ext cx="235277" cy="152612"/>
          </p:xfrm>
          <a:graphic>
            <a:graphicData uri="http://schemas.openxmlformats.org/presentationml/2006/ole">
              <mc:AlternateContent xmlns:mc="http://schemas.openxmlformats.org/markup-compatibility/2006">
                <mc:Choice xmlns:v="urn:schemas-microsoft-com:vml" Requires="v">
                  <p:oleObj spid="_x0000_s10624" name="Equation" r:id="rId20" imgW="368140" imgH="215806" progId="Equation.3">
                    <p:embed/>
                  </p:oleObj>
                </mc:Choice>
                <mc:Fallback>
                  <p:oleObj name="Equation" r:id="rId20" imgW="368140" imgH="215806" progId="Equation.3">
                    <p:embed/>
                    <p:pic>
                      <p:nvPicPr>
                        <p:cNvPr id="54313" name="Object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66096" y="2117491"/>
                          <a:ext cx="235277" cy="1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 name="Line 58"/>
            <p:cNvSpPr>
              <a:spLocks noChangeShapeType="1"/>
            </p:cNvSpPr>
            <p:nvPr/>
          </p:nvSpPr>
          <p:spPr bwMode="auto">
            <a:xfrm flipH="1" flipV="1">
              <a:off x="5598952" y="2661172"/>
              <a:ext cx="214611" cy="429221"/>
            </a:xfrm>
            <a:prstGeom prst="line">
              <a:avLst/>
            </a:prstGeom>
            <a:noFill/>
            <a:ln w="28575">
              <a:solidFill>
                <a:srgbClr val="009900"/>
              </a:solidFill>
              <a:round/>
              <a:headEnd/>
              <a:tailEnd type="triangle" w="med" len="med"/>
            </a:ln>
          </p:spPr>
          <p:txBody>
            <a:bodyPr/>
            <a:lstStyle/>
            <a:p>
              <a:pPr algn="ctr">
                <a:defRPr/>
              </a:pPr>
              <a:endParaRPr lang="en-US" sz="3200" b="1">
                <a:solidFill>
                  <a:srgbClr val="000000"/>
                </a:solidFill>
                <a:latin typeface="+mn-lt"/>
                <a:ea typeface="+mn-ea"/>
              </a:endParaRPr>
            </a:p>
          </p:txBody>
        </p:sp>
        <p:sp>
          <p:nvSpPr>
            <p:cNvPr id="137" name="Oval 37"/>
            <p:cNvSpPr>
              <a:spLocks noChangeArrowheads="1"/>
            </p:cNvSpPr>
            <p:nvPr/>
          </p:nvSpPr>
          <p:spPr bwMode="auto">
            <a:xfrm>
              <a:off x="5769051" y="3055419"/>
              <a:ext cx="101741" cy="100151"/>
            </a:xfrm>
            <a:prstGeom prst="ellipse">
              <a:avLst/>
            </a:prstGeom>
            <a:solidFill>
              <a:srgbClr val="FF0000"/>
            </a:solidFill>
            <a:ln w="12700">
              <a:solidFill>
                <a:srgbClr val="FF0000"/>
              </a:solidFill>
              <a:round/>
              <a:headEnd/>
              <a:tailEnd/>
            </a:ln>
          </p:spPr>
          <p:txBody>
            <a:bodyPr wrap="none" anchor="ctr"/>
            <a:lstStyle/>
            <a:p>
              <a:pPr algn="ctr">
                <a:defRPr/>
              </a:pPr>
              <a:endParaRPr lang="en-US" sz="3200" b="1">
                <a:solidFill>
                  <a:srgbClr val="000000"/>
                </a:solidFill>
                <a:latin typeface="+mn-lt"/>
                <a:ea typeface="+mn-ea"/>
              </a:endParaRPr>
            </a:p>
          </p:txBody>
        </p:sp>
        <p:graphicFrame>
          <p:nvGraphicFramePr>
            <p:cNvPr id="54316" name="Object 11"/>
            <p:cNvGraphicFramePr>
              <a:graphicFrameLocks noChangeAspect="1"/>
            </p:cNvGraphicFramePr>
            <p:nvPr/>
          </p:nvGraphicFramePr>
          <p:xfrm>
            <a:off x="4449594" y="3031573"/>
            <a:ext cx="217789" cy="144664"/>
          </p:xfrm>
          <a:graphic>
            <a:graphicData uri="http://schemas.openxmlformats.org/presentationml/2006/ole">
              <mc:AlternateContent xmlns:mc="http://schemas.openxmlformats.org/markup-compatibility/2006">
                <mc:Choice xmlns:v="urn:schemas-microsoft-com:vml" Requires="v">
                  <p:oleObj spid="_x0000_s10625" name="Equation" r:id="rId22" imgW="342751" imgH="203112" progId="Equation.3">
                    <p:embed/>
                  </p:oleObj>
                </mc:Choice>
                <mc:Fallback>
                  <p:oleObj name="Equation" r:id="rId22" imgW="342751" imgH="203112" progId="Equation.3">
                    <p:embed/>
                    <p:pic>
                      <p:nvPicPr>
                        <p:cNvPr id="54316" name="Object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49594" y="3031573"/>
                          <a:ext cx="217789" cy="14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9" name="Arc 63"/>
            <p:cNvSpPr>
              <a:spLocks/>
            </p:cNvSpPr>
            <p:nvPr/>
          </p:nvSpPr>
          <p:spPr bwMode="auto">
            <a:xfrm flipH="1">
              <a:off x="3861401" y="2708863"/>
              <a:ext cx="219380" cy="251174"/>
            </a:xfrm>
            <a:custGeom>
              <a:avLst/>
              <a:gdLst>
                <a:gd name="T0" fmla="*/ 2147483647 w 21600"/>
                <a:gd name="T1" fmla="*/ 0 h 18796"/>
                <a:gd name="T2" fmla="*/ 2147483647 w 21600"/>
                <a:gd name="T3" fmla="*/ 2147483647 h 18796"/>
                <a:gd name="T4" fmla="*/ 0 w 21600"/>
                <a:gd name="T5" fmla="*/ 2147483647 h 18796"/>
                <a:gd name="T6" fmla="*/ 0 60000 65536"/>
                <a:gd name="T7" fmla="*/ 0 60000 65536"/>
                <a:gd name="T8" fmla="*/ 0 60000 65536"/>
                <a:gd name="T9" fmla="*/ 0 w 21600"/>
                <a:gd name="T10" fmla="*/ 0 h 18796"/>
                <a:gd name="T11" fmla="*/ 21600 w 21600"/>
                <a:gd name="T12" fmla="*/ 18796 h 18796"/>
              </a:gdLst>
              <a:ahLst/>
              <a:cxnLst>
                <a:cxn ang="T6">
                  <a:pos x="T0" y="T1"/>
                </a:cxn>
                <a:cxn ang="T7">
                  <a:pos x="T2" y="T3"/>
                </a:cxn>
                <a:cxn ang="T8">
                  <a:pos x="T4" y="T5"/>
                </a:cxn>
              </a:cxnLst>
              <a:rect l="T9" t="T10" r="T11" b="T12"/>
              <a:pathLst>
                <a:path w="21600" h="18796" fill="none" extrusionOk="0">
                  <a:moveTo>
                    <a:pt x="10642" y="-1"/>
                  </a:moveTo>
                  <a:cubicBezTo>
                    <a:pt x="17414" y="3833"/>
                    <a:pt x="21600" y="11014"/>
                    <a:pt x="21600" y="18796"/>
                  </a:cubicBezTo>
                </a:path>
                <a:path w="21600" h="18796" stroke="0" extrusionOk="0">
                  <a:moveTo>
                    <a:pt x="10642" y="-1"/>
                  </a:moveTo>
                  <a:cubicBezTo>
                    <a:pt x="17414" y="3833"/>
                    <a:pt x="21600" y="11014"/>
                    <a:pt x="21600" y="18796"/>
                  </a:cubicBezTo>
                  <a:lnTo>
                    <a:pt x="0" y="18796"/>
                  </a:lnTo>
                  <a:close/>
                </a:path>
              </a:pathLst>
            </a:custGeom>
            <a:noFill/>
            <a:ln w="12700">
              <a:solidFill>
                <a:srgbClr val="FC0128"/>
              </a:solidFill>
              <a:round/>
              <a:headEnd type="triangle" w="med" len="med"/>
              <a:tailEnd/>
            </a:ln>
          </p:spPr>
          <p:txBody>
            <a:bodyPr wrap="none" anchor="ctr"/>
            <a:lstStyle/>
            <a:p>
              <a:pPr algn="ctr">
                <a:defRPr/>
              </a:pPr>
              <a:endParaRPr lang="en-US" sz="3200" b="1">
                <a:solidFill>
                  <a:srgbClr val="000000"/>
                </a:solidFill>
                <a:latin typeface="+mn-lt"/>
                <a:ea typeface="+mn-ea"/>
              </a:endParaRPr>
            </a:p>
          </p:txBody>
        </p:sp>
        <p:graphicFrame>
          <p:nvGraphicFramePr>
            <p:cNvPr id="54318" name="Object 12"/>
            <p:cNvGraphicFramePr>
              <a:graphicFrameLocks noChangeAspect="1"/>
            </p:cNvGraphicFramePr>
            <p:nvPr/>
          </p:nvGraphicFramePr>
          <p:xfrm>
            <a:off x="3950425" y="2804246"/>
            <a:ext cx="81075" cy="116048"/>
          </p:xfrm>
          <a:graphic>
            <a:graphicData uri="http://schemas.openxmlformats.org/presentationml/2006/ole">
              <mc:AlternateContent xmlns:mc="http://schemas.openxmlformats.org/markup-compatibility/2006">
                <mc:Choice xmlns:v="urn:schemas-microsoft-com:vml" Requires="v">
                  <p:oleObj spid="_x0000_s10626" name="Equation" r:id="rId24" imgW="126780" imgH="164814" progId="Equation.3">
                    <p:embed/>
                  </p:oleObj>
                </mc:Choice>
                <mc:Fallback>
                  <p:oleObj name="Equation" r:id="rId24" imgW="126780" imgH="164814" progId="Equation.3">
                    <p:embed/>
                    <p:pic>
                      <p:nvPicPr>
                        <p:cNvPr id="54318" name="Object 1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950425" y="2804246"/>
                          <a:ext cx="81075" cy="11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1" name="Oval 65"/>
            <p:cNvSpPr>
              <a:spLocks noChangeArrowheads="1"/>
            </p:cNvSpPr>
            <p:nvPr/>
          </p:nvSpPr>
          <p:spPr bwMode="auto">
            <a:xfrm>
              <a:off x="4778662" y="2731119"/>
              <a:ext cx="66768" cy="65178"/>
            </a:xfrm>
            <a:prstGeom prst="ellipse">
              <a:avLst/>
            </a:prstGeom>
            <a:solidFill>
              <a:srgbClr val="FF9933"/>
            </a:solidFill>
            <a:ln w="12700">
              <a:solidFill>
                <a:srgbClr val="FF9933"/>
              </a:solidFill>
              <a:round/>
              <a:headEnd/>
              <a:tailEnd/>
            </a:ln>
          </p:spPr>
          <p:txBody>
            <a:bodyPr wrap="none" anchor="ctr"/>
            <a:lstStyle/>
            <a:p>
              <a:pPr algn="ctr">
                <a:defRPr/>
              </a:pPr>
              <a:endParaRPr lang="en-US" sz="3200" b="1">
                <a:solidFill>
                  <a:srgbClr val="000000"/>
                </a:solidFill>
                <a:latin typeface="+mn-lt"/>
                <a:ea typeface="+mn-ea"/>
              </a:endParaRPr>
            </a:p>
          </p:txBody>
        </p:sp>
        <p:sp>
          <p:nvSpPr>
            <p:cNvPr id="142" name="Freeform 60"/>
            <p:cNvSpPr>
              <a:spLocks/>
            </p:cNvSpPr>
            <p:nvPr/>
          </p:nvSpPr>
          <p:spPr bwMode="auto">
            <a:xfrm>
              <a:off x="3263671" y="2282821"/>
              <a:ext cx="2324153" cy="356095"/>
            </a:xfrm>
            <a:custGeom>
              <a:avLst/>
              <a:gdLst>
                <a:gd name="T0" fmla="*/ 0 w 1648"/>
                <a:gd name="T1" fmla="*/ 0 h 252"/>
                <a:gd name="T2" fmla="*/ 2147483647 w 1648"/>
                <a:gd name="T3" fmla="*/ 2147483647 h 252"/>
                <a:gd name="T4" fmla="*/ 2147483647 w 1648"/>
                <a:gd name="T5" fmla="*/ 2147483647 h 252"/>
                <a:gd name="T6" fmla="*/ 0 60000 65536"/>
                <a:gd name="T7" fmla="*/ 0 60000 65536"/>
                <a:gd name="T8" fmla="*/ 0 60000 65536"/>
                <a:gd name="T9" fmla="*/ 0 w 1648"/>
                <a:gd name="T10" fmla="*/ 0 h 252"/>
                <a:gd name="T11" fmla="*/ 1648 w 1648"/>
                <a:gd name="T12" fmla="*/ 252 h 252"/>
              </a:gdLst>
              <a:ahLst/>
              <a:cxnLst>
                <a:cxn ang="T6">
                  <a:pos x="T0" y="T1"/>
                </a:cxn>
                <a:cxn ang="T7">
                  <a:pos x="T2" y="T3"/>
                </a:cxn>
                <a:cxn ang="T8">
                  <a:pos x="T4" y="T5"/>
                </a:cxn>
              </a:cxnLst>
              <a:rect l="T9" t="T10" r="T11" b="T12"/>
              <a:pathLst>
                <a:path w="1648" h="252">
                  <a:moveTo>
                    <a:pt x="0" y="0"/>
                  </a:moveTo>
                  <a:lnTo>
                    <a:pt x="1160" y="24"/>
                  </a:lnTo>
                  <a:lnTo>
                    <a:pt x="1648" y="252"/>
                  </a:lnTo>
                </a:path>
              </a:pathLst>
            </a:custGeom>
            <a:noFill/>
            <a:ln w="28575">
              <a:solidFill>
                <a:srgbClr val="FF9933"/>
              </a:solidFill>
              <a:round/>
              <a:headEnd/>
              <a:tailEnd/>
            </a:ln>
          </p:spPr>
          <p:txBody>
            <a:bodyPr/>
            <a:lstStyle/>
            <a:p>
              <a:pPr algn="ctr">
                <a:defRPr/>
              </a:pPr>
              <a:endParaRPr lang="en-US" sz="3200" b="1">
                <a:solidFill>
                  <a:srgbClr val="000000"/>
                </a:solidFill>
                <a:latin typeface="+mn-lt"/>
                <a:ea typeface="+mn-ea"/>
              </a:endParaRPr>
            </a:p>
          </p:txBody>
        </p:sp>
        <p:sp>
          <p:nvSpPr>
            <p:cNvPr id="143" name="Rectangle 66"/>
            <p:cNvSpPr>
              <a:spLocks noChangeArrowheads="1"/>
            </p:cNvSpPr>
            <p:nvPr/>
          </p:nvSpPr>
          <p:spPr bwMode="auto">
            <a:xfrm>
              <a:off x="1901291" y="4209548"/>
              <a:ext cx="621576" cy="307051"/>
            </a:xfrm>
            <a:prstGeom prst="rect">
              <a:avLst/>
            </a:prstGeom>
            <a:noFill/>
            <a:ln w="9525">
              <a:noFill/>
              <a:miter lim="800000"/>
              <a:headEnd/>
              <a:tailEnd/>
            </a:ln>
          </p:spPr>
          <p:txBody>
            <a:bodyPr lIns="0" tIns="0" rIns="0" bIns="0">
              <a:spAutoFit/>
            </a:bodyPr>
            <a:lstStyle/>
            <a:p>
              <a:pPr algn="ctr">
                <a:defRPr/>
              </a:pPr>
              <a:r>
                <a:rPr lang="en-US" altLang="zh-CN" sz="1400" b="1">
                  <a:solidFill>
                    <a:srgbClr val="009900"/>
                  </a:solidFill>
                  <a:latin typeface="+mn-lt"/>
                  <a:ea typeface="+mn-ea"/>
                </a:rPr>
                <a:t>Detector</a:t>
              </a:r>
            </a:p>
            <a:p>
              <a:pPr algn="ctr">
                <a:defRPr/>
              </a:pPr>
              <a:r>
                <a:rPr lang="en-US" altLang="zh-CN" sz="1400" b="1">
                  <a:solidFill>
                    <a:srgbClr val="009900"/>
                  </a:solidFill>
                  <a:latin typeface="+mn-lt"/>
                  <a:ea typeface="+mn-ea"/>
                </a:rPr>
                <a:t>Plate</a:t>
              </a:r>
            </a:p>
          </p:txBody>
        </p:sp>
        <p:sp>
          <p:nvSpPr>
            <p:cNvPr id="144" name="Rectangle 67"/>
            <p:cNvSpPr>
              <a:spLocks noChangeArrowheads="1"/>
            </p:cNvSpPr>
            <p:nvPr/>
          </p:nvSpPr>
          <p:spPr bwMode="auto">
            <a:xfrm>
              <a:off x="5879577" y="3149212"/>
              <a:ext cx="380386" cy="153526"/>
            </a:xfrm>
            <a:prstGeom prst="rect">
              <a:avLst/>
            </a:prstGeom>
            <a:noFill/>
            <a:ln w="9525">
              <a:noFill/>
              <a:miter lim="800000"/>
              <a:headEnd/>
              <a:tailEnd/>
            </a:ln>
          </p:spPr>
          <p:txBody>
            <a:bodyPr wrap="none" lIns="0" tIns="0" rIns="0" bIns="0">
              <a:spAutoFit/>
            </a:bodyPr>
            <a:lstStyle/>
            <a:p>
              <a:pPr algn="ctr">
                <a:defRPr/>
              </a:pPr>
              <a:r>
                <a:rPr lang="en-US" altLang="zh-CN" sz="1400" b="1">
                  <a:solidFill>
                    <a:srgbClr val="FF0000"/>
                  </a:solidFill>
                  <a:latin typeface="+mn-lt"/>
                  <a:ea typeface="+mn-ea"/>
                </a:rPr>
                <a:t>Source</a:t>
              </a:r>
            </a:p>
          </p:txBody>
        </p:sp>
        <p:sp>
          <p:nvSpPr>
            <p:cNvPr id="145" name="Rectangle 68"/>
            <p:cNvSpPr>
              <a:spLocks noChangeArrowheads="1"/>
            </p:cNvSpPr>
            <p:nvPr/>
          </p:nvSpPr>
          <p:spPr bwMode="auto">
            <a:xfrm>
              <a:off x="4006608" y="3022035"/>
              <a:ext cx="366679" cy="153526"/>
            </a:xfrm>
            <a:prstGeom prst="rect">
              <a:avLst/>
            </a:prstGeom>
            <a:noFill/>
            <a:ln w="9525">
              <a:noFill/>
              <a:miter lim="800000"/>
              <a:headEnd/>
              <a:tailEnd/>
            </a:ln>
          </p:spPr>
          <p:txBody>
            <a:bodyPr wrap="none" lIns="0" tIns="0" rIns="0" bIns="0">
              <a:spAutoFit/>
            </a:bodyPr>
            <a:lstStyle/>
            <a:p>
              <a:pPr algn="ctr">
                <a:defRPr/>
              </a:pPr>
              <a:r>
                <a:rPr lang="en-US" altLang="zh-CN" sz="1400" b="1" dirty="0">
                  <a:solidFill>
                    <a:srgbClr val="0033CC"/>
                  </a:solidFill>
                  <a:latin typeface="+mn-lt"/>
                  <a:ea typeface="+mn-ea"/>
                </a:rPr>
                <a:t>Object</a:t>
              </a:r>
            </a:p>
          </p:txBody>
        </p:sp>
        <p:sp>
          <p:nvSpPr>
            <p:cNvPr id="146" name="Rectangle 69"/>
            <p:cNvSpPr>
              <a:spLocks noChangeArrowheads="1"/>
            </p:cNvSpPr>
            <p:nvPr/>
          </p:nvSpPr>
          <p:spPr bwMode="auto">
            <a:xfrm>
              <a:off x="4638540" y="3572074"/>
              <a:ext cx="387240" cy="153526"/>
            </a:xfrm>
            <a:prstGeom prst="rect">
              <a:avLst/>
            </a:prstGeom>
            <a:noFill/>
            <a:ln w="9525">
              <a:noFill/>
              <a:miter lim="800000"/>
              <a:headEnd/>
              <a:tailEnd/>
            </a:ln>
          </p:spPr>
          <p:txBody>
            <a:bodyPr wrap="none" lIns="0" tIns="0" rIns="0" bIns="0">
              <a:spAutoFit/>
            </a:bodyPr>
            <a:lstStyle/>
            <a:p>
              <a:pPr algn="ctr">
                <a:defRPr/>
              </a:pPr>
              <a:r>
                <a:rPr lang="en-US" altLang="zh-CN" sz="1400" b="1" dirty="0">
                  <a:solidFill>
                    <a:srgbClr val="9900FF"/>
                  </a:solidFill>
                  <a:latin typeface="+mn-lt"/>
                  <a:ea typeface="+mn-ea"/>
                </a:rPr>
                <a:t>Pi-Line</a:t>
              </a:r>
            </a:p>
          </p:txBody>
        </p:sp>
        <p:sp>
          <p:nvSpPr>
            <p:cNvPr id="147" name="Line 61"/>
            <p:cNvSpPr>
              <a:spLocks noChangeShapeType="1"/>
            </p:cNvSpPr>
            <p:nvPr/>
          </p:nvSpPr>
          <p:spPr bwMode="auto">
            <a:xfrm flipH="1" flipV="1">
              <a:off x="4888353" y="2340051"/>
              <a:ext cx="912492" cy="743983"/>
            </a:xfrm>
            <a:prstGeom prst="line">
              <a:avLst/>
            </a:prstGeom>
            <a:noFill/>
            <a:ln w="28575">
              <a:solidFill>
                <a:srgbClr val="009900"/>
              </a:solidFill>
              <a:round/>
              <a:headEnd/>
              <a:tailEnd type="triangle" w="med" len="med"/>
            </a:ln>
          </p:spPr>
          <p:txBody>
            <a:bodyPr/>
            <a:lstStyle/>
            <a:p>
              <a:pPr algn="ctr">
                <a:defRPr/>
              </a:pPr>
              <a:endParaRPr lang="en-US" sz="3200" b="1">
                <a:solidFill>
                  <a:srgbClr val="000000"/>
                </a:solidFill>
                <a:latin typeface="+mn-lt"/>
                <a:ea typeface="+mn-ea"/>
              </a:endParaRPr>
            </a:p>
          </p:txBody>
        </p:sp>
      </p:grpSp>
      <p:sp>
        <p:nvSpPr>
          <p:cNvPr id="58" name="Rectangle 3"/>
          <p:cNvSpPr>
            <a:spLocks noChangeArrowheads="1"/>
          </p:cNvSpPr>
          <p:nvPr/>
        </p:nvSpPr>
        <p:spPr bwMode="auto">
          <a:xfrm>
            <a:off x="2862587" y="6153450"/>
            <a:ext cx="7735713" cy="492443"/>
          </a:xfrm>
          <a:prstGeom prst="rect">
            <a:avLst/>
          </a:prstGeom>
          <a:noFill/>
          <a:ln w="12700">
            <a:noFill/>
            <a:miter lim="800000"/>
            <a:headEnd/>
            <a:tailEnd/>
          </a:ln>
        </p:spPr>
        <p:txBody>
          <a:bodyPr wrap="square" lIns="0" tIns="0" rIns="0" bIns="0">
            <a:spAutoFit/>
          </a:bodyPr>
          <a:lstStyle/>
          <a:p>
            <a:pPr marL="812209" indent="-812209" defTabSz="772726">
              <a:spcAft>
                <a:spcPts val="533"/>
              </a:spcAft>
              <a:defRPr/>
            </a:pPr>
            <a:r>
              <a:rPr lang="en-US" sz="1600" b="1" dirty="0">
                <a:solidFill>
                  <a:srgbClr val="000000"/>
                </a:solidFill>
                <a:ea typeface="+mn-ea"/>
              </a:rPr>
              <a:t>Katsevich A: An improved exact filtered backprojection algorithm for spiral computed tomography. Advances in Applied Math. 32: 681-697, 2004</a:t>
            </a:r>
          </a:p>
        </p:txBody>
      </p:sp>
    </p:spTree>
    <p:extLst>
      <p:ext uri="{BB962C8B-B14F-4D97-AF65-F5344CB8AC3E}">
        <p14:creationId xmlns:p14="http://schemas.microsoft.com/office/powerpoint/2010/main" val="4252964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673" y="14309"/>
            <a:ext cx="9722654" cy="1149358"/>
          </a:xfrm>
          <a:noFill/>
        </p:spPr>
        <p:txBody>
          <a:bodyPr/>
          <a:lstStyle/>
          <a:p>
            <a:pPr algn="ctr" eaLnBrk="1" hangingPunct="1">
              <a:defRPr/>
            </a:pPr>
            <a:r>
              <a:rPr lang="en-US" sz="4400" dirty="0"/>
              <a:t>Triple-source Spiral Cone-beam CT</a:t>
            </a:r>
          </a:p>
        </p:txBody>
      </p:sp>
      <p:pic>
        <p:nvPicPr>
          <p:cNvPr id="56323" name="Picture 6" descr="图片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39217" y="2138159"/>
            <a:ext cx="4036268" cy="296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 12"/>
          <p:cNvGrpSpPr>
            <a:grpSpLocks/>
          </p:cNvGrpSpPr>
          <p:nvPr/>
        </p:nvGrpSpPr>
        <p:grpSpPr bwMode="auto">
          <a:xfrm>
            <a:off x="4323478" y="1486379"/>
            <a:ext cx="2538763" cy="1777293"/>
            <a:chOff x="2714024" y="973812"/>
            <a:chExt cx="2857500" cy="2286001"/>
          </a:xfrm>
        </p:grpSpPr>
        <p:sp>
          <p:nvSpPr>
            <p:cNvPr id="5" name="Rectangle 3"/>
            <p:cNvSpPr>
              <a:spLocks noChangeAspect="1" noChangeArrowheads="1"/>
            </p:cNvSpPr>
            <p:nvPr/>
          </p:nvSpPr>
          <p:spPr bwMode="auto">
            <a:xfrm rot="16200000" flipH="1">
              <a:off x="3532424" y="687040"/>
              <a:ext cx="1220701" cy="2857500"/>
            </a:xfrm>
            <a:prstGeom prst="rect">
              <a:avLst/>
            </a:prstGeom>
            <a:solidFill>
              <a:srgbClr val="9900FF">
                <a:alpha val="20000"/>
              </a:srgbClr>
            </a:solidFill>
            <a:ln w="12700">
              <a:noFill/>
              <a:miter lim="800000"/>
              <a:headEnd/>
              <a:tailEnd/>
            </a:ln>
          </p:spPr>
          <p:txBody>
            <a:bodyPr wrap="none" anchor="ctr"/>
            <a:lstStyle/>
            <a:p>
              <a:pPr>
                <a:defRPr/>
              </a:pPr>
              <a:endParaRPr lang="zh-CN" altLang="en-US" sz="2132" i="1">
                <a:solidFill>
                  <a:srgbClr val="000000"/>
                </a:solidFill>
                <a:ea typeface="+mn-ea"/>
              </a:endParaRPr>
            </a:p>
          </p:txBody>
        </p:sp>
        <p:sp>
          <p:nvSpPr>
            <p:cNvPr id="6" name="Oval 4"/>
            <p:cNvSpPr>
              <a:spLocks noChangeAspect="1" noChangeArrowheads="1"/>
            </p:cNvSpPr>
            <p:nvPr/>
          </p:nvSpPr>
          <p:spPr bwMode="auto">
            <a:xfrm rot="16200000" flipH="1">
              <a:off x="4572720" y="1454957"/>
              <a:ext cx="92013" cy="94832"/>
            </a:xfrm>
            <a:prstGeom prst="ellipse">
              <a:avLst/>
            </a:prstGeom>
            <a:solidFill>
              <a:srgbClr val="33CC33"/>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7" name="Oval 6"/>
            <p:cNvSpPr>
              <a:spLocks noChangeAspect="1" noChangeArrowheads="1"/>
            </p:cNvSpPr>
            <p:nvPr/>
          </p:nvSpPr>
          <p:spPr bwMode="auto">
            <a:xfrm rot="16200000" flipH="1">
              <a:off x="3958097" y="1455852"/>
              <a:ext cx="92013" cy="93043"/>
            </a:xfrm>
            <a:prstGeom prst="ellipse">
              <a:avLst/>
            </a:prstGeom>
            <a:solidFill>
              <a:srgbClr val="0033CC"/>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8" name="Oval 7"/>
            <p:cNvSpPr>
              <a:spLocks noChangeAspect="1" noChangeArrowheads="1"/>
            </p:cNvSpPr>
            <p:nvPr/>
          </p:nvSpPr>
          <p:spPr bwMode="auto">
            <a:xfrm rot="16200000" flipH="1">
              <a:off x="3314846" y="1453168"/>
              <a:ext cx="92013" cy="98411"/>
            </a:xfrm>
            <a:prstGeom prst="ellipse">
              <a:avLst/>
            </a:prstGeom>
            <a:solidFill>
              <a:srgbClr val="FF3300"/>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9" name="Oval 8"/>
            <p:cNvSpPr>
              <a:spLocks noChangeAspect="1" noChangeArrowheads="1"/>
            </p:cNvSpPr>
            <p:nvPr/>
          </p:nvSpPr>
          <p:spPr bwMode="auto">
            <a:xfrm rot="16200000" flipH="1">
              <a:off x="4855300" y="2683964"/>
              <a:ext cx="94057" cy="96622"/>
            </a:xfrm>
            <a:prstGeom prst="ellipse">
              <a:avLst/>
            </a:prstGeom>
            <a:solidFill>
              <a:srgbClr val="0033CC"/>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10" name="Oval 9"/>
            <p:cNvSpPr>
              <a:spLocks noChangeAspect="1" noChangeArrowheads="1"/>
            </p:cNvSpPr>
            <p:nvPr/>
          </p:nvSpPr>
          <p:spPr bwMode="auto">
            <a:xfrm rot="16200000" flipH="1">
              <a:off x="3609058" y="2684859"/>
              <a:ext cx="94057" cy="94832"/>
            </a:xfrm>
            <a:prstGeom prst="ellipse">
              <a:avLst/>
            </a:prstGeom>
            <a:solidFill>
              <a:srgbClr val="33CC33"/>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11" name="Oval 10"/>
            <p:cNvSpPr>
              <a:spLocks noChangeAspect="1" noChangeArrowheads="1"/>
            </p:cNvSpPr>
            <p:nvPr/>
          </p:nvSpPr>
          <p:spPr bwMode="auto">
            <a:xfrm rot="16200000" flipH="1">
              <a:off x="4238889" y="2684859"/>
              <a:ext cx="94057" cy="94832"/>
            </a:xfrm>
            <a:prstGeom prst="ellipse">
              <a:avLst/>
            </a:prstGeom>
            <a:solidFill>
              <a:srgbClr val="FF3300"/>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12" name="Oval 11"/>
            <p:cNvSpPr>
              <a:spLocks noChangeAspect="1" noChangeArrowheads="1"/>
            </p:cNvSpPr>
            <p:nvPr/>
          </p:nvSpPr>
          <p:spPr bwMode="auto">
            <a:xfrm rot="16200000" flipH="1">
              <a:off x="2947019" y="2684859"/>
              <a:ext cx="94057" cy="94832"/>
            </a:xfrm>
            <a:prstGeom prst="ellipse">
              <a:avLst/>
            </a:prstGeom>
            <a:solidFill>
              <a:srgbClr val="0033CC"/>
            </a:solidFill>
            <a:ln w="9525">
              <a:noFill/>
              <a:round/>
              <a:headEnd/>
              <a:tailEnd/>
            </a:ln>
          </p:spPr>
          <p:txBody>
            <a:bodyPr wrap="none" anchor="ctr"/>
            <a:lstStyle/>
            <a:p>
              <a:pPr>
                <a:defRPr/>
              </a:pPr>
              <a:endParaRPr lang="zh-CN" altLang="en-US" sz="2132" i="1">
                <a:solidFill>
                  <a:srgbClr val="000000"/>
                </a:solidFill>
                <a:ea typeface="+mn-ea"/>
              </a:endParaRPr>
            </a:p>
          </p:txBody>
        </p:sp>
        <p:sp>
          <p:nvSpPr>
            <p:cNvPr id="15" name="Freeform 12"/>
            <p:cNvSpPr>
              <a:spLocks noChangeAspect="1"/>
            </p:cNvSpPr>
            <p:nvPr/>
          </p:nvSpPr>
          <p:spPr bwMode="auto">
            <a:xfrm rot="16200000" flipH="1">
              <a:off x="3689524" y="1939650"/>
              <a:ext cx="1785043" cy="855282"/>
            </a:xfrm>
            <a:custGeom>
              <a:avLst/>
              <a:gdLst>
                <a:gd name="T0" fmla="*/ 0 w 1235"/>
                <a:gd name="T1" fmla="*/ 2147483647 h 519"/>
                <a:gd name="T2" fmla="*/ 2147483647 w 1235"/>
                <a:gd name="T3" fmla="*/ 0 h 519"/>
                <a:gd name="T4" fmla="*/ 2147483647 w 1235"/>
                <a:gd name="T5" fmla="*/ 2147483647 h 519"/>
                <a:gd name="T6" fmla="*/ 0 w 1235"/>
                <a:gd name="T7" fmla="*/ 2147483647 h 519"/>
                <a:gd name="T8" fmla="*/ 0 60000 65536"/>
                <a:gd name="T9" fmla="*/ 0 60000 65536"/>
                <a:gd name="T10" fmla="*/ 0 60000 65536"/>
                <a:gd name="T11" fmla="*/ 0 60000 65536"/>
                <a:gd name="T12" fmla="*/ 0 w 1235"/>
                <a:gd name="T13" fmla="*/ 0 h 519"/>
                <a:gd name="T14" fmla="*/ 1235 w 1235"/>
                <a:gd name="T15" fmla="*/ 519 h 519"/>
              </a:gdLst>
              <a:ahLst/>
              <a:cxnLst>
                <a:cxn ang="T8">
                  <a:pos x="T0" y="T1"/>
                </a:cxn>
                <a:cxn ang="T9">
                  <a:pos x="T2" y="T3"/>
                </a:cxn>
                <a:cxn ang="T10">
                  <a:pos x="T4" y="T5"/>
                </a:cxn>
                <a:cxn ang="T11">
                  <a:pos x="T6" y="T7"/>
                </a:cxn>
              </a:cxnLst>
              <a:rect l="T12" t="T13" r="T14" b="T15"/>
              <a:pathLst>
                <a:path w="1235" h="519">
                  <a:moveTo>
                    <a:pt x="0" y="279"/>
                  </a:moveTo>
                  <a:lnTo>
                    <a:pt x="1235" y="0"/>
                  </a:lnTo>
                  <a:lnTo>
                    <a:pt x="1167" y="519"/>
                  </a:lnTo>
                  <a:lnTo>
                    <a:pt x="0" y="279"/>
                  </a:lnTo>
                  <a:close/>
                </a:path>
              </a:pathLst>
            </a:custGeom>
            <a:solidFill>
              <a:srgbClr val="33CC33">
                <a:alpha val="50195"/>
              </a:srgbClr>
            </a:solidFill>
            <a:ln w="9525">
              <a:noFill/>
              <a:round/>
              <a:headEnd/>
              <a:tailEnd/>
            </a:ln>
          </p:spPr>
          <p:txBody>
            <a:bodyPr/>
            <a:lstStyle/>
            <a:p>
              <a:pPr>
                <a:defRPr/>
              </a:pPr>
              <a:endParaRPr lang="zh-CN" altLang="en-US" sz="2132" i="1">
                <a:solidFill>
                  <a:srgbClr val="000000"/>
                </a:solidFill>
                <a:ea typeface="+mn-ea"/>
              </a:endParaRPr>
            </a:p>
          </p:txBody>
        </p:sp>
        <p:sp>
          <p:nvSpPr>
            <p:cNvPr id="16" name="Freeform 13"/>
            <p:cNvSpPr>
              <a:spLocks noChangeAspect="1"/>
            </p:cNvSpPr>
            <p:nvPr/>
          </p:nvSpPr>
          <p:spPr bwMode="auto">
            <a:xfrm rot="16200000" flipH="1">
              <a:off x="3435059" y="1428342"/>
              <a:ext cx="1762552" cy="853493"/>
            </a:xfrm>
            <a:custGeom>
              <a:avLst/>
              <a:gdLst>
                <a:gd name="T0" fmla="*/ 0 w 1345"/>
                <a:gd name="T1" fmla="*/ 2147483647 h 516"/>
                <a:gd name="T2" fmla="*/ 2147483647 w 1345"/>
                <a:gd name="T3" fmla="*/ 2147483647 h 516"/>
                <a:gd name="T4" fmla="*/ 2147483647 w 1345"/>
                <a:gd name="T5" fmla="*/ 0 h 516"/>
                <a:gd name="T6" fmla="*/ 0 60000 65536"/>
                <a:gd name="T7" fmla="*/ 0 60000 65536"/>
                <a:gd name="T8" fmla="*/ 0 60000 65536"/>
                <a:gd name="T9" fmla="*/ 0 w 1345"/>
                <a:gd name="T10" fmla="*/ 0 h 516"/>
                <a:gd name="T11" fmla="*/ 1345 w 1345"/>
                <a:gd name="T12" fmla="*/ 516 h 516"/>
              </a:gdLst>
              <a:ahLst/>
              <a:cxnLst>
                <a:cxn ang="T6">
                  <a:pos x="T0" y="T1"/>
                </a:cxn>
                <a:cxn ang="T7">
                  <a:pos x="T2" y="T3"/>
                </a:cxn>
                <a:cxn ang="T8">
                  <a:pos x="T4" y="T5"/>
                </a:cxn>
              </a:cxnLst>
              <a:rect l="T9" t="T10" r="T11" b="T12"/>
              <a:pathLst>
                <a:path w="1345" h="516">
                  <a:moveTo>
                    <a:pt x="0" y="516"/>
                  </a:moveTo>
                  <a:lnTo>
                    <a:pt x="1345" y="240"/>
                  </a:lnTo>
                  <a:lnTo>
                    <a:pt x="98" y="0"/>
                  </a:lnTo>
                </a:path>
              </a:pathLst>
            </a:custGeom>
            <a:solidFill>
              <a:srgbClr val="FF3300">
                <a:alpha val="50195"/>
              </a:srgbClr>
            </a:solidFill>
            <a:ln w="9525">
              <a:noFill/>
              <a:round/>
              <a:headEnd/>
              <a:tailEnd/>
            </a:ln>
          </p:spPr>
          <p:txBody>
            <a:bodyPr/>
            <a:lstStyle/>
            <a:p>
              <a:pPr>
                <a:defRPr/>
              </a:pPr>
              <a:endParaRPr lang="zh-CN" altLang="en-US" sz="2132" i="1">
                <a:solidFill>
                  <a:srgbClr val="000000"/>
                </a:solidFill>
                <a:ea typeface="+mn-ea"/>
              </a:endParaRPr>
            </a:p>
          </p:txBody>
        </p:sp>
        <p:sp>
          <p:nvSpPr>
            <p:cNvPr id="17" name="Freeform 14"/>
            <p:cNvSpPr>
              <a:spLocks noChangeAspect="1"/>
            </p:cNvSpPr>
            <p:nvPr/>
          </p:nvSpPr>
          <p:spPr bwMode="auto">
            <a:xfrm rot="16200000" flipH="1">
              <a:off x="2841141" y="1434091"/>
              <a:ext cx="1717568" cy="862439"/>
            </a:xfrm>
            <a:custGeom>
              <a:avLst/>
              <a:gdLst>
                <a:gd name="T0" fmla="*/ 2147483647 w 1188"/>
                <a:gd name="T1" fmla="*/ 2147483647 h 522"/>
                <a:gd name="T2" fmla="*/ 0 w 1188"/>
                <a:gd name="T3" fmla="*/ 0 h 522"/>
                <a:gd name="T4" fmla="*/ 2147483647 w 1188"/>
                <a:gd name="T5" fmla="*/ 2147483647 h 522"/>
                <a:gd name="T6" fmla="*/ 2147483647 w 1188"/>
                <a:gd name="T7" fmla="*/ 2147483647 h 522"/>
                <a:gd name="T8" fmla="*/ 2147483647 w 1188"/>
                <a:gd name="T9" fmla="*/ 2147483647 h 522"/>
                <a:gd name="T10" fmla="*/ 0 60000 65536"/>
                <a:gd name="T11" fmla="*/ 0 60000 65536"/>
                <a:gd name="T12" fmla="*/ 0 60000 65536"/>
                <a:gd name="T13" fmla="*/ 0 60000 65536"/>
                <a:gd name="T14" fmla="*/ 0 60000 65536"/>
                <a:gd name="T15" fmla="*/ 0 w 1188"/>
                <a:gd name="T16" fmla="*/ 0 h 522"/>
                <a:gd name="T17" fmla="*/ 1188 w 1188"/>
                <a:gd name="T18" fmla="*/ 522 h 522"/>
              </a:gdLst>
              <a:ahLst/>
              <a:cxnLst>
                <a:cxn ang="T10">
                  <a:pos x="T0" y="T1"/>
                </a:cxn>
                <a:cxn ang="T11">
                  <a:pos x="T2" y="T3"/>
                </a:cxn>
                <a:cxn ang="T12">
                  <a:pos x="T4" y="T5"/>
                </a:cxn>
                <a:cxn ang="T13">
                  <a:pos x="T6" y="T7"/>
                </a:cxn>
                <a:cxn ang="T14">
                  <a:pos x="T8" y="T9"/>
                </a:cxn>
              </a:cxnLst>
              <a:rect l="T15" t="T16" r="T17" b="T18"/>
              <a:pathLst>
                <a:path w="1188" h="522">
                  <a:moveTo>
                    <a:pt x="1188" y="228"/>
                  </a:moveTo>
                  <a:lnTo>
                    <a:pt x="0" y="0"/>
                  </a:lnTo>
                  <a:lnTo>
                    <a:pt x="54" y="522"/>
                  </a:lnTo>
                  <a:lnTo>
                    <a:pt x="56" y="520"/>
                  </a:lnTo>
                  <a:lnTo>
                    <a:pt x="1188" y="228"/>
                  </a:lnTo>
                  <a:close/>
                </a:path>
              </a:pathLst>
            </a:custGeom>
            <a:solidFill>
              <a:srgbClr val="33CC33">
                <a:alpha val="50195"/>
              </a:srgbClr>
            </a:solidFill>
            <a:ln w="9525">
              <a:noFill/>
              <a:round/>
              <a:headEnd/>
              <a:tailEnd/>
            </a:ln>
          </p:spPr>
          <p:txBody>
            <a:bodyPr/>
            <a:lstStyle/>
            <a:p>
              <a:pPr>
                <a:defRPr/>
              </a:pPr>
              <a:endParaRPr lang="zh-CN" altLang="en-US" sz="2132" i="1">
                <a:solidFill>
                  <a:srgbClr val="000000"/>
                </a:solidFill>
                <a:ea typeface="+mn-ea"/>
              </a:endParaRPr>
            </a:p>
          </p:txBody>
        </p:sp>
        <p:sp>
          <p:nvSpPr>
            <p:cNvPr id="18" name="Freeform 15"/>
            <p:cNvSpPr>
              <a:spLocks noChangeAspect="1"/>
            </p:cNvSpPr>
            <p:nvPr/>
          </p:nvSpPr>
          <p:spPr bwMode="auto">
            <a:xfrm rot="16200000" flipH="1">
              <a:off x="4108851" y="1496075"/>
              <a:ext cx="1646002" cy="842756"/>
            </a:xfrm>
            <a:custGeom>
              <a:avLst/>
              <a:gdLst>
                <a:gd name="T0" fmla="*/ 2147483647 w 1140"/>
                <a:gd name="T1" fmla="*/ 2147483647 h 510"/>
                <a:gd name="T2" fmla="*/ 0 w 1140"/>
                <a:gd name="T3" fmla="*/ 0 h 510"/>
                <a:gd name="T4" fmla="*/ 2147483647 w 1140"/>
                <a:gd name="T5" fmla="*/ 2147483647 h 510"/>
                <a:gd name="T6" fmla="*/ 2147483647 w 1140"/>
                <a:gd name="T7" fmla="*/ 2147483647 h 510"/>
                <a:gd name="T8" fmla="*/ 0 60000 65536"/>
                <a:gd name="T9" fmla="*/ 0 60000 65536"/>
                <a:gd name="T10" fmla="*/ 0 60000 65536"/>
                <a:gd name="T11" fmla="*/ 0 60000 65536"/>
                <a:gd name="T12" fmla="*/ 0 w 1140"/>
                <a:gd name="T13" fmla="*/ 0 h 510"/>
                <a:gd name="T14" fmla="*/ 1140 w 1140"/>
                <a:gd name="T15" fmla="*/ 510 h 510"/>
              </a:gdLst>
              <a:ahLst/>
              <a:cxnLst>
                <a:cxn ang="T8">
                  <a:pos x="T0" y="T1"/>
                </a:cxn>
                <a:cxn ang="T9">
                  <a:pos x="T2" y="T3"/>
                </a:cxn>
                <a:cxn ang="T10">
                  <a:pos x="T4" y="T5"/>
                </a:cxn>
                <a:cxn ang="T11">
                  <a:pos x="T6" y="T7"/>
                </a:cxn>
              </a:cxnLst>
              <a:rect l="T12" t="T13" r="T14" b="T15"/>
              <a:pathLst>
                <a:path w="1140" h="510">
                  <a:moveTo>
                    <a:pt x="1140" y="240"/>
                  </a:moveTo>
                  <a:lnTo>
                    <a:pt x="0" y="0"/>
                  </a:lnTo>
                  <a:lnTo>
                    <a:pt x="21" y="510"/>
                  </a:lnTo>
                  <a:lnTo>
                    <a:pt x="1140" y="240"/>
                  </a:lnTo>
                  <a:close/>
                </a:path>
              </a:pathLst>
            </a:custGeom>
            <a:solidFill>
              <a:srgbClr val="0033CC">
                <a:alpha val="50195"/>
              </a:srgbClr>
            </a:solidFill>
            <a:ln w="9525">
              <a:noFill/>
              <a:round/>
              <a:headEnd/>
              <a:tailEnd/>
            </a:ln>
          </p:spPr>
          <p:txBody>
            <a:bodyPr/>
            <a:lstStyle/>
            <a:p>
              <a:pPr>
                <a:defRPr/>
              </a:pPr>
              <a:endParaRPr lang="zh-CN" altLang="en-US" sz="2132" i="1">
                <a:solidFill>
                  <a:srgbClr val="000000"/>
                </a:solidFill>
                <a:ea typeface="+mn-ea"/>
              </a:endParaRPr>
            </a:p>
          </p:txBody>
        </p:sp>
        <p:sp>
          <p:nvSpPr>
            <p:cNvPr id="19" name="Freeform 16"/>
            <p:cNvSpPr>
              <a:spLocks noChangeAspect="1"/>
            </p:cNvSpPr>
            <p:nvPr/>
          </p:nvSpPr>
          <p:spPr bwMode="auto">
            <a:xfrm rot="16200000" flipH="1">
              <a:off x="2530562" y="1876011"/>
              <a:ext cx="1533543" cy="808760"/>
            </a:xfrm>
            <a:custGeom>
              <a:avLst/>
              <a:gdLst>
                <a:gd name="T0" fmla="*/ 0 w 1201"/>
                <a:gd name="T1" fmla="*/ 2147483647 h 488"/>
                <a:gd name="T2" fmla="*/ 2147483647 w 1201"/>
                <a:gd name="T3" fmla="*/ 0 h 488"/>
                <a:gd name="T4" fmla="*/ 2147483647 w 1201"/>
                <a:gd name="T5" fmla="*/ 2147483647 h 488"/>
                <a:gd name="T6" fmla="*/ 0 w 1201"/>
                <a:gd name="T7" fmla="*/ 2147483647 h 488"/>
                <a:gd name="T8" fmla="*/ 0 60000 65536"/>
                <a:gd name="T9" fmla="*/ 0 60000 65536"/>
                <a:gd name="T10" fmla="*/ 0 60000 65536"/>
                <a:gd name="T11" fmla="*/ 0 60000 65536"/>
                <a:gd name="T12" fmla="*/ 0 w 1201"/>
                <a:gd name="T13" fmla="*/ 0 h 488"/>
                <a:gd name="T14" fmla="*/ 1201 w 1201"/>
                <a:gd name="T15" fmla="*/ 488 h 488"/>
              </a:gdLst>
              <a:ahLst/>
              <a:cxnLst>
                <a:cxn ang="T8">
                  <a:pos x="T0" y="T1"/>
                </a:cxn>
                <a:cxn ang="T9">
                  <a:pos x="T2" y="T3"/>
                </a:cxn>
                <a:cxn ang="T10">
                  <a:pos x="T4" y="T5"/>
                </a:cxn>
                <a:cxn ang="T11">
                  <a:pos x="T6" y="T7"/>
                </a:cxn>
              </a:cxnLst>
              <a:rect l="T12" t="T13" r="T14" b="T15"/>
              <a:pathLst>
                <a:path w="1201" h="488">
                  <a:moveTo>
                    <a:pt x="0" y="290"/>
                  </a:moveTo>
                  <a:lnTo>
                    <a:pt x="1201" y="0"/>
                  </a:lnTo>
                  <a:cubicBezTo>
                    <a:pt x="1188" y="163"/>
                    <a:pt x="1174" y="325"/>
                    <a:pt x="1161" y="488"/>
                  </a:cubicBezTo>
                  <a:lnTo>
                    <a:pt x="0" y="290"/>
                  </a:lnTo>
                  <a:close/>
                </a:path>
              </a:pathLst>
            </a:custGeom>
            <a:solidFill>
              <a:srgbClr val="FF3300">
                <a:alpha val="50195"/>
              </a:srgbClr>
            </a:solidFill>
            <a:ln w="9525">
              <a:noFill/>
              <a:round/>
              <a:headEnd/>
              <a:tailEnd/>
            </a:ln>
          </p:spPr>
          <p:txBody>
            <a:bodyPr/>
            <a:lstStyle/>
            <a:p>
              <a:pPr>
                <a:defRPr/>
              </a:pPr>
              <a:endParaRPr lang="zh-CN" altLang="en-US" sz="2132" i="1">
                <a:solidFill>
                  <a:srgbClr val="000000"/>
                </a:solidFill>
                <a:ea typeface="+mn-ea"/>
              </a:endParaRPr>
            </a:p>
          </p:txBody>
        </p:sp>
        <p:sp>
          <p:nvSpPr>
            <p:cNvPr id="20" name="Freeform 17"/>
            <p:cNvSpPr>
              <a:spLocks noChangeAspect="1"/>
            </p:cNvSpPr>
            <p:nvPr/>
          </p:nvSpPr>
          <p:spPr bwMode="auto">
            <a:xfrm rot="16200000" flipH="1">
              <a:off x="3111451" y="1936455"/>
              <a:ext cx="1729836" cy="867808"/>
            </a:xfrm>
            <a:custGeom>
              <a:avLst/>
              <a:gdLst>
                <a:gd name="T0" fmla="*/ 0 w 1197"/>
                <a:gd name="T1" fmla="*/ 2147483647 h 525"/>
                <a:gd name="T2" fmla="*/ 2147483647 w 1197"/>
                <a:gd name="T3" fmla="*/ 0 h 525"/>
                <a:gd name="T4" fmla="*/ 2147483647 w 1197"/>
                <a:gd name="T5" fmla="*/ 2147483647 h 525"/>
                <a:gd name="T6" fmla="*/ 0 w 1197"/>
                <a:gd name="T7" fmla="*/ 2147483647 h 525"/>
                <a:gd name="T8" fmla="*/ 0 60000 65536"/>
                <a:gd name="T9" fmla="*/ 0 60000 65536"/>
                <a:gd name="T10" fmla="*/ 0 60000 65536"/>
                <a:gd name="T11" fmla="*/ 0 60000 65536"/>
                <a:gd name="T12" fmla="*/ 0 w 1197"/>
                <a:gd name="T13" fmla="*/ 0 h 525"/>
                <a:gd name="T14" fmla="*/ 1197 w 1197"/>
                <a:gd name="T15" fmla="*/ 525 h 525"/>
              </a:gdLst>
              <a:ahLst/>
              <a:cxnLst>
                <a:cxn ang="T8">
                  <a:pos x="T0" y="T1"/>
                </a:cxn>
                <a:cxn ang="T9">
                  <a:pos x="T2" y="T3"/>
                </a:cxn>
                <a:cxn ang="T10">
                  <a:pos x="T4" y="T5"/>
                </a:cxn>
                <a:cxn ang="T11">
                  <a:pos x="T6" y="T7"/>
                </a:cxn>
              </a:cxnLst>
              <a:rect l="T12" t="T13" r="T14" b="T15"/>
              <a:pathLst>
                <a:path w="1197" h="525">
                  <a:moveTo>
                    <a:pt x="0" y="276"/>
                  </a:moveTo>
                  <a:lnTo>
                    <a:pt x="1080" y="0"/>
                  </a:lnTo>
                  <a:lnTo>
                    <a:pt x="1197" y="525"/>
                  </a:lnTo>
                  <a:lnTo>
                    <a:pt x="0" y="276"/>
                  </a:lnTo>
                  <a:close/>
                </a:path>
              </a:pathLst>
            </a:custGeom>
            <a:solidFill>
              <a:srgbClr val="0033CC">
                <a:alpha val="50195"/>
              </a:srgbClr>
            </a:solidFill>
            <a:ln w="9525">
              <a:noFill/>
              <a:round/>
              <a:headEnd/>
              <a:tailEnd/>
            </a:ln>
          </p:spPr>
          <p:txBody>
            <a:bodyPr/>
            <a:lstStyle/>
            <a:p>
              <a:pPr>
                <a:defRPr/>
              </a:pPr>
              <a:endParaRPr lang="zh-CN" altLang="en-US" sz="2132" i="1">
                <a:solidFill>
                  <a:srgbClr val="000000"/>
                </a:solidFill>
                <a:ea typeface="+mn-ea"/>
              </a:endParaRPr>
            </a:p>
          </p:txBody>
        </p:sp>
      </p:grpSp>
      <p:sp>
        <p:nvSpPr>
          <p:cNvPr id="22" name="Rectangle 21"/>
          <p:cNvSpPr>
            <a:spLocks noChangeArrowheads="1"/>
          </p:cNvSpPr>
          <p:nvPr/>
        </p:nvSpPr>
        <p:spPr bwMode="auto">
          <a:xfrm>
            <a:off x="1994373" y="5581566"/>
            <a:ext cx="8460788" cy="1049005"/>
          </a:xfrm>
          <a:prstGeom prst="rect">
            <a:avLst/>
          </a:prstGeom>
          <a:noFill/>
          <a:ln w="12700">
            <a:noFill/>
            <a:miter lim="800000"/>
            <a:headEnd/>
            <a:tailEnd/>
          </a:ln>
        </p:spPr>
        <p:txBody>
          <a:bodyPr wrap="square" lIns="0" tIns="0" rIns="0" bIns="0">
            <a:spAutoFit/>
          </a:bodyPr>
          <a:lstStyle/>
          <a:p>
            <a:pPr marL="812209" indent="-812209">
              <a:spcAft>
                <a:spcPts val="533"/>
              </a:spcAft>
              <a:defRPr/>
            </a:pPr>
            <a:r>
              <a:rPr lang="en-US" sz="1600" b="1" dirty="0">
                <a:solidFill>
                  <a:srgbClr val="000000"/>
                </a:solidFill>
                <a:ea typeface="+mn-ea"/>
              </a:rPr>
              <a:t>Zhao, J, Jin YN, Lv Y, Wang G: A filtered backprojection algorithm for triple-source helical cone-beam CT. IEEE Trans. Med. Imaging 28:384-393, 2008</a:t>
            </a:r>
          </a:p>
          <a:p>
            <a:pPr marL="812209" indent="-812209">
              <a:spcAft>
                <a:spcPts val="533"/>
              </a:spcAft>
              <a:defRPr/>
            </a:pPr>
            <a:r>
              <a:rPr lang="en-US" sz="1600" b="1" dirty="0">
                <a:solidFill>
                  <a:srgbClr val="000000"/>
                </a:solidFill>
                <a:ea typeface="+mn-ea"/>
              </a:rPr>
              <a:t>Lv Y, Katsevich A, Zhao J, Yu HY, Wang G: Fast exact/quasi-exact FBP algorithms for triple-source helical cone-beam CT. IEEE Trans. Med. Imaging 29:756-770, 2010</a:t>
            </a:r>
          </a:p>
        </p:txBody>
      </p:sp>
      <p:pic>
        <p:nvPicPr>
          <p:cNvPr id="56326" name="Picture 8" descr="C:\Documents and Settings\YangLu\Desktop\CA trip\j.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446" y="1518171"/>
            <a:ext cx="3200083" cy="345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054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1098" y="179653"/>
            <a:ext cx="7581768" cy="6400645"/>
          </a:xfrm>
          <a:prstGeom prst="rect">
            <a:avLst/>
          </a:prstGeom>
        </p:spPr>
      </p:pic>
    </p:spTree>
    <p:extLst>
      <p:ext uri="{BB962C8B-B14F-4D97-AF65-F5344CB8AC3E}">
        <p14:creationId xmlns:p14="http://schemas.microsoft.com/office/powerpoint/2010/main" val="286904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MI Schedule for F21</a:t>
            </a:r>
          </a:p>
        </p:txBody>
      </p:sp>
      <p:graphicFrame>
        <p:nvGraphicFramePr>
          <p:cNvPr id="3" name="Table 2"/>
          <p:cNvGraphicFramePr>
            <a:graphicFrameLocks noGrp="1"/>
          </p:cNvGraphicFramePr>
          <p:nvPr/>
        </p:nvGraphicFramePr>
        <p:xfrm>
          <a:off x="992355" y="1539625"/>
          <a:ext cx="10363200" cy="4850384"/>
        </p:xfrm>
        <a:graphic>
          <a:graphicData uri="http://schemas.openxmlformats.org/drawingml/2006/table">
            <a:tbl>
              <a:tblPr firstRow="1" bandRow="1">
                <a:tableStyleId>{5C22544A-7EE6-4342-B048-85BDC9FD1C3A}</a:tableStyleId>
              </a:tblPr>
              <a:tblGrid>
                <a:gridCol w="982431">
                  <a:extLst>
                    <a:ext uri="{9D8B030D-6E8A-4147-A177-3AD203B41FA5}">
                      <a16:colId xmlns:a16="http://schemas.microsoft.com/office/drawing/2014/main" val="1553029894"/>
                    </a:ext>
                  </a:extLst>
                </a:gridCol>
                <a:gridCol w="3681009">
                  <a:extLst>
                    <a:ext uri="{9D8B030D-6E8A-4147-A177-3AD203B41FA5}">
                      <a16:colId xmlns:a16="http://schemas.microsoft.com/office/drawing/2014/main" val="63396358"/>
                    </a:ext>
                  </a:extLst>
                </a:gridCol>
                <a:gridCol w="876727">
                  <a:extLst>
                    <a:ext uri="{9D8B030D-6E8A-4147-A177-3AD203B41FA5}">
                      <a16:colId xmlns:a16="http://schemas.microsoft.com/office/drawing/2014/main" val="977348966"/>
                    </a:ext>
                  </a:extLst>
                </a:gridCol>
                <a:gridCol w="4823033">
                  <a:extLst>
                    <a:ext uri="{9D8B030D-6E8A-4147-A177-3AD203B41FA5}">
                      <a16:colId xmlns:a16="http://schemas.microsoft.com/office/drawing/2014/main" val="2870360462"/>
                    </a:ext>
                  </a:extLst>
                </a:gridCol>
              </a:tblGrid>
              <a:tr h="0">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Tue</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Fri</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4700383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08/31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Introduction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Neuron, Network &amp; Backpropagation</a:t>
                      </a:r>
                    </a:p>
                  </a:txBody>
                  <a:tcPr/>
                </a:tc>
                <a:extLst>
                  <a:ext uri="{0D108BD9-81ED-4DB2-BD59-A6C34878D82A}">
                    <a16:rowId xmlns:a16="http://schemas.microsoft.com/office/drawing/2014/main" val="245347227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09/07</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No Class</a:t>
                      </a: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Hands-on 1: Python,</a:t>
                      </a:r>
                      <a:r>
                        <a:rPr lang="en-US" sz="1400" b="1" baseline="0" dirty="0">
                          <a:solidFill>
                            <a:srgbClr val="0000FF"/>
                          </a:solidFill>
                          <a:effectLst/>
                          <a:latin typeface="Arial" panose="020B0604020202020204" pitchFamily="34" charset="0"/>
                          <a:ea typeface="Calibri" panose="020F0502020204030204" pitchFamily="34" charset="0"/>
                          <a:cs typeface="Arial" panose="020B0604020202020204" pitchFamily="34" charset="0"/>
                        </a:rPr>
                        <a:t> Colab, &amp; TensorF</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627241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09/14</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Architectures &amp; Training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2: MNIST Classification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1593036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09/21</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CT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54340660"/>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10/01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28325062"/>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10/05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3: CT Networks</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10/08</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CT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7359023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MRI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Spin-Echo</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537940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10/19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K-Space Theorem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MRI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3198821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10/26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Arial" panose="020B0604020202020204" pitchFamily="34" charset="0"/>
                          <a:cs typeface="Arial" panose="020B0604020202020204" pitchFamily="34" charset="0"/>
                        </a:rPr>
                        <a:t>Mid</a:t>
                      </a:r>
                      <a:r>
                        <a:rPr lang="en-US" sz="1400" b="1" kern="1200" baseline="0" dirty="0">
                          <a:solidFill>
                            <a:srgbClr val="FF0000"/>
                          </a:solidFill>
                          <a:effectLst/>
                          <a:latin typeface="Arial" panose="020B0604020202020204" pitchFamily="34" charset="0"/>
                          <a:cs typeface="Arial" panose="020B0604020202020204" pitchFamily="34" charset="0"/>
                        </a:rPr>
                        <a:t> Exam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MRI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45739297"/>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11/02</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Hands-on 4: MRI Networks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11/05</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59969859"/>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US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136899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11/16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Optical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Multimodality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99899988"/>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11/23</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5: Image Conversion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bg1">
                              <a:lumMod val="65000"/>
                            </a:schemeClr>
                          </a:solidFill>
                          <a:effectLst/>
                          <a:latin typeface="Arial" panose="020B0604020202020204" pitchFamily="34" charset="0"/>
                          <a:cs typeface="Arial" panose="020B0604020202020204" pitchFamily="34" charset="0"/>
                        </a:rPr>
                        <a:t>Thanksgiving</a:t>
                      </a:r>
                      <a:endPar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8827018"/>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ea typeface="Calibri" panose="020F0502020204030204" pitchFamily="34" charset="0"/>
                          <a:cs typeface="Arial" panose="020B0604020202020204" pitchFamily="34" charset="0"/>
                        </a:rPr>
                        <a:t>11/30</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Stability, Interpretability, &amp; Others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0507817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Overview</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FF0000"/>
                          </a:solidFill>
                          <a:effectLst/>
                          <a:latin typeface="Arial" panose="020B0604020202020204" pitchFamily="34" charset="0"/>
                          <a:cs typeface="Arial" panose="020B0604020202020204" pitchFamily="34" charset="0"/>
                        </a:rPr>
                        <a:t>Final Exam</a:t>
                      </a:r>
                      <a:endPar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83347022"/>
                  </a:ext>
                </a:extLst>
              </a:tr>
            </a:tbl>
          </a:graphicData>
        </a:graphic>
      </p:graphicFrame>
      <p:sp>
        <p:nvSpPr>
          <p:cNvPr id="5" name="TextBox 4">
            <a:extLst>
              <a:ext uri="{FF2B5EF4-FFF2-40B4-BE49-F238E27FC236}">
                <a16:creationId xmlns:a16="http://schemas.microsoft.com/office/drawing/2014/main" id="{DBB7FDAE-7540-46E2-AA82-45E539EF2D48}"/>
              </a:ext>
            </a:extLst>
          </p:cNvPr>
          <p:cNvSpPr txBox="1"/>
          <p:nvPr/>
        </p:nvSpPr>
        <p:spPr>
          <a:xfrm>
            <a:off x="1018040" y="6419115"/>
            <a:ext cx="10363200" cy="307777"/>
          </a:xfrm>
          <a:prstGeom prst="rect">
            <a:avLst/>
          </a:prstGeom>
          <a:noFill/>
        </p:spPr>
        <p:txBody>
          <a:bodyPr wrap="square">
            <a:spAutoFit/>
          </a:bodyPr>
          <a:lstStyle/>
          <a:p>
            <a:pPr algn="r"/>
            <a:r>
              <a:rPr lang="en-US" sz="1400" b="1" dirty="0">
                <a:solidFill>
                  <a:srgbClr val="00B050"/>
                </a:solidFill>
              </a:rPr>
              <a:t>Office Hour: Teaching Day 5-6pm: </a:t>
            </a:r>
            <a:r>
              <a:rPr lang="en-US" sz="1400" b="1" dirty="0">
                <a:solidFill>
                  <a:srgbClr val="FF0000"/>
                </a:solidFill>
              </a:rPr>
              <a:t>https://rensselaer.webex.com/meet/wangg6</a:t>
            </a:r>
          </a:p>
        </p:txBody>
      </p:sp>
      <p:sp>
        <p:nvSpPr>
          <p:cNvPr id="4" name="Rectangle 3">
            <a:extLst>
              <a:ext uri="{FF2B5EF4-FFF2-40B4-BE49-F238E27FC236}">
                <a16:creationId xmlns:a16="http://schemas.microsoft.com/office/drawing/2014/main" id="{A655F6A0-E51C-4D9C-A3F0-93448C9A700D}"/>
              </a:ext>
            </a:extLst>
          </p:cNvPr>
          <p:cNvSpPr/>
          <p:nvPr/>
        </p:nvSpPr>
        <p:spPr>
          <a:xfrm>
            <a:off x="-1" y="1860114"/>
            <a:ext cx="12191999" cy="178495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733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250F4203-7901-465C-ACEF-E8377BBE5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0"/>
            <a:ext cx="10215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0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36CD75-251B-4BD9-A9CE-C789A493533B}"/>
              </a:ext>
            </a:extLst>
          </p:cNvPr>
          <p:cNvPicPr>
            <a:picLocks noChangeAspect="1"/>
          </p:cNvPicPr>
          <p:nvPr/>
        </p:nvPicPr>
        <p:blipFill>
          <a:blip r:embed="rId2"/>
          <a:stretch>
            <a:fillRect/>
          </a:stretch>
        </p:blipFill>
        <p:spPr>
          <a:xfrm>
            <a:off x="0" y="92796"/>
            <a:ext cx="12192000" cy="3678693"/>
          </a:xfrm>
          <a:prstGeom prst="rect">
            <a:avLst/>
          </a:prstGeom>
        </p:spPr>
      </p:pic>
      <p:pic>
        <p:nvPicPr>
          <p:cNvPr id="7" name="Picture 6">
            <a:extLst>
              <a:ext uri="{FF2B5EF4-FFF2-40B4-BE49-F238E27FC236}">
                <a16:creationId xmlns:a16="http://schemas.microsoft.com/office/drawing/2014/main" id="{9855E31A-AE79-424A-8428-E7BBB21532CC}"/>
              </a:ext>
            </a:extLst>
          </p:cNvPr>
          <p:cNvPicPr>
            <a:picLocks noChangeAspect="1"/>
          </p:cNvPicPr>
          <p:nvPr/>
        </p:nvPicPr>
        <p:blipFill>
          <a:blip r:embed="rId3"/>
          <a:stretch>
            <a:fillRect/>
          </a:stretch>
        </p:blipFill>
        <p:spPr>
          <a:xfrm>
            <a:off x="7399299" y="2173895"/>
            <a:ext cx="4645972" cy="4684105"/>
          </a:xfrm>
          <a:prstGeom prst="rect">
            <a:avLst/>
          </a:prstGeom>
        </p:spPr>
      </p:pic>
      <p:pic>
        <p:nvPicPr>
          <p:cNvPr id="9" name="Picture 8">
            <a:extLst>
              <a:ext uri="{FF2B5EF4-FFF2-40B4-BE49-F238E27FC236}">
                <a16:creationId xmlns:a16="http://schemas.microsoft.com/office/drawing/2014/main" id="{1B063F03-8C4D-4D14-9AB9-A2051A42F8CC}"/>
              </a:ext>
            </a:extLst>
          </p:cNvPr>
          <p:cNvPicPr>
            <a:picLocks noChangeAspect="1"/>
          </p:cNvPicPr>
          <p:nvPr/>
        </p:nvPicPr>
        <p:blipFill>
          <a:blip r:embed="rId4"/>
          <a:stretch>
            <a:fillRect/>
          </a:stretch>
        </p:blipFill>
        <p:spPr>
          <a:xfrm>
            <a:off x="2305978" y="2653833"/>
            <a:ext cx="5093321" cy="4258277"/>
          </a:xfrm>
          <a:prstGeom prst="rect">
            <a:avLst/>
          </a:prstGeom>
        </p:spPr>
      </p:pic>
    </p:spTree>
    <p:extLst>
      <p:ext uri="{BB962C8B-B14F-4D97-AF65-F5344CB8AC3E}">
        <p14:creationId xmlns:p14="http://schemas.microsoft.com/office/powerpoint/2010/main" val="3551811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6E06-F2F1-4AAE-8DCA-7D191740B94D}"/>
              </a:ext>
            </a:extLst>
          </p:cNvPr>
          <p:cNvSpPr>
            <a:spLocks noGrp="1"/>
          </p:cNvSpPr>
          <p:nvPr>
            <p:ph type="title"/>
          </p:nvPr>
        </p:nvSpPr>
        <p:spPr/>
        <p:txBody>
          <a:bodyPr/>
          <a:lstStyle/>
          <a:p>
            <a:r>
              <a:rPr lang="en-US" dirty="0"/>
              <a:t>Ge’s PhD Dissertation 30 Years Ago</a:t>
            </a:r>
          </a:p>
        </p:txBody>
      </p:sp>
      <p:pic>
        <p:nvPicPr>
          <p:cNvPr id="6" name="Picture 5">
            <a:extLst>
              <a:ext uri="{FF2B5EF4-FFF2-40B4-BE49-F238E27FC236}">
                <a16:creationId xmlns:a16="http://schemas.microsoft.com/office/drawing/2014/main" id="{06F34256-CFB9-4FCA-8839-280FDB714CA9}"/>
              </a:ext>
            </a:extLst>
          </p:cNvPr>
          <p:cNvPicPr>
            <a:picLocks noChangeAspect="1"/>
          </p:cNvPicPr>
          <p:nvPr/>
        </p:nvPicPr>
        <p:blipFill>
          <a:blip r:embed="rId2"/>
          <a:stretch>
            <a:fillRect/>
          </a:stretch>
        </p:blipFill>
        <p:spPr>
          <a:xfrm>
            <a:off x="6265044" y="2108892"/>
            <a:ext cx="2908260" cy="4027573"/>
          </a:xfrm>
          <a:prstGeom prst="rect">
            <a:avLst/>
          </a:prstGeom>
          <a:solidFill>
            <a:srgbClr val="FF0000"/>
          </a:solidFill>
        </p:spPr>
      </p:pic>
      <p:pic>
        <p:nvPicPr>
          <p:cNvPr id="8" name="Picture 7">
            <a:extLst>
              <a:ext uri="{FF2B5EF4-FFF2-40B4-BE49-F238E27FC236}">
                <a16:creationId xmlns:a16="http://schemas.microsoft.com/office/drawing/2014/main" id="{8FA49500-6FF8-41FA-8C6E-3A7A15B031C2}"/>
              </a:ext>
            </a:extLst>
          </p:cNvPr>
          <p:cNvPicPr>
            <a:picLocks noChangeAspect="1"/>
          </p:cNvPicPr>
          <p:nvPr/>
        </p:nvPicPr>
        <p:blipFill>
          <a:blip r:embed="rId3"/>
          <a:stretch>
            <a:fillRect/>
          </a:stretch>
        </p:blipFill>
        <p:spPr>
          <a:xfrm>
            <a:off x="9145609" y="2798580"/>
            <a:ext cx="2901325" cy="2908460"/>
          </a:xfrm>
          <a:prstGeom prst="rect">
            <a:avLst/>
          </a:prstGeom>
        </p:spPr>
      </p:pic>
      <p:pic>
        <p:nvPicPr>
          <p:cNvPr id="9" name="Picture 8">
            <a:extLst>
              <a:ext uri="{FF2B5EF4-FFF2-40B4-BE49-F238E27FC236}">
                <a16:creationId xmlns:a16="http://schemas.microsoft.com/office/drawing/2014/main" id="{8F1F0D4B-84F8-423C-96FB-527B977755B4}"/>
              </a:ext>
            </a:extLst>
          </p:cNvPr>
          <p:cNvPicPr>
            <a:picLocks noChangeAspect="1"/>
          </p:cNvPicPr>
          <p:nvPr/>
        </p:nvPicPr>
        <p:blipFill>
          <a:blip r:embed="rId4"/>
          <a:stretch>
            <a:fillRect/>
          </a:stretch>
        </p:blipFill>
        <p:spPr>
          <a:xfrm rot="16200000">
            <a:off x="2658472" y="2566313"/>
            <a:ext cx="4099635" cy="3199306"/>
          </a:xfrm>
          <a:prstGeom prst="rect">
            <a:avLst/>
          </a:prstGeom>
        </p:spPr>
      </p:pic>
      <p:pic>
        <p:nvPicPr>
          <p:cNvPr id="5" name="Content Placeholder 3">
            <a:extLst>
              <a:ext uri="{FF2B5EF4-FFF2-40B4-BE49-F238E27FC236}">
                <a16:creationId xmlns:a16="http://schemas.microsoft.com/office/drawing/2014/main" id="{6E71EDDF-8453-457C-9FCA-1F4246F63026}"/>
              </a:ext>
            </a:extLst>
          </p:cNvPr>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rot="5400000">
            <a:off x="-378468" y="2599619"/>
            <a:ext cx="3954342" cy="2965756"/>
          </a:xfrm>
        </p:spPr>
      </p:pic>
      <p:sp>
        <p:nvSpPr>
          <p:cNvPr id="10" name="Freeform: Shape 9">
            <a:extLst>
              <a:ext uri="{FF2B5EF4-FFF2-40B4-BE49-F238E27FC236}">
                <a16:creationId xmlns:a16="http://schemas.microsoft.com/office/drawing/2014/main" id="{E6F179D1-7E5D-4726-9E93-1D5F70BE54B6}"/>
              </a:ext>
            </a:extLst>
          </p:cNvPr>
          <p:cNvSpPr/>
          <p:nvPr/>
        </p:nvSpPr>
        <p:spPr>
          <a:xfrm>
            <a:off x="3073250" y="1807156"/>
            <a:ext cx="178551" cy="4788427"/>
          </a:xfrm>
          <a:custGeom>
            <a:avLst/>
            <a:gdLst>
              <a:gd name="connsiteX0" fmla="*/ 0 w 178551"/>
              <a:gd name="connsiteY0" fmla="*/ 119035 h 5037316"/>
              <a:gd name="connsiteX1" fmla="*/ 27053 w 178551"/>
              <a:gd name="connsiteY1" fmla="*/ 5037316 h 5037316"/>
              <a:gd name="connsiteX2" fmla="*/ 178551 w 178551"/>
              <a:gd name="connsiteY2" fmla="*/ 0 h 5037316"/>
              <a:gd name="connsiteX0" fmla="*/ 0 w 178551"/>
              <a:gd name="connsiteY0" fmla="*/ 119035 h 5037316"/>
              <a:gd name="connsiteX1" fmla="*/ 27053 w 178551"/>
              <a:gd name="connsiteY1" fmla="*/ 5037316 h 5037316"/>
              <a:gd name="connsiteX2" fmla="*/ 173141 w 178551"/>
              <a:gd name="connsiteY2" fmla="*/ 221837 h 5037316"/>
              <a:gd name="connsiteX3" fmla="*/ 178551 w 178551"/>
              <a:gd name="connsiteY3" fmla="*/ 0 h 5037316"/>
              <a:gd name="connsiteX0" fmla="*/ 0 w 178551"/>
              <a:gd name="connsiteY0" fmla="*/ 119035 h 5037316"/>
              <a:gd name="connsiteX1" fmla="*/ 27053 w 178551"/>
              <a:gd name="connsiteY1" fmla="*/ 5037316 h 5037316"/>
              <a:gd name="connsiteX2" fmla="*/ 81159 w 178551"/>
              <a:gd name="connsiteY2" fmla="*/ 4788427 h 5037316"/>
              <a:gd name="connsiteX3" fmla="*/ 178551 w 178551"/>
              <a:gd name="connsiteY3" fmla="*/ 0 h 5037316"/>
              <a:gd name="connsiteX0" fmla="*/ 0 w 178551"/>
              <a:gd name="connsiteY0" fmla="*/ 119035 h 4788427"/>
              <a:gd name="connsiteX1" fmla="*/ 16232 w 178551"/>
              <a:gd name="connsiteY1" fmla="*/ 4685624 h 4788427"/>
              <a:gd name="connsiteX2" fmla="*/ 81159 w 178551"/>
              <a:gd name="connsiteY2" fmla="*/ 4788427 h 4788427"/>
              <a:gd name="connsiteX3" fmla="*/ 178551 w 178551"/>
              <a:gd name="connsiteY3" fmla="*/ 0 h 4788427"/>
            </a:gdLst>
            <a:ahLst/>
            <a:cxnLst>
              <a:cxn ang="0">
                <a:pos x="connsiteX0" y="connsiteY0"/>
              </a:cxn>
              <a:cxn ang="0">
                <a:pos x="connsiteX1" y="connsiteY1"/>
              </a:cxn>
              <a:cxn ang="0">
                <a:pos x="connsiteX2" y="connsiteY2"/>
              </a:cxn>
              <a:cxn ang="0">
                <a:pos x="connsiteX3" y="connsiteY3"/>
              </a:cxn>
            </a:cxnLst>
            <a:rect l="l" t="t" r="r" b="b"/>
            <a:pathLst>
              <a:path w="178551" h="4788427">
                <a:moveTo>
                  <a:pt x="0" y="119035"/>
                </a:moveTo>
                <a:cubicBezTo>
                  <a:pt x="5411" y="1641231"/>
                  <a:pt x="10821" y="3163428"/>
                  <a:pt x="16232" y="4685624"/>
                </a:cubicBezTo>
                <a:lnTo>
                  <a:pt x="81159" y="4788427"/>
                </a:lnTo>
                <a:lnTo>
                  <a:pt x="178551" y="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FE604F0-6BB1-4096-810E-3A8998E8C3A1}"/>
              </a:ext>
            </a:extLst>
          </p:cNvPr>
          <p:cNvSpPr/>
          <p:nvPr/>
        </p:nvSpPr>
        <p:spPr>
          <a:xfrm>
            <a:off x="52493" y="1909960"/>
            <a:ext cx="3068445" cy="390303"/>
          </a:xfrm>
          <a:custGeom>
            <a:avLst/>
            <a:gdLst>
              <a:gd name="connsiteX0" fmla="*/ 21642 w 3170641"/>
              <a:gd name="connsiteY0" fmla="*/ 0 h 432852"/>
              <a:gd name="connsiteX1" fmla="*/ 3170641 w 3170641"/>
              <a:gd name="connsiteY1" fmla="*/ 108213 h 432852"/>
              <a:gd name="connsiteX2" fmla="*/ 3127356 w 3170641"/>
              <a:gd name="connsiteY2" fmla="*/ 432852 h 432852"/>
              <a:gd name="connsiteX3" fmla="*/ 10821 w 3170641"/>
              <a:gd name="connsiteY3" fmla="*/ 373335 h 432852"/>
              <a:gd name="connsiteX4" fmla="*/ 0 w 3170641"/>
              <a:gd name="connsiteY4" fmla="*/ 405799 h 432852"/>
              <a:gd name="connsiteX0" fmla="*/ 21642 w 3291598"/>
              <a:gd name="connsiteY0" fmla="*/ 0 h 405799"/>
              <a:gd name="connsiteX1" fmla="*/ 3170641 w 3291598"/>
              <a:gd name="connsiteY1" fmla="*/ 108213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240085"/>
              <a:gd name="connsiteY0" fmla="*/ 0 h 405799"/>
              <a:gd name="connsiteX1" fmla="*/ 3170641 w 3240085"/>
              <a:gd name="connsiteY1" fmla="*/ 108213 h 405799"/>
              <a:gd name="connsiteX2" fmla="*/ 3240085 w 3240085"/>
              <a:gd name="connsiteY2" fmla="*/ 384245 h 405799"/>
              <a:gd name="connsiteX3" fmla="*/ 10821 w 3240085"/>
              <a:gd name="connsiteY3" fmla="*/ 373335 h 405799"/>
              <a:gd name="connsiteX4" fmla="*/ 0 w 3240085"/>
              <a:gd name="connsiteY4" fmla="*/ 405799 h 405799"/>
              <a:gd name="connsiteX0" fmla="*/ 21642 w 3211837"/>
              <a:gd name="connsiteY0" fmla="*/ 0 h 405799"/>
              <a:gd name="connsiteX1" fmla="*/ 3170641 w 3211837"/>
              <a:gd name="connsiteY1" fmla="*/ 108213 h 405799"/>
              <a:gd name="connsiteX2" fmla="*/ 3211837 w 3211837"/>
              <a:gd name="connsiteY2" fmla="*/ 366090 h 405799"/>
              <a:gd name="connsiteX3" fmla="*/ 10821 w 3211837"/>
              <a:gd name="connsiteY3" fmla="*/ 373335 h 405799"/>
              <a:gd name="connsiteX4" fmla="*/ 0 w 3211837"/>
              <a:gd name="connsiteY4" fmla="*/ 405799 h 40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837" h="405799">
                <a:moveTo>
                  <a:pt x="21642" y="0"/>
                </a:moveTo>
                <a:lnTo>
                  <a:pt x="3170641" y="108213"/>
                </a:lnTo>
                <a:lnTo>
                  <a:pt x="3211837" y="366090"/>
                </a:lnTo>
                <a:lnTo>
                  <a:pt x="10821" y="373335"/>
                </a:lnTo>
                <a:lnTo>
                  <a:pt x="0" y="40579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DF99B6A-03E9-46F1-AE0C-B44A25E3078F}"/>
              </a:ext>
            </a:extLst>
          </p:cNvPr>
          <p:cNvSpPr/>
          <p:nvPr/>
        </p:nvSpPr>
        <p:spPr>
          <a:xfrm>
            <a:off x="78963" y="5844094"/>
            <a:ext cx="3069365" cy="410940"/>
          </a:xfrm>
          <a:custGeom>
            <a:avLst/>
            <a:gdLst>
              <a:gd name="connsiteX0" fmla="*/ 21642 w 3170641"/>
              <a:gd name="connsiteY0" fmla="*/ 0 h 432852"/>
              <a:gd name="connsiteX1" fmla="*/ 3170641 w 3170641"/>
              <a:gd name="connsiteY1" fmla="*/ 108213 h 432852"/>
              <a:gd name="connsiteX2" fmla="*/ 3127356 w 3170641"/>
              <a:gd name="connsiteY2" fmla="*/ 432852 h 432852"/>
              <a:gd name="connsiteX3" fmla="*/ 10821 w 3170641"/>
              <a:gd name="connsiteY3" fmla="*/ 373335 h 432852"/>
              <a:gd name="connsiteX4" fmla="*/ 0 w 3170641"/>
              <a:gd name="connsiteY4" fmla="*/ 405799 h 432852"/>
              <a:gd name="connsiteX0" fmla="*/ 21642 w 3291598"/>
              <a:gd name="connsiteY0" fmla="*/ 0 h 405799"/>
              <a:gd name="connsiteX1" fmla="*/ 3170641 w 3291598"/>
              <a:gd name="connsiteY1" fmla="*/ 108213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312743"/>
              <a:gd name="connsiteY0" fmla="*/ 32423 h 438222"/>
              <a:gd name="connsiteX1" fmla="*/ 3312743 w 3312743"/>
              <a:gd name="connsiteY1" fmla="*/ 0 h 438222"/>
              <a:gd name="connsiteX2" fmla="*/ 3291598 w 3312743"/>
              <a:gd name="connsiteY2" fmla="*/ 431522 h 438222"/>
              <a:gd name="connsiteX3" fmla="*/ 10821 w 3312743"/>
              <a:gd name="connsiteY3" fmla="*/ 405758 h 438222"/>
              <a:gd name="connsiteX4" fmla="*/ 0 w 3312743"/>
              <a:gd name="connsiteY4" fmla="*/ 438222 h 438222"/>
              <a:gd name="connsiteX0" fmla="*/ 21642 w 3291598"/>
              <a:gd name="connsiteY0" fmla="*/ 0 h 405799"/>
              <a:gd name="connsiteX1" fmla="*/ 3283139 w 3291598"/>
              <a:gd name="connsiteY1" fmla="*/ 23832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291598"/>
              <a:gd name="connsiteY0" fmla="*/ 0 h 405799"/>
              <a:gd name="connsiteX1" fmla="*/ 3283139 w 3291598"/>
              <a:gd name="connsiteY1" fmla="*/ 63445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291598"/>
              <a:gd name="connsiteY0" fmla="*/ 0 h 405799"/>
              <a:gd name="connsiteX1" fmla="*/ 3290088 w 3291598"/>
              <a:gd name="connsiteY1" fmla="*/ 111311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317889"/>
              <a:gd name="connsiteY0" fmla="*/ 0 h 405799"/>
              <a:gd name="connsiteX1" fmla="*/ 3317883 w 3317889"/>
              <a:gd name="connsiteY1" fmla="*/ 13930 h 405799"/>
              <a:gd name="connsiteX2" fmla="*/ 3291598 w 3317889"/>
              <a:gd name="connsiteY2" fmla="*/ 399099 h 405799"/>
              <a:gd name="connsiteX3" fmla="*/ 10821 w 3317889"/>
              <a:gd name="connsiteY3" fmla="*/ 373335 h 405799"/>
              <a:gd name="connsiteX4" fmla="*/ 0 w 3317889"/>
              <a:gd name="connsiteY4" fmla="*/ 405799 h 405799"/>
              <a:gd name="connsiteX0" fmla="*/ 0 w 3322306"/>
              <a:gd name="connsiteY0" fmla="*/ 42188 h 391869"/>
              <a:gd name="connsiteX1" fmla="*/ 3322300 w 3322306"/>
              <a:gd name="connsiteY1" fmla="*/ 0 h 391869"/>
              <a:gd name="connsiteX2" fmla="*/ 3296015 w 3322306"/>
              <a:gd name="connsiteY2" fmla="*/ 385169 h 391869"/>
              <a:gd name="connsiteX3" fmla="*/ 15238 w 3322306"/>
              <a:gd name="connsiteY3" fmla="*/ 359405 h 391869"/>
              <a:gd name="connsiteX4" fmla="*/ 4417 w 3322306"/>
              <a:gd name="connsiteY4" fmla="*/ 391869 h 391869"/>
              <a:gd name="connsiteX0" fmla="*/ 0 w 3330991"/>
              <a:gd name="connsiteY0" fmla="*/ 123064 h 391869"/>
              <a:gd name="connsiteX1" fmla="*/ 3330985 w 3330991"/>
              <a:gd name="connsiteY1" fmla="*/ 0 h 391869"/>
              <a:gd name="connsiteX2" fmla="*/ 3304700 w 3330991"/>
              <a:gd name="connsiteY2" fmla="*/ 385169 h 391869"/>
              <a:gd name="connsiteX3" fmla="*/ 23923 w 3330991"/>
              <a:gd name="connsiteY3" fmla="*/ 359405 h 391869"/>
              <a:gd name="connsiteX4" fmla="*/ 13102 w 3330991"/>
              <a:gd name="connsiteY4" fmla="*/ 391869 h 391869"/>
              <a:gd name="connsiteX0" fmla="*/ 0 w 3381371"/>
              <a:gd name="connsiteY0" fmla="*/ 0 h 427255"/>
              <a:gd name="connsiteX1" fmla="*/ 3381365 w 3381371"/>
              <a:gd name="connsiteY1" fmla="*/ 35386 h 427255"/>
              <a:gd name="connsiteX2" fmla="*/ 3355080 w 3381371"/>
              <a:gd name="connsiteY2" fmla="*/ 420555 h 427255"/>
              <a:gd name="connsiteX3" fmla="*/ 74303 w 3381371"/>
              <a:gd name="connsiteY3" fmla="*/ 394791 h 427255"/>
              <a:gd name="connsiteX4" fmla="*/ 63482 w 3381371"/>
              <a:gd name="connsiteY4" fmla="*/ 427255 h 427255"/>
              <a:gd name="connsiteX0" fmla="*/ 0 w 3358818"/>
              <a:gd name="connsiteY0" fmla="*/ 0 h 427255"/>
              <a:gd name="connsiteX1" fmla="*/ 3358781 w 3358818"/>
              <a:gd name="connsiteY1" fmla="*/ 23832 h 427255"/>
              <a:gd name="connsiteX2" fmla="*/ 3355080 w 3358818"/>
              <a:gd name="connsiteY2" fmla="*/ 420555 h 427255"/>
              <a:gd name="connsiteX3" fmla="*/ 74303 w 3358818"/>
              <a:gd name="connsiteY3" fmla="*/ 394791 h 427255"/>
              <a:gd name="connsiteX4" fmla="*/ 63482 w 3358818"/>
              <a:gd name="connsiteY4" fmla="*/ 427255 h 42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8818" h="427255">
                <a:moveTo>
                  <a:pt x="0" y="0"/>
                </a:moveTo>
                <a:lnTo>
                  <a:pt x="3358781" y="23832"/>
                </a:lnTo>
                <a:cubicBezTo>
                  <a:pt x="3359284" y="119761"/>
                  <a:pt x="3354577" y="324626"/>
                  <a:pt x="3355080" y="420555"/>
                </a:cubicBezTo>
                <a:lnTo>
                  <a:pt x="74303" y="394791"/>
                </a:lnTo>
                <a:lnTo>
                  <a:pt x="63482" y="427255"/>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764CA79-7B20-41DA-AE1A-8B2362C27143}"/>
              </a:ext>
            </a:extLst>
          </p:cNvPr>
          <p:cNvSpPr/>
          <p:nvPr/>
        </p:nvSpPr>
        <p:spPr>
          <a:xfrm>
            <a:off x="2914950" y="1736821"/>
            <a:ext cx="207427" cy="4670613"/>
          </a:xfrm>
          <a:custGeom>
            <a:avLst/>
            <a:gdLst>
              <a:gd name="connsiteX0" fmla="*/ 21642 w 3170641"/>
              <a:gd name="connsiteY0" fmla="*/ 0 h 432852"/>
              <a:gd name="connsiteX1" fmla="*/ 3170641 w 3170641"/>
              <a:gd name="connsiteY1" fmla="*/ 108213 h 432852"/>
              <a:gd name="connsiteX2" fmla="*/ 3127356 w 3170641"/>
              <a:gd name="connsiteY2" fmla="*/ 432852 h 432852"/>
              <a:gd name="connsiteX3" fmla="*/ 10821 w 3170641"/>
              <a:gd name="connsiteY3" fmla="*/ 373335 h 432852"/>
              <a:gd name="connsiteX4" fmla="*/ 0 w 3170641"/>
              <a:gd name="connsiteY4" fmla="*/ 405799 h 432852"/>
              <a:gd name="connsiteX0" fmla="*/ 21642 w 3291598"/>
              <a:gd name="connsiteY0" fmla="*/ 0 h 405799"/>
              <a:gd name="connsiteX1" fmla="*/ 3170641 w 3291598"/>
              <a:gd name="connsiteY1" fmla="*/ 108213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312743"/>
              <a:gd name="connsiteY0" fmla="*/ 32423 h 438222"/>
              <a:gd name="connsiteX1" fmla="*/ 3312743 w 3312743"/>
              <a:gd name="connsiteY1" fmla="*/ 0 h 438222"/>
              <a:gd name="connsiteX2" fmla="*/ 3291598 w 3312743"/>
              <a:gd name="connsiteY2" fmla="*/ 431522 h 438222"/>
              <a:gd name="connsiteX3" fmla="*/ 10821 w 3312743"/>
              <a:gd name="connsiteY3" fmla="*/ 405758 h 438222"/>
              <a:gd name="connsiteX4" fmla="*/ 0 w 3312743"/>
              <a:gd name="connsiteY4" fmla="*/ 438222 h 438222"/>
              <a:gd name="connsiteX0" fmla="*/ 21642 w 3291598"/>
              <a:gd name="connsiteY0" fmla="*/ 0 h 405799"/>
              <a:gd name="connsiteX1" fmla="*/ 3283139 w 3291598"/>
              <a:gd name="connsiteY1" fmla="*/ 23832 h 405799"/>
              <a:gd name="connsiteX2" fmla="*/ 3291598 w 3291598"/>
              <a:gd name="connsiteY2" fmla="*/ 399099 h 405799"/>
              <a:gd name="connsiteX3" fmla="*/ 10821 w 3291598"/>
              <a:gd name="connsiteY3" fmla="*/ 373335 h 405799"/>
              <a:gd name="connsiteX4" fmla="*/ 0 w 3291598"/>
              <a:gd name="connsiteY4" fmla="*/ 405799 h 405799"/>
              <a:gd name="connsiteX0" fmla="*/ 0 w 4759877"/>
              <a:gd name="connsiteY0" fmla="*/ 0 h 408163"/>
              <a:gd name="connsiteX1" fmla="*/ 4751418 w 4759877"/>
              <a:gd name="connsiteY1" fmla="*/ 26196 h 408163"/>
              <a:gd name="connsiteX2" fmla="*/ 4759877 w 4759877"/>
              <a:gd name="connsiteY2" fmla="*/ 401463 h 408163"/>
              <a:gd name="connsiteX3" fmla="*/ 1479100 w 4759877"/>
              <a:gd name="connsiteY3" fmla="*/ 375699 h 408163"/>
              <a:gd name="connsiteX4" fmla="*/ 1468279 w 4759877"/>
              <a:gd name="connsiteY4" fmla="*/ 408163 h 4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877" h="408163">
                <a:moveTo>
                  <a:pt x="0" y="0"/>
                </a:moveTo>
                <a:lnTo>
                  <a:pt x="4751418" y="26196"/>
                </a:lnTo>
                <a:lnTo>
                  <a:pt x="4759877" y="401463"/>
                </a:lnTo>
                <a:lnTo>
                  <a:pt x="1479100" y="375699"/>
                </a:lnTo>
                <a:lnTo>
                  <a:pt x="1468279" y="408163"/>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B959C0F-F5BE-4619-B8E0-6D3BBF1E0EC2}"/>
              </a:ext>
            </a:extLst>
          </p:cNvPr>
          <p:cNvSpPr/>
          <p:nvPr/>
        </p:nvSpPr>
        <p:spPr>
          <a:xfrm>
            <a:off x="55700" y="1910037"/>
            <a:ext cx="223876" cy="4685546"/>
          </a:xfrm>
          <a:custGeom>
            <a:avLst/>
            <a:gdLst>
              <a:gd name="connsiteX0" fmla="*/ 21642 w 3170641"/>
              <a:gd name="connsiteY0" fmla="*/ 0 h 432852"/>
              <a:gd name="connsiteX1" fmla="*/ 3170641 w 3170641"/>
              <a:gd name="connsiteY1" fmla="*/ 108213 h 432852"/>
              <a:gd name="connsiteX2" fmla="*/ 3127356 w 3170641"/>
              <a:gd name="connsiteY2" fmla="*/ 432852 h 432852"/>
              <a:gd name="connsiteX3" fmla="*/ 10821 w 3170641"/>
              <a:gd name="connsiteY3" fmla="*/ 373335 h 432852"/>
              <a:gd name="connsiteX4" fmla="*/ 0 w 3170641"/>
              <a:gd name="connsiteY4" fmla="*/ 405799 h 432852"/>
              <a:gd name="connsiteX0" fmla="*/ 21642 w 3291598"/>
              <a:gd name="connsiteY0" fmla="*/ 0 h 405799"/>
              <a:gd name="connsiteX1" fmla="*/ 3170641 w 3291598"/>
              <a:gd name="connsiteY1" fmla="*/ 108213 h 405799"/>
              <a:gd name="connsiteX2" fmla="*/ 3291598 w 3291598"/>
              <a:gd name="connsiteY2" fmla="*/ 399099 h 405799"/>
              <a:gd name="connsiteX3" fmla="*/ 10821 w 3291598"/>
              <a:gd name="connsiteY3" fmla="*/ 373335 h 405799"/>
              <a:gd name="connsiteX4" fmla="*/ 0 w 3291598"/>
              <a:gd name="connsiteY4" fmla="*/ 405799 h 405799"/>
              <a:gd name="connsiteX0" fmla="*/ 21642 w 3312743"/>
              <a:gd name="connsiteY0" fmla="*/ 32423 h 438222"/>
              <a:gd name="connsiteX1" fmla="*/ 3312743 w 3312743"/>
              <a:gd name="connsiteY1" fmla="*/ 0 h 438222"/>
              <a:gd name="connsiteX2" fmla="*/ 3291598 w 3312743"/>
              <a:gd name="connsiteY2" fmla="*/ 431522 h 438222"/>
              <a:gd name="connsiteX3" fmla="*/ 10821 w 3312743"/>
              <a:gd name="connsiteY3" fmla="*/ 405758 h 438222"/>
              <a:gd name="connsiteX4" fmla="*/ 0 w 3312743"/>
              <a:gd name="connsiteY4" fmla="*/ 438222 h 438222"/>
              <a:gd name="connsiteX0" fmla="*/ 21642 w 3291598"/>
              <a:gd name="connsiteY0" fmla="*/ 0 h 405799"/>
              <a:gd name="connsiteX1" fmla="*/ 3283139 w 3291598"/>
              <a:gd name="connsiteY1" fmla="*/ 23832 h 405799"/>
              <a:gd name="connsiteX2" fmla="*/ 3291598 w 3291598"/>
              <a:gd name="connsiteY2" fmla="*/ 399099 h 405799"/>
              <a:gd name="connsiteX3" fmla="*/ 10821 w 3291598"/>
              <a:gd name="connsiteY3" fmla="*/ 373335 h 405799"/>
              <a:gd name="connsiteX4" fmla="*/ 0 w 3291598"/>
              <a:gd name="connsiteY4" fmla="*/ 405799 h 405799"/>
              <a:gd name="connsiteX0" fmla="*/ 0 w 4759877"/>
              <a:gd name="connsiteY0" fmla="*/ 0 h 408163"/>
              <a:gd name="connsiteX1" fmla="*/ 4751418 w 4759877"/>
              <a:gd name="connsiteY1" fmla="*/ 26196 h 408163"/>
              <a:gd name="connsiteX2" fmla="*/ 4759877 w 4759877"/>
              <a:gd name="connsiteY2" fmla="*/ 401463 h 408163"/>
              <a:gd name="connsiteX3" fmla="*/ 1479100 w 4759877"/>
              <a:gd name="connsiteY3" fmla="*/ 375699 h 408163"/>
              <a:gd name="connsiteX4" fmla="*/ 1468279 w 4759877"/>
              <a:gd name="connsiteY4" fmla="*/ 408163 h 408163"/>
              <a:gd name="connsiteX0" fmla="*/ 0 w 6241328"/>
              <a:gd name="connsiteY0" fmla="*/ 21560 h 429723"/>
              <a:gd name="connsiteX1" fmla="*/ 6241328 w 6241328"/>
              <a:gd name="connsiteY1" fmla="*/ 0 h 429723"/>
              <a:gd name="connsiteX2" fmla="*/ 4759877 w 6241328"/>
              <a:gd name="connsiteY2" fmla="*/ 423023 h 429723"/>
              <a:gd name="connsiteX3" fmla="*/ 1479100 w 6241328"/>
              <a:gd name="connsiteY3" fmla="*/ 397259 h 429723"/>
              <a:gd name="connsiteX4" fmla="*/ 1468279 w 6241328"/>
              <a:gd name="connsiteY4" fmla="*/ 429723 h 429723"/>
              <a:gd name="connsiteX0" fmla="*/ 426039 w 4773049"/>
              <a:gd name="connsiteY0" fmla="*/ 28497 h 429723"/>
              <a:gd name="connsiteX1" fmla="*/ 4773049 w 4773049"/>
              <a:gd name="connsiteY1" fmla="*/ 0 h 429723"/>
              <a:gd name="connsiteX2" fmla="*/ 3291598 w 4773049"/>
              <a:gd name="connsiteY2" fmla="*/ 423023 h 429723"/>
              <a:gd name="connsiteX3" fmla="*/ 10821 w 4773049"/>
              <a:gd name="connsiteY3" fmla="*/ 397259 h 429723"/>
              <a:gd name="connsiteX4" fmla="*/ 0 w 4773049"/>
              <a:gd name="connsiteY4" fmla="*/ 429723 h 429723"/>
              <a:gd name="connsiteX0" fmla="*/ 426039 w 5137336"/>
              <a:gd name="connsiteY0" fmla="*/ 8242 h 409468"/>
              <a:gd name="connsiteX1" fmla="*/ 5137336 w 5137336"/>
              <a:gd name="connsiteY1" fmla="*/ 0 h 409468"/>
              <a:gd name="connsiteX2" fmla="*/ 3291598 w 5137336"/>
              <a:gd name="connsiteY2" fmla="*/ 402768 h 409468"/>
              <a:gd name="connsiteX3" fmla="*/ 10821 w 5137336"/>
              <a:gd name="connsiteY3" fmla="*/ 377004 h 409468"/>
              <a:gd name="connsiteX4" fmla="*/ 0 w 5137336"/>
              <a:gd name="connsiteY4" fmla="*/ 409468 h 40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7336" h="409468">
                <a:moveTo>
                  <a:pt x="426039" y="8242"/>
                </a:moveTo>
                <a:lnTo>
                  <a:pt x="5137336" y="0"/>
                </a:lnTo>
                <a:lnTo>
                  <a:pt x="3291598" y="402768"/>
                </a:lnTo>
                <a:lnTo>
                  <a:pt x="10821" y="377004"/>
                </a:lnTo>
                <a:lnTo>
                  <a:pt x="0" y="409468"/>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375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64A90-CCE2-44C6-BBA8-88D1E1E6AFD1}"/>
              </a:ext>
            </a:extLst>
          </p:cNvPr>
          <p:cNvPicPr>
            <a:picLocks noChangeAspect="1"/>
          </p:cNvPicPr>
          <p:nvPr/>
        </p:nvPicPr>
        <p:blipFill>
          <a:blip r:embed="rId2"/>
          <a:stretch>
            <a:fillRect/>
          </a:stretch>
        </p:blipFill>
        <p:spPr>
          <a:xfrm rot="16200000">
            <a:off x="3204965" y="-1717677"/>
            <a:ext cx="5782069" cy="10293354"/>
          </a:xfrm>
          <a:prstGeom prst="rect">
            <a:avLst/>
          </a:prstGeom>
        </p:spPr>
      </p:pic>
    </p:spTree>
    <p:extLst>
      <p:ext uri="{BB962C8B-B14F-4D97-AF65-F5344CB8AC3E}">
        <p14:creationId xmlns:p14="http://schemas.microsoft.com/office/powerpoint/2010/main" val="2965505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Outline</a:t>
            </a:r>
          </a:p>
        </p:txBody>
      </p:sp>
      <p:sp>
        <p:nvSpPr>
          <p:cNvPr id="4" name="Content Placeholder 3"/>
          <p:cNvSpPr txBox="1">
            <a:spLocks noGrp="1"/>
          </p:cNvSpPr>
          <p:nvPr>
            <p:ph idx="1"/>
          </p:nvPr>
        </p:nvSpPr>
        <p:spPr>
          <a:xfrm>
            <a:off x="720089" y="2203794"/>
            <a:ext cx="10888639" cy="3495829"/>
          </a:xfrm>
          <a:prstGeom prst="rect">
            <a:avLst/>
          </a:prstGeom>
          <a:noFill/>
        </p:spPr>
        <p:txBody>
          <a:bodyPr wrap="square" rtlCol="0">
            <a:spAutoFit/>
          </a:bodyPr>
          <a:lstStyle/>
          <a:p>
            <a:pPr marL="342900"/>
            <a:r>
              <a:rPr lang="en-US" sz="3200" dirty="0"/>
              <a:t>Spiral CT – Longitudinal Data Truncation</a:t>
            </a:r>
          </a:p>
          <a:p>
            <a:pPr marL="68580" indent="0">
              <a:buNone/>
            </a:pPr>
            <a:r>
              <a:rPr lang="en-US" sz="3200" dirty="0"/>
              <a:t>	General Idea</a:t>
            </a:r>
          </a:p>
          <a:p>
            <a:pPr marL="68580" indent="0">
              <a:buNone/>
            </a:pPr>
            <a:r>
              <a:rPr lang="en-US" sz="3200" dirty="0"/>
              <a:t>	Approximate &amp; Exact Image Reconstruction</a:t>
            </a:r>
          </a:p>
          <a:p>
            <a:pPr marL="342900"/>
            <a:r>
              <a:rPr lang="en-US" sz="3200" dirty="0">
                <a:solidFill>
                  <a:srgbClr val="FF0000"/>
                </a:solidFill>
              </a:rPr>
              <a:t>Interior Tomography – Transverse Data Truncation</a:t>
            </a:r>
          </a:p>
          <a:p>
            <a:pPr marL="68580" indent="0">
              <a:buNone/>
            </a:pPr>
            <a:r>
              <a:rPr lang="en-US" sz="3200" dirty="0">
                <a:solidFill>
                  <a:srgbClr val="FF0000"/>
                </a:solidFill>
              </a:rPr>
              <a:t>	General Idea</a:t>
            </a:r>
          </a:p>
          <a:p>
            <a:pPr marL="68580" indent="0">
              <a:buNone/>
            </a:pPr>
            <a:r>
              <a:rPr lang="en-US" sz="3200" dirty="0">
                <a:solidFill>
                  <a:srgbClr val="FF0000"/>
                </a:solidFill>
              </a:rPr>
              <a:t>	Main Merits</a:t>
            </a:r>
          </a:p>
        </p:txBody>
      </p:sp>
    </p:spTree>
    <p:extLst>
      <p:ext uri="{BB962C8B-B14F-4D97-AF65-F5344CB8AC3E}">
        <p14:creationId xmlns:p14="http://schemas.microsoft.com/office/powerpoint/2010/main" val="377302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z="4400" dirty="0"/>
              <a:t>Interior Problem</a:t>
            </a:r>
          </a:p>
        </p:txBody>
      </p:sp>
      <p:sp>
        <p:nvSpPr>
          <p:cNvPr id="5" name="Content Placeholder 2"/>
          <p:cNvSpPr>
            <a:spLocks noGrp="1"/>
          </p:cNvSpPr>
          <p:nvPr>
            <p:ph idx="1"/>
          </p:nvPr>
        </p:nvSpPr>
        <p:spPr>
          <a:xfrm>
            <a:off x="256478" y="1426464"/>
            <a:ext cx="11430000" cy="936104"/>
          </a:xfrm>
        </p:spPr>
        <p:txBody>
          <a:bodyPr>
            <a:noAutofit/>
          </a:bodyPr>
          <a:lstStyle/>
          <a:p>
            <a:pPr marL="68580" indent="0">
              <a:buNone/>
            </a:pPr>
            <a:r>
              <a:rPr lang="en-US" altLang="zh-CN" sz="2400" dirty="0"/>
              <a:t>Interior Problem Is to Perform Image Reconstruction over an Interior Region of Interest (ROI) from Transversely Truncated Data in an Exact Fashion.</a:t>
            </a:r>
            <a:endParaRPr lang="zh-CN" altLang="en-US" sz="2400" dirty="0"/>
          </a:p>
        </p:txBody>
      </p:sp>
      <p:pic>
        <p:nvPicPr>
          <p:cNvPr id="3" name="Picture 2"/>
          <p:cNvPicPr>
            <a:picLocks noChangeAspect="1"/>
          </p:cNvPicPr>
          <p:nvPr/>
        </p:nvPicPr>
        <p:blipFill>
          <a:blip r:embed="rId2"/>
          <a:stretch>
            <a:fillRect/>
          </a:stretch>
        </p:blipFill>
        <p:spPr>
          <a:xfrm>
            <a:off x="1710762" y="2362568"/>
            <a:ext cx="8521432" cy="3492943"/>
          </a:xfrm>
          <a:prstGeom prst="rect">
            <a:avLst/>
          </a:prstGeom>
        </p:spPr>
      </p:pic>
      <p:sp>
        <p:nvSpPr>
          <p:cNvPr id="6" name="Rectangle 5"/>
          <p:cNvSpPr/>
          <p:nvPr/>
        </p:nvSpPr>
        <p:spPr>
          <a:xfrm>
            <a:off x="5009619" y="6108637"/>
            <a:ext cx="6854441" cy="461665"/>
          </a:xfrm>
          <a:prstGeom prst="rect">
            <a:avLst/>
          </a:prstGeom>
        </p:spPr>
        <p:txBody>
          <a:bodyPr wrap="none">
            <a:spAutoFit/>
          </a:bodyPr>
          <a:lstStyle/>
          <a:p>
            <a:r>
              <a:rPr lang="en-US" b="1" dirty="0">
                <a:solidFill>
                  <a:srgbClr val="404041"/>
                </a:solidFill>
                <a:latin typeface="Arial" panose="020B0604020202020204" pitchFamily="34" charset="0"/>
                <a:cs typeface="Arial" panose="020B0604020202020204" pitchFamily="34" charset="0"/>
              </a:rPr>
              <a:t>Ueda et al.: https://doi.org/10.1117/12.2255706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030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ltLang="zh-CN" sz="4400" dirty="0"/>
              <a:t>Solution Non-uniqueness</a:t>
            </a:r>
            <a:endParaRPr lang="zh-CN" altLang="en-US" sz="4400" dirty="0"/>
          </a:p>
        </p:txBody>
      </p:sp>
      <p:sp>
        <p:nvSpPr>
          <p:cNvPr id="3" name="Content Placeholder 2"/>
          <p:cNvSpPr>
            <a:spLocks noGrp="1"/>
          </p:cNvSpPr>
          <p:nvPr>
            <p:ph idx="1"/>
          </p:nvPr>
        </p:nvSpPr>
        <p:spPr>
          <a:xfrm>
            <a:off x="6023992" y="1439216"/>
            <a:ext cx="4464496" cy="4942112"/>
          </a:xfrm>
        </p:spPr>
        <p:txBody>
          <a:bodyPr>
            <a:normAutofit lnSpcReduction="10000"/>
          </a:bodyPr>
          <a:lstStyle/>
          <a:p>
            <a:pPr>
              <a:buFont typeface="Arial" panose="020B0604020202020204" pitchFamily="34" charset="0"/>
              <a:buChar char="•"/>
            </a:pPr>
            <a:r>
              <a:rPr lang="en-US" altLang="zh-CN" sz="2000" dirty="0"/>
              <a:t>According to page 169 of Natterer’s book, there are many non-trivial ghost functions in the interior ROI.</a:t>
            </a:r>
          </a:p>
          <a:p>
            <a:pPr>
              <a:buFont typeface="Arial" panose="020B0604020202020204" pitchFamily="34" charset="0"/>
              <a:buChar char="•"/>
            </a:pPr>
            <a:r>
              <a:rPr lang="en-US" altLang="zh-CN" sz="2000" dirty="0"/>
              <a:t>A ghost function does not affect the measured interior scan data at all. </a:t>
            </a:r>
          </a:p>
          <a:p>
            <a:pPr>
              <a:buFont typeface="Arial" panose="020B0604020202020204" pitchFamily="34" charset="0"/>
              <a:buChar char="•"/>
            </a:pPr>
            <a:r>
              <a:rPr lang="en-US" altLang="zh-CN" sz="2000" dirty="0"/>
              <a:t>The variation of the ghost is small well inside the ROI but it increases rapidly towards the boundary of the ROI, and not bounded.</a:t>
            </a:r>
          </a:p>
          <a:p>
            <a:pPr>
              <a:buFont typeface="Arial" panose="020B0604020202020204" pitchFamily="34" charset="0"/>
              <a:buChar char="•"/>
            </a:pPr>
            <a:r>
              <a:rPr lang="en-US" altLang="zh-CN" sz="2000" dirty="0">
                <a:solidFill>
                  <a:srgbClr val="FF0000"/>
                </a:solidFill>
              </a:rPr>
              <a:t>Hence, theoretically exact image reconstruction over the ROI is simply impossible in an unconstrained functional space.</a:t>
            </a:r>
            <a:endParaRPr lang="zh-CN" altLang="en-US" sz="2000" dirty="0">
              <a:solidFill>
                <a:srgbClr val="FF0000"/>
              </a:solidFill>
            </a:endParaRPr>
          </a:p>
        </p:txBody>
      </p:sp>
      <p:pic>
        <p:nvPicPr>
          <p:cNvPr id="154626" name="Picture 2" descr="Image result for natterer tomography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01" y="1354792"/>
            <a:ext cx="3480959" cy="484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34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Two Conclusions </a:t>
            </a:r>
            <a:r>
              <a:rPr lang="en-US" sz="4400" dirty="0">
                <a:solidFill>
                  <a:srgbClr val="00B050"/>
                </a:solidFill>
              </a:rPr>
              <a:t>(Heuristic but Misleading!)</a:t>
            </a:r>
          </a:p>
        </p:txBody>
      </p:sp>
      <p:sp>
        <p:nvSpPr>
          <p:cNvPr id="29" name="Content Placeholder 2"/>
          <p:cNvSpPr>
            <a:spLocks noGrp="1"/>
          </p:cNvSpPr>
          <p:nvPr>
            <p:ph idx="1"/>
          </p:nvPr>
        </p:nvSpPr>
        <p:spPr>
          <a:xfrm>
            <a:off x="1847528" y="1862297"/>
            <a:ext cx="8496944" cy="4582072"/>
          </a:xfrm>
        </p:spPr>
        <p:txBody>
          <a:bodyPr>
            <a:normAutofit lnSpcReduction="10000"/>
          </a:bodyPr>
          <a:lstStyle/>
          <a:p>
            <a:r>
              <a:rPr lang="en-US" altLang="zh-CN" sz="2000" dirty="0">
                <a:solidFill>
                  <a:srgbClr val="FF0000"/>
                </a:solidFill>
              </a:rPr>
              <a:t>From the “particle” (pixel/voxel) point of view, we have to peel an onion from outermost to inner most. In this process, each measurement carries unique information (line integral and planar integrals in the 2D and 3D cases respectively). Only when outer shells are determined, we can estimate pixel/voxel values of inner shells. Hence, “outer” data are needed for interior reconstruction.</a:t>
            </a:r>
          </a:p>
          <a:p>
            <a:endParaRPr lang="en-US" altLang="zh-CN" sz="2000" dirty="0">
              <a:solidFill>
                <a:srgbClr val="FF0000"/>
              </a:solidFill>
            </a:endParaRPr>
          </a:p>
          <a:p>
            <a:r>
              <a:rPr lang="en-US" altLang="zh-CN" sz="2000" dirty="0">
                <a:solidFill>
                  <a:srgbClr val="0000FF"/>
                </a:solidFill>
              </a:rPr>
              <a:t>From the “wave” (Fourier analysis) point of view, all the measurement data are collected to fill in the Fourier space and are necessary since you do need all the Fourier spectral components to perform the inverse Fourier transform that is to reconstruct an underlying image.  Any data truncation will compromise some Fourier </a:t>
            </a:r>
            <a:r>
              <a:rPr lang="en-US" altLang="zh-CN" sz="2000">
                <a:solidFill>
                  <a:srgbClr val="0000FF"/>
                </a:solidFill>
              </a:rPr>
              <a:t>components adversely, </a:t>
            </a:r>
            <a:r>
              <a:rPr lang="en-US" altLang="zh-CN" sz="2000" dirty="0">
                <a:solidFill>
                  <a:srgbClr val="0000FF"/>
                </a:solidFill>
              </a:rPr>
              <a:t>and globally affect the quality of a reconstructed image.</a:t>
            </a:r>
          </a:p>
        </p:txBody>
      </p:sp>
    </p:spTree>
    <p:extLst>
      <p:ext uri="{BB962C8B-B14F-4D97-AF65-F5344CB8AC3E}">
        <p14:creationId xmlns:p14="http://schemas.microsoft.com/office/powerpoint/2010/main" val="43419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612" y="1"/>
            <a:ext cx="8838776" cy="1263819"/>
          </a:xfrm>
          <a:noFill/>
        </p:spPr>
        <p:txBody>
          <a:bodyPr/>
          <a:lstStyle/>
          <a:p>
            <a:pPr algn="ctr" eaLnBrk="1" hangingPunct="1">
              <a:defRPr/>
            </a:pPr>
            <a:r>
              <a:rPr lang="en-US" sz="4400" dirty="0"/>
              <a:t>Interior Tomography</a:t>
            </a:r>
          </a:p>
        </p:txBody>
      </p:sp>
      <p:sp>
        <p:nvSpPr>
          <p:cNvPr id="104" name="Oval 103"/>
          <p:cNvSpPr>
            <a:spLocks noChangeArrowheads="1"/>
          </p:cNvSpPr>
          <p:nvPr/>
        </p:nvSpPr>
        <p:spPr bwMode="auto">
          <a:xfrm rot="5400000" flipH="1">
            <a:off x="694724" y="3038825"/>
            <a:ext cx="161245" cy="146620"/>
          </a:xfrm>
          <a:prstGeom prst="ellipse">
            <a:avLst/>
          </a:prstGeom>
          <a:solidFill>
            <a:srgbClr val="FF0000"/>
          </a:solidFill>
          <a:ln w="12700" algn="ctr">
            <a:solidFill>
              <a:srgbClr val="FF0000"/>
            </a:solidFill>
            <a:round/>
            <a:headEnd/>
            <a:tailEnd/>
          </a:ln>
        </p:spPr>
        <p:txBody>
          <a:bodyPr rot="10800000"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05" name="Isosceles Triangle 104"/>
          <p:cNvSpPr>
            <a:spLocks noChangeArrowheads="1"/>
          </p:cNvSpPr>
          <p:nvPr/>
        </p:nvSpPr>
        <p:spPr bwMode="auto">
          <a:xfrm rot="5400000" flipV="1">
            <a:off x="735543" y="2269863"/>
            <a:ext cx="1756179" cy="1702070"/>
          </a:xfrm>
          <a:prstGeom prst="triangle">
            <a:avLst>
              <a:gd name="adj" fmla="val 50000"/>
            </a:avLst>
          </a:prstGeom>
          <a:solidFill>
            <a:srgbClr val="FF0000"/>
          </a:solidFill>
          <a:ln w="12700" algn="ctr">
            <a:solidFill>
              <a:srgbClr val="FF0000"/>
            </a:solidFill>
            <a:miter lim="800000"/>
            <a:headEnd/>
            <a:tailEn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06" name="Oval 105"/>
          <p:cNvSpPr/>
          <p:nvPr/>
        </p:nvSpPr>
        <p:spPr bwMode="auto">
          <a:xfrm>
            <a:off x="1422386" y="2588084"/>
            <a:ext cx="978529" cy="1074387"/>
          </a:xfrm>
          <a:prstGeom prst="ellipse">
            <a:avLst/>
          </a:prstGeom>
          <a:solidFill>
            <a:schemeClr val="bg1">
              <a:lumMod val="75000"/>
            </a:schemeClr>
          </a:solidFill>
          <a:ln w="12700" cap="flat" cmpd="sng" algn="ctr">
            <a:no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07" name="Text Box 30"/>
          <p:cNvSpPr txBox="1">
            <a:spLocks noChangeArrowheads="1"/>
          </p:cNvSpPr>
          <p:nvPr/>
        </p:nvSpPr>
        <p:spPr bwMode="auto">
          <a:xfrm>
            <a:off x="1530566" y="3326526"/>
            <a:ext cx="711731"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Object</a:t>
            </a:r>
          </a:p>
        </p:txBody>
      </p:sp>
      <p:sp>
        <p:nvSpPr>
          <p:cNvPr id="108" name="Text Box 30"/>
          <p:cNvSpPr txBox="1">
            <a:spLocks noChangeArrowheads="1"/>
          </p:cNvSpPr>
          <p:nvPr/>
        </p:nvSpPr>
        <p:spPr bwMode="auto">
          <a:xfrm>
            <a:off x="835988" y="2453141"/>
            <a:ext cx="602319"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Wide Beam</a:t>
            </a:r>
          </a:p>
        </p:txBody>
      </p:sp>
      <p:sp>
        <p:nvSpPr>
          <p:cNvPr id="109" name="Arc 99"/>
          <p:cNvSpPr>
            <a:spLocks noChangeArrowheads="1"/>
          </p:cNvSpPr>
          <p:nvPr/>
        </p:nvSpPr>
        <p:spPr bwMode="auto">
          <a:xfrm rot="16200000" flipH="1">
            <a:off x="655385" y="2003951"/>
            <a:ext cx="2504567" cy="2274208"/>
          </a:xfrm>
          <a:custGeom>
            <a:avLst/>
            <a:gdLst>
              <a:gd name="T0" fmla="*/ 0 w 2268538"/>
              <a:gd name="T1" fmla="*/ 0 h 2265362"/>
              <a:gd name="T2" fmla="*/ 0 w 2268538"/>
              <a:gd name="T3" fmla="*/ 0 h 2265362"/>
              <a:gd name="T4" fmla="*/ 0 w 2268538"/>
              <a:gd name="T5" fmla="*/ 0 h 2265362"/>
              <a:gd name="T6" fmla="*/ 11796480 60000 65536"/>
              <a:gd name="T7" fmla="*/ 11796480 60000 65536"/>
              <a:gd name="T8" fmla="*/ 17694720 60000 65536"/>
              <a:gd name="T9" fmla="*/ 250825 w 2268538"/>
              <a:gd name="T10" fmla="*/ 0 h 2265362"/>
              <a:gd name="T11" fmla="*/ 2268538 w 2268538"/>
              <a:gd name="T12" fmla="*/ 2265362 h 2265362"/>
            </a:gdLst>
            <a:ahLst/>
            <a:cxnLst>
              <a:cxn ang="T6">
                <a:pos x="T0" y="T1"/>
              </a:cxn>
              <a:cxn ang="T7">
                <a:pos x="T2" y="T3"/>
              </a:cxn>
              <a:cxn ang="T8">
                <a:pos x="T4" y="T5"/>
              </a:cxn>
            </a:cxnLst>
            <a:rect l="T9" t="T10" r="T11" b="T12"/>
            <a:pathLst>
              <a:path w="2268538" h="2265362" stroke="0">
                <a:moveTo>
                  <a:pt x="1128978" y="12"/>
                </a:moveTo>
                <a:lnTo>
                  <a:pt x="1128978" y="12"/>
                </a:lnTo>
                <a:cubicBezTo>
                  <a:pt x="1130741" y="4"/>
                  <a:pt x="1132505" y="-1"/>
                  <a:pt x="1134269" y="0"/>
                </a:cubicBezTo>
                <a:cubicBezTo>
                  <a:pt x="1760708" y="0"/>
                  <a:pt x="2268538" y="507118"/>
                  <a:pt x="2268538" y="1132681"/>
                </a:cubicBezTo>
                <a:cubicBezTo>
                  <a:pt x="2268538" y="1758243"/>
                  <a:pt x="1760708" y="2265362"/>
                  <a:pt x="1134269" y="2265362"/>
                </a:cubicBezTo>
                <a:cubicBezTo>
                  <a:pt x="790860" y="2265362"/>
                  <a:pt x="465941" y="2110000"/>
                  <a:pt x="250631" y="1842847"/>
                </a:cubicBezTo>
                <a:lnTo>
                  <a:pt x="1134269" y="1132681"/>
                </a:lnTo>
                <a:close/>
              </a:path>
              <a:path w="2268538" h="2265362" fill="none">
                <a:moveTo>
                  <a:pt x="1128978" y="12"/>
                </a:moveTo>
                <a:lnTo>
                  <a:pt x="1128978" y="12"/>
                </a:lnTo>
                <a:cubicBezTo>
                  <a:pt x="1130741" y="4"/>
                  <a:pt x="1132505" y="-1"/>
                  <a:pt x="1134269" y="0"/>
                </a:cubicBezTo>
                <a:cubicBezTo>
                  <a:pt x="1760708" y="0"/>
                  <a:pt x="2268538" y="507118"/>
                  <a:pt x="2268538" y="1132681"/>
                </a:cubicBezTo>
                <a:cubicBezTo>
                  <a:pt x="2268538" y="1758243"/>
                  <a:pt x="1760708" y="2265362"/>
                  <a:pt x="1134269" y="2265362"/>
                </a:cubicBezTo>
                <a:cubicBezTo>
                  <a:pt x="790860" y="2265362"/>
                  <a:pt x="465941" y="2110000"/>
                  <a:pt x="250631" y="1842847"/>
                </a:cubicBezTo>
              </a:path>
            </a:pathLst>
          </a:custGeom>
          <a:noFill/>
          <a:ln w="12700" algn="ctr">
            <a:solidFill>
              <a:srgbClr val="FF0000"/>
            </a:solidFill>
            <a:prstDash val="dash"/>
            <a:miter lim="800000"/>
            <a:headEnd/>
            <a:tailEnd type="triangle" w="med" len="me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10" name="Text Box 30"/>
          <p:cNvSpPr txBox="1">
            <a:spLocks noChangeArrowheads="1"/>
          </p:cNvSpPr>
          <p:nvPr/>
        </p:nvSpPr>
        <p:spPr bwMode="auto">
          <a:xfrm rot="16200000">
            <a:off x="198725" y="2923312"/>
            <a:ext cx="802246" cy="372759"/>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Source</a:t>
            </a:r>
          </a:p>
        </p:txBody>
      </p:sp>
      <p:sp>
        <p:nvSpPr>
          <p:cNvPr id="111" name="Text Box 30"/>
          <p:cNvSpPr txBox="1">
            <a:spLocks noChangeArrowheads="1"/>
          </p:cNvSpPr>
          <p:nvPr/>
        </p:nvSpPr>
        <p:spPr bwMode="auto">
          <a:xfrm rot="2040000">
            <a:off x="834158" y="3867777"/>
            <a:ext cx="1080240"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Trajectory</a:t>
            </a:r>
          </a:p>
        </p:txBody>
      </p:sp>
      <p:sp>
        <p:nvSpPr>
          <p:cNvPr id="112" name="Oval 111"/>
          <p:cNvSpPr/>
          <p:nvPr/>
        </p:nvSpPr>
        <p:spPr bwMode="auto">
          <a:xfrm>
            <a:off x="4175046" y="2590714"/>
            <a:ext cx="976937" cy="1074387"/>
          </a:xfrm>
          <a:prstGeom prst="ellipse">
            <a:avLst/>
          </a:prstGeom>
          <a:solidFill>
            <a:schemeClr val="bg1">
              <a:lumMod val="75000"/>
            </a:schemeClr>
          </a:solidFill>
          <a:ln w="12700" cap="flat" cmpd="sng" algn="ctr">
            <a:no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13" name="Oval 112"/>
          <p:cNvSpPr>
            <a:spLocks noChangeArrowheads="1"/>
          </p:cNvSpPr>
          <p:nvPr/>
        </p:nvSpPr>
        <p:spPr bwMode="auto">
          <a:xfrm rot="5400000" flipH="1">
            <a:off x="3436410" y="3041453"/>
            <a:ext cx="161245" cy="146620"/>
          </a:xfrm>
          <a:prstGeom prst="ellipse">
            <a:avLst/>
          </a:prstGeom>
          <a:solidFill>
            <a:srgbClr val="FF0000"/>
          </a:solidFill>
          <a:ln w="12700" algn="ctr">
            <a:solidFill>
              <a:srgbClr val="FF0000"/>
            </a:solidFill>
            <a:round/>
            <a:headEnd/>
            <a:tailEnd/>
          </a:ln>
        </p:spPr>
        <p:txBody>
          <a:bodyPr rot="10800000"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14" name="Isosceles Triangle 113"/>
          <p:cNvSpPr>
            <a:spLocks noChangeArrowheads="1"/>
          </p:cNvSpPr>
          <p:nvPr/>
        </p:nvSpPr>
        <p:spPr bwMode="auto">
          <a:xfrm rot="5400000" flipV="1">
            <a:off x="3988050" y="2180938"/>
            <a:ext cx="925411" cy="1869406"/>
          </a:xfrm>
          <a:prstGeom prst="triangle">
            <a:avLst>
              <a:gd name="adj" fmla="val 50000"/>
            </a:avLst>
          </a:prstGeom>
          <a:solidFill>
            <a:srgbClr val="FF0000"/>
          </a:solidFill>
          <a:ln w="12700" algn="ctr">
            <a:solidFill>
              <a:srgbClr val="FF0000"/>
            </a:solidFill>
            <a:miter lim="800000"/>
            <a:headEnd/>
            <a:tailEn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15" name="Oval 114"/>
          <p:cNvSpPr/>
          <p:nvPr/>
        </p:nvSpPr>
        <p:spPr bwMode="auto">
          <a:xfrm flipH="1">
            <a:off x="4431630" y="2846605"/>
            <a:ext cx="500421" cy="550339"/>
          </a:xfrm>
          <a:prstGeom prst="ellipse">
            <a:avLst/>
          </a:prstGeom>
          <a:solidFill>
            <a:srgbClr val="0000FF"/>
          </a:solidFill>
          <a:ln w="12700" cap="flat" cmpd="sng" algn="ctr">
            <a:solidFill>
              <a:srgbClr val="0000FF"/>
            </a:solid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16" name="Text Box 30"/>
          <p:cNvSpPr txBox="1">
            <a:spLocks noChangeArrowheads="1"/>
          </p:cNvSpPr>
          <p:nvPr/>
        </p:nvSpPr>
        <p:spPr bwMode="auto">
          <a:xfrm>
            <a:off x="4420845" y="3127559"/>
            <a:ext cx="575115"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FFFFFF"/>
                </a:solidFill>
                <a:effectLst/>
                <a:uLnTx/>
                <a:uFillTx/>
                <a:latin typeface="Arial"/>
                <a:ea typeface="宋体" pitchFamily="2" charset="-122"/>
                <a:cs typeface="Arial" pitchFamily="34" charset="0"/>
              </a:rPr>
              <a:t>ROI</a:t>
            </a:r>
          </a:p>
        </p:txBody>
      </p:sp>
      <p:sp>
        <p:nvSpPr>
          <p:cNvPr id="118" name="Text Box 30"/>
          <p:cNvSpPr txBox="1">
            <a:spLocks noChangeArrowheads="1"/>
          </p:cNvSpPr>
          <p:nvPr/>
        </p:nvSpPr>
        <p:spPr bwMode="auto">
          <a:xfrm>
            <a:off x="3554310" y="2620286"/>
            <a:ext cx="602319"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Narrow Beam</a:t>
            </a:r>
          </a:p>
        </p:txBody>
      </p:sp>
      <p:sp>
        <p:nvSpPr>
          <p:cNvPr id="119" name="Arc 116"/>
          <p:cNvSpPr>
            <a:spLocks noChangeArrowheads="1"/>
          </p:cNvSpPr>
          <p:nvPr/>
        </p:nvSpPr>
        <p:spPr bwMode="auto">
          <a:xfrm rot="16200000" flipH="1">
            <a:off x="3425573" y="2004750"/>
            <a:ext cx="2504567" cy="2272612"/>
          </a:xfrm>
          <a:custGeom>
            <a:avLst/>
            <a:gdLst>
              <a:gd name="T0" fmla="*/ 0 w 2268538"/>
              <a:gd name="T1" fmla="*/ 0 h 2263775"/>
              <a:gd name="T2" fmla="*/ 0 w 2268538"/>
              <a:gd name="T3" fmla="*/ 0 h 2263775"/>
              <a:gd name="T4" fmla="*/ 0 w 2268538"/>
              <a:gd name="T5" fmla="*/ 0 h 2263775"/>
              <a:gd name="T6" fmla="*/ 11796480 60000 65536"/>
              <a:gd name="T7" fmla="*/ 11796480 60000 65536"/>
              <a:gd name="T8" fmla="*/ 11796480 60000 65536"/>
              <a:gd name="T9" fmla="*/ 608013 w 2268538"/>
              <a:gd name="T10" fmla="*/ 0 h 2263775"/>
              <a:gd name="T11" fmla="*/ 2268538 w 2268538"/>
              <a:gd name="T12" fmla="*/ 2263775 h 2263775"/>
            </a:gdLst>
            <a:ahLst/>
            <a:cxnLst>
              <a:cxn ang="T6">
                <a:pos x="T0" y="T1"/>
              </a:cxn>
              <a:cxn ang="T7">
                <a:pos x="T2" y="T3"/>
              </a:cxn>
              <a:cxn ang="T8">
                <a:pos x="T4" y="T5"/>
              </a:cxn>
            </a:cxnLst>
            <a:rect l="T9" t="T10" r="T11" b="T12"/>
            <a:pathLst>
              <a:path w="2268538" h="2263775" stroke="0">
                <a:moveTo>
                  <a:pt x="1128981" y="12"/>
                </a:moveTo>
                <a:lnTo>
                  <a:pt x="1128981" y="12"/>
                </a:lnTo>
                <a:cubicBezTo>
                  <a:pt x="1130743" y="4"/>
                  <a:pt x="1132506" y="-1"/>
                  <a:pt x="1134269" y="0"/>
                </a:cubicBezTo>
                <a:cubicBezTo>
                  <a:pt x="1760708" y="0"/>
                  <a:pt x="2268538" y="506763"/>
                  <a:pt x="2268538" y="1131888"/>
                </a:cubicBezTo>
                <a:cubicBezTo>
                  <a:pt x="2268538" y="1757012"/>
                  <a:pt x="1760708" y="2263776"/>
                  <a:pt x="1134269" y="2263776"/>
                </a:cubicBezTo>
                <a:cubicBezTo>
                  <a:pt x="951212" y="2263776"/>
                  <a:pt x="770875" y="2219563"/>
                  <a:pt x="608658" y="2134915"/>
                </a:cubicBezTo>
                <a:lnTo>
                  <a:pt x="1134269" y="1131888"/>
                </a:lnTo>
                <a:close/>
              </a:path>
              <a:path w="2268538" h="2263775" fill="none">
                <a:moveTo>
                  <a:pt x="1128981" y="12"/>
                </a:moveTo>
                <a:lnTo>
                  <a:pt x="1128981" y="12"/>
                </a:lnTo>
                <a:cubicBezTo>
                  <a:pt x="1130743" y="4"/>
                  <a:pt x="1132506" y="-1"/>
                  <a:pt x="1134269" y="0"/>
                </a:cubicBezTo>
                <a:cubicBezTo>
                  <a:pt x="1760708" y="0"/>
                  <a:pt x="2268538" y="506763"/>
                  <a:pt x="2268538" y="1131888"/>
                </a:cubicBezTo>
                <a:cubicBezTo>
                  <a:pt x="2268538" y="1757012"/>
                  <a:pt x="1760708" y="2263776"/>
                  <a:pt x="1134269" y="2263776"/>
                </a:cubicBezTo>
                <a:cubicBezTo>
                  <a:pt x="951212" y="2263776"/>
                  <a:pt x="770875" y="2219563"/>
                  <a:pt x="608658" y="2134915"/>
                </a:cubicBezTo>
              </a:path>
            </a:pathLst>
          </a:custGeom>
          <a:noFill/>
          <a:ln w="12700" algn="ctr">
            <a:solidFill>
              <a:srgbClr val="FF0000"/>
            </a:solidFill>
            <a:prstDash val="dash"/>
            <a:miter lim="800000"/>
            <a:headEnd/>
            <a:tailEnd type="triangle" w="med" len="me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20" name="Text Box 30"/>
          <p:cNvSpPr txBox="1">
            <a:spLocks noChangeArrowheads="1"/>
          </p:cNvSpPr>
          <p:nvPr/>
        </p:nvSpPr>
        <p:spPr bwMode="auto">
          <a:xfrm rot="2040000">
            <a:off x="3588410" y="3867777"/>
            <a:ext cx="1080240"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Trajectory</a:t>
            </a:r>
          </a:p>
        </p:txBody>
      </p:sp>
      <p:sp>
        <p:nvSpPr>
          <p:cNvPr id="147" name="Text Box 30"/>
          <p:cNvSpPr txBox="1">
            <a:spLocks noChangeArrowheads="1"/>
          </p:cNvSpPr>
          <p:nvPr/>
        </p:nvSpPr>
        <p:spPr bwMode="auto">
          <a:xfrm>
            <a:off x="786278" y="4458345"/>
            <a:ext cx="2289417" cy="336199"/>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Regular Reconstruction</a:t>
            </a:r>
          </a:p>
        </p:txBody>
      </p:sp>
      <p:sp>
        <p:nvSpPr>
          <p:cNvPr id="148" name="Text Box 30"/>
          <p:cNvSpPr txBox="1">
            <a:spLocks noChangeArrowheads="1"/>
          </p:cNvSpPr>
          <p:nvPr/>
        </p:nvSpPr>
        <p:spPr bwMode="auto">
          <a:xfrm>
            <a:off x="3455292" y="4458343"/>
            <a:ext cx="2472881" cy="332519"/>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Interior Problem</a:t>
            </a:r>
          </a:p>
        </p:txBody>
      </p:sp>
      <p:sp>
        <p:nvSpPr>
          <p:cNvPr id="121" name="Oval 120"/>
          <p:cNvSpPr/>
          <p:nvPr/>
        </p:nvSpPr>
        <p:spPr bwMode="auto">
          <a:xfrm>
            <a:off x="7185897" y="2588085"/>
            <a:ext cx="978529" cy="1074387"/>
          </a:xfrm>
          <a:prstGeom prst="ellipse">
            <a:avLst/>
          </a:prstGeom>
          <a:solidFill>
            <a:schemeClr val="bg1">
              <a:lumMod val="75000"/>
            </a:schemeClr>
          </a:solidFill>
          <a:ln w="12700" cap="flat" cmpd="sng" algn="ctr">
            <a:no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22" name="Oval 121"/>
          <p:cNvSpPr>
            <a:spLocks noChangeArrowheads="1"/>
          </p:cNvSpPr>
          <p:nvPr/>
        </p:nvSpPr>
        <p:spPr bwMode="auto">
          <a:xfrm rot="5400000" flipH="1">
            <a:off x="6458231" y="3038824"/>
            <a:ext cx="161245" cy="146620"/>
          </a:xfrm>
          <a:prstGeom prst="ellipse">
            <a:avLst/>
          </a:prstGeom>
          <a:solidFill>
            <a:srgbClr val="FF0000"/>
          </a:solidFill>
          <a:ln w="12700" algn="ctr">
            <a:solidFill>
              <a:srgbClr val="FF0000"/>
            </a:solidFill>
            <a:round/>
            <a:headEnd/>
            <a:tailEnd/>
          </a:ln>
        </p:spPr>
        <p:txBody>
          <a:bodyPr rot="10800000"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23" name="Isosceles Triangle 122"/>
          <p:cNvSpPr>
            <a:spLocks noChangeArrowheads="1"/>
          </p:cNvSpPr>
          <p:nvPr/>
        </p:nvSpPr>
        <p:spPr bwMode="auto">
          <a:xfrm rot="5400000" flipV="1">
            <a:off x="6998899" y="2174882"/>
            <a:ext cx="925411" cy="1871000"/>
          </a:xfrm>
          <a:prstGeom prst="triangle">
            <a:avLst>
              <a:gd name="adj" fmla="val 50000"/>
            </a:avLst>
          </a:prstGeom>
          <a:solidFill>
            <a:srgbClr val="FF0000"/>
          </a:solidFill>
          <a:ln w="12700" algn="ctr">
            <a:solidFill>
              <a:srgbClr val="FF0000"/>
            </a:solidFill>
            <a:miter lim="800000"/>
            <a:headEnd/>
            <a:tailEn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24" name="Oval 123"/>
          <p:cNvSpPr/>
          <p:nvPr/>
        </p:nvSpPr>
        <p:spPr bwMode="auto">
          <a:xfrm flipH="1">
            <a:off x="7442481" y="2843975"/>
            <a:ext cx="502013" cy="550339"/>
          </a:xfrm>
          <a:prstGeom prst="ellipse">
            <a:avLst/>
          </a:prstGeom>
          <a:solidFill>
            <a:srgbClr val="0000FF"/>
          </a:solidFill>
          <a:ln w="12700" cap="flat" cmpd="sng" algn="ctr">
            <a:solidFill>
              <a:srgbClr val="0000FF"/>
            </a:solid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25" name="Text Box 30"/>
          <p:cNvSpPr txBox="1">
            <a:spLocks noChangeArrowheads="1"/>
          </p:cNvSpPr>
          <p:nvPr/>
        </p:nvSpPr>
        <p:spPr bwMode="auto">
          <a:xfrm>
            <a:off x="7433286" y="3124930"/>
            <a:ext cx="573210"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FFFFFF"/>
                </a:solidFill>
                <a:effectLst/>
                <a:uLnTx/>
                <a:uFillTx/>
                <a:latin typeface="Arial"/>
                <a:ea typeface="宋体" pitchFamily="2" charset="-122"/>
                <a:cs typeface="Arial" pitchFamily="34" charset="0"/>
              </a:rPr>
              <a:t>ROI</a:t>
            </a:r>
          </a:p>
        </p:txBody>
      </p:sp>
      <p:sp>
        <p:nvSpPr>
          <p:cNvPr id="128" name="Arc 119"/>
          <p:cNvSpPr>
            <a:spLocks noChangeArrowheads="1"/>
          </p:cNvSpPr>
          <p:nvPr/>
        </p:nvSpPr>
        <p:spPr bwMode="auto">
          <a:xfrm rot="16200000" flipH="1">
            <a:off x="6425266" y="2003951"/>
            <a:ext cx="2504567" cy="2274208"/>
          </a:xfrm>
          <a:custGeom>
            <a:avLst/>
            <a:gdLst>
              <a:gd name="T0" fmla="*/ 0 w 2268538"/>
              <a:gd name="T1" fmla="*/ 0 h 2265363"/>
              <a:gd name="T2" fmla="*/ 0 w 2268538"/>
              <a:gd name="T3" fmla="*/ 0 h 2265363"/>
              <a:gd name="T4" fmla="*/ 0 w 2268538"/>
              <a:gd name="T5" fmla="*/ 0 h 2265363"/>
              <a:gd name="T6" fmla="*/ 11796480 60000 65536"/>
              <a:gd name="T7" fmla="*/ 11796480 60000 65536"/>
              <a:gd name="T8" fmla="*/ 11796480 60000 65536"/>
              <a:gd name="T9" fmla="*/ 581025 w 2268538"/>
              <a:gd name="T10" fmla="*/ 0 h 2265363"/>
              <a:gd name="T11" fmla="*/ 2268538 w 2268538"/>
              <a:gd name="T12" fmla="*/ 2265363 h 2265363"/>
            </a:gdLst>
            <a:ahLst/>
            <a:cxnLst>
              <a:cxn ang="T6">
                <a:pos x="T0" y="T1"/>
              </a:cxn>
              <a:cxn ang="T7">
                <a:pos x="T2" y="T3"/>
              </a:cxn>
              <a:cxn ang="T8">
                <a:pos x="T4" y="T5"/>
              </a:cxn>
            </a:cxnLst>
            <a:rect l="T9" t="T10" r="T11" b="T12"/>
            <a:pathLst>
              <a:path w="2268538" h="2265363" stroke="0">
                <a:moveTo>
                  <a:pt x="1128978" y="12"/>
                </a:moveTo>
                <a:lnTo>
                  <a:pt x="1128978" y="12"/>
                </a:lnTo>
                <a:cubicBezTo>
                  <a:pt x="1130741" y="4"/>
                  <a:pt x="1132505" y="-1"/>
                  <a:pt x="1134269" y="0"/>
                </a:cubicBezTo>
                <a:cubicBezTo>
                  <a:pt x="1760708" y="0"/>
                  <a:pt x="2268538" y="507119"/>
                  <a:pt x="2268538" y="1132682"/>
                </a:cubicBezTo>
                <a:cubicBezTo>
                  <a:pt x="2268538" y="1758244"/>
                  <a:pt x="1760708" y="2265364"/>
                  <a:pt x="1134269" y="2265364"/>
                </a:cubicBezTo>
                <a:cubicBezTo>
                  <a:pt x="940580" y="2265364"/>
                  <a:pt x="750117" y="2215834"/>
                  <a:pt x="581030" y="2121495"/>
                </a:cubicBezTo>
                <a:lnTo>
                  <a:pt x="1134269" y="1132682"/>
                </a:lnTo>
                <a:close/>
              </a:path>
              <a:path w="2268538" h="2265363" fill="none">
                <a:moveTo>
                  <a:pt x="1128978" y="12"/>
                </a:moveTo>
                <a:lnTo>
                  <a:pt x="1128978" y="12"/>
                </a:lnTo>
                <a:cubicBezTo>
                  <a:pt x="1130741" y="4"/>
                  <a:pt x="1132505" y="-1"/>
                  <a:pt x="1134269" y="0"/>
                </a:cubicBezTo>
                <a:cubicBezTo>
                  <a:pt x="1760708" y="0"/>
                  <a:pt x="2268538" y="507119"/>
                  <a:pt x="2268538" y="1132682"/>
                </a:cubicBezTo>
                <a:cubicBezTo>
                  <a:pt x="2268538" y="1758244"/>
                  <a:pt x="1760708" y="2265364"/>
                  <a:pt x="1134269" y="2265364"/>
                </a:cubicBezTo>
                <a:cubicBezTo>
                  <a:pt x="940580" y="2265364"/>
                  <a:pt x="750117" y="2215834"/>
                  <a:pt x="581030" y="2121495"/>
                </a:cubicBezTo>
              </a:path>
            </a:pathLst>
          </a:custGeom>
          <a:noFill/>
          <a:ln w="12700" algn="ctr">
            <a:solidFill>
              <a:srgbClr val="FF0000"/>
            </a:solidFill>
            <a:prstDash val="dash"/>
            <a:miter lim="800000"/>
            <a:headEnd/>
            <a:tailEnd type="triangle" w="med" len="me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30" name="Oval 129"/>
          <p:cNvSpPr/>
          <p:nvPr/>
        </p:nvSpPr>
        <p:spPr bwMode="auto">
          <a:xfrm>
            <a:off x="7568383" y="2959652"/>
            <a:ext cx="202401" cy="89385"/>
          </a:xfrm>
          <a:prstGeom prst="ellipse">
            <a:avLst/>
          </a:prstGeom>
          <a:solidFill>
            <a:srgbClr val="FFC000"/>
          </a:solidFill>
          <a:ln w="25400" cap="flat" cmpd="sng" algn="ctr">
            <a:solidFill>
              <a:srgbClr val="FFC000"/>
            </a:solid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31" name="Text Box 30"/>
          <p:cNvSpPr txBox="1">
            <a:spLocks noChangeArrowheads="1"/>
          </p:cNvSpPr>
          <p:nvPr/>
        </p:nvSpPr>
        <p:spPr bwMode="auto">
          <a:xfrm>
            <a:off x="6283636" y="2217828"/>
            <a:ext cx="933349" cy="446930"/>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Known</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Sub-region</a:t>
            </a:r>
          </a:p>
        </p:txBody>
      </p:sp>
      <p:cxnSp>
        <p:nvCxnSpPr>
          <p:cNvPr id="132" name="Shape 69"/>
          <p:cNvCxnSpPr>
            <a:stCxn id="131" idx="3"/>
            <a:endCxn id="130" idx="0"/>
          </p:cNvCxnSpPr>
          <p:nvPr/>
        </p:nvCxnSpPr>
        <p:spPr bwMode="auto">
          <a:xfrm>
            <a:off x="7216985" y="2441293"/>
            <a:ext cx="452599" cy="518359"/>
          </a:xfrm>
          <a:prstGeom prst="curvedConnector2">
            <a:avLst/>
          </a:prstGeom>
          <a:noFill/>
          <a:ln w="38100" cap="flat" cmpd="sng" algn="ctr">
            <a:solidFill>
              <a:srgbClr val="FFC000"/>
            </a:solidFill>
            <a:prstDash val="solid"/>
            <a:headEnd type="none"/>
            <a:tailEnd type="triangle"/>
          </a:ln>
          <a:effectLst/>
        </p:spPr>
      </p:cxnSp>
      <p:sp>
        <p:nvSpPr>
          <p:cNvPr id="133" name="Oval 132"/>
          <p:cNvSpPr/>
          <p:nvPr/>
        </p:nvSpPr>
        <p:spPr bwMode="auto">
          <a:xfrm>
            <a:off x="9959461" y="2588085"/>
            <a:ext cx="978529" cy="1074387"/>
          </a:xfrm>
          <a:prstGeom prst="ellipse">
            <a:avLst/>
          </a:prstGeom>
          <a:solidFill>
            <a:schemeClr val="bg1">
              <a:lumMod val="75000"/>
            </a:schemeClr>
          </a:solidFill>
          <a:ln w="12700" cap="flat" cmpd="sng" algn="ctr">
            <a:no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34" name="Oval 133"/>
          <p:cNvSpPr>
            <a:spLocks noChangeArrowheads="1"/>
          </p:cNvSpPr>
          <p:nvPr/>
        </p:nvSpPr>
        <p:spPr bwMode="auto">
          <a:xfrm rot="5400000" flipH="1">
            <a:off x="9231799" y="3038824"/>
            <a:ext cx="161245" cy="146620"/>
          </a:xfrm>
          <a:prstGeom prst="ellipse">
            <a:avLst/>
          </a:prstGeom>
          <a:solidFill>
            <a:srgbClr val="FF0000"/>
          </a:solidFill>
          <a:ln w="12700" algn="ctr">
            <a:solidFill>
              <a:srgbClr val="FF0000"/>
            </a:solidFill>
            <a:round/>
            <a:headEnd/>
            <a:tailEnd/>
          </a:ln>
        </p:spPr>
        <p:txBody>
          <a:bodyPr rot="10800000"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35" name="Isosceles Triangle 134"/>
          <p:cNvSpPr>
            <a:spLocks noChangeArrowheads="1"/>
          </p:cNvSpPr>
          <p:nvPr/>
        </p:nvSpPr>
        <p:spPr bwMode="auto">
          <a:xfrm rot="5400000" flipV="1">
            <a:off x="9772467" y="2174882"/>
            <a:ext cx="925411" cy="1871000"/>
          </a:xfrm>
          <a:prstGeom prst="triangle">
            <a:avLst>
              <a:gd name="adj" fmla="val 50000"/>
            </a:avLst>
          </a:prstGeom>
          <a:solidFill>
            <a:srgbClr val="FF0000"/>
          </a:solidFill>
          <a:ln w="12700" algn="ctr">
            <a:solidFill>
              <a:srgbClr val="FF0000"/>
            </a:solidFill>
            <a:miter lim="800000"/>
            <a:headEnd/>
            <a:tailEn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36" name="Oval 135"/>
          <p:cNvSpPr/>
          <p:nvPr/>
        </p:nvSpPr>
        <p:spPr bwMode="auto">
          <a:xfrm flipH="1">
            <a:off x="10216047" y="2843975"/>
            <a:ext cx="502013" cy="550339"/>
          </a:xfrm>
          <a:prstGeom prst="ellipse">
            <a:avLst/>
          </a:prstGeom>
          <a:solidFill>
            <a:srgbClr val="0000FF"/>
          </a:solidFill>
          <a:ln w="12700" cap="flat" cmpd="sng" algn="ctr">
            <a:solidFill>
              <a:srgbClr val="0000FF"/>
            </a:solidFill>
            <a:prstDash val="solid"/>
          </a:ln>
          <a:effectLst/>
        </p:spPr>
        <p:txBody>
          <a:bodyPr anchor="ctr"/>
          <a:lstStyle>
            <a:defPPr>
              <a:defRPr lang="en-US"/>
            </a:defPPr>
            <a:lvl1pPr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1pPr>
            <a:lvl2pPr marL="4572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2pPr>
            <a:lvl3pPr marL="9144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3pPr>
            <a:lvl4pPr marL="13716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4pPr>
            <a:lvl5pPr marL="1828800" algn="ctr" rtl="0" eaLnBrk="0" fontAlgn="base" hangingPunct="0">
              <a:lnSpc>
                <a:spcPct val="90000"/>
              </a:lnSpc>
              <a:spcBef>
                <a:spcPct val="0"/>
              </a:spcBef>
              <a:spcAft>
                <a:spcPct val="0"/>
              </a:spcAft>
              <a:defRPr sz="3200" b="1" kern="1200" baseline="-25000">
                <a:solidFill>
                  <a:schemeClr val="lt1"/>
                </a:solidFill>
                <a:latin typeface="+mn-lt"/>
                <a:ea typeface="+mn-ea"/>
                <a:cs typeface="+mn-cs"/>
              </a:defRPr>
            </a:lvl5pPr>
            <a:lvl6pPr marL="2286000" algn="l" defTabSz="914400" rtl="0" eaLnBrk="1" latinLnBrk="0" hangingPunct="1">
              <a:defRPr sz="3200" b="1" kern="1200" baseline="-25000">
                <a:solidFill>
                  <a:schemeClr val="lt1"/>
                </a:solidFill>
                <a:latin typeface="+mn-lt"/>
                <a:ea typeface="+mn-ea"/>
                <a:cs typeface="+mn-cs"/>
              </a:defRPr>
            </a:lvl6pPr>
            <a:lvl7pPr marL="2743200" algn="l" defTabSz="914400" rtl="0" eaLnBrk="1" latinLnBrk="0" hangingPunct="1">
              <a:defRPr sz="3200" b="1" kern="1200" baseline="-25000">
                <a:solidFill>
                  <a:schemeClr val="lt1"/>
                </a:solidFill>
                <a:latin typeface="+mn-lt"/>
                <a:ea typeface="+mn-ea"/>
                <a:cs typeface="+mn-cs"/>
              </a:defRPr>
            </a:lvl7pPr>
            <a:lvl8pPr marL="3200400" algn="l" defTabSz="914400" rtl="0" eaLnBrk="1" latinLnBrk="0" hangingPunct="1">
              <a:defRPr sz="3200" b="1" kern="1200" baseline="-25000">
                <a:solidFill>
                  <a:schemeClr val="lt1"/>
                </a:solidFill>
                <a:latin typeface="+mn-lt"/>
                <a:ea typeface="+mn-ea"/>
                <a:cs typeface="+mn-cs"/>
              </a:defRPr>
            </a:lvl8pPr>
            <a:lvl9pPr marL="3657600" algn="l" defTabSz="914400" rtl="0" eaLnBrk="1" latinLnBrk="0" hangingPunct="1">
              <a:defRPr sz="3200" b="1" kern="1200" baseline="-25000">
                <a:solidFill>
                  <a:schemeClr val="lt1"/>
                </a:solidFill>
                <a:latin typeface="+mn-lt"/>
                <a:ea typeface="+mn-ea"/>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a:cs typeface="Arial" pitchFamily="34" charset="0"/>
            </a:endParaRPr>
          </a:p>
        </p:txBody>
      </p:sp>
      <p:sp>
        <p:nvSpPr>
          <p:cNvPr id="137" name="Text Box 30"/>
          <p:cNvSpPr txBox="1">
            <a:spLocks noChangeArrowheads="1"/>
          </p:cNvSpPr>
          <p:nvPr/>
        </p:nvSpPr>
        <p:spPr bwMode="auto">
          <a:xfrm>
            <a:off x="10206853" y="3124930"/>
            <a:ext cx="573210" cy="331255"/>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FFFFFF"/>
                </a:solidFill>
                <a:effectLst/>
                <a:uLnTx/>
                <a:uFillTx/>
                <a:latin typeface="Arial"/>
                <a:ea typeface="宋体" pitchFamily="2" charset="-122"/>
                <a:cs typeface="Arial" pitchFamily="34" charset="0"/>
              </a:rPr>
              <a:t>ROI</a:t>
            </a:r>
          </a:p>
        </p:txBody>
      </p:sp>
      <p:sp>
        <p:nvSpPr>
          <p:cNvPr id="140" name="Arc 119"/>
          <p:cNvSpPr>
            <a:spLocks noChangeArrowheads="1"/>
          </p:cNvSpPr>
          <p:nvPr/>
        </p:nvSpPr>
        <p:spPr bwMode="auto">
          <a:xfrm rot="16200000" flipH="1">
            <a:off x="9198834" y="2003951"/>
            <a:ext cx="2504567" cy="2274208"/>
          </a:xfrm>
          <a:custGeom>
            <a:avLst/>
            <a:gdLst>
              <a:gd name="T0" fmla="*/ 0 w 2268538"/>
              <a:gd name="T1" fmla="*/ 0 h 2265363"/>
              <a:gd name="T2" fmla="*/ 0 w 2268538"/>
              <a:gd name="T3" fmla="*/ 0 h 2265363"/>
              <a:gd name="T4" fmla="*/ 0 w 2268538"/>
              <a:gd name="T5" fmla="*/ 0 h 2265363"/>
              <a:gd name="T6" fmla="*/ 11796480 60000 65536"/>
              <a:gd name="T7" fmla="*/ 11796480 60000 65536"/>
              <a:gd name="T8" fmla="*/ 11796480 60000 65536"/>
              <a:gd name="T9" fmla="*/ 581025 w 2268538"/>
              <a:gd name="T10" fmla="*/ 0 h 2265363"/>
              <a:gd name="T11" fmla="*/ 2268538 w 2268538"/>
              <a:gd name="T12" fmla="*/ 2265363 h 2265363"/>
            </a:gdLst>
            <a:ahLst/>
            <a:cxnLst>
              <a:cxn ang="T6">
                <a:pos x="T0" y="T1"/>
              </a:cxn>
              <a:cxn ang="T7">
                <a:pos x="T2" y="T3"/>
              </a:cxn>
              <a:cxn ang="T8">
                <a:pos x="T4" y="T5"/>
              </a:cxn>
            </a:cxnLst>
            <a:rect l="T9" t="T10" r="T11" b="T12"/>
            <a:pathLst>
              <a:path w="2268538" h="2265363" stroke="0">
                <a:moveTo>
                  <a:pt x="1128978" y="12"/>
                </a:moveTo>
                <a:lnTo>
                  <a:pt x="1128978" y="12"/>
                </a:lnTo>
                <a:cubicBezTo>
                  <a:pt x="1130741" y="4"/>
                  <a:pt x="1132505" y="-1"/>
                  <a:pt x="1134269" y="0"/>
                </a:cubicBezTo>
                <a:cubicBezTo>
                  <a:pt x="1760708" y="0"/>
                  <a:pt x="2268538" y="507119"/>
                  <a:pt x="2268538" y="1132682"/>
                </a:cubicBezTo>
                <a:cubicBezTo>
                  <a:pt x="2268538" y="1758244"/>
                  <a:pt x="1760708" y="2265364"/>
                  <a:pt x="1134269" y="2265364"/>
                </a:cubicBezTo>
                <a:cubicBezTo>
                  <a:pt x="940580" y="2265364"/>
                  <a:pt x="750117" y="2215834"/>
                  <a:pt x="581030" y="2121495"/>
                </a:cubicBezTo>
                <a:lnTo>
                  <a:pt x="1134269" y="1132682"/>
                </a:lnTo>
                <a:close/>
              </a:path>
              <a:path w="2268538" h="2265363" fill="none">
                <a:moveTo>
                  <a:pt x="1128978" y="12"/>
                </a:moveTo>
                <a:lnTo>
                  <a:pt x="1128978" y="12"/>
                </a:lnTo>
                <a:cubicBezTo>
                  <a:pt x="1130741" y="4"/>
                  <a:pt x="1132505" y="-1"/>
                  <a:pt x="1134269" y="0"/>
                </a:cubicBezTo>
                <a:cubicBezTo>
                  <a:pt x="1760708" y="0"/>
                  <a:pt x="2268538" y="507119"/>
                  <a:pt x="2268538" y="1132682"/>
                </a:cubicBezTo>
                <a:cubicBezTo>
                  <a:pt x="2268538" y="1758244"/>
                  <a:pt x="1760708" y="2265364"/>
                  <a:pt x="1134269" y="2265364"/>
                </a:cubicBezTo>
                <a:cubicBezTo>
                  <a:pt x="940580" y="2265364"/>
                  <a:pt x="750117" y="2215834"/>
                  <a:pt x="581030" y="2121495"/>
                </a:cubicBezTo>
              </a:path>
            </a:pathLst>
          </a:custGeom>
          <a:noFill/>
          <a:ln w="12700" algn="ctr">
            <a:solidFill>
              <a:srgbClr val="FF0000"/>
            </a:solidFill>
            <a:prstDash val="dash"/>
            <a:miter lim="800000"/>
            <a:headEnd/>
            <a:tailEnd type="triangle" w="med" len="med"/>
          </a:ln>
        </p:spPr>
        <p:txBody>
          <a:bodyPr vert="eaVert" anchor="ctr"/>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u="none" strike="noStrike" kern="1200" cap="none" spc="0" normalizeH="0" baseline="-25000" noProof="0">
              <a:ln>
                <a:noFill/>
              </a:ln>
              <a:solidFill>
                <a:srgbClr val="000000"/>
              </a:solidFill>
              <a:effectLst/>
              <a:uLnTx/>
              <a:uFillTx/>
              <a:latin typeface="Arial"/>
              <a:ea typeface="宋体" pitchFamily="2" charset="-122"/>
              <a:cs typeface="Arial" pitchFamily="34" charset="0"/>
            </a:endParaRPr>
          </a:p>
        </p:txBody>
      </p:sp>
      <p:sp>
        <p:nvSpPr>
          <p:cNvPr id="142" name="Text Box 30"/>
          <p:cNvSpPr txBox="1">
            <a:spLocks noChangeArrowheads="1"/>
          </p:cNvSpPr>
          <p:nvPr/>
        </p:nvSpPr>
        <p:spPr bwMode="auto">
          <a:xfrm>
            <a:off x="9138197" y="2217828"/>
            <a:ext cx="771363" cy="446930"/>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Sparsity</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Model</a:t>
            </a:r>
          </a:p>
        </p:txBody>
      </p:sp>
      <p:cxnSp>
        <p:nvCxnSpPr>
          <p:cNvPr id="143" name="Shape 69"/>
          <p:cNvCxnSpPr>
            <a:stCxn id="142" idx="3"/>
            <a:endCxn id="136" idx="0"/>
          </p:cNvCxnSpPr>
          <p:nvPr/>
        </p:nvCxnSpPr>
        <p:spPr bwMode="auto">
          <a:xfrm>
            <a:off x="9909560" y="2441293"/>
            <a:ext cx="557493" cy="402682"/>
          </a:xfrm>
          <a:prstGeom prst="curvedConnector2">
            <a:avLst/>
          </a:prstGeom>
          <a:noFill/>
          <a:ln w="38100" cap="flat" cmpd="sng" algn="ctr">
            <a:solidFill>
              <a:srgbClr val="FFC000"/>
            </a:solidFill>
            <a:prstDash val="solid"/>
            <a:headEnd type="none"/>
            <a:tailEnd type="triangle"/>
          </a:ln>
          <a:effectLst/>
        </p:spPr>
      </p:cxnSp>
      <p:cxnSp>
        <p:nvCxnSpPr>
          <p:cNvPr id="144" name="Shape 69"/>
          <p:cNvCxnSpPr>
            <a:stCxn id="136" idx="0"/>
            <a:endCxn id="137" idx="0"/>
          </p:cNvCxnSpPr>
          <p:nvPr/>
        </p:nvCxnSpPr>
        <p:spPr bwMode="auto">
          <a:xfrm rot="16200000" flipH="1">
            <a:off x="10339780" y="2971250"/>
            <a:ext cx="280954" cy="26405"/>
          </a:xfrm>
          <a:prstGeom prst="straightConnector1">
            <a:avLst/>
          </a:prstGeom>
          <a:noFill/>
          <a:ln w="19050" cap="flat" cmpd="sng" algn="ctr">
            <a:solidFill>
              <a:srgbClr val="FFC000"/>
            </a:solidFill>
            <a:prstDash val="solid"/>
            <a:headEnd type="none"/>
            <a:tailEnd type="none"/>
          </a:ln>
          <a:effectLst/>
        </p:spPr>
      </p:cxnSp>
      <p:cxnSp>
        <p:nvCxnSpPr>
          <p:cNvPr id="145" name="Shape 69"/>
          <p:cNvCxnSpPr>
            <a:stCxn id="137" idx="0"/>
          </p:cNvCxnSpPr>
          <p:nvPr/>
        </p:nvCxnSpPr>
        <p:spPr bwMode="auto">
          <a:xfrm rot="5400000" flipH="1" flipV="1">
            <a:off x="10526930" y="2942944"/>
            <a:ext cx="148516" cy="215456"/>
          </a:xfrm>
          <a:prstGeom prst="straightConnector1">
            <a:avLst/>
          </a:prstGeom>
          <a:noFill/>
          <a:ln w="19050" cap="flat" cmpd="sng" algn="ctr">
            <a:solidFill>
              <a:srgbClr val="FFC000"/>
            </a:solidFill>
            <a:prstDash val="solid"/>
            <a:headEnd type="none"/>
            <a:tailEnd type="none"/>
          </a:ln>
          <a:effectLst/>
        </p:spPr>
      </p:cxnSp>
      <p:cxnSp>
        <p:nvCxnSpPr>
          <p:cNvPr id="146" name="Shape 69"/>
          <p:cNvCxnSpPr>
            <a:stCxn id="137" idx="0"/>
            <a:endCxn id="136" idx="6"/>
          </p:cNvCxnSpPr>
          <p:nvPr/>
        </p:nvCxnSpPr>
        <p:spPr bwMode="auto">
          <a:xfrm rot="16200000" flipV="1">
            <a:off x="10351862" y="2983330"/>
            <a:ext cx="5785" cy="277412"/>
          </a:xfrm>
          <a:prstGeom prst="straightConnector1">
            <a:avLst/>
          </a:prstGeom>
          <a:noFill/>
          <a:ln w="19050" cap="flat" cmpd="sng" algn="ctr">
            <a:solidFill>
              <a:srgbClr val="FFC000"/>
            </a:solidFill>
            <a:prstDash val="solid"/>
            <a:headEnd type="none"/>
            <a:tailEnd type="none"/>
          </a:ln>
          <a:effectLst/>
        </p:spPr>
      </p:cxnSp>
      <p:sp>
        <p:nvSpPr>
          <p:cNvPr id="149" name="Text Box 30"/>
          <p:cNvSpPr txBox="1">
            <a:spLocks noChangeArrowheads="1"/>
          </p:cNvSpPr>
          <p:nvPr/>
        </p:nvSpPr>
        <p:spPr bwMode="auto">
          <a:xfrm>
            <a:off x="6793129" y="4458343"/>
            <a:ext cx="1850670" cy="425574"/>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Landmark-based</a:t>
            </a:r>
          </a:p>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Interior Tomography</a:t>
            </a:r>
          </a:p>
        </p:txBody>
      </p:sp>
      <p:sp>
        <p:nvSpPr>
          <p:cNvPr id="150" name="Text Box 30"/>
          <p:cNvSpPr txBox="1">
            <a:spLocks noChangeArrowheads="1"/>
          </p:cNvSpPr>
          <p:nvPr/>
        </p:nvSpPr>
        <p:spPr bwMode="auto">
          <a:xfrm>
            <a:off x="9304672" y="4458343"/>
            <a:ext cx="2405751" cy="610144"/>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Sparsity-based</a:t>
            </a:r>
          </a:p>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Interior Tomography</a:t>
            </a:r>
          </a:p>
        </p:txBody>
      </p:sp>
    </p:spTree>
    <p:extLst>
      <p:ext uri="{BB962C8B-B14F-4D97-AF65-F5344CB8AC3E}">
        <p14:creationId xmlns:p14="http://schemas.microsoft.com/office/powerpoint/2010/main" val="2212993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rotWithShape="1">
          <a:blip r:embed="rId2">
            <a:extLst>
              <a:ext uri="{28A0092B-C50C-407E-A947-70E740481C1C}">
                <a14:useLocalDpi xmlns:a14="http://schemas.microsoft.com/office/drawing/2010/main" val="0"/>
              </a:ext>
            </a:extLst>
          </a:blip>
          <a:srcRect l="23546" t="10902" r="23546" b="20677"/>
          <a:stretch/>
        </p:blipFill>
        <p:spPr>
          <a:xfrm>
            <a:off x="5966062" y="3626375"/>
            <a:ext cx="1737360" cy="1737360"/>
          </a:xfrm>
          <a:prstGeom prst="rect">
            <a:avLst/>
          </a:prstGeom>
          <a:ln w="25400">
            <a:noFill/>
          </a:ln>
        </p:spPr>
      </p:pic>
      <p:pic>
        <p:nvPicPr>
          <p:cNvPr id="8" name="Picture 7"/>
          <p:cNvPicPr preferRelativeResize="0">
            <a:picLocks/>
          </p:cNvPicPr>
          <p:nvPr/>
        </p:nvPicPr>
        <p:blipFill rotWithShape="1">
          <a:blip r:embed="rId3">
            <a:extLst>
              <a:ext uri="{BEBA8EAE-BF5A-486C-A8C5-ECC9F3942E4B}">
                <a14:imgProps xmlns:a14="http://schemas.microsoft.com/office/drawing/2010/main">
                  <a14:imgLayer r:embed="rId4">
                    <a14:imgEffect>
                      <a14:brightnessContrast bright="1000" contrast="30000"/>
                    </a14:imgEffect>
                  </a14:imgLayer>
                </a14:imgProps>
              </a:ext>
              <a:ext uri="{28A0092B-C50C-407E-A947-70E740481C1C}">
                <a14:useLocalDpi xmlns:a14="http://schemas.microsoft.com/office/drawing/2010/main" val="0"/>
              </a:ext>
            </a:extLst>
          </a:blip>
          <a:srcRect l="23546" t="10902" r="23546" b="20677"/>
          <a:stretch/>
        </p:blipFill>
        <p:spPr>
          <a:xfrm>
            <a:off x="8361061" y="3626375"/>
            <a:ext cx="1737360" cy="1737360"/>
          </a:xfrm>
          <a:prstGeom prst="rect">
            <a:avLst/>
          </a:prstGeom>
          <a:ln w="25400">
            <a:noFill/>
          </a:ln>
        </p:spPr>
      </p:pic>
      <p:pic>
        <p:nvPicPr>
          <p:cNvPr id="10" name="Picture 9"/>
          <p:cNvPicPr preferRelativeResize="0">
            <a:picLocks/>
          </p:cNvPicPr>
          <p:nvPr/>
        </p:nvPicPr>
        <p:blipFill rotWithShape="1">
          <a:blip r:embed="rId5">
            <a:extLst>
              <a:ext uri="{BEBA8EAE-BF5A-486C-A8C5-ECC9F3942E4B}">
                <a14:imgProps xmlns:a14="http://schemas.microsoft.com/office/drawing/2010/main">
                  <a14:imgLayer r:embed="rId6">
                    <a14:imgEffect>
                      <a14:brightnessContrast bright="1000" contrast="20000"/>
                    </a14:imgEffect>
                  </a14:imgLayer>
                </a14:imgProps>
              </a:ext>
              <a:ext uri="{28A0092B-C50C-407E-A947-70E740481C1C}">
                <a14:useLocalDpi xmlns:a14="http://schemas.microsoft.com/office/drawing/2010/main" val="0"/>
              </a:ext>
            </a:extLst>
          </a:blip>
          <a:srcRect l="23704" t="14223" r="23889" b="23851"/>
          <a:stretch/>
        </p:blipFill>
        <p:spPr>
          <a:xfrm>
            <a:off x="8361061" y="1786488"/>
            <a:ext cx="1737360" cy="1737360"/>
          </a:xfrm>
          <a:prstGeom prst="rect">
            <a:avLst/>
          </a:prstGeom>
          <a:ln w="25400">
            <a:noFill/>
          </a:ln>
        </p:spPr>
      </p:pic>
      <p:pic>
        <p:nvPicPr>
          <p:cNvPr id="11" name="Picture 10"/>
          <p:cNvPicPr preferRelativeResize="0">
            <a:picLocks/>
          </p:cNvPicPr>
          <p:nvPr/>
        </p:nvPicPr>
        <p:blipFill rotWithShape="1">
          <a:blip r:embed="rId7">
            <a:extLst>
              <a:ext uri="{BEBA8EAE-BF5A-486C-A8C5-ECC9F3942E4B}">
                <a14:imgProps xmlns:a14="http://schemas.microsoft.com/office/drawing/2010/main">
                  <a14:imgLayer r:embed="rId8">
                    <a14:imgEffect>
                      <a14:brightnessContrast bright="-6000"/>
                    </a14:imgEffect>
                  </a14:imgLayer>
                </a14:imgProps>
              </a:ext>
              <a:ext uri="{28A0092B-C50C-407E-A947-70E740481C1C}">
                <a14:useLocalDpi xmlns:a14="http://schemas.microsoft.com/office/drawing/2010/main" val="0"/>
              </a:ext>
            </a:extLst>
          </a:blip>
          <a:srcRect l="23546" t="10716" r="23546" b="20863"/>
          <a:stretch/>
        </p:blipFill>
        <p:spPr>
          <a:xfrm>
            <a:off x="5966062" y="1786488"/>
            <a:ext cx="1737360" cy="1737360"/>
          </a:xfrm>
          <a:prstGeom prst="rect">
            <a:avLst/>
          </a:prstGeom>
          <a:ln w="25400">
            <a:no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9918" y="1801181"/>
            <a:ext cx="3544231" cy="3544231"/>
          </a:xfrm>
          <a:prstGeom prst="rect">
            <a:avLst/>
          </a:prstGeom>
          <a:ln w="25400">
            <a:solidFill>
              <a:schemeClr val="tx1"/>
            </a:solidFill>
          </a:ln>
        </p:spPr>
      </p:pic>
      <p:sp>
        <p:nvSpPr>
          <p:cNvPr id="14" name="Oval 13"/>
          <p:cNvSpPr/>
          <p:nvPr/>
        </p:nvSpPr>
        <p:spPr>
          <a:xfrm>
            <a:off x="3714127" y="2850064"/>
            <a:ext cx="1240481" cy="124048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2984976" y="2923902"/>
            <a:ext cx="1240481" cy="1240481"/>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7" name="Curved Connector 26"/>
          <p:cNvCxnSpPr>
            <a:stCxn id="15" idx="0"/>
            <a:endCxn id="11" idx="1"/>
          </p:cNvCxnSpPr>
          <p:nvPr/>
        </p:nvCxnSpPr>
        <p:spPr>
          <a:xfrm rot="5400000" flipH="1" flipV="1">
            <a:off x="4651272" y="1609113"/>
            <a:ext cx="268734" cy="2360845"/>
          </a:xfrm>
          <a:prstGeom prst="curvedConnector2">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4" idx="6"/>
            <a:endCxn id="7" idx="1"/>
          </p:cNvCxnSpPr>
          <p:nvPr/>
        </p:nvCxnSpPr>
        <p:spPr>
          <a:xfrm>
            <a:off x="4954608" y="3470305"/>
            <a:ext cx="1011454" cy="102475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 Box 30"/>
          <p:cNvSpPr txBox="1">
            <a:spLocks noChangeArrowheads="1"/>
          </p:cNvSpPr>
          <p:nvPr/>
        </p:nvSpPr>
        <p:spPr bwMode="auto">
          <a:xfrm>
            <a:off x="1796853" y="5374006"/>
            <a:ext cx="3654055" cy="247747"/>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Global Reconstruction from Complete Projections</a:t>
            </a:r>
          </a:p>
        </p:txBody>
      </p:sp>
      <p:sp>
        <p:nvSpPr>
          <p:cNvPr id="32" name="Text Box 30"/>
          <p:cNvSpPr txBox="1">
            <a:spLocks noChangeArrowheads="1"/>
          </p:cNvSpPr>
          <p:nvPr/>
        </p:nvSpPr>
        <p:spPr bwMode="auto">
          <a:xfrm>
            <a:off x="5796376" y="5374006"/>
            <a:ext cx="2105784" cy="301431"/>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lang="en-US" sz="1800" dirty="0">
                <a:solidFill>
                  <a:srgbClr val="000000"/>
                </a:solidFill>
                <a:latin typeface="Arial"/>
                <a:cs typeface="Arial" pitchFamily="34" charset="0"/>
              </a:rPr>
              <a:t>Ground Truth ROIs</a:t>
            </a:r>
          </a:p>
          <a:p>
            <a:pPr marL="0" marR="0" lvl="0" indent="0" defTabSz="914400" rtl="0" eaLnBrk="0" fontAlgn="base" latinLnBrk="0" hangingPunct="0">
              <a:lnSpc>
                <a:spcPct val="90000"/>
              </a:lnSpc>
              <a:spcBef>
                <a:spcPct val="0"/>
              </a:spcBef>
              <a:spcAft>
                <a:spcPct val="0"/>
              </a:spcAft>
              <a:buClrTx/>
              <a:buSzTx/>
              <a:buFontTx/>
              <a:buNone/>
              <a:tabLst/>
              <a:defRPr/>
            </a:pPr>
            <a:r>
              <a:rPr lang="en-US" sz="1800" dirty="0">
                <a:solidFill>
                  <a:srgbClr val="000000"/>
                </a:solidFill>
                <a:latin typeface="Arial"/>
                <a:cs typeface="Arial" pitchFamily="34" charset="0"/>
              </a:rPr>
              <a:t>from Global Reconstruction</a:t>
            </a:r>
            <a:endPar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endParaRPr>
          </a:p>
        </p:txBody>
      </p:sp>
      <p:sp>
        <p:nvSpPr>
          <p:cNvPr id="33" name="Text Box 30"/>
          <p:cNvSpPr txBox="1">
            <a:spLocks noChangeArrowheads="1"/>
          </p:cNvSpPr>
          <p:nvPr/>
        </p:nvSpPr>
        <p:spPr bwMode="auto">
          <a:xfrm>
            <a:off x="8232105" y="5374006"/>
            <a:ext cx="1995271" cy="425574"/>
          </a:xfrm>
          <a:prstGeom prst="rect">
            <a:avLst/>
          </a:prstGeom>
          <a:noFill/>
          <a:ln w="9525">
            <a:noFill/>
            <a:miter lim="800000"/>
            <a:headEnd/>
            <a:tailEnd/>
          </a:ln>
          <a:effectLst/>
        </p:spPr>
        <p:txBody>
          <a:bodyPr lIns="0" tIns="0" rIns="0" bIns="0"/>
          <a:lstStyle>
            <a:defPPr>
              <a:defRPr lang="en-US"/>
            </a:defPPr>
            <a:lvl1pPr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1pPr>
            <a:lvl2pPr marL="4572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2pPr>
            <a:lvl3pPr marL="9144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3pPr>
            <a:lvl4pPr marL="13716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4pPr>
            <a:lvl5pPr marL="1828800" algn="ctr" rtl="0" eaLnBrk="0" fontAlgn="base" hangingPunct="0">
              <a:lnSpc>
                <a:spcPct val="90000"/>
              </a:lnSpc>
              <a:spcBef>
                <a:spcPct val="0"/>
              </a:spcBef>
              <a:spcAft>
                <a:spcPct val="0"/>
              </a:spcAft>
              <a:defRPr sz="3200" b="1" kern="1200" baseline="-25000">
                <a:solidFill>
                  <a:srgbClr val="FFFFFF"/>
                </a:solidFill>
                <a:latin typeface="Arial" charset="0"/>
                <a:ea typeface="宋体" pitchFamily="2" charset="-122"/>
                <a:cs typeface="+mn-cs"/>
              </a:defRPr>
            </a:lvl5pPr>
            <a:lvl6pPr marL="2286000" algn="l" defTabSz="914400" rtl="0" eaLnBrk="1" latinLnBrk="0" hangingPunct="1">
              <a:defRPr sz="3200" b="1" kern="1200" baseline="-25000">
                <a:solidFill>
                  <a:srgbClr val="FFFFFF"/>
                </a:solidFill>
                <a:latin typeface="Arial" charset="0"/>
                <a:ea typeface="宋体" pitchFamily="2" charset="-122"/>
                <a:cs typeface="+mn-cs"/>
              </a:defRPr>
            </a:lvl6pPr>
            <a:lvl7pPr marL="2743200" algn="l" defTabSz="914400" rtl="0" eaLnBrk="1" latinLnBrk="0" hangingPunct="1">
              <a:defRPr sz="3200" b="1" kern="1200" baseline="-25000">
                <a:solidFill>
                  <a:srgbClr val="FFFFFF"/>
                </a:solidFill>
                <a:latin typeface="Arial" charset="0"/>
                <a:ea typeface="宋体" pitchFamily="2" charset="-122"/>
                <a:cs typeface="+mn-cs"/>
              </a:defRPr>
            </a:lvl7pPr>
            <a:lvl8pPr marL="3200400" algn="l" defTabSz="914400" rtl="0" eaLnBrk="1" latinLnBrk="0" hangingPunct="1">
              <a:defRPr sz="3200" b="1" kern="1200" baseline="-25000">
                <a:solidFill>
                  <a:srgbClr val="FFFFFF"/>
                </a:solidFill>
                <a:latin typeface="Arial" charset="0"/>
                <a:ea typeface="宋体" pitchFamily="2" charset="-122"/>
                <a:cs typeface="+mn-cs"/>
              </a:defRPr>
            </a:lvl8pPr>
            <a:lvl9pPr marL="3657600" algn="l" defTabSz="914400" rtl="0" eaLnBrk="1" latinLnBrk="0" hangingPunct="1">
              <a:defRPr sz="3200" b="1" kern="1200" baseline="-25000">
                <a:solidFill>
                  <a:srgbClr val="FFFFFF"/>
                </a:solidFill>
                <a:latin typeface="Arial" charset="0"/>
                <a:ea typeface="宋体" pitchFamily="2" charset="-122"/>
                <a:cs typeface="+mn-cs"/>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800" u="none" strike="noStrike" kern="1200" cap="none" spc="0" normalizeH="0" baseline="-25000" noProof="0" dirty="0">
                <a:ln>
                  <a:noFill/>
                </a:ln>
                <a:solidFill>
                  <a:srgbClr val="000000"/>
                </a:solidFill>
                <a:effectLst/>
                <a:uLnTx/>
                <a:uFillTx/>
                <a:latin typeface="Arial"/>
                <a:ea typeface="宋体" pitchFamily="2" charset="-122"/>
                <a:cs typeface="Arial" pitchFamily="34" charset="0"/>
              </a:rPr>
              <a:t>Interior Reconstruction from Truncated Projection</a:t>
            </a:r>
          </a:p>
        </p:txBody>
      </p:sp>
      <p:sp>
        <p:nvSpPr>
          <p:cNvPr id="37" name="Title 1"/>
          <p:cNvSpPr>
            <a:spLocks noGrp="1"/>
          </p:cNvSpPr>
          <p:nvPr>
            <p:ph type="title"/>
          </p:nvPr>
        </p:nvSpPr>
        <p:spPr>
          <a:xfrm>
            <a:off x="0" y="216821"/>
            <a:ext cx="12192000" cy="791852"/>
          </a:xfrm>
        </p:spPr>
        <p:txBody>
          <a:bodyPr/>
          <a:lstStyle/>
          <a:p>
            <a:r>
              <a:rPr lang="en-US" sz="4400" dirty="0"/>
              <a:t>Interior Reconstruction</a:t>
            </a:r>
          </a:p>
        </p:txBody>
      </p:sp>
    </p:spTree>
    <p:extLst>
      <p:ext uri="{BB962C8B-B14F-4D97-AF65-F5344CB8AC3E}">
        <p14:creationId xmlns:p14="http://schemas.microsoft.com/office/powerpoint/2010/main" val="17758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Half-scan Angular Range</a:t>
            </a:r>
          </a:p>
        </p:txBody>
      </p:sp>
      <p:pic>
        <p:nvPicPr>
          <p:cNvPr id="4" name="Picture 3"/>
          <p:cNvPicPr>
            <a:picLocks noChangeAspect="1"/>
          </p:cNvPicPr>
          <p:nvPr/>
        </p:nvPicPr>
        <p:blipFill>
          <a:blip r:embed="rId2"/>
          <a:stretch>
            <a:fillRect/>
          </a:stretch>
        </p:blipFill>
        <p:spPr>
          <a:xfrm>
            <a:off x="3478824" y="1676554"/>
            <a:ext cx="5234352" cy="5104421"/>
          </a:xfrm>
          <a:prstGeom prst="rect">
            <a:avLst/>
          </a:prstGeom>
        </p:spPr>
      </p:pic>
      <p:sp>
        <p:nvSpPr>
          <p:cNvPr id="5" name="Freeform 4"/>
          <p:cNvSpPr/>
          <p:nvPr/>
        </p:nvSpPr>
        <p:spPr bwMode="auto">
          <a:xfrm>
            <a:off x="3876783" y="2393671"/>
            <a:ext cx="4232953" cy="2772610"/>
          </a:xfrm>
          <a:custGeom>
            <a:avLst/>
            <a:gdLst>
              <a:gd name="connsiteX0" fmla="*/ 0 w 4232953"/>
              <a:gd name="connsiteY0" fmla="*/ 3893906 h 3904180"/>
              <a:gd name="connsiteX1" fmla="*/ 4232953 w 4232953"/>
              <a:gd name="connsiteY1" fmla="*/ 3904180 h 3904180"/>
              <a:gd name="connsiteX2" fmla="*/ 1387011 w 4232953"/>
              <a:gd name="connsiteY2" fmla="*/ 20548 h 3904180"/>
              <a:gd name="connsiteX3" fmla="*/ 1376737 w 4232953"/>
              <a:gd name="connsiteY3" fmla="*/ 0 h 3904180"/>
              <a:gd name="connsiteX4" fmla="*/ 1345915 w 4232953"/>
              <a:gd name="connsiteY4" fmla="*/ 0 h 3904180"/>
              <a:gd name="connsiteX0" fmla="*/ 0 w 4232953"/>
              <a:gd name="connsiteY0" fmla="*/ 3893906 h 3904180"/>
              <a:gd name="connsiteX1" fmla="*/ 4232953 w 4232953"/>
              <a:gd name="connsiteY1" fmla="*/ 3904180 h 3904180"/>
              <a:gd name="connsiteX2" fmla="*/ 1387011 w 4232953"/>
              <a:gd name="connsiteY2" fmla="*/ 20548 h 3904180"/>
              <a:gd name="connsiteX3" fmla="*/ 1376737 w 4232953"/>
              <a:gd name="connsiteY3" fmla="*/ 0 h 3904180"/>
              <a:gd name="connsiteX4" fmla="*/ 1574515 w 4232953"/>
              <a:gd name="connsiteY4" fmla="*/ 720090 h 3904180"/>
              <a:gd name="connsiteX0" fmla="*/ 0 w 4232953"/>
              <a:gd name="connsiteY0" fmla="*/ 3873358 h 3883632"/>
              <a:gd name="connsiteX1" fmla="*/ 4232953 w 4232953"/>
              <a:gd name="connsiteY1" fmla="*/ 3883632 h 3883632"/>
              <a:gd name="connsiteX2" fmla="*/ 1387011 w 4232953"/>
              <a:gd name="connsiteY2" fmla="*/ 0 h 3883632"/>
              <a:gd name="connsiteX3" fmla="*/ 1574515 w 4232953"/>
              <a:gd name="connsiteY3" fmla="*/ 699542 h 3883632"/>
              <a:gd name="connsiteX0" fmla="*/ 0 w 4232953"/>
              <a:gd name="connsiteY0" fmla="*/ 3173816 h 3184090"/>
              <a:gd name="connsiteX1" fmla="*/ 4232953 w 4232953"/>
              <a:gd name="connsiteY1" fmla="*/ 3184090 h 3184090"/>
              <a:gd name="connsiteX2" fmla="*/ 1574515 w 4232953"/>
              <a:gd name="connsiteY2" fmla="*/ 0 h 3184090"/>
              <a:gd name="connsiteX0" fmla="*/ 0 w 4232953"/>
              <a:gd name="connsiteY0" fmla="*/ 2602316 h 2612590"/>
              <a:gd name="connsiteX1" fmla="*/ 4232953 w 4232953"/>
              <a:gd name="connsiteY1" fmla="*/ 2612590 h 2612590"/>
              <a:gd name="connsiteX2" fmla="*/ 2248885 w 4232953"/>
              <a:gd name="connsiteY2" fmla="*/ 0 h 2612590"/>
              <a:gd name="connsiteX0" fmla="*/ 0 w 4232953"/>
              <a:gd name="connsiteY0" fmla="*/ 2739476 h 2749750"/>
              <a:gd name="connsiteX1" fmla="*/ 4232953 w 4232953"/>
              <a:gd name="connsiteY1" fmla="*/ 2749750 h 2749750"/>
              <a:gd name="connsiteX2" fmla="*/ 2066005 w 4232953"/>
              <a:gd name="connsiteY2" fmla="*/ 0 h 2749750"/>
              <a:gd name="connsiteX0" fmla="*/ 0 w 4232953"/>
              <a:gd name="connsiteY0" fmla="*/ 2762336 h 2772610"/>
              <a:gd name="connsiteX1" fmla="*/ 4232953 w 4232953"/>
              <a:gd name="connsiteY1" fmla="*/ 2772610 h 2772610"/>
              <a:gd name="connsiteX2" fmla="*/ 2146015 w 4232953"/>
              <a:gd name="connsiteY2" fmla="*/ 0 h 2772610"/>
            </a:gdLst>
            <a:ahLst/>
            <a:cxnLst>
              <a:cxn ang="0">
                <a:pos x="connsiteX0" y="connsiteY0"/>
              </a:cxn>
              <a:cxn ang="0">
                <a:pos x="connsiteX1" y="connsiteY1"/>
              </a:cxn>
              <a:cxn ang="0">
                <a:pos x="connsiteX2" y="connsiteY2"/>
              </a:cxn>
            </a:cxnLst>
            <a:rect l="l" t="t" r="r" b="b"/>
            <a:pathLst>
              <a:path w="4232953" h="2772610">
                <a:moveTo>
                  <a:pt x="0" y="2762336"/>
                </a:moveTo>
                <a:lnTo>
                  <a:pt x="4232953" y="2772610"/>
                </a:lnTo>
                <a:lnTo>
                  <a:pt x="2146015" y="0"/>
                </a:lnTo>
              </a:path>
            </a:pathLst>
          </a:custGeom>
          <a:solidFill>
            <a:srgbClr val="FF00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Rounded Rectangle 5"/>
          <p:cNvSpPr/>
          <p:nvPr/>
        </p:nvSpPr>
        <p:spPr bwMode="auto">
          <a:xfrm>
            <a:off x="2900736" y="1476137"/>
            <a:ext cx="619184" cy="5390447"/>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p>
        </p:txBody>
      </p:sp>
      <p:sp>
        <p:nvSpPr>
          <p:cNvPr id="7" name="Rounded Rectangle 6"/>
          <p:cNvSpPr/>
          <p:nvPr/>
        </p:nvSpPr>
        <p:spPr bwMode="auto">
          <a:xfrm>
            <a:off x="3478824" y="6004482"/>
            <a:ext cx="808924" cy="85104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p>
        </p:txBody>
      </p:sp>
      <p:cxnSp>
        <p:nvCxnSpPr>
          <p:cNvPr id="8" name="Straight Connector 7"/>
          <p:cNvCxnSpPr/>
          <p:nvPr/>
        </p:nvCxnSpPr>
        <p:spPr bwMode="auto">
          <a:xfrm flipH="1">
            <a:off x="6038850" y="2728481"/>
            <a:ext cx="2800350" cy="1371600"/>
          </a:xfrm>
          <a:prstGeom prst="line">
            <a:avLst/>
          </a:prstGeom>
          <a:solidFill>
            <a:schemeClr val="accent1"/>
          </a:solidFill>
          <a:ln w="63500" cap="flat" cmpd="sng" algn="ctr">
            <a:solidFill>
              <a:srgbClr val="00B050">
                <a:alpha val="50000"/>
              </a:srgbClr>
            </a:solidFill>
            <a:prstDash val="solid"/>
            <a:round/>
            <a:headEnd type="none" w="med" len="med"/>
            <a:tailEnd type="none" w="med" len="med"/>
          </a:ln>
          <a:effectLst/>
        </p:spPr>
      </p:cxnSp>
      <p:cxnSp>
        <p:nvCxnSpPr>
          <p:cNvPr id="11" name="Straight Connector 10"/>
          <p:cNvCxnSpPr/>
          <p:nvPr/>
        </p:nvCxnSpPr>
        <p:spPr bwMode="auto">
          <a:xfrm flipH="1" flipV="1">
            <a:off x="6038850" y="4100082"/>
            <a:ext cx="2674326" cy="1381735"/>
          </a:xfrm>
          <a:prstGeom prst="line">
            <a:avLst/>
          </a:prstGeom>
          <a:solidFill>
            <a:schemeClr val="accent1"/>
          </a:solidFill>
          <a:ln w="63500" cap="flat" cmpd="sng" algn="ctr">
            <a:solidFill>
              <a:srgbClr val="00B050">
                <a:alpha val="50000"/>
              </a:srgbClr>
            </a:solidFill>
            <a:prstDash val="solid"/>
            <a:round/>
            <a:headEnd type="none" w="med" len="med"/>
            <a:tailEnd type="none" w="med" len="med"/>
          </a:ln>
          <a:effectLst/>
        </p:spPr>
      </p:cxnSp>
      <p:sp>
        <p:nvSpPr>
          <p:cNvPr id="15" name="Arc 14"/>
          <p:cNvSpPr/>
          <p:nvPr/>
        </p:nvSpPr>
        <p:spPr bwMode="auto">
          <a:xfrm>
            <a:off x="6416040" y="3802901"/>
            <a:ext cx="468630" cy="628585"/>
          </a:xfrm>
          <a:prstGeom prst="arc">
            <a:avLst>
              <a:gd name="adj1" fmla="val 16200000"/>
              <a:gd name="adj2" fmla="val 5316845"/>
            </a:avLst>
          </a:prstGeom>
          <a:noFill/>
          <a:ln w="63500" cap="flat" cmpd="sng" algn="ctr">
            <a:solidFill>
              <a:srgbClr val="00B05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916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Merits of Interior Tomography</a:t>
            </a:r>
            <a:endParaRPr lang="en-US" sz="4400" dirty="0"/>
          </a:p>
        </p:txBody>
      </p:sp>
      <p:sp>
        <p:nvSpPr>
          <p:cNvPr id="6" name="Rectangle 3"/>
          <p:cNvSpPr>
            <a:spLocks noChangeArrowheads="1"/>
          </p:cNvSpPr>
          <p:nvPr/>
        </p:nvSpPr>
        <p:spPr bwMode="auto">
          <a:xfrm>
            <a:off x="3711954" y="2138966"/>
            <a:ext cx="4768092" cy="3372843"/>
          </a:xfrm>
          <a:prstGeom prst="rect">
            <a:avLst/>
          </a:prstGeom>
          <a:noFill/>
          <a:ln w="50800">
            <a:noFill/>
            <a:miter lim="800000"/>
            <a:headEnd/>
            <a:tailEnd/>
          </a:ln>
        </p:spPr>
        <p:txBody>
          <a:bodyPr wrap="square" lIns="90614" tIns="44512" rIns="90614" bIns="44512">
            <a:spAutoFit/>
          </a:bodyPr>
          <a:lstStyle/>
          <a:p>
            <a:pPr>
              <a:spcBef>
                <a:spcPts val="501"/>
              </a:spcBef>
              <a:spcAft>
                <a:spcPts val="501"/>
              </a:spcAft>
              <a:buFontTx/>
              <a:buChar char="•"/>
            </a:pPr>
            <a:r>
              <a:rPr lang="en-US" altLang="zh-CN" sz="3600" b="1" dirty="0"/>
              <a:t> Less Is Deeper</a:t>
            </a:r>
          </a:p>
          <a:p>
            <a:pPr>
              <a:spcBef>
                <a:spcPts val="501"/>
              </a:spcBef>
              <a:spcAft>
                <a:spcPts val="501"/>
              </a:spcAft>
              <a:buFontTx/>
              <a:buChar char="•"/>
            </a:pPr>
            <a:r>
              <a:rPr lang="en-US" altLang="zh-CN" sz="3600" b="1" dirty="0"/>
              <a:t> Less Is Larger</a:t>
            </a:r>
          </a:p>
          <a:p>
            <a:pPr>
              <a:spcBef>
                <a:spcPts val="501"/>
              </a:spcBef>
              <a:spcAft>
                <a:spcPts val="501"/>
              </a:spcAft>
              <a:buFontTx/>
              <a:buChar char="•"/>
            </a:pPr>
            <a:r>
              <a:rPr lang="en-US" altLang="zh-CN" sz="3600" b="1" dirty="0"/>
              <a:t> Less Is Faster</a:t>
            </a:r>
          </a:p>
          <a:p>
            <a:pPr>
              <a:spcBef>
                <a:spcPts val="501"/>
              </a:spcBef>
              <a:spcAft>
                <a:spcPts val="501"/>
              </a:spcAft>
              <a:buFontTx/>
              <a:buChar char="•"/>
            </a:pPr>
            <a:r>
              <a:rPr lang="en-US" altLang="zh-CN" sz="3600" b="1" dirty="0"/>
              <a:t> Less Is Less</a:t>
            </a:r>
          </a:p>
          <a:p>
            <a:pPr>
              <a:spcBef>
                <a:spcPts val="501"/>
              </a:spcBef>
              <a:spcAft>
                <a:spcPts val="501"/>
              </a:spcAft>
              <a:buFontTx/>
              <a:buChar char="•"/>
            </a:pPr>
            <a:r>
              <a:rPr lang="en-US" altLang="zh-CN" sz="3600" b="1" dirty="0"/>
              <a:t> Less Is More</a:t>
            </a:r>
          </a:p>
        </p:txBody>
      </p:sp>
    </p:spTree>
    <p:extLst>
      <p:ext uri="{BB962C8B-B14F-4D97-AF65-F5344CB8AC3E}">
        <p14:creationId xmlns:p14="http://schemas.microsoft.com/office/powerpoint/2010/main" val="2146399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Less Is Deeper</a:t>
            </a:r>
            <a:endParaRPr lang="en-US" sz="4400" dirty="0"/>
          </a:p>
        </p:txBody>
      </p:sp>
      <p:sp>
        <p:nvSpPr>
          <p:cNvPr id="4" name="Content Placeholder 3"/>
          <p:cNvSpPr>
            <a:spLocks noGrp="1" noChangeArrowheads="1"/>
          </p:cNvSpPr>
          <p:nvPr>
            <p:ph idx="1"/>
          </p:nvPr>
        </p:nvSpPr>
        <p:spPr bwMode="auto">
          <a:xfrm>
            <a:off x="861467" y="3053749"/>
            <a:ext cx="10469065" cy="1751887"/>
          </a:xfrm>
          <a:prstGeom prst="rect">
            <a:avLst/>
          </a:prstGeom>
          <a:noFill/>
          <a:ln w="50800">
            <a:noFill/>
            <a:miter lim="800000"/>
            <a:headEnd/>
            <a:tailEnd/>
          </a:ln>
        </p:spPr>
        <p:txBody>
          <a:bodyPr wrap="square" lIns="90614" tIns="44512" rIns="90614" bIns="44512">
            <a:spAutoFit/>
          </a:bodyPr>
          <a:lstStyle/>
          <a:p>
            <a:pPr marL="68580" indent="0">
              <a:spcBef>
                <a:spcPts val="501"/>
              </a:spcBef>
              <a:spcAft>
                <a:spcPts val="501"/>
              </a:spcAft>
              <a:buNone/>
            </a:pPr>
            <a:r>
              <a:rPr lang="en-US" altLang="zh-CN" sz="3600" dirty="0">
                <a:solidFill>
                  <a:srgbClr val="0033CC"/>
                </a:solidFill>
              </a:rPr>
              <a:t>Use of </a:t>
            </a:r>
            <a:r>
              <a:rPr lang="en-US" altLang="zh-CN" sz="3600" dirty="0">
                <a:solidFill>
                  <a:srgbClr val="FF0000"/>
                </a:solidFill>
              </a:rPr>
              <a:t>less</a:t>
            </a:r>
            <a:r>
              <a:rPr lang="en-US" altLang="zh-CN" sz="3600" dirty="0">
                <a:solidFill>
                  <a:srgbClr val="0033CC"/>
                </a:solidFill>
              </a:rPr>
              <a:t> projection data for accurate image reconstruction  demands </a:t>
            </a:r>
            <a:r>
              <a:rPr lang="en-US" altLang="zh-CN" sz="3600" dirty="0">
                <a:solidFill>
                  <a:srgbClr val="FF0000"/>
                </a:solidFill>
              </a:rPr>
              <a:t>deeper</a:t>
            </a:r>
            <a:r>
              <a:rPr lang="en-US" altLang="zh-CN" sz="3600" dirty="0">
                <a:solidFill>
                  <a:srgbClr val="0033CC"/>
                </a:solidFill>
              </a:rPr>
              <a:t> insight, more advanced theory and more powerful tools.</a:t>
            </a:r>
          </a:p>
        </p:txBody>
      </p:sp>
    </p:spTree>
    <p:extLst>
      <p:ext uri="{BB962C8B-B14F-4D97-AF65-F5344CB8AC3E}">
        <p14:creationId xmlns:p14="http://schemas.microsoft.com/office/powerpoint/2010/main" val="526787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Computed Tomography (Wholesale)</a:t>
            </a:r>
            <a:endParaRPr lang="en-US" sz="4400" dirty="0"/>
          </a:p>
        </p:txBody>
      </p:sp>
      <p:graphicFrame>
        <p:nvGraphicFramePr>
          <p:cNvPr id="4" name="Object 3"/>
          <p:cNvGraphicFramePr>
            <a:graphicFrameLocks noChangeAspect="1"/>
          </p:cNvGraphicFramePr>
          <p:nvPr/>
        </p:nvGraphicFramePr>
        <p:xfrm>
          <a:off x="3744823" y="3540280"/>
          <a:ext cx="1262228" cy="1262228"/>
        </p:xfrm>
        <a:graphic>
          <a:graphicData uri="http://schemas.openxmlformats.org/presentationml/2006/ole">
            <mc:AlternateContent xmlns:mc="http://schemas.openxmlformats.org/markup-compatibility/2006">
              <mc:Choice xmlns:v="urn:schemas-microsoft-com:vml" Requires="v">
                <p:oleObj spid="_x0000_s11338" name="Image" r:id="rId3" imgW="1855277" imgH="1855277" progId="">
                  <p:embed/>
                </p:oleObj>
              </mc:Choice>
              <mc:Fallback>
                <p:oleObj name="Image" r:id="rId3" imgW="1855277" imgH="1855277" progId="">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823" y="3540280"/>
                        <a:ext cx="1262228" cy="1262228"/>
                      </a:xfrm>
                      <a:prstGeom prst="rect">
                        <a:avLst/>
                      </a:prstGeom>
                      <a:noFill/>
                      <a:ln w="50800">
                        <a:solidFill>
                          <a:schemeClr val="folHlink"/>
                        </a:solidFill>
                        <a:miter lim="800000"/>
                        <a:headEnd/>
                        <a:tailEnd/>
                      </a:ln>
                      <a:effectLst/>
                      <a:extLst>
                        <a:ext uri="{909E8E84-426E-40DD-AFC4-6F175D3DCCD1}">
                          <a14:hiddenFill xmlns:a14="http://schemas.microsoft.com/office/drawing/2010/main">
                            <a:solidFill>
                              <a:srgbClr val="00279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4" descr="proj"/>
          <p:cNvPicPr>
            <a:picLocks noChangeAspect="1" noChangeArrowheads="1"/>
          </p:cNvPicPr>
          <p:nvPr/>
        </p:nvPicPr>
        <p:blipFill>
          <a:blip r:embed="rId5" cstate="print"/>
          <a:srcRect/>
          <a:stretch>
            <a:fillRect/>
          </a:stretch>
        </p:blipFill>
        <p:spPr bwMode="auto">
          <a:xfrm>
            <a:off x="7404332" y="3506897"/>
            <a:ext cx="1960109" cy="1416429"/>
          </a:xfrm>
          <a:prstGeom prst="rect">
            <a:avLst/>
          </a:prstGeom>
          <a:noFill/>
          <a:ln w="28575">
            <a:solidFill>
              <a:srgbClr val="009900"/>
            </a:solidFill>
            <a:miter lim="800000"/>
            <a:headEnd/>
            <a:tailEnd/>
          </a:ln>
        </p:spPr>
      </p:pic>
      <p:sp>
        <p:nvSpPr>
          <p:cNvPr id="6" name="Line 5"/>
          <p:cNvSpPr>
            <a:spLocks noChangeShapeType="1"/>
          </p:cNvSpPr>
          <p:nvPr/>
        </p:nvSpPr>
        <p:spPr bwMode="auto">
          <a:xfrm>
            <a:off x="6998954" y="4918558"/>
            <a:ext cx="3147622" cy="4769"/>
          </a:xfrm>
          <a:prstGeom prst="line">
            <a:avLst/>
          </a:prstGeom>
          <a:noFill/>
          <a:ln w="50800">
            <a:solidFill>
              <a:srgbClr val="009900"/>
            </a:solidFill>
            <a:round/>
            <a:headEnd/>
            <a:tailEnd type="triangle" w="med" len="med"/>
          </a:ln>
        </p:spPr>
        <p:txBody>
          <a:bodyPr wrap="none" anchor="ctr"/>
          <a:lstStyle/>
          <a:p>
            <a:endParaRPr lang="en-US" b="1">
              <a:latin typeface="Arial" panose="020B0604020202020204" pitchFamily="34" charset="0"/>
              <a:cs typeface="Arial" panose="020B0604020202020204" pitchFamily="34" charset="0"/>
            </a:endParaRPr>
          </a:p>
        </p:txBody>
      </p:sp>
      <p:sp>
        <p:nvSpPr>
          <p:cNvPr id="7" name="Line 6"/>
          <p:cNvSpPr>
            <a:spLocks noChangeShapeType="1"/>
          </p:cNvSpPr>
          <p:nvPr/>
        </p:nvSpPr>
        <p:spPr bwMode="auto">
          <a:xfrm flipH="1">
            <a:off x="8385180" y="2801067"/>
            <a:ext cx="1590" cy="2149285"/>
          </a:xfrm>
          <a:prstGeom prst="line">
            <a:avLst/>
          </a:prstGeom>
          <a:noFill/>
          <a:ln w="50800">
            <a:solidFill>
              <a:srgbClr val="0099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8" name="Rectangle 7"/>
          <p:cNvSpPr>
            <a:spLocks noChangeArrowheads="1"/>
          </p:cNvSpPr>
          <p:nvPr/>
        </p:nvSpPr>
        <p:spPr bwMode="auto">
          <a:xfrm>
            <a:off x="10144987" y="4754816"/>
            <a:ext cx="259942"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t</a:t>
            </a:r>
          </a:p>
        </p:txBody>
      </p:sp>
      <p:sp>
        <p:nvSpPr>
          <p:cNvPr id="9" name="Rectangle 8"/>
          <p:cNvSpPr>
            <a:spLocks noChangeArrowheads="1"/>
          </p:cNvSpPr>
          <p:nvPr/>
        </p:nvSpPr>
        <p:spPr bwMode="auto">
          <a:xfrm>
            <a:off x="8447179" y="2751784"/>
            <a:ext cx="311238" cy="339577"/>
          </a:xfrm>
          <a:prstGeom prst="rect">
            <a:avLst/>
          </a:prstGeom>
          <a:noFill/>
          <a:ln w="50800">
            <a:noFill/>
            <a:miter lim="800000"/>
            <a:headEnd/>
            <a:tailEnd/>
          </a:ln>
        </p:spPr>
        <p:txBody>
          <a:bodyPr wrap="none" lIns="90614" tIns="44512" rIns="90614" bIns="44512">
            <a:spAutoFit/>
          </a:bodyPr>
          <a:lstStyle/>
          <a:p>
            <a:pPr>
              <a:lnSpc>
                <a:spcPct val="90000"/>
              </a:lnSpc>
            </a:pPr>
            <a:r>
              <a:rPr lang="zh-CN" altLang="en-US" sz="1803" b="1" dirty="0">
                <a:latin typeface="Arial" panose="020B0604020202020204" pitchFamily="34" charset="0"/>
                <a:cs typeface="Arial" panose="020B0604020202020204" pitchFamily="34" charset="0"/>
              </a:rPr>
              <a:t>θ</a:t>
            </a:r>
          </a:p>
        </p:txBody>
      </p:sp>
      <p:sp>
        <p:nvSpPr>
          <p:cNvPr id="10" name="Rectangle 9"/>
          <p:cNvSpPr>
            <a:spLocks noChangeArrowheads="1"/>
          </p:cNvSpPr>
          <p:nvPr/>
        </p:nvSpPr>
        <p:spPr bwMode="auto">
          <a:xfrm>
            <a:off x="6993919" y="2839220"/>
            <a:ext cx="1192812" cy="295536"/>
          </a:xfrm>
          <a:prstGeom prst="rect">
            <a:avLst/>
          </a:prstGeom>
          <a:noFill/>
          <a:ln w="12700">
            <a:noFill/>
            <a:miter lim="800000"/>
            <a:headEnd/>
            <a:tailEnd/>
          </a:ln>
        </p:spPr>
        <p:txBody>
          <a:bodyPr wrap="none" lIns="63588" tIns="25435" rIns="63588" bIns="25435">
            <a:spAutoFit/>
          </a:bodyPr>
          <a:lstStyle/>
          <a:p>
            <a:pPr algn="ctr" eaLnBrk="0" hangingPunct="0">
              <a:lnSpc>
                <a:spcPct val="88000"/>
              </a:lnSpc>
            </a:pPr>
            <a:r>
              <a:rPr lang="en-US" altLang="zh-CN" sz="1803" b="1">
                <a:latin typeface="Arial" panose="020B0604020202020204" pitchFamily="34" charset="0"/>
                <a:cs typeface="Arial" panose="020B0604020202020204" pitchFamily="34" charset="0"/>
              </a:rPr>
              <a:t>Sinogram</a:t>
            </a:r>
          </a:p>
        </p:txBody>
      </p:sp>
      <p:sp>
        <p:nvSpPr>
          <p:cNvPr id="11" name="Line 10"/>
          <p:cNvSpPr>
            <a:spLocks noChangeShapeType="1"/>
          </p:cNvSpPr>
          <p:nvPr/>
        </p:nvSpPr>
        <p:spPr bwMode="auto">
          <a:xfrm>
            <a:off x="3879949" y="2761323"/>
            <a:ext cx="1467301" cy="1478428"/>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2" name="Line 11"/>
          <p:cNvSpPr>
            <a:spLocks noChangeShapeType="1"/>
          </p:cNvSpPr>
          <p:nvPr/>
        </p:nvSpPr>
        <p:spPr bwMode="auto">
          <a:xfrm>
            <a:off x="3476163" y="3230288"/>
            <a:ext cx="1408481" cy="1418019"/>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3" name="Line 12"/>
          <p:cNvSpPr>
            <a:spLocks noChangeShapeType="1"/>
          </p:cNvSpPr>
          <p:nvPr/>
        </p:nvSpPr>
        <p:spPr bwMode="auto">
          <a:xfrm>
            <a:off x="3011967" y="3640432"/>
            <a:ext cx="1502274" cy="1500684"/>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4" name="Line 13"/>
          <p:cNvSpPr>
            <a:spLocks noChangeShapeType="1"/>
          </p:cNvSpPr>
          <p:nvPr/>
        </p:nvSpPr>
        <p:spPr bwMode="auto">
          <a:xfrm flipH="1">
            <a:off x="2743307" y="2475177"/>
            <a:ext cx="1424378" cy="1421199"/>
          </a:xfrm>
          <a:prstGeom prst="line">
            <a:avLst/>
          </a:prstGeom>
          <a:noFill/>
          <a:ln w="76200">
            <a:solidFill>
              <a:srgbClr val="009900"/>
            </a:solidFill>
            <a:round/>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a:off x="3274270" y="4813636"/>
            <a:ext cx="880698" cy="337018"/>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X-rays</a:t>
            </a:r>
          </a:p>
        </p:txBody>
      </p:sp>
      <p:sp>
        <p:nvSpPr>
          <p:cNvPr id="16" name="Rectangle 15"/>
          <p:cNvSpPr>
            <a:spLocks noChangeArrowheads="1"/>
          </p:cNvSpPr>
          <p:nvPr/>
        </p:nvSpPr>
        <p:spPr bwMode="auto">
          <a:xfrm rot="18949403">
            <a:off x="2365158" y="2597982"/>
            <a:ext cx="1846837" cy="539706"/>
          </a:xfrm>
          <a:prstGeom prst="rect">
            <a:avLst/>
          </a:prstGeom>
          <a:noFill/>
          <a:ln w="12700">
            <a:noFill/>
            <a:miter lim="800000"/>
            <a:headEnd/>
            <a:tailEnd/>
          </a:ln>
        </p:spPr>
        <p:txBody>
          <a:bodyPr wrap="none" lIns="63588" tIns="25435" rIns="63588" bIns="25435">
            <a:spAutoFit/>
          </a:bodyPr>
          <a:lstStyle/>
          <a:p>
            <a:pPr eaLnBrk="0" hangingPunct="0">
              <a:lnSpc>
                <a:spcPct val="88000"/>
              </a:lnSpc>
            </a:pPr>
            <a:r>
              <a:rPr lang="en-US" altLang="zh-CN" sz="1803" b="1">
                <a:latin typeface="Arial" panose="020B0604020202020204" pitchFamily="34" charset="0"/>
                <a:cs typeface="Arial" panose="020B0604020202020204" pitchFamily="34" charset="0"/>
              </a:rPr>
              <a:t>Projection:</a:t>
            </a:r>
            <a:br>
              <a:rPr lang="en-US" altLang="zh-CN" sz="1803" b="1">
                <a:latin typeface="Arial" panose="020B0604020202020204" pitchFamily="34" charset="0"/>
                <a:cs typeface="Arial" panose="020B0604020202020204" pitchFamily="34" charset="0"/>
              </a:rPr>
            </a:br>
            <a:r>
              <a:rPr lang="en-US" altLang="zh-CN" sz="1803" b="1">
                <a:latin typeface="Arial" panose="020B0604020202020204" pitchFamily="34" charset="0"/>
                <a:cs typeface="Arial" panose="020B0604020202020204" pitchFamily="34" charset="0"/>
              </a:rPr>
              <a:t>Linear integrals</a:t>
            </a:r>
          </a:p>
        </p:txBody>
      </p:sp>
      <p:sp>
        <p:nvSpPr>
          <p:cNvPr id="17" name="Line 16"/>
          <p:cNvSpPr>
            <a:spLocks noChangeShapeType="1"/>
          </p:cNvSpPr>
          <p:nvPr/>
        </p:nvSpPr>
        <p:spPr bwMode="auto">
          <a:xfrm>
            <a:off x="3228168" y="3417873"/>
            <a:ext cx="1402122" cy="1410070"/>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8" name="Line 17"/>
          <p:cNvSpPr>
            <a:spLocks noChangeShapeType="1"/>
          </p:cNvSpPr>
          <p:nvPr/>
        </p:nvSpPr>
        <p:spPr bwMode="auto">
          <a:xfrm>
            <a:off x="3693952" y="3010909"/>
            <a:ext cx="1395764" cy="1418019"/>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0" name="Line 19"/>
          <p:cNvSpPr>
            <a:spLocks noChangeShapeType="1"/>
          </p:cNvSpPr>
          <p:nvPr/>
        </p:nvSpPr>
        <p:spPr bwMode="auto">
          <a:xfrm>
            <a:off x="2965866" y="4169804"/>
            <a:ext cx="3125366" cy="0"/>
          </a:xfrm>
          <a:prstGeom prst="line">
            <a:avLst/>
          </a:prstGeom>
          <a:noFill/>
          <a:ln w="50800">
            <a:solidFill>
              <a:schemeClr val="tx1"/>
            </a:solidFill>
            <a:round/>
            <a:headEnd/>
            <a:tailEnd type="triangle" w="med" len="med"/>
          </a:ln>
        </p:spPr>
        <p:txBody>
          <a:bodyPr wrap="none" anchor="ctr"/>
          <a:lstStyle/>
          <a:p>
            <a:endParaRPr lang="en-US" b="1">
              <a:latin typeface="Arial" panose="020B0604020202020204" pitchFamily="34" charset="0"/>
              <a:cs typeface="Arial" panose="020B0604020202020204" pitchFamily="34" charset="0"/>
            </a:endParaRPr>
          </a:p>
        </p:txBody>
      </p:sp>
      <p:sp>
        <p:nvSpPr>
          <p:cNvPr id="21" name="Line 20"/>
          <p:cNvSpPr>
            <a:spLocks noChangeShapeType="1"/>
          </p:cNvSpPr>
          <p:nvPr/>
        </p:nvSpPr>
        <p:spPr bwMode="auto">
          <a:xfrm>
            <a:off x="4385475" y="2882141"/>
            <a:ext cx="0" cy="2508559"/>
          </a:xfrm>
          <a:prstGeom prst="line">
            <a:avLst/>
          </a:prstGeom>
          <a:noFill/>
          <a:ln w="50800">
            <a:solidFill>
              <a:schemeClr val="tx1"/>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2" name="Arc 21"/>
          <p:cNvSpPr>
            <a:spLocks/>
          </p:cNvSpPr>
          <p:nvPr/>
        </p:nvSpPr>
        <p:spPr bwMode="auto">
          <a:xfrm>
            <a:off x="5145356" y="3475102"/>
            <a:ext cx="413324" cy="6803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rgbClr val="0099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3" name="Rectangle 22"/>
          <p:cNvSpPr>
            <a:spLocks noChangeArrowheads="1"/>
          </p:cNvSpPr>
          <p:nvPr/>
        </p:nvSpPr>
        <p:spPr bwMode="auto">
          <a:xfrm>
            <a:off x="5474425" y="2821732"/>
            <a:ext cx="259942"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t</a:t>
            </a:r>
          </a:p>
        </p:txBody>
      </p:sp>
      <p:sp>
        <p:nvSpPr>
          <p:cNvPr id="24" name="Rectangle 23"/>
          <p:cNvSpPr>
            <a:spLocks noChangeArrowheads="1"/>
          </p:cNvSpPr>
          <p:nvPr/>
        </p:nvSpPr>
        <p:spPr bwMode="auto">
          <a:xfrm>
            <a:off x="5183509" y="3675405"/>
            <a:ext cx="311238"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zh-CN" altLang="en-US" sz="1803" b="1" dirty="0">
                <a:latin typeface="Arial" panose="020B0604020202020204" pitchFamily="34" charset="0"/>
                <a:cs typeface="Arial" panose="020B0604020202020204" pitchFamily="34" charset="0"/>
              </a:rPr>
              <a:t>θ</a:t>
            </a:r>
          </a:p>
        </p:txBody>
      </p:sp>
      <p:sp>
        <p:nvSpPr>
          <p:cNvPr id="25" name="Rectangle 24"/>
          <p:cNvSpPr>
            <a:spLocks noChangeArrowheads="1"/>
          </p:cNvSpPr>
          <p:nvPr/>
        </p:nvSpPr>
        <p:spPr bwMode="auto">
          <a:xfrm>
            <a:off x="4477678" y="2723170"/>
            <a:ext cx="308403" cy="337018"/>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y</a:t>
            </a:r>
          </a:p>
        </p:txBody>
      </p:sp>
      <p:sp>
        <p:nvSpPr>
          <p:cNvPr id="26" name="Rectangle 25"/>
          <p:cNvSpPr>
            <a:spLocks noChangeArrowheads="1"/>
          </p:cNvSpPr>
          <p:nvPr/>
        </p:nvSpPr>
        <p:spPr bwMode="auto">
          <a:xfrm>
            <a:off x="5774880" y="3729455"/>
            <a:ext cx="308403" cy="337018"/>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x</a:t>
            </a:r>
          </a:p>
        </p:txBody>
      </p:sp>
      <p:sp>
        <p:nvSpPr>
          <p:cNvPr id="27" name="Line 26"/>
          <p:cNvSpPr>
            <a:spLocks noChangeShapeType="1"/>
          </p:cNvSpPr>
          <p:nvPr/>
        </p:nvSpPr>
        <p:spPr bwMode="auto">
          <a:xfrm flipV="1">
            <a:off x="4422039" y="3088803"/>
            <a:ext cx="1090540" cy="1087360"/>
          </a:xfrm>
          <a:prstGeom prst="line">
            <a:avLst/>
          </a:prstGeom>
          <a:noFill/>
          <a:ln w="50800">
            <a:solidFill>
              <a:srgbClr val="009900"/>
            </a:solidFill>
            <a:round/>
            <a:headEnd/>
            <a:tailEnd type="triangle" w="med" len="med"/>
          </a:ln>
        </p:spPr>
        <p:txBody>
          <a:bodyPr wrap="none" anchor="ctr"/>
          <a:lstStyle/>
          <a:p>
            <a:endParaRPr lang="en-US" b="1">
              <a:latin typeface="Arial" panose="020B0604020202020204" pitchFamily="34" charset="0"/>
              <a:cs typeface="Arial" panose="020B0604020202020204" pitchFamily="34" charset="0"/>
            </a:endParaRPr>
          </a:p>
        </p:txBody>
      </p:sp>
      <p:sp>
        <p:nvSpPr>
          <p:cNvPr id="28" name="Rectangle 27"/>
          <p:cNvSpPr>
            <a:spLocks noChangeArrowheads="1"/>
          </p:cNvSpPr>
          <p:nvPr/>
        </p:nvSpPr>
        <p:spPr bwMode="auto">
          <a:xfrm>
            <a:off x="8377233" y="3146032"/>
            <a:ext cx="359328"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dirty="0">
                <a:latin typeface="Arial" panose="020B0604020202020204" pitchFamily="34" charset="0"/>
                <a:cs typeface="Arial" panose="020B0604020202020204" pitchFamily="34" charset="0"/>
              </a:rPr>
              <a:t>π</a:t>
            </a:r>
          </a:p>
        </p:txBody>
      </p:sp>
      <p:sp>
        <p:nvSpPr>
          <p:cNvPr id="29" name="AutoShape 28"/>
          <p:cNvSpPr>
            <a:spLocks noChangeArrowheads="1"/>
          </p:cNvSpPr>
          <p:nvPr/>
        </p:nvSpPr>
        <p:spPr bwMode="auto">
          <a:xfrm>
            <a:off x="4945052" y="2406818"/>
            <a:ext cx="3230287" cy="381530"/>
          </a:xfrm>
          <a:prstGeom prst="curvedDownArrow">
            <a:avLst>
              <a:gd name="adj1" fmla="val 169333"/>
              <a:gd name="adj2" fmla="val 338667"/>
              <a:gd name="adj3" fmla="val 33333"/>
            </a:avLst>
          </a:prstGeom>
          <a:solidFill>
            <a:srgbClr val="FF9900"/>
          </a:solidFill>
          <a:ln w="50800">
            <a:solidFill>
              <a:srgbClr val="FF9900"/>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0" name="AutoShape 29"/>
          <p:cNvSpPr>
            <a:spLocks noChangeArrowheads="1"/>
          </p:cNvSpPr>
          <p:nvPr/>
        </p:nvSpPr>
        <p:spPr bwMode="auto">
          <a:xfrm flipH="1" flipV="1">
            <a:off x="4945052" y="5090245"/>
            <a:ext cx="3230287" cy="381530"/>
          </a:xfrm>
          <a:prstGeom prst="curvedDownArrow">
            <a:avLst>
              <a:gd name="adj1" fmla="val 169333"/>
              <a:gd name="adj2" fmla="val 338667"/>
              <a:gd name="adj3" fmla="val 33333"/>
            </a:avLst>
          </a:prstGeom>
          <a:solidFill>
            <a:srgbClr val="FF9900"/>
          </a:solidFill>
          <a:ln w="50800">
            <a:solidFill>
              <a:srgbClr val="FF9900"/>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1" name="Rectangle 30"/>
          <p:cNvSpPr>
            <a:spLocks noChangeArrowheads="1"/>
          </p:cNvSpPr>
          <p:nvPr/>
        </p:nvSpPr>
        <p:spPr bwMode="auto">
          <a:xfrm>
            <a:off x="5758552" y="2063442"/>
            <a:ext cx="1616006" cy="295536"/>
          </a:xfrm>
          <a:prstGeom prst="rect">
            <a:avLst/>
          </a:prstGeom>
          <a:noFill/>
          <a:ln w="12700">
            <a:noFill/>
            <a:miter lim="800000"/>
            <a:headEnd/>
            <a:tailEnd/>
          </a:ln>
        </p:spPr>
        <p:txBody>
          <a:bodyPr wrap="none" lIns="63588" tIns="25435" rIns="63588" bIns="25435">
            <a:spAutoFit/>
          </a:bodyPr>
          <a:lstStyle/>
          <a:p>
            <a:pPr algn="ctr" eaLnBrk="0" hangingPunct="0">
              <a:lnSpc>
                <a:spcPct val="88000"/>
              </a:lnSpc>
            </a:pPr>
            <a:r>
              <a:rPr lang="en-US" altLang="zh-CN" sz="1803" b="1">
                <a:latin typeface="Arial" panose="020B0604020202020204" pitchFamily="34" charset="0"/>
                <a:cs typeface="Arial" panose="020B0604020202020204" pitchFamily="34" charset="0"/>
              </a:rPr>
              <a:t>Measurement</a:t>
            </a:r>
          </a:p>
        </p:txBody>
      </p:sp>
      <p:sp>
        <p:nvSpPr>
          <p:cNvPr id="32" name="Rectangle 31"/>
          <p:cNvSpPr>
            <a:spLocks noChangeArrowheads="1"/>
          </p:cNvSpPr>
          <p:nvPr/>
        </p:nvSpPr>
        <p:spPr bwMode="auto">
          <a:xfrm>
            <a:off x="5655960" y="5535364"/>
            <a:ext cx="1821189" cy="295536"/>
          </a:xfrm>
          <a:prstGeom prst="rect">
            <a:avLst/>
          </a:prstGeom>
          <a:noFill/>
          <a:ln w="12700">
            <a:noFill/>
            <a:miter lim="800000"/>
            <a:headEnd/>
            <a:tailEnd/>
          </a:ln>
        </p:spPr>
        <p:txBody>
          <a:bodyPr wrap="none" lIns="63588" tIns="25435" rIns="63588" bIns="25435">
            <a:spAutoFit/>
          </a:bodyPr>
          <a:lstStyle/>
          <a:p>
            <a:pPr algn="ctr" eaLnBrk="0" hangingPunct="0">
              <a:lnSpc>
                <a:spcPct val="88000"/>
              </a:lnSpc>
            </a:pPr>
            <a:r>
              <a:rPr lang="en-US" altLang="zh-CN" sz="1803" b="1">
                <a:latin typeface="Arial" panose="020B0604020202020204" pitchFamily="34" charset="0"/>
                <a:cs typeface="Arial" panose="020B0604020202020204" pitchFamily="34" charset="0"/>
              </a:rPr>
              <a:t>Reconstruction</a:t>
            </a:r>
          </a:p>
        </p:txBody>
      </p:sp>
      <p:sp>
        <p:nvSpPr>
          <p:cNvPr id="33" name="Rectangle 32"/>
          <p:cNvSpPr>
            <a:spLocks noChangeArrowheads="1"/>
          </p:cNvSpPr>
          <p:nvPr/>
        </p:nvSpPr>
        <p:spPr bwMode="auto">
          <a:xfrm>
            <a:off x="5062007" y="4432106"/>
            <a:ext cx="901144" cy="339577"/>
          </a:xfrm>
          <a:prstGeom prst="rect">
            <a:avLst/>
          </a:prstGeom>
          <a:noFill/>
          <a:ln w="50800">
            <a:noFill/>
            <a:miter lim="800000"/>
            <a:headEnd/>
            <a:tailEnd/>
          </a:ln>
        </p:spPr>
        <p:txBody>
          <a:bodyPr wrap="none" lIns="90614" tIns="44512" rIns="90614" bIns="44512">
            <a:spAutoFit/>
          </a:bodyPr>
          <a:lstStyle/>
          <a:p>
            <a:pPr algn="ctr" eaLnBrk="0" hangingPunct="0">
              <a:lnSpc>
                <a:spcPct val="90000"/>
              </a:lnSpc>
            </a:pPr>
            <a:r>
              <a:rPr lang="en-US" altLang="zh-CN" sz="1803" b="1">
                <a:latin typeface="Arial" panose="020B0604020202020204" pitchFamily="34" charset="0"/>
                <a:cs typeface="Arial" panose="020B0604020202020204" pitchFamily="34" charset="0"/>
              </a:rPr>
              <a:t>Object</a:t>
            </a:r>
          </a:p>
        </p:txBody>
      </p:sp>
      <p:graphicFrame>
        <p:nvGraphicFramePr>
          <p:cNvPr id="34" name="Object 33"/>
          <p:cNvGraphicFramePr>
            <a:graphicFrameLocks noChangeAspect="1"/>
          </p:cNvGraphicFramePr>
          <p:nvPr/>
        </p:nvGraphicFramePr>
        <p:xfrm>
          <a:off x="5104023" y="4686460"/>
          <a:ext cx="879109" cy="378350"/>
        </p:xfrm>
        <a:graphic>
          <a:graphicData uri="http://schemas.openxmlformats.org/presentationml/2006/ole">
            <mc:AlternateContent xmlns:mc="http://schemas.openxmlformats.org/markup-compatibility/2006">
              <mc:Choice xmlns:v="urn:schemas-microsoft-com:vml" Requires="v">
                <p:oleObj spid="_x0000_s11339" name="Equation" r:id="rId6" imgW="482400" imgH="203040" progId="Equation.3">
                  <p:embed/>
                </p:oleObj>
              </mc:Choice>
              <mc:Fallback>
                <p:oleObj name="Equation" r:id="rId6" imgW="482400" imgH="203040" progId="Equation.3">
                  <p:embed/>
                  <p:pic>
                    <p:nvPicPr>
                      <p:cNvPr id="34"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4023" y="4686460"/>
                        <a:ext cx="879109" cy="378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0800">
                            <a:solidFill>
                              <a:srgbClr val="8901F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34"/>
          <p:cNvGraphicFramePr>
            <a:graphicFrameLocks noChangeAspect="1"/>
          </p:cNvGraphicFramePr>
          <p:nvPr/>
        </p:nvGraphicFramePr>
        <p:xfrm>
          <a:off x="7181772" y="3066547"/>
          <a:ext cx="809161" cy="378350"/>
        </p:xfrm>
        <a:graphic>
          <a:graphicData uri="http://schemas.openxmlformats.org/presentationml/2006/ole">
            <mc:AlternateContent xmlns:mc="http://schemas.openxmlformats.org/markup-compatibility/2006">
              <mc:Choice xmlns:v="urn:schemas-microsoft-com:vml" Requires="v">
                <p:oleObj spid="_x0000_s11340" name="Equation" r:id="rId8" imgW="444240" imgH="203040" progId="Equation.3">
                  <p:embed/>
                </p:oleObj>
              </mc:Choice>
              <mc:Fallback>
                <p:oleObj name="Equation" r:id="rId8" imgW="444240" imgH="203040" progId="Equation.3">
                  <p:embed/>
                  <p:pic>
                    <p:nvPicPr>
                      <p:cNvPr id="35"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1772" y="3066547"/>
                        <a:ext cx="809161" cy="378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0800">
                            <a:solidFill>
                              <a:srgbClr val="8901F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4081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Inner Vision with Local Data (Retail)</a:t>
            </a:r>
            <a:endParaRPr lang="en-US" sz="4400" dirty="0"/>
          </a:p>
        </p:txBody>
      </p:sp>
      <p:graphicFrame>
        <p:nvGraphicFramePr>
          <p:cNvPr id="4" name="Object 3"/>
          <p:cNvGraphicFramePr>
            <a:graphicFrameLocks noChangeAspect="1"/>
          </p:cNvGraphicFramePr>
          <p:nvPr/>
        </p:nvGraphicFramePr>
        <p:xfrm>
          <a:off x="3744823" y="3540280"/>
          <a:ext cx="1262228" cy="1262228"/>
        </p:xfrm>
        <a:graphic>
          <a:graphicData uri="http://schemas.openxmlformats.org/presentationml/2006/ole">
            <mc:AlternateContent xmlns:mc="http://schemas.openxmlformats.org/markup-compatibility/2006">
              <mc:Choice xmlns:v="urn:schemas-microsoft-com:vml" Requires="v">
                <p:oleObj spid="_x0000_s12362" name="Image" r:id="rId3" imgW="1855277" imgH="1855277" progId="">
                  <p:embed/>
                </p:oleObj>
              </mc:Choice>
              <mc:Fallback>
                <p:oleObj name="Image" r:id="rId3" imgW="1855277" imgH="1855277" progId="">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823" y="3540280"/>
                        <a:ext cx="1262228" cy="1262228"/>
                      </a:xfrm>
                      <a:prstGeom prst="rect">
                        <a:avLst/>
                      </a:prstGeom>
                      <a:noFill/>
                      <a:ln w="50800">
                        <a:solidFill>
                          <a:schemeClr val="folHlink"/>
                        </a:solidFill>
                        <a:miter lim="800000"/>
                        <a:headEnd/>
                        <a:tailEnd/>
                      </a:ln>
                      <a:effectLst/>
                      <a:extLst>
                        <a:ext uri="{909E8E84-426E-40DD-AFC4-6F175D3DCCD1}">
                          <a14:hiddenFill xmlns:a14="http://schemas.microsoft.com/office/drawing/2010/main">
                            <a:solidFill>
                              <a:srgbClr val="00279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4" descr="proj"/>
          <p:cNvPicPr>
            <a:picLocks noChangeAspect="1" noChangeArrowheads="1"/>
          </p:cNvPicPr>
          <p:nvPr/>
        </p:nvPicPr>
        <p:blipFill>
          <a:blip r:embed="rId5" cstate="print"/>
          <a:srcRect/>
          <a:stretch>
            <a:fillRect/>
          </a:stretch>
        </p:blipFill>
        <p:spPr bwMode="auto">
          <a:xfrm>
            <a:off x="7404332" y="3506897"/>
            <a:ext cx="1960109" cy="1416429"/>
          </a:xfrm>
          <a:prstGeom prst="rect">
            <a:avLst/>
          </a:prstGeom>
          <a:noFill/>
          <a:ln w="28575">
            <a:solidFill>
              <a:srgbClr val="009900"/>
            </a:solidFill>
            <a:miter lim="800000"/>
            <a:headEnd/>
            <a:tailEnd/>
          </a:ln>
        </p:spPr>
      </p:pic>
      <p:sp>
        <p:nvSpPr>
          <p:cNvPr id="6" name="Line 5"/>
          <p:cNvSpPr>
            <a:spLocks noChangeShapeType="1"/>
          </p:cNvSpPr>
          <p:nvPr/>
        </p:nvSpPr>
        <p:spPr bwMode="auto">
          <a:xfrm>
            <a:off x="6998954" y="4918558"/>
            <a:ext cx="3147622" cy="4769"/>
          </a:xfrm>
          <a:prstGeom prst="line">
            <a:avLst/>
          </a:prstGeom>
          <a:noFill/>
          <a:ln w="50800">
            <a:solidFill>
              <a:srgbClr val="009900"/>
            </a:solidFill>
            <a:round/>
            <a:headEnd/>
            <a:tailEnd type="triangle" w="med" len="med"/>
          </a:ln>
        </p:spPr>
        <p:txBody>
          <a:bodyPr wrap="none" anchor="ctr"/>
          <a:lstStyle/>
          <a:p>
            <a:endParaRPr lang="en-US" b="1">
              <a:latin typeface="Arial" panose="020B0604020202020204" pitchFamily="34" charset="0"/>
              <a:cs typeface="Arial" panose="020B0604020202020204" pitchFamily="34" charset="0"/>
            </a:endParaRPr>
          </a:p>
        </p:txBody>
      </p:sp>
      <p:sp>
        <p:nvSpPr>
          <p:cNvPr id="7" name="Line 6"/>
          <p:cNvSpPr>
            <a:spLocks noChangeShapeType="1"/>
          </p:cNvSpPr>
          <p:nvPr/>
        </p:nvSpPr>
        <p:spPr bwMode="auto">
          <a:xfrm flipH="1">
            <a:off x="8385180" y="2801067"/>
            <a:ext cx="1590" cy="2149285"/>
          </a:xfrm>
          <a:prstGeom prst="line">
            <a:avLst/>
          </a:prstGeom>
          <a:noFill/>
          <a:ln w="50800">
            <a:solidFill>
              <a:srgbClr val="0099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8" name="Rectangle 7"/>
          <p:cNvSpPr>
            <a:spLocks noChangeArrowheads="1"/>
          </p:cNvSpPr>
          <p:nvPr/>
        </p:nvSpPr>
        <p:spPr bwMode="auto">
          <a:xfrm>
            <a:off x="10144987" y="4754816"/>
            <a:ext cx="259942"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t</a:t>
            </a:r>
          </a:p>
        </p:txBody>
      </p:sp>
      <p:sp>
        <p:nvSpPr>
          <p:cNvPr id="9" name="Rectangle 8"/>
          <p:cNvSpPr>
            <a:spLocks noChangeArrowheads="1"/>
          </p:cNvSpPr>
          <p:nvPr/>
        </p:nvSpPr>
        <p:spPr bwMode="auto">
          <a:xfrm>
            <a:off x="8447179" y="2751784"/>
            <a:ext cx="311238" cy="339577"/>
          </a:xfrm>
          <a:prstGeom prst="rect">
            <a:avLst/>
          </a:prstGeom>
          <a:noFill/>
          <a:ln w="50800">
            <a:noFill/>
            <a:miter lim="800000"/>
            <a:headEnd/>
            <a:tailEnd/>
          </a:ln>
        </p:spPr>
        <p:txBody>
          <a:bodyPr wrap="none" lIns="90614" tIns="44512" rIns="90614" bIns="44512">
            <a:spAutoFit/>
          </a:bodyPr>
          <a:lstStyle/>
          <a:p>
            <a:pPr>
              <a:lnSpc>
                <a:spcPct val="90000"/>
              </a:lnSpc>
            </a:pPr>
            <a:r>
              <a:rPr lang="zh-CN" altLang="en-US" sz="1803" b="1" dirty="0">
                <a:latin typeface="Arial" panose="020B0604020202020204" pitchFamily="34" charset="0"/>
                <a:cs typeface="Arial" panose="020B0604020202020204" pitchFamily="34" charset="0"/>
              </a:rPr>
              <a:t>θ</a:t>
            </a:r>
          </a:p>
        </p:txBody>
      </p:sp>
      <p:sp>
        <p:nvSpPr>
          <p:cNvPr id="10" name="Rectangle 9"/>
          <p:cNvSpPr>
            <a:spLocks noChangeArrowheads="1"/>
          </p:cNvSpPr>
          <p:nvPr/>
        </p:nvSpPr>
        <p:spPr bwMode="auto">
          <a:xfrm>
            <a:off x="6993919" y="2839220"/>
            <a:ext cx="1192812" cy="295536"/>
          </a:xfrm>
          <a:prstGeom prst="rect">
            <a:avLst/>
          </a:prstGeom>
          <a:noFill/>
          <a:ln w="12700">
            <a:noFill/>
            <a:miter lim="800000"/>
            <a:headEnd/>
            <a:tailEnd/>
          </a:ln>
        </p:spPr>
        <p:txBody>
          <a:bodyPr wrap="none" lIns="63588" tIns="25435" rIns="63588" bIns="25435">
            <a:spAutoFit/>
          </a:bodyPr>
          <a:lstStyle/>
          <a:p>
            <a:pPr algn="ctr" eaLnBrk="0" hangingPunct="0">
              <a:lnSpc>
                <a:spcPct val="88000"/>
              </a:lnSpc>
            </a:pPr>
            <a:r>
              <a:rPr lang="en-US" altLang="zh-CN" sz="1803" b="1">
                <a:latin typeface="Arial" panose="020B0604020202020204" pitchFamily="34" charset="0"/>
                <a:cs typeface="Arial" panose="020B0604020202020204" pitchFamily="34" charset="0"/>
              </a:rPr>
              <a:t>Sinogram</a:t>
            </a:r>
          </a:p>
        </p:txBody>
      </p:sp>
      <p:sp>
        <p:nvSpPr>
          <p:cNvPr id="12" name="Line 11"/>
          <p:cNvSpPr>
            <a:spLocks noChangeShapeType="1"/>
          </p:cNvSpPr>
          <p:nvPr/>
        </p:nvSpPr>
        <p:spPr bwMode="auto">
          <a:xfrm>
            <a:off x="3476163" y="3230288"/>
            <a:ext cx="1408481" cy="1418019"/>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4" name="Line 13"/>
          <p:cNvSpPr>
            <a:spLocks noChangeShapeType="1"/>
          </p:cNvSpPr>
          <p:nvPr/>
        </p:nvSpPr>
        <p:spPr bwMode="auto">
          <a:xfrm flipH="1">
            <a:off x="2743307" y="2475177"/>
            <a:ext cx="1424378" cy="1421199"/>
          </a:xfrm>
          <a:prstGeom prst="line">
            <a:avLst/>
          </a:prstGeom>
          <a:noFill/>
          <a:ln w="76200">
            <a:solidFill>
              <a:srgbClr val="009900"/>
            </a:solidFill>
            <a:round/>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a:off x="3274270" y="4813636"/>
            <a:ext cx="880698" cy="337018"/>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X-rays</a:t>
            </a:r>
          </a:p>
        </p:txBody>
      </p:sp>
      <p:sp>
        <p:nvSpPr>
          <p:cNvPr id="16" name="Rectangle 15"/>
          <p:cNvSpPr>
            <a:spLocks noChangeArrowheads="1"/>
          </p:cNvSpPr>
          <p:nvPr/>
        </p:nvSpPr>
        <p:spPr bwMode="auto">
          <a:xfrm rot="18949403">
            <a:off x="2365158" y="2597982"/>
            <a:ext cx="1846837" cy="539706"/>
          </a:xfrm>
          <a:prstGeom prst="rect">
            <a:avLst/>
          </a:prstGeom>
          <a:noFill/>
          <a:ln w="12700">
            <a:noFill/>
            <a:miter lim="800000"/>
            <a:headEnd/>
            <a:tailEnd/>
          </a:ln>
        </p:spPr>
        <p:txBody>
          <a:bodyPr wrap="none" lIns="63588" tIns="25435" rIns="63588" bIns="25435">
            <a:spAutoFit/>
          </a:bodyPr>
          <a:lstStyle/>
          <a:p>
            <a:pPr eaLnBrk="0" hangingPunct="0">
              <a:lnSpc>
                <a:spcPct val="88000"/>
              </a:lnSpc>
            </a:pPr>
            <a:r>
              <a:rPr lang="en-US" altLang="zh-CN" sz="1803" b="1">
                <a:latin typeface="Arial" panose="020B0604020202020204" pitchFamily="34" charset="0"/>
                <a:cs typeface="Arial" panose="020B0604020202020204" pitchFamily="34" charset="0"/>
              </a:rPr>
              <a:t>Projection:</a:t>
            </a:r>
            <a:br>
              <a:rPr lang="en-US" altLang="zh-CN" sz="1803" b="1">
                <a:latin typeface="Arial" panose="020B0604020202020204" pitchFamily="34" charset="0"/>
                <a:cs typeface="Arial" panose="020B0604020202020204" pitchFamily="34" charset="0"/>
              </a:rPr>
            </a:br>
            <a:r>
              <a:rPr lang="en-US" altLang="zh-CN" sz="1803" b="1">
                <a:latin typeface="Arial" panose="020B0604020202020204" pitchFamily="34" charset="0"/>
                <a:cs typeface="Arial" panose="020B0604020202020204" pitchFamily="34" charset="0"/>
              </a:rPr>
              <a:t>Linear integrals</a:t>
            </a:r>
          </a:p>
        </p:txBody>
      </p:sp>
      <p:sp>
        <p:nvSpPr>
          <p:cNvPr id="17" name="Line 16"/>
          <p:cNvSpPr>
            <a:spLocks noChangeShapeType="1"/>
          </p:cNvSpPr>
          <p:nvPr/>
        </p:nvSpPr>
        <p:spPr bwMode="auto">
          <a:xfrm>
            <a:off x="3228168" y="3417873"/>
            <a:ext cx="1402122" cy="1410070"/>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18" name="Line 17"/>
          <p:cNvSpPr>
            <a:spLocks noChangeShapeType="1"/>
          </p:cNvSpPr>
          <p:nvPr/>
        </p:nvSpPr>
        <p:spPr bwMode="auto">
          <a:xfrm>
            <a:off x="3693952" y="3010909"/>
            <a:ext cx="1395764" cy="1418019"/>
          </a:xfrm>
          <a:prstGeom prst="line">
            <a:avLst/>
          </a:prstGeom>
          <a:noFill/>
          <a:ln w="50800">
            <a:solidFill>
              <a:srgbClr val="FF00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0" name="Line 19"/>
          <p:cNvSpPr>
            <a:spLocks noChangeShapeType="1"/>
          </p:cNvSpPr>
          <p:nvPr/>
        </p:nvSpPr>
        <p:spPr bwMode="auto">
          <a:xfrm>
            <a:off x="2965866" y="4169804"/>
            <a:ext cx="3125366" cy="0"/>
          </a:xfrm>
          <a:prstGeom prst="line">
            <a:avLst/>
          </a:prstGeom>
          <a:noFill/>
          <a:ln w="50800">
            <a:solidFill>
              <a:schemeClr val="tx1"/>
            </a:solidFill>
            <a:round/>
            <a:headEnd/>
            <a:tailEnd type="triangle" w="med" len="med"/>
          </a:ln>
        </p:spPr>
        <p:txBody>
          <a:bodyPr wrap="none" anchor="ctr"/>
          <a:lstStyle/>
          <a:p>
            <a:endParaRPr lang="en-US" b="1">
              <a:latin typeface="Arial" panose="020B0604020202020204" pitchFamily="34" charset="0"/>
              <a:cs typeface="Arial" panose="020B0604020202020204" pitchFamily="34" charset="0"/>
            </a:endParaRPr>
          </a:p>
        </p:txBody>
      </p:sp>
      <p:sp>
        <p:nvSpPr>
          <p:cNvPr id="21" name="Line 20"/>
          <p:cNvSpPr>
            <a:spLocks noChangeShapeType="1"/>
          </p:cNvSpPr>
          <p:nvPr/>
        </p:nvSpPr>
        <p:spPr bwMode="auto">
          <a:xfrm>
            <a:off x="4385475" y="2882141"/>
            <a:ext cx="0" cy="2508559"/>
          </a:xfrm>
          <a:prstGeom prst="line">
            <a:avLst/>
          </a:prstGeom>
          <a:noFill/>
          <a:ln w="50800">
            <a:solidFill>
              <a:schemeClr val="tx1"/>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2" name="Arc 21"/>
          <p:cNvSpPr>
            <a:spLocks/>
          </p:cNvSpPr>
          <p:nvPr/>
        </p:nvSpPr>
        <p:spPr bwMode="auto">
          <a:xfrm>
            <a:off x="5145356" y="3475102"/>
            <a:ext cx="413324" cy="6803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rgbClr val="009900"/>
            </a:solidFill>
            <a:round/>
            <a:headEnd type="triangle" w="med" len="me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3" name="Rectangle 22"/>
          <p:cNvSpPr>
            <a:spLocks noChangeArrowheads="1"/>
          </p:cNvSpPr>
          <p:nvPr/>
        </p:nvSpPr>
        <p:spPr bwMode="auto">
          <a:xfrm>
            <a:off x="5474425" y="2821732"/>
            <a:ext cx="259942"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t</a:t>
            </a:r>
          </a:p>
        </p:txBody>
      </p:sp>
      <p:sp>
        <p:nvSpPr>
          <p:cNvPr id="24" name="Rectangle 23"/>
          <p:cNvSpPr>
            <a:spLocks noChangeArrowheads="1"/>
          </p:cNvSpPr>
          <p:nvPr/>
        </p:nvSpPr>
        <p:spPr bwMode="auto">
          <a:xfrm>
            <a:off x="5183509" y="3675405"/>
            <a:ext cx="311238"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zh-CN" altLang="en-US" sz="1803" b="1" dirty="0">
                <a:latin typeface="Arial" panose="020B0604020202020204" pitchFamily="34" charset="0"/>
                <a:cs typeface="Arial" panose="020B0604020202020204" pitchFamily="34" charset="0"/>
              </a:rPr>
              <a:t>θ</a:t>
            </a:r>
          </a:p>
        </p:txBody>
      </p:sp>
      <p:sp>
        <p:nvSpPr>
          <p:cNvPr id="25" name="Rectangle 24"/>
          <p:cNvSpPr>
            <a:spLocks noChangeArrowheads="1"/>
          </p:cNvSpPr>
          <p:nvPr/>
        </p:nvSpPr>
        <p:spPr bwMode="auto">
          <a:xfrm>
            <a:off x="4477678" y="2723170"/>
            <a:ext cx="308403" cy="337018"/>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y</a:t>
            </a:r>
          </a:p>
        </p:txBody>
      </p:sp>
      <p:sp>
        <p:nvSpPr>
          <p:cNvPr id="26" name="Rectangle 25"/>
          <p:cNvSpPr>
            <a:spLocks noChangeArrowheads="1"/>
          </p:cNvSpPr>
          <p:nvPr/>
        </p:nvSpPr>
        <p:spPr bwMode="auto">
          <a:xfrm>
            <a:off x="5774880" y="3729455"/>
            <a:ext cx="308403" cy="337018"/>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a:latin typeface="Arial" panose="020B0604020202020204" pitchFamily="34" charset="0"/>
                <a:cs typeface="Arial" panose="020B0604020202020204" pitchFamily="34" charset="0"/>
              </a:rPr>
              <a:t>x</a:t>
            </a:r>
          </a:p>
        </p:txBody>
      </p:sp>
      <p:sp>
        <p:nvSpPr>
          <p:cNvPr id="27" name="Line 26"/>
          <p:cNvSpPr>
            <a:spLocks noChangeShapeType="1"/>
          </p:cNvSpPr>
          <p:nvPr/>
        </p:nvSpPr>
        <p:spPr bwMode="auto">
          <a:xfrm flipV="1">
            <a:off x="4422039" y="3088803"/>
            <a:ext cx="1090540" cy="1087360"/>
          </a:xfrm>
          <a:prstGeom prst="line">
            <a:avLst/>
          </a:prstGeom>
          <a:noFill/>
          <a:ln w="50800">
            <a:solidFill>
              <a:srgbClr val="009900"/>
            </a:solidFill>
            <a:round/>
            <a:headEnd/>
            <a:tailEnd type="triangle" w="med" len="med"/>
          </a:ln>
        </p:spPr>
        <p:txBody>
          <a:bodyPr wrap="none" anchor="ctr"/>
          <a:lstStyle/>
          <a:p>
            <a:endParaRPr lang="en-US" b="1">
              <a:latin typeface="Arial" panose="020B0604020202020204" pitchFamily="34" charset="0"/>
              <a:cs typeface="Arial" panose="020B0604020202020204" pitchFamily="34" charset="0"/>
            </a:endParaRPr>
          </a:p>
        </p:txBody>
      </p:sp>
      <p:sp>
        <p:nvSpPr>
          <p:cNvPr id="28" name="Rectangle 27"/>
          <p:cNvSpPr>
            <a:spLocks noChangeArrowheads="1"/>
          </p:cNvSpPr>
          <p:nvPr/>
        </p:nvSpPr>
        <p:spPr bwMode="auto">
          <a:xfrm>
            <a:off x="8377233" y="3146032"/>
            <a:ext cx="359328" cy="339577"/>
          </a:xfrm>
          <a:prstGeom prst="rect">
            <a:avLst/>
          </a:prstGeom>
          <a:noFill/>
          <a:ln w="50800">
            <a:noFill/>
            <a:miter lim="800000"/>
            <a:headEnd/>
            <a:tailEnd/>
          </a:ln>
        </p:spPr>
        <p:txBody>
          <a:bodyPr wrap="none" lIns="90614" tIns="44512" rIns="90614" bIns="44512">
            <a:spAutoFit/>
          </a:bodyPr>
          <a:lstStyle/>
          <a:p>
            <a:pPr eaLnBrk="0" hangingPunct="0">
              <a:lnSpc>
                <a:spcPct val="90000"/>
              </a:lnSpc>
            </a:pPr>
            <a:r>
              <a:rPr lang="en-US" altLang="zh-CN" sz="1803" b="1" dirty="0">
                <a:latin typeface="Arial" panose="020B0604020202020204" pitchFamily="34" charset="0"/>
                <a:cs typeface="Arial" panose="020B0604020202020204" pitchFamily="34" charset="0"/>
              </a:rPr>
              <a:t>π</a:t>
            </a:r>
          </a:p>
        </p:txBody>
      </p:sp>
      <p:sp>
        <p:nvSpPr>
          <p:cNvPr id="29" name="AutoShape 28"/>
          <p:cNvSpPr>
            <a:spLocks noChangeArrowheads="1"/>
          </p:cNvSpPr>
          <p:nvPr/>
        </p:nvSpPr>
        <p:spPr bwMode="auto">
          <a:xfrm>
            <a:off x="4945052" y="2406818"/>
            <a:ext cx="3230287" cy="381530"/>
          </a:xfrm>
          <a:prstGeom prst="curvedDownArrow">
            <a:avLst>
              <a:gd name="adj1" fmla="val 169333"/>
              <a:gd name="adj2" fmla="val 338667"/>
              <a:gd name="adj3" fmla="val 33333"/>
            </a:avLst>
          </a:prstGeom>
          <a:solidFill>
            <a:srgbClr val="FF9900"/>
          </a:solidFill>
          <a:ln w="50800">
            <a:solidFill>
              <a:srgbClr val="FF9900"/>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0" name="AutoShape 29"/>
          <p:cNvSpPr>
            <a:spLocks noChangeArrowheads="1"/>
          </p:cNvSpPr>
          <p:nvPr/>
        </p:nvSpPr>
        <p:spPr bwMode="auto">
          <a:xfrm flipH="1" flipV="1">
            <a:off x="4945052" y="5090245"/>
            <a:ext cx="3230287" cy="381530"/>
          </a:xfrm>
          <a:prstGeom prst="curvedDownArrow">
            <a:avLst>
              <a:gd name="adj1" fmla="val 169333"/>
              <a:gd name="adj2" fmla="val 338667"/>
              <a:gd name="adj3" fmla="val 33333"/>
            </a:avLst>
          </a:prstGeom>
          <a:solidFill>
            <a:srgbClr val="FF9900"/>
          </a:solidFill>
          <a:ln w="50800">
            <a:solidFill>
              <a:srgbClr val="FF9900"/>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1" name="Rectangle 30"/>
          <p:cNvSpPr>
            <a:spLocks noChangeArrowheads="1"/>
          </p:cNvSpPr>
          <p:nvPr/>
        </p:nvSpPr>
        <p:spPr bwMode="auto">
          <a:xfrm>
            <a:off x="5758552" y="2063442"/>
            <a:ext cx="1616006" cy="295536"/>
          </a:xfrm>
          <a:prstGeom prst="rect">
            <a:avLst/>
          </a:prstGeom>
          <a:noFill/>
          <a:ln w="12700">
            <a:noFill/>
            <a:miter lim="800000"/>
            <a:headEnd/>
            <a:tailEnd/>
          </a:ln>
        </p:spPr>
        <p:txBody>
          <a:bodyPr wrap="none" lIns="63588" tIns="25435" rIns="63588" bIns="25435">
            <a:spAutoFit/>
          </a:bodyPr>
          <a:lstStyle/>
          <a:p>
            <a:pPr algn="ctr" eaLnBrk="0" hangingPunct="0">
              <a:lnSpc>
                <a:spcPct val="88000"/>
              </a:lnSpc>
            </a:pPr>
            <a:r>
              <a:rPr lang="en-US" altLang="zh-CN" sz="1803" b="1">
                <a:latin typeface="Arial" panose="020B0604020202020204" pitchFamily="34" charset="0"/>
                <a:cs typeface="Arial" panose="020B0604020202020204" pitchFamily="34" charset="0"/>
              </a:rPr>
              <a:t>Measurement</a:t>
            </a:r>
          </a:p>
        </p:txBody>
      </p:sp>
      <p:sp>
        <p:nvSpPr>
          <p:cNvPr id="32" name="Rectangle 31"/>
          <p:cNvSpPr>
            <a:spLocks noChangeArrowheads="1"/>
          </p:cNvSpPr>
          <p:nvPr/>
        </p:nvSpPr>
        <p:spPr bwMode="auto">
          <a:xfrm>
            <a:off x="5655960" y="5535364"/>
            <a:ext cx="1821189" cy="295536"/>
          </a:xfrm>
          <a:prstGeom prst="rect">
            <a:avLst/>
          </a:prstGeom>
          <a:noFill/>
          <a:ln w="12700">
            <a:noFill/>
            <a:miter lim="800000"/>
            <a:headEnd/>
            <a:tailEnd/>
          </a:ln>
        </p:spPr>
        <p:txBody>
          <a:bodyPr wrap="none" lIns="63588" tIns="25435" rIns="63588" bIns="25435">
            <a:spAutoFit/>
          </a:bodyPr>
          <a:lstStyle/>
          <a:p>
            <a:pPr algn="ctr" eaLnBrk="0" hangingPunct="0">
              <a:lnSpc>
                <a:spcPct val="88000"/>
              </a:lnSpc>
            </a:pPr>
            <a:r>
              <a:rPr lang="en-US" altLang="zh-CN" sz="1803" b="1">
                <a:latin typeface="Arial" panose="020B0604020202020204" pitchFamily="34" charset="0"/>
                <a:cs typeface="Arial" panose="020B0604020202020204" pitchFamily="34" charset="0"/>
              </a:rPr>
              <a:t>Reconstruction</a:t>
            </a:r>
          </a:p>
        </p:txBody>
      </p:sp>
      <p:sp>
        <p:nvSpPr>
          <p:cNvPr id="33" name="Rectangle 32"/>
          <p:cNvSpPr>
            <a:spLocks noChangeArrowheads="1"/>
          </p:cNvSpPr>
          <p:nvPr/>
        </p:nvSpPr>
        <p:spPr bwMode="auto">
          <a:xfrm>
            <a:off x="5062007" y="4432106"/>
            <a:ext cx="901144" cy="339577"/>
          </a:xfrm>
          <a:prstGeom prst="rect">
            <a:avLst/>
          </a:prstGeom>
          <a:noFill/>
          <a:ln w="50800">
            <a:noFill/>
            <a:miter lim="800000"/>
            <a:headEnd/>
            <a:tailEnd/>
          </a:ln>
        </p:spPr>
        <p:txBody>
          <a:bodyPr wrap="none" lIns="90614" tIns="44512" rIns="90614" bIns="44512">
            <a:spAutoFit/>
          </a:bodyPr>
          <a:lstStyle/>
          <a:p>
            <a:pPr algn="ctr" eaLnBrk="0" hangingPunct="0">
              <a:lnSpc>
                <a:spcPct val="90000"/>
              </a:lnSpc>
            </a:pPr>
            <a:r>
              <a:rPr lang="en-US" altLang="zh-CN" sz="1803" b="1">
                <a:latin typeface="Arial" panose="020B0604020202020204" pitchFamily="34" charset="0"/>
                <a:cs typeface="Arial" panose="020B0604020202020204" pitchFamily="34" charset="0"/>
              </a:rPr>
              <a:t>Object</a:t>
            </a:r>
          </a:p>
        </p:txBody>
      </p:sp>
      <p:graphicFrame>
        <p:nvGraphicFramePr>
          <p:cNvPr id="34" name="Object 33"/>
          <p:cNvGraphicFramePr>
            <a:graphicFrameLocks noChangeAspect="1"/>
          </p:cNvGraphicFramePr>
          <p:nvPr/>
        </p:nvGraphicFramePr>
        <p:xfrm>
          <a:off x="5104023" y="4686460"/>
          <a:ext cx="879109" cy="378350"/>
        </p:xfrm>
        <a:graphic>
          <a:graphicData uri="http://schemas.openxmlformats.org/presentationml/2006/ole">
            <mc:AlternateContent xmlns:mc="http://schemas.openxmlformats.org/markup-compatibility/2006">
              <mc:Choice xmlns:v="urn:schemas-microsoft-com:vml" Requires="v">
                <p:oleObj spid="_x0000_s12363" name="Equation" r:id="rId6" imgW="482400" imgH="203040" progId="Equation.3">
                  <p:embed/>
                </p:oleObj>
              </mc:Choice>
              <mc:Fallback>
                <p:oleObj name="Equation" r:id="rId6" imgW="482400" imgH="203040" progId="Equation.3">
                  <p:embed/>
                  <p:pic>
                    <p:nvPicPr>
                      <p:cNvPr id="34"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4023" y="4686460"/>
                        <a:ext cx="879109" cy="378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0800">
                            <a:solidFill>
                              <a:srgbClr val="8901F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34"/>
          <p:cNvGraphicFramePr>
            <a:graphicFrameLocks noChangeAspect="1"/>
          </p:cNvGraphicFramePr>
          <p:nvPr/>
        </p:nvGraphicFramePr>
        <p:xfrm>
          <a:off x="7181772" y="3066547"/>
          <a:ext cx="809161" cy="378350"/>
        </p:xfrm>
        <a:graphic>
          <a:graphicData uri="http://schemas.openxmlformats.org/presentationml/2006/ole">
            <mc:AlternateContent xmlns:mc="http://schemas.openxmlformats.org/markup-compatibility/2006">
              <mc:Choice xmlns:v="urn:schemas-microsoft-com:vml" Requires="v">
                <p:oleObj spid="_x0000_s12364" name="Equation" r:id="rId8" imgW="444240" imgH="203040" progId="Equation.3">
                  <p:embed/>
                </p:oleObj>
              </mc:Choice>
              <mc:Fallback>
                <p:oleObj name="Equation" r:id="rId8" imgW="444240" imgH="203040" progId="Equation.3">
                  <p:embed/>
                  <p:pic>
                    <p:nvPicPr>
                      <p:cNvPr id="35"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1772" y="3066547"/>
                        <a:ext cx="809161" cy="378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0800">
                            <a:solidFill>
                              <a:srgbClr val="8901F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 name="Rectangle 36"/>
          <p:cNvSpPr>
            <a:spLocks noChangeArrowheads="1"/>
          </p:cNvSpPr>
          <p:nvPr/>
        </p:nvSpPr>
        <p:spPr bwMode="auto">
          <a:xfrm>
            <a:off x="8114930" y="3503718"/>
            <a:ext cx="542091" cy="1397353"/>
          </a:xfrm>
          <a:prstGeom prst="rect">
            <a:avLst/>
          </a:prstGeom>
          <a:solidFill>
            <a:srgbClr val="00B050">
              <a:alpha val="50195"/>
            </a:srgbClr>
          </a:solidFill>
          <a:ln w="38100" algn="ctr">
            <a:noFill/>
            <a:round/>
            <a:headEnd/>
            <a:tailEnd/>
          </a:ln>
        </p:spPr>
        <p:txBody>
          <a:bodyPr/>
          <a:lstStyle/>
          <a:p>
            <a:pPr algn="ctr" eaLnBrk="0" hangingPunct="0">
              <a:lnSpc>
                <a:spcPct val="90000"/>
              </a:lnSpc>
            </a:pPr>
            <a:endParaRPr lang="en-US"/>
          </a:p>
        </p:txBody>
      </p:sp>
      <p:grpSp>
        <p:nvGrpSpPr>
          <p:cNvPr id="37" name="Group 37"/>
          <p:cNvGrpSpPr/>
          <p:nvPr/>
        </p:nvGrpSpPr>
        <p:grpSpPr>
          <a:xfrm>
            <a:off x="7289137" y="3616587"/>
            <a:ext cx="2223512" cy="1309919"/>
            <a:chOff x="5757130" y="3228975"/>
            <a:chExt cx="2220424" cy="1308100"/>
          </a:xfrm>
        </p:grpSpPr>
        <p:sp>
          <p:nvSpPr>
            <p:cNvPr id="38" name="Rectangle 37"/>
            <p:cNvSpPr>
              <a:spLocks noChangeArrowheads="1"/>
            </p:cNvSpPr>
            <p:nvPr/>
          </p:nvSpPr>
          <p:spPr bwMode="auto">
            <a:xfrm>
              <a:off x="5757130" y="3228975"/>
              <a:ext cx="936625" cy="1308100"/>
            </a:xfrm>
            <a:prstGeom prst="rect">
              <a:avLst/>
            </a:prstGeom>
            <a:noFill/>
            <a:ln w="50800">
              <a:noFill/>
              <a:miter lim="800000"/>
              <a:headEnd/>
              <a:tailEnd/>
            </a:ln>
          </p:spPr>
          <p:txBody>
            <a:bodyPr wrap="none" lIns="90614" tIns="44512" rIns="90614" bIns="44512">
              <a:spAutoFit/>
            </a:bodyPr>
            <a:lstStyle/>
            <a:p>
              <a:pPr algn="ctr" eaLnBrk="0" hangingPunct="0">
                <a:lnSpc>
                  <a:spcPct val="90000"/>
                </a:lnSpc>
              </a:pPr>
              <a:r>
                <a:rPr lang="en-US" altLang="zh-CN" sz="8812" dirty="0">
                  <a:solidFill>
                    <a:srgbClr val="FF0000"/>
                  </a:solidFill>
                </a:rPr>
                <a:t>X</a:t>
              </a:r>
              <a:endParaRPr lang="en-US" altLang="zh-CN" sz="8812" dirty="0">
                <a:solidFill>
                  <a:srgbClr val="00FF00"/>
                </a:solidFill>
              </a:endParaRPr>
            </a:p>
          </p:txBody>
        </p:sp>
        <p:sp>
          <p:nvSpPr>
            <p:cNvPr id="39" name="Rectangle 38"/>
            <p:cNvSpPr>
              <a:spLocks noChangeArrowheads="1"/>
            </p:cNvSpPr>
            <p:nvPr/>
          </p:nvSpPr>
          <p:spPr bwMode="auto">
            <a:xfrm>
              <a:off x="7042517" y="3228975"/>
              <a:ext cx="935037" cy="1308100"/>
            </a:xfrm>
            <a:prstGeom prst="rect">
              <a:avLst/>
            </a:prstGeom>
            <a:noFill/>
            <a:ln w="50800">
              <a:noFill/>
              <a:miter lim="800000"/>
              <a:headEnd/>
              <a:tailEnd/>
            </a:ln>
          </p:spPr>
          <p:txBody>
            <a:bodyPr wrap="none" lIns="90614" tIns="44512" rIns="90614" bIns="44512">
              <a:spAutoFit/>
            </a:bodyPr>
            <a:lstStyle/>
            <a:p>
              <a:pPr algn="ctr" eaLnBrk="0" hangingPunct="0">
                <a:lnSpc>
                  <a:spcPct val="90000"/>
                </a:lnSpc>
              </a:pPr>
              <a:r>
                <a:rPr lang="en-US" altLang="zh-CN" sz="8812" dirty="0">
                  <a:solidFill>
                    <a:srgbClr val="FF0000"/>
                  </a:solidFill>
                </a:rPr>
                <a:t>X</a:t>
              </a:r>
              <a:endParaRPr lang="en-US" altLang="zh-CN" sz="8812" dirty="0">
                <a:solidFill>
                  <a:srgbClr val="00FF00"/>
                </a:solidFill>
              </a:endParaRPr>
            </a:p>
          </p:txBody>
        </p:sp>
      </p:grpSp>
      <p:sp>
        <p:nvSpPr>
          <p:cNvPr id="40" name="Oval 35"/>
          <p:cNvSpPr>
            <a:spLocks noChangeArrowheads="1"/>
          </p:cNvSpPr>
          <p:nvPr/>
        </p:nvSpPr>
        <p:spPr bwMode="auto">
          <a:xfrm>
            <a:off x="4078662" y="3853453"/>
            <a:ext cx="602499" cy="602499"/>
          </a:xfrm>
          <a:prstGeom prst="ellipse">
            <a:avLst/>
          </a:prstGeom>
          <a:solidFill>
            <a:srgbClr val="009900">
              <a:alpha val="50195"/>
            </a:srgbClr>
          </a:solidFill>
          <a:ln w="38100" algn="ctr">
            <a:noFill/>
            <a:round/>
            <a:headEnd/>
            <a:tailEnd/>
          </a:ln>
        </p:spPr>
        <p:txBody>
          <a:bodyPr/>
          <a:lstStyle/>
          <a:p>
            <a:pPr algn="ctr" eaLnBrk="0" hangingPunct="0">
              <a:lnSpc>
                <a:spcPct val="90000"/>
              </a:lnSpc>
            </a:pPr>
            <a:endParaRPr lang="en-US"/>
          </a:p>
        </p:txBody>
      </p:sp>
    </p:spTree>
    <p:extLst>
      <p:ext uri="{BB962C8B-B14F-4D97-AF65-F5344CB8AC3E}">
        <p14:creationId xmlns:p14="http://schemas.microsoft.com/office/powerpoint/2010/main" val="379108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Less Is Larger</a:t>
            </a:r>
            <a:endParaRPr lang="en-US" sz="4400" dirty="0"/>
          </a:p>
        </p:txBody>
      </p:sp>
      <p:sp>
        <p:nvSpPr>
          <p:cNvPr id="3" name="Content Placeholder 2"/>
          <p:cNvSpPr>
            <a:spLocks noGrp="1"/>
          </p:cNvSpPr>
          <p:nvPr>
            <p:ph idx="1"/>
          </p:nvPr>
        </p:nvSpPr>
        <p:spPr>
          <a:xfrm>
            <a:off x="787968" y="3130897"/>
            <a:ext cx="10616064" cy="1751210"/>
          </a:xfrm>
        </p:spPr>
        <p:txBody>
          <a:bodyPr>
            <a:noAutofit/>
          </a:bodyPr>
          <a:lstStyle/>
          <a:p>
            <a:pPr marL="68580" indent="0">
              <a:buNone/>
            </a:pPr>
            <a:r>
              <a:rPr lang="en-US" altLang="zh-CN" sz="3600" dirty="0">
                <a:solidFill>
                  <a:srgbClr val="0000CC"/>
                </a:solidFill>
              </a:rPr>
              <a:t>Acquisition of </a:t>
            </a:r>
            <a:r>
              <a:rPr lang="en-US" altLang="zh-CN" sz="3600" dirty="0">
                <a:solidFill>
                  <a:srgbClr val="FF0000"/>
                </a:solidFill>
              </a:rPr>
              <a:t>less</a:t>
            </a:r>
            <a:r>
              <a:rPr lang="en-US" altLang="zh-CN" sz="3600" dirty="0">
                <a:solidFill>
                  <a:srgbClr val="0000CC"/>
                </a:solidFill>
              </a:rPr>
              <a:t> projection data is achieved with a narrower beam, and an object </a:t>
            </a:r>
            <a:r>
              <a:rPr lang="en-US" altLang="zh-CN" sz="3600" dirty="0">
                <a:solidFill>
                  <a:srgbClr val="FF0000"/>
                </a:solidFill>
              </a:rPr>
              <a:t>larger</a:t>
            </a:r>
            <a:r>
              <a:rPr lang="en-US" altLang="zh-CN" sz="3600" dirty="0">
                <a:solidFill>
                  <a:srgbClr val="0000CC"/>
                </a:solidFill>
              </a:rPr>
              <a:t> than the beam width is not a concern.</a:t>
            </a:r>
          </a:p>
        </p:txBody>
      </p:sp>
    </p:spTree>
    <p:extLst>
      <p:ext uri="{BB962C8B-B14F-4D97-AF65-F5344CB8AC3E}">
        <p14:creationId xmlns:p14="http://schemas.microsoft.com/office/powerpoint/2010/main" val="3875327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Big Patient Problem</a:t>
            </a:r>
          </a:p>
        </p:txBody>
      </p:sp>
      <p:pic>
        <p:nvPicPr>
          <p:cNvPr id="4" name="Picture 2" descr="http://www.wordinfo.info/words/images/fatman-skinnyimage.gif"/>
          <p:cNvPicPr>
            <a:picLocks noChangeAspect="1" noChangeArrowheads="1"/>
          </p:cNvPicPr>
          <p:nvPr/>
        </p:nvPicPr>
        <p:blipFill>
          <a:blip r:embed="rId2" cstate="print"/>
          <a:srcRect/>
          <a:stretch>
            <a:fillRect/>
          </a:stretch>
        </p:blipFill>
        <p:spPr bwMode="auto">
          <a:xfrm>
            <a:off x="3657477" y="2028187"/>
            <a:ext cx="4578731" cy="4242958"/>
          </a:xfrm>
          <a:prstGeom prst="rect">
            <a:avLst/>
          </a:prstGeom>
          <a:noFill/>
        </p:spPr>
      </p:pic>
      <p:pic>
        <p:nvPicPr>
          <p:cNvPr id="5" name="Picture 2" descr="http://www.google.com/images?q=tbn:t8a99TbxYzZe9M::images2.wikia.nocookie.net/uncyclopedia/images/c/ce/Dinosaur.jpg&amp;t=1&amp;h=196&amp;w=159&amp;usg=__PNWwvOX6I62Ss8nxH-NllrR5cbY=">
            <a:hlinkClick r:id="rId3"/>
          </p:cNvPr>
          <p:cNvPicPr>
            <a:picLocks noChangeAspect="1" noChangeArrowheads="1"/>
          </p:cNvPicPr>
          <p:nvPr/>
        </p:nvPicPr>
        <p:blipFill>
          <a:blip r:embed="rId4" cstate="print"/>
          <a:srcRect/>
          <a:stretch>
            <a:fillRect/>
          </a:stretch>
        </p:blipFill>
        <p:spPr bwMode="auto">
          <a:xfrm>
            <a:off x="206884" y="2008418"/>
            <a:ext cx="3383920" cy="4262727"/>
          </a:xfrm>
          <a:prstGeom prst="rect">
            <a:avLst/>
          </a:prstGeom>
          <a:noFill/>
        </p:spPr>
      </p:pic>
      <p:pic>
        <p:nvPicPr>
          <p:cNvPr id="6" name="Picture 4" descr="http://www.uchospitals.edu/images/physicians/6193.jpg"/>
          <p:cNvPicPr>
            <a:picLocks noChangeAspect="1" noChangeArrowheads="1"/>
          </p:cNvPicPr>
          <p:nvPr/>
        </p:nvPicPr>
        <p:blipFill>
          <a:blip r:embed="rId5" cstate="print"/>
          <a:srcRect/>
          <a:stretch>
            <a:fillRect/>
          </a:stretch>
        </p:blipFill>
        <p:spPr bwMode="auto">
          <a:xfrm>
            <a:off x="8302881" y="2028187"/>
            <a:ext cx="3712587" cy="4242958"/>
          </a:xfrm>
          <a:prstGeom prst="rect">
            <a:avLst/>
          </a:prstGeom>
          <a:noFill/>
        </p:spPr>
      </p:pic>
    </p:spTree>
    <p:extLst>
      <p:ext uri="{BB962C8B-B14F-4D97-AF65-F5344CB8AC3E}">
        <p14:creationId xmlns:p14="http://schemas.microsoft.com/office/powerpoint/2010/main" val="2840781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Less Is Faster</a:t>
            </a:r>
            <a:endParaRPr lang="en-US" sz="4400" dirty="0"/>
          </a:p>
        </p:txBody>
      </p:sp>
      <p:sp>
        <p:nvSpPr>
          <p:cNvPr id="3" name="Content Placeholder 2"/>
          <p:cNvSpPr>
            <a:spLocks noGrp="1"/>
          </p:cNvSpPr>
          <p:nvPr>
            <p:ph idx="1"/>
          </p:nvPr>
        </p:nvSpPr>
        <p:spPr>
          <a:xfrm>
            <a:off x="1045191" y="2547835"/>
            <a:ext cx="10363200" cy="2133347"/>
          </a:xfrm>
        </p:spPr>
        <p:txBody>
          <a:bodyPr>
            <a:noAutofit/>
          </a:bodyPr>
          <a:lstStyle/>
          <a:p>
            <a:pPr marL="68580" indent="0">
              <a:buNone/>
            </a:pPr>
            <a:r>
              <a:rPr lang="en-US" altLang="zh-CN" sz="3600" dirty="0">
                <a:solidFill>
                  <a:srgbClr val="FF0000"/>
                </a:solidFill>
              </a:rPr>
              <a:t>Less</a:t>
            </a:r>
            <a:r>
              <a:rPr lang="en-US" altLang="zh-CN" sz="3600" dirty="0">
                <a:solidFill>
                  <a:srgbClr val="0000CC"/>
                </a:solidFill>
              </a:rPr>
              <a:t> data means smaller detector size, </a:t>
            </a:r>
            <a:r>
              <a:rPr lang="en-US" altLang="zh-CN" sz="3600" dirty="0">
                <a:solidFill>
                  <a:srgbClr val="FF0000"/>
                </a:solidFill>
              </a:rPr>
              <a:t>faster</a:t>
            </a:r>
            <a:r>
              <a:rPr lang="en-US" altLang="zh-CN" sz="3600" dirty="0">
                <a:solidFill>
                  <a:srgbClr val="0000CC"/>
                </a:solidFill>
              </a:rPr>
              <a:t> frame rate, and more imaging chains, all of which contribute to an accelerated data acquisition process.</a:t>
            </a:r>
          </a:p>
        </p:txBody>
      </p:sp>
    </p:spTree>
    <p:extLst>
      <p:ext uri="{BB962C8B-B14F-4D97-AF65-F5344CB8AC3E}">
        <p14:creationId xmlns:p14="http://schemas.microsoft.com/office/powerpoint/2010/main" val="976066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Multi-source Interior Tomography</a:t>
            </a:r>
            <a:endParaRPr lang="en-US" sz="4400" dirty="0"/>
          </a:p>
        </p:txBody>
      </p:sp>
      <p:sp>
        <p:nvSpPr>
          <p:cNvPr id="4" name="Rectangle 262"/>
          <p:cNvSpPr>
            <a:spLocks noChangeArrowheads="1"/>
          </p:cNvSpPr>
          <p:nvPr/>
        </p:nvSpPr>
        <p:spPr bwMode="auto">
          <a:xfrm>
            <a:off x="6384033" y="2877466"/>
            <a:ext cx="4861722" cy="3016210"/>
          </a:xfrm>
          <a:prstGeom prst="rect">
            <a:avLst/>
          </a:prstGeom>
          <a:noFill/>
          <a:ln w="50800">
            <a:noFill/>
            <a:miter lim="800000"/>
            <a:headEnd/>
            <a:tailEnd/>
          </a:ln>
        </p:spPr>
        <p:txBody>
          <a:bodyPr wrap="square">
            <a:spAutoFit/>
          </a:bodyPr>
          <a:lstStyle/>
          <a:p>
            <a:pPr>
              <a:spcAft>
                <a:spcPts val="601"/>
              </a:spcAft>
            </a:pPr>
            <a:r>
              <a:rPr lang="en-US" sz="2000" b="1" dirty="0">
                <a:solidFill>
                  <a:srgbClr val="FF0000"/>
                </a:solidFill>
                <a:latin typeface="Arial" panose="020B0604020202020204" pitchFamily="34" charset="0"/>
                <a:cs typeface="Arial" panose="020B0604020202020204" pitchFamily="34" charset="0"/>
              </a:rPr>
              <a:t>Ye YB, Yu HY, Wei YC, Wang G. International Journal of Biomedical Imaging, Article ID:63634, 2007</a:t>
            </a:r>
          </a:p>
          <a:p>
            <a:pPr>
              <a:spcAft>
                <a:spcPts val="601"/>
              </a:spcAft>
            </a:pPr>
            <a:r>
              <a:rPr lang="en-US" sz="2000" b="1" dirty="0">
                <a:solidFill>
                  <a:srgbClr val="009900"/>
                </a:solidFill>
                <a:latin typeface="Arial" panose="020B0604020202020204" pitchFamily="34" charset="0"/>
                <a:cs typeface="Arial" panose="020B0604020202020204" pitchFamily="34" charset="0"/>
              </a:rPr>
              <a:t>Wang G, Yu H, Ye Y. Medical Physics. 36:3575-3581, 2009</a:t>
            </a:r>
          </a:p>
          <a:p>
            <a:pPr>
              <a:spcAft>
                <a:spcPts val="601"/>
              </a:spcAft>
            </a:pPr>
            <a:r>
              <a:rPr lang="en-US" sz="2000" b="1" dirty="0">
                <a:solidFill>
                  <a:srgbClr val="0000CC"/>
                </a:solidFill>
                <a:latin typeface="Arial" panose="020B0604020202020204" pitchFamily="34" charset="0"/>
                <a:cs typeface="Arial" panose="020B0604020202020204" pitchFamily="34" charset="0"/>
              </a:rPr>
              <a:t>Wang G, Yu H, Ye YB. Virginia Tech Patent Disclosure on May 15, 2007, US Patent Application 12/362,979 allowed on October 21, 2009</a:t>
            </a:r>
          </a:p>
        </p:txBody>
      </p:sp>
      <p:grpSp>
        <p:nvGrpSpPr>
          <p:cNvPr id="5" name="Group 4"/>
          <p:cNvGrpSpPr/>
          <p:nvPr/>
        </p:nvGrpSpPr>
        <p:grpSpPr>
          <a:xfrm>
            <a:off x="2207568" y="1596031"/>
            <a:ext cx="3960440" cy="5025080"/>
            <a:chOff x="3266366" y="1531376"/>
            <a:chExt cx="2591673" cy="3020549"/>
          </a:xfrm>
        </p:grpSpPr>
        <p:pic>
          <p:nvPicPr>
            <p:cNvPr id="6" name="Picture 2"/>
            <p:cNvPicPr>
              <a:picLocks noChangeAspect="1" noChangeArrowheads="1"/>
            </p:cNvPicPr>
            <p:nvPr/>
          </p:nvPicPr>
          <p:blipFill>
            <a:blip r:embed="rId2" cstate="print"/>
            <a:srcRect/>
            <a:stretch>
              <a:fillRect/>
            </a:stretch>
          </p:blipFill>
          <p:spPr bwMode="auto">
            <a:xfrm>
              <a:off x="3273261" y="1531376"/>
              <a:ext cx="2584778" cy="3020549"/>
            </a:xfrm>
            <a:prstGeom prst="rect">
              <a:avLst/>
            </a:prstGeom>
            <a:noFill/>
            <a:ln w="9525">
              <a:noFill/>
              <a:miter lim="800000"/>
              <a:headEnd/>
              <a:tailEnd/>
            </a:ln>
          </p:spPr>
        </p:pic>
        <p:sp>
          <p:nvSpPr>
            <p:cNvPr id="7" name="Text Box 169"/>
            <p:cNvSpPr txBox="1">
              <a:spLocks noChangeArrowheads="1"/>
            </p:cNvSpPr>
            <p:nvPr/>
          </p:nvSpPr>
          <p:spPr bwMode="auto">
            <a:xfrm>
              <a:off x="3266366" y="3936013"/>
              <a:ext cx="745957" cy="425507"/>
            </a:xfrm>
            <a:prstGeom prst="rect">
              <a:avLst/>
            </a:prstGeom>
            <a:noFill/>
            <a:ln w="9525">
              <a:noFill/>
              <a:miter lim="800000"/>
              <a:headEnd/>
              <a:tailEnd/>
            </a:ln>
          </p:spPr>
          <p:txBody>
            <a:bodyPr wrap="square">
              <a:spAutoFit/>
            </a:bodyPr>
            <a:lstStyle/>
            <a:p>
              <a:pPr algn="ctr"/>
              <a:r>
                <a:rPr lang="en-US" altLang="zh-CN" sz="2000" i="1" dirty="0">
                  <a:solidFill>
                    <a:schemeClr val="bg2"/>
                  </a:solidFill>
                  <a:latin typeface="Arial" panose="020B0604020202020204" pitchFamily="34" charset="0"/>
                  <a:cs typeface="Arial" panose="020B0604020202020204" pitchFamily="34" charset="0"/>
                </a:rPr>
                <a:t>Detector</a:t>
              </a:r>
            </a:p>
          </p:txBody>
        </p:sp>
        <p:sp>
          <p:nvSpPr>
            <p:cNvPr id="8" name="Text Box 169"/>
            <p:cNvSpPr txBox="1">
              <a:spLocks noChangeArrowheads="1"/>
            </p:cNvSpPr>
            <p:nvPr/>
          </p:nvSpPr>
          <p:spPr bwMode="auto">
            <a:xfrm>
              <a:off x="4821892" y="2984827"/>
              <a:ext cx="745957" cy="240504"/>
            </a:xfrm>
            <a:prstGeom prst="rect">
              <a:avLst/>
            </a:prstGeom>
            <a:noFill/>
            <a:ln w="9525">
              <a:noFill/>
              <a:miter lim="800000"/>
              <a:headEnd/>
              <a:tailEnd/>
            </a:ln>
          </p:spPr>
          <p:txBody>
            <a:bodyPr wrap="square">
              <a:spAutoFit/>
            </a:bodyPr>
            <a:lstStyle/>
            <a:p>
              <a:pPr algn="ctr"/>
              <a:r>
                <a:rPr lang="en-US" altLang="zh-CN" sz="2000" i="1" dirty="0">
                  <a:solidFill>
                    <a:schemeClr val="bg2"/>
                  </a:solidFill>
                  <a:latin typeface="Arial" panose="020B0604020202020204" pitchFamily="34" charset="0"/>
                  <a:cs typeface="Arial" panose="020B0604020202020204" pitchFamily="34" charset="0"/>
                </a:rPr>
                <a:t>Source</a:t>
              </a:r>
            </a:p>
          </p:txBody>
        </p:sp>
      </p:grpSp>
    </p:spTree>
    <p:extLst>
      <p:ext uri="{BB962C8B-B14F-4D97-AF65-F5344CB8AC3E}">
        <p14:creationId xmlns:p14="http://schemas.microsoft.com/office/powerpoint/2010/main" val="2027387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Less Is Less</a:t>
            </a:r>
            <a:endParaRPr lang="en-US" sz="4400" dirty="0"/>
          </a:p>
        </p:txBody>
      </p:sp>
      <p:sp>
        <p:nvSpPr>
          <p:cNvPr id="4" name="Content Placeholder 3"/>
          <p:cNvSpPr>
            <a:spLocks noGrp="1" noChangeArrowheads="1"/>
          </p:cNvSpPr>
          <p:nvPr>
            <p:ph idx="1"/>
          </p:nvPr>
        </p:nvSpPr>
        <p:spPr bwMode="auto">
          <a:xfrm>
            <a:off x="1099782" y="2916325"/>
            <a:ext cx="10363200" cy="1816007"/>
          </a:xfrm>
          <a:prstGeom prst="rect">
            <a:avLst/>
          </a:prstGeom>
          <a:noFill/>
          <a:ln w="50800">
            <a:noFill/>
            <a:miter lim="800000"/>
            <a:headEnd/>
            <a:tailEnd/>
          </a:ln>
        </p:spPr>
        <p:txBody>
          <a:bodyPr wrap="square" lIns="90614" tIns="44512" rIns="90614" bIns="44512">
            <a:spAutoFit/>
          </a:bodyPr>
          <a:lstStyle/>
          <a:p>
            <a:pPr marL="68580" indent="0">
              <a:spcBef>
                <a:spcPts val="501"/>
              </a:spcBef>
              <a:spcAft>
                <a:spcPts val="501"/>
              </a:spcAft>
              <a:buNone/>
            </a:pPr>
            <a:r>
              <a:rPr lang="en-US" altLang="zh-CN" sz="2804" dirty="0">
                <a:solidFill>
                  <a:srgbClr val="FF0000"/>
                </a:solidFill>
              </a:rPr>
              <a:t>Less</a:t>
            </a:r>
            <a:r>
              <a:rPr lang="en-US" altLang="zh-CN" sz="2804" dirty="0">
                <a:solidFill>
                  <a:srgbClr val="0000CC"/>
                </a:solidFill>
              </a:rPr>
              <a:t> data is equivalent to </a:t>
            </a:r>
            <a:r>
              <a:rPr lang="en-US" altLang="zh-CN" sz="2804" dirty="0">
                <a:solidFill>
                  <a:srgbClr val="FF0000"/>
                </a:solidFill>
              </a:rPr>
              <a:t>less</a:t>
            </a:r>
            <a:r>
              <a:rPr lang="en-US" altLang="zh-CN" sz="2804" dirty="0">
                <a:solidFill>
                  <a:srgbClr val="0000CC"/>
                </a:solidFill>
              </a:rPr>
              <a:t> radiation dose, because of not only a narrower beam but also a more relaxed angular sampling requirement in the longitudinal studies or multi-scale scenarios.</a:t>
            </a:r>
          </a:p>
        </p:txBody>
      </p:sp>
    </p:spTree>
    <p:extLst>
      <p:ext uri="{BB962C8B-B14F-4D97-AF65-F5344CB8AC3E}">
        <p14:creationId xmlns:p14="http://schemas.microsoft.com/office/powerpoint/2010/main" val="261992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Less Is More</a:t>
            </a:r>
            <a:endParaRPr lang="en-US" sz="4400" dirty="0"/>
          </a:p>
        </p:txBody>
      </p:sp>
      <p:sp>
        <p:nvSpPr>
          <p:cNvPr id="3" name="Content Placeholder 2"/>
          <p:cNvSpPr>
            <a:spLocks noGrp="1"/>
          </p:cNvSpPr>
          <p:nvPr>
            <p:ph idx="1"/>
          </p:nvPr>
        </p:nvSpPr>
        <p:spPr>
          <a:xfrm>
            <a:off x="682387" y="2273300"/>
            <a:ext cx="11054687" cy="3165523"/>
          </a:xfrm>
        </p:spPr>
        <p:txBody>
          <a:bodyPr>
            <a:noAutofit/>
          </a:bodyPr>
          <a:lstStyle/>
          <a:p>
            <a:pPr marL="68580" indent="0">
              <a:buNone/>
            </a:pPr>
            <a:r>
              <a:rPr lang="en-US" altLang="zh-CN" sz="3600" dirty="0">
                <a:solidFill>
                  <a:srgbClr val="0033CC"/>
                </a:solidFill>
              </a:rPr>
              <a:t>Use of </a:t>
            </a:r>
            <a:r>
              <a:rPr lang="en-US" altLang="zh-CN" sz="3600" dirty="0">
                <a:solidFill>
                  <a:srgbClr val="FF0000"/>
                </a:solidFill>
              </a:rPr>
              <a:t>less</a:t>
            </a:r>
            <a:r>
              <a:rPr lang="en-US" altLang="zh-CN" sz="3600" dirty="0">
                <a:solidFill>
                  <a:srgbClr val="0033CC"/>
                </a:solidFill>
              </a:rPr>
              <a:t> data is advantageous in </a:t>
            </a:r>
            <a:r>
              <a:rPr lang="en-US" altLang="zh-CN" sz="3600" dirty="0">
                <a:solidFill>
                  <a:srgbClr val="FF0000"/>
                </a:solidFill>
              </a:rPr>
              <a:t>more</a:t>
            </a:r>
            <a:r>
              <a:rPr lang="en-US" altLang="zh-CN" sz="3600" dirty="0">
                <a:solidFill>
                  <a:srgbClr val="0033CC"/>
                </a:solidFill>
              </a:rPr>
              <a:t> modalities beyond CT, such as other straight-ray tomographic techniques and even in small-angle curvilinear geometry, and </a:t>
            </a:r>
            <a:r>
              <a:rPr lang="en-US" altLang="zh-CN" sz="3600" dirty="0">
                <a:solidFill>
                  <a:srgbClr val="FF0000"/>
                </a:solidFill>
              </a:rPr>
              <a:t>more</a:t>
            </a:r>
            <a:r>
              <a:rPr lang="en-US" altLang="zh-CN" sz="3600" dirty="0">
                <a:solidFill>
                  <a:srgbClr val="0033CC"/>
                </a:solidFill>
              </a:rPr>
              <a:t> applications of various types.  Furthermore, less data means </a:t>
            </a:r>
            <a:r>
              <a:rPr lang="en-US" altLang="zh-CN" sz="3600" dirty="0">
                <a:solidFill>
                  <a:srgbClr val="FF0000"/>
                </a:solidFill>
              </a:rPr>
              <a:t>more</a:t>
            </a:r>
            <a:r>
              <a:rPr lang="en-US" altLang="zh-CN" sz="3600" dirty="0">
                <a:solidFill>
                  <a:srgbClr val="0033CC"/>
                </a:solidFill>
              </a:rPr>
              <a:t> recon/training time!</a:t>
            </a:r>
          </a:p>
        </p:txBody>
      </p:sp>
    </p:spTree>
    <p:extLst>
      <p:ext uri="{BB962C8B-B14F-4D97-AF65-F5344CB8AC3E}">
        <p14:creationId xmlns:p14="http://schemas.microsoft.com/office/powerpoint/2010/main" val="384688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Is Full-scan (360˚) Necessary?</a:t>
            </a:r>
            <a:endParaRPr lang="zh-CN" altLang="en-US" dirty="0"/>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722" y="1542057"/>
            <a:ext cx="8125302" cy="5151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0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19325" y="280988"/>
            <a:ext cx="7753350" cy="6296025"/>
          </a:xfrm>
          <a:prstGeom prst="rect">
            <a:avLst/>
          </a:prstGeom>
        </p:spPr>
      </p:pic>
    </p:spTree>
    <p:extLst>
      <p:ext uri="{BB962C8B-B14F-4D97-AF65-F5344CB8AC3E}">
        <p14:creationId xmlns:p14="http://schemas.microsoft.com/office/powerpoint/2010/main" val="726255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39F0-E5C4-40DC-BB86-828BB6FF1F8B}"/>
              </a:ext>
            </a:extLst>
          </p:cNvPr>
          <p:cNvSpPr>
            <a:spLocks noGrp="1"/>
          </p:cNvSpPr>
          <p:nvPr>
            <p:ph type="title"/>
          </p:nvPr>
        </p:nvSpPr>
        <p:spPr/>
        <p:txBody>
          <a:bodyPr/>
          <a:lstStyle/>
          <a:p>
            <a:r>
              <a:rPr lang="en-US" dirty="0"/>
              <a:t>  SMART Imager</a:t>
            </a:r>
          </a:p>
        </p:txBody>
      </p:sp>
      <p:pic>
        <p:nvPicPr>
          <p:cNvPr id="6" name="图片 1" descr="图片包含 室内, 桌子, 蛋糕, 盘子&#10;&#10;描述已自动生成">
            <a:extLst>
              <a:ext uri="{FF2B5EF4-FFF2-40B4-BE49-F238E27FC236}">
                <a16:creationId xmlns:a16="http://schemas.microsoft.com/office/drawing/2014/main" id="{9155E8A7-7882-4034-9AB6-D839F541B8AA}"/>
              </a:ext>
            </a:extLst>
          </p:cNvPr>
          <p:cNvPicPr/>
          <p:nvPr/>
        </p:nvPicPr>
        <p:blipFill rotWithShape="1">
          <a:blip r:embed="rId3" cstate="print">
            <a:extLst>
              <a:ext uri="{28A0092B-C50C-407E-A947-70E740481C1C}">
                <a14:useLocalDpi xmlns:a14="http://schemas.microsoft.com/office/drawing/2010/main" val="0"/>
              </a:ext>
            </a:extLst>
          </a:blip>
          <a:srcRect l="7113" r="12319" b="2430"/>
          <a:stretch/>
        </p:blipFill>
        <p:spPr bwMode="auto">
          <a:xfrm>
            <a:off x="816398" y="2052499"/>
            <a:ext cx="4997770" cy="3888160"/>
          </a:xfrm>
          <a:prstGeom prst="rect">
            <a:avLst/>
          </a:prstGeom>
          <a:ln w="19050">
            <a:noFill/>
          </a:ln>
          <a:extLst>
            <a:ext uri="{53640926-AAD7-44D8-BBD7-CCE9431645EC}">
              <a14:shadowObscured xmlns:a14="http://schemas.microsoft.com/office/drawing/2010/main"/>
            </a:ext>
          </a:extLst>
        </p:spPr>
      </p:pic>
      <p:pic>
        <p:nvPicPr>
          <p:cNvPr id="7" name="Picture 6" descr="Diagram&#10;&#10;Description automatically generated">
            <a:extLst>
              <a:ext uri="{FF2B5EF4-FFF2-40B4-BE49-F238E27FC236}">
                <a16:creationId xmlns:a16="http://schemas.microsoft.com/office/drawing/2014/main" id="{E5E8B429-FDB7-4712-B073-1D0A2E6DB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430" y="2012541"/>
            <a:ext cx="4155462" cy="4036508"/>
          </a:xfrm>
          <a:prstGeom prst="rect">
            <a:avLst/>
          </a:prstGeom>
        </p:spPr>
      </p:pic>
      <p:cxnSp>
        <p:nvCxnSpPr>
          <p:cNvPr id="9" name="Straight Arrow Connector 8">
            <a:extLst>
              <a:ext uri="{FF2B5EF4-FFF2-40B4-BE49-F238E27FC236}">
                <a16:creationId xmlns:a16="http://schemas.microsoft.com/office/drawing/2014/main" id="{6C2E83FB-8963-4C55-A634-794D6CD9BFA2}"/>
              </a:ext>
            </a:extLst>
          </p:cNvPr>
          <p:cNvCxnSpPr/>
          <p:nvPr/>
        </p:nvCxnSpPr>
        <p:spPr>
          <a:xfrm>
            <a:off x="8414644" y="4070753"/>
            <a:ext cx="8373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DDAC72D-12E4-43FC-A1C0-5F781E835BF8}"/>
              </a:ext>
            </a:extLst>
          </p:cNvPr>
          <p:cNvCxnSpPr>
            <a:cxnSpLocks/>
          </p:cNvCxnSpPr>
          <p:nvPr/>
        </p:nvCxnSpPr>
        <p:spPr>
          <a:xfrm flipV="1">
            <a:off x="8702161" y="3439396"/>
            <a:ext cx="0" cy="894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Rat outline">
            <a:extLst>
              <a:ext uri="{FF2B5EF4-FFF2-40B4-BE49-F238E27FC236}">
                <a16:creationId xmlns:a16="http://schemas.microsoft.com/office/drawing/2014/main" id="{0C4BDC32-D8DA-4B7D-97C2-AC26A0830D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5405" y="3834788"/>
            <a:ext cx="406064" cy="406064"/>
          </a:xfrm>
          <a:prstGeom prst="rect">
            <a:avLst/>
          </a:prstGeom>
          <a:effectLst>
            <a:outerShdw blurRad="50800" dist="38100" dir="2700000" algn="tl" rotWithShape="0">
              <a:prstClr val="black">
                <a:alpha val="40000"/>
              </a:prstClr>
            </a:outerShdw>
          </a:effectLst>
        </p:spPr>
      </p:pic>
      <p:sp>
        <p:nvSpPr>
          <p:cNvPr id="12" name="矩形 66">
            <a:extLst>
              <a:ext uri="{FF2B5EF4-FFF2-40B4-BE49-F238E27FC236}">
                <a16:creationId xmlns:a16="http://schemas.microsoft.com/office/drawing/2014/main" id="{774E7862-B8DE-416A-AE96-77A053518666}"/>
              </a:ext>
            </a:extLst>
          </p:cNvPr>
          <p:cNvSpPr/>
          <p:nvPr/>
        </p:nvSpPr>
        <p:spPr>
          <a:xfrm flipH="1">
            <a:off x="8883308" y="4011264"/>
            <a:ext cx="668909" cy="368686"/>
          </a:xfrm>
          <a:prstGeom prst="rect">
            <a:avLst/>
          </a:prstGeom>
        </p:spPr>
        <p:txBody>
          <a:bodyPr wrap="square">
            <a:spAutoFit/>
          </a:bodyPr>
          <a:lstStyle/>
          <a:p>
            <a:pPr algn="ctr"/>
            <a:r>
              <a:rPr lang="en-US" altLang="zh-CN" sz="1200" b="1" dirty="0">
                <a:latin typeface="Arial" panose="020B0604020202020204" pitchFamily="34" charset="0"/>
                <a:ea typeface="Arial Unicode MS" panose="020B0604020202020204" pitchFamily="34" charset="-122"/>
                <a:cs typeface="Arial" panose="020B0604020202020204" pitchFamily="34" charset="0"/>
              </a:rPr>
              <a:t>x</a:t>
            </a:r>
          </a:p>
        </p:txBody>
      </p:sp>
      <p:sp>
        <p:nvSpPr>
          <p:cNvPr id="13" name="矩形 66">
            <a:extLst>
              <a:ext uri="{FF2B5EF4-FFF2-40B4-BE49-F238E27FC236}">
                <a16:creationId xmlns:a16="http://schemas.microsoft.com/office/drawing/2014/main" id="{5C0CAD29-A5AD-4392-A9A9-66144BBBFBCB}"/>
              </a:ext>
            </a:extLst>
          </p:cNvPr>
          <p:cNvSpPr/>
          <p:nvPr/>
        </p:nvSpPr>
        <p:spPr>
          <a:xfrm flipH="1">
            <a:off x="8232561" y="3296005"/>
            <a:ext cx="668909" cy="368686"/>
          </a:xfrm>
          <a:prstGeom prst="rect">
            <a:avLst/>
          </a:prstGeom>
        </p:spPr>
        <p:txBody>
          <a:bodyPr wrap="square">
            <a:spAutoFit/>
          </a:bodyPr>
          <a:lstStyle/>
          <a:p>
            <a:pPr algn="ctr"/>
            <a:r>
              <a:rPr lang="en-US" altLang="zh-CN" sz="1200" b="1" dirty="0">
                <a:latin typeface="Arial" panose="020B0604020202020204" pitchFamily="34" charset="0"/>
                <a:ea typeface="Arial Unicode MS" panose="020B0604020202020204" pitchFamily="34" charset="-122"/>
                <a:cs typeface="Arial" panose="020B0604020202020204" pitchFamily="34" charset="0"/>
              </a:rPr>
              <a:t>y</a:t>
            </a:r>
          </a:p>
        </p:txBody>
      </p:sp>
      <p:sp>
        <p:nvSpPr>
          <p:cNvPr id="14" name="矩形 66">
            <a:extLst>
              <a:ext uri="{FF2B5EF4-FFF2-40B4-BE49-F238E27FC236}">
                <a16:creationId xmlns:a16="http://schemas.microsoft.com/office/drawing/2014/main" id="{9886DD96-5EA1-4004-A79C-C05B1EA3590F}"/>
              </a:ext>
            </a:extLst>
          </p:cNvPr>
          <p:cNvSpPr/>
          <p:nvPr/>
        </p:nvSpPr>
        <p:spPr>
          <a:xfrm flipH="1">
            <a:off x="8292361" y="4030795"/>
            <a:ext cx="668909" cy="368686"/>
          </a:xfrm>
          <a:prstGeom prst="rect">
            <a:avLst/>
          </a:prstGeom>
        </p:spPr>
        <p:txBody>
          <a:bodyPr wrap="square">
            <a:spAutoFit/>
          </a:bodyPr>
          <a:lstStyle/>
          <a:p>
            <a:pPr algn="ctr"/>
            <a:r>
              <a:rPr lang="en-US" altLang="zh-CN" sz="1200" b="1" dirty="0">
                <a:latin typeface="Arial" panose="020B0604020202020204" pitchFamily="34" charset="0"/>
                <a:ea typeface="Arial Unicode MS" panose="020B0604020202020204" pitchFamily="34" charset="-122"/>
                <a:cs typeface="Arial" panose="020B0604020202020204" pitchFamily="34" charset="0"/>
              </a:rPr>
              <a:t>o</a:t>
            </a:r>
          </a:p>
        </p:txBody>
      </p:sp>
      <p:cxnSp>
        <p:nvCxnSpPr>
          <p:cNvPr id="15" name="Straight Arrow Connector 14">
            <a:extLst>
              <a:ext uri="{FF2B5EF4-FFF2-40B4-BE49-F238E27FC236}">
                <a16:creationId xmlns:a16="http://schemas.microsoft.com/office/drawing/2014/main" id="{B7589EA8-607B-4ECD-B074-29F6E74DA4F3}"/>
              </a:ext>
            </a:extLst>
          </p:cNvPr>
          <p:cNvCxnSpPr>
            <a:cxnSpLocks/>
            <a:stCxn id="16" idx="3"/>
          </p:cNvCxnSpPr>
          <p:nvPr/>
        </p:nvCxnSpPr>
        <p:spPr>
          <a:xfrm flipH="1">
            <a:off x="7557870" y="4731661"/>
            <a:ext cx="559526" cy="171599"/>
          </a:xfrm>
          <a:prstGeom prst="straightConnector1">
            <a:avLst/>
          </a:prstGeom>
          <a:ln w="19050">
            <a:solidFill>
              <a:srgbClr val="300EFA"/>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66">
            <a:extLst>
              <a:ext uri="{FF2B5EF4-FFF2-40B4-BE49-F238E27FC236}">
                <a16:creationId xmlns:a16="http://schemas.microsoft.com/office/drawing/2014/main" id="{AB971685-19AC-4787-AC4D-035577A344B5}"/>
              </a:ext>
            </a:extLst>
          </p:cNvPr>
          <p:cNvSpPr/>
          <p:nvPr/>
        </p:nvSpPr>
        <p:spPr>
          <a:xfrm flipH="1">
            <a:off x="8117396" y="4526835"/>
            <a:ext cx="1216793" cy="409651"/>
          </a:xfrm>
          <a:prstGeom prst="rect">
            <a:avLst/>
          </a:prstGeom>
        </p:spPr>
        <p:txBody>
          <a:bodyPr wrap="square">
            <a:spAutoFit/>
          </a:bodyPr>
          <a:lstStyle/>
          <a:p>
            <a:pPr algn="ctr"/>
            <a:r>
              <a:rPr lang="en-US" altLang="zh-CN" sz="1400" b="1" dirty="0">
                <a:solidFill>
                  <a:srgbClr val="300EFA"/>
                </a:solidFill>
                <a:latin typeface="Arial" panose="020B0604020202020204" pitchFamily="34" charset="0"/>
                <a:ea typeface="Arial Unicode MS" panose="020B0604020202020204" pitchFamily="34" charset="-122"/>
                <a:cs typeface="Arial" panose="020B0604020202020204" pitchFamily="34" charset="0"/>
              </a:rPr>
              <a:t>Detector</a:t>
            </a:r>
          </a:p>
        </p:txBody>
      </p:sp>
      <p:sp>
        <p:nvSpPr>
          <p:cNvPr id="17" name="矩形 66">
            <a:extLst>
              <a:ext uri="{FF2B5EF4-FFF2-40B4-BE49-F238E27FC236}">
                <a16:creationId xmlns:a16="http://schemas.microsoft.com/office/drawing/2014/main" id="{26C93272-0B14-4D96-9CDB-953E343B064F}"/>
              </a:ext>
            </a:extLst>
          </p:cNvPr>
          <p:cNvSpPr/>
          <p:nvPr/>
        </p:nvSpPr>
        <p:spPr>
          <a:xfrm flipH="1">
            <a:off x="10405430" y="3865167"/>
            <a:ext cx="1472319" cy="409651"/>
          </a:xfrm>
          <a:prstGeom prst="rect">
            <a:avLst/>
          </a:prstGeom>
        </p:spPr>
        <p:txBody>
          <a:bodyPr wrap="square">
            <a:spAutoFit/>
          </a:bodyPr>
          <a:lstStyle/>
          <a:p>
            <a:pPr algn="ctr"/>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Source</a:t>
            </a:r>
          </a:p>
        </p:txBody>
      </p:sp>
      <p:sp>
        <p:nvSpPr>
          <p:cNvPr id="18" name="矩形 66">
            <a:extLst>
              <a:ext uri="{FF2B5EF4-FFF2-40B4-BE49-F238E27FC236}">
                <a16:creationId xmlns:a16="http://schemas.microsoft.com/office/drawing/2014/main" id="{94BEEF57-F2B3-4816-80BA-4C4DC01E690D}"/>
              </a:ext>
            </a:extLst>
          </p:cNvPr>
          <p:cNvSpPr/>
          <p:nvPr/>
        </p:nvSpPr>
        <p:spPr>
          <a:xfrm flipH="1">
            <a:off x="2248547" y="2201277"/>
            <a:ext cx="1472319" cy="307777"/>
          </a:xfrm>
          <a:prstGeom prst="rect">
            <a:avLst/>
          </a:prstGeom>
        </p:spPr>
        <p:txBody>
          <a:bodyPr wrap="square">
            <a:spAutoFit/>
          </a:bodyPr>
          <a:lstStyle/>
          <a:p>
            <a:pPr algn="ctr"/>
            <a:r>
              <a:rPr lang="en-US" altLang="zh-CN" sz="1400" b="1" dirty="0">
                <a:solidFill>
                  <a:srgbClr val="FFFF00"/>
                </a:solidFill>
                <a:latin typeface="Arial" panose="020B0604020202020204" pitchFamily="34" charset="0"/>
                <a:ea typeface="Arial Unicode MS" panose="020B0604020202020204" pitchFamily="34" charset="-122"/>
                <a:cs typeface="Arial" panose="020B0604020202020204" pitchFamily="34" charset="0"/>
              </a:rPr>
              <a:t>Detector</a:t>
            </a:r>
          </a:p>
        </p:txBody>
      </p:sp>
      <p:sp>
        <p:nvSpPr>
          <p:cNvPr id="19" name="Rectangle 18">
            <a:extLst>
              <a:ext uri="{FF2B5EF4-FFF2-40B4-BE49-F238E27FC236}">
                <a16:creationId xmlns:a16="http://schemas.microsoft.com/office/drawing/2014/main" id="{03D52603-DF67-4C5F-A324-1A7809FB566A}"/>
              </a:ext>
            </a:extLst>
          </p:cNvPr>
          <p:cNvSpPr/>
          <p:nvPr/>
        </p:nvSpPr>
        <p:spPr>
          <a:xfrm>
            <a:off x="2874557" y="3089320"/>
            <a:ext cx="223941" cy="2066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66">
            <a:extLst>
              <a:ext uri="{FF2B5EF4-FFF2-40B4-BE49-F238E27FC236}">
                <a16:creationId xmlns:a16="http://schemas.microsoft.com/office/drawing/2014/main" id="{8B5569D8-32BC-42F1-BA3C-52C393D76D8C}"/>
              </a:ext>
            </a:extLst>
          </p:cNvPr>
          <p:cNvSpPr/>
          <p:nvPr/>
        </p:nvSpPr>
        <p:spPr>
          <a:xfrm flipH="1">
            <a:off x="4243752" y="4411198"/>
            <a:ext cx="1472319" cy="409651"/>
          </a:xfrm>
          <a:prstGeom prst="rect">
            <a:avLst/>
          </a:prstGeom>
        </p:spPr>
        <p:txBody>
          <a:bodyPr wrap="square">
            <a:spAutoFit/>
          </a:bodyPr>
          <a:lstStyle/>
          <a:p>
            <a:pPr algn="ctr"/>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Source</a:t>
            </a:r>
          </a:p>
        </p:txBody>
      </p:sp>
      <p:cxnSp>
        <p:nvCxnSpPr>
          <p:cNvPr id="22" name="Straight Arrow Connector 21">
            <a:extLst>
              <a:ext uri="{FF2B5EF4-FFF2-40B4-BE49-F238E27FC236}">
                <a16:creationId xmlns:a16="http://schemas.microsoft.com/office/drawing/2014/main" id="{FF265755-9419-4C81-B950-543D6ED98A7D}"/>
              </a:ext>
            </a:extLst>
          </p:cNvPr>
          <p:cNvCxnSpPr>
            <a:cxnSpLocks/>
            <a:stCxn id="18" idx="2"/>
            <a:endCxn id="19" idx="0"/>
          </p:cNvCxnSpPr>
          <p:nvPr/>
        </p:nvCxnSpPr>
        <p:spPr>
          <a:xfrm>
            <a:off x="2984706" y="2509054"/>
            <a:ext cx="1822" cy="58026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0E1C015-75C3-40B9-9CD1-BB26DC7E146D}"/>
              </a:ext>
            </a:extLst>
          </p:cNvPr>
          <p:cNvSpPr txBox="1"/>
          <p:nvPr/>
        </p:nvSpPr>
        <p:spPr>
          <a:xfrm>
            <a:off x="271130" y="1490782"/>
            <a:ext cx="11920870" cy="523220"/>
          </a:xfrm>
          <a:prstGeom prst="rect">
            <a:avLst/>
          </a:prstGeom>
          <a:noFill/>
        </p:spPr>
        <p:txBody>
          <a:bodyPr wrap="square">
            <a:spAutoFit/>
          </a:bodyPr>
          <a:lstStyle/>
          <a:p>
            <a:r>
              <a:rPr lang="en-US" sz="2800" b="1" i="0" u="none" strike="noStrike" baseline="0" dirty="0">
                <a:solidFill>
                  <a:srgbClr val="FF0000"/>
                </a:solidFill>
                <a:latin typeface="Arial" panose="020B0604020202020204" pitchFamily="34" charset="0"/>
              </a:rPr>
              <a:t>Stationary Multi-source AI-powered Real-time Tomography (SMART)</a:t>
            </a:r>
            <a:endParaRPr lang="en-US" sz="2800" dirty="0">
              <a:solidFill>
                <a:srgbClr val="FF0000"/>
              </a:solidFill>
            </a:endParaRPr>
          </a:p>
        </p:txBody>
      </p:sp>
      <p:sp>
        <p:nvSpPr>
          <p:cNvPr id="21" name="TextBox 20">
            <a:extLst>
              <a:ext uri="{FF2B5EF4-FFF2-40B4-BE49-F238E27FC236}">
                <a16:creationId xmlns:a16="http://schemas.microsoft.com/office/drawing/2014/main" id="{A62D5122-805C-4F25-BE13-EDFEB26898C6}"/>
              </a:ext>
            </a:extLst>
          </p:cNvPr>
          <p:cNvSpPr txBox="1"/>
          <p:nvPr/>
        </p:nvSpPr>
        <p:spPr>
          <a:xfrm>
            <a:off x="152399" y="6207088"/>
            <a:ext cx="8808871" cy="523220"/>
          </a:xfrm>
          <a:prstGeom prst="rect">
            <a:avLst/>
          </a:prstGeom>
          <a:noFill/>
        </p:spPr>
        <p:txBody>
          <a:bodyPr wrap="square">
            <a:spAutoFit/>
          </a:bodyPr>
          <a:lstStyle/>
          <a:p>
            <a:pPr marL="0" marR="0" algn="r">
              <a:spcBef>
                <a:spcPts val="0"/>
              </a:spcBef>
              <a:spcAft>
                <a:spcPts val="0"/>
              </a:spcAft>
            </a:pP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Wu WW, </a:t>
            </a: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Tang YH, </a:t>
            </a:r>
            <a:r>
              <a:rPr lang="en-US" sz="1400" b="1" kern="100" dirty="0" err="1">
                <a:solidFill>
                  <a:srgbClr val="FF0000"/>
                </a:solidFill>
                <a:effectLst/>
                <a:latin typeface="Arial" panose="020B0604020202020204" pitchFamily="34" charset="0"/>
                <a:ea typeface="SimSun" panose="02010600030101010101" pitchFamily="2" charset="-122"/>
                <a:cs typeface="Arial" panose="020B0604020202020204" pitchFamily="34" charset="0"/>
              </a:rPr>
              <a:t>Lv</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 TL, Niu C, Wang C, Guo YY, Chang YC, </a:t>
            </a: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Wang G, </a:t>
            </a: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Xi Y:</a:t>
            </a:r>
            <a:r>
              <a:rPr lang="en-US" sz="1400" b="1" kern="100" baseline="3000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en-US" sz="1400" b="1" kern="2200" dirty="0">
                <a:solidFill>
                  <a:srgbClr val="FF0000"/>
                </a:solidFill>
                <a:effectLst/>
                <a:latin typeface="Arial" panose="020B0604020202020204" pitchFamily="34" charset="0"/>
                <a:ea typeface="SimSun" panose="02010600030101010101" pitchFamily="2" charset="-122"/>
                <a:cs typeface="Arial" panose="020B0604020202020204" pitchFamily="34" charset="0"/>
              </a:rPr>
              <a:t>Stationary Multi-source AI-powered Real-time Tomography (SMART) for Dynamic Cardiac Imaging</a:t>
            </a:r>
            <a:r>
              <a:rPr lang="en-US" sz="1400" b="1" kern="10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en-US" sz="1400" b="1" kern="100" dirty="0" err="1">
                <a:solidFill>
                  <a:srgbClr val="FF0000"/>
                </a:solidFill>
                <a:latin typeface="Arial" panose="020B0604020202020204" pitchFamily="34" charset="0"/>
                <a:ea typeface="SimSun" panose="02010600030101010101" pitchFamily="2" charset="-122"/>
                <a:cs typeface="Arial" panose="020B0604020202020204" pitchFamily="34" charset="0"/>
              </a:rPr>
              <a:t>ArXiv</a:t>
            </a:r>
            <a:r>
              <a:rPr lang="en-US" sz="1400" b="1" kern="100" dirty="0">
                <a:solidFill>
                  <a:srgbClr val="FF0000"/>
                </a:solidFill>
                <a:latin typeface="Arial" panose="020B0604020202020204" pitchFamily="34" charset="0"/>
                <a:ea typeface="SimSun" panose="02010600030101010101" pitchFamily="2" charset="-122"/>
                <a:cs typeface="Arial" panose="020B0604020202020204" pitchFamily="34" charset="0"/>
              </a:rPr>
              <a:t>, 2021</a:t>
            </a:r>
            <a:endPar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E511C8CC-D726-4FE5-8D14-255D689E16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73" y="188712"/>
            <a:ext cx="4002168" cy="1015549"/>
          </a:xfrm>
          <a:prstGeom prst="rect">
            <a:avLst/>
          </a:prstGeom>
        </p:spPr>
      </p:pic>
      <p:pic>
        <p:nvPicPr>
          <p:cNvPr id="5" name="Picture 2" descr="The Institute&amp;#39;s Logos | Strategic Communications and External Relations">
            <a:extLst>
              <a:ext uri="{FF2B5EF4-FFF2-40B4-BE49-F238E27FC236}">
                <a16:creationId xmlns:a16="http://schemas.microsoft.com/office/drawing/2014/main" id="{BF8F61D7-75B6-42C1-BBC7-13962DD05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8178" y="137934"/>
            <a:ext cx="3629215" cy="115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6538"/>
      </p:ext>
    </p:extLst>
  </p:cSld>
  <p:clrMapOvr>
    <a:masterClrMapping/>
  </p:clrMapOvr>
  <mc:AlternateContent xmlns:mc="http://schemas.openxmlformats.org/markup-compatibility/2006" xmlns:p14="http://schemas.microsoft.com/office/powerpoint/2010/main">
    <mc:Choice Requires="p14">
      <p:transition spd="slow" p14:dur="2000" advTm="67231"/>
    </mc:Choice>
    <mc:Fallback xmlns="">
      <p:transition spd="slow" advTm="67231"/>
    </mc:Fallback>
  </mc:AlternateContent>
  <p:extLst>
    <p:ext uri="{3A86A75C-4F4B-4683-9AE1-C65F6400EC91}">
      <p14:laserTraceLst xmlns:p14="http://schemas.microsoft.com/office/powerpoint/2010/main">
        <p14:tracePtLst>
          <p14:tracePt t="5130" x="2260600" y="6835775"/>
          <p14:tracePt t="5141" x="2265363" y="6826250"/>
          <p14:tracePt t="5149" x="2273300" y="6807200"/>
          <p14:tracePt t="5164" x="2273300" y="6789738"/>
          <p14:tracePt t="5170" x="2282825" y="6784975"/>
          <p14:tracePt t="5183" x="2292350" y="6765925"/>
          <p14:tracePt t="5191" x="2301875" y="6748463"/>
          <p14:tracePt t="5198" x="2309813" y="6729413"/>
          <p14:tracePt t="5213" x="2319338" y="6711950"/>
          <p14:tracePt t="5219" x="2319338" y="6692900"/>
          <p14:tracePt t="5234" x="2328863" y="6675438"/>
          <p14:tracePt t="5241" x="2338388" y="6656388"/>
          <p14:tracePt t="5247" x="2346325" y="6634163"/>
          <p14:tracePt t="5261" x="2355850" y="6616700"/>
          <p14:tracePt t="5268" x="2365375" y="6588125"/>
          <p14:tracePt t="5282" x="2374900" y="6570663"/>
          <p14:tracePt t="5289" x="2382838" y="6538913"/>
          <p14:tracePt t="5296" x="2397125" y="6519863"/>
          <p14:tracePt t="5311" x="2406650" y="6478588"/>
          <p14:tracePt t="5318" x="2416175" y="6461125"/>
          <p14:tracePt t="5333" x="2424113" y="6429375"/>
          <p14:tracePt t="5339" x="2447925" y="6388100"/>
          <p14:tracePt t="5346" x="2457450" y="6356350"/>
          <p14:tracePt t="5360" x="2465388" y="6337300"/>
          <p14:tracePt t="5367" x="2474913" y="6296025"/>
          <p14:tracePt t="5383" x="2489200" y="6249988"/>
          <p14:tracePt t="5389" x="2497138" y="6223000"/>
          <p14:tracePt t="5396" x="2506663" y="6181725"/>
          <p14:tracePt t="5410" x="2530475" y="6149975"/>
          <p14:tracePt t="5417" x="2538413" y="6108700"/>
          <p14:tracePt t="5431" x="2547938" y="6091238"/>
          <p14:tracePt t="5437" x="2547938" y="6072188"/>
          <p14:tracePt t="5444" x="2557463" y="6054725"/>
          <p14:tracePt t="5458" x="2566988" y="6022975"/>
          <p14:tracePt t="5466" x="2574925" y="6003925"/>
          <p14:tracePt t="5480" x="2584450" y="5986463"/>
          <p14:tracePt t="5487" x="2593975" y="5967413"/>
          <p14:tracePt t="5494" x="2593975" y="5949950"/>
          <p14:tracePt t="5508" x="2606675" y="5918200"/>
          <p14:tracePt t="5515" x="2616200" y="5899150"/>
          <p14:tracePt t="5529" x="2625725" y="5881688"/>
          <p14:tracePt t="5536" x="2635250" y="5862638"/>
          <p14:tracePt t="5551" x="2635250" y="5843588"/>
          <p14:tracePt t="5557" x="2643188" y="5826125"/>
          <p14:tracePt t="5564" x="2652713" y="5816600"/>
          <p14:tracePt t="5580" x="2657475" y="5803900"/>
          <p14:tracePt t="5586" x="2657475" y="5784850"/>
          <p14:tracePt t="5599" x="2667000" y="5767388"/>
          <p14:tracePt t="5606" x="2679700" y="5748338"/>
          <p14:tracePt t="5614" x="2689225" y="5730875"/>
          <p14:tracePt t="5628" x="2698750" y="5707063"/>
          <p14:tracePt t="5636" x="2698750" y="5702300"/>
          <p14:tracePt t="5649" x="2703513" y="5684838"/>
          <p14:tracePt t="5655" x="2716213" y="5665788"/>
          <p14:tracePt t="5663" x="2716213" y="5657850"/>
          <p14:tracePt t="5677" x="2720975" y="5648325"/>
          <p14:tracePt t="5698" x="2730500" y="5648325"/>
          <p14:tracePt t="5705" x="2730500" y="5643563"/>
          <p14:tracePt t="5726" x="2730500" y="5634038"/>
          <p14:tracePt t="5734" x="2740025" y="5634038"/>
          <p14:tracePt t="5762" x="2740025" y="5624513"/>
          <p14:tracePt t="5776" x="2744788" y="5624513"/>
          <p14:tracePt t="5804" x="2744788" y="5621338"/>
          <p14:tracePt t="5825" x="2752725" y="5621338"/>
          <p14:tracePt t="5846" x="2752725" y="5611813"/>
          <p14:tracePt t="5867" x="2762250" y="5611813"/>
          <p14:tracePt t="5896" x="2762250" y="5602288"/>
          <p14:tracePt t="5917" x="2767013" y="5602288"/>
          <p14:tracePt t="5967" x="2776538" y="5602288"/>
          <p14:tracePt t="5973" x="2776538" y="5597525"/>
          <p14:tracePt t="6023" x="2786063" y="5597525"/>
          <p14:tracePt t="6086" x="2794000" y="5597525"/>
          <p14:tracePt t="6094" x="2794000" y="5588000"/>
          <p14:tracePt t="6152" x="2798763" y="5588000"/>
          <p14:tracePt t="6214" x="2808288" y="5588000"/>
          <p14:tracePt t="6283" x="2817813" y="5588000"/>
          <p14:tracePt t="6322" x="2817813" y="5580063"/>
          <p14:tracePt t="6343" x="2822575" y="5580063"/>
          <p14:tracePt t="6402" x="2830513" y="5580063"/>
          <p14:tracePt t="6459" x="2840038" y="5580063"/>
          <p14:tracePt t="6487" x="2840038" y="5570538"/>
          <p14:tracePt t="6523" x="2849563" y="5570538"/>
          <p14:tracePt t="6582" x="2854325" y="5570538"/>
          <p14:tracePt t="6649" x="2863850" y="5565775"/>
          <p14:tracePt t="10884" x="2863850" y="5556250"/>
          <p14:tracePt t="10935" x="2863850" y="5548313"/>
          <p14:tracePt t="10984" x="2863850" y="5543550"/>
          <p14:tracePt t="11011" x="2859088" y="5534025"/>
          <p14:tracePt t="11046" x="2859088" y="5524500"/>
          <p14:tracePt t="11069" x="2859088" y="5514975"/>
          <p14:tracePt t="11082" x="2854325" y="5511800"/>
          <p14:tracePt t="11095" x="2854325" y="5502275"/>
          <p14:tracePt t="11103" x="2844800" y="5492750"/>
          <p14:tracePt t="11118" x="2844800" y="5487988"/>
          <p14:tracePt t="11127" x="2835275" y="5478463"/>
          <p14:tracePt t="11131" x="2835275" y="5461000"/>
          <p14:tracePt t="11145" x="2825750" y="5441950"/>
          <p14:tracePt t="11152" x="2817813" y="5424488"/>
          <p14:tracePt t="11166" x="2808288" y="5414963"/>
          <p14:tracePt t="11173" x="2798763" y="5402263"/>
          <p14:tracePt t="11180" x="2789238" y="5383213"/>
          <p14:tracePt t="11195" x="2789238" y="5364163"/>
          <p14:tracePt t="11201" x="2781300" y="5346700"/>
          <p14:tracePt t="11215" x="2771775" y="5324475"/>
          <p14:tracePt t="11222" x="2762250" y="5305425"/>
          <p14:tracePt t="11230" x="2752725" y="5287963"/>
          <p14:tracePt t="11244" x="2744788" y="5259388"/>
          <p14:tracePt t="11251" x="2735263" y="5214938"/>
          <p14:tracePt t="11265" x="2725738" y="5186363"/>
          <p14:tracePt t="11272" x="2703513" y="5141913"/>
          <p14:tracePt t="11278" x="2689225" y="5100638"/>
          <p14:tracePt t="11293" x="2679700" y="5059363"/>
          <p14:tracePt t="11300" x="2671763" y="5018088"/>
          <p14:tracePt t="11314" x="2657475" y="4972050"/>
          <p14:tracePt t="11321" x="2647950" y="4930775"/>
          <p14:tracePt t="11328" x="2640013" y="4889500"/>
          <p14:tracePt t="11342" x="2630488" y="4845050"/>
          <p14:tracePt t="11350" x="2616200" y="4803775"/>
          <p14:tracePt t="11363" x="2606675" y="4762500"/>
          <p14:tracePt t="11370" x="2606675" y="4743450"/>
          <p14:tracePt t="11385" x="2598738" y="4702175"/>
          <p14:tracePt t="11392" x="2584450" y="4662488"/>
          <p14:tracePt t="11399" x="2574925" y="4616450"/>
          <p14:tracePt t="11412" x="2566988" y="4575175"/>
          <p14:tracePt t="11422" x="2566988" y="4533900"/>
          <p14:tracePt t="11434" x="2552700" y="4492625"/>
          <p14:tracePt t="11442" x="2543175" y="4451350"/>
          <p14:tracePt t="11448" x="2533650" y="4405313"/>
          <p14:tracePt t="11462" x="2520950" y="4365625"/>
          <p14:tracePt t="11469" x="2511425" y="4324350"/>
          <p14:tracePt t="11483" x="2511425" y="4283075"/>
          <p14:tracePt t="11492" x="2501900" y="4241800"/>
          <p14:tracePt t="11499" x="2489200" y="4195763"/>
          <p14:tracePt t="11511" x="2479675" y="4154488"/>
          <p14:tracePt t="11518" x="2470150" y="4113213"/>
          <p14:tracePt t="11532" x="2460625" y="4081463"/>
          <p14:tracePt t="11539" x="2447925" y="4054475"/>
          <p14:tracePt t="11546" x="2447925" y="4037013"/>
          <p14:tracePt t="11561" x="2438400" y="4017963"/>
          <p14:tracePt t="11569" x="2428875" y="4000500"/>
          <p14:tracePt t="11582" x="2428875" y="3981450"/>
          <p14:tracePt t="11589" x="2419350" y="3963988"/>
          <p14:tracePt t="11595" x="2411413" y="3944938"/>
          <p14:tracePt t="11610" x="2406650" y="3935413"/>
          <p14:tracePt t="11617" x="2397125" y="3917950"/>
          <p14:tracePt t="11632" x="2387600" y="3908425"/>
          <p14:tracePt t="11638" x="2379663" y="3894138"/>
          <p14:tracePt t="11645" x="2370138" y="3886200"/>
          <p14:tracePt t="11662" x="2365375" y="3876675"/>
          <p14:tracePt t="11669" x="2355850" y="3871913"/>
          <p14:tracePt t="11681" x="2346325" y="3871913"/>
          <p14:tracePt t="11687" x="2343150" y="3862388"/>
          <p14:tracePt t="11696" x="2343150" y="3852863"/>
          <p14:tracePt t="11711" x="2333625" y="3844925"/>
          <p14:tracePt t="11716" x="2324100" y="3844925"/>
          <p14:tracePt t="11730" x="2314575" y="3840163"/>
          <p14:tracePt t="11737" x="2309813" y="3830638"/>
          <p14:tracePt t="11758" x="2301875" y="3830638"/>
          <p14:tracePt t="11779" x="2301875" y="3821113"/>
          <p14:tracePt t="11787" x="2292350" y="3821113"/>
          <p14:tracePt t="11814" x="2287588" y="3821113"/>
          <p14:tracePt t="11850" x="2278063" y="3816350"/>
          <p14:tracePt t="11878" x="2270125" y="3816350"/>
          <p14:tracePt t="11899" x="2270125" y="3808413"/>
          <p14:tracePt t="11916" x="2270125" y="3798888"/>
          <p14:tracePt t="11936" x="2270125" y="3794125"/>
          <p14:tracePt t="11948" x="2260600" y="3784600"/>
          <p14:tracePt t="11956" x="2260600" y="3767138"/>
          <p14:tracePt t="11969" x="2260600" y="3757613"/>
          <p14:tracePt t="11976" x="2260600" y="3743325"/>
          <p14:tracePt t="11983" x="2260600" y="3711575"/>
          <p14:tracePt t="11997" x="2260600" y="3698875"/>
          <p14:tracePt t="12004" x="2260600" y="3667125"/>
          <p14:tracePt t="12015" x="2260600" y="3638550"/>
          <p14:tracePt t="12027" x="2260600" y="3621088"/>
          <p14:tracePt t="12033" x="2260600" y="3594100"/>
          <p14:tracePt t="12047" x="2260600" y="3538538"/>
          <p14:tracePt t="12054" x="2260600" y="3497263"/>
          <p14:tracePt t="12069" x="2260600" y="3455988"/>
          <p14:tracePt t="12076" x="2251075" y="3409950"/>
          <p14:tracePt t="12082" x="2251075" y="3355975"/>
          <p14:tracePt t="12096" x="2251075" y="3300413"/>
          <p14:tracePt t="12103" x="2251075" y="3241675"/>
          <p14:tracePt t="12118" x="2251075" y="3187700"/>
          <p14:tracePt t="12126" x="2241550" y="3146425"/>
          <p14:tracePt t="12131" x="2241550" y="3105150"/>
          <p14:tracePt t="12145" x="2241550" y="3063875"/>
          <p14:tracePt t="12153" x="2241550" y="3008313"/>
          <p14:tracePt t="12167" x="2241550" y="2968625"/>
          <p14:tracePt t="12174" x="2233613" y="2927350"/>
          <p14:tracePt t="12181" x="2233613" y="2886075"/>
          <p14:tracePt t="12194" x="2233613" y="2844800"/>
          <p14:tracePt t="12202" x="2219325" y="2798763"/>
          <p14:tracePt t="12216" x="2219325" y="2762250"/>
          <p14:tracePt t="12224" x="2219325" y="2720975"/>
          <p14:tracePt t="12230" x="2209800" y="2674938"/>
          <p14:tracePt t="12244" x="2209800" y="2635250"/>
          <p14:tracePt t="12251" x="2209800" y="2606675"/>
          <p14:tracePt t="12265" x="2209800" y="2589213"/>
          <p14:tracePt t="12272" x="2209800" y="2562225"/>
          <p14:tracePt t="12279" x="2209800" y="2528888"/>
          <p14:tracePt t="12293" x="2209800" y="2511425"/>
          <p14:tracePt t="12302" x="2209800" y="2484438"/>
          <p14:tracePt t="12314" x="2209800" y="2465388"/>
          <p14:tracePt t="12322" x="2200275" y="2438400"/>
          <p14:tracePt t="12336" x="2200275" y="2419350"/>
          <p14:tracePt t="12343" x="2200275" y="2387600"/>
          <p14:tracePt t="12350" x="2200275" y="2374900"/>
          <p14:tracePt t="12365" x="2200275" y="2355850"/>
          <p14:tracePt t="12371" x="2200275" y="2346325"/>
          <p14:tracePt t="12385" x="2200275" y="2338388"/>
          <p14:tracePt t="12399" x="2200275" y="2333625"/>
          <p14:tracePt t="12413" x="2200275" y="2324100"/>
          <p14:tracePt t="12435" x="2200275" y="2314575"/>
          <p14:tracePt t="12462" x="2200275" y="2305050"/>
          <p14:tracePt t="12613" x="2192338" y="2305050"/>
          <p14:tracePt t="12633" x="2182813" y="2305050"/>
          <p14:tracePt t="12655" x="2178050" y="2305050"/>
          <p14:tracePt t="12661" x="2168525" y="2305050"/>
          <p14:tracePt t="12667" x="2160588" y="2305050"/>
          <p14:tracePt t="12681" x="2146300" y="2305050"/>
          <p14:tracePt t="12689" x="2136775" y="2305050"/>
          <p14:tracePt t="12702" x="2119313" y="2305050"/>
          <p14:tracePt t="12710" x="2100263" y="2305050"/>
          <p14:tracePt t="12716" x="2087563" y="2305050"/>
          <p14:tracePt t="12730" x="2054225" y="2305050"/>
          <p14:tracePt t="12737" x="2036763" y="2297113"/>
          <p14:tracePt t="12753" x="2009775" y="2297113"/>
          <p14:tracePt t="12762" x="1976438" y="2297113"/>
          <p14:tracePt t="12766" x="1958975" y="2297113"/>
          <p14:tracePt t="12779" x="1931988" y="2297113"/>
          <p14:tracePt t="12786" x="1912938" y="2297113"/>
          <p14:tracePt t="12801" x="1885950" y="2297113"/>
          <p14:tracePt t="12808" x="1854200" y="2297113"/>
          <p14:tracePt t="12822" x="1839913" y="2297113"/>
          <p14:tracePt t="12829" x="1808163" y="2297113"/>
          <p14:tracePt t="12836" x="1781175" y="2297113"/>
          <p14:tracePt t="12850" x="1762125" y="2297113"/>
          <p14:tracePt t="12857" x="1730375" y="2297113"/>
          <p14:tracePt t="12871" x="1717675" y="2297113"/>
          <p14:tracePt t="12878" x="1684338" y="2297113"/>
          <p14:tracePt t="12885" x="1666875" y="2297113"/>
          <p14:tracePt t="12911" x="1620838" y="2297113"/>
          <p14:tracePt t="12921" x="1593850" y="2297113"/>
          <p14:tracePt t="12927" x="1574800" y="2297113"/>
          <p14:tracePt t="12935" x="1543050" y="2297113"/>
          <p14:tracePt t="12948" x="1525588" y="2287588"/>
          <p14:tracePt t="12957" x="1497013" y="2287588"/>
          <p14:tracePt t="12970" x="1479550" y="2287588"/>
          <p14:tracePt t="12979" x="1452563" y="2287588"/>
          <p14:tracePt t="12984" x="1433513" y="2287588"/>
          <p14:tracePt t="12998" x="1401763" y="2287588"/>
          <p14:tracePt t="13005" x="1374775" y="2278063"/>
          <p14:tracePt t="13019" x="1355725" y="2278063"/>
          <p14:tracePt t="13027" x="1328738" y="2278063"/>
          <p14:tracePt t="13034" x="1311275" y="2278063"/>
          <p14:tracePt t="13048" x="1292225" y="2278063"/>
          <p14:tracePt t="13054" x="1274763" y="2278063"/>
          <p14:tracePt t="13069" x="1265238" y="2278063"/>
          <p14:tracePt t="13077" x="1250950" y="2278063"/>
          <p14:tracePt t="13082" x="1233488" y="2278063"/>
          <p14:tracePt t="13096" x="1223963" y="2278063"/>
          <p14:tracePt t="13104" x="1209675" y="2278063"/>
          <p14:tracePt t="13118" x="1200150" y="2278063"/>
          <p14:tracePt t="13127" x="1192213" y="2278063"/>
          <p14:tracePt t="13132" x="1177925" y="2278063"/>
          <p14:tracePt t="13146" x="1168400" y="2278063"/>
          <p14:tracePt t="13153" x="1150938" y="2278063"/>
          <p14:tracePt t="13167" x="1146175" y="2278063"/>
          <p14:tracePt t="13175" x="1127125" y="2278063"/>
          <p14:tracePt t="13189" x="1119188" y="2278063"/>
          <p14:tracePt t="13195" x="1109663" y="2278063"/>
          <p14:tracePt t="13217" x="1104900" y="2278063"/>
          <p14:tracePt t="13237" x="1095375" y="2278063"/>
          <p14:tracePt t="13246" x="1087438" y="2278063"/>
          <p14:tracePt t="13267" x="1082675" y="2278063"/>
          <p14:tracePt t="13274" x="1073150" y="2278063"/>
          <p14:tracePt t="13294" x="1063625" y="2278063"/>
          <p14:tracePt t="13315" x="1058863" y="2278063"/>
          <p14:tracePt t="13322" x="1050925" y="2278063"/>
          <p14:tracePt t="13344" x="1041400" y="2278063"/>
          <p14:tracePt t="13364" x="1031875" y="2278063"/>
          <p14:tracePt t="13373" x="1027113" y="2278063"/>
          <p14:tracePt t="13393" x="1017588" y="2278063"/>
          <p14:tracePt t="13414" x="1009650" y="2278063"/>
          <p14:tracePt t="13436" x="1004888" y="2278063"/>
          <p14:tracePt t="13442" x="995363" y="2278063"/>
          <p14:tracePt t="13463" x="985838" y="2278063"/>
          <p14:tracePt t="13485" x="977900" y="2278063"/>
          <p14:tracePt t="13506" x="973138" y="2278063"/>
          <p14:tracePt t="13512" x="963613" y="2278063"/>
          <p14:tracePt t="13533" x="954088" y="2278063"/>
          <p14:tracePt t="13555" x="949325" y="2278063"/>
          <p14:tracePt t="13562" x="941388" y="2278063"/>
          <p14:tracePt t="13583" x="931863" y="2278063"/>
          <p14:tracePt t="13604" x="927100" y="2278063"/>
          <p14:tracePt t="13618" x="917575" y="2282825"/>
          <p14:tracePt t="13640" x="908050" y="2282825"/>
          <p14:tracePt t="13660" x="900113" y="2282825"/>
          <p14:tracePt t="13675" x="895350" y="2292350"/>
          <p14:tracePt t="13689" x="885825" y="2297113"/>
          <p14:tracePt t="13702" x="876300" y="2305050"/>
          <p14:tracePt t="13710" x="871538" y="2314575"/>
          <p14:tracePt t="13724" x="854075" y="2324100"/>
          <p14:tracePt t="13732" x="854075" y="2328863"/>
          <p14:tracePt t="13738" x="844550" y="2338388"/>
          <p14:tracePt t="13752" x="835025" y="2346325"/>
          <p14:tracePt t="13766" x="822325" y="2365375"/>
          <p14:tracePt t="13774" x="812800" y="2382838"/>
          <p14:tracePt t="13780" x="812800" y="2387600"/>
          <p14:tracePt t="13787" x="803275" y="2406650"/>
          <p14:tracePt t="13801" x="793750" y="2424113"/>
          <p14:tracePt t="13811" x="785813" y="2443163"/>
          <p14:tracePt t="13824" x="785813" y="2460625"/>
          <p14:tracePt t="13829" x="771525" y="2492375"/>
          <p14:tracePt t="13837" x="762000" y="2520950"/>
          <p14:tracePt t="13851" x="754063" y="2565400"/>
          <p14:tracePt t="13858" x="744538" y="2606675"/>
          <p14:tracePt t="13872" x="744538" y="2647950"/>
          <p14:tracePt t="13879" x="730250" y="2689225"/>
          <p14:tracePt t="13887" x="720725" y="2730500"/>
          <p14:tracePt t="13900" x="720725" y="2771775"/>
          <p14:tracePt t="13907" x="712788" y="2813050"/>
          <p14:tracePt t="13921" x="698500" y="2857500"/>
          <p14:tracePt t="13929" x="698500" y="2898775"/>
          <p14:tracePt t="13935" x="688975" y="2940050"/>
          <p14:tracePt t="13949" x="681038" y="2981325"/>
          <p14:tracePt t="13957" x="681038" y="3022600"/>
          <p14:tracePt t="13970" x="666750" y="3063875"/>
          <p14:tracePt t="13980" x="666750" y="3105150"/>
          <p14:tracePt t="13992" x="657225" y="3146425"/>
          <p14:tracePt t="13998" x="657225" y="3187700"/>
          <p14:tracePt t="14005" x="647700" y="3232150"/>
          <p14:tracePt t="14019" x="647700" y="3273425"/>
          <p14:tracePt t="14028" x="647700" y="3287713"/>
          <p14:tracePt t="14042" x="647700" y="3319463"/>
          <p14:tracePt t="14048" x="647700" y="3336925"/>
          <p14:tracePt t="14056" x="647700" y="3365500"/>
          <p14:tracePt t="14070" x="647700" y="3382963"/>
          <p14:tracePt t="14082" x="647700" y="3409950"/>
          <p14:tracePt t="14092" x="647700" y="3429000"/>
          <p14:tracePt t="14097" x="647700" y="3448050"/>
          <p14:tracePt t="14104" x="647700" y="3455988"/>
          <p14:tracePt t="14118" x="652463" y="3470275"/>
          <p14:tracePt t="14125" x="657225" y="3479800"/>
          <p14:tracePt t="14140" x="676275" y="3487738"/>
          <p14:tracePt t="14146" x="684213" y="3506788"/>
          <p14:tracePt t="14153" x="703263" y="3516313"/>
          <p14:tracePt t="14168" x="712788" y="3524250"/>
          <p14:tracePt t="14175" x="739775" y="3543300"/>
          <p14:tracePt t="14189" x="771525" y="3560763"/>
          <p14:tracePt t="14196" x="803275" y="3594100"/>
          <p14:tracePt t="14203" x="844550" y="3606800"/>
          <p14:tracePt t="14217" x="876300" y="3625850"/>
          <p14:tracePt t="14225" x="917575" y="3648075"/>
          <p14:tracePt t="14238" x="949325" y="3667125"/>
          <p14:tracePt t="14247" x="990600" y="3689350"/>
          <p14:tracePt t="14252" x="1022350" y="3711575"/>
          <p14:tracePt t="14266" x="1068388" y="3730625"/>
          <p14:tracePt t="14274" x="1095375" y="3752850"/>
          <p14:tracePt t="14287" x="1141413" y="3762375"/>
          <p14:tracePt t="14295" x="1187450" y="3784600"/>
          <p14:tracePt t="14309" x="1228725" y="3808413"/>
          <p14:tracePt t="14316" x="1274763" y="3816350"/>
          <p14:tracePt t="14323" x="1314450" y="3830638"/>
          <p14:tracePt t="14337" x="1355725" y="3840163"/>
          <p14:tracePt t="14345" x="1401763" y="3862388"/>
          <p14:tracePt t="14358" x="1443038" y="3871913"/>
          <p14:tracePt t="14365" x="1489075" y="3886200"/>
          <p14:tracePt t="14372" x="1516063" y="3903663"/>
          <p14:tracePt t="14386" x="1562100" y="3913188"/>
          <p14:tracePt t="14395" x="1603375" y="3927475"/>
          <p14:tracePt t="14409" x="1620838" y="3927475"/>
          <p14:tracePt t="14414" x="1639888" y="3935413"/>
          <p14:tracePt t="14421" x="1657350" y="3935413"/>
          <p14:tracePt t="14435" x="1676400" y="3944938"/>
          <p14:tracePt t="14442" x="1693863" y="3954463"/>
          <p14:tracePt t="14460" x="1712913" y="3954463"/>
          <p14:tracePt t="14469" x="1717675" y="3954463"/>
          <p14:tracePt t="14470" x="1725613" y="3963988"/>
          <p14:tracePt t="14485" x="1735138" y="3963988"/>
          <p14:tracePt t="14492" x="1739900" y="3963988"/>
          <p14:tracePt t="14507" x="1749425" y="3963988"/>
          <p14:tracePt t="14520" x="1757363" y="3963988"/>
          <p14:tracePt t="14535" x="1757363" y="3967163"/>
          <p14:tracePt t="14542" x="1766888" y="3967163"/>
          <p14:tracePt t="14570" x="1771650" y="3967163"/>
          <p14:tracePt t="14627" x="1781175" y="3967163"/>
          <p14:tracePt t="14685" x="1790700" y="3967163"/>
          <p14:tracePt t="14752" x="1790700" y="3976688"/>
          <p14:tracePt t="14759" x="1793875" y="3976688"/>
          <p14:tracePt t="15366" x="1793875" y="3971925"/>
          <p14:tracePt t="15380" x="1803400" y="3971925"/>
          <p14:tracePt t="15401" x="1803400" y="3967163"/>
          <p14:tracePt t="15415" x="1812925" y="3959225"/>
          <p14:tracePt t="15429" x="1812925" y="3949700"/>
          <p14:tracePt t="15436" x="1822450" y="3940175"/>
          <p14:tracePt t="15452" x="1822450" y="3935413"/>
          <p14:tracePt t="15457" x="1827213" y="3927475"/>
          <p14:tracePt t="15466" x="1827213" y="3917950"/>
          <p14:tracePt t="15478" x="1835150" y="3917950"/>
          <p14:tracePt t="15485" x="1835150" y="3913188"/>
          <p14:tracePt t="15499" x="1844675" y="3913188"/>
          <p14:tracePt t="15514" x="1844675" y="3903663"/>
          <p14:tracePt t="15550" x="1849438" y="3894138"/>
          <p14:tracePt t="15577" x="1858963" y="3886200"/>
          <p14:tracePt t="15605" x="1858963" y="3881438"/>
          <p14:tracePt t="15622" x="1866900" y="3881438"/>
          <p14:tracePt t="15647" x="1871663" y="3871913"/>
          <p14:tracePt t="15684" x="1881188" y="3871913"/>
          <p14:tracePt t="15697" x="1881188" y="3862388"/>
          <p14:tracePt t="15718" x="1890713" y="3862388"/>
          <p14:tracePt t="15732" x="1890713" y="3857625"/>
          <p14:tracePt t="15746" x="1900238" y="3857625"/>
          <p14:tracePt t="15774" x="1903413" y="3849688"/>
          <p14:tracePt t="15795" x="1912938" y="3840163"/>
          <p14:tracePt t="15802" x="1922463" y="3840163"/>
          <p14:tracePt t="15816" x="1927225" y="3830638"/>
          <p14:tracePt t="15839" x="1936750" y="3830638"/>
          <p14:tracePt t="15851" x="1936750" y="3825875"/>
          <p14:tracePt t="15866" x="1944688" y="3825875"/>
          <p14:tracePt t="15887" x="1954213" y="3825875"/>
          <p14:tracePt t="15901" x="1954213" y="3816350"/>
          <p14:tracePt t="15915" x="1958975" y="3816350"/>
          <p14:tracePt t="15943" x="1968500" y="3816350"/>
          <p14:tracePt t="15964" x="1968500" y="3808413"/>
          <p14:tracePt t="15971" x="1976438" y="3808413"/>
          <p14:tracePt t="16013" x="1981200" y="3808413"/>
          <p14:tracePt t="18488" x="1990725" y="3808413"/>
          <p14:tracePt t="18551" x="2000250" y="3808413"/>
          <p14:tracePt t="18607" x="2009775" y="3808413"/>
          <p14:tracePt t="18670" x="2012950" y="3808413"/>
          <p14:tracePt t="18719" x="2022475" y="3808413"/>
          <p14:tracePt t="18741" x="2022475" y="3803650"/>
          <p14:tracePt t="18776" x="2032000" y="3803650"/>
          <p14:tracePt t="18825" x="2036763" y="3803650"/>
          <p14:tracePt t="18876" x="2046288" y="3794125"/>
          <p14:tracePt t="18924" x="2054225" y="3794125"/>
          <p14:tracePt t="18982" x="2058988" y="3794125"/>
          <p14:tracePt t="18998" x="2058988" y="3784600"/>
          <p14:tracePt t="19038" x="2068513" y="3784600"/>
          <p14:tracePt t="19091" x="2078038" y="3779838"/>
          <p14:tracePt t="19137" x="2087563" y="3779838"/>
          <p14:tracePt t="19187" x="2090738" y="3771900"/>
          <p14:tracePt t="19234" x="2100263" y="3771900"/>
          <p14:tracePt t="19262" x="2100263" y="3762375"/>
          <p14:tracePt t="19284" x="2109788" y="3762375"/>
          <p14:tracePt t="19314" x="2114550" y="3762375"/>
          <p14:tracePt t="19325" x="2114550" y="3752850"/>
          <p14:tracePt t="19354" x="2124075" y="3752850"/>
          <p14:tracePt t="19361" x="2124075" y="3748088"/>
          <p14:tracePt t="19375" x="2132013" y="3748088"/>
          <p14:tracePt t="19397" x="2141538" y="3740150"/>
          <p14:tracePt t="19403" x="2141538" y="3730625"/>
          <p14:tracePt t="19417" x="2146300" y="3725863"/>
          <p14:tracePt t="19424" x="2163763" y="3716338"/>
          <p14:tracePt t="19433" x="2173288" y="3698875"/>
          <p14:tracePt t="19449" x="2182813" y="3689350"/>
          <p14:tracePt t="19453" x="2192338" y="3670300"/>
          <p14:tracePt t="19467" x="2197100" y="3662363"/>
          <p14:tracePt t="19473" x="2214563" y="3648075"/>
          <p14:tracePt t="19481" x="2224088" y="3638550"/>
          <p14:tracePt t="19496" x="2233613" y="3621088"/>
          <p14:tracePt t="19501" x="2241550" y="3602038"/>
          <p14:tracePt t="19515" x="2260600" y="3584575"/>
          <p14:tracePt t="19523" x="2270125" y="3565525"/>
          <p14:tracePt t="19531" x="2292350" y="3533775"/>
          <p14:tracePt t="19544" x="2309813" y="3524250"/>
          <p14:tracePt t="19551" x="2328863" y="3492500"/>
          <p14:tracePt t="19565" x="2351088" y="3460750"/>
          <p14:tracePt t="19572" x="2370138" y="3433763"/>
          <p14:tracePt t="19579" x="2387600" y="3409950"/>
          <p14:tracePt t="19593" x="2411413" y="3382963"/>
          <p14:tracePt t="19600" x="2433638" y="3336925"/>
          <p14:tracePt t="19614" x="2452688" y="3305175"/>
          <p14:tracePt t="19621" x="2474913" y="3278188"/>
          <p14:tracePt t="19633" x="2493963" y="3246438"/>
          <p14:tracePt t="19645" x="2516188" y="3214688"/>
          <p14:tracePt t="19649" x="2533650" y="3182938"/>
          <p14:tracePt t="19663" x="2557463" y="3154363"/>
          <p14:tracePt t="19671" x="2574925" y="3122613"/>
          <p14:tracePt t="19679" x="2598738" y="3090863"/>
          <p14:tracePt t="19693" x="2616200" y="3049588"/>
          <p14:tracePt t="19699" x="2640013" y="3017838"/>
          <p14:tracePt t="19713" x="2657475" y="2986088"/>
          <p14:tracePt t="19720" x="2679700" y="2959100"/>
          <p14:tracePt t="19734" x="2698750" y="2927350"/>
          <p14:tracePt t="19741" x="2720975" y="2894013"/>
          <p14:tracePt t="19748" x="2740025" y="2862263"/>
          <p14:tracePt t="19763" x="2771775" y="2830513"/>
          <p14:tracePt t="19769" x="2794000" y="2803525"/>
          <p14:tracePt t="19783" x="2813050" y="2771775"/>
          <p14:tracePt t="19790" x="2830513" y="2752725"/>
          <p14:tracePt t="19798" x="2854325" y="2720975"/>
          <p14:tracePt t="19814" x="2863850" y="2703513"/>
          <p14:tracePt t="19818" x="2871788" y="2693988"/>
          <p14:tracePt t="19832" x="2890838" y="2674938"/>
          <p14:tracePt t="19840" x="2895600" y="2671763"/>
          <p14:tracePt t="19847" x="2903538" y="2662238"/>
          <p14:tracePt t="19863" x="2903538" y="2652713"/>
          <p14:tracePt t="19868" x="2913063" y="2652713"/>
          <p14:tracePt t="19882" x="2917825" y="2647950"/>
          <p14:tracePt t="19889" x="2927350" y="2647950"/>
          <p14:tracePt t="19897" x="2927350" y="2638425"/>
          <p14:tracePt t="19910" x="2936875" y="2638425"/>
          <p14:tracePt t="19931" x="2940050" y="2638425"/>
          <p14:tracePt t="19960" x="2949575" y="2638425"/>
          <p14:tracePt t="19980" x="2959100" y="2630488"/>
          <p14:tracePt t="20001" x="2968625" y="2630488"/>
          <p14:tracePt t="20016" x="2973388" y="2630488"/>
          <p14:tracePt t="20037" x="2981325" y="2630488"/>
          <p14:tracePt t="20058" x="2990850" y="2630488"/>
          <p14:tracePt t="20079" x="2995613" y="2630488"/>
          <p14:tracePt t="20100" x="3005138" y="2630488"/>
          <p14:tracePt t="20114" x="3013075" y="2630488"/>
          <p14:tracePt t="20135" x="3022600" y="2630488"/>
          <p14:tracePt t="20157" x="3027363" y="2630488"/>
          <p14:tracePt t="20179" x="3036888" y="2630488"/>
          <p14:tracePt t="20203" x="3046413" y="2630488"/>
          <p14:tracePt t="20228" x="3049588" y="2630488"/>
          <p14:tracePt t="20255" x="3059113" y="2630488"/>
          <p14:tracePt t="20284" x="3068638" y="2630488"/>
          <p14:tracePt t="20334" x="3078163" y="2630488"/>
          <p14:tracePt t="20405" x="3078163" y="2620963"/>
          <p14:tracePt t="20473" x="3078163" y="2616200"/>
          <p14:tracePt t="20538" x="3078163" y="2606675"/>
          <p14:tracePt t="20544" x="3073400" y="2606675"/>
          <p14:tracePt t="20565" x="3063875" y="2606675"/>
          <p14:tracePt t="20572" x="3063875" y="2598738"/>
          <p14:tracePt t="20594" x="3054350" y="2598738"/>
          <p14:tracePt t="20622" x="3049588" y="2593975"/>
          <p14:tracePt t="20636" x="3041650" y="2593975"/>
          <p14:tracePt t="20642" x="3032125" y="2584450"/>
          <p14:tracePt t="20657" x="3027363" y="2584450"/>
          <p14:tracePt t="20664" x="3017838" y="2574925"/>
          <p14:tracePt t="20671" x="3009900" y="2574925"/>
          <p14:tracePt t="20685" x="3000375" y="2565400"/>
          <p14:tracePt t="20694" x="2995613" y="2562225"/>
          <p14:tracePt t="20706" x="2976563" y="2552700"/>
          <p14:tracePt t="20715" x="2968625" y="2543175"/>
          <p14:tracePt t="20720" x="2954338" y="2533650"/>
          <p14:tracePt t="20734" x="2936875" y="2533650"/>
          <p14:tracePt t="20742" x="2927350" y="2516188"/>
          <p14:tracePt t="20756" x="2895600" y="2506663"/>
          <p14:tracePt t="20764" x="2876550" y="2497138"/>
          <p14:tracePt t="20769" x="2859088" y="2489200"/>
          <p14:tracePt t="20783" x="2840038" y="2479675"/>
          <p14:tracePt t="20792" x="2830513" y="2470150"/>
          <p14:tracePt t="20806" x="2813050" y="2460625"/>
          <p14:tracePt t="20815" x="2794000" y="2452688"/>
          <p14:tracePt t="20819" x="2776538" y="2443163"/>
          <p14:tracePt t="20833" x="2767013" y="2433638"/>
          <p14:tracePt t="20840" x="2752725" y="2428875"/>
          <p14:tracePt t="20854" x="2735263" y="2419350"/>
          <p14:tracePt t="20862" x="2713038" y="2406650"/>
          <p14:tracePt t="20868" x="2693988" y="2397125"/>
          <p14:tracePt t="20902" x="2671763" y="2382838"/>
          <p14:tracePt t="20903" x="2652713" y="2382838"/>
          <p14:tracePt t="20911" x="2635250" y="2374900"/>
          <p14:tracePt t="20917" x="2616200" y="2365375"/>
          <p14:tracePt t="20932" x="2598738" y="2355850"/>
          <p14:tracePt t="20939" x="2589213" y="2346325"/>
          <p14:tracePt t="20953" x="2570163" y="2338388"/>
          <p14:tracePt t="20960" x="2552700" y="2338388"/>
          <p14:tracePt t="20974" x="2533650" y="2328863"/>
          <p14:tracePt t="20981" x="2516188" y="2319338"/>
          <p14:tracePt t="20988" x="2506663" y="2309813"/>
          <p14:tracePt t="21002" x="2493963" y="2309813"/>
          <p14:tracePt t="21010" x="2474913" y="2301875"/>
          <p14:tracePt t="21023" x="2465388" y="2292350"/>
          <p14:tracePt t="21031" x="2447925" y="2292350"/>
          <p14:tracePt t="21038" x="2443163" y="2287588"/>
          <p14:tracePt t="21051" x="2433638" y="2287588"/>
          <p14:tracePt t="21059" x="2424113" y="2278063"/>
          <p14:tracePt t="21073" x="2419350" y="2278063"/>
          <p14:tracePt t="21084" x="2411413" y="2268538"/>
          <p14:tracePt t="21087" x="2401888" y="2268538"/>
          <p14:tracePt t="21102" x="2392363" y="2265363"/>
          <p14:tracePt t="21109" x="2387600" y="2265363"/>
          <p14:tracePt t="21136" x="2379663" y="2255838"/>
          <p14:tracePt t="21157" x="2370138" y="2255838"/>
          <p14:tracePt t="21185" x="2365375" y="2255838"/>
          <p14:tracePt t="21207" x="2355850" y="2246313"/>
          <p14:tracePt t="21235" x="2346325" y="2246313"/>
          <p14:tracePt t="21279" x="2338388" y="2246313"/>
          <p14:tracePt t="21302" x="2333625" y="2246313"/>
          <p14:tracePt t="21306" x="2333625" y="2236788"/>
          <p14:tracePt t="21326" x="2324100" y="2236788"/>
          <p14:tracePt t="21354" x="2314575" y="2236788"/>
          <p14:tracePt t="21376" x="2309813" y="2232025"/>
          <p14:tracePt t="21396" x="2301875" y="2232025"/>
          <p14:tracePt t="21426" x="2292350" y="2224088"/>
          <p14:tracePt t="21443" x="2282825" y="2224088"/>
          <p14:tracePt t="21446" x="2278063" y="2224088"/>
          <p14:tracePt t="21454" x="2270125" y="2214563"/>
          <p14:tracePt t="21467" x="2251075" y="2214563"/>
          <p14:tracePt t="21474" x="2246313" y="2209800"/>
          <p14:tracePt t="21488" x="2228850" y="2200275"/>
          <p14:tracePt t="21495" x="2209800" y="2200275"/>
          <p14:tracePt t="21510" x="2192338" y="2192338"/>
          <p14:tracePt t="21518" x="2173288" y="2182813"/>
          <p14:tracePt t="21524" x="2155825" y="2173288"/>
          <p14:tracePt t="21538" x="2136775" y="2173288"/>
          <p14:tracePt t="21545" x="2119313" y="2163763"/>
          <p14:tracePt t="21559" x="2100263" y="2151063"/>
          <p14:tracePt t="21566" x="2082800" y="2151063"/>
          <p14:tracePt t="21573" x="2063750" y="2141538"/>
          <p14:tracePt t="21587" x="2046288" y="2132013"/>
          <p14:tracePt t="21595" x="2027238" y="2132013"/>
          <p14:tracePt t="21608" x="2009775" y="2122488"/>
          <p14:tracePt t="21615" x="1990725" y="2122488"/>
          <p14:tracePt t="21622" x="1973263" y="2114550"/>
          <p14:tracePt t="21636" x="1954213" y="2105025"/>
          <p14:tracePt t="21644" x="1936750" y="2095500"/>
          <p14:tracePt t="21658" x="1917700" y="2095500"/>
          <p14:tracePt t="21665" x="1900238" y="2085975"/>
          <p14:tracePt t="21672" x="1881188" y="2078038"/>
          <p14:tracePt t="21686" x="1863725" y="2078038"/>
          <p14:tracePt t="21692" x="1854200" y="2068513"/>
          <p14:tracePt t="21707" x="1835150" y="2068513"/>
          <p14:tracePt t="21715" x="1830388" y="2063750"/>
          <p14:tracePt t="21721" x="1812925" y="2063750"/>
          <p14:tracePt t="21736" x="1803400" y="2054225"/>
          <p14:tracePt t="21742" x="1798638" y="2054225"/>
          <p14:tracePt t="21757" x="1790700" y="2054225"/>
          <p14:tracePt t="21766" x="1781175" y="2054225"/>
          <p14:tracePt t="21770" x="1781175" y="2046288"/>
          <p14:tracePt t="21784" x="1776413" y="2046288"/>
          <p14:tracePt t="21806" x="1766888" y="2046288"/>
          <p14:tracePt t="21841" x="1757363" y="2046288"/>
          <p14:tracePt t="21906" x="1754188" y="2046288"/>
          <p14:tracePt t="22053" x="1762125" y="2046288"/>
          <p14:tracePt t="22059" x="1762125" y="2041525"/>
          <p14:tracePt t="22081" x="1771650" y="2041525"/>
          <p14:tracePt t="22101" x="1776413" y="2041525"/>
          <p14:tracePt t="22131" x="1785938" y="2041525"/>
          <p14:tracePt t="22150" x="1793875" y="2041525"/>
          <p14:tracePt t="22172" x="1798638" y="2041525"/>
          <p14:tracePt t="22179" x="1808163" y="2041525"/>
          <p14:tracePt t="22200" x="1817688" y="2041525"/>
          <p14:tracePt t="22221" x="1830388" y="2041525"/>
          <p14:tracePt t="22229" x="1839913" y="2041525"/>
          <p14:tracePt t="22242" x="1849438" y="2032000"/>
          <p14:tracePt t="22249" x="1866900" y="2032000"/>
          <p14:tracePt t="22265" x="1881188" y="2032000"/>
          <p14:tracePt t="22270" x="1900238" y="2032000"/>
          <p14:tracePt t="22278" x="1917700" y="2032000"/>
          <p14:tracePt t="22292" x="1936750" y="2022475"/>
          <p14:tracePt t="22299" x="1968500" y="2022475"/>
          <p14:tracePt t="22306" x="1981200" y="2022475"/>
          <p14:tracePt t="22320" x="2000250" y="2022475"/>
          <p14:tracePt t="22327" x="2017713" y="2012950"/>
          <p14:tracePt t="22343" x="2051050" y="2012950"/>
          <p14:tracePt t="22350" x="2068513" y="2012950"/>
          <p14:tracePt t="22362" x="2082800" y="2012950"/>
          <p14:tracePt t="22369" x="2114550" y="2005013"/>
          <p14:tracePt t="22376" x="2132013" y="2005013"/>
          <p14:tracePt t="22391" x="2160588" y="2005013"/>
          <p14:tracePt t="22400" x="2178050" y="2005013"/>
          <p14:tracePt t="22413" x="2209800" y="1990725"/>
          <p14:tracePt t="22418" x="2228850" y="1990725"/>
          <p14:tracePt t="22425" x="2255838" y="1990725"/>
          <p14:tracePt t="22440" x="2273300" y="1990725"/>
          <p14:tracePt t="22446" x="2301875" y="1990725"/>
          <p14:tracePt t="22461" x="2319338" y="1990725"/>
          <p14:tracePt t="22467" x="2351088" y="1981200"/>
          <p14:tracePt t="22476" x="2365375" y="1981200"/>
          <p14:tracePt t="22489" x="2397125" y="1981200"/>
          <p14:tracePt t="22496" x="2424113" y="1981200"/>
          <p14:tracePt t="22512" x="2443163" y="1981200"/>
          <p14:tracePt t="22517" x="2474913" y="1981200"/>
          <p14:tracePt t="22524" x="2501900" y="1973263"/>
          <p14:tracePt t="22540" x="2543175" y="1973263"/>
          <p14:tracePt t="22545" x="2570163" y="1973263"/>
          <p14:tracePt t="22559" x="2603500" y="1973263"/>
          <p14:tracePt t="22566" x="2620963" y="1973263"/>
          <p14:tracePt t="22582" x="2647950" y="1973263"/>
          <p14:tracePt t="22587" x="2679700" y="1973263"/>
          <p14:tracePt t="22595" x="2708275" y="1973263"/>
          <p14:tracePt t="22609" x="2725738" y="1973263"/>
          <p14:tracePt t="22616" x="2752725" y="1973263"/>
          <p14:tracePt t="22631" x="2786063" y="1973263"/>
          <p14:tracePt t="22638" x="2813050" y="1973263"/>
          <p14:tracePt t="22644" x="2854325" y="1973263"/>
          <p14:tracePt t="22659" x="2895600" y="1973263"/>
          <p14:tracePt t="22665" x="2922588" y="1973263"/>
          <p14:tracePt t="22680" x="2954338" y="1973263"/>
          <p14:tracePt t="22685" x="2973388" y="1973263"/>
          <p14:tracePt t="22694" x="3027363" y="1973263"/>
          <p14:tracePt t="22707" x="3054350" y="1973263"/>
          <p14:tracePt t="22715" x="3109913" y="1973263"/>
          <p14:tracePt t="22729" x="3151188" y="1973263"/>
          <p14:tracePt t="22736" x="3192463" y="1963738"/>
          <p14:tracePt t="22743" x="3224213" y="1963738"/>
          <p14:tracePt t="22757" x="3236913" y="1963738"/>
          <p14:tracePt t="22766" x="3270250" y="1963738"/>
          <p14:tracePt t="22780" x="3297238" y="1963738"/>
          <p14:tracePt t="22785" x="3328988" y="1963738"/>
          <p14:tracePt t="22792" x="3343275" y="1963738"/>
          <p14:tracePt t="22806" x="3375025" y="1963738"/>
          <p14:tracePt t="22813" x="3402013" y="1963738"/>
          <p14:tracePt t="22827" x="3433763" y="1963738"/>
          <p14:tracePt t="22834" x="3460750" y="1963738"/>
          <p14:tracePt t="22841" x="3479800" y="1963738"/>
          <p14:tracePt t="22855" x="3506788" y="1949450"/>
          <p14:tracePt t="22862" x="3538538" y="1949450"/>
          <p14:tracePt t="22877" x="3557588" y="1949450"/>
          <p14:tracePt t="22883" x="3584575" y="1949450"/>
          <p14:tracePt t="22899" x="3616325" y="1949450"/>
          <p14:tracePt t="22904" x="3643313" y="1949450"/>
          <p14:tracePt t="22913" x="3662363" y="1949450"/>
          <p14:tracePt t="22926" x="3689350" y="1949450"/>
          <p14:tracePt t="22933" x="3721100" y="1949450"/>
          <p14:tracePt t="22947" x="3749675" y="1949450"/>
          <p14:tracePt t="22954" x="3776663" y="1949450"/>
          <p14:tracePt t="22961" x="3794125" y="1949450"/>
          <p14:tracePt t="22975" x="3825875" y="1949450"/>
          <p14:tracePt t="22982" x="3854450" y="1949450"/>
          <p14:tracePt t="22996" x="3871913" y="1949450"/>
          <p14:tracePt t="23003" x="3898900" y="1949450"/>
          <p14:tracePt t="23010" x="3932238" y="1949450"/>
          <p14:tracePt t="23025" x="3959225" y="1949450"/>
          <p14:tracePt t="23033" x="3976688" y="1949450"/>
          <p14:tracePt t="23045" x="4005263" y="1949450"/>
          <p14:tracePt t="23052" x="4037013" y="1949450"/>
          <p14:tracePt t="23060" x="4064000" y="1949450"/>
          <p14:tracePt t="23074" x="4095750" y="1949450"/>
          <p14:tracePt t="23082" x="4110038" y="1949450"/>
          <p14:tracePt t="23099" x="4141788" y="1949450"/>
          <p14:tracePt t="23102" x="4168775" y="1949450"/>
          <p14:tracePt t="23109" x="4187825" y="1949450"/>
          <p14:tracePt t="23123" x="4219575" y="1949450"/>
          <p14:tracePt t="23131" x="4232275" y="1949450"/>
          <p14:tracePt t="23145" x="4265613" y="1949450"/>
          <p14:tracePt t="23153" x="4292600" y="1949450"/>
          <p14:tracePt t="23158" x="4310063" y="1949450"/>
          <p14:tracePt t="23173" x="4338638" y="1949450"/>
          <p14:tracePt t="23180" x="4356100" y="1949450"/>
          <p14:tracePt t="23195" x="4387850" y="1949450"/>
          <p14:tracePt t="23206" x="4414838" y="1949450"/>
          <p14:tracePt t="23208" x="4433888" y="1949450"/>
          <p14:tracePt t="23222" x="4460875" y="1949450"/>
          <p14:tracePt t="23229" x="4479925" y="1949450"/>
          <p14:tracePt t="23244" x="4511675" y="1949450"/>
          <p14:tracePt t="23251" x="4525963" y="1949450"/>
          <p14:tracePt t="23267" x="4557713" y="1949450"/>
          <p14:tracePt t="23271" x="4575175" y="1949450"/>
          <p14:tracePt t="23278" x="4602163" y="1949450"/>
          <p14:tracePt t="23292" x="4621213" y="1949450"/>
          <p14:tracePt t="23299" x="4648200" y="1949450"/>
          <p14:tracePt t="23313" x="4667250" y="1949450"/>
          <p14:tracePt t="23320" x="4699000" y="1949450"/>
          <p14:tracePt t="23329" x="4703763" y="1949450"/>
          <p14:tracePt t="23343" x="4721225" y="1949450"/>
          <p14:tracePt t="23349" x="4730750" y="1949450"/>
          <p14:tracePt t="23363" x="4745038" y="1949450"/>
          <p14:tracePt t="23369" x="4752975" y="1949450"/>
          <p14:tracePt t="23378" x="4762500" y="1949450"/>
          <p14:tracePt t="23391" x="4776788" y="1949450"/>
          <p14:tracePt t="23399" x="4784725" y="1949450"/>
          <p14:tracePt t="23412" x="4794250" y="1949450"/>
          <p14:tracePt t="23426" x="4799013" y="1949450"/>
          <p14:tracePt t="23440" x="4808538" y="1949450"/>
          <p14:tracePt t="23461" x="4818063" y="1949450"/>
          <p14:tracePt t="23475" x="4821238" y="1949450"/>
          <p14:tracePt t="23498" x="4830763" y="1949450"/>
          <p14:tracePt t="23518" x="4840288" y="1949450"/>
          <p14:tracePt t="23539" x="4849813" y="1949450"/>
          <p14:tracePt t="23560" x="4854575" y="1949450"/>
          <p14:tracePt t="23582" x="4862513" y="1949450"/>
          <p14:tracePt t="23597" x="4872038" y="1949450"/>
          <p14:tracePt t="23617" x="4876800" y="1949450"/>
          <p14:tracePt t="23637" x="4886325" y="1949450"/>
          <p14:tracePt t="23644" x="4895850" y="1949450"/>
          <p14:tracePt t="23668" x="4903788" y="1949450"/>
          <p14:tracePt t="23686" x="4908550" y="1949450"/>
          <p14:tracePt t="23708" x="4918075" y="1949450"/>
          <p14:tracePt t="23731" x="4927600" y="1949450"/>
          <p14:tracePt t="23736" x="4932363" y="1949450"/>
          <p14:tracePt t="23757" x="4940300" y="1949450"/>
          <p14:tracePt t="23764" x="4949825" y="1949450"/>
          <p14:tracePt t="23785" x="4964113" y="1949450"/>
          <p14:tracePt t="23799" x="4972050" y="1949450"/>
          <p14:tracePt t="23807" x="4991100" y="1949450"/>
          <p14:tracePt t="23813" x="4995863" y="1949450"/>
          <p14:tracePt t="23828" x="5013325" y="1949450"/>
          <p14:tracePt t="23834" x="5032375" y="1949450"/>
          <p14:tracePt t="23849" x="5049838" y="1949450"/>
          <p14:tracePt t="23856" x="5078413" y="1949450"/>
          <p14:tracePt t="23863" x="5110163" y="1949450"/>
          <p14:tracePt t="23878" x="5122863" y="1949450"/>
          <p14:tracePt t="23885" x="5154613" y="1949450"/>
          <p14:tracePt t="23900" x="5173663" y="1949450"/>
          <p14:tracePt t="23905" x="5200650" y="1949450"/>
          <p14:tracePt t="23912" x="5219700" y="1949450"/>
          <p14:tracePt t="23926" x="5246688" y="1949450"/>
          <p14:tracePt t="23935" x="5278438" y="1949450"/>
          <p14:tracePt t="23948" x="5305425" y="1949450"/>
          <p14:tracePt t="23954" x="5324475" y="1949450"/>
          <p14:tracePt t="23962" x="5351463" y="1949450"/>
          <p14:tracePt t="23976" x="5370513" y="1949450"/>
          <p14:tracePt t="23984" x="5402263" y="1949450"/>
          <p14:tracePt t="23997" x="5429250" y="1949450"/>
          <p14:tracePt t="24004" x="5448300" y="1949450"/>
          <p14:tracePt t="24012" x="5475288" y="1949450"/>
          <p14:tracePt t="24027" x="5507038" y="1949450"/>
          <p14:tracePt t="24033" x="5524500" y="1949450"/>
          <p14:tracePt t="24046" x="5553075" y="1949450"/>
          <p14:tracePt t="24053" x="5570538" y="1949450"/>
          <p14:tracePt t="24060" x="5597525" y="1949450"/>
          <p14:tracePt t="24074" x="5630863" y="1949450"/>
          <p14:tracePt t="24082" x="5643563" y="1949450"/>
          <p14:tracePt t="24096" x="5675313" y="1949450"/>
          <p14:tracePt t="24103" x="5694363" y="1949450"/>
          <p14:tracePt t="24117" x="5721350" y="1949450"/>
          <p14:tracePt t="24124" x="5740400" y="1949450"/>
          <p14:tracePt t="24131" x="5757863" y="1949450"/>
          <p14:tracePt t="24145" x="5784850" y="1949450"/>
          <p14:tracePt t="24152" x="5803900" y="1949450"/>
          <p14:tracePt t="24167" x="5830888" y="1949450"/>
          <p14:tracePt t="24173" x="5849938" y="1949450"/>
          <p14:tracePt t="24182" x="5867400" y="1949450"/>
          <p14:tracePt t="24195" x="5886450" y="1949450"/>
          <p14:tracePt t="24201" x="5894388" y="1949450"/>
          <p14:tracePt t="24217" x="5908675" y="1949450"/>
          <p14:tracePt t="24222" x="5918200" y="1949450"/>
          <p14:tracePt t="24229" x="5945188" y="1949450"/>
          <p14:tracePt t="24244" x="5949950" y="1949450"/>
          <p14:tracePt t="24250" x="5967413" y="1949450"/>
          <p14:tracePt t="24265" x="5976938" y="1949450"/>
          <p14:tracePt t="24272" x="5991225" y="1949450"/>
          <p14:tracePt t="24279" x="6008688" y="1949450"/>
          <p14:tracePt t="24294" x="6027738" y="1949450"/>
          <p14:tracePt t="24300" x="6045200" y="1949450"/>
          <p14:tracePt t="24314" x="6064250" y="1949450"/>
          <p14:tracePt t="24321" x="6069013" y="1949450"/>
          <p14:tracePt t="24328" x="6086475" y="1949450"/>
          <p14:tracePt t="24342" x="6096000" y="1949450"/>
          <p14:tracePt t="24350" x="6122988" y="1949450"/>
          <p14:tracePt t="24365" x="6137275" y="1949450"/>
          <p14:tracePt t="24370" x="6169025" y="1949450"/>
          <p14:tracePt t="24378" x="6188075" y="1949450"/>
          <p14:tracePt t="24391" x="6200775" y="1949450"/>
          <p14:tracePt t="24400" x="6232525" y="1949450"/>
          <p14:tracePt t="24413" x="6251575" y="1949450"/>
          <p14:tracePt t="24419" x="6269038" y="1949450"/>
          <p14:tracePt t="24434" x="6297613" y="1949450"/>
          <p14:tracePt t="24441" x="6315075" y="1949450"/>
          <p14:tracePt t="24448" x="6342063" y="1939925"/>
          <p14:tracePt t="24462" x="6361113" y="1939925"/>
          <p14:tracePt t="24469" x="6378575" y="1939925"/>
          <p14:tracePt t="24484" x="6407150" y="1939925"/>
          <p14:tracePt t="24490" x="6424613" y="1939925"/>
          <p14:tracePt t="24497" x="6456363" y="1931988"/>
          <p14:tracePt t="24512" x="6475413" y="1931988"/>
          <p14:tracePt t="24518" x="6502400" y="1931988"/>
          <p14:tracePt t="24534" x="6521450" y="1931988"/>
          <p14:tracePt t="24539" x="6548438" y="1931988"/>
          <p14:tracePt t="24547" x="6565900" y="1931988"/>
          <p14:tracePt t="24562" x="6597650" y="1922463"/>
          <p14:tracePt t="24571" x="6616700" y="1922463"/>
          <p14:tracePt t="24592" x="6662738" y="1922463"/>
          <p14:tracePt t="24595" x="6689725" y="1922463"/>
          <p14:tracePt t="24610" x="6707188" y="1912938"/>
          <p14:tracePt t="24617" x="6740525" y="1912938"/>
          <p14:tracePt t="24633" x="6757988" y="1912938"/>
          <p14:tracePt t="24639" x="6784975" y="1912938"/>
          <p14:tracePt t="24646" x="6804025" y="1912938"/>
          <p14:tracePt t="24660" x="6831013" y="1912938"/>
          <p14:tracePt t="24667" x="6850063" y="1912938"/>
          <p14:tracePt t="24680" x="6867525" y="1912938"/>
          <p14:tracePt t="24687" x="6899275" y="1903413"/>
          <p14:tracePt t="24694" x="6913563" y="1903413"/>
          <p14:tracePt t="24708" x="6931025" y="1903413"/>
          <p14:tracePt t="24718" x="6964363" y="1903413"/>
          <p14:tracePt t="24730" x="6981825" y="1903413"/>
          <p14:tracePt t="24737" x="6996113" y="1903413"/>
          <p14:tracePt t="24751" x="7013575" y="1895475"/>
          <p14:tracePt t="24758" x="7032625" y="1895475"/>
          <p14:tracePt t="24765" x="7040563" y="1895475"/>
          <p14:tracePt t="24779" x="7059613" y="1895475"/>
          <p14:tracePt t="24786" x="7064375" y="1895475"/>
          <p14:tracePt t="24801" x="7081838" y="1895475"/>
          <p14:tracePt t="24807" x="7091363" y="1895475"/>
          <p14:tracePt t="24814" x="7105650" y="1895475"/>
          <p14:tracePt t="24828" x="7113588" y="1885950"/>
          <p14:tracePt t="24836" x="7123113" y="1885950"/>
          <p14:tracePt t="24851" x="7137400" y="1885950"/>
          <p14:tracePt t="24856" x="7146925" y="1885950"/>
          <p14:tracePt t="24864" x="7154863" y="1885950"/>
          <p14:tracePt t="24882" x="7183438" y="1885950"/>
          <p14:tracePt t="24886" x="7186613" y="1885950"/>
          <p14:tracePt t="24902" x="7196138" y="1876425"/>
          <p14:tracePt t="24905" x="7215188" y="1876425"/>
          <p14:tracePt t="24913" x="7227888" y="1876425"/>
          <p14:tracePt t="24927" x="7246938" y="1876425"/>
          <p14:tracePt t="24934" x="7278688" y="1876425"/>
          <p14:tracePt t="24948" x="7292975" y="1876425"/>
          <p14:tracePt t="24955" x="7315200" y="1866900"/>
          <p14:tracePt t="24962" x="7342188" y="1866900"/>
          <p14:tracePt t="24976" x="7361238" y="1866900"/>
          <p14:tracePt t="24984" x="7378700" y="1866900"/>
          <p14:tracePt t="24998" x="7407275" y="1866900"/>
          <p14:tracePt t="25005" x="7424738" y="1866900"/>
          <p14:tracePt t="25012" x="7451725" y="1866900"/>
          <p14:tracePt t="25026" x="7470775" y="1866900"/>
          <p14:tracePt t="25035" x="7502525" y="1866900"/>
          <p14:tracePt t="25046" x="7516813" y="1866900"/>
          <p14:tracePt t="25054" x="7548563" y="1866900"/>
          <p14:tracePt t="25061" x="7575550" y="1866900"/>
          <p14:tracePt t="25075" x="7593013" y="1866900"/>
          <p14:tracePt t="25085" x="7621588" y="1866900"/>
          <p14:tracePt t="25096" x="7639050" y="1866900"/>
          <p14:tracePt t="25103" x="7670800" y="1866900"/>
          <p14:tracePt t="25117" x="7699375" y="1866900"/>
          <p14:tracePt t="25124" x="7716838" y="1866900"/>
          <p14:tracePt t="25131" x="7743825" y="1866900"/>
          <p14:tracePt t="25147" x="7762875" y="1866900"/>
          <p14:tracePt t="25152" x="7794625" y="1866900"/>
          <p14:tracePt t="25167" x="7821613" y="1866900"/>
          <p14:tracePt t="25173" x="7840663" y="1866900"/>
          <p14:tracePt t="25181" x="7867650" y="1866900"/>
          <p14:tracePt t="25195" x="7886700" y="1866900"/>
          <p14:tracePt t="25201" x="7918450" y="1866900"/>
          <p14:tracePt t="25218" x="7931150" y="1866900"/>
          <p14:tracePt t="25223" x="7962900" y="1866900"/>
          <p14:tracePt t="25230" x="7967663" y="1866900"/>
          <p14:tracePt t="25244" x="7986713" y="1866900"/>
          <p14:tracePt t="25251" x="8004175" y="1866900"/>
          <p14:tracePt t="25265" x="8013700" y="1866900"/>
          <p14:tracePt t="25272" x="8027988" y="1866900"/>
          <p14:tracePt t="25279" x="8035925" y="1866900"/>
          <p14:tracePt t="25293" x="8054975" y="1866900"/>
          <p14:tracePt t="25320" x="8069263" y="1866900"/>
          <p14:tracePt t="25329" x="8077200" y="1866900"/>
          <p14:tracePt t="25350" x="8086725" y="1866900"/>
          <p14:tracePt t="25365" x="8096250" y="1866900"/>
          <p14:tracePt t="25385" x="8101013" y="1866900"/>
          <p14:tracePt t="25392" x="8108950" y="1866900"/>
          <p14:tracePt t="25413" x="8118475" y="1866900"/>
          <p14:tracePt t="25420" x="8123238" y="1866900"/>
          <p14:tracePt t="25444" x="8132763" y="1866900"/>
          <p14:tracePt t="25463" x="8142288" y="1866900"/>
          <p14:tracePt t="25470" x="8150225" y="1866900"/>
          <p14:tracePt t="25491" x="8154988" y="1866900"/>
          <p14:tracePt t="25512" x="8164513" y="1866900"/>
          <p14:tracePt t="25520" x="8174038" y="1866900"/>
          <p14:tracePt t="25541" x="8178800" y="1866900"/>
          <p14:tracePt t="25561" x="8186738" y="1866900"/>
          <p14:tracePt t="25570" x="8196263" y="1866900"/>
          <p14:tracePt t="25589" x="8201025" y="1866900"/>
          <p14:tracePt t="25610" x="8210550" y="1866900"/>
          <p14:tracePt t="25633" x="8220075" y="1866900"/>
          <p14:tracePt t="25640" x="8228013" y="1866900"/>
          <p14:tracePt t="25660" x="8232775" y="1866900"/>
          <p14:tracePt t="25681" x="8242300" y="1866900"/>
          <p14:tracePt t="25688" x="8251825" y="1866900"/>
          <p14:tracePt t="25702" x="8256588" y="1866900"/>
          <p14:tracePt t="25709" x="8264525" y="1866900"/>
          <p14:tracePt t="25718" x="8274050" y="1866900"/>
          <p14:tracePt t="25731" x="8283575" y="1866900"/>
          <p14:tracePt t="25738" x="8296275" y="1866900"/>
          <p14:tracePt t="25754" x="8305800" y="1866900"/>
          <p14:tracePt t="25759" x="8315325" y="1866900"/>
          <p14:tracePt t="25766" x="8329613" y="1866900"/>
          <p14:tracePt t="25780" x="8337550" y="1866900"/>
          <p14:tracePt t="25787" x="8347075" y="1866900"/>
          <p14:tracePt t="25802" x="8361363" y="1866900"/>
          <p14:tracePt t="25808" x="8369300" y="1871663"/>
          <p14:tracePt t="25815" x="8378825" y="1871663"/>
          <p14:tracePt t="25830" x="8393113" y="1871663"/>
          <p14:tracePt t="25836" x="8402638" y="1871663"/>
          <p14:tracePt t="25850" x="8420100" y="1871663"/>
          <p14:tracePt t="25857" x="8424863" y="1871663"/>
          <p14:tracePt t="25871" x="8434388" y="1871663"/>
          <p14:tracePt t="25878" x="8451850" y="1871663"/>
          <p14:tracePt t="25885" x="8456613" y="1871663"/>
          <p14:tracePt t="25903" x="8466138" y="1871663"/>
          <p14:tracePt t="25906" x="8475663" y="1871663"/>
          <p14:tracePt t="25920" x="8478838" y="1871663"/>
          <p14:tracePt t="25927" x="8497888" y="1871663"/>
          <p14:tracePt t="25935" x="8507413" y="1871663"/>
          <p14:tracePt t="25948" x="8520113" y="1871663"/>
          <p14:tracePt t="25955" x="8529638" y="1871663"/>
          <p14:tracePt t="25969" x="8539163" y="1871663"/>
          <p14:tracePt t="25977" x="8553450" y="1871663"/>
          <p14:tracePt t="25985" x="8561388" y="1871663"/>
          <p14:tracePt t="25998" x="8570913" y="1871663"/>
          <p14:tracePt t="26004" x="8589963" y="1871663"/>
          <p14:tracePt t="26026" x="8593138" y="1871663"/>
          <p14:tracePt t="26047" x="8602663" y="1871663"/>
          <p14:tracePt t="26055" x="8612188" y="1871663"/>
          <p14:tracePt t="26078" x="8616950" y="1871663"/>
          <p14:tracePt t="26097" x="8626475" y="1871663"/>
          <p14:tracePt t="26104" x="8634413" y="1871663"/>
          <p14:tracePt t="26124" x="8639175" y="1871663"/>
          <p14:tracePt t="26147" x="8648700" y="1871663"/>
          <p14:tracePt t="26169" x="8658225" y="1871663"/>
          <p14:tracePt t="26174" x="8666163" y="1871663"/>
          <p14:tracePt t="26195" x="8670925" y="1871663"/>
          <p14:tracePt t="26216" x="8680450" y="1871663"/>
          <p14:tracePt t="26237" x="8689975" y="1871663"/>
          <p14:tracePt t="26254" x="8694738" y="1871663"/>
          <p14:tracePt t="26266" x="8702675" y="1871663"/>
          <p14:tracePt t="26273" x="8702675" y="1866900"/>
          <p14:tracePt t="26287" x="8712200" y="1866900"/>
          <p14:tracePt t="26294" x="8721725" y="1866900"/>
          <p14:tracePt t="26306" x="8726488" y="1866900"/>
          <p14:tracePt t="26315" x="8736013" y="1866900"/>
          <p14:tracePt t="26324" x="8753475" y="1866900"/>
          <p14:tracePt t="26340" x="8758238" y="1866900"/>
          <p14:tracePt t="26343" x="8775700" y="1866900"/>
          <p14:tracePt t="26352" x="8785225" y="1866900"/>
          <p14:tracePt t="26364" x="8799513" y="1866900"/>
          <p14:tracePt t="26371" x="8816975" y="1866900"/>
          <p14:tracePt t="26387" x="8836025" y="1866900"/>
          <p14:tracePt t="26392" x="8863013" y="1866900"/>
          <p14:tracePt t="26400" x="8882063" y="1866900"/>
          <p14:tracePt t="26414" x="8913813" y="1866900"/>
          <p14:tracePt t="26420" x="8926513" y="1866900"/>
          <p14:tracePt t="26436" x="8959850" y="1866900"/>
          <p14:tracePt t="26442" x="8977313" y="1866900"/>
          <p14:tracePt t="26456" x="9004300" y="1866900"/>
          <p14:tracePt t="26464" x="9032875" y="1866900"/>
          <p14:tracePt t="26472" x="9050338" y="1866900"/>
          <p14:tracePt t="26486" x="9082088" y="1866900"/>
          <p14:tracePt t="26492" x="9109075" y="1866900"/>
          <p14:tracePt t="26506" x="9128125" y="1866900"/>
          <p14:tracePt t="26513" x="9155113" y="1866900"/>
          <p14:tracePt t="26519" x="9186863" y="1866900"/>
          <p14:tracePt t="26533" x="9205913" y="1866900"/>
          <p14:tracePt t="26540" x="9232900" y="1866900"/>
          <p14:tracePt t="26556" x="9259888" y="1866900"/>
          <p14:tracePt t="26561" x="9278938" y="1866900"/>
          <p14:tracePt t="26569" x="9310688" y="1866900"/>
          <p14:tracePt t="26582" x="9328150" y="1866900"/>
          <p14:tracePt t="26589" x="9356725" y="1866900"/>
          <p14:tracePt t="26604" x="9383713" y="1866900"/>
          <p14:tracePt t="26611" x="9402763" y="1866900"/>
          <p14:tracePt t="26625" x="9434513" y="1866900"/>
          <p14:tracePt t="26632" x="9461500" y="1866900"/>
          <p14:tracePt t="26639" x="9478963" y="1866900"/>
          <p14:tracePt t="26653" x="9507538" y="1866900"/>
          <p14:tracePt t="26661" x="9539288" y="1866900"/>
          <p14:tracePt t="26669" x="9551988" y="1866900"/>
          <p14:tracePt t="26681" x="9585325" y="1866900"/>
          <p14:tracePt t="26688" x="9602788" y="1866900"/>
          <p14:tracePt t="26702" x="9629775" y="1866900"/>
          <p14:tracePt t="26709" x="9648825" y="1866900"/>
          <p14:tracePt t="26717" x="9675813" y="1866900"/>
          <p14:tracePt t="26732" x="9694863" y="1866900"/>
          <p14:tracePt t="26737" x="9726613" y="1866900"/>
          <p14:tracePt t="26753" x="9739313" y="1866900"/>
          <p14:tracePt t="26759" x="9758363" y="1866900"/>
          <p14:tracePt t="26773" x="9775825" y="1866900"/>
          <p14:tracePt t="26780" x="9785350" y="1866900"/>
          <p14:tracePt t="26787" x="9794875" y="1866900"/>
          <p14:tracePt t="26804" x="9809163" y="1866900"/>
          <p14:tracePt t="26808" x="9817100" y="1866900"/>
          <p14:tracePt t="26822" x="9836150" y="1866900"/>
          <p14:tracePt t="26836" x="9848850" y="1866900"/>
          <p14:tracePt t="26851" x="9858375" y="1866900"/>
          <p14:tracePt t="26858" x="9867900" y="1866900"/>
          <p14:tracePt t="26871" x="9872663" y="1858963"/>
          <p14:tracePt t="26879" x="9882188" y="1858963"/>
          <p14:tracePt t="26892" x="9890125" y="1858963"/>
          <p14:tracePt t="26907" x="9899650" y="1858963"/>
          <p14:tracePt t="26929" x="9904413" y="1858963"/>
          <p14:tracePt t="26949" x="9913938" y="1858963"/>
          <p14:tracePt t="26970" x="9921875" y="1858963"/>
          <p14:tracePt t="26985" x="9926638" y="1858963"/>
          <p14:tracePt t="27005" x="9936163" y="1858963"/>
          <p14:tracePt t="27027" x="9945688" y="1858963"/>
          <p14:tracePt t="27048" x="9955213" y="1858963"/>
          <p14:tracePt t="27069" x="9958388" y="1858963"/>
          <p14:tracePt t="27077" x="9967913" y="1858963"/>
          <p14:tracePt t="27097" x="9977438" y="1858963"/>
          <p14:tracePt t="27119" x="9982200" y="1858963"/>
          <p14:tracePt t="27125" x="9991725" y="1858963"/>
          <p14:tracePt t="27141" x="10009188" y="1858963"/>
          <p14:tracePt t="27147" x="10013950" y="1858963"/>
          <p14:tracePt t="27154" x="10023475" y="1858963"/>
          <p14:tracePt t="27169" x="10040938" y="1858963"/>
          <p14:tracePt t="27174" x="10045700" y="1858963"/>
          <p14:tracePt t="27188" x="10055225" y="1858963"/>
          <p14:tracePt t="27196" x="10072688" y="1858963"/>
          <p14:tracePt t="27203" x="10077450" y="1858963"/>
          <p14:tracePt t="27217" x="10086975" y="1858963"/>
          <p14:tracePt t="27223" x="10104438" y="1858963"/>
          <p14:tracePt t="27239" x="10113963" y="1858963"/>
          <p14:tracePt t="27246" x="10118725" y="1862138"/>
          <p14:tracePt t="27255" x="10137775" y="1862138"/>
          <p14:tracePt t="27266" x="10145713" y="1862138"/>
          <p14:tracePt t="27273" x="10150475" y="1862138"/>
          <p14:tracePt t="27287" x="10169525" y="1862138"/>
          <p14:tracePt t="27295" x="10179050" y="1862138"/>
          <p14:tracePt t="27308" x="10182225" y="1862138"/>
          <p14:tracePt t="27316" x="10201275" y="1871663"/>
          <p14:tracePt t="27322" x="10210800" y="1871663"/>
          <p14:tracePt t="27336" x="10215563" y="1871663"/>
          <p14:tracePt t="27343" x="10233025" y="1871663"/>
          <p14:tracePt t="27357" x="10242550" y="1871663"/>
          <p14:tracePt t="27365" x="10252075" y="1871663"/>
          <p14:tracePt t="27371" x="10264775" y="1881188"/>
          <p14:tracePt t="27386" x="10274300" y="1881188"/>
          <p14:tracePt t="27393" x="10291763" y="1881188"/>
          <p14:tracePt t="27408" x="10306050" y="1881188"/>
          <p14:tracePt t="27414" x="10337800" y="1890713"/>
          <p14:tracePt t="27421" x="10347325" y="1890713"/>
          <p14:tracePt t="27437" x="10361613" y="1890713"/>
          <p14:tracePt t="27442" x="10369550" y="1890713"/>
          <p14:tracePt t="27456" x="10388600" y="1898650"/>
          <p14:tracePt t="27463" x="10406063" y="1898650"/>
          <p14:tracePt t="27472" x="10410825" y="1898650"/>
          <p14:tracePt t="27487" x="10429875" y="1898650"/>
          <p14:tracePt t="27491" x="10437813" y="1898650"/>
          <p14:tracePt t="27505" x="10442575" y="1898650"/>
          <p14:tracePt t="27514" x="10461625" y="1898650"/>
          <p14:tracePt t="27519" x="10471150" y="1908175"/>
          <p14:tracePt t="27534" x="10474325" y="1908175"/>
          <p14:tracePt t="27541" x="10493375" y="1908175"/>
          <p14:tracePt t="27557" x="10502900" y="1908175"/>
          <p14:tracePt t="27562" x="10510838" y="1908175"/>
          <p14:tracePt t="27569" x="10525125" y="1908175"/>
          <p14:tracePt t="27584" x="10534650" y="1908175"/>
          <p14:tracePt t="27590" x="10544175" y="1908175"/>
          <p14:tracePt t="27604" x="10556875" y="1917700"/>
          <p14:tracePt t="27626" x="10575925" y="1917700"/>
          <p14:tracePt t="27641" x="10585450" y="1917700"/>
          <p14:tracePt t="27661" x="10593388" y="1917700"/>
          <p14:tracePt t="27674" x="10598150" y="1917700"/>
          <p14:tracePt t="27689" x="10607675" y="1917700"/>
          <p14:tracePt t="27710" x="10617200" y="1917700"/>
          <p14:tracePt t="27731" x="10621963" y="1917700"/>
          <p14:tracePt t="27759" x="10629900" y="1917700"/>
          <p14:tracePt t="27802" x="10639425" y="1917700"/>
          <p14:tracePt t="27831" x="10648950" y="1917700"/>
          <p14:tracePt t="27860" x="10653713" y="1917700"/>
          <p14:tracePt t="27879" x="10661650" y="1917700"/>
          <p14:tracePt t="27900" x="10671175" y="1917700"/>
          <p14:tracePt t="27907" x="10675938" y="1917700"/>
          <p14:tracePt t="27921" x="10685463" y="1917700"/>
          <p14:tracePt t="27928" x="10702925" y="1917700"/>
          <p14:tracePt t="27942" x="10731500" y="1917700"/>
          <p14:tracePt t="27951" x="10748963" y="1917700"/>
          <p14:tracePt t="27956" x="10804525" y="1908175"/>
          <p14:tracePt t="27970" x="10844213" y="1908175"/>
          <p14:tracePt t="27978" x="10885488" y="1908175"/>
          <p14:tracePt t="27992" x="10926763" y="1898650"/>
          <p14:tracePt t="27999" x="10968038" y="1898650"/>
          <p14:tracePt t="28006" x="11009313" y="1898650"/>
          <p14:tracePt t="28021" x="11050588" y="1898650"/>
          <p14:tracePt t="28027" x="11109325" y="1885950"/>
          <p14:tracePt t="28043" x="11164888" y="1885950"/>
          <p14:tracePt t="28048" x="11206163" y="1885950"/>
          <p14:tracePt t="28055" x="11247438" y="1885950"/>
          <p14:tracePt t="28070" x="11287125" y="1885950"/>
          <p14:tracePt t="28076" x="11342688" y="1876425"/>
          <p14:tracePt t="28090" x="11401425" y="1876425"/>
          <p14:tracePt t="28097" x="11456988" y="1876425"/>
          <p14:tracePt t="28111" x="11510963" y="1876425"/>
          <p14:tracePt t="28123" x="11571288" y="1876425"/>
          <p14:tracePt t="28125" x="11630025" y="1862138"/>
          <p14:tracePt t="28139" x="11671300" y="1862138"/>
          <p14:tracePt t="28147" x="11698288" y="1862138"/>
          <p14:tracePt t="28161" x="11717338" y="1862138"/>
          <p14:tracePt t="28168" x="11744325" y="1862138"/>
          <p14:tracePt t="28175" x="11776075" y="1862138"/>
          <p14:tracePt t="28189" x="11795125" y="1854200"/>
          <p14:tracePt t="28196" x="11812588" y="1854200"/>
          <p14:tracePt t="28210" x="11841163" y="1854200"/>
          <p14:tracePt t="28217" x="11858625" y="1854200"/>
          <p14:tracePt t="28224" x="11885613" y="1854200"/>
          <p14:tracePt t="28238" x="11895138" y="1854200"/>
          <p14:tracePt t="28245" x="11914188" y="1854200"/>
          <p14:tracePt t="28260" x="11917363" y="1854200"/>
          <p14:tracePt t="28267" x="11926888" y="1854200"/>
          <p14:tracePt t="28274" x="11936413" y="1854200"/>
          <p14:tracePt t="28289" x="11945938" y="1854200"/>
          <p14:tracePt t="28317" x="11950700" y="1854200"/>
          <p14:tracePt t="28344" x="11958638" y="1854200"/>
          <p14:tracePt t="28380" x="11958638" y="1844675"/>
          <p14:tracePt t="28393" x="11968163" y="1844675"/>
          <p14:tracePt t="28486" x="11972925" y="1844675"/>
          <p14:tracePt t="28782" x="11972925" y="1849438"/>
          <p14:tracePt t="28844" x="11972925" y="1858963"/>
          <p14:tracePt t="28894" x="11972925" y="1866900"/>
          <p14:tracePt t="28953" x="11972925" y="1871663"/>
          <p14:tracePt t="29017" x="11972925" y="1881188"/>
          <p14:tracePt t="29070" x="11963400" y="1890713"/>
          <p14:tracePt t="29133" x="11953875" y="1895475"/>
          <p14:tracePt t="29189" x="11950700" y="1903413"/>
          <p14:tracePt t="29232" x="11941175" y="1912938"/>
          <p14:tracePt t="29267" x="11931650" y="1922463"/>
          <p14:tracePt t="29302" x="11922125" y="1927225"/>
          <p14:tracePt t="29309" x="11917363" y="1935163"/>
          <p14:tracePt t="29316" x="11909425" y="1944688"/>
          <p14:tracePt t="29331" x="11899900" y="1949450"/>
          <p14:tracePt t="29337" x="11890375" y="1968500"/>
          <p14:tracePt t="29352" x="11885613" y="1976438"/>
          <p14:tracePt t="29360" x="11868150" y="1985963"/>
          <p14:tracePt t="29372" x="11858625" y="2005013"/>
          <p14:tracePt t="29380" x="11849100" y="2009775"/>
          <p14:tracePt t="29386" x="11841163" y="2027238"/>
          <p14:tracePt t="29402" x="11822113" y="2036763"/>
          <p14:tracePt t="29409" x="11804650" y="2068513"/>
          <p14:tracePt t="29422" x="11785600" y="2085975"/>
          <p14:tracePt t="29429" x="11763375" y="2119313"/>
          <p14:tracePt t="29436" x="11753850" y="2136775"/>
          <p14:tracePt t="29452" x="11734800" y="2146300"/>
          <p14:tracePt t="29457" x="11712575" y="2178050"/>
          <p14:tracePt t="29471" x="11693525" y="2209800"/>
          <p14:tracePt t="29478" x="11676063" y="2228850"/>
          <p14:tracePt t="29486" x="11644313" y="2260600"/>
          <p14:tracePt t="29501" x="11620500" y="2292350"/>
          <p14:tracePt t="29506" x="11588750" y="2319338"/>
          <p14:tracePt t="29521" x="11571288" y="2351088"/>
          <p14:tracePt t="29528" x="11547475" y="2382838"/>
          <p14:tracePt t="29534" x="11520488" y="2414588"/>
          <p14:tracePt t="29549" x="11498263" y="2447925"/>
          <p14:tracePt t="29556" x="11479213" y="2474913"/>
          <p14:tracePt t="29570" x="11456988" y="2506663"/>
          <p14:tracePt t="29579" x="11425238" y="2538413"/>
          <p14:tracePt t="29584" x="11406188" y="2570163"/>
          <p14:tracePt t="29598" x="11383963" y="2598738"/>
          <p14:tracePt t="29605" x="11364913" y="2630488"/>
          <p14:tracePt t="29619" x="11342688" y="2662238"/>
          <p14:tracePt t="29626" x="11310938" y="2693988"/>
          <p14:tracePt t="29634" x="11291888" y="2720975"/>
          <p14:tracePt t="29648" x="11269663" y="2752725"/>
          <p14:tracePt t="29654" x="11250613" y="2784475"/>
          <p14:tracePt t="29669" x="11228388" y="2817813"/>
          <p14:tracePt t="29676" x="11210925" y="2844800"/>
          <p14:tracePt t="29690" x="11187113" y="2876550"/>
          <p14:tracePt t="29697" x="11169650" y="2908300"/>
          <p14:tracePt t="29704" x="11145838" y="2940050"/>
          <p14:tracePt t="29719" x="11128375" y="2968625"/>
          <p14:tracePt t="29725" x="11104563" y="3000375"/>
          <p14:tracePt t="29739" x="11087100" y="3032125"/>
          <p14:tracePt t="29746" x="11064875" y="3059113"/>
          <p14:tracePt t="29753" x="11045825" y="3090863"/>
          <p14:tracePt t="29770" x="11023600" y="3122613"/>
          <p14:tracePt t="29775" x="11004550" y="3154363"/>
          <p14:tracePt t="29789" x="10995025" y="3182938"/>
          <p14:tracePt t="29795" x="10972800" y="3214688"/>
          <p14:tracePt t="29803" x="10953750" y="3246438"/>
          <p14:tracePt t="29818" x="10945813" y="3263900"/>
          <p14:tracePt t="29823" x="10926763" y="3282950"/>
          <p14:tracePt t="29838" x="10904538" y="3328988"/>
          <p14:tracePt t="29845" x="10880725" y="3355975"/>
          <p14:tracePt t="29852" x="10863263" y="3387725"/>
          <p14:tracePt t="29866" x="10841038" y="3419475"/>
          <p14:tracePt t="29873" x="10817225" y="3460750"/>
          <p14:tracePt t="29887" x="10799763" y="3492500"/>
          <p14:tracePt t="29902" x="10768013" y="3552825"/>
          <p14:tracePt t="29915" x="10758488" y="3575050"/>
          <p14:tracePt t="29922" x="10748963" y="3594100"/>
          <p14:tracePt t="29937" x="10744200" y="3597275"/>
          <p14:tracePt t="29943" x="10734675" y="3606800"/>
          <p14:tracePt t="29952" x="10734675" y="3616325"/>
          <p14:tracePt t="29971" x="10726738" y="3616325"/>
          <p14:tracePt t="29986" x="10726738" y="3621088"/>
          <p14:tracePt t="30006" x="10726738" y="3630613"/>
          <p14:tracePt t="30014" x="10717213" y="3630613"/>
          <p14:tracePt t="30035" x="10717213" y="3638550"/>
          <p14:tracePt t="30063" x="10712450" y="3638550"/>
          <p14:tracePt t="30070" x="10712450" y="3648075"/>
          <p14:tracePt t="30190" x="10712450" y="3643313"/>
          <p14:tracePt t="30211" x="10702925" y="3633788"/>
          <p14:tracePt t="30232" x="10702925" y="3625850"/>
          <p14:tracePt t="30261" x="10694988" y="3621088"/>
          <p14:tracePt t="30282" x="10694988" y="3611563"/>
          <p14:tracePt t="30288" x="10690225" y="3602038"/>
          <p14:tracePt t="30314" x="10680700" y="3589338"/>
          <p14:tracePt t="30326" x="10671175" y="3570288"/>
          <p14:tracePt t="30330" x="10653713" y="3557588"/>
          <p14:tracePt t="30338" x="10639425" y="3538538"/>
          <p14:tracePt t="30352" x="10634663" y="3533775"/>
          <p14:tracePt t="30359" x="10625138" y="3516313"/>
          <p14:tracePt t="30373" x="10607675" y="3497263"/>
          <p14:tracePt t="30380" x="10575925" y="3465513"/>
          <p14:tracePt t="30388" x="10552113" y="3433763"/>
          <p14:tracePt t="30404" x="10534650" y="3414713"/>
          <p14:tracePt t="30408" x="10510838" y="3382963"/>
          <p14:tracePt t="30422" x="10483850" y="3351213"/>
          <p14:tracePt t="30429" x="10461625" y="3319463"/>
          <p14:tracePt t="30436" x="10442575" y="3292475"/>
          <p14:tracePt t="30452" x="10410825" y="3260725"/>
          <p14:tracePt t="30457" x="10388600" y="3236913"/>
          <p14:tracePt t="30471" x="10361613" y="3209925"/>
          <p14:tracePt t="30481" x="10337800" y="3178175"/>
          <p14:tracePt t="30493" x="10306050" y="3146425"/>
          <p14:tracePt t="30500" x="10288588" y="3114675"/>
          <p14:tracePt t="30507" x="10255250" y="3081338"/>
          <p14:tracePt t="30521" x="10223500" y="3049588"/>
          <p14:tracePt t="30528" x="10191750" y="3017838"/>
          <p14:tracePt t="30543" x="10174288" y="3000375"/>
          <p14:tracePt t="30549" x="10140950" y="2968625"/>
          <p14:tracePt t="30556" x="10109200" y="2949575"/>
          <p14:tracePt t="30570" x="10077450" y="2917825"/>
          <p14:tracePt t="30577" x="10031413" y="2894013"/>
          <p14:tracePt t="30591" x="9999663" y="2862263"/>
          <p14:tracePt t="30599" x="9972675" y="2840038"/>
          <p14:tracePt t="30606" x="9940925" y="2813050"/>
          <p14:tracePt t="30622" x="9894888" y="2789238"/>
          <p14:tracePt t="30627" x="9845675" y="2740025"/>
          <p14:tracePt t="30641" x="9812338" y="2716213"/>
          <p14:tracePt t="30648" x="9772650" y="2698750"/>
          <p14:tracePt t="30654" x="9739313" y="2674938"/>
          <p14:tracePt t="30669" x="9707563" y="2657475"/>
          <p14:tracePt t="30677" x="9666288" y="2635250"/>
          <p14:tracePt t="30690" x="9634538" y="2625725"/>
          <p14:tracePt t="30697" x="9588500" y="2601913"/>
          <p14:tracePt t="30704" x="9548813" y="2589213"/>
          <p14:tracePt t="30719" x="9520238" y="2579688"/>
          <p14:tracePt t="30725" x="9475788" y="2557463"/>
          <p14:tracePt t="30739" x="9434513" y="2547938"/>
          <p14:tracePt t="30747" x="9388475" y="2538413"/>
          <p14:tracePt t="30754" x="9347200" y="2528888"/>
          <p14:tracePt t="30769" x="9305925" y="2516188"/>
          <p14:tracePt t="30775" x="9264650" y="2516188"/>
          <p14:tracePt t="30789" x="9223375" y="2506663"/>
          <p14:tracePt t="30796" x="9178925" y="2497138"/>
          <p14:tracePt t="30810" x="9137650" y="2497138"/>
          <p14:tracePt t="30820" x="9101138" y="2497138"/>
          <p14:tracePt t="30824" x="9055100" y="2484438"/>
          <p14:tracePt t="30838" x="8999538" y="2484438"/>
          <p14:tracePt t="30845" x="8945563" y="2484438"/>
          <p14:tracePt t="30860" x="8885238" y="2484438"/>
          <p14:tracePt t="30868" x="8845550" y="2484438"/>
          <p14:tracePt t="30873" x="8804275" y="2484438"/>
          <p14:tracePt t="30889" x="8763000" y="2484438"/>
          <p14:tracePt t="30894" x="8721725" y="2492375"/>
          <p14:tracePt t="30909" x="8680450" y="2501900"/>
          <p14:tracePt t="30916" x="8639175" y="2501900"/>
          <p14:tracePt t="30923" x="8597900" y="2511425"/>
          <p14:tracePt t="30936" x="8553450" y="2525713"/>
          <p14:tracePt t="30945" x="8512175" y="2533650"/>
          <p14:tracePt t="30958" x="8470900" y="2543175"/>
          <p14:tracePt t="30965" x="8424863" y="2565400"/>
          <p14:tracePt t="30972" x="8383588" y="2574925"/>
          <p14:tracePt t="30986" x="8351838" y="2589213"/>
          <p14:tracePt t="30993" x="8310563" y="2606675"/>
          <p14:tracePt t="31007" x="8264525" y="2620963"/>
          <p14:tracePt t="31015" x="8237538" y="2638425"/>
          <p14:tracePt t="31022" x="8191500" y="2662238"/>
          <p14:tracePt t="31036" x="8159750" y="2679700"/>
          <p14:tracePt t="31042" x="8128000" y="2703513"/>
          <p14:tracePt t="31056" x="8101013" y="2720975"/>
          <p14:tracePt t="31064" x="8069263" y="2752725"/>
          <p14:tracePt t="31071" x="8035925" y="2784475"/>
          <p14:tracePt t="31087" x="8004175" y="2817813"/>
          <p14:tracePt t="31092" x="7959725" y="2854325"/>
          <p14:tracePt t="31106" x="7926388" y="2886075"/>
          <p14:tracePt t="31113" x="7894638" y="2917825"/>
          <p14:tracePt t="31127" x="7862888" y="2949575"/>
          <p14:tracePt t="31137" x="7840663" y="2981325"/>
          <p14:tracePt t="31141" x="7808913" y="3027363"/>
          <p14:tracePt t="31155" x="7785100" y="3054350"/>
          <p14:tracePt t="31162" x="7767638" y="3086100"/>
          <p14:tracePt t="31178" x="7743825" y="3132138"/>
          <p14:tracePt t="31184" x="7726363" y="3159125"/>
          <p14:tracePt t="31190" x="7702550" y="3205163"/>
          <p14:tracePt t="31204" x="7689850" y="3246438"/>
          <p14:tracePt t="31211" x="7680325" y="3287713"/>
          <p14:tracePt t="31225" x="7670800" y="3333750"/>
          <p14:tracePt t="31233" x="7670800" y="3351213"/>
          <p14:tracePt t="31240" x="7670800" y="3378200"/>
          <p14:tracePt t="31254" x="7670800" y="3397250"/>
          <p14:tracePt t="31261" x="7670800" y="3451225"/>
          <p14:tracePt t="31275" x="7670800" y="3492500"/>
          <p14:tracePt t="31282" x="7675563" y="3533775"/>
          <p14:tracePt t="31289" x="7699375" y="3579813"/>
          <p14:tracePt t="31303" x="7707313" y="3621088"/>
          <p14:tracePt t="31310" x="7721600" y="3662363"/>
          <p14:tracePt t="31324" x="7731125" y="3706813"/>
          <p14:tracePt t="31331" x="7753350" y="3748088"/>
          <p14:tracePt t="31338" x="7762875" y="3794125"/>
          <p14:tracePt t="31353" x="7785100" y="3840163"/>
          <p14:tracePt t="31360" x="7808913" y="3886200"/>
          <p14:tracePt t="31374" x="7835900" y="3944938"/>
          <p14:tracePt t="31382" x="7858125" y="4022725"/>
          <p14:tracePt t="31388" x="7899400" y="4086225"/>
          <p14:tracePt t="31403" x="7923213" y="4149725"/>
          <p14:tracePt t="31409" x="7950200" y="4214813"/>
          <p14:tracePt t="31423" x="7986713" y="4278313"/>
          <p14:tracePt t="31430" x="8023225" y="4341813"/>
          <p14:tracePt t="31437" x="8050213" y="4402138"/>
          <p14:tracePt t="31452" x="8086725" y="4465638"/>
          <p14:tracePt t="31459" x="8128000" y="4529138"/>
          <p14:tracePt t="31472" x="8164513" y="4592638"/>
          <p14:tracePt t="31479" x="8220075" y="4662488"/>
          <p14:tracePt t="31494" x="8251825" y="4706938"/>
          <p14:tracePt t="31501" x="8301038" y="4757738"/>
          <p14:tracePt t="31508" x="8351838" y="4794250"/>
          <p14:tracePt t="31523" x="8402638" y="4845050"/>
          <p14:tracePt t="31529" x="8447088" y="4889500"/>
          <p14:tracePt t="31543" x="8497888" y="4940300"/>
          <p14:tracePt t="31550" x="8548688" y="4991100"/>
          <p14:tracePt t="31557" x="8597900" y="5027613"/>
          <p14:tracePt t="31571" x="8626475" y="5045075"/>
          <p14:tracePt t="31578" x="8670925" y="5081588"/>
          <p14:tracePt t="31593" x="8702675" y="5100638"/>
          <p14:tracePt t="31601" x="8743950" y="5113338"/>
          <p14:tracePt t="31606" x="8789988" y="5137150"/>
          <p14:tracePt t="31621" x="8821738" y="5145088"/>
          <p14:tracePt t="31627" x="8877300" y="5154613"/>
          <p14:tracePt t="31641" x="8918575" y="5168900"/>
          <p14:tracePt t="31649" x="8963025" y="5186363"/>
          <p14:tracePt t="31655" x="9004300" y="5200650"/>
          <p14:tracePt t="31669" x="9045575" y="5200650"/>
          <p14:tracePt t="31677" x="9091613" y="5210175"/>
          <p14:tracePt t="31691" x="9132888" y="5218113"/>
          <p14:tracePt t="31698" x="9159875" y="5218113"/>
          <p14:tracePt t="31705" x="9191625" y="5218113"/>
          <p14:tracePt t="31719" x="9205913" y="5218113"/>
          <p14:tracePt t="31726" x="9237663" y="5218113"/>
          <p14:tracePt t="31740" x="9255125" y="5218113"/>
          <p14:tracePt t="31747" x="9274175" y="5218113"/>
          <p14:tracePt t="31754" x="9288463" y="5218113"/>
          <p14:tracePt t="31775" x="9305925" y="5218113"/>
          <p14:tracePt t="31777" x="9337675" y="5214938"/>
          <p14:tracePt t="31789" x="9356725" y="5214938"/>
          <p14:tracePt t="31796" x="9374188" y="5205413"/>
          <p14:tracePt t="31804" x="9393238" y="5205413"/>
          <p14:tracePt t="31819" x="9410700" y="5195888"/>
          <p14:tracePt t="31825" x="9415463" y="5195888"/>
          <p14:tracePt t="31839" x="9434513" y="5186363"/>
          <p14:tracePt t="31847" x="9451975" y="5186363"/>
          <p14:tracePt t="31860" x="9461500" y="5181600"/>
          <p14:tracePt t="31867" x="9466263" y="5181600"/>
          <p14:tracePt t="31874" x="9475788" y="5181600"/>
          <p14:tracePt t="31888" x="9483725" y="5173663"/>
          <p14:tracePt t="31907" x="9498013" y="5173663"/>
          <p14:tracePt t="31912" x="9507538" y="5173663"/>
          <p14:tracePt t="31917" x="9515475" y="5164138"/>
          <p14:tracePt t="31923" x="9525000" y="5164138"/>
          <p14:tracePt t="31937" x="9529763" y="5164138"/>
          <p14:tracePt t="31945" x="9539288" y="5154613"/>
          <p14:tracePt t="31958" x="9548813" y="5154613"/>
          <p14:tracePt t="31972" x="9551988" y="5154613"/>
          <p14:tracePt t="31994" x="9561513" y="5154613"/>
          <p14:tracePt t="32015" x="9571038" y="5149850"/>
          <p14:tracePt t="32036" x="9575800" y="5149850"/>
          <p14:tracePt t="32058" x="9585325" y="5149850"/>
          <p14:tracePt t="32071" x="9593263" y="5149850"/>
          <p14:tracePt t="32087" x="9593263" y="5141913"/>
          <p14:tracePt t="32092" x="9602788" y="5141913"/>
          <p14:tracePt t="32114" x="9607550" y="5141913"/>
          <p14:tracePt t="32136" x="9617075" y="5141913"/>
          <p14:tracePt t="32142" x="9617075" y="5132388"/>
          <p14:tracePt t="32164" x="9625013" y="5132388"/>
          <p14:tracePt t="32184" x="9629775" y="5132388"/>
          <p14:tracePt t="32212" x="9639300" y="5132388"/>
          <p14:tracePt t="32233" x="9648825" y="5127625"/>
          <p14:tracePt t="32262" x="9658350" y="5127625"/>
          <p14:tracePt t="32290" x="9661525" y="5127625"/>
          <p14:tracePt t="32328" x="9671050" y="5127625"/>
          <p14:tracePt t="32355" x="9680575" y="5127625"/>
          <p14:tracePt t="32361" x="9680575" y="5118100"/>
          <p14:tracePt t="32381" x="9685338" y="5118100"/>
          <p14:tracePt t="32404" x="9694863" y="5118100"/>
          <p14:tracePt t="32431" x="9702800" y="5118100"/>
          <p14:tracePt t="32451" x="9712325" y="5118100"/>
          <p14:tracePt t="32459" x="9712325" y="5108575"/>
          <p14:tracePt t="32481" x="9717088" y="5108575"/>
          <p14:tracePt t="32501" x="9726613" y="5108575"/>
          <p14:tracePt t="32508" x="9726613" y="5100638"/>
          <p14:tracePt t="32522" x="9734550" y="5100638"/>
          <p14:tracePt t="32543" x="9739313" y="5100638"/>
          <p14:tracePt t="32551" x="9748838" y="5095875"/>
          <p14:tracePt t="32558" x="9767888" y="5095875"/>
          <p14:tracePt t="32573" x="9772650" y="5095875"/>
          <p14:tracePt t="32578" x="9780588" y="5086350"/>
          <p14:tracePt t="32593" x="9790113" y="5086350"/>
          <p14:tracePt t="32600" x="9794875" y="5076825"/>
          <p14:tracePt t="32614" x="9804400" y="5076825"/>
          <p14:tracePt t="32621" x="9812338" y="5072063"/>
          <p14:tracePt t="32628" x="9821863" y="5072063"/>
          <p14:tracePt t="32642" x="9826625" y="5064125"/>
          <p14:tracePt t="32651" x="9836150" y="5064125"/>
          <p14:tracePt t="32663" x="9845675" y="5054600"/>
          <p14:tracePt t="32672" x="9848850" y="5054600"/>
          <p14:tracePt t="32677" x="9858375" y="5054600"/>
          <p14:tracePt t="32692" x="9867900" y="5045075"/>
          <p14:tracePt t="32698" x="9877425" y="5045075"/>
          <p14:tracePt t="32713" x="9882188" y="5040313"/>
          <p14:tracePt t="32720" x="9890125" y="5040313"/>
          <p14:tracePt t="32727" x="9899650" y="5032375"/>
          <p14:tracePt t="32740" x="9904413" y="5032375"/>
          <p14:tracePt t="32748" x="9913938" y="5022850"/>
          <p14:tracePt t="32762" x="9921875" y="5022850"/>
          <p14:tracePt t="32771" x="9931400" y="5018088"/>
          <p14:tracePt t="32776" x="9936163" y="5008563"/>
          <p14:tracePt t="32790" x="9945688" y="5008563"/>
          <p14:tracePt t="32797" x="9945688" y="4999038"/>
          <p14:tracePt t="32811" x="9955213" y="4999038"/>
          <p14:tracePt t="32819" x="9958388" y="4995863"/>
          <p14:tracePt t="32825" x="9967913" y="4986338"/>
          <p14:tracePt t="32839" x="9977438" y="4986338"/>
          <p14:tracePt t="32846" x="9982200" y="4976813"/>
          <p14:tracePt t="32860" x="9991725" y="4967288"/>
          <p14:tracePt t="32868" x="10009188" y="4962525"/>
          <p14:tracePt t="32874" x="10018713" y="4954588"/>
          <p14:tracePt t="32888" x="10028238" y="4935538"/>
          <p14:tracePt t="32896" x="10031413" y="4926013"/>
          <p14:tracePt t="32910" x="10040938" y="4922838"/>
          <p14:tracePt t="32917" x="10059988" y="4913313"/>
          <p14:tracePt t="32931" x="10067925" y="4894263"/>
          <p14:tracePt t="32938" x="10072688" y="4884738"/>
          <p14:tracePt t="32946" x="10082213" y="4867275"/>
          <p14:tracePt t="32959" x="10091738" y="4848225"/>
          <p14:tracePt t="32966" x="10101263" y="4840288"/>
          <p14:tracePt t="32980" x="10109200" y="4826000"/>
          <p14:tracePt t="32987" x="10118725" y="4808538"/>
          <p14:tracePt t="32994" x="10128250" y="4784725"/>
          <p14:tracePt t="33008" x="10137775" y="4767263"/>
          <p14:tracePt t="33016" x="10137775" y="4752975"/>
          <p14:tracePt t="33029" x="10145713" y="4730750"/>
          <p14:tracePt t="33039" x="10155238" y="4711700"/>
          <p14:tracePt t="33044" x="10164763" y="4694238"/>
          <p14:tracePt t="33059" x="10174288" y="4675188"/>
          <p14:tracePt t="33065" x="10174288" y="4657725"/>
          <p14:tracePt t="33079" x="10182225" y="4638675"/>
          <p14:tracePt t="33088" x="10191750" y="4621213"/>
          <p14:tracePt t="33093" x="10201275" y="4602163"/>
          <p14:tracePt t="33107" x="10201275" y="4584700"/>
          <p14:tracePt t="33114" x="10210800" y="4565650"/>
          <p14:tracePt t="33128" x="10223500" y="4548188"/>
          <p14:tracePt t="33135" x="10233025" y="4516438"/>
          <p14:tracePt t="33142" x="10233025" y="4502150"/>
          <p14:tracePt t="33156" x="10242550" y="4479925"/>
          <p14:tracePt t="33163" x="10242550" y="4465638"/>
          <p14:tracePt t="33178" x="10252075" y="4446588"/>
          <p14:tracePt t="33184" x="10252075" y="4429125"/>
          <p14:tracePt t="33191" x="10260013" y="4410075"/>
          <p14:tracePt t="33205" x="10260013" y="4392613"/>
          <p14:tracePt t="33212" x="10269538" y="4373563"/>
          <p14:tracePt t="33226" x="10269538" y="4356100"/>
          <p14:tracePt t="33234" x="10279063" y="4337050"/>
          <p14:tracePt t="33242" x="10279063" y="4305300"/>
          <p14:tracePt t="33256" x="10279063" y="4287838"/>
          <p14:tracePt t="33262" x="10279063" y="4283075"/>
          <p14:tracePt t="33276" x="10279063" y="4273550"/>
          <p14:tracePt t="33284" x="10279063" y="4264025"/>
          <p14:tracePt t="33297" x="10279063" y="4251325"/>
          <p14:tracePt t="33306" x="10279063" y="4241800"/>
          <p14:tracePt t="33311" x="10279063" y="4232275"/>
          <p14:tracePt t="33326" x="10279063" y="4219575"/>
          <p14:tracePt t="33332" x="10279063" y="4210050"/>
          <p14:tracePt t="33346" x="10279063" y="4191000"/>
          <p14:tracePt t="33354" x="10279063" y="4186238"/>
          <p14:tracePt t="33361" x="10279063" y="4168775"/>
          <p14:tracePt t="33374" x="10279063" y="4159250"/>
          <p14:tracePt t="33383" x="10279063" y="4146550"/>
          <p14:tracePt t="33396" x="10279063" y="4127500"/>
          <p14:tracePt t="33405" x="10279063" y="4110038"/>
          <p14:tracePt t="33410" x="10279063" y="4090988"/>
          <p14:tracePt t="33424" x="10279063" y="4081463"/>
          <p14:tracePt t="33431" x="10274300" y="4068763"/>
          <p14:tracePt t="33446" x="10274300" y="4049713"/>
          <p14:tracePt t="33452" x="10274300" y="4017963"/>
          <p14:tracePt t="33459" x="10264775" y="4000500"/>
          <p14:tracePt t="33473" x="10264775" y="3981450"/>
          <p14:tracePt t="33480" x="10264775" y="3967163"/>
          <p14:tracePt t="33494" x="10255250" y="3935413"/>
          <p14:tracePt t="33502" x="10255250" y="3917950"/>
          <p14:tracePt t="33510" x="10247313" y="3898900"/>
          <p14:tracePt t="33523" x="10247313" y="3881438"/>
          <p14:tracePt t="33530" x="10247313" y="3862388"/>
          <p14:tracePt t="33544" x="10237788" y="3857625"/>
          <p14:tracePt t="33551" x="10237788" y="3840163"/>
          <p14:tracePt t="33558" x="10228263" y="3830638"/>
          <p14:tracePt t="33572" x="10228263" y="3816350"/>
          <p14:tracePt t="33579" x="10218738" y="3798888"/>
          <p14:tracePt t="33593" x="10210800" y="3779838"/>
          <p14:tracePt t="33601" x="10201275" y="3757613"/>
          <p14:tracePt t="33614" x="10201275" y="3743325"/>
          <p14:tracePt t="33623" x="10191750" y="3725863"/>
          <p14:tracePt t="33628" x="10182225" y="3716338"/>
          <p14:tracePt t="33643" x="10182225" y="3698875"/>
          <p14:tracePt t="33650" x="10174288" y="3679825"/>
          <p14:tracePt t="33666" x="10169525" y="3670300"/>
          <p14:tracePt t="33671" x="10160000" y="3667125"/>
          <p14:tracePt t="33678" x="10150475" y="3657600"/>
          <p14:tracePt t="33691" x="10140950" y="3638550"/>
          <p14:tracePt t="33700" x="10137775" y="3633788"/>
          <p14:tracePt t="33713" x="10128250" y="3616325"/>
          <p14:tracePt t="33721" x="10118725" y="3597275"/>
          <p14:tracePt t="33728" x="10101263" y="3575050"/>
          <p14:tracePt t="33741" x="10077450" y="3548063"/>
          <p14:tracePt t="33748" x="10067925" y="3529013"/>
          <p14:tracePt t="33762" x="10059988" y="3506788"/>
          <p14:tracePt t="33770" x="10050463" y="3487738"/>
          <p14:tracePt t="33776" x="10040938" y="3484563"/>
          <p14:tracePt t="33793" x="10031413" y="3465513"/>
          <p14:tracePt t="33798" x="10028238" y="3455988"/>
          <p14:tracePt t="33812" x="10009188" y="3438525"/>
          <p14:tracePt t="33819" x="9999663" y="3419475"/>
          <p14:tracePt t="33826" x="9991725" y="3414713"/>
          <p14:tracePt t="33839" x="9963150" y="3387725"/>
          <p14:tracePt t="33847" x="9945688" y="3365500"/>
          <p14:tracePt t="33861" x="9921875" y="3336925"/>
          <p14:tracePt t="33868" x="9890125" y="3314700"/>
          <p14:tracePt t="33875" x="9872663" y="3282950"/>
          <p14:tracePt t="33889" x="9840913" y="3263900"/>
          <p14:tracePt t="33896" x="9821863" y="3232150"/>
          <p14:tracePt t="33910" x="9790113" y="3214688"/>
          <p14:tracePt t="33917" x="9758363" y="3182938"/>
          <p14:tracePt t="33931" x="9739313" y="3159125"/>
          <p14:tracePt t="33939" x="9707563" y="3141663"/>
          <p14:tracePt t="33946" x="9675813" y="3109913"/>
          <p14:tracePt t="33960" x="9658350" y="3090863"/>
          <p14:tracePt t="33967" x="9625013" y="3068638"/>
          <p14:tracePt t="33981" x="9593263" y="3036888"/>
          <p14:tracePt t="33988" x="9566275" y="3017838"/>
          <p14:tracePt t="33996" x="9534525" y="3008313"/>
          <p14:tracePt t="34009" x="9488488" y="2986088"/>
          <p14:tracePt t="34018" x="9461500" y="2963863"/>
          <p14:tracePt t="34030" x="9429750" y="2944813"/>
          <p14:tracePt t="34039" x="9383713" y="2922588"/>
          <p14:tracePt t="34044" x="9356725" y="2903538"/>
          <p14:tracePt t="34058" x="9324975" y="2881313"/>
          <p14:tracePt t="34065" x="9278938" y="2857500"/>
          <p14:tracePt t="34079" x="9232900" y="2825750"/>
          <p14:tracePt t="34095" x="9201150" y="2803525"/>
          <p14:tracePt t="34095" x="9159875" y="2794000"/>
          <p14:tracePt t="34107" x="9113838" y="2771775"/>
          <p14:tracePt t="34116" x="9072563" y="2762250"/>
          <p14:tracePt t="34129" x="9040813" y="2747963"/>
          <p14:tracePt t="34137" x="8999538" y="2740025"/>
          <p14:tracePt t="34143" x="8959850" y="2730500"/>
          <p14:tracePt t="34157" x="8918575" y="2716213"/>
          <p14:tracePt t="34164" x="8872538" y="2708275"/>
          <p14:tracePt t="34179" x="8831263" y="2698750"/>
          <p14:tracePt t="34185" x="8789988" y="2684463"/>
          <p14:tracePt t="34192" x="8748713" y="2674938"/>
          <p14:tracePt t="34206" x="8702675" y="2667000"/>
          <p14:tracePt t="34213" x="8662988" y="2657475"/>
          <p14:tracePt t="34228" x="8621713" y="2643188"/>
          <p14:tracePt t="34235" x="8602663" y="2643188"/>
          <p14:tracePt t="34242" x="8570913" y="2643188"/>
          <p14:tracePt t="34256" x="8556625" y="2643188"/>
          <p14:tracePt t="34263" x="8524875" y="2643188"/>
          <p14:tracePt t="34277" x="8507413" y="2643188"/>
          <p14:tracePt t="34284" x="8478838" y="2635250"/>
          <p14:tracePt t="34298" x="8461375" y="2635250"/>
          <p14:tracePt t="34306" x="8434388" y="2635250"/>
          <p14:tracePt t="34312" x="8415338" y="2635250"/>
          <p14:tracePt t="34326" x="8383588" y="2635250"/>
          <p14:tracePt t="34334" x="8366125" y="2635250"/>
          <p14:tracePt t="34348" x="8324850" y="2638425"/>
          <p14:tracePt t="34356" x="8283575" y="2652713"/>
          <p14:tracePt t="34362" x="8237538" y="2674938"/>
          <p14:tracePt t="34375" x="8210550" y="2684463"/>
          <p14:tracePt t="34383" x="8164513" y="2693988"/>
          <p14:tracePt t="34397" x="8118475" y="2716213"/>
          <p14:tracePt t="34405" x="8091488" y="2725738"/>
          <p14:tracePt t="34410" x="8050213" y="2740025"/>
          <p14:tracePt t="34424" x="8018463" y="2757488"/>
          <p14:tracePt t="34432" x="7977188" y="2767013"/>
          <p14:tracePt t="34446" x="7945438" y="2789238"/>
          <p14:tracePt t="34453" x="7899400" y="2813050"/>
          <p14:tracePt t="34460" x="7872413" y="2830513"/>
          <p14:tracePt t="34474" x="7840663" y="2854325"/>
          <p14:tracePt t="34481" x="7808913" y="2871788"/>
          <p14:tracePt t="34495" x="7777163" y="2894013"/>
          <p14:tracePt t="34502" x="7748588" y="2913063"/>
          <p14:tracePt t="34509" x="7716838" y="2930525"/>
          <p14:tracePt t="34524" x="7685088" y="2954338"/>
          <p14:tracePt t="34531" x="7653338" y="2986088"/>
          <p14:tracePt t="34544" x="7626350" y="3005138"/>
          <p14:tracePt t="34552" x="7602538" y="3036888"/>
          <p14:tracePt t="34558" x="7570788" y="3068638"/>
          <p14:tracePt t="34574" x="7539038" y="3100388"/>
          <p14:tracePt t="34579" x="7519988" y="3132138"/>
          <p14:tracePt t="34594" x="7488238" y="3163888"/>
          <p14:tracePt t="34602" x="7466013" y="3190875"/>
          <p14:tracePt t="34608" x="7446963" y="3224213"/>
          <p14:tracePt t="34622" x="7415213" y="3255963"/>
          <p14:tracePt t="34629" x="7397750" y="3287713"/>
          <p14:tracePt t="34643" x="7373938" y="3314700"/>
          <p14:tracePt t="34651" x="7351713" y="3360738"/>
          <p14:tracePt t="34664" x="7334250" y="3392488"/>
          <p14:tracePt t="34672" x="7310438" y="3433763"/>
          <p14:tracePt t="34678" x="7292975" y="3465513"/>
          <p14:tracePt t="34692" x="7269163" y="3511550"/>
          <p14:tracePt t="34701" x="7259638" y="3538538"/>
          <p14:tracePt t="34714" x="7237413" y="3584575"/>
          <p14:tracePt t="34722" x="7215188" y="3611563"/>
          <p14:tracePt t="34728" x="7205663" y="3657600"/>
          <p14:tracePt t="34741" x="7183438" y="3703638"/>
          <p14:tracePt t="34750" x="7173913" y="3743325"/>
          <p14:tracePt t="34763" x="7159625" y="3784600"/>
          <p14:tracePt t="34772" x="7150100" y="3825875"/>
          <p14:tracePt t="34777" x="7142163" y="3871913"/>
          <p14:tracePt t="34791" x="7127875" y="3913188"/>
          <p14:tracePt t="34798" x="7118350" y="3954463"/>
          <p14:tracePt t="34813" x="7110413" y="3995738"/>
          <p14:tracePt t="34820" x="7100888" y="4040188"/>
          <p14:tracePt t="34827" x="7086600" y="4081463"/>
          <p14:tracePt t="34841" x="7077075" y="4122738"/>
          <p14:tracePt t="34848" x="7069138" y="4164013"/>
          <p14:tracePt t="34861" x="7054850" y="4210050"/>
          <p14:tracePt t="34869" x="7054850" y="4251325"/>
          <p14:tracePt t="34875" x="7054850" y="4268788"/>
          <p14:tracePt t="34890" x="7054850" y="4295775"/>
          <p14:tracePt t="34907" x="7045325" y="4314825"/>
          <p14:tracePt t="34912" x="7045325" y="4341813"/>
          <p14:tracePt t="34919" x="7045325" y="4373563"/>
          <p14:tracePt t="34932" x="7045325" y="4392613"/>
          <p14:tracePt t="34939" x="7045325" y="4419600"/>
          <p14:tracePt t="34946" x="7045325" y="4438650"/>
          <p14:tracePt t="34961" x="7045325" y="4465638"/>
          <p14:tracePt t="34967" x="7045325" y="4483100"/>
          <p14:tracePt t="34981" x="7045325" y="4516438"/>
          <p14:tracePt t="34989" x="7050088" y="4533900"/>
          <p14:tracePt t="34995" x="7050088" y="4552950"/>
          <p14:tracePt t="35009" x="7059613" y="4579938"/>
          <p14:tracePt t="35016" x="7059613" y="4597400"/>
          <p14:tracePt t="35031" x="7059613" y="4616450"/>
          <p14:tracePt t="35039" x="7073900" y="4643438"/>
          <p14:tracePt t="35045" x="7073900" y="4662488"/>
          <p14:tracePt t="35059" x="7081838" y="4694238"/>
          <p14:tracePt t="35067" x="7081838" y="4711700"/>
          <p14:tracePt t="35080" x="7091363" y="4730750"/>
          <p14:tracePt t="35087" x="7100888" y="4748213"/>
          <p14:tracePt t="35094" x="7100888" y="4767263"/>
          <p14:tracePt t="35108" x="7110413" y="4784725"/>
          <p14:tracePt t="35115" x="7118350" y="4803775"/>
          <p14:tracePt t="35129" x="7127875" y="4821238"/>
          <p14:tracePt t="35136" x="7137400" y="4840288"/>
          <p14:tracePt t="35145" x="7137400" y="4857750"/>
          <p14:tracePt t="35157" x="7146925" y="4876800"/>
          <p14:tracePt t="35164" x="7154863" y="4894263"/>
          <p14:tracePt t="35178" x="7164388" y="4903788"/>
          <p14:tracePt t="35186" x="7173913" y="4922838"/>
          <p14:tracePt t="35192" x="7173913" y="4935538"/>
          <p14:tracePt t="35206" x="7183438" y="4945063"/>
          <p14:tracePt t="35214" x="7183438" y="4954588"/>
          <p14:tracePt t="35228" x="7186613" y="4962525"/>
          <p14:tracePt t="35235" x="7196138" y="4967288"/>
          <p14:tracePt t="35249" x="7196138" y="4976813"/>
          <p14:tracePt t="35257" x="7205663" y="4986338"/>
          <p14:tracePt t="35277" x="7210425" y="4991100"/>
          <p14:tracePt t="35286" x="7210425" y="4999038"/>
          <p14:tracePt t="35298" x="7219950" y="5008563"/>
          <p14:tracePt t="35306" x="7219950" y="5018088"/>
          <p14:tracePt t="35312" x="7227888" y="5022850"/>
          <p14:tracePt t="35348" x="7232650" y="5032375"/>
          <p14:tracePt t="35363" x="7232650" y="5040313"/>
          <p14:tracePt t="35383" x="7242175" y="5040313"/>
          <p14:tracePt t="35397" x="7242175" y="5045075"/>
          <p14:tracePt t="35425" x="7251700" y="5054600"/>
          <p14:tracePt t="35454" x="7259638" y="5064125"/>
          <p14:tracePt t="35481" x="7264400" y="5068888"/>
          <p14:tracePt t="35517" x="7273925" y="5076825"/>
          <p14:tracePt t="35524" x="7273925" y="5086350"/>
          <p14:tracePt t="35531" x="7283450" y="5086350"/>
          <p14:tracePt t="35554" x="7283450" y="5095875"/>
          <p14:tracePt t="35567" x="7288213" y="5095875"/>
          <p14:tracePt t="35581" x="7296150" y="5100638"/>
          <p14:tracePt t="35602" x="7305675" y="5108575"/>
          <p14:tracePt t="35623" x="7315200" y="5118100"/>
          <p14:tracePt t="35643" x="7319963" y="5122863"/>
          <p14:tracePt t="35651" x="7329488" y="5132388"/>
          <p14:tracePt t="35672" x="7337425" y="5132388"/>
          <p14:tracePt t="35679" x="7337425" y="5141913"/>
          <p14:tracePt t="35701" x="7342188" y="5141913"/>
          <p14:tracePt t="35722" x="7342188" y="5149850"/>
          <p14:tracePt t="35736" x="7351713" y="5149850"/>
          <p14:tracePt t="35750" x="7361238" y="5149850"/>
          <p14:tracePt t="35763" x="7361238" y="5154613"/>
          <p14:tracePt t="35785" x="7370763" y="5154613"/>
          <p14:tracePt t="35799" x="7373938" y="5164138"/>
          <p14:tracePt t="35834" x="7383463" y="5173663"/>
          <p14:tracePt t="35841" x="7392988" y="5173663"/>
          <p14:tracePt t="35848" x="7397750" y="5178425"/>
          <p14:tracePt t="35862" x="7407275" y="5178425"/>
          <p14:tracePt t="35869" x="7415213" y="5186363"/>
          <p14:tracePt t="35883" x="7419975" y="5186363"/>
          <p14:tracePt t="35892" x="7429500" y="5195888"/>
          <p14:tracePt t="35897" x="7439025" y="5195888"/>
          <p14:tracePt t="35911" x="7446963" y="5200650"/>
          <p14:tracePt t="35919" x="7461250" y="5200650"/>
          <p14:tracePt t="35932" x="7470775" y="5200650"/>
          <p14:tracePt t="35940" x="7480300" y="5210175"/>
          <p14:tracePt t="35946" x="7493000" y="5218113"/>
          <p14:tracePt t="35961" x="7512050" y="5227638"/>
          <p14:tracePt t="35968" x="7529513" y="5227638"/>
          <p14:tracePt t="35984" x="7539038" y="5237163"/>
          <p14:tracePt t="35990" x="7548563" y="5237163"/>
          <p14:tracePt t="35996" x="7561263" y="5246688"/>
          <p14:tracePt t="36010" x="7570788" y="5246688"/>
          <p14:tracePt t="36017" x="7580313" y="5246688"/>
          <p14:tracePt t="36031" x="7589838" y="5251450"/>
          <p14:tracePt t="36038" x="7593013" y="5251450"/>
          <p14:tracePt t="36052" x="7612063" y="5251450"/>
          <p14:tracePt t="36059" x="7621588" y="5259388"/>
          <p14:tracePt t="36066" x="7626350" y="5259388"/>
          <p14:tracePt t="36081" x="7634288" y="5259388"/>
          <p14:tracePt t="36088" x="7643813" y="5259388"/>
          <p14:tracePt t="36102" x="7662863" y="5268913"/>
          <p14:tracePt t="36109" x="7666038" y="5268913"/>
          <p14:tracePt t="36116" x="7675563" y="5268913"/>
          <p14:tracePt t="36129" x="7685088" y="5268913"/>
          <p14:tracePt t="36139" x="7689850" y="5278438"/>
          <p14:tracePt t="36151" x="7699375" y="5278438"/>
          <p14:tracePt t="36165" x="7707313" y="5278438"/>
          <p14:tracePt t="36179" x="7712075" y="5278438"/>
          <p14:tracePt t="36201" x="7721600" y="5278438"/>
          <p14:tracePt t="36207" x="7731125" y="5278438"/>
          <p14:tracePt t="36216" x="7740650" y="5283200"/>
          <p14:tracePt t="36228" x="7743825" y="5283200"/>
          <p14:tracePt t="36235" x="7753350" y="5283200"/>
          <p14:tracePt t="36249" x="7762875" y="5283200"/>
          <p14:tracePt t="36265" x="7767638" y="5283200"/>
          <p14:tracePt t="36278" x="7777163" y="5291138"/>
          <p14:tracePt t="36299" x="7785100" y="5291138"/>
          <p14:tracePt t="36320" x="7794625" y="5291138"/>
          <p14:tracePt t="36334" x="7808913" y="5291138"/>
          <p14:tracePt t="36348" x="7816850" y="5300663"/>
          <p14:tracePt t="36370" x="7826375" y="5300663"/>
          <p14:tracePt t="36384" x="7831138" y="5300663"/>
          <p14:tracePt t="36397" x="7840663" y="5300663"/>
          <p14:tracePt t="36419" x="7850188" y="5300663"/>
          <p14:tracePt t="36433" x="7853363" y="5300663"/>
          <p14:tracePt t="36447" x="7853363" y="5310188"/>
          <p14:tracePt t="36454" x="7872413" y="5310188"/>
          <p14:tracePt t="36475" x="7881938" y="5310188"/>
          <p14:tracePt t="36496" x="7886700" y="5310188"/>
          <p14:tracePt t="36518" x="7894638" y="5310188"/>
          <p14:tracePt t="36531" x="7904163" y="5310188"/>
          <p14:tracePt t="36545" x="7913688" y="5310188"/>
          <p14:tracePt t="36567" x="7918450" y="5310188"/>
          <p14:tracePt t="36588" x="7926388" y="5314950"/>
          <p14:tracePt t="36594" x="7935913" y="5314950"/>
          <p14:tracePt t="36616" x="7940675" y="5314950"/>
          <p14:tracePt t="36623" x="7950200" y="5314950"/>
          <p14:tracePt t="36639" x="7959725" y="5314950"/>
          <p14:tracePt t="36644" x="7972425" y="5314950"/>
          <p14:tracePt t="36652" x="7981950" y="5314950"/>
          <p14:tracePt t="36665" x="7999413" y="5314950"/>
          <p14:tracePt t="36674" x="8004175" y="5314950"/>
          <p14:tracePt t="36688" x="8013700" y="5324475"/>
          <p14:tracePt t="36694" x="8032750" y="5324475"/>
          <p14:tracePt t="36700" x="8035925" y="5324475"/>
          <p14:tracePt t="36715" x="8054975" y="5324475"/>
          <p14:tracePt t="36723" x="8072438" y="5324475"/>
          <p14:tracePt t="36736" x="8081963" y="5324475"/>
          <p14:tracePt t="36743" x="8096250" y="5324475"/>
          <p14:tracePt t="36750" x="8105775" y="5324475"/>
          <p14:tracePt t="36764" x="8123238" y="5324475"/>
          <p14:tracePt t="36771" x="8150225" y="5332413"/>
          <p14:tracePt t="36785" x="8169275" y="5332413"/>
          <p14:tracePt t="36793" x="8186738" y="5332413"/>
          <p14:tracePt t="36799" x="8215313" y="5332413"/>
          <p14:tracePt t="36813" x="8232775" y="5332413"/>
          <p14:tracePt t="36821" x="8251825" y="5332413"/>
          <p14:tracePt t="36834" x="8278813" y="5332413"/>
          <p14:tracePt t="36841" x="8288338" y="5332413"/>
          <p14:tracePt t="36849" x="8315325" y="5332413"/>
          <p14:tracePt t="36863" x="8332788" y="5332413"/>
          <p14:tracePt t="36872" x="8351838" y="5332413"/>
          <p14:tracePt t="36884" x="8366125" y="5332413"/>
          <p14:tracePt t="36891" x="8383588" y="5332413"/>
          <p14:tracePt t="36905" x="8415338" y="5332413"/>
          <p14:tracePt t="36912" x="8429625" y="5332413"/>
          <p14:tracePt t="36919" x="8461375" y="5332413"/>
          <p14:tracePt t="36935" x="8478838" y="5332413"/>
          <p14:tracePt t="36941" x="8497888" y="5332413"/>
          <p14:tracePt t="36954" x="8524875" y="5332413"/>
          <p14:tracePt t="36961" x="8543925" y="5332413"/>
          <p14:tracePt t="36970" x="8570913" y="5332413"/>
          <p14:tracePt t="36982" x="8589963" y="5332413"/>
          <p14:tracePt t="36990" x="8616950" y="5332413"/>
          <p14:tracePt t="37003" x="8634413" y="5332413"/>
          <p14:tracePt t="37012" x="8666163" y="5332413"/>
          <p14:tracePt t="37018" x="8685213" y="5332413"/>
          <p14:tracePt t="37032" x="8699500" y="5332413"/>
          <p14:tracePt t="37039" x="8731250" y="5332413"/>
          <p14:tracePt t="37053" x="8748713" y="5332413"/>
          <p14:tracePt t="37060" x="8775700" y="5332413"/>
          <p14:tracePt t="37067" x="8794750" y="5332413"/>
          <p14:tracePt t="37081" x="8821738" y="5332413"/>
          <p14:tracePt t="37088" x="8840788" y="5332413"/>
          <p14:tracePt t="37102" x="8858250" y="5332413"/>
          <p14:tracePt t="37109" x="8877300" y="5332413"/>
          <p14:tracePt t="37116" x="8894763" y="5332413"/>
          <p14:tracePt t="37130" x="8921750" y="5332413"/>
          <p14:tracePt t="37137" x="8940800" y="5332413"/>
          <p14:tracePt t="37153" x="8959850" y="5332413"/>
          <p14:tracePt t="37159" x="8986838" y="5332413"/>
          <p14:tracePt t="37167" x="9004300" y="5332413"/>
          <p14:tracePt t="37180" x="9023350" y="5332413"/>
          <p14:tracePt t="37187" x="9040813" y="5332413"/>
          <p14:tracePt t="37201" x="9069388" y="5327650"/>
          <p14:tracePt t="37208" x="9086850" y="5327650"/>
          <p14:tracePt t="37215" x="9105900" y="5327650"/>
          <p14:tracePt t="37229" x="9137650" y="5319713"/>
          <p14:tracePt t="37236" x="9150350" y="5319713"/>
          <p14:tracePt t="37250" x="9169400" y="5310188"/>
          <p14:tracePt t="37258" x="9186863" y="5310188"/>
          <p14:tracePt t="37272" x="9205913" y="5300663"/>
          <p14:tracePt t="37278" x="9223375" y="5300663"/>
          <p14:tracePt t="37285" x="9242425" y="5291138"/>
          <p14:tracePt t="37299" x="9274175" y="5278438"/>
          <p14:tracePt t="37307" x="9291638" y="5278438"/>
          <p14:tracePt t="37323" x="9320213" y="5259388"/>
          <p14:tracePt t="37327" x="9351963" y="5251450"/>
          <p14:tracePt t="37335" x="9383713" y="5227638"/>
          <p14:tracePt t="37349" x="9415463" y="5210175"/>
          <p14:tracePt t="37356" x="9442450" y="5186363"/>
          <p14:tracePt t="37370" x="9475788" y="5168900"/>
          <p14:tracePt t="37376" x="9507538" y="5145088"/>
          <p14:tracePt t="37385" x="9534525" y="5127625"/>
          <p14:tracePt t="37398" x="9556750" y="5105400"/>
          <p14:tracePt t="37405" x="9588500" y="5076825"/>
          <p14:tracePt t="37419" x="9617075" y="5054600"/>
          <p14:tracePt t="37426" x="9648825" y="5035550"/>
          <p14:tracePt t="37433" x="9671050" y="5003800"/>
          <p14:tracePt t="37451" x="9698038" y="4981575"/>
          <p14:tracePt t="37454" x="9731375" y="4954588"/>
          <p14:tracePt t="37468" x="9748838" y="4930775"/>
          <p14:tracePt t="37476" x="9780588" y="4899025"/>
          <p14:tracePt t="37483" x="9812338" y="4867275"/>
          <p14:tracePt t="37496" x="9836150" y="4840288"/>
          <p14:tracePt t="37504" x="9853613" y="4808538"/>
          <p14:tracePt t="37518" x="9885363" y="4775200"/>
          <p14:tracePt t="37525" x="9909175" y="4743450"/>
          <p14:tracePt t="37532" x="9926638" y="4716463"/>
          <p14:tracePt t="37546" x="9950450" y="4684713"/>
          <p14:tracePt t="37553" x="9967913" y="4638675"/>
          <p14:tracePt t="37567" x="9991725" y="4611688"/>
          <p14:tracePt t="37576" x="9999663" y="4579938"/>
          <p14:tracePt t="37589" x="10023475" y="4533900"/>
          <p14:tracePt t="37595" x="10031413" y="4506913"/>
          <p14:tracePt t="37604" x="10055225" y="4460875"/>
          <p14:tracePt t="37617" x="10064750" y="4419600"/>
          <p14:tracePt t="37625" x="10086975" y="4387850"/>
          <p14:tracePt t="37638" x="10096500" y="4346575"/>
          <p14:tracePt t="37644" x="10104438" y="4314825"/>
          <p14:tracePt t="37652" x="10128250" y="4273550"/>
          <p14:tracePt t="37667" x="10137775" y="4232275"/>
          <p14:tracePt t="37673" x="10145713" y="4200525"/>
          <p14:tracePt t="37687" x="10160000" y="4159250"/>
          <p14:tracePt t="37694" x="10169525" y="4141788"/>
          <p14:tracePt t="37701" x="10179050" y="4122738"/>
          <p14:tracePt t="37716" x="10179050" y="4105275"/>
          <p14:tracePt t="37722" x="10186988" y="4073525"/>
          <p14:tracePt t="37736" x="10186988" y="4054475"/>
          <p14:tracePt t="37744" x="10186988" y="4040188"/>
          <p14:tracePt t="37751" x="10196513" y="4008438"/>
          <p14:tracePt t="37765" x="10196513" y="3990975"/>
          <p14:tracePt t="37772" x="10206038" y="3971925"/>
          <p14:tracePt t="37786" x="10206038" y="3954463"/>
          <p14:tracePt t="37793" x="10218738" y="3927475"/>
          <p14:tracePt t="37800" x="10218738" y="3917950"/>
          <p14:tracePt t="37814" x="10218738" y="3908425"/>
          <p14:tracePt t="37822" x="10218738" y="3894138"/>
          <p14:tracePt t="37835" x="10218738" y="3886200"/>
          <p14:tracePt t="37842" x="10218738" y="3876675"/>
          <p14:tracePt t="37849" x="10218738" y="3857625"/>
          <p14:tracePt t="37864" x="10218738" y="3852863"/>
          <p14:tracePt t="37871" x="10223500" y="3844925"/>
          <p14:tracePt t="37886" x="10223500" y="3825875"/>
          <p14:tracePt t="37905" x="10223500" y="3821113"/>
          <p14:tracePt t="37920" x="10223500" y="3813175"/>
          <p14:tracePt t="37941" x="10223500" y="3803650"/>
          <p14:tracePt t="37963" x="10223500" y="3798888"/>
          <p14:tracePt t="37983" x="10223500" y="3789363"/>
          <p14:tracePt t="38004" x="10223500" y="3779838"/>
          <p14:tracePt t="38018" x="10223500" y="3771900"/>
          <p14:tracePt t="38054" x="10223500" y="3767138"/>
          <p14:tracePt t="38082" x="10223500" y="3757613"/>
          <p14:tracePt t="38110" x="10223500" y="3748088"/>
          <p14:tracePt t="38138" x="10233025" y="3743325"/>
          <p14:tracePt t="38175" x="10233025" y="3735388"/>
          <p14:tracePt t="38201" x="10233025" y="3725863"/>
          <p14:tracePt t="38229" x="10233025" y="3721100"/>
          <p14:tracePt t="38259" x="10242550" y="3721100"/>
          <p14:tracePt t="38273" x="10242550" y="3711575"/>
          <p14:tracePt t="38308" x="10242550" y="3703638"/>
          <p14:tracePt t="38351" x="10242550" y="3694113"/>
          <p14:tracePt t="38372" x="10247313" y="3694113"/>
          <p14:tracePt t="38392" x="10247313" y="3689350"/>
          <p14:tracePt t="38441" x="10247313" y="3679825"/>
          <p14:tracePt t="38476" x="10247313" y="3670300"/>
          <p14:tracePt t="38525" x="10255250" y="3667125"/>
          <p14:tracePt t="38590" x="10255250" y="3657600"/>
          <p14:tracePt t="38659" x="10255250" y="3648075"/>
          <p14:tracePt t="38709" x="10264775" y="3648075"/>
          <p14:tracePt t="38758" x="10264775" y="3638550"/>
          <p14:tracePt t="38836" x="10269538" y="3638550"/>
          <p14:tracePt t="38885" x="10269538" y="3633788"/>
          <p14:tracePt t="38953" x="10279063" y="3633788"/>
          <p14:tracePt t="39006" x="10279063" y="3625850"/>
          <p14:tracePt t="39054" x="10288588" y="3625850"/>
          <p14:tracePt t="39782" x="10288588" y="3616325"/>
          <p14:tracePt t="39822" x="10288588" y="3611563"/>
          <p14:tracePt t="39829" x="10283825" y="3611563"/>
          <p14:tracePt t="39850" x="10283825" y="3602038"/>
          <p14:tracePt t="39873" x="10283825" y="3594100"/>
          <p14:tracePt t="39900" x="10283825" y="3589338"/>
          <p14:tracePt t="39921" x="10283825" y="3579813"/>
          <p14:tracePt t="39950" x="10283825" y="3570288"/>
          <p14:tracePt t="39974" x="10283825" y="3560763"/>
          <p14:tracePt t="39992" x="10283825" y="3557588"/>
          <p14:tracePt t="40005" x="10283825" y="3548063"/>
          <p14:tracePt t="40026" x="10288588" y="3538538"/>
          <p14:tracePt t="40047" x="10288588" y="3533775"/>
          <p14:tracePt t="40069" x="10288588" y="3524250"/>
          <p14:tracePt t="40090" x="10288588" y="3516313"/>
          <p14:tracePt t="40111" x="10288588" y="3506788"/>
          <p14:tracePt t="40118" x="10296525" y="3506788"/>
          <p14:tracePt t="40125" x="10296525" y="3502025"/>
          <p14:tracePt t="40146" x="10296525" y="3492500"/>
          <p14:tracePt t="40167" x="10296525" y="3484563"/>
          <p14:tracePt t="40188" x="10296525" y="3479800"/>
          <p14:tracePt t="40196" x="10296525" y="3470275"/>
          <p14:tracePt t="40209" x="10291763" y="3460750"/>
          <p14:tracePt t="40217" x="10291763" y="3455988"/>
          <p14:tracePt t="40224" x="10283825" y="3438525"/>
          <p14:tracePt t="40238" x="10264775" y="3406775"/>
          <p14:tracePt t="40245" x="10242550" y="3373438"/>
          <p14:tracePt t="40261" x="10223500" y="3346450"/>
          <p14:tracePt t="40266" x="10201275" y="3314700"/>
          <p14:tracePt t="40274" x="10182225" y="3282950"/>
          <p14:tracePt t="40288" x="10160000" y="3251200"/>
          <p14:tracePt t="40294" x="10140950" y="3224213"/>
          <p14:tracePt t="40308" x="10109200" y="3190875"/>
          <p14:tracePt t="40317" x="10086975" y="3159125"/>
          <p14:tracePt t="40325" x="10067925" y="3127375"/>
          <p14:tracePt t="40341" x="10036175" y="3095625"/>
          <p14:tracePt t="40343" x="10004425" y="3063875"/>
          <p14:tracePt t="40357" x="9967913" y="3017838"/>
          <p14:tracePt t="40364" x="9936163" y="2986088"/>
          <p14:tracePt t="40379" x="9904413" y="2968625"/>
          <p14:tracePt t="40386" x="9872663" y="2935288"/>
          <p14:tracePt t="40394" x="9845675" y="2903538"/>
          <p14:tracePt t="40406" x="9812338" y="2881313"/>
          <p14:tracePt t="40414" x="9794875" y="2862263"/>
          <p14:tracePt t="40428" x="9763125" y="2830513"/>
          <p14:tracePt t="40435" x="9717088" y="2808288"/>
          <p14:tracePt t="40442" x="9685338" y="2789238"/>
          <p14:tracePt t="40456" x="9653588" y="2767013"/>
          <p14:tracePt t="40463" x="9625013" y="2747963"/>
          <p14:tracePt t="40477" x="9593263" y="2725738"/>
          <p14:tracePt t="40485" x="9551988" y="2716213"/>
          <p14:tracePt t="40492" x="9520238" y="2693988"/>
          <p14:tracePt t="40506" x="9475788" y="2674938"/>
          <p14:tracePt t="40512" x="9447213" y="2662238"/>
          <p14:tracePt t="40526" x="9405938" y="2652713"/>
          <p14:tracePt t="40534" x="9361488" y="2630488"/>
          <p14:tracePt t="40541" x="9315450" y="2606675"/>
          <p14:tracePt t="40555" x="9283700" y="2598738"/>
          <p14:tracePt t="40563" x="9242425" y="2574925"/>
          <p14:tracePt t="40576" x="9196388" y="2565400"/>
          <p14:tracePt t="40583" x="9169400" y="2557463"/>
          <p14:tracePt t="40591" x="9123363" y="2533650"/>
          <p14:tracePt t="40605" x="9105900" y="2533650"/>
          <p14:tracePt t="40611" x="9086850" y="2525713"/>
          <p14:tracePt t="40625" x="9059863" y="2525713"/>
          <p14:tracePt t="40632" x="9040813" y="2516188"/>
          <p14:tracePt t="40648" x="9023350" y="2516188"/>
          <p14:tracePt t="40655" x="9004300" y="2506663"/>
          <p14:tracePt t="40660" x="8986838" y="2506663"/>
          <p14:tracePt t="40674" x="8967788" y="2506663"/>
          <p14:tracePt t="40681" x="8959850" y="2497138"/>
          <p14:tracePt t="40696" x="8955088" y="2497138"/>
          <p14:tracePt t="40703" x="8936038" y="2497138"/>
          <p14:tracePt t="40710" x="8926513" y="2497138"/>
          <p14:tracePt t="40726" x="8921750" y="2497138"/>
          <p14:tracePt t="40745" x="8913813" y="2497138"/>
          <p14:tracePt t="40759" x="8904288" y="2497138"/>
          <p14:tracePt t="40775" x="8899525" y="2489200"/>
          <p14:tracePt t="40794" x="8890000" y="2489200"/>
          <p14:tracePt t="40808" x="8882063" y="2489200"/>
          <p14:tracePt t="40829" x="8872538" y="2489200"/>
          <p14:tracePt t="40852" x="8867775" y="2489200"/>
          <p14:tracePt t="40872" x="8858250" y="2489200"/>
          <p14:tracePt t="40902" x="8848725" y="2489200"/>
          <p14:tracePt t="40922" x="8845550" y="2489200"/>
          <p14:tracePt t="40942" x="8836025" y="2484438"/>
          <p14:tracePt t="40965" x="8826500" y="2484438"/>
          <p14:tracePt t="40978" x="8816975" y="2484438"/>
          <p14:tracePt t="41013" x="8812213" y="2484438"/>
          <p14:tracePt t="41027" x="8804275" y="2484438"/>
          <p14:tracePt t="41049" x="8794750" y="2484438"/>
          <p14:tracePt t="41069" x="8789988" y="2484438"/>
          <p14:tracePt t="41076" x="8780463" y="2484438"/>
          <p14:tracePt t="41090" x="8763000" y="2484438"/>
          <p14:tracePt t="41097" x="8743950" y="2484438"/>
          <p14:tracePt t="41111" x="8726488" y="2489200"/>
          <p14:tracePt t="41119" x="8712200" y="2489200"/>
          <p14:tracePt t="41125" x="8689975" y="2497138"/>
          <p14:tracePt t="41140" x="8670925" y="2506663"/>
          <p14:tracePt t="41147" x="8629650" y="2516188"/>
          <p14:tracePt t="41163" x="8589963" y="2525713"/>
          <p14:tracePt t="41168" x="8556625" y="2538413"/>
          <p14:tracePt t="41182" x="8515350" y="2547938"/>
          <p14:tracePt t="41189" x="8475663" y="2557463"/>
          <p14:tracePt t="41196" x="8434388" y="2570163"/>
          <p14:tracePt t="41210" x="8402638" y="2579688"/>
          <p14:tracePt t="41217" x="8356600" y="2601913"/>
          <p14:tracePt t="41231" x="8315325" y="2611438"/>
          <p14:tracePt t="41241" x="8283575" y="2630488"/>
          <p14:tracePt t="41246" x="8242300" y="2652713"/>
          <p14:tracePt t="41259" x="8210550" y="2662238"/>
          <p14:tracePt t="41268" x="8169275" y="2684463"/>
          <p14:tracePt t="41282" x="8137525" y="2708275"/>
          <p14:tracePt t="41290" x="8096250" y="2716213"/>
          <p14:tracePt t="41295" x="8064500" y="2735263"/>
          <p14:tracePt t="41311" x="8018463" y="2757488"/>
          <p14:tracePt t="41317" x="7977188" y="2781300"/>
          <p14:tracePt t="41330" x="7945438" y="2789238"/>
          <p14:tracePt t="41337" x="7913688" y="2813050"/>
          <p14:tracePt t="41344" x="7881938" y="2830513"/>
          <p14:tracePt t="41358" x="7840663" y="2867025"/>
          <p14:tracePt t="41366" x="7808913" y="2886075"/>
          <p14:tracePt t="41380" x="7777163" y="2908300"/>
          <p14:tracePt t="41392" x="7743825" y="2927350"/>
          <p14:tracePt t="41398" x="7716838" y="2959100"/>
          <p14:tracePt t="41409" x="7685088" y="2981325"/>
          <p14:tracePt t="41414" x="7662863" y="3008313"/>
          <p14:tracePt t="41429" x="7629525" y="3041650"/>
          <p14:tracePt t="41436" x="7602538" y="3063875"/>
          <p14:tracePt t="41443" x="7570788" y="3095625"/>
          <p14:tracePt t="41457" x="7539038" y="3127375"/>
          <p14:tracePt t="41464" x="7507288" y="3154363"/>
          <p14:tracePt t="41478" x="7483475" y="3187700"/>
          <p14:tracePt t="41485" x="7456488" y="3219450"/>
          <p14:tracePt t="41499" x="7434263" y="3251200"/>
          <p14:tracePt t="41506" x="7402513" y="3282950"/>
          <p14:tracePt t="41513" x="7378700" y="3328988"/>
          <p14:tracePt t="41528" x="7361238" y="3355975"/>
          <p14:tracePt t="41535" x="7337425" y="3402013"/>
          <p14:tracePt t="41549" x="7329488" y="3443288"/>
          <p14:tracePt t="41556" x="7305675" y="3487738"/>
          <p14:tracePt t="41562" x="7292975" y="3529013"/>
          <p14:tracePt t="41576" x="7269163" y="3575050"/>
          <p14:tracePt t="41584" x="7259638" y="3621088"/>
          <p14:tracePt t="41599" x="7251700" y="3662363"/>
          <p14:tracePt t="41609" x="7251700" y="3703638"/>
          <p14:tracePt t="41614" x="7251700" y="3743325"/>
          <p14:tracePt t="41626" x="7237413" y="3784600"/>
          <p14:tracePt t="41633" x="7237413" y="3840163"/>
          <p14:tracePt t="41647" x="7237413" y="3898900"/>
          <p14:tracePt t="41656" x="7237413" y="3954463"/>
          <p14:tracePt t="41661" x="7237413" y="4008438"/>
          <p14:tracePt t="41675" x="7237413" y="4068763"/>
          <p14:tracePt t="41682" x="7237413" y="4122738"/>
          <p14:tracePt t="41698" x="7237413" y="4183063"/>
          <p14:tracePt t="41705" x="7237413" y="4237038"/>
          <p14:tracePt t="41711" x="7237413" y="4278313"/>
          <p14:tracePt t="41724" x="7246938" y="4319588"/>
          <p14:tracePt t="41731" x="7246938" y="4360863"/>
          <p14:tracePt t="41745" x="7256463" y="4402138"/>
          <p14:tracePt t="41753" x="7264400" y="4446588"/>
          <p14:tracePt t="41760" x="7278688" y="4487863"/>
          <p14:tracePt t="41774" x="7288213" y="4529138"/>
          <p14:tracePt t="41781" x="7296150" y="4570413"/>
          <p14:tracePt t="41795" x="7310438" y="4616450"/>
          <p14:tracePt t="41803" x="7334250" y="4657725"/>
          <p14:tracePt t="41809" x="7356475" y="4702175"/>
          <p14:tracePt t="41825" x="7366000" y="4748213"/>
          <p14:tracePt t="41830" x="7402513" y="4794250"/>
          <p14:tracePt t="41844" x="7439025" y="4857750"/>
          <p14:tracePt t="41851" x="7461250" y="4922838"/>
          <p14:tracePt t="41858" x="7502525" y="4986338"/>
          <p14:tracePt t="41874" x="7553325" y="5049838"/>
          <p14:tracePt t="41879" x="7593013" y="5113338"/>
          <p14:tracePt t="41894" x="7629525" y="5164138"/>
          <p14:tracePt t="41901" x="7680325" y="5210175"/>
          <p14:tracePt t="41915" x="7726363" y="5259388"/>
          <p14:tracePt t="41924" x="7762875" y="5310188"/>
          <p14:tracePt t="41928" x="7831138" y="5360988"/>
          <p14:tracePt t="41955" x="7926388" y="5461000"/>
          <p14:tracePt t="41964" x="7977188" y="5511800"/>
          <p14:tracePt t="41974" x="8027988" y="5548313"/>
          <p14:tracePt t="41978" x="8072438" y="5592763"/>
          <p14:tracePt t="41992" x="8123238" y="5629275"/>
          <p14:tracePt t="41999" x="8174038" y="5680075"/>
          <p14:tracePt t="42014" x="8220075" y="5716588"/>
          <p14:tracePt t="42020" x="8269288" y="5753100"/>
          <p14:tracePt t="42028" x="8310563" y="5775325"/>
          <p14:tracePt t="42041" x="8356600" y="5799138"/>
          <p14:tracePt t="42049" x="8402638" y="5821363"/>
          <p14:tracePt t="42062" x="8447088" y="5840413"/>
          <p14:tracePt t="42070" x="8488363" y="5853113"/>
          <p14:tracePt t="42077" x="8534400" y="5876925"/>
          <p14:tracePt t="42093" x="8580438" y="5899150"/>
          <p14:tracePt t="42098" x="8621713" y="5908675"/>
          <p14:tracePt t="42112" x="8666163" y="5930900"/>
          <p14:tracePt t="42119" x="8699500" y="5949950"/>
          <p14:tracePt t="42126" x="8739188" y="5962650"/>
          <p14:tracePt t="42140" x="8785225" y="5972175"/>
          <p14:tracePt t="42147" x="8826500" y="5994400"/>
          <p14:tracePt t="42161" x="8872538" y="6003925"/>
          <p14:tracePt t="42170" x="8913813" y="6018213"/>
          <p14:tracePt t="42182" x="8955088" y="6027738"/>
          <p14:tracePt t="42193" x="8972550" y="6035675"/>
          <p14:tracePt t="42198" x="9004300" y="6035675"/>
          <p14:tracePt t="42211" x="9023350" y="6035675"/>
          <p14:tracePt t="42218" x="9036050" y="6035675"/>
          <p14:tracePt t="42225" x="9059863" y="6045200"/>
          <p14:tracePt t="42240" x="9064625" y="6045200"/>
          <p14:tracePt t="42246" x="9072563" y="6045200"/>
          <p14:tracePt t="42267" x="9082088" y="6045200"/>
          <p14:tracePt t="42289" x="9086850" y="6045200"/>
          <p14:tracePt t="42296" x="9096375" y="6045200"/>
          <p14:tracePt t="42317" x="9105900" y="6045200"/>
          <p14:tracePt t="42340" x="9109075" y="6045200"/>
          <p14:tracePt t="42358" x="9118600" y="6045200"/>
          <p14:tracePt t="42380" x="9128125" y="6045200"/>
          <p14:tracePt t="42394" x="9137650" y="6045200"/>
          <p14:tracePt t="42429" x="9142413" y="6045200"/>
          <p14:tracePt t="42454" x="9150350" y="6045200"/>
          <p14:tracePt t="42457" x="9150350" y="6040438"/>
          <p14:tracePt t="42486" x="9159875" y="6040438"/>
          <p14:tracePt t="42528" x="9164638" y="6040438"/>
          <p14:tracePt t="42563" x="9174163" y="6040438"/>
          <p14:tracePt t="42608" x="9182100" y="6040438"/>
          <p14:tracePt t="42669" x="9191625" y="6040438"/>
          <p14:tracePt t="42718" x="9196388" y="6040438"/>
          <p14:tracePt t="42767" x="9205913" y="6040438"/>
          <p14:tracePt t="42950" x="9215438" y="6040438"/>
          <p14:tracePt t="46305" x="9215438" y="6035675"/>
          <p14:tracePt t="46376" x="9215438" y="6027738"/>
          <p14:tracePt t="46431" x="9215438" y="6018213"/>
          <p14:tracePt t="46496" x="9215438" y="6013450"/>
          <p14:tracePt t="46552" x="9215438" y="6003925"/>
          <p14:tracePt t="46601" x="9215438" y="5994400"/>
          <p14:tracePt t="46665" x="9215438" y="5986463"/>
          <p14:tracePt t="46722" x="9215438" y="5981700"/>
          <p14:tracePt t="46784" x="9215438" y="5972175"/>
          <p14:tracePt t="46842" x="9215438" y="5962650"/>
          <p14:tracePt t="46889" x="9218613" y="5962650"/>
          <p14:tracePt t="46910" x="9218613" y="5957888"/>
          <p14:tracePt t="46975" x="9218613" y="5949950"/>
          <p14:tracePt t="47010" x="9218613" y="5940425"/>
          <p14:tracePt t="47058" x="9218613" y="5930900"/>
          <p14:tracePt t="47101" x="9218613" y="5926138"/>
          <p14:tracePt t="47129" x="9218613" y="5918200"/>
          <p14:tracePt t="47157" x="9218613" y="5908675"/>
          <p14:tracePt t="47179" x="9218613" y="5903913"/>
          <p14:tracePt t="47203" x="9228138" y="5894388"/>
          <p14:tracePt t="47220" x="9228138" y="5884863"/>
          <p14:tracePt t="47242" x="9228138" y="5881688"/>
          <p14:tracePt t="47256" x="9228138" y="5872163"/>
          <p14:tracePt t="47278" x="9228138" y="5862638"/>
          <p14:tracePt t="47298" x="9228138" y="5853113"/>
          <p14:tracePt t="47305" x="9237663" y="5848350"/>
          <p14:tracePt t="47321" x="9237663" y="5840413"/>
          <p14:tracePt t="47327" x="9237663" y="5830888"/>
          <p14:tracePt t="47340" x="9237663" y="5816600"/>
          <p14:tracePt t="47348" x="9237663" y="5807075"/>
          <p14:tracePt t="47355" x="9237663" y="5799138"/>
          <p14:tracePt t="47368" x="9247188" y="5780088"/>
          <p14:tracePt t="47376" x="9247188" y="5775325"/>
          <p14:tracePt t="47390" x="9247188" y="5757863"/>
          <p14:tracePt t="47398" x="9255125" y="5738813"/>
          <p14:tracePt t="47412" x="9255125" y="5721350"/>
          <p14:tracePt t="47417" x="9255125" y="5702300"/>
          <p14:tracePt t="47425" x="9264650" y="5675313"/>
          <p14:tracePt t="47439" x="9264650" y="5657850"/>
          <p14:tracePt t="47447" x="9264650" y="5638800"/>
          <p14:tracePt t="47460" x="9274175" y="5621338"/>
          <p14:tracePt t="47467" x="9274175" y="5592763"/>
          <p14:tracePt t="47474" x="9274175" y="5575300"/>
          <p14:tracePt t="47490" x="9283700" y="5556250"/>
          <p14:tracePt t="47498" x="9283700" y="5524500"/>
          <p14:tracePt t="47511" x="9283700" y="5507038"/>
          <p14:tracePt t="47516" x="9291638" y="5478463"/>
          <p14:tracePt t="47524" x="9291638" y="5461000"/>
          <p14:tracePt t="47538" x="9291638" y="5434013"/>
          <p14:tracePt t="47544" x="9301163" y="5410200"/>
          <p14:tracePt t="47559" x="9301163" y="5383213"/>
          <p14:tracePt t="47566" x="9301163" y="5364163"/>
          <p14:tracePt t="47573" x="9315450" y="5324475"/>
          <p14:tracePt t="47587" x="9315450" y="5283200"/>
          <p14:tracePt t="47594" x="9324975" y="5241925"/>
          <p14:tracePt t="47608" x="9332913" y="5200650"/>
          <p14:tracePt t="47615" x="9332913" y="5168900"/>
          <p14:tracePt t="47622" x="9342438" y="5149850"/>
          <p14:tracePt t="47636" x="9342438" y="5132388"/>
          <p14:tracePt t="47644" x="9351963" y="5105400"/>
          <p14:tracePt t="47658" x="9351963" y="5086350"/>
          <p14:tracePt t="47665" x="9361488" y="5068888"/>
          <p14:tracePt t="47679" x="9361488" y="5049838"/>
          <p14:tracePt t="47686" x="9369425" y="5032375"/>
          <p14:tracePt t="47693" x="9383713" y="5013325"/>
          <p14:tracePt t="47707" x="9393238" y="4995863"/>
          <p14:tracePt t="47715" x="9402763" y="4972050"/>
          <p14:tracePt t="47730" x="9405938" y="4967288"/>
          <p14:tracePt t="47736" x="9415463" y="4949825"/>
          <p14:tracePt t="47742" x="9424988" y="4930775"/>
          <p14:tracePt t="47756" x="9434513" y="4922838"/>
          <p14:tracePt t="47764" x="9442450" y="4903788"/>
          <p14:tracePt t="47777" x="9451975" y="4899025"/>
          <p14:tracePt t="47784" x="9456738" y="4881563"/>
          <p14:tracePt t="47791" x="9466263" y="4872038"/>
          <p14:tracePt t="47805" x="9483725" y="4852988"/>
          <p14:tracePt t="47814" x="9493250" y="4848225"/>
          <p14:tracePt t="47827" x="9507538" y="4840288"/>
          <p14:tracePt t="47833" x="9515475" y="4830763"/>
          <p14:tracePt t="47841" x="9534525" y="4821238"/>
          <p14:tracePt t="47855" x="9551988" y="4811713"/>
          <p14:tracePt t="47862" x="9561513" y="4808538"/>
          <p14:tracePt t="47876" x="9566275" y="4808538"/>
          <p14:tracePt t="47882" x="9575800" y="4799013"/>
          <p14:tracePt t="47890" x="9593263" y="4789488"/>
          <p14:tracePt t="47904" x="9602788" y="4789488"/>
          <p14:tracePt t="47911" x="9607550" y="4779963"/>
          <p14:tracePt t="47925" x="9625013" y="4772025"/>
          <p14:tracePt t="47932" x="9634538" y="4772025"/>
          <p14:tracePt t="47939" x="9653588" y="4762500"/>
          <p14:tracePt t="47953" x="9658350" y="4757738"/>
          <p14:tracePt t="47961" x="9675813" y="4748213"/>
          <p14:tracePt t="47975" x="9694863" y="4730750"/>
          <p14:tracePt t="47982" x="9702800" y="4721225"/>
          <p14:tracePt t="47999" x="9721850" y="4711700"/>
          <p14:tracePt t="48002" x="9739313" y="4694238"/>
          <p14:tracePt t="48010" x="9772650" y="4670425"/>
          <p14:tracePt t="48024" x="9790113" y="4643438"/>
          <p14:tracePt t="48032" x="9821863" y="4621213"/>
          <p14:tracePt t="48045" x="9840913" y="4602163"/>
          <p14:tracePt t="48052" x="9863138" y="4570413"/>
          <p14:tracePt t="48059" x="9882188" y="4538663"/>
          <p14:tracePt t="48073" x="9890125" y="4533900"/>
          <p14:tracePt t="48089" x="9909175" y="4506913"/>
          <p14:tracePt t="48094" x="9926638" y="4483100"/>
          <p14:tracePt t="48102" x="9936163" y="4479925"/>
          <p14:tracePt t="48108" x="9945688" y="4460875"/>
          <p14:tracePt t="48122" x="9950450" y="4451350"/>
          <p14:tracePt t="48131" x="9958388" y="4433888"/>
          <p14:tracePt t="48144" x="9967913" y="4429125"/>
          <p14:tracePt t="48150" x="9967913" y="4419600"/>
          <p14:tracePt t="48158" x="9977438" y="4419600"/>
          <p14:tracePt t="48179" x="9977438" y="4410075"/>
          <p14:tracePt t="48194" x="9982200" y="4410075"/>
          <p14:tracePt t="48207" x="9982200" y="4405313"/>
          <p14:tracePt t="48228" x="9991725" y="4405313"/>
          <p14:tracePt t="48249" x="9991725" y="4397375"/>
          <p14:tracePt t="48292" x="9999663" y="4397375"/>
          <p14:tracePt t="48313" x="9999663" y="4387850"/>
          <p14:tracePt t="48924" x="9999663" y="4392613"/>
          <p14:tracePt t="48969" x="9999663" y="4402138"/>
          <p14:tracePt t="49025" x="9999663" y="4405313"/>
          <p14:tracePt t="49074" x="9999663" y="4414838"/>
          <p14:tracePt t="49167" x="9994900" y="4414838"/>
          <p14:tracePt t="49187" x="9994900" y="4424363"/>
          <p14:tracePt t="49695" x="9994900" y="4419600"/>
          <p14:tracePt t="49708" x="9999663" y="4419600"/>
          <p14:tracePt t="49751" x="9999663" y="4410075"/>
          <p14:tracePt t="49779" x="10009188" y="4410075"/>
          <p14:tracePt t="49809" x="10009188" y="4405313"/>
          <p14:tracePt t="49829" x="10013950" y="4405313"/>
          <p14:tracePt t="49850" x="10013950" y="4397375"/>
          <p14:tracePt t="49879" x="10023475" y="4397375"/>
          <p14:tracePt t="49892" x="10023475" y="4387850"/>
          <p14:tracePt t="49921" x="10031413" y="4387850"/>
          <p14:tracePt t="49927" x="10031413" y="4383088"/>
          <p14:tracePt t="49963" x="10036175" y="4373563"/>
          <p14:tracePt t="49977" x="10036175" y="4365625"/>
          <p14:tracePt t="49998" x="10045700" y="4365625"/>
          <p14:tracePt t="50012" x="10045700" y="4356100"/>
          <p14:tracePt t="50019" x="10055225" y="4351338"/>
          <p14:tracePt t="50026" x="10055225" y="4341813"/>
          <p14:tracePt t="50040" x="10059988" y="4332288"/>
          <p14:tracePt t="50047" x="10059988" y="4329113"/>
          <p14:tracePt t="50061" x="10067925" y="4319588"/>
          <p14:tracePt t="50069" x="10077450" y="4310063"/>
          <p14:tracePt t="50089" x="10086975" y="4300538"/>
          <p14:tracePt t="50097" x="10086975" y="4295775"/>
          <p14:tracePt t="50111" x="10091738" y="4295775"/>
          <p14:tracePt t="50125" x="10091738" y="4287838"/>
          <p14:tracePt t="50146" x="10101263" y="4287838"/>
          <p14:tracePt t="50162" x="10101263" y="4278313"/>
          <p14:tracePt t="50188" x="10109200" y="4273550"/>
          <p14:tracePt t="50217" x="10113963" y="4273550"/>
          <p14:tracePt t="50231" x="10113963" y="4264025"/>
          <p14:tracePt t="50259" x="10123488" y="4256088"/>
          <p14:tracePt t="50294" x="10133013" y="4251325"/>
          <p14:tracePt t="50330" x="10133013" y="4241800"/>
          <p14:tracePt t="50336" x="10140950" y="4241800"/>
          <p14:tracePt t="50365" x="10140950" y="4232275"/>
          <p14:tracePt t="50385" x="10145713" y="4232275"/>
          <p14:tracePt t="50407" x="10145713" y="4222750"/>
          <p14:tracePt t="50435" x="10155238" y="4219575"/>
          <p14:tracePt t="50477" x="10164763" y="4210050"/>
          <p14:tracePt t="50512" x="10164763" y="4200525"/>
          <p14:tracePt t="50526" x="10169525" y="4200525"/>
          <p14:tracePt t="50563" x="10169525" y="4195763"/>
          <p14:tracePt t="50598" x="10179050" y="4195763"/>
          <p14:tracePt t="50613" x="10179050" y="4186238"/>
          <p14:tracePt t="50653" x="10186988" y="4186238"/>
          <p14:tracePt t="50674" x="10186988" y="4178300"/>
          <p14:tracePt t="50717" x="10191750" y="4178300"/>
          <p14:tracePt t="50724" x="10191750" y="4168775"/>
          <p14:tracePt t="50773" x="10191750" y="4164013"/>
          <p14:tracePt t="50781" x="10201275" y="4164013"/>
          <p14:tracePt t="50815" x="10201275" y="4154488"/>
          <p14:tracePt t="50851" x="10201275" y="4146550"/>
          <p14:tracePt t="50865" x="10210800" y="4146550"/>
          <p14:tracePt t="50900" x="10210800" y="4141788"/>
          <p14:tracePt t="50942" x="10218738" y="4141788"/>
          <p14:tracePt t="50949" x="10218738" y="4132263"/>
          <p14:tracePt t="51012" x="10218738" y="4122738"/>
          <p14:tracePt t="51042" x="10223500" y="4122738"/>
          <p14:tracePt t="51062" x="10223500" y="4117975"/>
          <p14:tracePt t="51114" x="10223500" y="4110038"/>
          <p14:tracePt t="51139" x="10233025" y="4110038"/>
          <p14:tracePt t="51169" x="10233025" y="4100513"/>
          <p14:tracePt t="51219" x="10233025" y="4090988"/>
          <p14:tracePt t="51239" x="10242550" y="4090988"/>
          <p14:tracePt t="51280" x="10242550" y="4086225"/>
          <p14:tracePt t="51337" x="10242550" y="4076700"/>
          <p14:tracePt t="51374" x="10247313" y="4076700"/>
          <p14:tracePt t="51401" x="10247313" y="4068763"/>
          <p14:tracePt t="65601" x="10237788" y="4068763"/>
          <p14:tracePt t="65607" x="10228263" y="4073525"/>
          <p14:tracePt t="65623" x="10223500" y="4073525"/>
          <p14:tracePt t="65628" x="10206038" y="4081463"/>
          <p14:tracePt t="65635" x="10186988" y="4090988"/>
          <p14:tracePt t="65649" x="10169525" y="4100513"/>
          <p14:tracePt t="65656" x="10137775" y="4110038"/>
          <p14:tracePt t="65671" x="10096500" y="4117975"/>
          <p14:tracePt t="65678" x="10055225" y="4132263"/>
          <p14:tracePt t="65685" x="10009188" y="4154488"/>
          <p14:tracePt t="65699" x="9963150" y="4164013"/>
          <p14:tracePt t="65706" x="9921875" y="4173538"/>
          <p14:tracePt t="65720" x="9882188" y="4186238"/>
          <p14:tracePt t="65727" x="9840913" y="4195763"/>
          <p14:tracePt t="65734" x="9775825" y="4219575"/>
          <p14:tracePt t="65749" x="9702800" y="4219575"/>
          <p14:tracePt t="65755" x="9607550" y="4232275"/>
          <p14:tracePt t="65769" x="9515475" y="4232275"/>
          <p14:tracePt t="65776" x="9405938" y="4232275"/>
          <p14:tracePt t="65786" x="9278938" y="4222750"/>
          <p14:tracePt t="65798" x="9145588" y="4195763"/>
          <p14:tracePt t="65805" x="8996363" y="4164013"/>
          <p14:tracePt t="65818" x="8848725" y="4137025"/>
          <p14:tracePt t="65826" x="8699500" y="4090988"/>
          <p14:tracePt t="65832" x="8548688" y="4059238"/>
          <p14:tracePt t="65848" x="8397875" y="4000500"/>
          <p14:tracePt t="65854" x="8232775" y="3954463"/>
          <p14:tracePt t="65868" x="8064500" y="3894138"/>
          <p14:tracePt t="65877" x="7877175" y="3849688"/>
          <p14:tracePt t="65889" x="7658100" y="3762375"/>
          <p14:tracePt t="65898" x="7424738" y="3670300"/>
          <p14:tracePt t="65903" x="7154863" y="3575050"/>
          <p14:tracePt t="65917" x="6840538" y="3451225"/>
          <p14:tracePt t="65925" x="6497638" y="3324225"/>
          <p14:tracePt t="65939" x="6146800" y="3168650"/>
          <p14:tracePt t="65945" x="5794375" y="3013075"/>
          <p14:tracePt t="65952" x="5402263" y="2830513"/>
          <p14:tracePt t="65966" x="5008563" y="2647950"/>
          <p14:tracePt t="65974" x="4584700" y="2455863"/>
          <p14:tracePt t="65988" x="4192588" y="2273300"/>
          <p14:tracePt t="65998" x="3798888" y="2085975"/>
          <p14:tracePt t="66001" x="3411538" y="1903413"/>
          <p14:tracePt t="66017" x="3017838" y="1720850"/>
          <p14:tracePt t="66023" x="2662238" y="1543050"/>
          <p14:tracePt t="66037" x="2301875" y="1360488"/>
          <p14:tracePt t="66044" x="1981200" y="1192213"/>
          <p14:tracePt t="66051" x="1657350" y="1017588"/>
          <p14:tracePt t="66066" x="1333500" y="844550"/>
          <p14:tracePt t="66073" x="1009650" y="671513"/>
          <p14:tracePt t="66086" x="717550" y="506413"/>
          <p14:tracePt t="66094" x="465138" y="369888"/>
          <p14:tracePt t="66100" x="214313" y="238125"/>
          <p14:tracePt t="66115" x="0" y="10953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7237-8D96-4657-A6CE-A5363C2A6948}"/>
              </a:ext>
            </a:extLst>
          </p:cNvPr>
          <p:cNvSpPr>
            <a:spLocks noGrp="1"/>
          </p:cNvSpPr>
          <p:nvPr>
            <p:ph type="title"/>
          </p:nvPr>
        </p:nvSpPr>
        <p:spPr/>
        <p:txBody>
          <a:bodyPr/>
          <a:lstStyle/>
          <a:p>
            <a:r>
              <a:rPr lang="en-US" dirty="0"/>
              <a:t>Sparsity Promotion + Deep Image Prior</a:t>
            </a:r>
          </a:p>
        </p:txBody>
      </p:sp>
      <p:pic>
        <p:nvPicPr>
          <p:cNvPr id="6" name="Video 5">
            <a:hlinkClick r:id="" action="ppaction://media"/>
            <a:extLst>
              <a:ext uri="{FF2B5EF4-FFF2-40B4-BE49-F238E27FC236}">
                <a16:creationId xmlns:a16="http://schemas.microsoft.com/office/drawing/2014/main" id="{F3B1DA91-FCA9-4488-B416-AD26BBC121C7}"/>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7078625" y="1662283"/>
            <a:ext cx="4355772" cy="4355772"/>
          </a:xfrm>
          <a:prstGeom prst="rect">
            <a:avLst/>
          </a:prstGeom>
        </p:spPr>
      </p:pic>
      <p:sp>
        <p:nvSpPr>
          <p:cNvPr id="187" name="Rectangle 186">
            <a:extLst>
              <a:ext uri="{FF2B5EF4-FFF2-40B4-BE49-F238E27FC236}">
                <a16:creationId xmlns:a16="http://schemas.microsoft.com/office/drawing/2014/main" id="{A5B9119C-18CB-4059-8F57-816B3B154167}"/>
              </a:ext>
            </a:extLst>
          </p:cNvPr>
          <p:cNvSpPr/>
          <p:nvPr/>
        </p:nvSpPr>
        <p:spPr>
          <a:xfrm>
            <a:off x="235440" y="3677233"/>
            <a:ext cx="6335823" cy="226582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188" name="Group 187">
            <a:extLst>
              <a:ext uri="{FF2B5EF4-FFF2-40B4-BE49-F238E27FC236}">
                <a16:creationId xmlns:a16="http://schemas.microsoft.com/office/drawing/2014/main" id="{6BEDA7A3-4411-45EC-9E0D-61465ED5C6E7}"/>
              </a:ext>
            </a:extLst>
          </p:cNvPr>
          <p:cNvGrpSpPr/>
          <p:nvPr/>
        </p:nvGrpSpPr>
        <p:grpSpPr>
          <a:xfrm>
            <a:off x="278198" y="3818071"/>
            <a:ext cx="6265451" cy="1913575"/>
            <a:chOff x="1982419" y="1755814"/>
            <a:chExt cx="7581196" cy="2315426"/>
          </a:xfrm>
        </p:grpSpPr>
        <p:grpSp>
          <p:nvGrpSpPr>
            <p:cNvPr id="219" name="组合 75">
              <a:extLst>
                <a:ext uri="{FF2B5EF4-FFF2-40B4-BE49-F238E27FC236}">
                  <a16:creationId xmlns:a16="http://schemas.microsoft.com/office/drawing/2014/main" id="{AC9E8F8A-B494-42CC-8B84-B66E8A7D9FE0}"/>
                </a:ext>
              </a:extLst>
            </p:cNvPr>
            <p:cNvGrpSpPr/>
            <p:nvPr/>
          </p:nvGrpSpPr>
          <p:grpSpPr>
            <a:xfrm rot="16200000">
              <a:off x="6475795" y="3291840"/>
              <a:ext cx="972000" cy="72000"/>
              <a:chOff x="4543610" y="3603811"/>
              <a:chExt cx="93382" cy="1270000"/>
            </a:xfrm>
            <a:solidFill>
              <a:srgbClr val="0000FF"/>
            </a:solidFill>
            <a:scene3d>
              <a:camera prst="legacyPerspectiveFront" fov="2700000">
                <a:rot lat="600000" lon="600000" rev="0"/>
              </a:camera>
              <a:lightRig rig="threePt" dir="t"/>
            </a:scene3d>
          </p:grpSpPr>
          <p:sp>
            <p:nvSpPr>
              <p:cNvPr id="309" name="矩形 115">
                <a:extLst>
                  <a:ext uri="{FF2B5EF4-FFF2-40B4-BE49-F238E27FC236}">
                    <a16:creationId xmlns:a16="http://schemas.microsoft.com/office/drawing/2014/main" id="{EF41E1C0-28F4-466D-8215-F9592220676E}"/>
                  </a:ext>
                </a:extLst>
              </p:cNvPr>
              <p:cNvSpPr/>
              <p:nvPr/>
            </p:nvSpPr>
            <p:spPr>
              <a:xfrm flipH="1">
                <a:off x="4543610" y="3603811"/>
                <a:ext cx="93382" cy="1270000"/>
              </a:xfrm>
              <a:prstGeom prst="rect">
                <a:avLst/>
              </a:prstGeom>
              <a:grpFill/>
              <a:ln>
                <a:solidFill>
                  <a:srgbClr val="0000FF"/>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310" name="补位_1">
                <a:extLst>
                  <a:ext uri="{FF2B5EF4-FFF2-40B4-BE49-F238E27FC236}">
                    <a16:creationId xmlns:a16="http://schemas.microsoft.com/office/drawing/2014/main" id="{EDCED104-0F08-4C0E-BEE1-F5E63D43E738}"/>
                  </a:ext>
                </a:extLst>
              </p:cNvPr>
              <p:cNvSpPr/>
              <p:nvPr/>
            </p:nvSpPr>
            <p:spPr>
              <a:xfrm>
                <a:off x="4543610" y="3603811"/>
                <a:ext cx="93382" cy="1270000"/>
              </a:xfrm>
              <a:prstGeom prst="rect">
                <a:avLst/>
              </a:prstGeom>
              <a:grpFill/>
              <a:ln w="12700" cap="flat" cmpd="sng" algn="ctr">
                <a:solidFill>
                  <a:srgbClr val="0000FF"/>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0" name="组合 228">
              <a:extLst>
                <a:ext uri="{FF2B5EF4-FFF2-40B4-BE49-F238E27FC236}">
                  <a16:creationId xmlns:a16="http://schemas.microsoft.com/office/drawing/2014/main" id="{A2209CA8-9F75-4333-AB78-3515F602CB1A}"/>
                </a:ext>
              </a:extLst>
            </p:cNvPr>
            <p:cNvGrpSpPr/>
            <p:nvPr/>
          </p:nvGrpSpPr>
          <p:grpSpPr>
            <a:xfrm rot="16200000">
              <a:off x="6550178" y="3291840"/>
              <a:ext cx="972000" cy="72000"/>
              <a:chOff x="4543610" y="3603811"/>
              <a:chExt cx="93382" cy="1270000"/>
            </a:xfrm>
            <a:solidFill>
              <a:srgbClr val="FFFF00"/>
            </a:solidFill>
            <a:scene3d>
              <a:camera prst="legacyPerspectiveFront" fov="2700000">
                <a:rot lat="600000" lon="600000" rev="0"/>
              </a:camera>
              <a:lightRig rig="threePt" dir="t"/>
            </a:scene3d>
          </p:grpSpPr>
          <p:sp>
            <p:nvSpPr>
              <p:cNvPr id="307" name="矩形 229">
                <a:extLst>
                  <a:ext uri="{FF2B5EF4-FFF2-40B4-BE49-F238E27FC236}">
                    <a16:creationId xmlns:a16="http://schemas.microsoft.com/office/drawing/2014/main" id="{A39D68B0-136D-4DBB-83FD-BDD6B964E82E}"/>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308" name="补位_1">
                <a:extLst>
                  <a:ext uri="{FF2B5EF4-FFF2-40B4-BE49-F238E27FC236}">
                    <a16:creationId xmlns:a16="http://schemas.microsoft.com/office/drawing/2014/main" id="{D902D51E-CFBF-437B-97C6-D5E8F9C8FC4C}"/>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1" name="组合 76">
              <a:extLst>
                <a:ext uri="{FF2B5EF4-FFF2-40B4-BE49-F238E27FC236}">
                  <a16:creationId xmlns:a16="http://schemas.microsoft.com/office/drawing/2014/main" id="{680481D5-76A9-474A-9CA3-9DCCB0952A40}"/>
                </a:ext>
              </a:extLst>
            </p:cNvPr>
            <p:cNvGrpSpPr/>
            <p:nvPr/>
          </p:nvGrpSpPr>
          <p:grpSpPr>
            <a:xfrm rot="16200000">
              <a:off x="7042034" y="3291840"/>
              <a:ext cx="1296000" cy="46800"/>
              <a:chOff x="4543610" y="3379797"/>
              <a:chExt cx="93382" cy="1494014"/>
            </a:xfrm>
            <a:solidFill>
              <a:srgbClr val="0000FF"/>
            </a:solidFill>
            <a:scene3d>
              <a:camera prst="legacyPerspectiveFront" fov="2700000">
                <a:rot lat="600000" lon="600000" rev="0"/>
              </a:camera>
              <a:lightRig rig="threePt" dir="t"/>
            </a:scene3d>
          </p:grpSpPr>
          <p:sp>
            <p:nvSpPr>
              <p:cNvPr id="305" name="矩形 113">
                <a:extLst>
                  <a:ext uri="{FF2B5EF4-FFF2-40B4-BE49-F238E27FC236}">
                    <a16:creationId xmlns:a16="http://schemas.microsoft.com/office/drawing/2014/main" id="{25C847F9-1F91-43E2-B49E-93588AFAB7D5}"/>
                  </a:ext>
                </a:extLst>
              </p:cNvPr>
              <p:cNvSpPr/>
              <p:nvPr/>
            </p:nvSpPr>
            <p:spPr>
              <a:xfrm flipH="1">
                <a:off x="4543610" y="3603811"/>
                <a:ext cx="93382" cy="1270000"/>
              </a:xfrm>
              <a:prstGeom prst="rect">
                <a:avLst/>
              </a:prstGeom>
              <a:grpFill/>
              <a:ln>
                <a:solidFill>
                  <a:srgbClr val="0000FF"/>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306" name="补位_1">
                <a:extLst>
                  <a:ext uri="{FF2B5EF4-FFF2-40B4-BE49-F238E27FC236}">
                    <a16:creationId xmlns:a16="http://schemas.microsoft.com/office/drawing/2014/main" id="{0E4A7EF7-E58E-4918-B2D9-A92FE9AED289}"/>
                  </a:ext>
                </a:extLst>
              </p:cNvPr>
              <p:cNvSpPr/>
              <p:nvPr/>
            </p:nvSpPr>
            <p:spPr>
              <a:xfrm>
                <a:off x="4543610" y="3379797"/>
                <a:ext cx="93382" cy="1270000"/>
              </a:xfrm>
              <a:prstGeom prst="rect">
                <a:avLst/>
              </a:prstGeom>
              <a:grpFill/>
              <a:ln w="12700" cap="flat" cmpd="sng" algn="ctr">
                <a:solidFill>
                  <a:srgbClr val="0000FF"/>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2" name="组合 238">
              <a:extLst>
                <a:ext uri="{FF2B5EF4-FFF2-40B4-BE49-F238E27FC236}">
                  <a16:creationId xmlns:a16="http://schemas.microsoft.com/office/drawing/2014/main" id="{B3E1D4B4-2F2D-4655-B89E-D5B842FD1789}"/>
                </a:ext>
              </a:extLst>
            </p:cNvPr>
            <p:cNvGrpSpPr/>
            <p:nvPr/>
          </p:nvGrpSpPr>
          <p:grpSpPr>
            <a:xfrm rot="16200000">
              <a:off x="7095249" y="3291840"/>
              <a:ext cx="1296000" cy="46800"/>
              <a:chOff x="4543610" y="3603811"/>
              <a:chExt cx="93382" cy="1270000"/>
            </a:xfrm>
            <a:solidFill>
              <a:srgbClr val="FFFF00"/>
            </a:solidFill>
            <a:scene3d>
              <a:camera prst="legacyPerspectiveFront" fov="2700000">
                <a:rot lat="600000" lon="600000" rev="0"/>
              </a:camera>
              <a:lightRig rig="threePt" dir="t"/>
            </a:scene3d>
          </p:grpSpPr>
          <p:sp>
            <p:nvSpPr>
              <p:cNvPr id="303" name="矩形 239">
                <a:extLst>
                  <a:ext uri="{FF2B5EF4-FFF2-40B4-BE49-F238E27FC236}">
                    <a16:creationId xmlns:a16="http://schemas.microsoft.com/office/drawing/2014/main" id="{8EB0DE73-77F6-41E7-8198-3941072EC4AC}"/>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304" name="补位_1">
                <a:extLst>
                  <a:ext uri="{FF2B5EF4-FFF2-40B4-BE49-F238E27FC236}">
                    <a16:creationId xmlns:a16="http://schemas.microsoft.com/office/drawing/2014/main" id="{9C4236FD-5CD8-4053-89A1-B53604FFA740}"/>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3" name="组合 74">
              <a:extLst>
                <a:ext uri="{FF2B5EF4-FFF2-40B4-BE49-F238E27FC236}">
                  <a16:creationId xmlns:a16="http://schemas.microsoft.com/office/drawing/2014/main" id="{C1EEAC1D-3AD7-4430-89A2-B7BDC846A905}"/>
                </a:ext>
              </a:extLst>
            </p:cNvPr>
            <p:cNvGrpSpPr/>
            <p:nvPr/>
          </p:nvGrpSpPr>
          <p:grpSpPr>
            <a:xfrm rot="16200000">
              <a:off x="5828802" y="3291840"/>
              <a:ext cx="648000" cy="90000"/>
              <a:chOff x="4543610" y="3603811"/>
              <a:chExt cx="93382" cy="1270000"/>
            </a:xfrm>
            <a:solidFill>
              <a:schemeClr val="accent2">
                <a:lumMod val="75000"/>
              </a:schemeClr>
            </a:solidFill>
            <a:scene3d>
              <a:camera prst="legacyPerspectiveFront" fov="2700000">
                <a:rot lat="600000" lon="600000" rev="0"/>
              </a:camera>
              <a:lightRig rig="threePt" dir="t"/>
            </a:scene3d>
          </p:grpSpPr>
          <p:sp>
            <p:nvSpPr>
              <p:cNvPr id="301" name="矩形 117">
                <a:extLst>
                  <a:ext uri="{FF2B5EF4-FFF2-40B4-BE49-F238E27FC236}">
                    <a16:creationId xmlns:a16="http://schemas.microsoft.com/office/drawing/2014/main" id="{1D4A8745-4097-42AF-AA38-BE445EC4D442}"/>
                  </a:ext>
                </a:extLst>
              </p:cNvPr>
              <p:cNvSpPr/>
              <p:nvPr/>
            </p:nvSpPr>
            <p:spPr>
              <a:xfrm flipH="1">
                <a:off x="4543610" y="3603811"/>
                <a:ext cx="93382" cy="1270000"/>
              </a:xfrm>
              <a:prstGeom prst="rect">
                <a:avLst/>
              </a:prstGeom>
              <a:grpFill/>
              <a:ln>
                <a:solidFill>
                  <a:schemeClr val="accent2">
                    <a:lumMod val="75000"/>
                  </a:schemeClr>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302" name="补位_1">
                <a:extLst>
                  <a:ext uri="{FF2B5EF4-FFF2-40B4-BE49-F238E27FC236}">
                    <a16:creationId xmlns:a16="http://schemas.microsoft.com/office/drawing/2014/main" id="{75233F2E-6AB7-476E-91D3-5ABC8693E4F3}"/>
                  </a:ext>
                </a:extLst>
              </p:cNvPr>
              <p:cNvSpPr/>
              <p:nvPr/>
            </p:nvSpPr>
            <p:spPr>
              <a:xfrm>
                <a:off x="4543610" y="3603811"/>
                <a:ext cx="93382" cy="1270000"/>
              </a:xfrm>
              <a:prstGeom prst="rect">
                <a:avLst/>
              </a:prstGeom>
              <a:solidFill>
                <a:srgbClr val="0000FF"/>
              </a:solidFill>
              <a:ln w="12700" cap="flat" cmpd="sng" algn="ctr">
                <a:solidFill>
                  <a:srgbClr val="0000FF"/>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4" name="组合 218">
              <a:extLst>
                <a:ext uri="{FF2B5EF4-FFF2-40B4-BE49-F238E27FC236}">
                  <a16:creationId xmlns:a16="http://schemas.microsoft.com/office/drawing/2014/main" id="{9152AF7D-001B-400C-A013-CCC00A89A1CB}"/>
                </a:ext>
              </a:extLst>
            </p:cNvPr>
            <p:cNvGrpSpPr/>
            <p:nvPr/>
          </p:nvGrpSpPr>
          <p:grpSpPr>
            <a:xfrm rot="16200000">
              <a:off x="5928266" y="3291840"/>
              <a:ext cx="648000" cy="90000"/>
              <a:chOff x="4543610" y="3603811"/>
              <a:chExt cx="93382" cy="1270000"/>
            </a:xfrm>
            <a:solidFill>
              <a:srgbClr val="FFFF00"/>
            </a:solidFill>
            <a:scene3d>
              <a:camera prst="legacyPerspectiveFront" fov="2700000">
                <a:rot lat="600000" lon="600000" rev="0"/>
              </a:camera>
              <a:lightRig rig="threePt" dir="t"/>
            </a:scene3d>
          </p:grpSpPr>
          <p:sp>
            <p:nvSpPr>
              <p:cNvPr id="299" name="矩形 219">
                <a:extLst>
                  <a:ext uri="{FF2B5EF4-FFF2-40B4-BE49-F238E27FC236}">
                    <a16:creationId xmlns:a16="http://schemas.microsoft.com/office/drawing/2014/main" id="{B7AE39D7-3C0B-4D29-A86C-A62546A48AC6}"/>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300" name="补位_1">
                <a:extLst>
                  <a:ext uri="{FF2B5EF4-FFF2-40B4-BE49-F238E27FC236}">
                    <a16:creationId xmlns:a16="http://schemas.microsoft.com/office/drawing/2014/main" id="{9D163FE9-3BEE-4328-9203-11C1D188FEA4}"/>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5" name="组合 17">
              <a:extLst>
                <a:ext uri="{FF2B5EF4-FFF2-40B4-BE49-F238E27FC236}">
                  <a16:creationId xmlns:a16="http://schemas.microsoft.com/office/drawing/2014/main" id="{07DCA39F-8F53-4D9C-8ABD-931A595E52B8}"/>
                </a:ext>
              </a:extLst>
            </p:cNvPr>
            <p:cNvGrpSpPr/>
            <p:nvPr/>
          </p:nvGrpSpPr>
          <p:grpSpPr>
            <a:xfrm rot="5400000" flipV="1">
              <a:off x="2796388" y="3291840"/>
              <a:ext cx="1296000" cy="36000"/>
              <a:chOff x="4543610" y="3603811"/>
              <a:chExt cx="93382" cy="1270000"/>
            </a:xfrm>
            <a:solidFill>
              <a:schemeClr val="accent2">
                <a:lumMod val="60000"/>
                <a:lumOff val="40000"/>
              </a:schemeClr>
            </a:solidFill>
            <a:scene3d>
              <a:camera prst="legacyPerspectiveFront" fov="2700000">
                <a:rot lat="600000" lon="600000" rev="0"/>
              </a:camera>
              <a:lightRig rig="threePt" dir="t"/>
            </a:scene3d>
          </p:grpSpPr>
          <p:sp>
            <p:nvSpPr>
              <p:cNvPr id="297" name="矩形 159">
                <a:extLst>
                  <a:ext uri="{FF2B5EF4-FFF2-40B4-BE49-F238E27FC236}">
                    <a16:creationId xmlns:a16="http://schemas.microsoft.com/office/drawing/2014/main" id="{C6745FB5-408E-4C05-99E9-A1109E993B8A}"/>
                  </a:ext>
                </a:extLst>
              </p:cNvPr>
              <p:cNvSpPr/>
              <p:nvPr/>
            </p:nvSpPr>
            <p:spPr>
              <a:xfrm flipH="1">
                <a:off x="4543610" y="3603811"/>
                <a:ext cx="93382" cy="1270000"/>
              </a:xfrm>
              <a:prstGeom prst="rect">
                <a:avLst/>
              </a:prstGeom>
              <a:grpFill/>
              <a:ln>
                <a:solidFill>
                  <a:schemeClr val="accent2">
                    <a:lumMod val="60000"/>
                    <a:lumOff val="40000"/>
                  </a:schemeClr>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98" name="补位_1">
                <a:extLst>
                  <a:ext uri="{FF2B5EF4-FFF2-40B4-BE49-F238E27FC236}">
                    <a16:creationId xmlns:a16="http://schemas.microsoft.com/office/drawing/2014/main" id="{7D0E1672-ABDD-4916-A684-D9B0E996668E}"/>
                  </a:ext>
                </a:extLst>
              </p:cNvPr>
              <p:cNvSpPr/>
              <p:nvPr/>
            </p:nvSpPr>
            <p:spPr>
              <a:xfrm>
                <a:off x="4543610" y="3603811"/>
                <a:ext cx="93382" cy="1270000"/>
              </a:xfrm>
              <a:prstGeom prst="rect">
                <a:avLst/>
              </a:prstGeom>
              <a:grpFill/>
              <a:ln w="12700" cap="flat" cmpd="sng" algn="ctr">
                <a:solidFill>
                  <a:schemeClr val="accent2">
                    <a:lumMod val="60000"/>
                    <a:lumOff val="40000"/>
                  </a:schemeClr>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26" name="组合 36">
              <a:extLst>
                <a:ext uri="{FF2B5EF4-FFF2-40B4-BE49-F238E27FC236}">
                  <a16:creationId xmlns:a16="http://schemas.microsoft.com/office/drawing/2014/main" id="{D75E243A-F135-4C00-A35D-8009AA65872C}"/>
                </a:ext>
              </a:extLst>
            </p:cNvPr>
            <p:cNvGrpSpPr/>
            <p:nvPr/>
          </p:nvGrpSpPr>
          <p:grpSpPr>
            <a:xfrm rot="16200000">
              <a:off x="7548579" y="3291840"/>
              <a:ext cx="1512000" cy="46800"/>
              <a:chOff x="4543610" y="3603811"/>
              <a:chExt cx="93382" cy="1270000"/>
            </a:xfrm>
            <a:solidFill>
              <a:srgbClr val="0000FF"/>
            </a:solidFill>
            <a:scene3d>
              <a:camera prst="legacyPerspectiveFront" fov="2700000">
                <a:rot lat="600000" lon="600000" rev="0"/>
              </a:camera>
              <a:lightRig rig="threePt" dir="t"/>
            </a:scene3d>
          </p:grpSpPr>
          <p:sp>
            <p:nvSpPr>
              <p:cNvPr id="295" name="矩形 143">
                <a:extLst>
                  <a:ext uri="{FF2B5EF4-FFF2-40B4-BE49-F238E27FC236}">
                    <a16:creationId xmlns:a16="http://schemas.microsoft.com/office/drawing/2014/main" id="{AEC6D7A9-8477-4C57-A016-47078AF601B6}"/>
                  </a:ext>
                </a:extLst>
              </p:cNvPr>
              <p:cNvSpPr/>
              <p:nvPr/>
            </p:nvSpPr>
            <p:spPr>
              <a:xfrm flipH="1">
                <a:off x="4543610" y="3603811"/>
                <a:ext cx="93382" cy="1270000"/>
              </a:xfrm>
              <a:prstGeom prst="rect">
                <a:avLst/>
              </a:prstGeom>
              <a:grpFill/>
              <a:ln>
                <a:solidFill>
                  <a:srgbClr val="0000FF"/>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96" name="补位_1">
                <a:extLst>
                  <a:ext uri="{FF2B5EF4-FFF2-40B4-BE49-F238E27FC236}">
                    <a16:creationId xmlns:a16="http://schemas.microsoft.com/office/drawing/2014/main" id="{72747E6B-4274-470B-9EA0-13C842232E73}"/>
                  </a:ext>
                </a:extLst>
              </p:cNvPr>
              <p:cNvSpPr/>
              <p:nvPr/>
            </p:nvSpPr>
            <p:spPr>
              <a:xfrm>
                <a:off x="4543610" y="3603811"/>
                <a:ext cx="93382" cy="1270000"/>
              </a:xfrm>
              <a:prstGeom prst="rect">
                <a:avLst/>
              </a:prstGeom>
              <a:grpFill/>
              <a:ln w="12700" cap="flat" cmpd="sng" algn="ctr">
                <a:solidFill>
                  <a:srgbClr val="0000FF"/>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cxnSp>
          <p:nvCxnSpPr>
            <p:cNvPr id="227" name="直接箭头连接符 37">
              <a:extLst>
                <a:ext uri="{FF2B5EF4-FFF2-40B4-BE49-F238E27FC236}">
                  <a16:creationId xmlns:a16="http://schemas.microsoft.com/office/drawing/2014/main" id="{44E20320-54AC-4422-8087-9D4424664570}"/>
                </a:ext>
              </a:extLst>
            </p:cNvPr>
            <p:cNvCxnSpPr>
              <a:cxnSpLocks/>
            </p:cNvCxnSpPr>
            <p:nvPr/>
          </p:nvCxnSpPr>
          <p:spPr>
            <a:xfrm flipH="1" flipV="1">
              <a:off x="8931340" y="1755814"/>
              <a:ext cx="1853" cy="1370527"/>
            </a:xfrm>
            <a:prstGeom prst="straightConnector1">
              <a:avLst/>
            </a:prstGeom>
            <a:ln w="3810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直接箭头连接符 39">
              <a:extLst>
                <a:ext uri="{FF2B5EF4-FFF2-40B4-BE49-F238E27FC236}">
                  <a16:creationId xmlns:a16="http://schemas.microsoft.com/office/drawing/2014/main" id="{7AEE3E79-EF6D-4E98-8EA7-D3F63A4B1E28}"/>
                </a:ext>
              </a:extLst>
            </p:cNvPr>
            <p:cNvCxnSpPr>
              <a:cxnSpLocks/>
              <a:stCxn id="250" idx="6"/>
            </p:cNvCxnSpPr>
            <p:nvPr/>
          </p:nvCxnSpPr>
          <p:spPr>
            <a:xfrm>
              <a:off x="9094363" y="3279892"/>
              <a:ext cx="469252" cy="10317"/>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29" name="组合 67">
              <a:extLst>
                <a:ext uri="{FF2B5EF4-FFF2-40B4-BE49-F238E27FC236}">
                  <a16:creationId xmlns:a16="http://schemas.microsoft.com/office/drawing/2014/main" id="{59CAE87E-67C3-4638-A978-E15E2FBB4CF2}"/>
                </a:ext>
              </a:extLst>
            </p:cNvPr>
            <p:cNvGrpSpPr/>
            <p:nvPr/>
          </p:nvGrpSpPr>
          <p:grpSpPr>
            <a:xfrm rot="16200000">
              <a:off x="3547994" y="3310890"/>
              <a:ext cx="972000" cy="36000"/>
              <a:chOff x="4543610" y="3603811"/>
              <a:chExt cx="93382" cy="1270000"/>
            </a:xfrm>
            <a:solidFill>
              <a:schemeClr val="accent2"/>
            </a:solidFill>
            <a:scene3d>
              <a:camera prst="legacyPerspectiveFront" fov="2700000">
                <a:rot lat="600000" lon="600000" rev="0"/>
              </a:camera>
              <a:lightRig rig="threePt" dir="t"/>
            </a:scene3d>
          </p:grpSpPr>
          <p:sp>
            <p:nvSpPr>
              <p:cNvPr id="293" name="矩形 131">
                <a:extLst>
                  <a:ext uri="{FF2B5EF4-FFF2-40B4-BE49-F238E27FC236}">
                    <a16:creationId xmlns:a16="http://schemas.microsoft.com/office/drawing/2014/main" id="{B2FDBA9B-3ADD-42B7-929D-4B10134A851A}"/>
                  </a:ext>
                </a:extLst>
              </p:cNvPr>
              <p:cNvSpPr/>
              <p:nvPr/>
            </p:nvSpPr>
            <p:spPr>
              <a:xfrm flipH="1">
                <a:off x="4543610" y="3603811"/>
                <a:ext cx="93382" cy="1270000"/>
              </a:xfrm>
              <a:prstGeom prst="rect">
                <a:avLst/>
              </a:prstGeom>
              <a:grpFill/>
              <a:ln>
                <a:solidFill>
                  <a:schemeClr val="accent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94" name="补位_1">
                <a:extLst>
                  <a:ext uri="{FF2B5EF4-FFF2-40B4-BE49-F238E27FC236}">
                    <a16:creationId xmlns:a16="http://schemas.microsoft.com/office/drawing/2014/main" id="{D2226C91-6E45-4920-A5AE-86852C5DF156}"/>
                  </a:ext>
                </a:extLst>
              </p:cNvPr>
              <p:cNvSpPr/>
              <p:nvPr/>
            </p:nvSpPr>
            <p:spPr>
              <a:xfrm>
                <a:off x="4543610" y="3603811"/>
                <a:ext cx="93382" cy="1270000"/>
              </a:xfrm>
              <a:prstGeom prst="rect">
                <a:avLst/>
              </a:prstGeom>
              <a:grpFill/>
              <a:ln w="12700" cap="flat" cmpd="sng" algn="ctr">
                <a:solidFill>
                  <a:schemeClr val="accent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0" name="组合 70">
              <a:extLst>
                <a:ext uri="{FF2B5EF4-FFF2-40B4-BE49-F238E27FC236}">
                  <a16:creationId xmlns:a16="http://schemas.microsoft.com/office/drawing/2014/main" id="{2400A7C0-B86F-4265-BD42-9920119B1FF1}"/>
                </a:ext>
              </a:extLst>
            </p:cNvPr>
            <p:cNvGrpSpPr/>
            <p:nvPr/>
          </p:nvGrpSpPr>
          <p:grpSpPr>
            <a:xfrm rot="16200000">
              <a:off x="4371797" y="3304540"/>
              <a:ext cx="648000" cy="72000"/>
              <a:chOff x="4543610" y="3603811"/>
              <a:chExt cx="93382" cy="1270000"/>
            </a:xfrm>
            <a:solidFill>
              <a:schemeClr val="accent2"/>
            </a:solidFill>
            <a:scene3d>
              <a:camera prst="legacyPerspectiveFront" fov="2700000">
                <a:rot lat="600000" lon="600000" rev="0"/>
              </a:camera>
              <a:lightRig rig="threePt" dir="t"/>
            </a:scene3d>
          </p:grpSpPr>
          <p:sp>
            <p:nvSpPr>
              <p:cNvPr id="291" name="矩形 125">
                <a:extLst>
                  <a:ext uri="{FF2B5EF4-FFF2-40B4-BE49-F238E27FC236}">
                    <a16:creationId xmlns:a16="http://schemas.microsoft.com/office/drawing/2014/main" id="{7C4EC010-857C-4438-A150-C02AA6F370CD}"/>
                  </a:ext>
                </a:extLst>
              </p:cNvPr>
              <p:cNvSpPr/>
              <p:nvPr/>
            </p:nvSpPr>
            <p:spPr>
              <a:xfrm flipH="1">
                <a:off x="4543610" y="3603811"/>
                <a:ext cx="93382" cy="1270000"/>
              </a:xfrm>
              <a:prstGeom prst="rect">
                <a:avLst/>
              </a:prstGeom>
              <a:grpFill/>
              <a:ln>
                <a:solidFill>
                  <a:schemeClr val="accent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92" name="补位_1">
                <a:extLst>
                  <a:ext uri="{FF2B5EF4-FFF2-40B4-BE49-F238E27FC236}">
                    <a16:creationId xmlns:a16="http://schemas.microsoft.com/office/drawing/2014/main" id="{4300A230-C843-41C2-938D-8F501CD25AB0}"/>
                  </a:ext>
                </a:extLst>
              </p:cNvPr>
              <p:cNvSpPr/>
              <p:nvPr/>
            </p:nvSpPr>
            <p:spPr>
              <a:xfrm>
                <a:off x="4543610" y="3603811"/>
                <a:ext cx="93382" cy="1270000"/>
              </a:xfrm>
              <a:prstGeom prst="rect">
                <a:avLst/>
              </a:prstGeom>
              <a:grpFill/>
              <a:ln w="12700" cap="flat" cmpd="sng" algn="ctr">
                <a:solidFill>
                  <a:schemeClr val="accent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sp>
          <p:nvSpPr>
            <p:cNvPr id="231" name="矩形 91">
              <a:extLst>
                <a:ext uri="{FF2B5EF4-FFF2-40B4-BE49-F238E27FC236}">
                  <a16:creationId xmlns:a16="http://schemas.microsoft.com/office/drawing/2014/main" id="{CA2D57B8-AD6D-458E-817D-1E68938D178A}"/>
                </a:ext>
              </a:extLst>
            </p:cNvPr>
            <p:cNvSpPr/>
            <p:nvPr/>
          </p:nvSpPr>
          <p:spPr>
            <a:xfrm rot="16200000" flipH="1">
              <a:off x="2218267" y="3291840"/>
              <a:ext cx="1512000" cy="36000"/>
            </a:xfrm>
            <a:prstGeom prst="rect">
              <a:avLst/>
            </a:prstGeom>
            <a:solidFill>
              <a:srgbClr val="FFFF00"/>
            </a:solidFill>
            <a:ln>
              <a:solidFill>
                <a:schemeClr val="tx2"/>
              </a:solidFill>
            </a:ln>
            <a:scene3d>
              <a:camera prst="legacyPerspectiveFront" fov="2700000">
                <a:rot lat="600000" lon="600000" rev="0"/>
              </a:camera>
              <a:lightRig rig="threePt" dir="t"/>
            </a:scene3d>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grpSp>
          <p:nvGrpSpPr>
            <p:cNvPr id="232" name="组合 179">
              <a:extLst>
                <a:ext uri="{FF2B5EF4-FFF2-40B4-BE49-F238E27FC236}">
                  <a16:creationId xmlns:a16="http://schemas.microsoft.com/office/drawing/2014/main" id="{B8DD4E18-3C86-451D-A447-E5492A3ADC60}"/>
                </a:ext>
              </a:extLst>
            </p:cNvPr>
            <p:cNvGrpSpPr/>
            <p:nvPr/>
          </p:nvGrpSpPr>
          <p:grpSpPr>
            <a:xfrm rot="5400000" flipV="1">
              <a:off x="2848766" y="3291840"/>
              <a:ext cx="1296000" cy="46800"/>
              <a:chOff x="4543610" y="3603811"/>
              <a:chExt cx="93382" cy="1270000"/>
            </a:xfrm>
            <a:solidFill>
              <a:srgbClr val="FFFF00"/>
            </a:solidFill>
            <a:scene3d>
              <a:camera prst="legacyPerspectiveFront" fov="2700000">
                <a:rot lat="600000" lon="600000" rev="0"/>
              </a:camera>
              <a:lightRig rig="threePt" dir="t"/>
            </a:scene3d>
          </p:grpSpPr>
          <p:sp>
            <p:nvSpPr>
              <p:cNvPr id="289" name="矩形 180">
                <a:extLst>
                  <a:ext uri="{FF2B5EF4-FFF2-40B4-BE49-F238E27FC236}">
                    <a16:creationId xmlns:a16="http://schemas.microsoft.com/office/drawing/2014/main" id="{AE0CC690-62BA-4B9F-BED9-2A049D9EF6A4}"/>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90" name="补位_1">
                <a:extLst>
                  <a:ext uri="{FF2B5EF4-FFF2-40B4-BE49-F238E27FC236}">
                    <a16:creationId xmlns:a16="http://schemas.microsoft.com/office/drawing/2014/main" id="{B2AD7EDE-32B7-424A-9C15-1086105E5840}"/>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3" name="组合 182">
              <a:extLst>
                <a:ext uri="{FF2B5EF4-FFF2-40B4-BE49-F238E27FC236}">
                  <a16:creationId xmlns:a16="http://schemas.microsoft.com/office/drawing/2014/main" id="{43B1459E-5169-4407-80F9-EC174A7089A5}"/>
                </a:ext>
              </a:extLst>
            </p:cNvPr>
            <p:cNvGrpSpPr/>
            <p:nvPr/>
          </p:nvGrpSpPr>
          <p:grpSpPr>
            <a:xfrm rot="5400000" flipV="1">
              <a:off x="2902567" y="3291840"/>
              <a:ext cx="1296000" cy="46800"/>
              <a:chOff x="4543610" y="3603811"/>
              <a:chExt cx="93382" cy="1270000"/>
            </a:xfrm>
            <a:solidFill>
              <a:srgbClr val="FFFF00"/>
            </a:solidFill>
            <a:scene3d>
              <a:camera prst="legacyPerspectiveFront" fov="2700000">
                <a:rot lat="600000" lon="600000" rev="0"/>
              </a:camera>
              <a:lightRig rig="threePt" dir="t"/>
            </a:scene3d>
          </p:grpSpPr>
          <p:sp>
            <p:nvSpPr>
              <p:cNvPr id="287" name="矩形 183">
                <a:extLst>
                  <a:ext uri="{FF2B5EF4-FFF2-40B4-BE49-F238E27FC236}">
                    <a16:creationId xmlns:a16="http://schemas.microsoft.com/office/drawing/2014/main" id="{AA8A02AF-3727-49EC-8855-3B1488E8453B}"/>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88" name="补位_1">
                <a:extLst>
                  <a:ext uri="{FF2B5EF4-FFF2-40B4-BE49-F238E27FC236}">
                    <a16:creationId xmlns:a16="http://schemas.microsoft.com/office/drawing/2014/main" id="{E73D4376-CFD0-4E07-A0AB-0E8E2E480F8F}"/>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4" name="组合 191">
              <a:extLst>
                <a:ext uri="{FF2B5EF4-FFF2-40B4-BE49-F238E27FC236}">
                  <a16:creationId xmlns:a16="http://schemas.microsoft.com/office/drawing/2014/main" id="{E470D747-3A31-4475-BF2E-4F0C5A9555B9}"/>
                </a:ext>
              </a:extLst>
            </p:cNvPr>
            <p:cNvGrpSpPr/>
            <p:nvPr/>
          </p:nvGrpSpPr>
          <p:grpSpPr>
            <a:xfrm rot="16200000">
              <a:off x="3620101" y="3291840"/>
              <a:ext cx="972000" cy="72000"/>
              <a:chOff x="4543610" y="3603811"/>
              <a:chExt cx="93382" cy="1270000"/>
            </a:xfrm>
            <a:solidFill>
              <a:srgbClr val="FFFF00"/>
            </a:solidFill>
            <a:scene3d>
              <a:camera prst="legacyPerspectiveFront" fov="2700000">
                <a:rot lat="600000" lon="600000" rev="0"/>
              </a:camera>
              <a:lightRig rig="threePt" dir="t"/>
            </a:scene3d>
          </p:grpSpPr>
          <p:sp>
            <p:nvSpPr>
              <p:cNvPr id="285" name="矩形 192">
                <a:extLst>
                  <a:ext uri="{FF2B5EF4-FFF2-40B4-BE49-F238E27FC236}">
                    <a16:creationId xmlns:a16="http://schemas.microsoft.com/office/drawing/2014/main" id="{DD50402A-B9A3-48BE-9FCB-90B9EC343472}"/>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86" name="补位_1">
                <a:extLst>
                  <a:ext uri="{FF2B5EF4-FFF2-40B4-BE49-F238E27FC236}">
                    <a16:creationId xmlns:a16="http://schemas.microsoft.com/office/drawing/2014/main" id="{2B6BE289-6511-413C-93E9-27B4332E1181}"/>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5" name="组合 194">
              <a:extLst>
                <a:ext uri="{FF2B5EF4-FFF2-40B4-BE49-F238E27FC236}">
                  <a16:creationId xmlns:a16="http://schemas.microsoft.com/office/drawing/2014/main" id="{D780AE56-CD04-4926-B898-AAABE94A5DB3}"/>
                </a:ext>
              </a:extLst>
            </p:cNvPr>
            <p:cNvGrpSpPr/>
            <p:nvPr/>
          </p:nvGrpSpPr>
          <p:grpSpPr>
            <a:xfrm rot="16200000">
              <a:off x="3690337" y="3291840"/>
              <a:ext cx="972000" cy="72000"/>
              <a:chOff x="4543610" y="3603811"/>
              <a:chExt cx="93382" cy="1270000"/>
            </a:xfrm>
            <a:solidFill>
              <a:srgbClr val="FFFF00"/>
            </a:solidFill>
            <a:scene3d>
              <a:camera prst="legacyPerspectiveFront" fov="2700000">
                <a:rot lat="600000" lon="600000" rev="0"/>
              </a:camera>
              <a:lightRig rig="threePt" dir="t"/>
            </a:scene3d>
          </p:grpSpPr>
          <p:sp>
            <p:nvSpPr>
              <p:cNvPr id="283" name="矩形 195">
                <a:extLst>
                  <a:ext uri="{FF2B5EF4-FFF2-40B4-BE49-F238E27FC236}">
                    <a16:creationId xmlns:a16="http://schemas.microsoft.com/office/drawing/2014/main" id="{B3CB7C2B-684B-4444-A31B-1907B0312815}"/>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84" name="补位_1">
                <a:extLst>
                  <a:ext uri="{FF2B5EF4-FFF2-40B4-BE49-F238E27FC236}">
                    <a16:creationId xmlns:a16="http://schemas.microsoft.com/office/drawing/2014/main" id="{1AA4EED1-87FB-425D-BA65-474177DE1208}"/>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6" name="组合 200">
              <a:extLst>
                <a:ext uri="{FF2B5EF4-FFF2-40B4-BE49-F238E27FC236}">
                  <a16:creationId xmlns:a16="http://schemas.microsoft.com/office/drawing/2014/main" id="{9985B00F-1F3B-463C-A7B5-AADED5B488EB}"/>
                </a:ext>
              </a:extLst>
            </p:cNvPr>
            <p:cNvGrpSpPr/>
            <p:nvPr/>
          </p:nvGrpSpPr>
          <p:grpSpPr>
            <a:xfrm rot="16200000">
              <a:off x="4466717" y="3291840"/>
              <a:ext cx="648000" cy="90000"/>
              <a:chOff x="4543610" y="3603811"/>
              <a:chExt cx="93382" cy="1270000"/>
            </a:xfrm>
            <a:solidFill>
              <a:srgbClr val="FFFF00"/>
            </a:solidFill>
            <a:scene3d>
              <a:camera prst="legacyPerspectiveFront" fov="2700000">
                <a:rot lat="600000" lon="600000" rev="0"/>
              </a:camera>
              <a:lightRig rig="threePt" dir="t"/>
            </a:scene3d>
          </p:grpSpPr>
          <p:sp>
            <p:nvSpPr>
              <p:cNvPr id="281" name="矩形 201">
                <a:extLst>
                  <a:ext uri="{FF2B5EF4-FFF2-40B4-BE49-F238E27FC236}">
                    <a16:creationId xmlns:a16="http://schemas.microsoft.com/office/drawing/2014/main" id="{75326E98-F4B0-4458-A44B-F56108DBCF48}"/>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82" name="补位_1">
                <a:extLst>
                  <a:ext uri="{FF2B5EF4-FFF2-40B4-BE49-F238E27FC236}">
                    <a16:creationId xmlns:a16="http://schemas.microsoft.com/office/drawing/2014/main" id="{71BB9474-F060-4FD5-A56C-D5F5AE98D177}"/>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7" name="组合 203">
              <a:extLst>
                <a:ext uri="{FF2B5EF4-FFF2-40B4-BE49-F238E27FC236}">
                  <a16:creationId xmlns:a16="http://schemas.microsoft.com/office/drawing/2014/main" id="{6F593C9F-0660-4CE4-A1A2-54BF665B77A8}"/>
                </a:ext>
              </a:extLst>
            </p:cNvPr>
            <p:cNvGrpSpPr/>
            <p:nvPr/>
          </p:nvGrpSpPr>
          <p:grpSpPr>
            <a:xfrm rot="16200000">
              <a:off x="4551467" y="3291840"/>
              <a:ext cx="648000" cy="90000"/>
              <a:chOff x="4543610" y="3603811"/>
              <a:chExt cx="93382" cy="1270000"/>
            </a:xfrm>
            <a:solidFill>
              <a:srgbClr val="FFFF00"/>
            </a:solidFill>
            <a:scene3d>
              <a:camera prst="legacyPerspectiveFront" fov="2700000">
                <a:rot lat="600000" lon="600000" rev="0"/>
              </a:camera>
              <a:lightRig rig="threePt" dir="t"/>
            </a:scene3d>
          </p:grpSpPr>
          <p:sp>
            <p:nvSpPr>
              <p:cNvPr id="279" name="矩形 204">
                <a:extLst>
                  <a:ext uri="{FF2B5EF4-FFF2-40B4-BE49-F238E27FC236}">
                    <a16:creationId xmlns:a16="http://schemas.microsoft.com/office/drawing/2014/main" id="{2DA07F20-6152-4DB2-BDC3-494FD1732A99}"/>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80" name="补位_1">
                <a:extLst>
                  <a:ext uri="{FF2B5EF4-FFF2-40B4-BE49-F238E27FC236}">
                    <a16:creationId xmlns:a16="http://schemas.microsoft.com/office/drawing/2014/main" id="{43FD5A87-F966-4594-B26B-9877B5AEC010}"/>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38" name="组合 218">
              <a:extLst>
                <a:ext uri="{FF2B5EF4-FFF2-40B4-BE49-F238E27FC236}">
                  <a16:creationId xmlns:a16="http://schemas.microsoft.com/office/drawing/2014/main" id="{FFE2D6D1-C59F-4894-A8D3-5FDBAD12F6D2}"/>
                </a:ext>
              </a:extLst>
            </p:cNvPr>
            <p:cNvGrpSpPr/>
            <p:nvPr/>
          </p:nvGrpSpPr>
          <p:grpSpPr>
            <a:xfrm rot="16200000">
              <a:off x="6017189" y="3291840"/>
              <a:ext cx="648000" cy="90000"/>
              <a:chOff x="4543610" y="3603811"/>
              <a:chExt cx="93382" cy="1270000"/>
            </a:xfrm>
            <a:solidFill>
              <a:srgbClr val="FFFF00"/>
            </a:solidFill>
            <a:scene3d>
              <a:camera prst="legacyPerspectiveFront" fov="2700000">
                <a:rot lat="600000" lon="600000" rev="0"/>
              </a:camera>
              <a:lightRig rig="threePt" dir="t"/>
            </a:scene3d>
          </p:grpSpPr>
          <p:sp>
            <p:nvSpPr>
              <p:cNvPr id="277" name="矩形 219">
                <a:extLst>
                  <a:ext uri="{FF2B5EF4-FFF2-40B4-BE49-F238E27FC236}">
                    <a16:creationId xmlns:a16="http://schemas.microsoft.com/office/drawing/2014/main" id="{6CD9F347-11F2-430C-9241-E9C68CDEA295}"/>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78" name="补位_1">
                <a:extLst>
                  <a:ext uri="{FF2B5EF4-FFF2-40B4-BE49-F238E27FC236}">
                    <a16:creationId xmlns:a16="http://schemas.microsoft.com/office/drawing/2014/main" id="{42FF9572-E0FE-4149-BE19-61F78644DAAE}"/>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sp>
          <p:nvSpPr>
            <p:cNvPr id="239" name="矩形 224">
              <a:extLst>
                <a:ext uri="{FF2B5EF4-FFF2-40B4-BE49-F238E27FC236}">
                  <a16:creationId xmlns:a16="http://schemas.microsoft.com/office/drawing/2014/main" id="{D032AEB8-3ADC-4FED-BCCC-E50D05746729}"/>
                </a:ext>
              </a:extLst>
            </p:cNvPr>
            <p:cNvSpPr/>
            <p:nvPr/>
          </p:nvSpPr>
          <p:spPr>
            <a:xfrm rot="16200000" flipH="1">
              <a:off x="6099020" y="3301366"/>
              <a:ext cx="648000" cy="72000"/>
            </a:xfrm>
            <a:prstGeom prst="rect">
              <a:avLst/>
            </a:prstGeom>
            <a:solidFill>
              <a:srgbClr val="FFFF00"/>
            </a:solidFill>
            <a:ln>
              <a:solidFill>
                <a:schemeClr val="tx2"/>
              </a:solidFill>
            </a:ln>
            <a:scene3d>
              <a:camera prst="legacyPerspectiveFront" fov="2700000">
                <a:rot lat="600000" lon="600000" rev="0"/>
              </a:camera>
              <a:lightRig rig="threePt" dir="t"/>
            </a:scene3d>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grpSp>
          <p:nvGrpSpPr>
            <p:cNvPr id="240" name="组合 238">
              <a:extLst>
                <a:ext uri="{FF2B5EF4-FFF2-40B4-BE49-F238E27FC236}">
                  <a16:creationId xmlns:a16="http://schemas.microsoft.com/office/drawing/2014/main" id="{7897208E-3501-4DA9-8ECB-CF620563A09E}"/>
                </a:ext>
              </a:extLst>
            </p:cNvPr>
            <p:cNvGrpSpPr/>
            <p:nvPr/>
          </p:nvGrpSpPr>
          <p:grpSpPr>
            <a:xfrm rot="16200000">
              <a:off x="7153161" y="3291840"/>
              <a:ext cx="1296000" cy="46800"/>
              <a:chOff x="4543610" y="3603811"/>
              <a:chExt cx="93382" cy="1270000"/>
            </a:xfrm>
            <a:solidFill>
              <a:srgbClr val="FFFF00"/>
            </a:solidFill>
            <a:scene3d>
              <a:camera prst="legacyPerspectiveFront" fov="2700000">
                <a:rot lat="600000" lon="600000" rev="0"/>
              </a:camera>
              <a:lightRig rig="threePt" dir="t"/>
            </a:scene3d>
          </p:grpSpPr>
          <p:sp>
            <p:nvSpPr>
              <p:cNvPr id="275" name="矩形 239">
                <a:extLst>
                  <a:ext uri="{FF2B5EF4-FFF2-40B4-BE49-F238E27FC236}">
                    <a16:creationId xmlns:a16="http://schemas.microsoft.com/office/drawing/2014/main" id="{C9A0EA89-3197-409A-B7A3-AFBF8D4EA935}"/>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76" name="补位_1">
                <a:extLst>
                  <a:ext uri="{FF2B5EF4-FFF2-40B4-BE49-F238E27FC236}">
                    <a16:creationId xmlns:a16="http://schemas.microsoft.com/office/drawing/2014/main" id="{FC0F697C-C8BF-4D0C-8571-FAA971189C0C}"/>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41" name="组合 241">
              <a:extLst>
                <a:ext uri="{FF2B5EF4-FFF2-40B4-BE49-F238E27FC236}">
                  <a16:creationId xmlns:a16="http://schemas.microsoft.com/office/drawing/2014/main" id="{9DE0FC47-71E6-4712-9925-AB65FE445AFF}"/>
                </a:ext>
              </a:extLst>
            </p:cNvPr>
            <p:cNvGrpSpPr/>
            <p:nvPr/>
          </p:nvGrpSpPr>
          <p:grpSpPr>
            <a:xfrm rot="16200000">
              <a:off x="7204240" y="3291840"/>
              <a:ext cx="1296000" cy="36000"/>
              <a:chOff x="4543610" y="3603811"/>
              <a:chExt cx="93382" cy="1270000"/>
            </a:xfrm>
            <a:solidFill>
              <a:srgbClr val="FFFF00"/>
            </a:solidFill>
            <a:scene3d>
              <a:camera prst="legacyPerspectiveFront" fov="2700000">
                <a:rot lat="600000" lon="600000" rev="0"/>
              </a:camera>
              <a:lightRig rig="threePt" dir="t"/>
            </a:scene3d>
          </p:grpSpPr>
          <p:sp>
            <p:nvSpPr>
              <p:cNvPr id="273" name="矩形 242">
                <a:extLst>
                  <a:ext uri="{FF2B5EF4-FFF2-40B4-BE49-F238E27FC236}">
                    <a16:creationId xmlns:a16="http://schemas.microsoft.com/office/drawing/2014/main" id="{53560E11-D975-462D-AC63-EDEF015C7975}"/>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74" name="补位_1">
                <a:extLst>
                  <a:ext uri="{FF2B5EF4-FFF2-40B4-BE49-F238E27FC236}">
                    <a16:creationId xmlns:a16="http://schemas.microsoft.com/office/drawing/2014/main" id="{406B1F54-B4D4-40F8-8A97-D61E47C7603E}"/>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42" name="组合 247">
              <a:extLst>
                <a:ext uri="{FF2B5EF4-FFF2-40B4-BE49-F238E27FC236}">
                  <a16:creationId xmlns:a16="http://schemas.microsoft.com/office/drawing/2014/main" id="{928D2477-F6F7-417D-8A85-9B4C231A8ABA}"/>
                </a:ext>
              </a:extLst>
            </p:cNvPr>
            <p:cNvGrpSpPr/>
            <p:nvPr/>
          </p:nvGrpSpPr>
          <p:grpSpPr>
            <a:xfrm rot="16200000">
              <a:off x="7599202" y="3291840"/>
              <a:ext cx="1512000" cy="36000"/>
              <a:chOff x="4543610" y="3603811"/>
              <a:chExt cx="93382" cy="1270000"/>
            </a:xfrm>
            <a:solidFill>
              <a:srgbClr val="FFFF00"/>
            </a:solidFill>
            <a:scene3d>
              <a:camera prst="legacyPerspectiveFront" fov="2700000">
                <a:rot lat="600000" lon="600000" rev="0"/>
              </a:camera>
              <a:lightRig rig="threePt" dir="t"/>
            </a:scene3d>
          </p:grpSpPr>
          <p:sp>
            <p:nvSpPr>
              <p:cNvPr id="271" name="矩形 248">
                <a:extLst>
                  <a:ext uri="{FF2B5EF4-FFF2-40B4-BE49-F238E27FC236}">
                    <a16:creationId xmlns:a16="http://schemas.microsoft.com/office/drawing/2014/main" id="{4B912856-CFF6-4992-8600-B283F83A6FE3}"/>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72" name="补位_1">
                <a:extLst>
                  <a:ext uri="{FF2B5EF4-FFF2-40B4-BE49-F238E27FC236}">
                    <a16:creationId xmlns:a16="http://schemas.microsoft.com/office/drawing/2014/main" id="{4E6FC645-A026-43BB-B9FF-931E27D0199A}"/>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43" name="组合 250">
              <a:extLst>
                <a:ext uri="{FF2B5EF4-FFF2-40B4-BE49-F238E27FC236}">
                  <a16:creationId xmlns:a16="http://schemas.microsoft.com/office/drawing/2014/main" id="{8A921B91-D74C-431B-B20A-F0775FF61AF2}"/>
                </a:ext>
              </a:extLst>
            </p:cNvPr>
            <p:cNvGrpSpPr/>
            <p:nvPr/>
          </p:nvGrpSpPr>
          <p:grpSpPr>
            <a:xfrm rot="16200000">
              <a:off x="7639628" y="3291840"/>
              <a:ext cx="1512000" cy="36000"/>
              <a:chOff x="4543610" y="3603811"/>
              <a:chExt cx="93382" cy="1270000"/>
            </a:xfrm>
            <a:solidFill>
              <a:srgbClr val="FFFF00"/>
            </a:solidFill>
            <a:scene3d>
              <a:camera prst="legacyPerspectiveFront" fov="2700000">
                <a:rot lat="600000" lon="600000" rev="0"/>
              </a:camera>
              <a:lightRig rig="threePt" dir="t"/>
            </a:scene3d>
          </p:grpSpPr>
          <p:sp>
            <p:nvSpPr>
              <p:cNvPr id="269" name="矩形 251">
                <a:extLst>
                  <a:ext uri="{FF2B5EF4-FFF2-40B4-BE49-F238E27FC236}">
                    <a16:creationId xmlns:a16="http://schemas.microsoft.com/office/drawing/2014/main" id="{548CDF5B-1532-49A8-938D-85455DCEE63B}"/>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70" name="补位_1">
                <a:extLst>
                  <a:ext uri="{FF2B5EF4-FFF2-40B4-BE49-F238E27FC236}">
                    <a16:creationId xmlns:a16="http://schemas.microsoft.com/office/drawing/2014/main" id="{94ED260E-6005-45CA-BCBB-782BD31115AA}"/>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sp>
          <p:nvSpPr>
            <p:cNvPr id="244" name="矩形 254">
              <a:extLst>
                <a:ext uri="{FF2B5EF4-FFF2-40B4-BE49-F238E27FC236}">
                  <a16:creationId xmlns:a16="http://schemas.microsoft.com/office/drawing/2014/main" id="{9A5866F8-3FB4-4641-9099-C8FB06D18CC3}"/>
                </a:ext>
              </a:extLst>
            </p:cNvPr>
            <p:cNvSpPr/>
            <p:nvPr/>
          </p:nvSpPr>
          <p:spPr>
            <a:xfrm rot="16200000" flipH="1">
              <a:off x="2250957" y="3291840"/>
              <a:ext cx="1512000" cy="36000"/>
            </a:xfrm>
            <a:prstGeom prst="rect">
              <a:avLst/>
            </a:prstGeom>
            <a:solidFill>
              <a:srgbClr val="FFFF00"/>
            </a:solidFill>
            <a:ln>
              <a:solidFill>
                <a:schemeClr val="tx2"/>
              </a:solidFill>
            </a:ln>
            <a:scene3d>
              <a:camera prst="legacyPerspectiveFront" fov="2700000">
                <a:rot lat="600000" lon="600000" rev="0"/>
              </a:camera>
              <a:lightRig rig="threePt" dir="t"/>
            </a:scene3d>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cxnSp>
          <p:nvCxnSpPr>
            <p:cNvPr id="245" name="Elbow Connector 92">
              <a:extLst>
                <a:ext uri="{FF2B5EF4-FFF2-40B4-BE49-F238E27FC236}">
                  <a16:creationId xmlns:a16="http://schemas.microsoft.com/office/drawing/2014/main" id="{C04CE46A-FD02-4C67-A03F-24E6E869D52F}"/>
                </a:ext>
              </a:extLst>
            </p:cNvPr>
            <p:cNvCxnSpPr>
              <a:cxnSpLocks/>
              <a:stCxn id="244" idx="1"/>
            </p:cNvCxnSpPr>
            <p:nvPr/>
          </p:nvCxnSpPr>
          <p:spPr>
            <a:xfrm rot="5400000" flipH="1" flipV="1">
              <a:off x="5676830" y="-142533"/>
              <a:ext cx="26501" cy="5366247"/>
            </a:xfrm>
            <a:prstGeom prst="bentConnector3">
              <a:avLst>
                <a:gd name="adj1" fmla="val 237583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Elbow Connector 92">
              <a:extLst>
                <a:ext uri="{FF2B5EF4-FFF2-40B4-BE49-F238E27FC236}">
                  <a16:creationId xmlns:a16="http://schemas.microsoft.com/office/drawing/2014/main" id="{10337164-302B-40F1-A98A-25389069CA53}"/>
                </a:ext>
              </a:extLst>
            </p:cNvPr>
            <p:cNvCxnSpPr>
              <a:cxnSpLocks/>
              <a:stCxn id="287" idx="3"/>
            </p:cNvCxnSpPr>
            <p:nvPr/>
          </p:nvCxnSpPr>
          <p:spPr>
            <a:xfrm rot="16200000" flipH="1">
              <a:off x="5653207" y="564600"/>
              <a:ext cx="3600" cy="4208881"/>
            </a:xfrm>
            <a:prstGeom prst="bentConnector3">
              <a:avLst>
                <a:gd name="adj1" fmla="val -9955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Elbow Connector 92">
              <a:extLst>
                <a:ext uri="{FF2B5EF4-FFF2-40B4-BE49-F238E27FC236}">
                  <a16:creationId xmlns:a16="http://schemas.microsoft.com/office/drawing/2014/main" id="{1FE80448-1581-4C25-A1BF-9F675BF04F76}"/>
                </a:ext>
              </a:extLst>
            </p:cNvPr>
            <p:cNvCxnSpPr>
              <a:cxnSpLocks/>
            </p:cNvCxnSpPr>
            <p:nvPr/>
          </p:nvCxnSpPr>
          <p:spPr>
            <a:xfrm rot="5400000" flipH="1" flipV="1">
              <a:off x="5613228" y="1369555"/>
              <a:ext cx="12700" cy="2873783"/>
            </a:xfrm>
            <a:prstGeom prst="bentConnector3">
              <a:avLst>
                <a:gd name="adj1" fmla="val 2336693"/>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8" name="Elbow Connector 92">
              <a:extLst>
                <a:ext uri="{FF2B5EF4-FFF2-40B4-BE49-F238E27FC236}">
                  <a16:creationId xmlns:a16="http://schemas.microsoft.com/office/drawing/2014/main" id="{6241FF23-D442-4896-93C4-41B804DA37C4}"/>
                </a:ext>
              </a:extLst>
            </p:cNvPr>
            <p:cNvCxnSpPr>
              <a:cxnSpLocks/>
            </p:cNvCxnSpPr>
            <p:nvPr/>
          </p:nvCxnSpPr>
          <p:spPr>
            <a:xfrm rot="5400000" flipH="1" flipV="1">
              <a:off x="5554331" y="2301591"/>
              <a:ext cx="2890" cy="1360619"/>
            </a:xfrm>
            <a:prstGeom prst="bentConnector3">
              <a:avLst>
                <a:gd name="adj1" fmla="val 1120986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92">
              <a:extLst>
                <a:ext uri="{FF2B5EF4-FFF2-40B4-BE49-F238E27FC236}">
                  <a16:creationId xmlns:a16="http://schemas.microsoft.com/office/drawing/2014/main" id="{45DA8826-94FD-4084-A4AD-71978E4FF632}"/>
                </a:ext>
              </a:extLst>
            </p:cNvPr>
            <p:cNvCxnSpPr>
              <a:cxnSpLocks/>
            </p:cNvCxnSpPr>
            <p:nvPr/>
          </p:nvCxnSpPr>
          <p:spPr>
            <a:xfrm flipV="1">
              <a:off x="2450592" y="1765254"/>
              <a:ext cx="6486780" cy="1514638"/>
            </a:xfrm>
            <a:prstGeom prst="bentConnector3">
              <a:avLst>
                <a:gd name="adj1" fmla="val 43"/>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0" name="Flowchart: Or 249">
              <a:extLst>
                <a:ext uri="{FF2B5EF4-FFF2-40B4-BE49-F238E27FC236}">
                  <a16:creationId xmlns:a16="http://schemas.microsoft.com/office/drawing/2014/main" id="{5ABCC7D7-480F-4EBE-B28E-2A29C5CFCD6F}"/>
                </a:ext>
              </a:extLst>
            </p:cNvPr>
            <p:cNvSpPr/>
            <p:nvPr/>
          </p:nvSpPr>
          <p:spPr>
            <a:xfrm>
              <a:off x="8787262" y="3126341"/>
              <a:ext cx="307101" cy="307101"/>
            </a:xfrm>
            <a:prstGeom prst="flowChartOr">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cxnSp>
          <p:nvCxnSpPr>
            <p:cNvPr id="251" name="直接箭头连接符 34">
              <a:extLst>
                <a:ext uri="{FF2B5EF4-FFF2-40B4-BE49-F238E27FC236}">
                  <a16:creationId xmlns:a16="http://schemas.microsoft.com/office/drawing/2014/main" id="{06687F79-D140-4FD5-889A-46AA06AD77B7}"/>
                </a:ext>
              </a:extLst>
            </p:cNvPr>
            <p:cNvCxnSpPr>
              <a:cxnSpLocks/>
            </p:cNvCxnSpPr>
            <p:nvPr/>
          </p:nvCxnSpPr>
          <p:spPr>
            <a:xfrm flipV="1">
              <a:off x="7880275" y="3294937"/>
              <a:ext cx="300823" cy="17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2" name="直接箭头连接符 32">
              <a:extLst>
                <a:ext uri="{FF2B5EF4-FFF2-40B4-BE49-F238E27FC236}">
                  <a16:creationId xmlns:a16="http://schemas.microsoft.com/office/drawing/2014/main" id="{F00EEC65-54E6-49DA-B0FD-25F6E9F1316C}"/>
                </a:ext>
              </a:extLst>
            </p:cNvPr>
            <p:cNvCxnSpPr/>
            <p:nvPr/>
          </p:nvCxnSpPr>
          <p:spPr>
            <a:xfrm>
              <a:off x="6456289" y="3291840"/>
              <a:ext cx="314366" cy="127"/>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53" name="组合 228">
              <a:extLst>
                <a:ext uri="{FF2B5EF4-FFF2-40B4-BE49-F238E27FC236}">
                  <a16:creationId xmlns:a16="http://schemas.microsoft.com/office/drawing/2014/main" id="{EC0B8B7A-27BE-4E38-95EB-977B7DC714B4}"/>
                </a:ext>
              </a:extLst>
            </p:cNvPr>
            <p:cNvGrpSpPr/>
            <p:nvPr/>
          </p:nvGrpSpPr>
          <p:grpSpPr>
            <a:xfrm rot="16200000">
              <a:off x="6630821" y="3291840"/>
              <a:ext cx="972000" cy="72000"/>
              <a:chOff x="4543610" y="3603811"/>
              <a:chExt cx="93382" cy="1270000"/>
            </a:xfrm>
            <a:solidFill>
              <a:srgbClr val="FFFF00"/>
            </a:solidFill>
            <a:scene3d>
              <a:camera prst="legacyPerspectiveFront" fov="2700000">
                <a:rot lat="600000" lon="600000" rev="0"/>
              </a:camera>
              <a:lightRig rig="threePt" dir="t"/>
            </a:scene3d>
          </p:grpSpPr>
          <p:sp>
            <p:nvSpPr>
              <p:cNvPr id="267" name="矩形 229">
                <a:extLst>
                  <a:ext uri="{FF2B5EF4-FFF2-40B4-BE49-F238E27FC236}">
                    <a16:creationId xmlns:a16="http://schemas.microsoft.com/office/drawing/2014/main" id="{50390197-CF85-41E3-9013-9ECEC7CE1AC4}"/>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68" name="补位_1">
                <a:extLst>
                  <a:ext uri="{FF2B5EF4-FFF2-40B4-BE49-F238E27FC236}">
                    <a16:creationId xmlns:a16="http://schemas.microsoft.com/office/drawing/2014/main" id="{A1C76C49-CB9E-4247-81C3-77EBF49615B7}"/>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nvGrpSpPr>
            <p:cNvPr id="254" name="组合 234">
              <a:extLst>
                <a:ext uri="{FF2B5EF4-FFF2-40B4-BE49-F238E27FC236}">
                  <a16:creationId xmlns:a16="http://schemas.microsoft.com/office/drawing/2014/main" id="{6E8A4C1C-470C-4787-9BFA-52E7D424BA5F}"/>
                </a:ext>
              </a:extLst>
            </p:cNvPr>
            <p:cNvGrpSpPr/>
            <p:nvPr/>
          </p:nvGrpSpPr>
          <p:grpSpPr>
            <a:xfrm rot="16200000">
              <a:off x="6709466" y="3296603"/>
              <a:ext cx="972000" cy="61200"/>
              <a:chOff x="4543610" y="3603811"/>
              <a:chExt cx="93382" cy="1270000"/>
            </a:xfrm>
            <a:solidFill>
              <a:srgbClr val="FFFF00"/>
            </a:solidFill>
            <a:scene3d>
              <a:camera prst="legacyPerspectiveFront" fov="2700000">
                <a:rot lat="600000" lon="600000" rev="0"/>
              </a:camera>
              <a:lightRig rig="threePt" dir="t"/>
            </a:scene3d>
          </p:grpSpPr>
          <p:sp>
            <p:nvSpPr>
              <p:cNvPr id="265" name="矩形 235">
                <a:extLst>
                  <a:ext uri="{FF2B5EF4-FFF2-40B4-BE49-F238E27FC236}">
                    <a16:creationId xmlns:a16="http://schemas.microsoft.com/office/drawing/2014/main" id="{ABFAC6E1-F12C-49AF-A5B6-849F2B5DA337}"/>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66" name="补位_1">
                <a:extLst>
                  <a:ext uri="{FF2B5EF4-FFF2-40B4-BE49-F238E27FC236}">
                    <a16:creationId xmlns:a16="http://schemas.microsoft.com/office/drawing/2014/main" id="{D245A95A-1EEB-45BC-8F40-B75936A40B0F}"/>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cxnSp>
          <p:nvCxnSpPr>
            <p:cNvPr id="255" name="直接箭头连接符 77">
              <a:extLst>
                <a:ext uri="{FF2B5EF4-FFF2-40B4-BE49-F238E27FC236}">
                  <a16:creationId xmlns:a16="http://schemas.microsoft.com/office/drawing/2014/main" id="{5ED255F1-484A-45B4-972B-225CA7F4D527}"/>
                </a:ext>
              </a:extLst>
            </p:cNvPr>
            <p:cNvCxnSpPr>
              <a:cxnSpLocks/>
            </p:cNvCxnSpPr>
            <p:nvPr/>
          </p:nvCxnSpPr>
          <p:spPr>
            <a:xfrm>
              <a:off x="7228856" y="3291840"/>
              <a:ext cx="323848" cy="5"/>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6" name="直接箭头连接符 80">
              <a:extLst>
                <a:ext uri="{FF2B5EF4-FFF2-40B4-BE49-F238E27FC236}">
                  <a16:creationId xmlns:a16="http://schemas.microsoft.com/office/drawing/2014/main" id="{AFFFEDBA-909B-4D42-AA69-1F80B207E3E6}"/>
                </a:ext>
              </a:extLst>
            </p:cNvPr>
            <p:cNvCxnSpPr>
              <a:cxnSpLocks/>
            </p:cNvCxnSpPr>
            <p:nvPr/>
          </p:nvCxnSpPr>
          <p:spPr>
            <a:xfrm flipV="1">
              <a:off x="8472369" y="3291840"/>
              <a:ext cx="314893" cy="3447"/>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7" name="直接箭头连接符 28">
              <a:extLst>
                <a:ext uri="{FF2B5EF4-FFF2-40B4-BE49-F238E27FC236}">
                  <a16:creationId xmlns:a16="http://schemas.microsoft.com/office/drawing/2014/main" id="{EE735B3C-8826-4E76-9ADE-28FCB847C328}"/>
                </a:ext>
              </a:extLst>
            </p:cNvPr>
            <p:cNvCxnSpPr>
              <a:cxnSpLocks/>
            </p:cNvCxnSpPr>
            <p:nvPr/>
          </p:nvCxnSpPr>
          <p:spPr>
            <a:xfrm flipV="1">
              <a:off x="3575555" y="3291840"/>
              <a:ext cx="312723" cy="1215"/>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8" name="直接箭头连接符 29">
              <a:extLst>
                <a:ext uri="{FF2B5EF4-FFF2-40B4-BE49-F238E27FC236}">
                  <a16:creationId xmlns:a16="http://schemas.microsoft.com/office/drawing/2014/main" id="{EF9ED67A-2609-41FF-9EE8-6BC551474619}"/>
                </a:ext>
              </a:extLst>
            </p:cNvPr>
            <p:cNvCxnSpPr>
              <a:cxnSpLocks/>
            </p:cNvCxnSpPr>
            <p:nvPr/>
          </p:nvCxnSpPr>
          <p:spPr>
            <a:xfrm flipV="1">
              <a:off x="4213925" y="3291840"/>
              <a:ext cx="321563" cy="622"/>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9" name="直接箭头连接符 26">
              <a:extLst>
                <a:ext uri="{FF2B5EF4-FFF2-40B4-BE49-F238E27FC236}">
                  <a16:creationId xmlns:a16="http://schemas.microsoft.com/office/drawing/2014/main" id="{F94AC23C-8506-45B5-BE33-2E77E2FF1B27}"/>
                </a:ext>
              </a:extLst>
            </p:cNvPr>
            <p:cNvCxnSpPr>
              <a:cxnSpLocks/>
            </p:cNvCxnSpPr>
            <p:nvPr/>
          </p:nvCxnSpPr>
          <p:spPr>
            <a:xfrm>
              <a:off x="1982419" y="3285451"/>
              <a:ext cx="864235" cy="83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0" name="直接箭头连接符 27">
              <a:extLst>
                <a:ext uri="{FF2B5EF4-FFF2-40B4-BE49-F238E27FC236}">
                  <a16:creationId xmlns:a16="http://schemas.microsoft.com/office/drawing/2014/main" id="{E187FF83-2DE3-428C-954A-E2AC3235AA5F}"/>
                </a:ext>
              </a:extLst>
            </p:cNvPr>
            <p:cNvCxnSpPr/>
            <p:nvPr/>
          </p:nvCxnSpPr>
          <p:spPr>
            <a:xfrm rot="16200000">
              <a:off x="3185507" y="3162818"/>
              <a:ext cx="1215" cy="26353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1" name="直接箭头连接符 30">
              <a:extLst>
                <a:ext uri="{FF2B5EF4-FFF2-40B4-BE49-F238E27FC236}">
                  <a16:creationId xmlns:a16="http://schemas.microsoft.com/office/drawing/2014/main" id="{E4FD334A-AD2E-406F-8C3D-D32EABA49CDD}"/>
                </a:ext>
              </a:extLst>
            </p:cNvPr>
            <p:cNvCxnSpPr>
              <a:cxnSpLocks/>
            </p:cNvCxnSpPr>
            <p:nvPr/>
          </p:nvCxnSpPr>
          <p:spPr>
            <a:xfrm>
              <a:off x="4949909" y="3291840"/>
              <a:ext cx="1045168" cy="10273"/>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62" name="组合 247">
              <a:extLst>
                <a:ext uri="{FF2B5EF4-FFF2-40B4-BE49-F238E27FC236}">
                  <a16:creationId xmlns:a16="http://schemas.microsoft.com/office/drawing/2014/main" id="{09B3CBA6-7A90-4D07-BEA5-2FB4C13FD551}"/>
                </a:ext>
              </a:extLst>
            </p:cNvPr>
            <p:cNvGrpSpPr/>
            <p:nvPr/>
          </p:nvGrpSpPr>
          <p:grpSpPr>
            <a:xfrm rot="16200000">
              <a:off x="7685169" y="3291832"/>
              <a:ext cx="1512000" cy="36000"/>
              <a:chOff x="4543610" y="3603811"/>
              <a:chExt cx="93382" cy="1270000"/>
            </a:xfrm>
            <a:solidFill>
              <a:srgbClr val="FFFF00"/>
            </a:solidFill>
            <a:scene3d>
              <a:camera prst="legacyPerspectiveFront" fov="2700000">
                <a:rot lat="600000" lon="600000" rev="0"/>
              </a:camera>
              <a:lightRig rig="threePt" dir="t"/>
            </a:scene3d>
          </p:grpSpPr>
          <p:sp>
            <p:nvSpPr>
              <p:cNvPr id="263" name="矩形 248">
                <a:extLst>
                  <a:ext uri="{FF2B5EF4-FFF2-40B4-BE49-F238E27FC236}">
                    <a16:creationId xmlns:a16="http://schemas.microsoft.com/office/drawing/2014/main" id="{C850F5DC-7100-4163-B9E6-005447D4D968}"/>
                  </a:ext>
                </a:extLst>
              </p:cNvPr>
              <p:cNvSpPr/>
              <p:nvPr/>
            </p:nvSpPr>
            <p:spPr>
              <a:xfrm flipH="1">
                <a:off x="4543610" y="3603811"/>
                <a:ext cx="93382" cy="1270000"/>
              </a:xfrm>
              <a:prstGeom prst="rect">
                <a:avLst/>
              </a:prstGeom>
              <a:grpFill/>
              <a:ln>
                <a:solidFill>
                  <a:schemeClr val="tx2"/>
                </a:solidFill>
              </a:ln>
              <a:sp3d z="635000">
                <a:bevelT w="0" h="635000"/>
                <a:bevelB w="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Arial" panose="020B0604020202020204" pitchFamily="34" charset="0"/>
                  <a:cs typeface="Arial" panose="020B0604020202020204" pitchFamily="34" charset="0"/>
                </a:endParaRPr>
              </a:p>
            </p:txBody>
          </p:sp>
          <p:sp>
            <p:nvSpPr>
              <p:cNvPr id="264" name="补位_1">
                <a:extLst>
                  <a:ext uri="{FF2B5EF4-FFF2-40B4-BE49-F238E27FC236}">
                    <a16:creationId xmlns:a16="http://schemas.microsoft.com/office/drawing/2014/main" id="{8D57426E-8F4C-40C2-8534-5D6E2B17DA2D}"/>
                  </a:ext>
                </a:extLst>
              </p:cNvPr>
              <p:cNvSpPr/>
              <p:nvPr/>
            </p:nvSpPr>
            <p:spPr>
              <a:xfrm>
                <a:off x="4543610" y="3603811"/>
                <a:ext cx="93382" cy="1270000"/>
              </a:xfrm>
              <a:prstGeom prst="rect">
                <a:avLst/>
              </a:prstGeom>
              <a:grpFill/>
              <a:ln w="12700" cap="flat" cmpd="sng" algn="ctr">
                <a:solidFill>
                  <a:schemeClr val="tx2"/>
                </a:solidFill>
                <a:prstDash val="solid"/>
                <a:miter lim="800000"/>
              </a:ln>
              <a:effectLst/>
              <a:sp3d z="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grpSp>
      </p:grpSp>
      <p:grpSp>
        <p:nvGrpSpPr>
          <p:cNvPr id="189" name="组合 31">
            <a:extLst>
              <a:ext uri="{FF2B5EF4-FFF2-40B4-BE49-F238E27FC236}">
                <a16:creationId xmlns:a16="http://schemas.microsoft.com/office/drawing/2014/main" id="{DD49FA56-F1B5-43F0-BDE7-3D57FBEEDFFD}"/>
              </a:ext>
            </a:extLst>
          </p:cNvPr>
          <p:cNvGrpSpPr/>
          <p:nvPr/>
        </p:nvGrpSpPr>
        <p:grpSpPr>
          <a:xfrm>
            <a:off x="2705724" y="2518704"/>
            <a:ext cx="1487602" cy="714050"/>
            <a:chOff x="2171971" y="483343"/>
            <a:chExt cx="2303134" cy="1077588"/>
          </a:xfrm>
          <a:noFill/>
        </p:grpSpPr>
        <p:sp>
          <p:nvSpPr>
            <p:cNvPr id="199" name="Cube 112">
              <a:extLst>
                <a:ext uri="{FF2B5EF4-FFF2-40B4-BE49-F238E27FC236}">
                  <a16:creationId xmlns:a16="http://schemas.microsoft.com/office/drawing/2014/main" id="{2FEC4E88-839C-499E-B647-2ADBFF749473}"/>
                </a:ext>
              </a:extLst>
            </p:cNvPr>
            <p:cNvSpPr/>
            <p:nvPr/>
          </p:nvSpPr>
          <p:spPr>
            <a:xfrm>
              <a:off x="2171971" y="486831"/>
              <a:ext cx="924769" cy="1072977"/>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cxnSp>
          <p:nvCxnSpPr>
            <p:cNvPr id="200" name="Straight Connector 129">
              <a:extLst>
                <a:ext uri="{FF2B5EF4-FFF2-40B4-BE49-F238E27FC236}">
                  <a16:creationId xmlns:a16="http://schemas.microsoft.com/office/drawing/2014/main" id="{E4AFD277-CCE9-46B7-9DEC-949ADDD1C1EF}"/>
                </a:ext>
              </a:extLst>
            </p:cNvPr>
            <p:cNvCxnSpPr/>
            <p:nvPr/>
          </p:nvCxnSpPr>
          <p:spPr>
            <a:xfrm>
              <a:off x="3040103" y="695362"/>
              <a:ext cx="0" cy="539835"/>
            </a:xfrm>
            <a:prstGeom prst="line">
              <a:avLst/>
            </a:prstGeom>
            <a:grpFill/>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1" name="Straight Connector 130">
              <a:extLst>
                <a:ext uri="{FF2B5EF4-FFF2-40B4-BE49-F238E27FC236}">
                  <a16:creationId xmlns:a16="http://schemas.microsoft.com/office/drawing/2014/main" id="{9EDAAD2F-AF17-4D05-ADBB-23DA11B02437}"/>
                </a:ext>
              </a:extLst>
            </p:cNvPr>
            <p:cNvCxnSpPr/>
            <p:nvPr/>
          </p:nvCxnSpPr>
          <p:spPr>
            <a:xfrm rot="5400000">
              <a:off x="3210102" y="1057571"/>
              <a:ext cx="0" cy="335196"/>
            </a:xfrm>
            <a:prstGeom prst="line">
              <a:avLst/>
            </a:prstGeom>
            <a:grpFill/>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131">
              <a:extLst>
                <a:ext uri="{FF2B5EF4-FFF2-40B4-BE49-F238E27FC236}">
                  <a16:creationId xmlns:a16="http://schemas.microsoft.com/office/drawing/2014/main" id="{2DE15DC8-9227-4E30-942E-B4F7288D4766}"/>
                </a:ext>
              </a:extLst>
            </p:cNvPr>
            <p:cNvCxnSpPr/>
            <p:nvPr/>
          </p:nvCxnSpPr>
          <p:spPr>
            <a:xfrm rot="2700000">
              <a:off x="2986558" y="1210791"/>
              <a:ext cx="0" cy="156371"/>
            </a:xfrm>
            <a:prstGeom prst="line">
              <a:avLst/>
            </a:prstGeom>
            <a:grpFill/>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3" name="Cube 115">
              <a:extLst>
                <a:ext uri="{FF2B5EF4-FFF2-40B4-BE49-F238E27FC236}">
                  <a16:creationId xmlns:a16="http://schemas.microsoft.com/office/drawing/2014/main" id="{6A677A27-0033-440D-ABC5-DAD97D859B4B}"/>
                </a:ext>
              </a:extLst>
            </p:cNvPr>
            <p:cNvSpPr/>
            <p:nvPr/>
          </p:nvSpPr>
          <p:spPr>
            <a:xfrm>
              <a:off x="2922817" y="689024"/>
              <a:ext cx="453791" cy="664628"/>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cxnSp>
          <p:nvCxnSpPr>
            <p:cNvPr id="204" name="Straight Connector 136">
              <a:extLst>
                <a:ext uri="{FF2B5EF4-FFF2-40B4-BE49-F238E27FC236}">
                  <a16:creationId xmlns:a16="http://schemas.microsoft.com/office/drawing/2014/main" id="{4CAB1C8B-C56C-40A6-AC2F-85D2BC3E60BF}"/>
                </a:ext>
              </a:extLst>
            </p:cNvPr>
            <p:cNvCxnSpPr/>
            <p:nvPr/>
          </p:nvCxnSpPr>
          <p:spPr>
            <a:xfrm rot="5400000">
              <a:off x="3549075" y="1057571"/>
              <a:ext cx="0" cy="335196"/>
            </a:xfrm>
            <a:prstGeom prst="line">
              <a:avLst/>
            </a:prstGeom>
            <a:grpFill/>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5" name="Cube 138">
              <a:extLst>
                <a:ext uri="{FF2B5EF4-FFF2-40B4-BE49-F238E27FC236}">
                  <a16:creationId xmlns:a16="http://schemas.microsoft.com/office/drawing/2014/main" id="{8960FF42-71F9-4F42-AB98-DE987C535DF1}"/>
                </a:ext>
              </a:extLst>
            </p:cNvPr>
            <p:cNvSpPr/>
            <p:nvPr/>
          </p:nvSpPr>
          <p:spPr>
            <a:xfrm>
              <a:off x="3262882" y="689024"/>
              <a:ext cx="453791" cy="664628"/>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cxnSp>
          <p:nvCxnSpPr>
            <p:cNvPr id="206" name="Straight Connector 142">
              <a:extLst>
                <a:ext uri="{FF2B5EF4-FFF2-40B4-BE49-F238E27FC236}">
                  <a16:creationId xmlns:a16="http://schemas.microsoft.com/office/drawing/2014/main" id="{03ABDAC8-C0C7-4599-865C-1476F1DA3065}"/>
                </a:ext>
              </a:extLst>
            </p:cNvPr>
            <p:cNvCxnSpPr>
              <a:stCxn id="199" idx="1"/>
              <a:endCxn id="199" idx="0"/>
            </p:cNvCxnSpPr>
            <p:nvPr/>
          </p:nvCxnSpPr>
          <p:spPr>
            <a:xfrm flipV="1">
              <a:off x="2518758" y="486832"/>
              <a:ext cx="231192" cy="254312"/>
            </a:xfrm>
            <a:prstGeom prst="line">
              <a:avLst/>
            </a:prstGeom>
            <a:grpFill/>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149">
              <a:extLst>
                <a:ext uri="{FF2B5EF4-FFF2-40B4-BE49-F238E27FC236}">
                  <a16:creationId xmlns:a16="http://schemas.microsoft.com/office/drawing/2014/main" id="{D6E107CE-A6D3-4DF8-B0A2-8D8E3BEDC5D7}"/>
                </a:ext>
              </a:extLst>
            </p:cNvPr>
            <p:cNvCxnSpPr>
              <a:stCxn id="199" idx="3"/>
              <a:endCxn id="199" idx="1"/>
            </p:cNvCxnSpPr>
            <p:nvPr/>
          </p:nvCxnSpPr>
          <p:spPr>
            <a:xfrm flipV="1">
              <a:off x="2518758" y="741143"/>
              <a:ext cx="0" cy="818666"/>
            </a:xfrm>
            <a:prstGeom prst="line">
              <a:avLst/>
            </a:prstGeom>
            <a:grpFill/>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152">
              <a:extLst>
                <a:ext uri="{FF2B5EF4-FFF2-40B4-BE49-F238E27FC236}">
                  <a16:creationId xmlns:a16="http://schemas.microsoft.com/office/drawing/2014/main" id="{163DF490-1858-4DF2-91FE-E60C043DEFA0}"/>
                </a:ext>
              </a:extLst>
            </p:cNvPr>
            <p:cNvCxnSpPr/>
            <p:nvPr/>
          </p:nvCxnSpPr>
          <p:spPr>
            <a:xfrm flipV="1">
              <a:off x="2688756" y="737499"/>
              <a:ext cx="0" cy="818666"/>
            </a:xfrm>
            <a:prstGeom prst="line">
              <a:avLst/>
            </a:prstGeom>
            <a:grpFill/>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153">
              <a:extLst>
                <a:ext uri="{FF2B5EF4-FFF2-40B4-BE49-F238E27FC236}">
                  <a16:creationId xmlns:a16="http://schemas.microsoft.com/office/drawing/2014/main" id="{A6FD0C04-3A8D-48A5-9423-928DEC89AF20}"/>
                </a:ext>
              </a:extLst>
            </p:cNvPr>
            <p:cNvCxnSpPr/>
            <p:nvPr/>
          </p:nvCxnSpPr>
          <p:spPr>
            <a:xfrm flipV="1">
              <a:off x="2340116" y="737499"/>
              <a:ext cx="0" cy="818666"/>
            </a:xfrm>
            <a:prstGeom prst="line">
              <a:avLst/>
            </a:prstGeom>
            <a:grpFill/>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154">
              <a:extLst>
                <a:ext uri="{FF2B5EF4-FFF2-40B4-BE49-F238E27FC236}">
                  <a16:creationId xmlns:a16="http://schemas.microsoft.com/office/drawing/2014/main" id="{89BBE615-06FF-4605-A6E8-A4D1B1755900}"/>
                </a:ext>
              </a:extLst>
            </p:cNvPr>
            <p:cNvCxnSpPr/>
            <p:nvPr/>
          </p:nvCxnSpPr>
          <p:spPr>
            <a:xfrm flipV="1">
              <a:off x="2688755" y="483346"/>
              <a:ext cx="231192" cy="254312"/>
            </a:xfrm>
            <a:prstGeom prst="line">
              <a:avLst/>
            </a:prstGeom>
            <a:grpFill/>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155">
              <a:extLst>
                <a:ext uri="{FF2B5EF4-FFF2-40B4-BE49-F238E27FC236}">
                  <a16:creationId xmlns:a16="http://schemas.microsoft.com/office/drawing/2014/main" id="{5949CB08-BD92-4AE2-A0AD-886A4B0C19BF}"/>
                </a:ext>
              </a:extLst>
            </p:cNvPr>
            <p:cNvCxnSpPr/>
            <p:nvPr/>
          </p:nvCxnSpPr>
          <p:spPr>
            <a:xfrm flipV="1">
              <a:off x="2340106" y="487120"/>
              <a:ext cx="231192" cy="254312"/>
            </a:xfrm>
            <a:prstGeom prst="line">
              <a:avLst/>
            </a:prstGeom>
            <a:grpFill/>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2" name="Cube 134">
              <a:extLst>
                <a:ext uri="{FF2B5EF4-FFF2-40B4-BE49-F238E27FC236}">
                  <a16:creationId xmlns:a16="http://schemas.microsoft.com/office/drawing/2014/main" id="{45476AC0-F905-4614-BCB5-776BCD58F737}"/>
                </a:ext>
              </a:extLst>
            </p:cNvPr>
            <p:cNvSpPr/>
            <p:nvPr/>
          </p:nvSpPr>
          <p:spPr>
            <a:xfrm>
              <a:off x="3550336" y="487954"/>
              <a:ext cx="924769" cy="1072977"/>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cxnSp>
          <p:nvCxnSpPr>
            <p:cNvPr id="213" name="Straight Connector 167">
              <a:extLst>
                <a:ext uri="{FF2B5EF4-FFF2-40B4-BE49-F238E27FC236}">
                  <a16:creationId xmlns:a16="http://schemas.microsoft.com/office/drawing/2014/main" id="{6CDFBDF5-FFAB-499B-B0C4-4356EB86CC21}"/>
                </a:ext>
              </a:extLst>
            </p:cNvPr>
            <p:cNvCxnSpPr/>
            <p:nvPr/>
          </p:nvCxnSpPr>
          <p:spPr>
            <a:xfrm flipV="1">
              <a:off x="3898903" y="486829"/>
              <a:ext cx="231192" cy="254312"/>
            </a:xfrm>
            <a:prstGeom prst="line">
              <a:avLst/>
            </a:prstGeom>
            <a:grpFill/>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168">
              <a:extLst>
                <a:ext uri="{FF2B5EF4-FFF2-40B4-BE49-F238E27FC236}">
                  <a16:creationId xmlns:a16="http://schemas.microsoft.com/office/drawing/2014/main" id="{219A8892-EAA1-4B5E-8A41-68DB060D2609}"/>
                </a:ext>
              </a:extLst>
            </p:cNvPr>
            <p:cNvCxnSpPr/>
            <p:nvPr/>
          </p:nvCxnSpPr>
          <p:spPr>
            <a:xfrm flipV="1">
              <a:off x="3898903" y="741141"/>
              <a:ext cx="0" cy="818666"/>
            </a:xfrm>
            <a:prstGeom prst="line">
              <a:avLst/>
            </a:prstGeom>
            <a:grpFill/>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169">
              <a:extLst>
                <a:ext uri="{FF2B5EF4-FFF2-40B4-BE49-F238E27FC236}">
                  <a16:creationId xmlns:a16="http://schemas.microsoft.com/office/drawing/2014/main" id="{80E37B51-16E2-4AA1-B8C4-0F9DC13EBA6E}"/>
                </a:ext>
              </a:extLst>
            </p:cNvPr>
            <p:cNvCxnSpPr/>
            <p:nvPr/>
          </p:nvCxnSpPr>
          <p:spPr>
            <a:xfrm flipV="1">
              <a:off x="4068901" y="737496"/>
              <a:ext cx="0" cy="818666"/>
            </a:xfrm>
            <a:prstGeom prst="line">
              <a:avLst/>
            </a:prstGeom>
            <a:grpFill/>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170">
              <a:extLst>
                <a:ext uri="{FF2B5EF4-FFF2-40B4-BE49-F238E27FC236}">
                  <a16:creationId xmlns:a16="http://schemas.microsoft.com/office/drawing/2014/main" id="{CAA5F6A7-C007-4565-B890-AE1C52130BD6}"/>
                </a:ext>
              </a:extLst>
            </p:cNvPr>
            <p:cNvCxnSpPr/>
            <p:nvPr/>
          </p:nvCxnSpPr>
          <p:spPr>
            <a:xfrm flipV="1">
              <a:off x="3720261" y="737496"/>
              <a:ext cx="0" cy="818666"/>
            </a:xfrm>
            <a:prstGeom prst="line">
              <a:avLst/>
            </a:prstGeom>
            <a:grpFill/>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171">
              <a:extLst>
                <a:ext uri="{FF2B5EF4-FFF2-40B4-BE49-F238E27FC236}">
                  <a16:creationId xmlns:a16="http://schemas.microsoft.com/office/drawing/2014/main" id="{D336A7D7-DC8C-4E04-999B-C9B69AF0C15A}"/>
                </a:ext>
              </a:extLst>
            </p:cNvPr>
            <p:cNvCxnSpPr/>
            <p:nvPr/>
          </p:nvCxnSpPr>
          <p:spPr>
            <a:xfrm flipV="1">
              <a:off x="4068900" y="483343"/>
              <a:ext cx="231192" cy="254312"/>
            </a:xfrm>
            <a:prstGeom prst="line">
              <a:avLst/>
            </a:prstGeom>
            <a:grpFill/>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172">
              <a:extLst>
                <a:ext uri="{FF2B5EF4-FFF2-40B4-BE49-F238E27FC236}">
                  <a16:creationId xmlns:a16="http://schemas.microsoft.com/office/drawing/2014/main" id="{AC316BFF-368D-49EE-A481-135E40CE49FC}"/>
                </a:ext>
              </a:extLst>
            </p:cNvPr>
            <p:cNvCxnSpPr/>
            <p:nvPr/>
          </p:nvCxnSpPr>
          <p:spPr>
            <a:xfrm flipV="1">
              <a:off x="3720250" y="487118"/>
              <a:ext cx="231192" cy="254312"/>
            </a:xfrm>
            <a:prstGeom prst="line">
              <a:avLst/>
            </a:prstGeom>
            <a:grpFill/>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90" name="直接箭头连接符 30">
            <a:extLst>
              <a:ext uri="{FF2B5EF4-FFF2-40B4-BE49-F238E27FC236}">
                <a16:creationId xmlns:a16="http://schemas.microsoft.com/office/drawing/2014/main" id="{71E33A3E-AB22-4EE1-A300-863DFF44C5DA}"/>
              </a:ext>
            </a:extLst>
          </p:cNvPr>
          <p:cNvCxnSpPr>
            <a:cxnSpLocks/>
            <a:stCxn id="194" idx="3"/>
            <a:endCxn id="199" idx="2"/>
          </p:cNvCxnSpPr>
          <p:nvPr/>
        </p:nvCxnSpPr>
        <p:spPr>
          <a:xfrm>
            <a:off x="1176177" y="2949149"/>
            <a:ext cx="1529546" cy="2028"/>
          </a:xfrm>
          <a:prstGeom prst="straightConnector1">
            <a:avLst/>
          </a:prstGeom>
          <a:ln w="762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1" name="矩形 66">
            <a:extLst>
              <a:ext uri="{FF2B5EF4-FFF2-40B4-BE49-F238E27FC236}">
                <a16:creationId xmlns:a16="http://schemas.microsoft.com/office/drawing/2014/main" id="{6DC77B39-511E-4E50-8448-42AAEF4BDBEF}"/>
              </a:ext>
            </a:extLst>
          </p:cNvPr>
          <p:cNvSpPr/>
          <p:nvPr/>
        </p:nvSpPr>
        <p:spPr>
          <a:xfrm flipH="1">
            <a:off x="5575966" y="1746072"/>
            <a:ext cx="1046180" cy="707886"/>
          </a:xfrm>
          <a:prstGeom prst="rect">
            <a:avLst/>
          </a:prstGeom>
        </p:spPr>
        <p:txBody>
          <a:bodyPr wrap="square">
            <a:spAutoFit/>
          </a:bodyPr>
          <a:lstStyle/>
          <a:p>
            <a:pPr algn="ctr"/>
            <a:r>
              <a:rPr lang="en-US" altLang="zh-CN" sz="2000" b="1" dirty="0">
                <a:latin typeface="Arial" panose="020B0604020202020204" pitchFamily="34" charset="0"/>
                <a:ea typeface="Arial Unicode MS" panose="020B0604020202020204" pitchFamily="34" charset="-122"/>
                <a:cs typeface="Arial" panose="020B0604020202020204" pitchFamily="34" charset="0"/>
              </a:rPr>
              <a:t>Output</a:t>
            </a:r>
          </a:p>
          <a:p>
            <a:pPr algn="ctr"/>
            <a:r>
              <a:rPr lang="en-US" altLang="zh-CN" sz="2000" b="1" dirty="0">
                <a:latin typeface="Arial" panose="020B0604020202020204" pitchFamily="34" charset="0"/>
                <a:ea typeface="Arial Unicode MS" panose="020B0604020202020204" pitchFamily="34" charset="-122"/>
                <a:cs typeface="Arial" panose="020B0604020202020204" pitchFamily="34" charset="0"/>
              </a:rPr>
              <a:t>Image</a:t>
            </a:r>
          </a:p>
        </p:txBody>
      </p:sp>
      <p:cxnSp>
        <p:nvCxnSpPr>
          <p:cNvPr id="192" name="直接箭头连接符 26">
            <a:extLst>
              <a:ext uri="{FF2B5EF4-FFF2-40B4-BE49-F238E27FC236}">
                <a16:creationId xmlns:a16="http://schemas.microsoft.com/office/drawing/2014/main" id="{DC9974A0-5717-4439-BD2C-95EA59049942}"/>
              </a:ext>
            </a:extLst>
          </p:cNvPr>
          <p:cNvCxnSpPr>
            <a:cxnSpLocks/>
          </p:cNvCxnSpPr>
          <p:nvPr/>
        </p:nvCxnSpPr>
        <p:spPr>
          <a:xfrm flipH="1">
            <a:off x="235440" y="3242047"/>
            <a:ext cx="2470285" cy="381656"/>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3" name="直接箭头连接符 26">
            <a:extLst>
              <a:ext uri="{FF2B5EF4-FFF2-40B4-BE49-F238E27FC236}">
                <a16:creationId xmlns:a16="http://schemas.microsoft.com/office/drawing/2014/main" id="{758D2C12-D8BA-4277-8634-A8B8EE533B76}"/>
              </a:ext>
            </a:extLst>
          </p:cNvPr>
          <p:cNvCxnSpPr>
            <a:cxnSpLocks/>
          </p:cNvCxnSpPr>
          <p:nvPr/>
        </p:nvCxnSpPr>
        <p:spPr>
          <a:xfrm>
            <a:off x="4002047" y="3251577"/>
            <a:ext cx="2620099" cy="365455"/>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94" name="Picture 193">
            <a:extLst>
              <a:ext uri="{FF2B5EF4-FFF2-40B4-BE49-F238E27FC236}">
                <a16:creationId xmlns:a16="http://schemas.microsoft.com/office/drawing/2014/main" id="{28F60193-BE21-4B3F-92C8-F75974099842}"/>
              </a:ext>
            </a:extLst>
          </p:cNvPr>
          <p:cNvPicPr>
            <a:picLocks noChangeAspect="1"/>
          </p:cNvPicPr>
          <p:nvPr/>
        </p:nvPicPr>
        <p:blipFill>
          <a:blip r:embed="rId5"/>
          <a:stretch>
            <a:fillRect/>
          </a:stretch>
        </p:blipFill>
        <p:spPr>
          <a:xfrm>
            <a:off x="273469" y="2497794"/>
            <a:ext cx="902708" cy="902708"/>
          </a:xfrm>
          <a:prstGeom prst="rect">
            <a:avLst/>
          </a:prstGeom>
        </p:spPr>
      </p:pic>
      <p:pic>
        <p:nvPicPr>
          <p:cNvPr id="195" name="Picture 194">
            <a:extLst>
              <a:ext uri="{FF2B5EF4-FFF2-40B4-BE49-F238E27FC236}">
                <a16:creationId xmlns:a16="http://schemas.microsoft.com/office/drawing/2014/main" id="{66F718F1-B153-440B-9744-748DF9CFB97C}"/>
              </a:ext>
            </a:extLst>
          </p:cNvPr>
          <p:cNvPicPr>
            <a:picLocks noChangeAspect="1"/>
          </p:cNvPicPr>
          <p:nvPr/>
        </p:nvPicPr>
        <p:blipFill>
          <a:blip r:embed="rId6"/>
          <a:stretch>
            <a:fillRect/>
          </a:stretch>
        </p:blipFill>
        <p:spPr>
          <a:xfrm>
            <a:off x="5640200" y="2457488"/>
            <a:ext cx="902393" cy="902393"/>
          </a:xfrm>
          <a:prstGeom prst="rect">
            <a:avLst/>
          </a:prstGeom>
        </p:spPr>
      </p:pic>
      <p:sp>
        <p:nvSpPr>
          <p:cNvPr id="196" name="矩形 66">
            <a:extLst>
              <a:ext uri="{FF2B5EF4-FFF2-40B4-BE49-F238E27FC236}">
                <a16:creationId xmlns:a16="http://schemas.microsoft.com/office/drawing/2014/main" id="{D722327B-9693-4E3E-8962-A118B4E48F1F}"/>
              </a:ext>
            </a:extLst>
          </p:cNvPr>
          <p:cNvSpPr/>
          <p:nvPr/>
        </p:nvSpPr>
        <p:spPr>
          <a:xfrm flipH="1">
            <a:off x="209391" y="1746072"/>
            <a:ext cx="1098459" cy="707886"/>
          </a:xfrm>
          <a:prstGeom prst="rect">
            <a:avLst/>
          </a:prstGeom>
        </p:spPr>
        <p:txBody>
          <a:bodyPr wrap="square">
            <a:spAutoFit/>
          </a:bodyPr>
          <a:lstStyle/>
          <a:p>
            <a:pPr algn="ctr"/>
            <a:r>
              <a:rPr lang="en-US" altLang="zh-CN" sz="2000" b="1" dirty="0">
                <a:latin typeface="Arial" panose="020B0604020202020204" pitchFamily="34" charset="0"/>
                <a:ea typeface="Arial Unicode MS" panose="020B0604020202020204" pitchFamily="34" charset="-122"/>
                <a:cs typeface="Arial" panose="020B0604020202020204" pitchFamily="34" charset="0"/>
              </a:rPr>
              <a:t>Noisy Input</a:t>
            </a:r>
          </a:p>
        </p:txBody>
      </p:sp>
      <p:sp>
        <p:nvSpPr>
          <p:cNvPr id="197" name="矩形 66">
            <a:extLst>
              <a:ext uri="{FF2B5EF4-FFF2-40B4-BE49-F238E27FC236}">
                <a16:creationId xmlns:a16="http://schemas.microsoft.com/office/drawing/2014/main" id="{006AAA24-D73C-4B84-ADB3-FE287CA3E7E3}"/>
              </a:ext>
            </a:extLst>
          </p:cNvPr>
          <p:cNvSpPr/>
          <p:nvPr/>
        </p:nvSpPr>
        <p:spPr>
          <a:xfrm flipH="1">
            <a:off x="2963651" y="1746072"/>
            <a:ext cx="1243157" cy="707886"/>
          </a:xfrm>
          <a:prstGeom prst="rect">
            <a:avLst/>
          </a:prstGeom>
        </p:spPr>
        <p:txBody>
          <a:bodyPr wrap="square">
            <a:spAutoFit/>
          </a:bodyPr>
          <a:lstStyle/>
          <a:p>
            <a:pPr algn="ctr"/>
            <a:r>
              <a:rPr lang="en-US" altLang="zh-CN" sz="2000" b="1" dirty="0">
                <a:latin typeface="Arial" panose="020B0604020202020204" pitchFamily="34" charset="0"/>
                <a:ea typeface="Arial Unicode MS" panose="020B0604020202020204" pitchFamily="34" charset="-122"/>
                <a:cs typeface="Arial" panose="020B0604020202020204" pitchFamily="34" charset="0"/>
              </a:rPr>
              <a:t>U-Net Module</a:t>
            </a:r>
          </a:p>
        </p:txBody>
      </p:sp>
      <p:cxnSp>
        <p:nvCxnSpPr>
          <p:cNvPr id="198" name="直接箭头连接符 30">
            <a:extLst>
              <a:ext uri="{FF2B5EF4-FFF2-40B4-BE49-F238E27FC236}">
                <a16:creationId xmlns:a16="http://schemas.microsoft.com/office/drawing/2014/main" id="{36D120C0-6332-4A9C-AC9C-A01E6EF506C3}"/>
              </a:ext>
            </a:extLst>
          </p:cNvPr>
          <p:cNvCxnSpPr>
            <a:cxnSpLocks/>
          </p:cNvCxnSpPr>
          <p:nvPr/>
        </p:nvCxnSpPr>
        <p:spPr>
          <a:xfrm>
            <a:off x="4080285" y="2884144"/>
            <a:ext cx="1529546" cy="2028"/>
          </a:xfrm>
          <a:prstGeom prst="straightConnector1">
            <a:avLst/>
          </a:prstGeom>
          <a:ln w="762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5D653613-08FC-459D-9E16-72D2483449CD}"/>
              </a:ext>
            </a:extLst>
          </p:cNvPr>
          <p:cNvSpPr txBox="1"/>
          <p:nvPr/>
        </p:nvSpPr>
        <p:spPr>
          <a:xfrm>
            <a:off x="152399" y="6207088"/>
            <a:ext cx="8808871" cy="523220"/>
          </a:xfrm>
          <a:prstGeom prst="rect">
            <a:avLst/>
          </a:prstGeom>
          <a:noFill/>
        </p:spPr>
        <p:txBody>
          <a:bodyPr wrap="square">
            <a:spAutoFit/>
          </a:bodyPr>
          <a:lstStyle/>
          <a:p>
            <a:pPr marL="0" marR="0" algn="r">
              <a:spcBef>
                <a:spcPts val="0"/>
              </a:spcBef>
              <a:spcAft>
                <a:spcPts val="0"/>
              </a:spcAft>
            </a:pP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Wu WW, </a:t>
            </a: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Tang YH, </a:t>
            </a:r>
            <a:r>
              <a:rPr lang="en-US" sz="1400" b="1" kern="100" dirty="0" err="1">
                <a:solidFill>
                  <a:srgbClr val="FF0000"/>
                </a:solidFill>
                <a:effectLst/>
                <a:latin typeface="Arial" panose="020B0604020202020204" pitchFamily="34" charset="0"/>
                <a:ea typeface="SimSun" panose="02010600030101010101" pitchFamily="2" charset="-122"/>
                <a:cs typeface="Arial" panose="020B0604020202020204" pitchFamily="34" charset="0"/>
              </a:rPr>
              <a:t>Lv</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 TL, Niu C, Wang C, Guo YY, Chang YC, </a:t>
            </a: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Wang G, </a:t>
            </a:r>
            <a:r>
              <a:rPr lang="en-US" sz="1400" b="1" kern="100" baseline="30000" dirty="0">
                <a:solidFill>
                  <a:srgbClr val="FF0000"/>
                </a:solidFill>
                <a:effectLst/>
                <a:latin typeface="Arial" panose="020B0604020202020204" pitchFamily="34" charset="0"/>
                <a:ea typeface="SimSun" panose="02010600030101010101" pitchFamily="2" charset="-122"/>
                <a:cs typeface="Arial" panose="020B0604020202020204" pitchFamily="34" charset="0"/>
              </a:rPr>
              <a:t>*</a:t>
            </a:r>
            <a:r>
              <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Xi Y:</a:t>
            </a:r>
            <a:r>
              <a:rPr lang="en-US" sz="1400" b="1" kern="100" baseline="3000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en-US" sz="1400" b="1" kern="2200" dirty="0">
                <a:solidFill>
                  <a:srgbClr val="FF0000"/>
                </a:solidFill>
                <a:effectLst/>
                <a:latin typeface="Arial" panose="020B0604020202020204" pitchFamily="34" charset="0"/>
                <a:ea typeface="SimSun" panose="02010600030101010101" pitchFamily="2" charset="-122"/>
                <a:cs typeface="Arial" panose="020B0604020202020204" pitchFamily="34" charset="0"/>
              </a:rPr>
              <a:t>Stationary Multi-source AI-powered Real-time Tomography (SMART) for Dynamic Cardiac Imaging</a:t>
            </a:r>
            <a:r>
              <a:rPr lang="en-US" sz="1400" b="1" kern="10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en-US" sz="1400" b="1" kern="100" dirty="0" err="1">
                <a:solidFill>
                  <a:srgbClr val="FF0000"/>
                </a:solidFill>
                <a:latin typeface="Arial" panose="020B0604020202020204" pitchFamily="34" charset="0"/>
                <a:ea typeface="SimSun" panose="02010600030101010101" pitchFamily="2" charset="-122"/>
                <a:cs typeface="Arial" panose="020B0604020202020204" pitchFamily="34" charset="0"/>
              </a:rPr>
              <a:t>ArXiv</a:t>
            </a:r>
            <a:r>
              <a:rPr lang="en-US" sz="1400" b="1" kern="100" dirty="0">
                <a:solidFill>
                  <a:srgbClr val="FF0000"/>
                </a:solidFill>
                <a:latin typeface="Arial" panose="020B0604020202020204" pitchFamily="34" charset="0"/>
                <a:ea typeface="SimSun" panose="02010600030101010101" pitchFamily="2" charset="-122"/>
                <a:cs typeface="Arial" panose="020B0604020202020204" pitchFamily="34" charset="0"/>
              </a:rPr>
              <a:t>, 2021</a:t>
            </a:r>
            <a:endParaRPr lang="en-US" sz="14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51842803"/>
      </p:ext>
    </p:extLst>
  </p:cSld>
  <p:clrMapOvr>
    <a:masterClrMapping/>
  </p:clrMapOvr>
  <mc:AlternateContent xmlns:mc="http://schemas.openxmlformats.org/markup-compatibility/2006" xmlns:p14="http://schemas.microsoft.com/office/powerpoint/2010/main">
    <mc:Choice Requires="p14">
      <p:transition spd="slow" p14:dur="2000" advTm="44220"/>
    </mc:Choice>
    <mc:Fallback xmlns="">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3A86A75C-4F4B-4683-9AE1-C65F6400EC91}">
      <p14:laserTraceLst xmlns:p14="http://schemas.microsoft.com/office/powerpoint/2010/main">
        <p14:tracePtLst>
          <p14:tracePt t="925" x="2178050" y="3178175"/>
          <p14:tracePt t="938" x="2178050" y="3182938"/>
          <p14:tracePt t="952" x="2187575" y="3182938"/>
          <p14:tracePt t="983" x="2197100" y="3187700"/>
          <p14:tracePt t="1008" x="2200275" y="3195638"/>
          <p14:tracePt t="1030" x="2209800" y="3205163"/>
          <p14:tracePt t="1059" x="2209800" y="3209925"/>
          <p14:tracePt t="1074" x="2219325" y="3209925"/>
          <p14:tracePt t="1093" x="2219325" y="3219450"/>
          <p14:tracePt t="1100" x="2228850" y="3219450"/>
          <p14:tracePt t="1107" x="2228850" y="3227388"/>
          <p14:tracePt t="1122" x="2233613" y="3227388"/>
          <p14:tracePt t="1144" x="2233613" y="3236913"/>
          <p14:tracePt t="1151" x="2241550" y="3236913"/>
          <p14:tracePt t="1157" x="2241550" y="3241675"/>
          <p14:tracePt t="1172" x="2251075" y="3251200"/>
          <p14:tracePt t="1193" x="2255838" y="3251200"/>
          <p14:tracePt t="1202" x="2255838" y="3260725"/>
          <p14:tracePt t="1241" x="2265363" y="3263900"/>
          <p14:tracePt t="1303" x="2265363" y="3273425"/>
          <p14:tracePt t="1314" x="2273300" y="3273425"/>
          <p14:tracePt t="1375" x="2273300" y="3282950"/>
          <p14:tracePt t="16326" x="2273300" y="3278188"/>
          <p14:tracePt t="16352" x="2273300" y="3268663"/>
          <p14:tracePt t="16370" x="2273300" y="3263900"/>
          <p14:tracePt t="16376" x="2273300" y="3246438"/>
          <p14:tracePt t="16390" x="2282825" y="3236913"/>
          <p14:tracePt t="16397" x="2282825" y="3232150"/>
          <p14:tracePt t="16413" x="2282825" y="3214688"/>
          <p14:tracePt t="16418" x="2292350" y="3195638"/>
          <p14:tracePt t="16425" x="2292350" y="3163888"/>
          <p14:tracePt t="16439" x="2292350" y="3151188"/>
          <p14:tracePt t="16447" x="2301875" y="3132138"/>
          <p14:tracePt t="16460" x="2301875" y="3100388"/>
          <p14:tracePt t="16467" x="2301875" y="3081338"/>
          <p14:tracePt t="16475" x="2309813" y="3027363"/>
          <p14:tracePt t="16489" x="2309813" y="2986088"/>
          <p14:tracePt t="16497" x="2319338" y="2944813"/>
          <p14:tracePt t="16510" x="2319338" y="2903538"/>
          <p14:tracePt t="16517" x="2319338" y="2862263"/>
          <p14:tracePt t="16531" x="2333625" y="2820988"/>
          <p14:tracePt t="16538" x="2333625" y="2781300"/>
          <p14:tracePt t="16546" x="2333625" y="2740025"/>
          <p14:tracePt t="16559" x="2333625" y="2698750"/>
          <p14:tracePt t="16566" x="2343150" y="2657475"/>
          <p14:tracePt t="16582" x="2343150" y="2616200"/>
          <p14:tracePt t="16587" x="2343150" y="2562225"/>
          <p14:tracePt t="16594" x="2355850" y="2501900"/>
          <p14:tracePt t="16608" x="2355850" y="2460625"/>
          <p14:tracePt t="16615" x="2365375" y="2414588"/>
          <p14:tracePt t="16630" x="2365375" y="2374900"/>
          <p14:tracePt t="16636" x="2374900" y="2333625"/>
          <p14:tracePt t="16643" x="2374900" y="2292350"/>
          <p14:tracePt t="16657" x="2387600" y="2251075"/>
          <p14:tracePt t="16668" x="2387600" y="2224088"/>
          <p14:tracePt t="16682" x="2387600" y="2192338"/>
          <p14:tracePt t="16686" x="2387600" y="2173288"/>
          <p14:tracePt t="16693" x="2387600" y="2146300"/>
          <p14:tracePt t="16707" x="2387600" y="2127250"/>
          <p14:tracePt t="16714" x="2387600" y="2119313"/>
          <p14:tracePt t="16729" x="2387600" y="2105025"/>
          <p14:tracePt t="16735" x="2387600" y="2095500"/>
          <p14:tracePt t="16742" x="2387600" y="2078038"/>
          <p14:tracePt t="16757" x="2387600" y="2073275"/>
          <p14:tracePt t="16764" x="2387600" y="2063750"/>
          <p14:tracePt t="16777" x="2387600" y="2046288"/>
          <p14:tracePt t="16784" x="2387600" y="2041525"/>
          <p14:tracePt t="16793" x="2387600" y="2032000"/>
          <p14:tracePt t="16805" x="2387600" y="2012950"/>
          <p14:tracePt t="16813" x="2387600" y="2009775"/>
          <p14:tracePt t="16826" x="2387600" y="2000250"/>
          <p14:tracePt t="16833" x="2387600" y="1990725"/>
          <p14:tracePt t="16841" x="2387600" y="1976438"/>
          <p14:tracePt t="16855" x="2387600" y="1968500"/>
          <p14:tracePt t="16864" x="2387600" y="1958975"/>
          <p14:tracePt t="16877" x="2387600" y="1944688"/>
          <p14:tracePt t="16883" x="2387600" y="1935163"/>
          <p14:tracePt t="16897" x="2387600" y="1917700"/>
          <p14:tracePt t="16904" x="2387600" y="1912938"/>
          <p14:tracePt t="16914" x="2387600" y="1895475"/>
          <p14:tracePt t="16925" x="2387600" y="1876425"/>
          <p14:tracePt t="16932" x="2387600" y="1849438"/>
          <p14:tracePt t="16947" x="2387600" y="1830388"/>
          <p14:tracePt t="16953" x="2387600" y="1798638"/>
          <p14:tracePt t="16960" x="2387600" y="1785938"/>
          <p14:tracePt t="16975" x="2379663" y="1752600"/>
          <p14:tracePt t="16981" x="2379663" y="1735138"/>
          <p14:tracePt t="16996" x="2379663" y="1708150"/>
          <p14:tracePt t="17003" x="2379663" y="1689100"/>
          <p14:tracePt t="17010" x="2379663" y="1662113"/>
          <p14:tracePt t="17024" x="2379663" y="1643063"/>
          <p14:tracePt t="17032" x="2379663" y="1611313"/>
          <p14:tracePt t="17047" x="2370138" y="1593850"/>
          <p14:tracePt t="17052" x="2370138" y="1574800"/>
          <p14:tracePt t="17060" x="2370138" y="1547813"/>
          <p14:tracePt t="17074" x="2370138" y="1530350"/>
          <p14:tracePt t="17081" x="2370138" y="1511300"/>
          <p14:tracePt t="17095" x="2360613" y="1484313"/>
          <p14:tracePt t="17101" x="2360613" y="1465263"/>
          <p14:tracePt t="17109" x="2360613" y="1455738"/>
          <p14:tracePt t="17123" x="2360613" y="1443038"/>
          <p14:tracePt t="17130" x="2360613" y="1433513"/>
          <p14:tracePt t="17144" x="2360613" y="1416050"/>
          <p14:tracePt t="17165" x="2360613" y="1401763"/>
          <p14:tracePt t="17172" x="2351088" y="1382713"/>
          <p14:tracePt t="17180" x="2351088" y="1374775"/>
          <p14:tracePt t="17193" x="2351088" y="1360488"/>
          <p14:tracePt t="17200" x="2351088" y="1350963"/>
          <p14:tracePt t="17207" x="2351088" y="1343025"/>
          <p14:tracePt t="17222" x="2351088" y="1338263"/>
          <p14:tracePt t="17229" x="2351088" y="1328738"/>
          <p14:tracePt t="17243" x="2351088" y="1319213"/>
          <p14:tracePt t="17264" x="2351088" y="1309688"/>
          <p14:tracePt t="17270" x="2351088" y="1306513"/>
          <p14:tracePt t="17292" x="2355850" y="1296988"/>
          <p14:tracePt t="17321" x="2365375" y="1287463"/>
          <p14:tracePt t="17341" x="2370138" y="1282700"/>
          <p14:tracePt t="17348" x="2379663" y="1282700"/>
          <p14:tracePt t="17365" x="2387600" y="1282700"/>
          <p14:tracePt t="17369" x="2392363" y="1273175"/>
          <p14:tracePt t="17379" x="2401888" y="1273175"/>
          <p14:tracePt t="17390" x="2419350" y="1273175"/>
          <p14:tracePt t="17398" x="2438400" y="1265238"/>
          <p14:tracePt t="17412" x="2457450" y="1265238"/>
          <p14:tracePt t="17418" x="2474913" y="1265238"/>
          <p14:tracePt t="17426" x="2489200" y="1265238"/>
          <p14:tracePt t="17441" x="2520950" y="1255713"/>
          <p14:tracePt t="17447" x="2538413" y="1255713"/>
          <p14:tracePt t="17462" x="2566988" y="1255713"/>
          <p14:tracePt t="17470" x="2598738" y="1255713"/>
          <p14:tracePt t="17475" x="2611438" y="1255713"/>
          <p14:tracePt t="17489" x="2643188" y="1255713"/>
          <p14:tracePt t="17498" x="2671763" y="1255713"/>
          <p14:tracePt t="17510" x="2703513" y="1255713"/>
          <p14:tracePt t="17518" x="2744788" y="1255713"/>
          <p14:tracePt t="17524" x="2786063" y="1255713"/>
          <p14:tracePt t="17539" x="2825750" y="1255713"/>
          <p14:tracePt t="17549" x="2881313" y="1255713"/>
          <p14:tracePt t="17560" x="2936875" y="1255713"/>
          <p14:tracePt t="17566" x="2990850" y="1255713"/>
          <p14:tracePt t="17574" x="3049588" y="1255713"/>
          <p14:tracePt t="17588" x="3105150" y="1255713"/>
          <p14:tracePt t="17598" x="3159125" y="1255713"/>
          <p14:tracePt t="17610" x="3219450" y="1255713"/>
          <p14:tracePt t="17616" x="3273425" y="1255713"/>
          <p14:tracePt t="17631" x="3333750" y="1255713"/>
          <p14:tracePt t="17637" x="3387725" y="1255713"/>
          <p14:tracePt t="17646" x="3443288" y="1255713"/>
          <p14:tracePt t="17658" x="3502025" y="1255713"/>
          <p14:tracePt t="17665" x="3557588" y="1255713"/>
          <p14:tracePt t="17680" x="3611563" y="1255713"/>
          <p14:tracePt t="17686" x="3671888" y="1255713"/>
          <p14:tracePt t="17693" x="3725863" y="1255713"/>
          <p14:tracePt t="17708" x="3786188" y="1255713"/>
          <p14:tracePt t="17715" x="3840163" y="1255713"/>
          <p14:tracePt t="17731" x="3881438" y="1255713"/>
          <p14:tracePt t="17736" x="3922713" y="1241425"/>
          <p14:tracePt t="17744" x="3963988" y="1241425"/>
          <p14:tracePt t="17758" x="4017963" y="1241425"/>
          <p14:tracePt t="17770" x="4078288" y="1233488"/>
          <p14:tracePt t="17779" x="4119563" y="1233488"/>
          <p14:tracePt t="17786" x="4159250" y="1233488"/>
          <p14:tracePt t="17792" x="4200525" y="1219200"/>
          <p14:tracePt t="17806" x="4241800" y="1219200"/>
          <p14:tracePt t="17814" x="4283075" y="1219200"/>
          <p14:tracePt t="17828" x="4324350" y="1209675"/>
          <p14:tracePt t="17834" x="4365625" y="1209675"/>
          <p14:tracePt t="17842" x="4411663" y="1200150"/>
          <p14:tracePt t="17856" x="4424363" y="1200150"/>
          <p14:tracePt t="17867" x="4456113" y="1192213"/>
          <p14:tracePt t="17877" x="4475163" y="1192213"/>
          <p14:tracePt t="17884" x="4502150" y="1192213"/>
          <p14:tracePt t="17899" x="4521200" y="1182688"/>
          <p14:tracePt t="17906" x="4538663" y="1182688"/>
          <p14:tracePt t="17916" x="4570413" y="1182688"/>
          <p14:tracePt t="17926" x="4589463" y="1173163"/>
          <p14:tracePt t="17933" x="4602163" y="1173163"/>
          <p14:tracePt t="17940" x="4611688" y="1173163"/>
          <p14:tracePt t="17954" x="4621213" y="1163638"/>
          <p14:tracePt t="17961" x="4630738" y="1163638"/>
          <p14:tracePt t="17976" x="4635500" y="1163638"/>
          <p14:tracePt t="17998" x="4643438" y="1163638"/>
          <p14:tracePt t="18004" x="4643438" y="1155700"/>
          <p14:tracePt t="18011" x="4652963" y="1155700"/>
          <p14:tracePt t="18032" x="4657725" y="1155700"/>
          <p14:tracePt t="18060" x="4667250" y="1155700"/>
          <p14:tracePt t="18081" x="4675188" y="1146175"/>
          <p14:tracePt t="18110" x="4684713" y="1146175"/>
          <p14:tracePt t="18152" x="4689475" y="1146175"/>
          <p14:tracePt t="18194" x="4699000" y="1146175"/>
          <p14:tracePt t="18201" x="4699000" y="1141413"/>
          <p14:tracePt t="18244" x="4708525" y="1141413"/>
          <p14:tracePt t="18300" x="4711700" y="1141413"/>
          <p14:tracePt t="18367" x="4721225" y="1141413"/>
          <p14:tracePt t="18420" x="4730750" y="1141413"/>
          <p14:tracePt t="18483" x="4735513" y="1141413"/>
          <p14:tracePt t="18851" x="4745038" y="1141413"/>
          <p14:tracePt t="18884" x="4752975" y="1141413"/>
          <p14:tracePt t="18920" x="4762500" y="1141413"/>
          <p14:tracePt t="18948" x="4767263" y="1141413"/>
          <p14:tracePt t="18969" x="4776788" y="1141413"/>
          <p14:tracePt t="18977" x="4776788" y="1150938"/>
          <p14:tracePt t="18999" x="4784725" y="1150938"/>
          <p14:tracePt t="19021" x="4789488" y="1160463"/>
          <p14:tracePt t="19048" x="4799013" y="1160463"/>
          <p14:tracePt t="19070" x="4808538" y="1168400"/>
          <p14:tracePt t="19097" x="4818063" y="1168400"/>
          <p14:tracePt t="19125" x="4821238" y="1173163"/>
          <p14:tracePt t="19153" x="4830763" y="1173163"/>
          <p14:tracePt t="19174" x="4840288" y="1173163"/>
          <p14:tracePt t="19188" x="4840288" y="1182688"/>
          <p14:tracePt t="19202" x="4845050" y="1182688"/>
          <p14:tracePt t="19223" x="4854575" y="1182688"/>
          <p14:tracePt t="19244" x="4854575" y="1192213"/>
          <p14:tracePt t="19251" x="4862513" y="1192213"/>
          <p14:tracePt t="19272" x="4872038" y="1192213"/>
          <p14:tracePt t="19295" x="4876800" y="1196975"/>
          <p14:tracePt t="19322" x="4886325" y="1196975"/>
          <p14:tracePt t="19343" x="4895850" y="1196975"/>
          <p14:tracePt t="19357" x="4895850" y="1204913"/>
          <p14:tracePt t="19366" x="4899025" y="1204913"/>
          <p14:tracePt t="19393" x="4908550" y="1204913"/>
          <p14:tracePt t="19415" x="4918075" y="1204913"/>
          <p14:tracePt t="19421" x="4918075" y="1214438"/>
          <p14:tracePt t="19434" x="4922838" y="1214438"/>
          <p14:tracePt t="19464" x="4932363" y="1214438"/>
          <p14:tracePt t="19487" x="4940300" y="1214438"/>
          <p14:tracePt t="19491" x="4940300" y="1223963"/>
          <p14:tracePt t="19505" x="4949825" y="1223963"/>
          <p14:tracePt t="19519" x="4954588" y="1223963"/>
          <p14:tracePt t="19540" x="4964113" y="1223963"/>
          <p14:tracePt t="19561" x="4972050" y="1228725"/>
          <p14:tracePt t="19583" x="4976813" y="1228725"/>
          <p14:tracePt t="19604" x="4986338" y="1228725"/>
          <p14:tracePt t="19625" x="4995863" y="1228725"/>
          <p14:tracePt t="19639" x="5005388" y="1228725"/>
          <p14:tracePt t="19653" x="5005388" y="1236663"/>
          <p14:tracePt t="19660" x="5008563" y="1236663"/>
          <p14:tracePt t="19682" x="5018088" y="1236663"/>
          <p14:tracePt t="19703" x="5027613" y="1236663"/>
          <p14:tracePt t="19709" x="5032375" y="1236663"/>
          <p14:tracePt t="19737" x="5041900" y="1236663"/>
          <p14:tracePt t="19752" x="5049838" y="1236663"/>
          <p14:tracePt t="19773" x="5054600" y="1236663"/>
          <p14:tracePt t="19787" x="5064125" y="1236663"/>
          <p14:tracePt t="19801" x="5073650" y="1236663"/>
          <p14:tracePt t="19808" x="5073650" y="1246188"/>
          <p14:tracePt t="19822" x="5081588" y="1246188"/>
          <p14:tracePt t="19836" x="5086350" y="1246188"/>
          <p14:tracePt t="19850" x="5095875" y="1246188"/>
          <p14:tracePt t="19857" x="5105400" y="1246188"/>
          <p14:tracePt t="19879" x="5110163" y="1246188"/>
          <p14:tracePt t="19902" x="5137150" y="1246188"/>
          <p14:tracePt t="19907" x="5141913" y="1246188"/>
          <p14:tracePt t="19921" x="5151438" y="1246188"/>
          <p14:tracePt t="19942" x="5159375" y="1246188"/>
          <p14:tracePt t="19950" x="5168900" y="1246188"/>
          <p14:tracePt t="19956" x="5183188" y="1246188"/>
          <p14:tracePt t="19973" x="5191125" y="1246188"/>
          <p14:tracePt t="19978" x="5200650" y="1246188"/>
          <p14:tracePt t="19992" x="5205413" y="1246188"/>
          <p14:tracePt t="20000" x="5214938" y="1246188"/>
          <p14:tracePt t="20006" x="5232400" y="1246188"/>
          <p14:tracePt t="20020" x="5237163" y="1246188"/>
          <p14:tracePt t="20028" x="5256213" y="1255713"/>
          <p14:tracePt t="20041" x="5264150" y="1255713"/>
          <p14:tracePt t="20049" x="5273675" y="1255713"/>
          <p14:tracePt t="20055" x="5278438" y="1255713"/>
          <p14:tracePt t="20069" x="5287963" y="1255713"/>
          <p14:tracePt t="20076" x="5297488" y="1255713"/>
          <p14:tracePt t="20090" x="5302250" y="1255713"/>
          <p14:tracePt t="20099" x="5319713" y="1255713"/>
          <p14:tracePt t="20106" x="5329238" y="1255713"/>
          <p14:tracePt t="20118" x="5334000" y="1255713"/>
          <p14:tracePt t="20126" x="5351463" y="1255713"/>
          <p14:tracePt t="20147" x="5360988" y="1255713"/>
          <p14:tracePt t="20154" x="5365750" y="1255713"/>
          <p14:tracePt t="20168" x="5383213" y="1255713"/>
          <p14:tracePt t="20189" x="5402263" y="1255713"/>
          <p14:tracePt t="20196" x="5411788" y="1255713"/>
          <p14:tracePt t="20203" x="5414963" y="1255713"/>
          <p14:tracePt t="20217" x="5434013" y="1255713"/>
          <p14:tracePt t="20225" x="5443538" y="1255713"/>
          <p14:tracePt t="20238" x="5456238" y="1255713"/>
          <p14:tracePt t="20260" x="5475288" y="1255713"/>
          <p14:tracePt t="20274" x="5492750" y="1255713"/>
          <p14:tracePt t="20295" x="5511800" y="1255713"/>
          <p14:tracePt t="20310" x="5521325" y="1255713"/>
          <p14:tracePt t="20317" x="5524500" y="1250950"/>
          <p14:tracePt t="20323" x="5543550" y="1250950"/>
          <p14:tracePt t="20337" x="5553075" y="1250950"/>
          <p14:tracePt t="20346" x="5565775" y="1250950"/>
          <p14:tracePt t="20358" x="5575300" y="1250950"/>
          <p14:tracePt t="20371" x="5584825" y="1250950"/>
          <p14:tracePt t="20375" x="5597525" y="1250950"/>
          <p14:tracePt t="20387" x="5616575" y="1250950"/>
          <p14:tracePt t="20393" x="5634038" y="1241425"/>
          <p14:tracePt t="20409" x="5667375" y="1241425"/>
          <p14:tracePt t="20416" x="5680075" y="1241425"/>
          <p14:tracePt t="20422" x="5699125" y="1241425"/>
          <p14:tracePt t="20436" x="5716588" y="1233488"/>
          <p14:tracePt t="20444" x="5748338" y="1233488"/>
          <p14:tracePt t="20457" x="5767388" y="1233488"/>
          <p14:tracePt t="20464" x="5781675" y="1233488"/>
          <p14:tracePt t="20471" x="5799138" y="1233488"/>
          <p14:tracePt t="20486" x="5830888" y="1223963"/>
          <p14:tracePt t="20492" x="5849938" y="1223963"/>
          <p14:tracePt t="20507" x="5867400" y="1223963"/>
          <p14:tracePt t="20513" x="5881688" y="1223963"/>
          <p14:tracePt t="20520" x="5899150" y="1209675"/>
          <p14:tracePt t="20535" x="5930900" y="1209675"/>
          <p14:tracePt t="20542" x="5949950" y="1209675"/>
          <p14:tracePt t="20555" x="5954713" y="1209675"/>
          <p14:tracePt t="20563" x="5972175" y="1209675"/>
          <p14:tracePt t="20577" x="5981700" y="1209675"/>
          <p14:tracePt t="20583" x="6000750" y="1204913"/>
          <p14:tracePt t="20591" x="6013450" y="1204913"/>
          <p14:tracePt t="20606" x="6022975" y="1204913"/>
          <p14:tracePt t="20613" x="6040438" y="1204913"/>
          <p14:tracePt t="20626" x="6059488" y="1204913"/>
          <p14:tracePt t="20634" x="6064250" y="1204913"/>
          <p14:tracePt t="20640" x="6073775" y="1196975"/>
          <p14:tracePt t="20654" x="6091238" y="1196975"/>
          <p14:tracePt t="20662" x="6096000" y="1196975"/>
          <p14:tracePt t="20675" x="6115050" y="1196975"/>
          <p14:tracePt t="20688" x="6122988" y="1196975"/>
          <p14:tracePt t="20692" x="6127750" y="1196975"/>
          <p14:tracePt t="20707" x="6146800" y="1196975"/>
          <p14:tracePt t="20711" x="6154738" y="1196975"/>
          <p14:tracePt t="20725" x="6159500" y="1196975"/>
          <p14:tracePt t="20733" x="6178550" y="1196975"/>
          <p14:tracePt t="20740" x="6188075" y="1196975"/>
          <p14:tracePt t="20760" x="6191250" y="1196975"/>
          <p14:tracePt t="20774" x="6200775" y="1196975"/>
          <p14:tracePt t="20788" x="6210300" y="1196975"/>
          <p14:tracePt t="20802" x="6219825" y="1187450"/>
          <p14:tracePt t="20823" x="6224588" y="1187450"/>
          <p14:tracePt t="20837" x="6232525" y="1187450"/>
          <p14:tracePt t="20859" x="6242050" y="1187450"/>
          <p14:tracePt t="20872" x="6246813" y="1187450"/>
          <p14:tracePt t="20887" x="6256338" y="1187450"/>
          <p14:tracePt t="20908" x="6264275" y="1187450"/>
          <p14:tracePt t="20930" x="6269038" y="1187450"/>
          <p14:tracePt t="20951" x="6278563" y="1187450"/>
          <p14:tracePt t="20972" x="6288088" y="1187450"/>
          <p14:tracePt t="20980" x="6297613" y="1187450"/>
          <p14:tracePt t="21000" x="6300788" y="1187450"/>
          <p14:tracePt t="21020" x="6310313" y="1187450"/>
          <p14:tracePt t="21028" x="6310313" y="1177925"/>
          <p14:tracePt t="21042" x="6319838" y="1177925"/>
          <p14:tracePt t="21056" x="6324600" y="1177925"/>
          <p14:tracePt t="21071" x="6334125" y="1177925"/>
          <p14:tracePt t="21091" x="6342063" y="1177925"/>
          <p14:tracePt t="21106" x="6351588" y="1177925"/>
          <p14:tracePt t="21127" x="6356350" y="1177925"/>
          <p14:tracePt t="21148" x="6365875" y="1177925"/>
          <p14:tracePt t="21155" x="6373813" y="1177925"/>
          <p14:tracePt t="21176" x="6378575" y="1177925"/>
          <p14:tracePt t="21197" x="6388100" y="1177925"/>
          <p14:tracePt t="21218" x="6397625" y="1177925"/>
          <p14:tracePt t="21226" x="6402388" y="1177925"/>
          <p14:tracePt t="21247" x="6410325" y="1177925"/>
          <p14:tracePt t="21269" x="6419850" y="1177925"/>
          <p14:tracePt t="21274" x="6429375" y="1177925"/>
          <p14:tracePt t="21296" x="6434138" y="1177925"/>
          <p14:tracePt t="21310" x="6443663" y="1177925"/>
          <p14:tracePt t="21324" x="6451600" y="1177925"/>
          <p14:tracePt t="21338" x="6456363" y="1177925"/>
          <p14:tracePt t="21345" x="6465888" y="1177925"/>
          <p14:tracePt t="21367" x="6475413" y="1177925"/>
          <p14:tracePt t="21373" x="6483350" y="1177925"/>
          <p14:tracePt t="21396" x="6488113" y="1177925"/>
          <p14:tracePt t="21410" x="6497638" y="1177925"/>
          <p14:tracePt t="21422" x="6507163" y="1177925"/>
          <p14:tracePt t="21436" x="6511925" y="1177925"/>
          <p14:tracePt t="21457" x="6521450" y="1177925"/>
          <p14:tracePt t="21479" x="6529388" y="1177925"/>
          <p14:tracePt t="21487" x="6534150" y="1177925"/>
          <p14:tracePt t="21507" x="6543675" y="1177925"/>
          <p14:tracePt t="21528" x="6553200" y="1177925"/>
          <p14:tracePt t="21536" x="6561138" y="1177925"/>
          <p14:tracePt t="21556" x="6565900" y="1177925"/>
          <p14:tracePt t="21578" x="6575425" y="1177925"/>
          <p14:tracePt t="21584" x="6584950" y="1177925"/>
          <p14:tracePt t="21606" x="6589713" y="1177925"/>
          <p14:tracePt t="21613" x="6597650" y="1177925"/>
          <p14:tracePt t="21636" x="6607175" y="1177925"/>
          <p14:tracePt t="21641" x="6616700" y="1177925"/>
          <p14:tracePt t="21655" x="6630988" y="1177925"/>
          <p14:tracePt t="21662" x="6638925" y="1177925"/>
          <p14:tracePt t="21676" x="6648450" y="1177925"/>
          <p14:tracePt t="21684" x="6662738" y="1177925"/>
          <p14:tracePt t="21690" x="6670675" y="1177925"/>
          <p14:tracePt t="21706" x="6689725" y="1177925"/>
          <p14:tracePt t="21712" x="6694488" y="1177925"/>
          <p14:tracePt t="21726" x="6711950" y="1177925"/>
          <p14:tracePt t="21734" x="6721475" y="1177925"/>
          <p14:tracePt t="21740" x="6726238" y="1177925"/>
          <p14:tracePt t="21753" x="6753225" y="1177925"/>
          <p14:tracePt t="21761" x="6762750" y="1177925"/>
          <p14:tracePt t="21775" x="6777038" y="1177925"/>
          <p14:tracePt t="21782" x="6794500" y="1177925"/>
          <p14:tracePt t="21798" x="6813550" y="1187450"/>
          <p14:tracePt t="21803" x="6831013" y="1187450"/>
          <p14:tracePt t="21813" x="6862763" y="1187450"/>
          <p14:tracePt t="21825" x="6877050" y="1187450"/>
          <p14:tracePt t="21832" x="6908800" y="1187450"/>
          <p14:tracePt t="21846" x="6927850" y="1187450"/>
          <p14:tracePt t="21852" x="6954838" y="1196975"/>
          <p14:tracePt t="21860" x="6972300" y="1196975"/>
          <p14:tracePt t="21874" x="7004050" y="1196975"/>
          <p14:tracePt t="21882" x="7032625" y="1196975"/>
          <p14:tracePt t="21901" x="7050088" y="1196975"/>
          <p14:tracePt t="21903" x="7077075" y="1196975"/>
          <p14:tracePt t="21909" x="7096125" y="1196975"/>
          <p14:tracePt t="21924" x="7127875" y="1204913"/>
          <p14:tracePt t="21930" x="7183438" y="1204913"/>
          <p14:tracePt t="21944" x="7196138" y="1204913"/>
          <p14:tracePt t="21953" x="7227888" y="1204913"/>
          <p14:tracePt t="21959" x="7256463" y="1204913"/>
          <p14:tracePt t="21977" x="7273925" y="1214438"/>
          <p14:tracePt t="21980" x="7305675" y="1214438"/>
          <p14:tracePt t="21993" x="7324725" y="1214438"/>
          <p14:tracePt t="22000" x="7351713" y="1214438"/>
          <p14:tracePt t="22008" x="7378700" y="1214438"/>
          <p14:tracePt t="22022" x="7397750" y="1214438"/>
          <p14:tracePt t="22029" x="7429500" y="1214438"/>
          <p14:tracePt t="22044" x="7446963" y="1223963"/>
          <p14:tracePt t="22051" x="7475538" y="1223963"/>
          <p14:tracePt t="22057" x="7493000" y="1223963"/>
          <p14:tracePt t="22072" x="7519988" y="1223963"/>
          <p14:tracePt t="22078" x="7553325" y="1223963"/>
          <p14:tracePt t="22092" x="7570788" y="1223963"/>
          <p14:tracePt t="22101" x="7597775" y="1233488"/>
          <p14:tracePt t="22108" x="7616825" y="1233488"/>
          <p14:tracePt t="22120" x="7634288" y="1233488"/>
          <p14:tracePt t="22127" x="7662863" y="1233488"/>
          <p14:tracePt t="22142" x="7680325" y="1233488"/>
          <p14:tracePt t="22149" x="7712075" y="1233488"/>
          <p14:tracePt t="22165" x="7726363" y="1233488"/>
          <p14:tracePt t="22170" x="7758113" y="1233488"/>
          <p14:tracePt t="22177" x="7777163" y="1233488"/>
          <p14:tracePt t="22193" x="7804150" y="1233488"/>
          <p14:tracePt t="22199" x="7821613" y="1233488"/>
          <p14:tracePt t="22213" x="7850188" y="1233488"/>
          <p14:tracePt t="22220" x="7867650" y="1233488"/>
          <p14:tracePt t="22226" x="7886700" y="1233488"/>
          <p14:tracePt t="22240" x="7913688" y="1233488"/>
          <p14:tracePt t="22248" x="7931150" y="1233488"/>
          <p14:tracePt t="22261" x="7950200" y="1233488"/>
          <p14:tracePt t="22268" x="7967663" y="1233488"/>
          <p14:tracePt t="22276" x="7986713" y="1233488"/>
          <p14:tracePt t="22290" x="8004175" y="1233488"/>
          <p14:tracePt t="22297" x="8018463" y="1233488"/>
          <p14:tracePt t="22313" x="8027988" y="1233488"/>
          <p14:tracePt t="22318" x="8035925" y="1233488"/>
          <p14:tracePt t="22339" x="8045450" y="1233488"/>
          <p14:tracePt t="22346" x="8050213" y="1233488"/>
          <p14:tracePt t="22368" x="8059738" y="1233488"/>
          <p14:tracePt t="22388" x="8069263" y="1233488"/>
          <p14:tracePt t="22409" x="8072438" y="1233488"/>
          <p14:tracePt t="22437" x="8081963" y="1233488"/>
          <p14:tracePt t="22467" x="8091488" y="1233488"/>
          <p14:tracePt t="22593" x="8091488" y="1241425"/>
          <p14:tracePt t="22656" x="8091488" y="1250950"/>
          <p14:tracePt t="22699" x="8091488" y="1255713"/>
          <p14:tracePt t="22735" x="8086725" y="1265238"/>
          <p14:tracePt t="22763" x="8077200" y="1273175"/>
          <p14:tracePt t="22784" x="8072438" y="1277938"/>
          <p14:tracePt t="22797" x="8064500" y="1287463"/>
          <p14:tracePt t="22804" x="8054975" y="1296988"/>
          <p14:tracePt t="22811" x="8050213" y="1306513"/>
          <p14:tracePt t="22826" x="8040688" y="1319213"/>
          <p14:tracePt t="22833" x="8032750" y="1328738"/>
          <p14:tracePt t="22847" x="8013700" y="1338263"/>
          <p14:tracePt t="22854" x="8004175" y="1346200"/>
          <p14:tracePt t="22861" x="7999413" y="1360488"/>
          <p14:tracePt t="22875" x="7991475" y="1370013"/>
          <p14:tracePt t="22882" x="7972425" y="1379538"/>
          <p14:tracePt t="22898" x="7962900" y="1397000"/>
          <p14:tracePt t="22905" x="7954963" y="1406525"/>
          <p14:tracePt t="22910" x="7940675" y="1423988"/>
          <p14:tracePt t="22925" x="7931150" y="1428750"/>
          <p14:tracePt t="22932" x="7913688" y="1438275"/>
          <p14:tracePt t="22946" x="7894638" y="1470025"/>
          <p14:tracePt t="22953" x="7872413" y="1489075"/>
          <p14:tracePt t="22967" x="7840663" y="1520825"/>
          <p14:tracePt t="22973" x="7821613" y="1538288"/>
          <p14:tracePt t="22981" x="7789863" y="1570038"/>
          <p14:tracePt t="22995" x="7772400" y="1593850"/>
          <p14:tracePt t="23002" x="7740650" y="1620838"/>
          <p14:tracePt t="23016" x="7707313" y="1643063"/>
          <p14:tracePt t="23023" x="7689850" y="1676400"/>
          <p14:tracePt t="23030" x="7658100" y="1708150"/>
          <p14:tracePt t="23044" x="7626350" y="1725613"/>
          <p14:tracePt t="23052" x="7593013" y="1757363"/>
          <p14:tracePt t="23066" x="7575550" y="1776413"/>
          <p14:tracePt t="23072" x="7543800" y="1808163"/>
          <p14:tracePt t="23081" x="7512050" y="1839913"/>
          <p14:tracePt t="23094" x="7466013" y="1862138"/>
          <p14:tracePt t="23104" x="7415213" y="1912938"/>
          <p14:tracePt t="23115" x="7370763" y="1963738"/>
          <p14:tracePt t="23122" x="7319963" y="2012950"/>
          <p14:tracePt t="23129" x="7269163" y="2058988"/>
          <p14:tracePt t="23143" x="7219950" y="2109788"/>
          <p14:tracePt t="23150" x="7169150" y="2159000"/>
          <p14:tracePt t="23165" x="7118350" y="2209800"/>
          <p14:tracePt t="23171" x="7073900" y="2260600"/>
          <p14:tracePt t="23178" x="7023100" y="2309813"/>
          <p14:tracePt t="23192" x="6954838" y="2360613"/>
          <p14:tracePt t="23199" x="6889750" y="2414588"/>
          <p14:tracePt t="23213" x="6821488" y="2465388"/>
          <p14:tracePt t="23220" x="6740525" y="2538413"/>
          <p14:tracePt t="23227" x="6657975" y="2606675"/>
          <p14:tracePt t="23242" x="6570663" y="2674938"/>
          <p14:tracePt t="23249" x="6507163" y="2744788"/>
          <p14:tracePt t="23263" x="6438900" y="2794000"/>
          <p14:tracePt t="23269" x="6373813" y="2849563"/>
          <p14:tracePt t="23277" x="6305550" y="2898775"/>
          <p14:tracePt t="23290" x="6242050" y="2954338"/>
          <p14:tracePt t="23298" x="6178550" y="3008313"/>
          <p14:tracePt t="23312" x="6110288" y="3059113"/>
          <p14:tracePt t="23322" x="6045200" y="3114675"/>
          <p14:tracePt t="23333" x="5995988" y="3159125"/>
          <p14:tracePt t="23340" x="5945188" y="3209925"/>
          <p14:tracePt t="23347" x="5913438" y="3241675"/>
          <p14:tracePt t="23361" x="5881688" y="3263900"/>
          <p14:tracePt t="23368" x="5849938" y="3297238"/>
          <p14:tracePt t="23383" x="5830888" y="3314700"/>
          <p14:tracePt t="23389" x="5821363" y="3333750"/>
          <p14:tracePt t="23396" x="5803900" y="3341688"/>
          <p14:tracePt t="23410" x="5794375" y="3351213"/>
          <p14:tracePt t="23418" x="5789613" y="3355975"/>
          <p14:tracePt t="23432" x="5789613" y="3365500"/>
          <p14:tracePt t="23439" x="5789613" y="3373438"/>
          <p14:tracePt t="23446" x="5781675" y="3373438"/>
          <p14:tracePt t="23467" x="5781675" y="3382963"/>
          <p14:tracePt t="23509" x="5781675" y="3387725"/>
          <p14:tracePt t="23537" x="5781675" y="3397250"/>
          <p14:tracePt t="23566" x="5781675" y="3406775"/>
          <p14:tracePt t="23608" x="5784850" y="3406775"/>
          <p14:tracePt t="23650" x="5789613" y="3406775"/>
          <p14:tracePt t="23680" x="5799138" y="3406775"/>
          <p14:tracePt t="23707" x="5808663" y="3406775"/>
          <p14:tracePt t="23714" x="5813425" y="3406775"/>
          <p14:tracePt t="23728" x="5813425" y="3402013"/>
          <p14:tracePt t="23736" x="5821363" y="3402013"/>
          <p14:tracePt t="23749" x="5830888" y="3392488"/>
          <p14:tracePt t="23756" x="5840413" y="3387725"/>
          <p14:tracePt t="23764" x="5840413" y="3378200"/>
          <p14:tracePt t="23777" x="5845175" y="3370263"/>
          <p14:tracePt t="23786" x="5854700" y="3360738"/>
          <p14:tracePt t="23799" x="5854700" y="3355975"/>
          <p14:tracePt t="23806" x="5862638" y="3346450"/>
          <p14:tracePt t="23814" x="5862638" y="3336925"/>
          <p14:tracePt t="23827" x="5862638" y="3333750"/>
          <p14:tracePt t="23850" x="5867400" y="3324225"/>
          <p14:tracePt t="23862" x="5867400" y="3314700"/>
          <p14:tracePt t="23883" x="5867400" y="3305175"/>
          <p14:tracePt t="23900" x="5867400" y="3292475"/>
          <p14:tracePt t="23904" x="5845175" y="3260725"/>
          <p14:tracePt t="23919" x="5826125" y="3227388"/>
          <p14:tracePt t="23925" x="5803900" y="3200400"/>
          <p14:tracePt t="23933" x="5772150" y="3168650"/>
          <p14:tracePt t="23947" x="5726113" y="3146425"/>
          <p14:tracePt t="23958" x="5699125" y="3122613"/>
          <p14:tracePt t="23969" x="5653088" y="3100388"/>
          <p14:tracePt t="23975" x="5607050" y="3078163"/>
          <p14:tracePt t="23982" x="5565775" y="3068638"/>
          <p14:tracePt t="23996" x="5521325" y="3044825"/>
          <p14:tracePt t="24003" x="5480050" y="3036888"/>
          <p14:tracePt t="24020" x="5438775" y="3036888"/>
          <p14:tracePt t="24024" x="5378450" y="3022600"/>
          <p14:tracePt t="24031" x="5302250" y="3013075"/>
          <p14:tracePt t="24045" x="5210175" y="3000375"/>
          <p14:tracePt t="24053" x="5114925" y="2986088"/>
          <p14:tracePt t="24067" x="5022850" y="2971800"/>
          <p14:tracePt t="24073" x="4908550" y="2971800"/>
          <p14:tracePt t="24082" x="4799013" y="2971800"/>
          <p14:tracePt t="24095" x="4689475" y="2971800"/>
          <p14:tracePt t="24103" x="4579938" y="2971800"/>
          <p14:tracePt t="24116" x="4470400" y="2971800"/>
          <p14:tracePt t="24123" x="4360863" y="2971800"/>
          <p14:tracePt t="24130" x="4251325" y="2971800"/>
          <p14:tracePt t="24145" x="4122738" y="2981325"/>
          <p14:tracePt t="24151" x="3971925" y="2995613"/>
          <p14:tracePt t="24169" x="3825875" y="3027363"/>
          <p14:tracePt t="24171" x="3679825" y="3041650"/>
          <p14:tracePt t="24179" x="3529013" y="3068638"/>
          <p14:tracePt t="24193" x="3382963" y="3100388"/>
          <p14:tracePt t="24200" x="3232150" y="3127375"/>
          <p14:tracePt t="24215" x="3068638" y="3173413"/>
          <p14:tracePt t="24221" x="2900363" y="3205163"/>
          <p14:tracePt t="24229" x="2716213" y="3251200"/>
          <p14:tracePt t="24244" x="2530475" y="3297238"/>
          <p14:tracePt t="24249" x="2343150" y="3360738"/>
          <p14:tracePt t="24266" x="2155825" y="3406775"/>
          <p14:tracePt t="24271" x="1985963" y="3470275"/>
          <p14:tracePt t="24286" x="1817688" y="3529013"/>
          <p14:tracePt t="24292" x="1666875" y="3589338"/>
          <p14:tracePt t="24300" x="1533525" y="3648075"/>
          <p14:tracePt t="24314" x="1420813" y="3706813"/>
          <p14:tracePt t="24322" x="1319213" y="3762375"/>
          <p14:tracePt t="24337" x="1219200" y="3835400"/>
          <p14:tracePt t="24341" x="1131888" y="3903663"/>
          <p14:tracePt t="24349" x="1050925" y="3976688"/>
          <p14:tracePt t="24364" x="963613" y="4059238"/>
          <p14:tracePt t="24370" x="900113" y="4127500"/>
          <p14:tracePt t="24384" x="858838" y="4191000"/>
          <p14:tracePt t="24390" x="822325" y="4256088"/>
          <p14:tracePt t="24398" x="793750" y="4337050"/>
          <p14:tracePt t="24412" x="766763" y="4414838"/>
          <p14:tracePt t="24419" x="757238" y="4475163"/>
          <p14:tracePt t="24433" x="757238" y="4529138"/>
          <p14:tracePt t="24440" x="757238" y="4589463"/>
          <p14:tracePt t="24447" x="757238" y="4643438"/>
          <p14:tracePt t="24461" x="757238" y="4699000"/>
          <p14:tracePt t="24470" x="757238" y="4757738"/>
          <p14:tracePt t="24482" x="776288" y="4816475"/>
          <p14:tracePt t="24489" x="790575" y="4894263"/>
          <p14:tracePt t="24496" x="817563" y="4972050"/>
          <p14:tracePt t="24510" x="839788" y="5054600"/>
          <p14:tracePt t="24517" x="881063" y="5132388"/>
          <p14:tracePt t="24532" x="922338" y="5214938"/>
          <p14:tracePt t="24538" x="963613" y="5295900"/>
          <p14:tracePt t="24546" x="1017588" y="5378450"/>
          <p14:tracePt t="24560" x="1073150" y="5441950"/>
          <p14:tracePt t="24567" x="1123950" y="5511800"/>
          <p14:tracePt t="24581" x="1163638" y="5575300"/>
          <p14:tracePt t="24587" x="1214438" y="5638800"/>
          <p14:tracePt t="24595" x="1265238" y="5689600"/>
          <p14:tracePt t="24609" x="1311275" y="5726113"/>
          <p14:tracePt t="24616" x="1343025" y="5757863"/>
          <p14:tracePt t="24630" x="1374775" y="5789613"/>
          <p14:tracePt t="24638" x="1392238" y="5807075"/>
          <p14:tracePt t="24646" x="1423988" y="5826125"/>
          <p14:tracePt t="24658" x="1457325" y="5848350"/>
          <p14:tracePt t="24667" x="1465263" y="5867400"/>
          <p14:tracePt t="24680" x="1484313" y="5867400"/>
          <p14:tracePt t="24687" x="1493838" y="5876925"/>
          <p14:tracePt t="24708" x="1497013" y="5876925"/>
          <p14:tracePt t="24729" x="1506538" y="5876925"/>
          <p14:tracePt t="24750" x="1516063" y="5876925"/>
          <p14:tracePt t="24764" x="1520825" y="5876925"/>
          <p14:tracePt t="24800" x="1530350" y="5876925"/>
          <p14:tracePt t="24814" x="1538288" y="5872163"/>
          <p14:tracePt t="24828" x="1543050" y="5872163"/>
          <p14:tracePt t="24835" x="1543050" y="5862638"/>
          <p14:tracePt t="24849" x="1552575" y="5857875"/>
          <p14:tracePt t="24859" x="1562100" y="5848350"/>
          <p14:tracePt t="24863" x="1570038" y="5830888"/>
          <p14:tracePt t="24877" x="1589088" y="5821363"/>
          <p14:tracePt t="24884" x="1598613" y="5803900"/>
          <p14:tracePt t="24904" x="1606550" y="5794375"/>
          <p14:tracePt t="24906" x="1616075" y="5775325"/>
          <p14:tracePt t="24912" x="1635125" y="5767388"/>
          <p14:tracePt t="24926" x="1644650" y="5748338"/>
          <p14:tracePt t="24947" x="1647825" y="5743575"/>
          <p14:tracePt t="24957" x="1647825" y="5734050"/>
          <p14:tracePt t="24961" x="1647825" y="5738813"/>
          <p14:tracePt t="25018" x="1647825" y="5734050"/>
          <p14:tracePt t="25025" x="1657350" y="5734050"/>
          <p14:tracePt t="25067" x="1657350" y="5726113"/>
          <p14:tracePt t="25074" x="1666875" y="5726113"/>
          <p14:tracePt t="25104" x="1671638" y="5721350"/>
          <p14:tracePt t="25131" x="1681163" y="5711825"/>
          <p14:tracePt t="25166" x="1689100" y="5711825"/>
          <p14:tracePt t="25173" x="1689100" y="5702300"/>
          <p14:tracePt t="25180" x="1698625" y="5694363"/>
          <p14:tracePt t="25194" x="1703388" y="5689600"/>
          <p14:tracePt t="25201" x="1703388" y="5680075"/>
          <p14:tracePt t="25216" x="1720850" y="5670550"/>
          <p14:tracePt t="25222" x="1730375" y="5661025"/>
          <p14:tracePt t="25229" x="1739900" y="5648325"/>
          <p14:tracePt t="25244" x="1744663" y="5638800"/>
          <p14:tracePt t="25251" x="1754188" y="5621338"/>
          <p14:tracePt t="25265" x="1771650" y="5611813"/>
          <p14:tracePt t="25272" x="1781175" y="5592763"/>
          <p14:tracePt t="25291" x="1790700" y="5584825"/>
          <p14:tracePt t="25294" x="1798638" y="5570538"/>
          <p14:tracePt t="25300" x="1808163" y="5548313"/>
          <p14:tracePt t="25314" x="1839913" y="5529263"/>
          <p14:tracePt t="25323" x="1858963" y="5497513"/>
          <p14:tracePt t="25339" x="1881188" y="5470525"/>
          <p14:tracePt t="25342" x="1900238" y="5438775"/>
          <p14:tracePt t="25349" x="1922463" y="5405438"/>
          <p14:tracePt t="25364" x="1939925" y="5373688"/>
          <p14:tracePt t="25372" x="1963738" y="5346700"/>
          <p14:tracePt t="25385" x="1995488" y="5314950"/>
          <p14:tracePt t="25392" x="2012950" y="5283200"/>
          <p14:tracePt t="25399" x="2036763" y="5237163"/>
          <p14:tracePt t="25413" x="2054225" y="5210175"/>
          <p14:tracePt t="25420" x="2078038" y="5178425"/>
          <p14:tracePt t="25434" x="2095500" y="5145088"/>
          <p14:tracePt t="25441" x="2119313" y="5113338"/>
          <p14:tracePt t="25449" x="2141538" y="5072063"/>
          <p14:tracePt t="25462" x="2160588" y="5040313"/>
          <p14:tracePt t="25471" x="2168525" y="5013325"/>
          <p14:tracePt t="25485" x="2192338" y="4981575"/>
          <p14:tracePt t="25490" x="2214563" y="4935538"/>
          <p14:tracePt t="25497" x="2233613" y="4908550"/>
          <p14:tracePt t="25513" x="2255838" y="4876800"/>
          <p14:tracePt t="25519" x="2273300" y="4830763"/>
          <p14:tracePt t="25533" x="2297113" y="4803775"/>
          <p14:tracePt t="25539" x="2314575" y="4772025"/>
          <p14:tracePt t="25547" x="2338388" y="4725988"/>
          <p14:tracePt t="25563" x="2360613" y="4699000"/>
          <p14:tracePt t="25568" x="2370138" y="4665663"/>
          <p14:tracePt t="25582" x="2392363" y="4621213"/>
          <p14:tracePt t="25589" x="2411413" y="4592638"/>
          <p14:tracePt t="25604" x="2428875" y="4560888"/>
          <p14:tracePt t="25610" x="2452688" y="4529138"/>
          <p14:tracePt t="25617" x="2470150" y="4497388"/>
          <p14:tracePt t="25631" x="2493963" y="4456113"/>
          <p14:tracePt t="25638" x="2516188" y="4424363"/>
          <p14:tracePt t="25655" x="2533650" y="4392613"/>
          <p14:tracePt t="25659" x="2557463" y="4365625"/>
          <p14:tracePt t="25667" x="2574925" y="4332288"/>
          <p14:tracePt t="25681" x="2606675" y="4300538"/>
          <p14:tracePt t="25688" x="2630488" y="4256088"/>
          <p14:tracePt t="25702" x="2652713" y="4222750"/>
          <p14:tracePt t="25708" x="2671763" y="4195763"/>
          <p14:tracePt t="25716" x="2693988" y="4164013"/>
          <p14:tracePt t="25731" x="2713038" y="4132263"/>
          <p14:tracePt t="25738" x="2730500" y="4100513"/>
          <p14:tracePt t="25751" x="2762250" y="4073525"/>
          <p14:tracePt t="25758" x="2786063" y="4040188"/>
          <p14:tracePt t="25765" x="2803525" y="4008438"/>
          <p14:tracePt t="25779" x="2825750" y="3990975"/>
          <p14:tracePt t="25788" x="2859088" y="3959225"/>
          <p14:tracePt t="25803" x="2876550" y="3927475"/>
          <p14:tracePt t="25807" x="2908300" y="3908425"/>
          <p14:tracePt t="25814" x="2927350" y="3876675"/>
          <p14:tracePt t="25829" x="2959100" y="3857625"/>
          <p14:tracePt t="25838" x="2976563" y="3825875"/>
          <p14:tracePt t="25850" x="3009900" y="3803650"/>
          <p14:tracePt t="25857" x="3041650" y="3784600"/>
          <p14:tracePt t="25864" x="3059113" y="3767138"/>
          <p14:tracePt t="25878" x="3090863" y="3743325"/>
          <p14:tracePt t="25885" x="3122613" y="3725863"/>
          <p14:tracePt t="25899" x="3151188" y="3703638"/>
          <p14:tracePt t="25906" x="3182938" y="3694113"/>
          <p14:tracePt t="25913" x="3200400" y="3684588"/>
          <p14:tracePt t="25928" x="3219450" y="3675063"/>
          <p14:tracePt t="25935" x="3236913" y="3667125"/>
          <p14:tracePt t="25951" x="3255963" y="3657600"/>
          <p14:tracePt t="25956" x="3265488" y="3657600"/>
          <p14:tracePt t="25963" x="3273425" y="3657600"/>
          <p14:tracePt t="25977" x="3287713" y="3657600"/>
          <p14:tracePt t="25984" x="3297238" y="3648075"/>
          <p14:tracePt t="25998" x="3306763" y="3648075"/>
          <p14:tracePt t="26005" x="3314700" y="3648075"/>
          <p14:tracePt t="26019" x="3328988" y="3648075"/>
          <p14:tracePt t="26026" x="3338513" y="3648075"/>
          <p14:tracePt t="26033" x="3351213" y="3648075"/>
          <p14:tracePt t="26047" x="3360738" y="3648075"/>
          <p14:tracePt t="26055" x="3370263" y="3648075"/>
          <p14:tracePt t="26068" x="3387725" y="3648075"/>
          <p14:tracePt t="26075" x="3416300" y="3648075"/>
          <p14:tracePt t="26082" x="3433763" y="3648075"/>
          <p14:tracePt t="26097" x="3452813" y="3648075"/>
          <p14:tracePt t="26105" x="3470275" y="3652838"/>
          <p14:tracePt t="26118" x="3489325" y="3652838"/>
          <p14:tracePt t="26124" x="3506788" y="3662363"/>
          <p14:tracePt t="26132" x="3525838" y="3670300"/>
          <p14:tracePt t="26146" x="3543300" y="3679825"/>
          <p14:tracePt t="26154" x="3562350" y="3689350"/>
          <p14:tracePt t="26167" x="3579813" y="3711575"/>
          <p14:tracePt t="26174" x="3611563" y="3730625"/>
          <p14:tracePt t="26181" x="3630613" y="3748088"/>
          <p14:tracePt t="26195" x="3662363" y="3779838"/>
          <p14:tracePt t="26202" x="3694113" y="3813175"/>
          <p14:tracePt t="26216" x="3713163" y="3830638"/>
          <p14:tracePt t="26223" x="3744913" y="3862388"/>
          <p14:tracePt t="26231" x="3767138" y="3894138"/>
          <p14:tracePt t="26245" x="3798888" y="3927475"/>
          <p14:tracePt t="26252" x="3817938" y="3959225"/>
          <p14:tracePt t="26271" x="3854450" y="4017963"/>
          <p14:tracePt t="26273" x="3903663" y="4081463"/>
          <p14:tracePt t="26280" x="3940175" y="4127500"/>
          <p14:tracePt t="26294" x="3976688" y="4178300"/>
          <p14:tracePt t="26302" x="4013200" y="4241800"/>
          <p14:tracePt t="26315" x="4054475" y="4305300"/>
          <p14:tracePt t="26324" x="4090988" y="4368800"/>
          <p14:tracePt t="26329" x="4132263" y="4433888"/>
          <p14:tracePt t="26343" x="4168775" y="4497388"/>
          <p14:tracePt t="26350" x="4205288" y="4560888"/>
          <p14:tracePt t="26365" x="4232275" y="4621213"/>
          <p14:tracePt t="26371" x="4268788" y="4689475"/>
          <p14:tracePt t="26385" x="4297363" y="4748213"/>
          <p14:tracePt t="26393" x="4319588" y="4826000"/>
          <p14:tracePt t="26401" x="4346575" y="4908550"/>
          <p14:tracePt t="26414" x="4375150" y="4986338"/>
          <p14:tracePt t="26421" x="4387850" y="5045075"/>
          <p14:tracePt t="26435" x="4397375" y="5105400"/>
          <p14:tracePt t="26442" x="4411663" y="5145088"/>
          <p14:tracePt t="26450" x="4419600" y="5191125"/>
          <p14:tracePt t="26463" x="4429125" y="5232400"/>
          <p14:tracePt t="26472" x="4443413" y="5273675"/>
          <p14:tracePt t="26485" x="4443413" y="5314950"/>
          <p14:tracePt t="26491" x="4443413" y="5356225"/>
          <p14:tracePt t="26498" x="4451350" y="5397500"/>
          <p14:tracePt t="26513" x="4451350" y="5456238"/>
          <p14:tracePt t="26520" x="4451350" y="5497513"/>
          <p14:tracePt t="26536" x="4451350" y="5538788"/>
          <p14:tracePt t="26540" x="4448175" y="5580063"/>
          <p14:tracePt t="26548" x="4448175" y="5621338"/>
          <p14:tracePt t="26562" x="4433888" y="5661025"/>
          <p14:tracePt t="26569" x="4424363" y="5702300"/>
          <p14:tracePt t="26583" x="4414838" y="5743575"/>
          <p14:tracePt t="26590" x="4402138" y="5789613"/>
          <p14:tracePt t="26599" x="4378325" y="5835650"/>
          <p14:tracePt t="26611" x="4370388" y="5876925"/>
          <p14:tracePt t="26618" x="4346575" y="5921375"/>
          <p14:tracePt t="26632" x="4338638" y="5949950"/>
          <p14:tracePt t="26641" x="4314825" y="5994400"/>
          <p14:tracePt t="26647" x="4297363" y="6027738"/>
          <p14:tracePt t="26660" x="4273550" y="6067425"/>
          <p14:tracePt t="26668" x="4251325" y="6100763"/>
          <p14:tracePt t="26682" x="4219575" y="6132513"/>
          <p14:tracePt t="26689" x="4187825" y="6164263"/>
          <p14:tracePt t="26696" x="4156075" y="6210300"/>
          <p14:tracePt t="26710" x="4105275" y="6259513"/>
          <p14:tracePt t="26717" x="4054475" y="6310313"/>
          <p14:tracePt t="26731" x="4005263" y="6359525"/>
          <p14:tracePt t="26738" x="3954463" y="6410325"/>
          <p14:tracePt t="26746" x="3903663" y="6456363"/>
          <p14:tracePt t="26759" x="3859213" y="6507163"/>
          <p14:tracePt t="26767" x="3808413" y="6556375"/>
          <p14:tracePt t="26781" x="3744913" y="6597650"/>
          <p14:tracePt t="26790" x="3676650" y="6648450"/>
          <p14:tracePt t="26795" x="3611563" y="6684963"/>
          <p14:tracePt t="26808" x="3552825" y="6711950"/>
          <p14:tracePt t="26816" x="3489325" y="6748463"/>
          <p14:tracePt t="26830" x="3424238" y="6775450"/>
          <p14:tracePt t="26838" x="3360738" y="6811963"/>
          <p14:tracePt t="26852" x="3302000" y="6838950"/>
          <p14:tracePt t="27106" x="2119313" y="6816725"/>
          <p14:tracePt t="27119" x="2068513" y="6765925"/>
          <p14:tracePt t="27126" x="2022475" y="6729413"/>
          <p14:tracePt t="27134" x="1968500" y="6665913"/>
          <p14:tracePt t="27148" x="1917700" y="6616700"/>
          <p14:tracePt t="27155" x="1866900" y="6565900"/>
          <p14:tracePt t="27161" x="1822450" y="6515100"/>
          <p14:tracePt t="27175" x="1798638" y="6483350"/>
          <p14:tracePt t="27183" x="1766888" y="6456363"/>
          <p14:tracePt t="27205" x="1717675" y="6392863"/>
          <p14:tracePt t="27218" x="1693863" y="6359525"/>
          <p14:tracePt t="27225" x="1676400" y="6327775"/>
          <p14:tracePt t="27231" x="1652588" y="6300788"/>
          <p14:tracePt t="27245" x="1620838" y="6254750"/>
          <p14:tracePt t="27253" x="1598613" y="6223000"/>
          <p14:tracePt t="27267" x="1589088" y="6196013"/>
          <p14:tracePt t="27273" x="1566863" y="6149975"/>
          <p14:tracePt t="27281" x="1547813" y="6118225"/>
          <p14:tracePt t="27295" x="1525588" y="6076950"/>
          <p14:tracePt t="27302" x="1516063" y="6045200"/>
          <p14:tracePt t="27316" x="1506538" y="6003925"/>
          <p14:tracePt t="27324" x="1497013" y="5986463"/>
          <p14:tracePt t="27330" x="1489075" y="5967413"/>
          <p14:tracePt t="27344" x="1489075" y="5949950"/>
          <p14:tracePt t="27352" x="1479550" y="5930900"/>
          <p14:tracePt t="27367" x="1479550" y="5913438"/>
          <p14:tracePt t="27373" x="1465263" y="5894388"/>
          <p14:tracePt t="27380" x="1465263" y="5876925"/>
          <p14:tracePt t="27394" x="1457325" y="5857875"/>
          <p14:tracePt t="27402" x="1457325" y="5840413"/>
          <p14:tracePt t="27415" x="1457325" y="5830888"/>
          <p14:tracePt t="27423" x="1457325" y="5816600"/>
          <p14:tracePt t="27429" x="1457325" y="5807075"/>
          <p14:tracePt t="27443" x="1457325" y="5789613"/>
          <p14:tracePt t="27450" x="1457325" y="5762625"/>
          <p14:tracePt t="27464" x="1457325" y="5743575"/>
          <p14:tracePt t="27474" x="1447800" y="5716588"/>
          <p14:tracePt t="27478" x="1447800" y="5697538"/>
          <p14:tracePt t="27492" x="1438275" y="5638800"/>
          <p14:tracePt t="27499" x="1438275" y="5597525"/>
          <p14:tracePt t="27513" x="1423988" y="5556250"/>
          <p14:tracePt t="27523" x="1423988" y="5514975"/>
          <p14:tracePt t="27535" x="1416050" y="5475288"/>
          <p14:tracePt t="27541" x="1406525" y="5434013"/>
          <p14:tracePt t="27549" x="1397000" y="5392738"/>
          <p14:tracePt t="27563" x="1384300" y="5346700"/>
          <p14:tracePt t="27571" x="1374775" y="5305425"/>
          <p14:tracePt t="27584" x="1360488" y="5246688"/>
          <p14:tracePt t="27591" x="1338263" y="5181600"/>
          <p14:tracePt t="27598" x="1323975" y="5122863"/>
          <p14:tracePt t="27612" x="1314450" y="5064125"/>
          <p14:tracePt t="27619" x="1301750" y="5022850"/>
          <p14:tracePt t="27633" x="1292225" y="4981575"/>
          <p14:tracePt t="27641" x="1282700" y="4940300"/>
          <p14:tracePt t="27648" x="1270000" y="4894263"/>
          <p14:tracePt t="27661" x="1260475" y="4852988"/>
          <p14:tracePt t="27669" x="1238250" y="4789488"/>
          <p14:tracePt t="27683" x="1223963" y="4730750"/>
          <p14:tracePt t="27690" x="1196975" y="4652963"/>
          <p14:tracePt t="27697" x="1173163" y="4575175"/>
          <p14:tracePt t="27711" x="1146175" y="4497388"/>
          <p14:tracePt t="27718" x="1119188" y="4414838"/>
          <p14:tracePt t="27732" x="1095375" y="4356100"/>
          <p14:tracePt t="27740" x="1068388" y="4292600"/>
          <p14:tracePt t="27746" x="1058863" y="4251325"/>
          <p14:tracePt t="27760" x="1036638" y="4205288"/>
          <p14:tracePt t="27767" x="1014413" y="4159250"/>
          <p14:tracePt t="27781" x="1004888" y="4117975"/>
          <p14:tracePt t="27794" x="981075" y="4073525"/>
          <p14:tracePt t="27798" x="968375" y="4032250"/>
          <p14:tracePt t="27810" x="944563" y="3986213"/>
          <p14:tracePt t="27816" x="936625" y="3940175"/>
          <p14:tracePt t="27831" x="912813" y="3898900"/>
          <p14:tracePt t="27838" x="904875" y="3852863"/>
          <p14:tracePt t="27845" x="895350" y="3825875"/>
          <p14:tracePt t="27859" x="871538" y="3779838"/>
          <p14:tracePt t="27866" x="863600" y="3752850"/>
          <p14:tracePt t="27880" x="849313" y="3706813"/>
          <p14:tracePt t="27890" x="831850" y="3679825"/>
          <p14:tracePt t="27902" x="822325" y="3633788"/>
          <p14:tracePt t="27910" x="798513" y="3606800"/>
          <p14:tracePt t="27915" x="790575" y="3565525"/>
          <p14:tracePt t="27930" x="776288" y="3521075"/>
          <p14:tracePt t="27936" x="766763" y="3479800"/>
          <p14:tracePt t="27950" x="749300" y="3448050"/>
          <p14:tracePt t="27957" x="735013" y="3406775"/>
          <p14:tracePt t="27965" x="725488" y="3387725"/>
          <p14:tracePt t="27978" x="725488" y="3370263"/>
          <p14:tracePt t="27986" x="717550" y="3351213"/>
          <p14:tracePt t="28001" x="717550" y="3341688"/>
          <p14:tracePt t="28007" x="712788" y="3336925"/>
          <p14:tracePt t="28028" x="712788" y="3328988"/>
          <p14:tracePt t="28035" x="703263" y="3319463"/>
          <p14:tracePt t="28049" x="703263" y="3309938"/>
          <p14:tracePt t="28063" x="703263" y="3305175"/>
          <p14:tracePt t="28098" x="703263" y="3297238"/>
          <p14:tracePt t="28127" x="693738" y="3297238"/>
          <p14:tracePt t="28148" x="693738" y="3287713"/>
          <p14:tracePt t="28197" x="693738" y="3282950"/>
          <p14:tracePt t="28319" x="693738" y="3273425"/>
          <p14:tracePt t="28585" x="698500" y="3273425"/>
          <p14:tracePt t="28613" x="708025" y="3273425"/>
          <p14:tracePt t="28634" x="712788" y="3263900"/>
          <p14:tracePt t="28663" x="720725" y="3263900"/>
          <p14:tracePt t="28684" x="730250" y="3263900"/>
          <p14:tracePt t="28691" x="735013" y="3263900"/>
          <p14:tracePt t="28707" x="744538" y="3263900"/>
          <p14:tracePt t="28712" x="754063" y="3263900"/>
          <p14:tracePt t="28719" x="781050" y="3263900"/>
          <p14:tracePt t="28734" x="793750" y="3263900"/>
          <p14:tracePt t="28740" x="812800" y="3255963"/>
          <p14:tracePt t="28754" x="844550" y="3255963"/>
          <p14:tracePt t="28762" x="863600" y="3255963"/>
          <p14:tracePt t="28768" x="890588" y="3255963"/>
          <p14:tracePt t="28784" x="922338" y="3255963"/>
          <p14:tracePt t="28790" x="936625" y="3255963"/>
          <p14:tracePt t="28804" x="968375" y="3255963"/>
          <p14:tracePt t="28810" x="995363" y="3255963"/>
          <p14:tracePt t="28818" x="1036638" y="3255963"/>
          <p14:tracePt t="28832" x="1077913" y="3255963"/>
          <p14:tracePt t="28841" x="1119188" y="3255963"/>
          <p14:tracePt t="28853" x="1173163" y="3255963"/>
          <p14:tracePt t="28862" x="1228725" y="3255963"/>
          <p14:tracePt t="28867" x="1270000" y="3255963"/>
          <p14:tracePt t="28881" x="1311275" y="3255963"/>
          <p14:tracePt t="28889" x="1350963" y="3255963"/>
          <p14:tracePt t="28908" x="1406525" y="3255963"/>
          <p14:tracePt t="28910" x="1447800" y="3255963"/>
          <p14:tracePt t="28924" x="1489075" y="3255963"/>
          <p14:tracePt t="28930" x="1530350" y="3255963"/>
          <p14:tracePt t="28939" x="1584325" y="3255963"/>
          <p14:tracePt t="28952" x="1644650" y="3255963"/>
          <p14:tracePt t="28959" x="1698625" y="3255963"/>
          <p14:tracePt t="28974" x="1754188" y="3255963"/>
          <p14:tracePt t="28980" x="1812925" y="3255963"/>
          <p14:tracePt t="28987" x="1866900" y="3255963"/>
          <p14:tracePt t="29001" x="1922463" y="3255963"/>
          <p14:tracePt t="29008" x="1981200" y="3255963"/>
          <p14:tracePt t="29024" x="2036763" y="3255963"/>
          <p14:tracePt t="29029" x="2095500" y="3255963"/>
          <p14:tracePt t="29036" x="2151063" y="3255963"/>
          <p14:tracePt t="29050" x="2205038" y="3255963"/>
          <p14:tracePt t="29058" x="2265363" y="3255963"/>
          <p14:tracePt t="29072" x="2319338" y="3255963"/>
          <p14:tracePt t="29079" x="2374900" y="3255963"/>
          <p14:tracePt t="29086" x="2433638" y="3255963"/>
          <p14:tracePt t="29100" x="2489200" y="3255963"/>
          <p14:tracePt t="29107" x="2547938" y="3255963"/>
          <p14:tracePt t="29121" x="2606675" y="3263900"/>
          <p14:tracePt t="29128" x="2662238" y="3263900"/>
          <p14:tracePt t="29135" x="2716213" y="3263900"/>
          <p14:tracePt t="29149" x="2776538" y="3263900"/>
          <p14:tracePt t="29159" x="2830513" y="3263900"/>
          <p14:tracePt t="29171" x="2886075" y="3263900"/>
          <p14:tracePt t="29177" x="2944813" y="3263900"/>
          <p14:tracePt t="29184" x="3000375" y="3263900"/>
          <p14:tracePt t="29198" x="3059113" y="3263900"/>
          <p14:tracePt t="29206" x="3114675" y="3263900"/>
          <p14:tracePt t="29220" x="3168650" y="3263900"/>
          <p14:tracePt t="29226" x="3228975" y="3263900"/>
          <p14:tracePt t="29234" x="3282950" y="3263900"/>
          <p14:tracePt t="29248" x="3338513" y="3263900"/>
          <p14:tracePt t="29255" x="3397250" y="3263900"/>
          <p14:tracePt t="29269" x="3452813" y="3263900"/>
          <p14:tracePt t="29276" x="3511550" y="3263900"/>
          <p14:tracePt t="29291" x="3565525" y="3263900"/>
          <p14:tracePt t="29297" x="3621088" y="3263900"/>
          <p14:tracePt t="29304" x="3679825" y="3263900"/>
          <p14:tracePt t="29318" x="3735388" y="3263900"/>
          <p14:tracePt t="29326" x="3789363" y="3263900"/>
          <p14:tracePt t="29342" x="3849688" y="3263900"/>
          <p14:tracePt t="29347" x="3903663" y="3263900"/>
          <p14:tracePt t="29354" x="3963988" y="3263900"/>
          <p14:tracePt t="29368" x="4017963" y="3263900"/>
          <p14:tracePt t="29375" x="4073525" y="3263900"/>
          <p14:tracePt t="29389" x="4132263" y="3273425"/>
          <p14:tracePt t="29396" x="4192588" y="3273425"/>
          <p14:tracePt t="29403" x="4246563" y="3273425"/>
          <p14:tracePt t="29419" x="4305300" y="3287713"/>
          <p14:tracePt t="29427" x="4365625" y="3287713"/>
          <p14:tracePt t="29438" x="4406900" y="3287713"/>
          <p14:tracePt t="29445" x="4448175" y="3297238"/>
          <p14:tracePt t="29452" x="4489450" y="3297238"/>
          <p14:tracePt t="29466" x="4529138" y="3297238"/>
          <p14:tracePt t="29475" x="4570413" y="3297238"/>
          <p14:tracePt t="29487" x="4598988" y="3297238"/>
          <p14:tracePt t="29494" x="4652963" y="3297238"/>
          <p14:tracePt t="29502" x="4708525" y="3297238"/>
          <p14:tracePt t="29516" x="4748213" y="3297238"/>
          <p14:tracePt t="29524" x="4789488" y="3297238"/>
          <p14:tracePt t="29537" x="4830763" y="3297238"/>
          <p14:tracePt t="29544" x="4872038" y="3297238"/>
          <p14:tracePt t="29552" x="4913313" y="3297238"/>
          <p14:tracePt t="29565" x="4954588" y="3297238"/>
          <p14:tracePt t="29574" x="4995863" y="3297238"/>
          <p14:tracePt t="29586" x="5037138" y="3297238"/>
          <p14:tracePt t="29593" x="5078413" y="3292475"/>
          <p14:tracePt t="29600" x="5118100" y="3292475"/>
          <p14:tracePt t="29614" x="5164138" y="3282950"/>
          <p14:tracePt t="29621" x="5191125" y="3282950"/>
          <p14:tracePt t="29636" x="5210175" y="3282950"/>
          <p14:tracePt t="29643" x="5237163" y="3273425"/>
          <p14:tracePt t="29650" x="5256213" y="3273425"/>
          <p14:tracePt t="29664" x="5287963" y="3273425"/>
          <p14:tracePt t="29671" x="5305425" y="3260725"/>
          <p14:tracePt t="29685" x="5334000" y="3260725"/>
          <p14:tracePt t="29693" x="5351463" y="3251200"/>
          <p14:tracePt t="29708" x="5370513" y="3251200"/>
          <p14:tracePt t="29713" x="5387975" y="3241675"/>
          <p14:tracePt t="29724" x="5407025" y="3232150"/>
          <p14:tracePt t="29736" x="5424488" y="3232150"/>
          <p14:tracePt t="29742" x="5443538" y="3224213"/>
          <p14:tracePt t="29761" x="5461000" y="3224213"/>
          <p14:tracePt t="29762" x="5470525" y="3224213"/>
          <p14:tracePt t="29783" x="5475288" y="3219450"/>
          <p14:tracePt t="29805" x="5484813" y="3219450"/>
          <p14:tracePt t="29820" x="5492750" y="3219450"/>
          <p14:tracePt t="29833" x="5502275" y="3209925"/>
          <p14:tracePt t="29841" x="5507038" y="3209925"/>
          <p14:tracePt t="29854" x="5507038" y="3200400"/>
          <p14:tracePt t="29861" x="5516563" y="3200400"/>
          <p14:tracePt t="29868" x="5524500" y="3190875"/>
          <p14:tracePt t="29882" x="5529263" y="3187700"/>
          <p14:tracePt t="29891" x="5529263" y="3178175"/>
          <p14:tracePt t="29911" x="5538788" y="3163888"/>
          <p14:tracePt t="29918" x="5538788" y="3154363"/>
          <p14:tracePt t="29932" x="5548313" y="3136900"/>
          <p14:tracePt t="29939" x="5548313" y="3117850"/>
          <p14:tracePt t="29953" x="5557838" y="3100388"/>
          <p14:tracePt t="29960" x="5557838" y="3081338"/>
          <p14:tracePt t="29968" x="5565775" y="3063875"/>
          <p14:tracePt t="29981" x="5565775" y="3036888"/>
          <p14:tracePt t="29989" x="5565775" y="3017838"/>
          <p14:tracePt t="30003" x="5575300" y="3000375"/>
          <p14:tracePt t="30009" x="5575300" y="2981325"/>
          <p14:tracePt t="30017" x="5575300" y="2954338"/>
          <p14:tracePt t="30031" x="5575300" y="2935288"/>
          <p14:tracePt t="30038" x="5575300" y="2917825"/>
          <p14:tracePt t="30054" x="5575300" y="2890838"/>
          <p14:tracePt t="30059" x="5584825" y="2871788"/>
          <p14:tracePt t="30078" x="5584825" y="2862263"/>
          <p14:tracePt t="30084" x="5584825" y="2844800"/>
          <p14:tracePt t="30087" x="5584825" y="2835275"/>
          <p14:tracePt t="30101" x="5584825" y="2820988"/>
          <p14:tracePt t="30108" x="5584825" y="2803525"/>
          <p14:tracePt t="30122" x="5584825" y="2784475"/>
          <p14:tracePt t="30129" x="5584825" y="2757488"/>
          <p14:tracePt t="30136" x="5584825" y="2740025"/>
          <p14:tracePt t="30151" x="5584825" y="2720975"/>
          <p14:tracePt t="30158" x="5584825" y="2703513"/>
          <p14:tracePt t="30172" x="5584825" y="2698750"/>
          <p14:tracePt t="30179" x="5584825" y="2679700"/>
          <p14:tracePt t="30200" x="5584825" y="2671763"/>
          <p14:tracePt t="30221" x="5584825" y="2662238"/>
          <p14:tracePt t="30227" x="5594350" y="2657475"/>
          <p14:tracePt t="30249" x="5594350" y="2647950"/>
          <p14:tracePt t="30277" x="5594350" y="2638425"/>
          <p14:tracePt t="30446" x="5594350" y="2643188"/>
          <p14:tracePt t="30468" x="5602288" y="2652713"/>
          <p14:tracePt t="30475" x="5602288" y="2657475"/>
          <p14:tracePt t="30489" x="5602288" y="2667000"/>
          <p14:tracePt t="30496" x="5602288" y="2674938"/>
          <p14:tracePt t="30504" x="5602288" y="2703513"/>
          <p14:tracePt t="30517" x="5611813" y="2720975"/>
          <p14:tracePt t="30525" x="5611813" y="2740025"/>
          <p14:tracePt t="30538" x="5621338" y="2781300"/>
          <p14:tracePt t="30545" x="5630863" y="2820988"/>
          <p14:tracePt t="30560" x="5630863" y="2862263"/>
          <p14:tracePt t="30566" x="5643563" y="2903538"/>
          <p14:tracePt t="30575" x="5653088" y="2944813"/>
          <p14:tracePt t="30587" x="5662613" y="2990850"/>
          <p14:tracePt t="30594" x="5670550" y="3032125"/>
          <p14:tracePt t="30609" x="5670550" y="3073400"/>
          <p14:tracePt t="30615" x="5684838" y="3114675"/>
          <p14:tracePt t="30623" x="5694363" y="3154363"/>
          <p14:tracePt t="30637" x="5703888" y="3200400"/>
          <p14:tracePt t="30645" x="5716588" y="3241675"/>
          <p14:tracePt t="30665" x="5726113" y="3324225"/>
          <p14:tracePt t="30672" x="5735638" y="3365500"/>
          <p14:tracePt t="30686" x="5748338" y="3409950"/>
          <p14:tracePt t="30693" x="5757863" y="3451225"/>
          <p14:tracePt t="30708" x="5757863" y="3492500"/>
          <p14:tracePt t="30714" x="5767388" y="3533775"/>
          <p14:tracePt t="30721" x="5776913" y="3565525"/>
          <p14:tracePt t="30736" x="5789613" y="3606800"/>
          <p14:tracePt t="30743" x="5799138" y="3625850"/>
          <p14:tracePt t="30758" x="5799138" y="3652838"/>
          <p14:tracePt t="30768" x="5808663" y="3675063"/>
          <p14:tracePt t="30771" x="5808663" y="3689350"/>
          <p14:tracePt t="30785" x="5818188" y="3721100"/>
          <p14:tracePt t="30792" x="5818188" y="3740150"/>
          <p14:tracePt t="30807" x="5826125" y="3757613"/>
          <p14:tracePt t="30813" x="5826125" y="3767138"/>
          <p14:tracePt t="30834" x="5835650" y="3767138"/>
          <p14:tracePt t="30855" x="5845175" y="3767138"/>
          <p14:tracePt t="30869" x="5849938" y="3767138"/>
          <p14:tracePt t="30883" x="5857875" y="3767138"/>
          <p14:tracePt t="30893" x="5867400" y="3767138"/>
          <p14:tracePt t="30910" x="5881688" y="3767138"/>
          <p14:tracePt t="30911" x="5891213" y="3767138"/>
          <p14:tracePt t="30926" x="5899150" y="3767138"/>
          <p14:tracePt t="30933" x="5913438" y="3767138"/>
          <p14:tracePt t="30940" x="5922963" y="3767138"/>
          <p14:tracePt t="30954" x="5949950" y="3767138"/>
          <p14:tracePt t="30961" x="5967413" y="3767138"/>
          <p14:tracePt t="30976" x="5995988" y="3767138"/>
          <p14:tracePt t="30982" x="6013450" y="3767138"/>
          <p14:tracePt t="30989" x="6032500" y="3767138"/>
          <p14:tracePt t="31003" x="6059488" y="3757613"/>
          <p14:tracePt t="31011" x="6100763" y="3757613"/>
          <p14:tracePt t="31026" x="6142038" y="3748088"/>
          <p14:tracePt t="31032" x="6183313" y="3748088"/>
          <p14:tracePt t="31040" x="6227763" y="3740150"/>
          <p14:tracePt t="31053" x="6269038" y="3740150"/>
          <p14:tracePt t="31061" x="6310313" y="3730625"/>
          <p14:tracePt t="31076" x="6351588" y="3716338"/>
          <p14:tracePt t="31081" x="6392863" y="3716338"/>
          <p14:tracePt t="31089" x="6424613" y="3706813"/>
          <p14:tracePt t="31102" x="6465888" y="3706813"/>
          <p14:tracePt t="31109" x="6483350" y="3698875"/>
          <p14:tracePt t="31123" x="6502400" y="3698875"/>
          <p14:tracePt t="31130" x="6529388" y="3689350"/>
          <p14:tracePt t="31138" x="6548438" y="3679825"/>
          <p14:tracePt t="31151" x="6580188" y="3667125"/>
          <p14:tracePt t="31160" x="6621463" y="3657600"/>
          <p14:tracePt t="31173" x="6653213" y="3638550"/>
          <p14:tracePt t="31179" x="6694488" y="3616325"/>
          <p14:tracePt t="31188" x="6726238" y="3594100"/>
          <p14:tracePt t="31201" x="6757988" y="3575050"/>
          <p14:tracePt t="31209" x="6789738" y="3552825"/>
          <p14:tracePt t="31222" x="6808788" y="3524250"/>
          <p14:tracePt t="31229" x="6840538" y="3502025"/>
          <p14:tracePt t="31237" x="6858000" y="3475038"/>
          <p14:tracePt t="31250" x="6881813" y="3443288"/>
          <p14:tracePt t="31259" x="6904038" y="3397250"/>
          <p14:tracePt t="31272" x="6913563" y="3370263"/>
          <p14:tracePt t="31279" x="6931025" y="3324225"/>
          <p14:tracePt t="31285" x="6945313" y="3282950"/>
          <p14:tracePt t="31300" x="6945313" y="3241675"/>
          <p14:tracePt t="31309" x="6954838" y="3209925"/>
          <p14:tracePt t="31321" x="6954838" y="3168650"/>
          <p14:tracePt t="31328" x="6954838" y="3127375"/>
          <p14:tracePt t="31336" x="6954838" y="3086100"/>
          <p14:tracePt t="31349" x="6954838" y="3044825"/>
          <p14:tracePt t="31357" x="6954838" y="3005138"/>
          <p14:tracePt t="31371" x="6950075" y="2949575"/>
          <p14:tracePt t="31377" x="6950075" y="2894013"/>
          <p14:tracePt t="31392" x="6935788" y="2835275"/>
          <p14:tracePt t="31398" x="6927850" y="2789238"/>
          <p14:tracePt t="31405" x="6913563" y="2747963"/>
          <p14:tracePt t="31420" x="6904038" y="2708275"/>
          <p14:tracePt t="31427" x="6881813" y="2662238"/>
          <p14:tracePt t="31442" x="6872288" y="2620963"/>
          <p14:tracePt t="31448" x="6850063" y="2574925"/>
          <p14:tracePt t="31455" x="6835775" y="2528888"/>
          <p14:tracePt t="31469" x="6813550" y="2489200"/>
          <p14:tracePt t="31477" x="6804025" y="2443163"/>
          <p14:tracePt t="31490" x="6784975" y="2414588"/>
          <p14:tracePt t="31497" x="6762750" y="2370138"/>
          <p14:tracePt t="31505" x="6740525" y="2338388"/>
          <p14:tracePt t="31518" x="6721475" y="2309813"/>
          <p14:tracePt t="31527" x="6689725" y="2287588"/>
          <p14:tracePt t="31540" x="6680200" y="2278063"/>
          <p14:tracePt t="31546" x="6667500" y="2268538"/>
          <p14:tracePt t="31553" x="6648450" y="2260600"/>
          <p14:tracePt t="31568" x="6630988" y="2260600"/>
          <p14:tracePt t="31577" x="6611938" y="2260600"/>
          <p14:tracePt t="31589" x="6580188" y="2251075"/>
          <p14:tracePt t="31596" x="6565900" y="2251075"/>
          <p14:tracePt t="31603" x="6534150" y="2251075"/>
          <p14:tracePt t="31617" x="6507163" y="2251075"/>
          <p14:tracePt t="31624" x="6465888" y="2251075"/>
          <p14:tracePt t="31638" x="6424613" y="2251075"/>
          <p14:tracePt t="31644" x="6383338" y="2260600"/>
          <p14:tracePt t="31652" x="6337300" y="2278063"/>
          <p14:tracePt t="31667" x="6278563" y="2292350"/>
          <p14:tracePt t="31673" x="6215063" y="2319338"/>
          <p14:tracePt t="31687" x="6137275" y="2341563"/>
          <p14:tracePt t="31694" x="6059488" y="2370138"/>
          <p14:tracePt t="31710" x="5976938" y="2397125"/>
          <p14:tracePt t="31715" x="5899150" y="2411413"/>
          <p14:tracePt t="31722" x="5826125" y="2419350"/>
          <p14:tracePt t="31737" x="5745163" y="2447925"/>
          <p14:tracePt t="31744" x="5667375" y="2460625"/>
          <p14:tracePt t="31758" x="5589588" y="2489200"/>
          <p14:tracePt t="31764" x="5511800" y="2501900"/>
          <p14:tracePt t="31773" x="5434013" y="2525713"/>
          <p14:tracePt t="31786" x="5356225" y="2552700"/>
          <p14:tracePt t="31793" x="5273675" y="2579688"/>
          <p14:tracePt t="31808" x="5214938" y="2589213"/>
          <p14:tracePt t="31814" x="5173663" y="2611438"/>
          <p14:tracePt t="31821" x="5127625" y="2625725"/>
          <p14:tracePt t="31835" x="5086350" y="2635250"/>
          <p14:tracePt t="31842" x="5045075" y="2643188"/>
          <p14:tracePt t="31856" x="5000625" y="2667000"/>
          <p14:tracePt t="31863" x="4959350" y="2679700"/>
          <p14:tracePt t="31871" x="4927600" y="2689225"/>
          <p14:tracePt t="31884" x="4881563" y="2711450"/>
          <p14:tracePt t="31894" x="4840288" y="2720975"/>
          <p14:tracePt t="31912" x="4799013" y="2730500"/>
          <p14:tracePt t="31913" x="4781550" y="2740025"/>
          <p14:tracePt t="31920" x="4762500" y="2747963"/>
          <p14:tracePt t="31934" x="4745038" y="2747963"/>
          <p14:tracePt t="31941" x="4735513" y="2757488"/>
          <p14:tracePt t="31955" x="4725988" y="2757488"/>
          <p14:tracePt t="31962" x="4721225" y="2767013"/>
          <p14:tracePt t="31969" x="4711700" y="2767013"/>
          <p14:tracePt t="31990" x="4703763" y="2767013"/>
          <p14:tracePt t="32014" x="4699000" y="2767013"/>
          <p14:tracePt t="32018" x="4699000" y="2771775"/>
          <p14:tracePt t="32040" x="4689475" y="2771775"/>
          <p14:tracePt t="32061" x="4679950" y="2771775"/>
          <p14:tracePt t="32077" x="4679950" y="2781300"/>
          <p14:tracePt t="32089" x="4672013" y="2781300"/>
          <p14:tracePt t="32125" x="4667250" y="2789238"/>
          <p14:tracePt t="32153" x="4657725" y="2789238"/>
          <p14:tracePt t="32202" x="4648200" y="2789238"/>
          <p14:tracePt t="32210" x="4648200" y="2798763"/>
          <p14:tracePt t="32237" x="4643438" y="2798763"/>
          <p14:tracePt t="32279" x="4635500" y="2803525"/>
          <p14:tracePt t="32322" x="4625975" y="2803525"/>
          <p14:tracePt t="32350" x="4625975" y="2813050"/>
          <p14:tracePt t="32357" x="4621213" y="2813050"/>
          <p14:tracePt t="32401" x="4611688" y="2813050"/>
          <p14:tracePt t="32407" x="4611688" y="2820988"/>
          <p14:tracePt t="32449" x="4602163" y="2820988"/>
          <p14:tracePt t="32458" x="4602163" y="2825750"/>
          <p14:tracePt t="32491" x="4594225" y="2825750"/>
          <p14:tracePt t="32519" x="4594225" y="2835275"/>
          <p14:tracePt t="32540" x="4589463" y="2835275"/>
          <p14:tracePt t="32590" x="4579938" y="2844800"/>
          <p14:tracePt t="32646" x="4570413" y="2844800"/>
          <p14:tracePt t="32661" x="4570413" y="2854325"/>
          <p14:tracePt t="32710" x="4565650" y="2854325"/>
          <p14:tracePt t="32766" x="4557713" y="2857500"/>
          <p14:tracePt t="32831" x="4548188" y="2857500"/>
          <p14:tracePt t="32886" x="4538663" y="2867025"/>
          <p14:tracePt t="32949" x="4533900" y="2867025"/>
          <p14:tracePt t="33007" x="4525963" y="2867025"/>
          <p14:tracePt t="33066" x="4516438" y="2867025"/>
          <p14:tracePt t="33084" x="4516438" y="2876550"/>
          <p14:tracePt t="33126" x="4511675" y="2876550"/>
          <p14:tracePt t="33181" x="4502150" y="2876550"/>
          <p14:tracePt t="33284" x="4502150" y="2881313"/>
          <p14:tracePt t="33316" x="4502150" y="2890838"/>
          <p14:tracePt t="33323" x="4502150" y="2898775"/>
          <p14:tracePt t="33337" x="4516438" y="2908300"/>
          <p14:tracePt t="33346" x="4521200" y="2913063"/>
          <p14:tracePt t="33351" x="4538663" y="2940050"/>
          <p14:tracePt t="33364" x="4562475" y="2971800"/>
          <p14:tracePt t="33372" x="4594225" y="2990850"/>
          <p14:tracePt t="33386" x="4611688" y="3022600"/>
          <p14:tracePt t="33395" x="4643438" y="3054350"/>
          <p14:tracePt t="33400" x="4662488" y="3086100"/>
          <p14:tracePt t="33414" x="4694238" y="3117850"/>
          <p14:tracePt t="33423" x="4745038" y="3168650"/>
          <p14:tracePt t="33435" x="4794250" y="3200400"/>
          <p14:tracePt t="33443" x="4840288" y="3251200"/>
          <p14:tracePt t="33450" x="4891088" y="3300413"/>
          <p14:tracePt t="33463" x="4940300" y="3351213"/>
          <p14:tracePt t="33471" x="4991100" y="3402013"/>
          <p14:tracePt t="33488" x="5041900" y="3451225"/>
          <p14:tracePt t="33493" x="5091113" y="3497263"/>
          <p14:tracePt t="33500" x="5141913" y="3548063"/>
          <p14:tracePt t="33514" x="5205413" y="3602038"/>
          <p14:tracePt t="33520" x="5268913" y="3652838"/>
          <p14:tracePt t="33536" x="5338763" y="3706813"/>
          <p14:tracePt t="33541" x="5402263" y="3757613"/>
          <p14:tracePt t="33548" x="5470525" y="3813175"/>
          <p14:tracePt t="33564" x="5534025" y="3867150"/>
          <p14:tracePt t="33569" x="5597525" y="3917950"/>
          <p14:tracePt t="33583" x="5667375" y="3971925"/>
          <p14:tracePt t="33591" x="5730875" y="4022725"/>
          <p14:tracePt t="33597" x="5799138" y="4076700"/>
          <p14:tracePt t="33612" x="5881688" y="4132263"/>
          <p14:tracePt t="33619" x="5964238" y="4186238"/>
          <p14:tracePt t="33633" x="6045200" y="4241800"/>
          <p14:tracePt t="33641" x="6127750" y="4295775"/>
          <p14:tracePt t="33646" x="6191250" y="4332288"/>
          <p14:tracePt t="33661" x="6273800" y="4373563"/>
          <p14:tracePt t="33668" x="6351588" y="4414838"/>
          <p14:tracePt t="33682" x="6434138" y="4470400"/>
          <p14:tracePt t="33689" x="6516688" y="4511675"/>
          <p14:tracePt t="33696" x="6597650" y="4552950"/>
          <p14:tracePt t="33715" x="6675438" y="4589463"/>
          <p14:tracePt t="33718" x="6757988" y="4616450"/>
          <p14:tracePt t="33735" x="6835775" y="4657725"/>
          <p14:tracePt t="33738" x="6918325" y="4684713"/>
          <p14:tracePt t="33753" x="6996113" y="4725988"/>
          <p14:tracePt t="33761" x="7077075" y="4767263"/>
          <p14:tracePt t="33768" x="7154863" y="4789488"/>
          <p14:tracePt t="33781" x="7219950" y="4830763"/>
          <p14:tracePt t="33788" x="7283450" y="4852988"/>
          <p14:tracePt t="33802" x="7346950" y="4881563"/>
          <p14:tracePt t="33814" x="7407275" y="4903788"/>
          <p14:tracePt t="33819" x="7446963" y="4913313"/>
          <p14:tracePt t="33831" x="7493000" y="4935538"/>
          <p14:tracePt t="33838" x="7539038" y="4949825"/>
          <p14:tracePt t="33851" x="7580313" y="4972050"/>
          <p14:tracePt t="33859" x="7626350" y="4981575"/>
          <p14:tracePt t="33865" x="7653338" y="4991100"/>
          <p14:tracePt t="33879" x="7699375" y="5013325"/>
          <p14:tracePt t="33887" x="7740650" y="5022850"/>
          <p14:tracePt t="33901" x="7780338" y="5032375"/>
          <p14:tracePt t="33912" x="7826375" y="5045075"/>
          <p14:tracePt t="33914" x="7867650" y="5054600"/>
          <p14:tracePt t="33929" x="7908925" y="5064125"/>
          <p14:tracePt t="33937" x="7954963" y="5086350"/>
          <p14:tracePt t="33950" x="7996238" y="5100638"/>
          <p14:tracePt t="33959" x="8040688" y="5108575"/>
          <p14:tracePt t="33964" x="8081963" y="5118100"/>
          <p14:tracePt t="33978" x="8123238" y="5132388"/>
          <p14:tracePt t="33985" x="8164513" y="5141913"/>
          <p14:tracePt t="33999" x="8210550" y="5149850"/>
          <p14:tracePt t="34007" x="8251825" y="5164138"/>
          <p14:tracePt t="34020" x="8293100" y="5173663"/>
          <p14:tracePt t="34037" x="8342313" y="5173663"/>
          <p14:tracePt t="34049" x="8361363" y="5181600"/>
          <p14:tracePt t="34056" x="8374063" y="5181600"/>
          <p14:tracePt t="34070" x="8397875" y="5191125"/>
          <p14:tracePt t="34079" x="8410575" y="5191125"/>
          <p14:tracePt t="34084" x="8429625" y="5191125"/>
          <p14:tracePt t="34098" x="8439150" y="5191125"/>
          <p14:tracePt t="34106" x="8456613" y="5191125"/>
          <p14:tracePt t="34126" x="8461375" y="5191125"/>
          <p14:tracePt t="34133" x="8470900" y="5191125"/>
          <p14:tracePt t="34154" x="8478838" y="5191125"/>
          <p14:tracePt t="34178" x="8483600" y="5191125"/>
          <p14:tracePt t="34199" x="8493125" y="5191125"/>
          <p14:tracePt t="34218" x="8502650" y="5191125"/>
          <p14:tracePt t="34232" x="8507413" y="5191125"/>
          <p14:tracePt t="34253" x="8515350" y="5191125"/>
          <p14:tracePt t="34278" x="8524875" y="5191125"/>
          <p14:tracePt t="34296" x="8534400" y="5191125"/>
          <p14:tracePt t="34316" x="8539163" y="5191125"/>
          <p14:tracePt t="34345" x="8548688" y="5186363"/>
          <p14:tracePt t="34366" x="8556625" y="5186363"/>
          <p14:tracePt t="34404" x="8561388" y="5181600"/>
          <p14:tracePt t="34436" x="8570913" y="5173663"/>
          <p14:tracePt t="34464" x="8570913" y="5164138"/>
          <p14:tracePt t="34487" x="8570913" y="5154613"/>
          <p14:tracePt t="34501" x="8580438" y="5149850"/>
          <p14:tracePt t="34521" x="8580438" y="5141913"/>
          <p14:tracePt t="34545" x="8580438" y="5132388"/>
          <p14:tracePt t="34551" x="8580438" y="5127625"/>
          <p14:tracePt t="34571" x="8580438" y="5118100"/>
          <p14:tracePt t="34584" x="8580438" y="5108575"/>
          <p14:tracePt t="34592" x="8580438" y="5105400"/>
          <p14:tracePt t="34599" x="8589963" y="5086350"/>
          <p14:tracePt t="34613" x="8589963" y="5076825"/>
          <p14:tracePt t="34621" x="8589963" y="5068888"/>
          <p14:tracePt t="34634" x="8589963" y="5054600"/>
          <p14:tracePt t="34641" x="8589963" y="5045075"/>
          <p14:tracePt t="34655" x="8593138" y="5035550"/>
          <p14:tracePt t="34662" x="8593138" y="5022850"/>
          <p14:tracePt t="34669" x="8593138" y="5013325"/>
          <p14:tracePt t="34684" x="8593138" y="4995863"/>
          <p14:tracePt t="34690" x="8593138" y="4981575"/>
          <p14:tracePt t="34704" x="8593138" y="4962525"/>
          <p14:tracePt t="34720" x="8602663" y="4913313"/>
          <p14:tracePt t="34733" x="8602663" y="4894263"/>
          <p14:tracePt t="34740" x="8602663" y="4876800"/>
          <p14:tracePt t="34754" x="8602663" y="4848225"/>
          <p14:tracePt t="34762" x="8602663" y="4830763"/>
          <p14:tracePt t="34768" x="8602663" y="4803775"/>
          <p14:tracePt t="34782" x="8602663" y="4784725"/>
          <p14:tracePt t="34789" x="8602663" y="4757738"/>
          <p14:tracePt t="34804" x="8602663" y="4725988"/>
          <p14:tracePt t="34810" x="8616950" y="4706938"/>
          <p14:tracePt t="34817" x="8616950" y="4679950"/>
          <p14:tracePt t="34832" x="8616950" y="4662488"/>
          <p14:tracePt t="34838" x="8616950" y="4629150"/>
          <p14:tracePt t="34853" x="8616950" y="4616450"/>
          <p14:tracePt t="34859" x="8616950" y="4584700"/>
          <p14:tracePt t="34866" x="8616950" y="4556125"/>
          <p14:tracePt t="34880" x="8616950" y="4538663"/>
          <p14:tracePt t="34887" x="8616950" y="4511675"/>
          <p14:tracePt t="34919" x="8616950" y="4460875"/>
          <p14:tracePt t="34924" x="8616950" y="4433888"/>
          <p14:tracePt t="34930" x="8616950" y="4414838"/>
          <p14:tracePt t="34937" x="8616950" y="4387850"/>
          <p14:tracePt t="34951" x="8626475" y="4368800"/>
          <p14:tracePt t="34958" x="8626475" y="4337050"/>
          <p14:tracePt t="34972" x="8626475" y="4319588"/>
          <p14:tracePt t="34982" x="8626475" y="4292600"/>
          <p14:tracePt t="34986" x="8626475" y="4273550"/>
          <p14:tracePt t="35001" x="8626475" y="4256088"/>
          <p14:tracePt t="35007" x="8626475" y="4227513"/>
          <p14:tracePt t="35021" x="8626475" y="4210050"/>
          <p14:tracePt t="35029" x="8626475" y="4191000"/>
          <p14:tracePt t="35036" x="8626475" y="4164013"/>
          <p14:tracePt t="35051" x="8634413" y="4146550"/>
          <p14:tracePt t="35058" x="8634413" y="4127500"/>
          <p14:tracePt t="35071" x="8634413" y="4095750"/>
          <p14:tracePt t="35080" x="8634413" y="4081463"/>
          <p14:tracePt t="35085" x="8634413" y="4064000"/>
          <p14:tracePt t="35099" x="8643938" y="4044950"/>
          <p14:tracePt t="35108" x="8643938" y="4013200"/>
          <p14:tracePt t="35120" x="8643938" y="3995738"/>
          <p14:tracePt t="35129" x="8643938" y="3976688"/>
          <p14:tracePt t="35134" x="8643938" y="3963988"/>
          <p14:tracePt t="35148" x="8653463" y="3930650"/>
          <p14:tracePt t="35156" x="8653463" y="3913188"/>
          <p14:tracePt t="35170" x="8653463" y="3894138"/>
          <p14:tracePt t="35177" x="8653463" y="3867150"/>
          <p14:tracePt t="35183" x="8653463" y="3849688"/>
          <p14:tracePt t="35199" x="8653463" y="3840163"/>
          <p14:tracePt t="35205" x="8662988" y="3825875"/>
          <p14:tracePt t="35220" x="8662988" y="3816350"/>
          <p14:tracePt t="35227" x="8662988" y="3808413"/>
          <p14:tracePt t="35234" x="8662988" y="3803650"/>
          <p14:tracePt t="35248" x="8662988" y="3794125"/>
          <p14:tracePt t="35269" x="8662988" y="3784600"/>
          <p14:tracePt t="35277" x="8662988" y="3776663"/>
          <p14:tracePt t="35296" x="8662988" y="3771900"/>
          <p14:tracePt t="35304" x="8662988" y="3762375"/>
          <p14:tracePt t="35325" x="8662988" y="3752850"/>
          <p14:tracePt t="35347" x="8662988" y="3748088"/>
          <p14:tracePt t="35354" x="8662988" y="3740150"/>
          <p14:tracePt t="35375" x="8662988" y="3730625"/>
          <p14:tracePt t="35398" x="8662988" y="3721100"/>
          <p14:tracePt t="35421" x="8662988" y="3706813"/>
          <p14:tracePt t="35437" x="8662988" y="3689350"/>
          <p14:tracePt t="35447" x="8658225" y="3679825"/>
          <p14:tracePt t="35465" x="8658225" y="3675063"/>
          <p14:tracePt t="35487" x="8658225" y="3667125"/>
          <p14:tracePt t="35501" x="8658225" y="3657600"/>
          <p14:tracePt t="35515" x="8658225" y="3648075"/>
          <p14:tracePt t="35536" x="8658225" y="3643313"/>
          <p14:tracePt t="35557" x="8658225" y="3633788"/>
          <p14:tracePt t="35564" x="8648700" y="3633788"/>
          <p14:tracePt t="35572" x="8648700" y="3625850"/>
          <p14:tracePt t="35594" x="8648700" y="3621088"/>
          <p14:tracePt t="35607" x="8648700" y="3611563"/>
          <p14:tracePt t="35621" x="8648700" y="3602038"/>
          <p14:tracePt t="35642" x="8648700" y="3597275"/>
          <p14:tracePt t="35669" x="8648700" y="3589338"/>
          <p14:tracePt t="35684" x="8648700" y="3579813"/>
          <p14:tracePt t="35705" x="8648700" y="3570288"/>
          <p14:tracePt t="35719" x="8648700" y="3565525"/>
          <p14:tracePt t="35741" x="8648700" y="3557588"/>
          <p14:tracePt t="35763" x="8643938" y="3548063"/>
          <p14:tracePt t="35783" x="8643938" y="3543300"/>
          <p14:tracePt t="35806" x="8643938" y="3533775"/>
          <p14:tracePt t="35811" x="8634413" y="3524250"/>
          <p14:tracePt t="35826" x="8634413" y="3516313"/>
          <p14:tracePt t="35832" x="8626475" y="3502025"/>
          <p14:tracePt t="35840" x="8616950" y="3484563"/>
          <p14:tracePt t="35854" x="8607425" y="3475038"/>
          <p14:tracePt t="35863" x="8597900" y="3455988"/>
          <p14:tracePt t="35875" x="8589963" y="3438525"/>
          <p14:tracePt t="35883" x="8585200" y="3429000"/>
          <p14:tracePt t="35889" x="8575675" y="3414713"/>
          <p14:tracePt t="35915" x="8543925" y="3365500"/>
          <p14:tracePt t="35926" x="8534400" y="3333750"/>
          <p14:tracePt t="35931" x="8512175" y="3292475"/>
          <p14:tracePt t="35938" x="8502650" y="3260725"/>
          <p14:tracePt t="35952" x="8493125" y="3219450"/>
          <p14:tracePt t="35960" x="8470900" y="3187700"/>
          <p14:tracePt t="35973" x="8461375" y="3146425"/>
          <p14:tracePt t="35981" x="8451850" y="3114675"/>
          <p14:tracePt t="35987" x="8429625" y="3073400"/>
          <p14:tracePt t="36001" x="8420100" y="3027363"/>
          <p14:tracePt t="36010" x="8420100" y="3013075"/>
          <p14:tracePt t="36024" x="8410575" y="2995613"/>
          <p14:tracePt t="36030" x="8397875" y="2949575"/>
          <p14:tracePt t="36037" x="8388350" y="2922588"/>
          <p14:tracePt t="36051" x="8378825" y="2890838"/>
          <p14:tracePt t="36058" x="8378825" y="2871788"/>
          <p14:tracePt t="36072" x="8369300" y="2867025"/>
          <p14:tracePt t="36081" x="8361363" y="2849563"/>
          <p14:tracePt t="36087" x="8351838" y="2830513"/>
          <p14:tracePt t="36100" x="8347075" y="2820988"/>
          <p14:tracePt t="36107" x="8337550" y="2813050"/>
          <p14:tracePt t="36122" x="8329613" y="2808288"/>
          <p14:tracePt t="36131" x="8320088" y="2798763"/>
          <p14:tracePt t="36143" x="8315325" y="2789238"/>
          <p14:tracePt t="36149" x="8305800" y="2784475"/>
          <p14:tracePt t="36157" x="8296275" y="2784475"/>
          <p14:tracePt t="36181" x="8293100" y="2776538"/>
          <p14:tracePt t="36199" x="8283575" y="2776538"/>
          <p14:tracePt t="36220" x="8274050" y="2776538"/>
          <p14:tracePt t="36249" x="8269288" y="2776538"/>
          <p14:tracePt t="36270" x="8269288" y="2767013"/>
          <p14:tracePt t="36277" x="8259763" y="2767013"/>
          <p14:tracePt t="36368" x="8259763" y="2757488"/>
          <p14:tracePt t="36417" x="8264525" y="2757488"/>
          <p14:tracePt t="36439" x="8269288" y="2757488"/>
          <p14:tracePt t="36460" x="8278813" y="2757488"/>
          <p14:tracePt t="36467" x="8288338" y="2757488"/>
          <p14:tracePt t="36474" x="8310563" y="2757488"/>
          <p14:tracePt t="36488" x="8329613" y="2757488"/>
          <p14:tracePt t="36495" x="8361363" y="2757488"/>
          <p14:tracePt t="36509" x="8402638" y="2757488"/>
          <p14:tracePt t="36516" x="8442325" y="2757488"/>
          <p14:tracePt t="36523" x="8483600" y="2757488"/>
          <p14:tracePt t="36537" x="8539163" y="2757488"/>
          <p14:tracePt t="36546" x="8593138" y="2757488"/>
          <p14:tracePt t="36558" x="8653463" y="2767013"/>
          <p14:tracePt t="36566" x="8707438" y="2767013"/>
          <p14:tracePt t="36573" x="8767763" y="2767013"/>
          <p14:tracePt t="36586" x="8821738" y="2767013"/>
          <p14:tracePt t="36596" x="8877300" y="2767013"/>
          <p14:tracePt t="36608" x="8936038" y="2767013"/>
          <p14:tracePt t="36615" x="8991600" y="2767013"/>
          <p14:tracePt t="36622" x="9050338" y="2767013"/>
          <p14:tracePt t="36636" x="9091613" y="2767013"/>
          <p14:tracePt t="36645" x="9132888" y="2776538"/>
          <p14:tracePt t="36657" x="9174163" y="2776538"/>
          <p14:tracePt t="36665" x="9228138" y="2776538"/>
          <p14:tracePt t="36678" x="9283700" y="2776538"/>
          <p14:tracePt t="36685" x="9342438" y="2789238"/>
          <p14:tracePt t="36692" x="9398000" y="2789238"/>
          <p14:tracePt t="36707" x="9456738" y="2789238"/>
          <p14:tracePt t="36718" x="9512300" y="2789238"/>
          <p14:tracePt t="36729" x="9551988" y="2789238"/>
          <p14:tracePt t="36735" x="9593263" y="2798763"/>
          <p14:tracePt t="36741" x="9634538" y="2798763"/>
          <p14:tracePt t="36756" x="9675813" y="2798763"/>
          <p14:tracePt t="36765" x="9721850" y="2808288"/>
          <p14:tracePt t="36777" x="9748838" y="2808288"/>
          <p14:tracePt t="36786" x="9775825" y="2808288"/>
          <p14:tracePt t="36791" x="9809163" y="2808288"/>
          <p14:tracePt t="36805" x="9826625" y="2808288"/>
          <p14:tracePt t="36813" x="9853613" y="2808288"/>
          <p14:tracePt t="36826" x="9872663" y="2808288"/>
          <p14:tracePt t="36833" x="9890125" y="2808288"/>
          <p14:tracePt t="36840" x="9918700" y="2808288"/>
          <p14:tracePt t="36855" x="9936163" y="2820988"/>
          <p14:tracePt t="36862" x="9955213" y="2820988"/>
          <p14:tracePt t="36877" x="9972675" y="2820988"/>
          <p14:tracePt t="36882" x="9991725" y="2830513"/>
          <p14:tracePt t="36890" x="10009188" y="2830513"/>
          <p14:tracePt t="36904" x="10028238" y="2840038"/>
          <p14:tracePt t="36911" x="10045700" y="2840038"/>
          <p14:tracePt t="36925" x="10064750" y="2849563"/>
          <p14:tracePt t="36932" x="10082213" y="2857500"/>
          <p14:tracePt t="36939" x="10091738" y="2862263"/>
          <p14:tracePt t="36953" x="10104438" y="2871788"/>
          <p14:tracePt t="36961" x="10137775" y="2894013"/>
          <p14:tracePt t="36974" x="10160000" y="2927350"/>
          <p14:tracePt t="36982" x="10186988" y="2944813"/>
          <p14:tracePt t="36989" x="10210800" y="2976563"/>
          <p14:tracePt t="37004" x="10228263" y="3005138"/>
          <p14:tracePt t="37010" x="10252075" y="3036888"/>
          <p14:tracePt t="37023" x="10269538" y="3068638"/>
          <p14:tracePt t="37031" x="10291763" y="3114675"/>
          <p14:tracePt t="37037" x="10315575" y="3141663"/>
          <p14:tracePt t="37053" x="10333038" y="3187700"/>
          <p14:tracePt t="37059" x="10356850" y="3232150"/>
          <p14:tracePt t="37073" x="10379075" y="3278188"/>
          <p14:tracePt t="37082" x="10406063" y="3336925"/>
          <p14:tracePt t="37097" x="10429875" y="3402013"/>
          <p14:tracePt t="37101" x="10466388" y="3465513"/>
          <p14:tracePt t="37108" x="10479088" y="3543300"/>
          <p14:tracePt t="37122" x="10507663" y="3621088"/>
          <p14:tracePt t="37130" x="10534650" y="3698875"/>
          <p14:tracePt t="37143" x="10561638" y="3776663"/>
          <p14:tracePt t="37150" x="10571163" y="3852863"/>
          <p14:tracePt t="37160" x="10598150" y="3935413"/>
          <p14:tracePt t="37172" x="10612438" y="4008438"/>
          <p14:tracePt t="37179" x="10625138" y="4086225"/>
          <p14:tracePt t="37194" x="10653713" y="4168775"/>
          <p14:tracePt t="37202" x="10661650" y="4241800"/>
          <p14:tracePt t="37208" x="10675938" y="4319588"/>
          <p14:tracePt t="37222" x="10690225" y="4378325"/>
          <p14:tracePt t="37228" x="10690225" y="4419600"/>
          <p14:tracePt t="37243" x="10698163" y="4460875"/>
          <p14:tracePt t="37249" x="10712450" y="4519613"/>
          <p14:tracePt t="37256" x="10712450" y="4560888"/>
          <p14:tracePt t="37270" x="10712450" y="4602163"/>
          <p14:tracePt t="37278" x="10721975" y="4648200"/>
          <p14:tracePt t="37292" x="10721975" y="4702175"/>
          <p14:tracePt t="37300" x="10721975" y="4757738"/>
          <p14:tracePt t="37306" x="10734675" y="4816475"/>
          <p14:tracePt t="37320" x="10734675" y="4857750"/>
          <p14:tracePt t="37328" x="10734675" y="4889500"/>
          <p14:tracePt t="37341" x="10734675" y="4930775"/>
          <p14:tracePt t="37348" x="10734675" y="4959350"/>
          <p14:tracePt t="37355" x="10734675" y="4986338"/>
          <p14:tracePt t="37369" x="10734675" y="5003800"/>
          <p14:tracePt t="37384" x="10734675" y="5013325"/>
          <p14:tracePt t="37391" x="10734675" y="5022850"/>
          <p14:tracePt t="37398" x="10734675" y="5027613"/>
          <p14:tracePt t="37404" x="10734675" y="5035550"/>
          <p14:tracePt t="37419" x="10731500" y="5045075"/>
          <p14:tracePt t="37427" x="10731500" y="5054600"/>
          <p14:tracePt t="37440" x="10721975" y="5059363"/>
          <p14:tracePt t="37448" x="10721975" y="5068888"/>
          <p14:tracePt t="37454" x="10712450" y="5086350"/>
          <p14:tracePt t="37467" x="10712450" y="5091113"/>
          <p14:tracePt t="37475" x="10707688" y="5100638"/>
          <p14:tracePt t="37488" x="10698163" y="5108575"/>
          <p14:tracePt t="37496" x="10698163" y="5118100"/>
          <p14:tracePt t="37510" x="10690225" y="5122863"/>
          <p14:tracePt t="37525" x="10680700" y="5132388"/>
          <p14:tracePt t="37560" x="10675938" y="5141913"/>
          <p14:tracePt t="37587" x="10666413" y="5141913"/>
          <p14:tracePt t="37598" x="10666413" y="5145088"/>
          <p14:tracePt t="37616" x="10658475" y="5145088"/>
          <p14:tracePt t="37623" x="10653713" y="5154613"/>
          <p14:tracePt t="37637" x="10644188" y="5164138"/>
          <p14:tracePt t="37644" x="10634663" y="5164138"/>
          <p14:tracePt t="37658" x="10625138" y="5168900"/>
          <p14:tracePt t="37665" x="10621963" y="5168900"/>
          <p14:tracePt t="37673" x="10612438" y="5178425"/>
          <p14:tracePt t="37686" x="10593388" y="5186363"/>
          <p14:tracePt t="37693" x="10575925" y="5195888"/>
          <p14:tracePt t="37708" x="10556875" y="5195888"/>
          <p14:tracePt t="37717" x="10539413" y="5205413"/>
          <p14:tracePt t="37722" x="10510838" y="5227638"/>
          <p14:tracePt t="37736" x="10466388" y="5237163"/>
          <p14:tracePt t="37743" x="10437813" y="5246688"/>
          <p14:tracePt t="37757" x="10379075" y="5259388"/>
          <p14:tracePt t="37768" x="10337800" y="5268913"/>
          <p14:tracePt t="37771" x="10291763" y="5291138"/>
          <p14:tracePt t="37785" x="10252075" y="5300663"/>
          <p14:tracePt t="37792" x="10210800" y="5314950"/>
          <p14:tracePt t="37806" x="10164763" y="5324475"/>
          <p14:tracePt t="37813" x="10123488" y="5332413"/>
          <p14:tracePt t="37828" x="10082213" y="5332413"/>
          <p14:tracePt t="37834" x="10040938" y="5341938"/>
          <p14:tracePt t="37842" x="9999663" y="5356225"/>
          <p14:tracePt t="37855" x="9955213" y="5364163"/>
          <p14:tracePt t="37864" x="9913938" y="5373688"/>
          <p14:tracePt t="37877" x="9872663" y="5387975"/>
          <p14:tracePt t="37883" x="9831388" y="5387975"/>
          <p14:tracePt t="37899" x="9775825" y="5397500"/>
          <p14:tracePt t="37905" x="9717088" y="5410200"/>
          <p14:tracePt t="37912" x="9658350" y="5419725"/>
          <p14:tracePt t="37928" x="9598025" y="5419725"/>
          <p14:tracePt t="37933" x="9539288" y="5434013"/>
          <p14:tracePt t="37940" x="9478963" y="5446713"/>
          <p14:tracePt t="37954" x="9402763" y="5456238"/>
          <p14:tracePt t="37962" x="9328150" y="5470525"/>
          <p14:tracePt t="37976" x="9269413" y="5483225"/>
          <p14:tracePt t="37984" x="9210675" y="5483225"/>
          <p14:tracePt t="37989" x="9150350" y="5492750"/>
          <p14:tracePt t="38004" x="9109075" y="5492750"/>
          <p14:tracePt t="38011" x="9069388" y="5507038"/>
          <p14:tracePt t="38025" x="9028113" y="5507038"/>
          <p14:tracePt t="38032" x="8972550" y="5514975"/>
          <p14:tracePt t="38039" x="8931275" y="5514975"/>
          <p14:tracePt t="38052" x="8885238" y="5524500"/>
          <p14:tracePt t="38060" x="8845550" y="5524500"/>
          <p14:tracePt t="38074" x="8804275" y="5538788"/>
          <p14:tracePt t="38082" x="8763000" y="5548313"/>
          <p14:tracePt t="38088" x="8721725" y="5548313"/>
          <p14:tracePt t="38102" x="8666163" y="5561013"/>
          <p14:tracePt t="38109" x="8626475" y="5561013"/>
          <p14:tracePt t="38123" x="8585200" y="5561013"/>
          <p14:tracePt t="38133" x="8543925" y="5561013"/>
          <p14:tracePt t="38145" x="8502650" y="5561013"/>
          <p14:tracePt t="38152" x="8470900" y="5570538"/>
          <p14:tracePt t="38160" x="8429625" y="5570538"/>
          <p14:tracePt t="38173" x="8402638" y="5570538"/>
          <p14:tracePt t="38180" x="8361363" y="5570538"/>
          <p14:tracePt t="38194" x="8320088" y="5580063"/>
          <p14:tracePt t="38200" x="8278813" y="5580063"/>
          <p14:tracePt t="38208" x="8247063" y="5580063"/>
          <p14:tracePt t="38223" x="8220075" y="5580063"/>
          <p14:tracePt t="38229" x="8201025" y="5580063"/>
          <p14:tracePt t="38245" x="8174038" y="5580063"/>
          <p14:tracePt t="38250" x="8154988" y="5580063"/>
          <p14:tracePt t="38257" x="8137525" y="5580063"/>
          <p14:tracePt t="38271" x="8118475" y="5575300"/>
          <p14:tracePt t="38278" x="8108950" y="5575300"/>
          <p14:tracePt t="38292" x="8101013" y="5565775"/>
          <p14:tracePt t="38300" x="8096250" y="5565775"/>
          <p14:tracePt t="38307" x="8086725" y="5561013"/>
          <p14:tracePt t="38322" x="8069263" y="5551488"/>
          <p14:tracePt t="38329" x="8064500" y="5543550"/>
          <p14:tracePt t="38342" x="8045450" y="5534025"/>
          <p14:tracePt t="38350" x="8035925" y="5524500"/>
          <p14:tracePt t="38355" x="8027988" y="5519738"/>
          <p14:tracePt t="38370" x="7999413" y="5492750"/>
          <p14:tracePt t="38377" x="7981950" y="5461000"/>
          <p14:tracePt t="38391" x="7972425" y="5429250"/>
          <p14:tracePt t="38399" x="7950200" y="5402263"/>
          <p14:tracePt t="38405" x="7940675" y="5368925"/>
          <p14:tracePt t="38419" x="7918450" y="5324475"/>
          <p14:tracePt t="38426" x="7908925" y="5295900"/>
          <p14:tracePt t="38440" x="7899400" y="5254625"/>
          <p14:tracePt t="38449" x="7886700" y="5210175"/>
          <p14:tracePt t="38455" x="7877175" y="5168900"/>
          <p14:tracePt t="38468" x="7867650" y="5127625"/>
          <p14:tracePt t="38476" x="7853363" y="5086350"/>
          <p14:tracePt t="38490" x="7845425" y="5040313"/>
          <p14:tracePt t="38497" x="7835900" y="4999038"/>
          <p14:tracePt t="38505" x="7821613" y="4959350"/>
          <p14:tracePt t="38519" x="7813675" y="4918075"/>
          <p14:tracePt t="38525" x="7813675" y="4876800"/>
          <p14:tracePt t="38539" x="7804150" y="4830763"/>
          <p14:tracePt t="38546" x="7794625" y="4789488"/>
          <p14:tracePt t="38560" x="7794625" y="4748213"/>
          <p14:tracePt t="38567" x="7780338" y="4706938"/>
          <p14:tracePt t="38574" x="7772400" y="4665663"/>
          <p14:tracePt t="38588" x="7762875" y="4621213"/>
          <p14:tracePt t="38596" x="7762875" y="4579938"/>
          <p14:tracePt t="38610" x="7748588" y="4538663"/>
          <p14:tracePt t="38617" x="7748588" y="4497388"/>
          <p14:tracePt t="38624" x="7748588" y="4456113"/>
          <p14:tracePt t="38638" x="7740650" y="4414838"/>
          <p14:tracePt t="38647" x="7740650" y="4387850"/>
          <p14:tracePt t="38660" x="7740650" y="4368800"/>
          <p14:tracePt t="38666" x="7740650" y="4314825"/>
          <p14:tracePt t="38673" x="7740650" y="4273550"/>
          <p14:tracePt t="38687" x="7731125" y="4241800"/>
          <p14:tracePt t="38694" x="7731125" y="4200525"/>
          <p14:tracePt t="38708" x="7731125" y="4159250"/>
          <p14:tracePt t="38716" x="7731125" y="4117975"/>
          <p14:tracePt t="38722" x="7721600" y="4076700"/>
          <p14:tracePt t="38736" x="7721600" y="4037013"/>
          <p14:tracePt t="38743" x="7721600" y="4008438"/>
          <p14:tracePt t="38757" x="7721600" y="3990975"/>
          <p14:tracePt t="38766" x="7721600" y="3963988"/>
          <p14:tracePt t="38772" x="7721600" y="3930650"/>
          <p14:tracePt t="38791" x="7721600" y="3913188"/>
          <p14:tracePt t="38793" x="7721600" y="3886200"/>
          <p14:tracePt t="38807" x="7721600" y="3867150"/>
          <p14:tracePt t="38814" x="7721600" y="3840163"/>
          <p14:tracePt t="38821" x="7721600" y="3821113"/>
          <p14:tracePt t="38835" x="7721600" y="3789363"/>
          <p14:tracePt t="38842" x="7721600" y="3762375"/>
          <p14:tracePt t="38856" x="7721600" y="3743325"/>
          <p14:tracePt t="38863" x="7721600" y="3716338"/>
          <p14:tracePt t="38880" x="7721600" y="3706813"/>
          <p14:tracePt t="38884" x="7721600" y="3698875"/>
          <p14:tracePt t="38894" x="7721600" y="3694113"/>
          <p14:tracePt t="38906" x="7721600" y="3684588"/>
          <p14:tracePt t="38912" x="7721600" y="3675063"/>
          <p14:tracePt t="38941" x="7721600" y="3670300"/>
          <p14:tracePt t="38963" x="7721600" y="3662363"/>
          <p14:tracePt t="38984" x="7721600" y="3652838"/>
          <p14:tracePt t="38991" x="7721600" y="3643313"/>
          <p14:tracePt t="39026" x="7721600" y="3638550"/>
          <p14:tracePt t="39039" x="7721600" y="3630613"/>
          <p14:tracePt t="39061" x="7721600" y="3621088"/>
          <p14:tracePt t="39075" x="7731125" y="3621088"/>
          <p14:tracePt t="39084" x="7731125" y="3616325"/>
          <p14:tracePt t="39103" x="7731125" y="3606800"/>
          <p14:tracePt t="39134" x="7731125" y="3597275"/>
          <p14:tracePt t="39159" x="7731125" y="3589338"/>
          <p14:tracePt t="39174" x="7740650" y="3589338"/>
          <p14:tracePt t="39195" x="7740650" y="3584575"/>
          <p14:tracePt t="39231" x="7740650" y="3575050"/>
          <p14:tracePt t="39280" x="7740650" y="3565525"/>
          <p14:tracePt t="39322" x="7740650" y="3560763"/>
          <p14:tracePt t="39364" x="7740650" y="3552825"/>
          <p14:tracePt t="39408" x="7740650" y="3543300"/>
          <p14:tracePt t="39427" x="7743825" y="3543300"/>
          <p14:tracePt t="39442" x="7743825" y="3538538"/>
          <p14:tracePt t="39478" x="7743825" y="3529013"/>
          <p14:tracePt t="39519" x="7743825" y="3521075"/>
          <p14:tracePt t="39563" x="7743825" y="3511550"/>
          <p14:tracePt t="39598" x="7743825" y="3506788"/>
          <p14:tracePt t="39639" x="7743825" y="3497263"/>
          <p14:tracePt t="39672" x="7753350" y="3487738"/>
          <p14:tracePt t="39696" x="7753350" y="3484563"/>
          <p14:tracePt t="39730" x="7753350" y="3475038"/>
          <p14:tracePt t="39760" x="7762875" y="3465513"/>
          <p14:tracePt t="39787" x="7762875" y="3455988"/>
          <p14:tracePt t="39808" x="7767638" y="3451225"/>
          <p14:tracePt t="39836" x="7767638" y="3443288"/>
          <p14:tracePt t="39850" x="7777163" y="3443288"/>
          <p14:tracePt t="39879" x="7777163" y="3433763"/>
          <p14:tracePt t="39901" x="7785100" y="3433763"/>
          <p14:tracePt t="39918" x="7785100" y="3429000"/>
          <p14:tracePt t="39935" x="7794625" y="3419475"/>
          <p14:tracePt t="39963" x="7794625" y="3409950"/>
          <p14:tracePt t="39984" x="7799388" y="3409950"/>
          <p14:tracePt t="39998" x="7799388" y="3406775"/>
          <p14:tracePt t="40026" x="7808913" y="3397250"/>
          <p14:tracePt t="40054" x="7816850" y="3397250"/>
          <p14:tracePt t="40068" x="7816850" y="3387725"/>
          <p14:tracePt t="40076" x="7821613" y="3387725"/>
          <p14:tracePt t="40084" x="7821613" y="3378200"/>
          <p14:tracePt t="40097" x="7831138" y="3378200"/>
          <p14:tracePt t="40125" x="7840663" y="3378200"/>
          <p14:tracePt t="40134" x="7840663" y="3373438"/>
          <p14:tracePt t="40149" x="7850188" y="3373438"/>
          <p14:tracePt t="40168" x="7853363" y="3373438"/>
          <p14:tracePt t="40174" x="7862888" y="3365500"/>
          <p14:tracePt t="40183" x="7872413" y="3365500"/>
          <p14:tracePt t="40196" x="7877175" y="3365500"/>
          <p14:tracePt t="40203" x="7894638" y="3365500"/>
          <p14:tracePt t="40218" x="7913688" y="3355975"/>
          <p14:tracePt t="40225" x="7945438" y="3355975"/>
          <p14:tracePt t="40231" x="7959725" y="3355975"/>
          <p14:tracePt t="40245" x="7991475" y="3346450"/>
          <p14:tracePt t="40252" x="8032750" y="3346450"/>
          <p14:tracePt t="40270" x="8072438" y="3346450"/>
          <p14:tracePt t="40273" x="8128000" y="3346450"/>
          <p14:tracePt t="40280" x="8183563" y="3346450"/>
          <p14:tracePt t="40294" x="8242300" y="3346450"/>
          <p14:tracePt t="40303" x="8296275" y="3346450"/>
          <p14:tracePt t="40317" x="8351838" y="3346450"/>
          <p14:tracePt t="40322" x="8410575" y="3346450"/>
          <p14:tracePt t="40330" x="8466138" y="3346450"/>
          <p14:tracePt t="40343" x="8520113" y="3346450"/>
          <p14:tracePt t="40351" x="8580438" y="3346450"/>
          <p14:tracePt t="40365" x="8634413" y="3346450"/>
          <p14:tracePt t="40372" x="8694738" y="3346450"/>
          <p14:tracePt t="40386" x="8736013" y="3346450"/>
          <p14:tracePt t="40393" x="8775700" y="3333750"/>
          <p14:tracePt t="40401" x="8816975" y="3333750"/>
          <p14:tracePt t="40414" x="8872538" y="3333750"/>
          <p14:tracePt t="40421" x="8926513" y="3333750"/>
          <p14:tracePt t="40435" x="8967788" y="3333750"/>
          <p14:tracePt t="40442" x="9009063" y="3333750"/>
          <p14:tracePt t="40454" x="9036050" y="3333750"/>
          <p14:tracePt t="40463" x="9069388" y="3333750"/>
          <p14:tracePt t="40470" x="9086850" y="3333750"/>
          <p14:tracePt t="40484" x="9113838" y="3333750"/>
          <p14:tracePt t="40492" x="9142413" y="3333750"/>
          <p14:tracePt t="40499" x="9174163" y="3333750"/>
          <p14:tracePt t="40513" x="9201150" y="3333750"/>
          <p14:tracePt t="40520" x="9218613" y="3333750"/>
          <p14:tracePt t="40535" x="9251950" y="3333750"/>
          <p14:tracePt t="40541" x="9264650" y="3333750"/>
          <p14:tracePt t="40552" x="9296400" y="3333750"/>
          <p14:tracePt t="40562" x="9315450" y="3333750"/>
          <p14:tracePt t="40569" x="9342438" y="3333750"/>
          <p14:tracePt t="40584" x="9361488" y="3333750"/>
          <p14:tracePt t="40590" x="9378950" y="3333750"/>
          <p14:tracePt t="40598" x="9398000" y="3333750"/>
          <p14:tracePt t="40611" x="9402763" y="3333750"/>
          <p14:tracePt t="40619" x="9420225" y="3333750"/>
          <p14:tracePt t="40634" x="9429750" y="3333750"/>
          <p14:tracePt t="40640" x="9434513" y="3336925"/>
          <p14:tracePt t="40647" x="9442450" y="3336925"/>
          <p14:tracePt t="40661" x="9451975" y="3336925"/>
          <p14:tracePt t="40668" x="9456738" y="3336925"/>
          <p14:tracePt t="40689" x="9466263" y="3336925"/>
          <p14:tracePt t="40718" x="9475788" y="3336925"/>
          <p14:tracePt t="40755" x="9483725" y="3336925"/>
          <p14:tracePt t="40802" x="9488488" y="3336925"/>
          <p14:tracePt t="40831" x="9488488" y="3346450"/>
          <p14:tracePt t="40909" x="9488488" y="3355975"/>
          <p14:tracePt t="40959" x="9488488" y="3360738"/>
          <p14:tracePt t="40978" x="9488488" y="3370263"/>
          <p14:tracePt t="40986" x="9478963" y="3370263"/>
          <p14:tracePt t="41000" x="9471025" y="3378200"/>
          <p14:tracePt t="41006" x="9461500" y="3382963"/>
          <p14:tracePt t="41021" x="9456738" y="3392488"/>
          <p14:tracePt t="41027" x="9447213" y="3409950"/>
          <p14:tracePt t="41034" x="9429750" y="3419475"/>
          <p14:tracePt t="41049" x="9420225" y="3429000"/>
          <p14:tracePt t="41055" x="9410700" y="3433763"/>
          <p14:tracePt t="41069" x="9398000" y="3443288"/>
          <p14:tracePt t="41077" x="9388475" y="3460750"/>
          <p14:tracePt t="41086" x="9366250" y="3470275"/>
          <p14:tracePt t="41098" x="9361488" y="3479800"/>
          <p14:tracePt t="41105" x="9342438" y="3487738"/>
          <p14:tracePt t="41121" x="9332913" y="3506788"/>
          <p14:tracePt t="41126" x="9315450" y="3516313"/>
          <p14:tracePt t="41136" x="9283700" y="3538538"/>
          <p14:tracePt t="41147" x="9264650" y="3557588"/>
          <p14:tracePt t="41154" x="9232900" y="3575050"/>
          <p14:tracePt t="41172" x="9201150" y="3606800"/>
          <p14:tracePt t="41176" x="9169400" y="3630613"/>
          <p14:tracePt t="41183" x="9150350" y="3648075"/>
          <p14:tracePt t="41197" x="9118600" y="3667125"/>
          <p14:tracePt t="41204" x="9091613" y="3689350"/>
          <p14:tracePt t="41221" x="9069388" y="3706813"/>
          <p14:tracePt t="41226" x="9050338" y="3716338"/>
          <p14:tracePt t="41232" x="9032875" y="3725863"/>
          <p14:tracePt t="41247" x="9028113" y="3735388"/>
          <p14:tracePt t="41253" x="9009063" y="3752850"/>
          <p14:tracePt t="41269" x="8999538" y="3762375"/>
          <p14:tracePt t="41274" x="8982075" y="3767138"/>
          <p14:tracePt t="41281" x="8977313" y="3776663"/>
          <p14:tracePt t="41295" x="8959850" y="3784600"/>
          <p14:tracePt t="41302" x="8950325" y="3803650"/>
          <p14:tracePt t="41317" x="8931275" y="3813175"/>
          <p14:tracePt t="41323" x="8913813" y="3821113"/>
          <p14:tracePt t="41337" x="8904288" y="3830638"/>
          <p14:tracePt t="41345" x="8885238" y="3840163"/>
          <p14:tracePt t="41352" x="8877300" y="3849688"/>
          <p14:tracePt t="41366" x="8863013" y="3852863"/>
          <p14:tracePt t="41373" x="8853488" y="3876675"/>
          <p14:tracePt t="41386" x="8831263" y="3886200"/>
          <p14:tracePt t="41394" x="8826500" y="3886200"/>
          <p14:tracePt t="41401" x="8816975" y="3889375"/>
          <p14:tracePt t="41417" x="8809038" y="3889375"/>
          <p14:tracePt t="41422" x="8804275" y="3898900"/>
          <p14:tracePt t="41436" x="8794750" y="3908425"/>
          <p14:tracePt t="41443" x="8785225" y="3908425"/>
          <p14:tracePt t="41452" x="8780463" y="3913188"/>
          <p14:tracePt t="41465" x="8772525" y="3913188"/>
          <p14:tracePt t="41471" x="8763000" y="3922713"/>
          <p14:tracePt t="41487" x="8753475" y="3930650"/>
          <p14:tracePt t="41494" x="8748713" y="3930650"/>
          <p14:tracePt t="41514" x="8748713" y="3940175"/>
          <p14:tracePt t="41520" x="8739188" y="3940175"/>
          <p14:tracePt t="41542" x="8731250" y="3940175"/>
          <p14:tracePt t="41549" x="8731250" y="3944938"/>
          <p14:tracePt t="41570" x="8726488" y="3944938"/>
          <p14:tracePt t="41591" x="8726488" y="3954463"/>
          <p14:tracePt t="41598" x="8716963" y="3954463"/>
          <p14:tracePt t="41635" x="8707438" y="3963988"/>
          <p14:tracePt t="41662" x="8699500" y="3963988"/>
          <p14:tracePt t="41683" x="8699500" y="3967163"/>
          <p14:tracePt t="41690" x="8694738" y="3967163"/>
          <p14:tracePt t="41719" x="8685213" y="3976688"/>
          <p14:tracePt t="41753" x="8675688" y="3976688"/>
          <p14:tracePt t="41760" x="8675688" y="3986213"/>
          <p14:tracePt t="41782" x="8670925" y="3986213"/>
          <p14:tracePt t="41803" x="8670925" y="3990975"/>
          <p14:tracePt t="41810" x="8662988" y="3990975"/>
          <p14:tracePt t="41837" x="8653463" y="3990975"/>
          <p14:tracePt t="41852" x="8653463" y="4000500"/>
          <p14:tracePt t="41859" x="8648700" y="4000500"/>
          <p14:tracePt t="41887" x="8639175" y="4008438"/>
          <p14:tracePt t="41909" x="8629650" y="4008438"/>
          <p14:tracePt t="41931" x="8629650" y="4017963"/>
          <p14:tracePt t="41937" x="8621713" y="4017963"/>
          <p14:tracePt t="41959" x="8616950" y="4017963"/>
          <p14:tracePt t="41979" x="8616950" y="4022725"/>
          <p14:tracePt t="41989" x="8607425" y="4022725"/>
          <p14:tracePt t="42007" x="8597900" y="4022725"/>
          <p14:tracePt t="42036" x="8593138" y="4032250"/>
          <p14:tracePt t="42056" x="8585200" y="4032250"/>
          <p14:tracePt t="42085" x="8575675" y="4032250"/>
          <p14:tracePt t="42098" x="8575675" y="4040188"/>
          <p14:tracePt t="42106" x="8566150" y="4040188"/>
          <p14:tracePt t="42128" x="8561388" y="4040188"/>
          <p14:tracePt t="42148" x="8553450" y="4040188"/>
          <p14:tracePt t="42155" x="8543925" y="4044950"/>
          <p14:tracePt t="42171" x="8539163" y="4044950"/>
          <p14:tracePt t="42176" x="8520113" y="4044950"/>
          <p14:tracePt t="42192" x="8502650" y="4054475"/>
          <p14:tracePt t="42199" x="8470900" y="4054475"/>
          <p14:tracePt t="42209" x="8420100" y="4054475"/>
          <p14:tracePt t="42219" x="8402638" y="4054475"/>
          <p14:tracePt t="42225" x="8347075" y="4054475"/>
          <p14:tracePt t="42239" x="8288338" y="4054475"/>
          <p14:tracePt t="42247" x="8232775" y="4054475"/>
          <p14:tracePt t="42254" x="8154988" y="4049713"/>
          <p14:tracePt t="42270" x="8059738" y="4037013"/>
          <p14:tracePt t="42275" x="7950200" y="4022725"/>
          <p14:tracePt t="42289" x="7835900" y="3990975"/>
          <p14:tracePt t="42296" x="7702550" y="3963988"/>
          <p14:tracePt t="42303" x="7539038" y="3917950"/>
          <p14:tracePt t="42317" x="7351713" y="3871913"/>
          <p14:tracePt t="42324" x="7164388" y="3808413"/>
          <p14:tracePt t="42338" x="6977063" y="3762375"/>
          <p14:tracePt t="42345" x="6757988" y="3675063"/>
          <p14:tracePt t="42357" x="6521450" y="3589338"/>
          <p14:tracePt t="42367" x="6251575" y="3487738"/>
          <p14:tracePt t="42373" x="5981700" y="3392488"/>
          <p14:tracePt t="42388" x="5748338" y="3300413"/>
          <p14:tracePt t="42395" x="5543550" y="3219450"/>
          <p14:tracePt t="42402" x="5375275" y="3159125"/>
          <p14:tracePt t="42416" x="5210175" y="3095625"/>
          <p14:tracePt t="42424" x="5059363" y="3049588"/>
          <p14:tracePt t="42438" x="4927600" y="3008313"/>
          <p14:tracePt t="42445" x="4794250" y="2963863"/>
          <p14:tracePt t="42453" x="4662488" y="2917825"/>
          <p14:tracePt t="42465" x="4529138" y="2876550"/>
          <p14:tracePt t="42472" x="4397375" y="2844800"/>
          <p14:tracePt t="42488" x="4265613" y="2817813"/>
          <p14:tracePt t="42493" x="4137025" y="2789238"/>
          <p14:tracePt t="42508" x="3986213" y="2757488"/>
          <p14:tracePt t="42515" x="3840163" y="2730500"/>
          <p14:tracePt t="42522" x="3689350" y="2711450"/>
          <p14:tracePt t="42537" x="3543300" y="2684463"/>
          <p14:tracePt t="42542" x="3379788" y="2671763"/>
          <p14:tracePt t="42557" x="3228975" y="2638425"/>
          <p14:tracePt t="42564" x="3082925" y="2611438"/>
          <p14:tracePt t="42572" x="2917825" y="2593975"/>
          <p14:tracePt t="42587" x="2749550" y="2565400"/>
          <p14:tracePt t="42592" x="2584450" y="2547938"/>
          <p14:tracePt t="42606" x="2438400" y="2533650"/>
          <p14:tracePt t="42614" x="2309813" y="2533650"/>
          <p14:tracePt t="42620" x="2200275" y="2533650"/>
          <p14:tracePt t="42636" x="2109788" y="2533650"/>
          <p14:tracePt t="42641" x="2017713" y="2533650"/>
          <p14:tracePt t="42655" x="1922463" y="2533650"/>
          <p14:tracePt t="42663" x="1812925" y="2543175"/>
          <p14:tracePt t="42670" x="1717675" y="2557463"/>
          <p14:tracePt t="42684" x="1625600" y="2557463"/>
          <p14:tracePt t="42691" x="1533525" y="2570163"/>
          <p14:tracePt t="42704" x="1420813" y="2584450"/>
          <p14:tracePt t="42712" x="1311275" y="2598738"/>
          <p14:tracePt t="42722" x="1196975" y="2598738"/>
          <p14:tracePt t="42733" x="1104900" y="2611438"/>
          <p14:tracePt t="42740" x="1009650" y="2625725"/>
          <p14:tracePt t="42754" x="917575" y="2625725"/>
          <p14:tracePt t="42762" x="827088" y="2625725"/>
          <p14:tracePt t="42771" x="749300" y="2638425"/>
          <p14:tracePt t="42782" x="676275" y="2638425"/>
          <p14:tracePt t="42789" x="615950" y="2638425"/>
          <p14:tracePt t="42803" x="557213" y="2652713"/>
          <p14:tracePt t="42810" x="501650" y="2652713"/>
          <p14:tracePt t="42818" x="447675" y="2652713"/>
          <p14:tracePt t="42832" x="387350" y="2662238"/>
          <p14:tracePt t="42839" x="328613" y="2662238"/>
          <p14:tracePt t="42858" x="274638" y="2662238"/>
          <p14:tracePt t="42862" x="214313" y="2662238"/>
          <p14:tracePt t="42875" x="160338" y="2662238"/>
          <p14:tracePt t="42881" x="104775" y="2662238"/>
          <p14:tracePt t="42888" x="46038" y="2662238"/>
        </p14:tracePtLst>
      </p14:laserTraceLst>
    </p:ext>
    <p:ext uri="{E180D4A7-C9FB-4DFB-919C-405C955672EB}">
      <p14:showEvtLst xmlns:p14="http://schemas.microsoft.com/office/powerpoint/2010/main">
        <p14:playEvt time="13" objId="6"/>
        <p14:playEvt time="8054" objId="6"/>
        <p14:playEvt time="15378" objId="6"/>
        <p14:playEvt time="30090" objId="6"/>
        <p14:stopEvt time="44152" objId="6"/>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B2DE7-550D-4850-8B58-59B753F045A8}"/>
              </a:ext>
            </a:extLst>
          </p:cNvPr>
          <p:cNvSpPr>
            <a:spLocks noGrp="1"/>
          </p:cNvSpPr>
          <p:nvPr>
            <p:ph type="ctrTitle"/>
          </p:nvPr>
        </p:nvSpPr>
        <p:spPr>
          <a:xfrm>
            <a:off x="676557" y="1397856"/>
            <a:ext cx="7766936" cy="1646302"/>
          </a:xfrm>
        </p:spPr>
        <p:txBody>
          <a:bodyPr/>
          <a:lstStyle/>
          <a:p>
            <a:r>
              <a:rPr lang="en-US" dirty="0"/>
              <a:t>Deep Image Prior</a:t>
            </a:r>
            <a:endParaRPr lang="en-CA" dirty="0"/>
          </a:p>
        </p:txBody>
      </p:sp>
      <p:sp>
        <p:nvSpPr>
          <p:cNvPr id="3" name="副标题 2">
            <a:extLst>
              <a:ext uri="{FF2B5EF4-FFF2-40B4-BE49-F238E27FC236}">
                <a16:creationId xmlns:a16="http://schemas.microsoft.com/office/drawing/2014/main" id="{ADF035CC-3009-4C39-961E-8DFA2069FBE0}"/>
              </a:ext>
            </a:extLst>
          </p:cNvPr>
          <p:cNvSpPr>
            <a:spLocks noGrp="1"/>
          </p:cNvSpPr>
          <p:nvPr>
            <p:ph type="subTitle" idx="1"/>
          </p:nvPr>
        </p:nvSpPr>
        <p:spPr/>
        <p:txBody>
          <a:bodyPr>
            <a:normAutofit/>
          </a:bodyPr>
          <a:lstStyle/>
          <a:p>
            <a:r>
              <a:rPr lang="en-CA" dirty="0"/>
              <a:t>Dmitry Ulyanov, Andrea </a:t>
            </a:r>
            <a:r>
              <a:rPr lang="en-CA" dirty="0" err="1"/>
              <a:t>Vedaldi</a:t>
            </a:r>
            <a:r>
              <a:rPr lang="en-CA" dirty="0"/>
              <a:t>, Victor </a:t>
            </a:r>
            <a:r>
              <a:rPr lang="en-CA" dirty="0" err="1"/>
              <a:t>Lempitsky</a:t>
            </a:r>
            <a:endParaRPr lang="en-CA" dirty="0"/>
          </a:p>
        </p:txBody>
      </p:sp>
      <p:sp>
        <p:nvSpPr>
          <p:cNvPr id="4" name="文本框 3">
            <a:extLst>
              <a:ext uri="{FF2B5EF4-FFF2-40B4-BE49-F238E27FC236}">
                <a16:creationId xmlns:a16="http://schemas.microsoft.com/office/drawing/2014/main" id="{945A1068-10DC-4D83-9344-111D1C4C9CCE}"/>
              </a:ext>
            </a:extLst>
          </p:cNvPr>
          <p:cNvSpPr txBox="1"/>
          <p:nvPr/>
        </p:nvSpPr>
        <p:spPr>
          <a:xfrm>
            <a:off x="7073900" y="6146800"/>
            <a:ext cx="4851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Partial content of this slide refers the presentation given by Dmitry Ulyanov regarding to the paper</a:t>
            </a:r>
            <a:endParaRPr kumimoji="0" lang="en-CA"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4073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CDF33F-C14F-4C9E-97AE-475624E8F9C6}"/>
              </a:ext>
            </a:extLst>
          </p:cNvPr>
          <p:cNvSpPr>
            <a:spLocks noGrp="1"/>
          </p:cNvSpPr>
          <p:nvPr>
            <p:ph type="title"/>
          </p:nvPr>
        </p:nvSpPr>
        <p:spPr>
          <a:xfrm>
            <a:off x="677333" y="609600"/>
            <a:ext cx="8665449" cy="599281"/>
          </a:xfrm>
        </p:spPr>
        <p:txBody>
          <a:bodyPr>
            <a:normAutofit fontScale="90000"/>
          </a:bodyPr>
          <a:lstStyle/>
          <a:p>
            <a:r>
              <a:rPr lang="en-CA" dirty="0"/>
              <a:t>Architecture used in the experiments</a:t>
            </a:r>
          </a:p>
        </p:txBody>
      </p:sp>
      <p:pic>
        <p:nvPicPr>
          <p:cNvPr id="4" name="内容占位符 3">
            <a:extLst>
              <a:ext uri="{FF2B5EF4-FFF2-40B4-BE49-F238E27FC236}">
                <a16:creationId xmlns:a16="http://schemas.microsoft.com/office/drawing/2014/main" id="{A6DCDF24-C2DA-4E74-BC1B-D10DA3CB4402}"/>
              </a:ext>
            </a:extLst>
          </p:cNvPr>
          <p:cNvPicPr>
            <a:picLocks noGrp="1" noChangeAspect="1"/>
          </p:cNvPicPr>
          <p:nvPr>
            <p:ph idx="1"/>
          </p:nvPr>
        </p:nvPicPr>
        <p:blipFill>
          <a:blip r:embed="rId2"/>
          <a:stretch>
            <a:fillRect/>
          </a:stretch>
        </p:blipFill>
        <p:spPr>
          <a:xfrm>
            <a:off x="372917" y="1298332"/>
            <a:ext cx="10875622" cy="3984867"/>
          </a:xfrm>
          <a:prstGeom prst="rect">
            <a:avLst/>
          </a:prstGeom>
        </p:spPr>
      </p:pic>
    </p:spTree>
    <p:extLst>
      <p:ext uri="{BB962C8B-B14F-4D97-AF65-F5344CB8AC3E}">
        <p14:creationId xmlns:p14="http://schemas.microsoft.com/office/powerpoint/2010/main" val="3478773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59029C-9976-412D-9FEC-97CAE5AF465A}"/>
              </a:ext>
            </a:extLst>
          </p:cNvPr>
          <p:cNvSpPr>
            <a:spLocks noGrp="1"/>
          </p:cNvSpPr>
          <p:nvPr>
            <p:ph type="title"/>
          </p:nvPr>
        </p:nvSpPr>
        <p:spPr>
          <a:xfrm>
            <a:off x="677334" y="609600"/>
            <a:ext cx="8403166" cy="825500"/>
          </a:xfrm>
        </p:spPr>
        <p:txBody>
          <a:bodyPr/>
          <a:lstStyle/>
          <a:p>
            <a:r>
              <a:rPr lang="en-US" altLang="zh-CN" dirty="0"/>
              <a:t>Image restoration - Method</a:t>
            </a:r>
            <a:endParaRPr lang="en-CA"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FF71789-8464-4B6A-9DF0-2657048B8F7F}"/>
                  </a:ext>
                </a:extLst>
              </p:cNvPr>
              <p:cNvSpPr>
                <a:spLocks noGrp="1"/>
              </p:cNvSpPr>
              <p:nvPr>
                <p:ph idx="1"/>
              </p:nvPr>
            </p:nvSpPr>
            <p:spPr>
              <a:xfrm>
                <a:off x="677334" y="1574800"/>
                <a:ext cx="9279466" cy="5145313"/>
              </a:xfrm>
            </p:spPr>
            <p:txBody>
              <a:bodyPr>
                <a:normAutofit/>
              </a:bodyPr>
              <a:lstStyle/>
              <a:p>
                <a:pPr marL="0" indent="0">
                  <a:buNone/>
                </a:pPr>
                <a14:m>
                  <m:oMath xmlns:m="http://schemas.openxmlformats.org/officeDocument/2006/math">
                    <m:r>
                      <a:rPr lang="en-CA" b="0" i="1" smtClean="0">
                        <a:latin typeface="Cambria Math" panose="02040503050406030204" pitchFamily="18" charset="0"/>
                      </a:rPr>
                      <m:t>𝑥</m:t>
                    </m:r>
                    <m:r>
                      <a:rPr lang="en-CA" b="0" i="1" smtClean="0">
                        <a:latin typeface="Cambria Math" panose="02040503050406030204" pitchFamily="18" charset="0"/>
                      </a:rPr>
                      <m:t> </m:t>
                    </m:r>
                  </m:oMath>
                </a14:m>
                <a:r>
                  <a:rPr lang="en-CA" dirty="0"/>
                  <a:t>– </a:t>
                </a:r>
                <a:r>
                  <a:rPr lang="en-US" dirty="0"/>
                  <a:t>Clean image</a:t>
                </a:r>
              </a:p>
              <a:p>
                <a:pPr marL="0" indent="0">
                  <a:buNone/>
                </a:pPr>
                <a14:m>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panose="02040503050406030204" pitchFamily="18" charset="0"/>
                          </a:rPr>
                          <m:t>𝑥</m:t>
                        </m:r>
                      </m:e>
                    </m:acc>
                  </m:oMath>
                </a14:m>
                <a:r>
                  <a:rPr lang="en-CA" i="1" dirty="0">
                    <a:latin typeface="Cambria Math" panose="02040503050406030204" pitchFamily="18" charset="0"/>
                  </a:rPr>
                  <a:t>  </a:t>
                </a:r>
                <a:r>
                  <a:rPr lang="en-CA" dirty="0"/>
                  <a:t>– </a:t>
                </a:r>
                <a:r>
                  <a:rPr lang="en-US" dirty="0"/>
                  <a:t>Corrupted/degraded image (observed)</a:t>
                </a:r>
              </a:p>
              <a:p>
                <a:pPr marL="0" indent="0">
                  <a:buNone/>
                </a:pP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𝑥</m:t>
                        </m:r>
                      </m:e>
                      <m:sup>
                        <m:r>
                          <a:rPr lang="en-CA" i="1">
                            <a:latin typeface="Cambria Math" panose="02040503050406030204" pitchFamily="18" charset="0"/>
                          </a:rPr>
                          <m:t>∗</m:t>
                        </m:r>
                      </m:sup>
                    </m:sSup>
                  </m:oMath>
                </a14:m>
                <a:r>
                  <a:rPr lang="en-US" dirty="0"/>
                  <a:t>- Restored image</a:t>
                </a:r>
              </a:p>
              <a:p>
                <a:endParaRPr lang="en-CA" i="1" dirty="0">
                  <a:latin typeface="Cambria Math" panose="02040503050406030204" pitchFamily="18" charset="0"/>
                </a:endParaRPr>
              </a:p>
              <a:p>
                <a:r>
                  <a:rPr lang="en-CA" dirty="0"/>
                  <a:t>Degradation for denoising:</a:t>
                </a:r>
              </a:p>
              <a:p>
                <a:pPr marL="0" indent="0">
                  <a:buNone/>
                </a:pPr>
                <a14:m>
                  <m:oMathPara xmlns:m="http://schemas.openxmlformats.org/officeDocument/2006/math">
                    <m:oMathParaPr>
                      <m:jc m:val="centerGroup"/>
                    </m:oMathParaPr>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𝑥</m:t>
                          </m:r>
                        </m:e>
                      </m:acc>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 </m:t>
                      </m:r>
                      <m:r>
                        <a:rPr lang="en-CA" sz="2000" b="0" i="1" smtClean="0">
                          <a:latin typeface="Cambria Math" panose="02040503050406030204" pitchFamily="18" charset="0"/>
                          <a:ea typeface="Cambria Math" panose="02040503050406030204" pitchFamily="18" charset="0"/>
                        </a:rPr>
                        <m:t>𝜖</m:t>
                      </m:r>
                      <m:r>
                        <a:rPr lang="en-CA" sz="2000" b="0" i="1" smtClean="0">
                          <a:latin typeface="Cambria Math" panose="02040503050406030204" pitchFamily="18" charset="0"/>
                          <a:ea typeface="Cambria Math" panose="02040503050406030204" pitchFamily="18" charset="0"/>
                        </a:rPr>
                        <m:t>,  </m:t>
                      </m:r>
                      <m:r>
                        <a:rPr lang="en-CA" sz="2000" b="0" i="1" smtClean="0">
                          <a:latin typeface="Cambria Math" panose="02040503050406030204" pitchFamily="18" charset="0"/>
                          <a:ea typeface="Cambria Math" panose="02040503050406030204" pitchFamily="18" charset="0"/>
                        </a:rPr>
                        <m:t>𝜖</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𝑁</m:t>
                      </m:r>
                      <m:r>
                        <a:rPr lang="en-CA" sz="2000" b="0" i="1" smtClean="0">
                          <a:latin typeface="Cambria Math" panose="02040503050406030204" pitchFamily="18" charset="0"/>
                          <a:ea typeface="Cambria Math" panose="02040503050406030204" pitchFamily="18" charset="0"/>
                        </a:rPr>
                        <m:t>(0, </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𝜎</m:t>
                          </m:r>
                        </m:e>
                        <m:sup>
                          <m:r>
                            <a:rPr lang="en-CA" sz="2000" b="0" i="1" smtClean="0">
                              <a:latin typeface="Cambria Math" panose="02040503050406030204" pitchFamily="18" charset="0"/>
                              <a:ea typeface="Cambria Math" panose="02040503050406030204" pitchFamily="18" charset="0"/>
                            </a:rPr>
                            <m:t>2</m:t>
                          </m:r>
                        </m:sup>
                      </m:sSup>
                      <m:r>
                        <a:rPr lang="en-CA" sz="2000" b="0" i="1" smtClean="0">
                          <a:latin typeface="Cambria Math" panose="02040503050406030204" pitchFamily="18" charset="0"/>
                          <a:ea typeface="Cambria Math" panose="02040503050406030204" pitchFamily="18" charset="0"/>
                        </a:rPr>
                        <m:t>)</m:t>
                      </m:r>
                    </m:oMath>
                  </m:oMathPara>
                </a14:m>
                <a:endParaRPr lang="en-CA" sz="2000" dirty="0"/>
              </a:p>
              <a:p>
                <a:r>
                  <a:rPr lang="en-CA" dirty="0"/>
                  <a:t>Restoration Model:</a:t>
                </a:r>
              </a:p>
              <a:p>
                <a:pPr marL="0" indent="0">
                  <a:buNone/>
                </a:pPr>
                <a14:m>
                  <m:oMathPara xmlns:m="http://schemas.openxmlformats.org/officeDocument/2006/math">
                    <m:oMathParaPr>
                      <m:jc m:val="centerGroup"/>
                    </m:oMathParaPr>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𝑥</m:t>
                          </m:r>
                        </m:e>
                        <m:sup>
                          <m:r>
                            <a:rPr lang="en-CA" i="1">
                              <a:latin typeface="Cambria Math" panose="02040503050406030204" pitchFamily="18" charset="0"/>
                            </a:rPr>
                            <m:t>∗</m:t>
                          </m:r>
                        </m:sup>
                      </m:sSup>
                      <m:r>
                        <a:rPr lang="en-CA" i="1">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𝑥</m:t>
                                  </m:r>
                                </m:lim>
                              </m:limLow>
                            </m:fName>
                            <m:e>
                              <m:r>
                                <a:rPr lang="en-CA" i="1">
                                  <a:latin typeface="Cambria Math" panose="02040503050406030204" pitchFamily="18" charset="0"/>
                                </a:rPr>
                                <m:t>𝑝</m:t>
                              </m:r>
                              <m:d>
                                <m:dPr>
                                  <m:ctrlPr>
                                    <a:rPr lang="en-CA" i="1">
                                      <a:latin typeface="Cambria Math" panose="02040503050406030204" pitchFamily="18" charset="0"/>
                                    </a:rPr>
                                  </m:ctrlPr>
                                </m:dPr>
                                <m:e>
                                  <m:r>
                                    <a:rPr lang="en-CA" i="1">
                                      <a:latin typeface="Cambria Math" panose="02040503050406030204" pitchFamily="18" charset="0"/>
                                    </a:rPr>
                                    <m:t>𝑥</m:t>
                                  </m:r>
                                </m:e>
                                <m:e>
                                  <m:acc>
                                    <m:accPr>
                                      <m:chr m:val="̂"/>
                                      <m:ctrlPr>
                                        <a:rPr lang="en-CA" i="1">
                                          <a:latin typeface="Cambria Math" panose="02040503050406030204" pitchFamily="18" charset="0"/>
                                        </a:rPr>
                                      </m:ctrlPr>
                                    </m:accPr>
                                    <m:e>
                                      <m:r>
                                        <a:rPr lang="en-CA" i="1">
                                          <a:latin typeface="Cambria Math" panose="02040503050406030204" pitchFamily="18" charset="0"/>
                                        </a:rPr>
                                        <m:t>𝑥</m:t>
                                      </m:r>
                                    </m:e>
                                  </m:acc>
                                </m:e>
                              </m:d>
                              <m:r>
                                <a:rPr lang="en-CA" i="1">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𝑥</m:t>
                                          </m:r>
                                        </m:lim>
                                      </m:limLow>
                                    </m:fName>
                                    <m:e>
                                      <m:r>
                                        <a:rPr lang="en-US" b="0" i="1" smtClean="0">
                                          <a:latin typeface="Cambria Math" panose="02040503050406030204" pitchFamily="18" charset="0"/>
                                        </a:rPr>
                                        <m:t>  </m:t>
                                      </m:r>
                                      <m:r>
                                        <a:rPr lang="en-CA" i="1">
                                          <a:latin typeface="Cambria Math" panose="02040503050406030204" pitchFamily="18" charset="0"/>
                                        </a:rPr>
                                        <m:t>𝑝</m:t>
                                      </m:r>
                                      <m:d>
                                        <m:dPr>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e>
                                        <m:e>
                                          <m:r>
                                            <a:rPr lang="en-CA" i="1">
                                              <a:latin typeface="Cambria Math" panose="02040503050406030204" pitchFamily="18" charset="0"/>
                                            </a:rPr>
                                            <m:t>𝑥</m:t>
                                          </m:r>
                                        </m:e>
                                      </m:d>
                                      <m:r>
                                        <a:rPr lang="en-US" b="0" i="1" smtClean="0">
                                          <a:latin typeface="Cambria Math" panose="02040503050406030204" pitchFamily="18" charset="0"/>
                                        </a:rPr>
                                        <m:t>  </m:t>
                                      </m:r>
                                      <m:r>
                                        <a:rPr lang="en-CA" i="1">
                                          <a:latin typeface="Cambria Math" panose="02040503050406030204" pitchFamily="18" charset="0"/>
                                        </a:rPr>
                                        <m:t>𝑝</m:t>
                                      </m:r>
                                      <m:d>
                                        <m:dPr>
                                          <m:ctrlPr>
                                            <a:rPr lang="en-CA" i="1">
                                              <a:latin typeface="Cambria Math" panose="02040503050406030204" pitchFamily="18" charset="0"/>
                                            </a:rPr>
                                          </m:ctrlPr>
                                        </m:dPr>
                                        <m:e>
                                          <m:r>
                                            <a:rPr lang="en-CA" i="1">
                                              <a:latin typeface="Cambria Math" panose="02040503050406030204" pitchFamily="18" charset="0"/>
                                            </a:rPr>
                                            <m:t>𝑥</m:t>
                                          </m:r>
                                        </m:e>
                                      </m:d>
                                      <m:r>
                                        <a:rPr lang="en-CA" i="1">
                                          <a:latin typeface="Cambria Math" panose="02040503050406030204" pitchFamily="18" charset="0"/>
                                        </a:rPr>
                                        <m:t> </m:t>
                                      </m:r>
                                    </m:e>
                                  </m:func>
                                </m:e>
                              </m:func>
                            </m:e>
                          </m:func>
                        </m:e>
                      </m:func>
                      <m:r>
                        <a:rPr lang="en-CA" i="1">
                          <a:latin typeface="Cambria Math" panose="02040503050406030204" pitchFamily="18" charset="0"/>
                        </a:rPr>
                        <m:t> </m:t>
                      </m:r>
                    </m:oMath>
                  </m:oMathPara>
                </a14:m>
                <a:endParaRPr lang="en-CA" dirty="0"/>
              </a:p>
              <a:p>
                <a:endParaRPr lang="en-CA" dirty="0"/>
              </a:p>
              <a:p>
                <a:r>
                  <a:rPr lang="en-CA" dirty="0"/>
                  <a:t>If there is no preference for prior, the prior will be a constant. Then, </a:t>
                </a:r>
                <a:endParaRPr lang="en-CA" sz="1800" b="0" dirty="0"/>
              </a:p>
              <a:p>
                <a:pPr marL="457200" lvl="1" indent="0">
                  <a:buNone/>
                </a:pPr>
                <a14:m>
                  <m:oMathPara xmlns:m="http://schemas.openxmlformats.org/officeDocument/2006/math">
                    <m:oMathParaPr>
                      <m:jc m:val="centerGroup"/>
                    </m:oMathParaPr>
                    <m:oMath xmlns:m="http://schemas.openxmlformats.org/officeDocument/2006/math">
                      <m:sSup>
                        <m:sSupPr>
                          <m:ctrlPr>
                            <a:rPr lang="en-CA" sz="1800" i="1">
                              <a:latin typeface="Cambria Math" panose="02040503050406030204" pitchFamily="18" charset="0"/>
                            </a:rPr>
                          </m:ctrlPr>
                        </m:sSupPr>
                        <m:e>
                          <m:r>
                            <a:rPr lang="en-CA" sz="1800" i="1">
                              <a:latin typeface="Cambria Math" panose="02040503050406030204" pitchFamily="18" charset="0"/>
                            </a:rPr>
                            <m:t>𝑥</m:t>
                          </m:r>
                        </m:e>
                        <m:sup>
                          <m:r>
                            <a:rPr lang="en-CA" sz="1800" i="1">
                              <a:latin typeface="Cambria Math" panose="02040503050406030204" pitchFamily="18" charset="0"/>
                            </a:rPr>
                            <m:t>∗</m:t>
                          </m:r>
                        </m:sup>
                      </m:sSup>
                      <m:r>
                        <a:rPr lang="en-CA" sz="1800" b="0" i="1" smtClean="0">
                          <a:latin typeface="Cambria Math" panose="02040503050406030204" pitchFamily="18" charset="0"/>
                        </a:rPr>
                        <m:t>=</m:t>
                      </m:r>
                      <m:func>
                        <m:funcPr>
                          <m:ctrlPr>
                            <a:rPr lang="en-CA" sz="1800" i="1">
                              <a:latin typeface="Cambria Math" panose="02040503050406030204" pitchFamily="18" charset="0"/>
                            </a:rPr>
                          </m:ctrlPr>
                        </m:funcPr>
                        <m:fName>
                          <m:r>
                            <m:rPr>
                              <m:sty m:val="p"/>
                            </m:rPr>
                            <a:rPr lang="en-CA" sz="1800">
                              <a:latin typeface="Cambria Math" panose="02040503050406030204" pitchFamily="18" charset="0"/>
                            </a:rPr>
                            <m:t>arg</m:t>
                          </m:r>
                        </m:fName>
                        <m:e>
                          <m:func>
                            <m:funcPr>
                              <m:ctrlPr>
                                <a:rPr lang="en-CA" sz="1800" i="1">
                                  <a:latin typeface="Cambria Math" panose="02040503050406030204" pitchFamily="18" charset="0"/>
                                </a:rPr>
                              </m:ctrlPr>
                            </m:funcPr>
                            <m:fName>
                              <m:limLow>
                                <m:limLowPr>
                                  <m:ctrlPr>
                                    <a:rPr lang="en-CA" sz="1800" i="1">
                                      <a:latin typeface="Cambria Math" panose="02040503050406030204" pitchFamily="18" charset="0"/>
                                    </a:rPr>
                                  </m:ctrlPr>
                                </m:limLowPr>
                                <m:e>
                                  <m:r>
                                    <m:rPr>
                                      <m:sty m:val="p"/>
                                    </m:rPr>
                                    <a:rPr lang="en-CA" sz="1800">
                                      <a:latin typeface="Cambria Math" panose="02040503050406030204" pitchFamily="18" charset="0"/>
                                    </a:rPr>
                                    <m:t>max</m:t>
                                  </m:r>
                                </m:e>
                                <m:lim>
                                  <m:r>
                                    <a:rPr lang="en-CA" sz="1800" i="1">
                                      <a:latin typeface="Cambria Math" panose="02040503050406030204" pitchFamily="18" charset="0"/>
                                    </a:rPr>
                                    <m:t>𝑥</m:t>
                                  </m:r>
                                </m:lim>
                              </m:limLow>
                            </m:fName>
                            <m:e>
                              <m:r>
                                <a:rPr lang="en-CA" sz="1800" i="1">
                                  <a:latin typeface="Cambria Math" panose="02040503050406030204" pitchFamily="18" charset="0"/>
                                </a:rPr>
                                <m:t>𝑝</m:t>
                              </m:r>
                              <m:d>
                                <m:dPr>
                                  <m:ctrlPr>
                                    <a:rPr lang="en-CA" sz="1800" i="1">
                                      <a:latin typeface="Cambria Math" panose="02040503050406030204" pitchFamily="18" charset="0"/>
                                    </a:rPr>
                                  </m:ctrlPr>
                                </m:dPr>
                                <m:e>
                                  <m:acc>
                                    <m:accPr>
                                      <m:chr m:val="̂"/>
                                      <m:ctrlPr>
                                        <a:rPr lang="en-CA" sz="1800" i="1">
                                          <a:latin typeface="Cambria Math" panose="02040503050406030204" pitchFamily="18" charset="0"/>
                                        </a:rPr>
                                      </m:ctrlPr>
                                    </m:accPr>
                                    <m:e>
                                      <m:r>
                                        <a:rPr lang="en-CA" sz="1800" i="1">
                                          <a:latin typeface="Cambria Math" panose="02040503050406030204" pitchFamily="18" charset="0"/>
                                        </a:rPr>
                                        <m:t>𝑥</m:t>
                                      </m:r>
                                    </m:e>
                                  </m:acc>
                                </m:e>
                                <m:e>
                                  <m:r>
                                    <a:rPr lang="en-CA" sz="1800" i="1">
                                      <a:latin typeface="Cambria Math" panose="02040503050406030204" pitchFamily="18" charset="0"/>
                                    </a:rPr>
                                    <m:t>𝑥</m:t>
                                  </m:r>
                                </m:e>
                              </m:d>
                              <m:r>
                                <a:rPr lang="en-CA" sz="1800" b="0" i="1" smtClean="0">
                                  <a:latin typeface="Cambria Math" panose="02040503050406030204" pitchFamily="18" charset="0"/>
                                </a:rPr>
                                <m:t>=</m:t>
                              </m:r>
                              <m:func>
                                <m:funcPr>
                                  <m:ctrlPr>
                                    <a:rPr lang="en-CA" sz="1800" i="1">
                                      <a:latin typeface="Cambria Math" panose="02040503050406030204" pitchFamily="18" charset="0"/>
                                    </a:rPr>
                                  </m:ctrlPr>
                                </m:funcPr>
                                <m:fName>
                                  <m:r>
                                    <m:rPr>
                                      <m:sty m:val="p"/>
                                    </m:rPr>
                                    <a:rPr lang="en-CA" sz="1800">
                                      <a:latin typeface="Cambria Math" panose="02040503050406030204" pitchFamily="18" charset="0"/>
                                    </a:rPr>
                                    <m:t>arg</m:t>
                                  </m:r>
                                </m:fName>
                                <m:e>
                                  <m:func>
                                    <m:funcPr>
                                      <m:ctrlPr>
                                        <a:rPr lang="en-CA" sz="1800" i="1">
                                          <a:latin typeface="Cambria Math" panose="02040503050406030204" pitchFamily="18" charset="0"/>
                                        </a:rPr>
                                      </m:ctrlPr>
                                    </m:funcPr>
                                    <m:fName>
                                      <m:limLow>
                                        <m:limLowPr>
                                          <m:ctrlPr>
                                            <a:rPr lang="en-CA" sz="1800" i="1">
                                              <a:latin typeface="Cambria Math" panose="02040503050406030204" pitchFamily="18" charset="0"/>
                                            </a:rPr>
                                          </m:ctrlPr>
                                        </m:limLowPr>
                                        <m:e>
                                          <m:r>
                                            <m:rPr>
                                              <m:sty m:val="p"/>
                                            </m:rPr>
                                            <a:rPr lang="en-CA" sz="1800">
                                              <a:latin typeface="Cambria Math" panose="02040503050406030204" pitchFamily="18" charset="0"/>
                                            </a:rPr>
                                            <m:t>max</m:t>
                                          </m:r>
                                        </m:e>
                                        <m:lim>
                                          <m:r>
                                            <a:rPr lang="en-CA" sz="1800" i="1">
                                              <a:latin typeface="Cambria Math" panose="02040503050406030204" pitchFamily="18" charset="0"/>
                                            </a:rPr>
                                            <m:t>𝑥</m:t>
                                          </m:r>
                                        </m:lim>
                                      </m:limLow>
                                    </m:fName>
                                    <m:e>
                                      <m:r>
                                        <a:rPr lang="en-CA" sz="1800" b="0" i="1" smtClean="0">
                                          <a:latin typeface="Cambria Math" panose="02040503050406030204" pitchFamily="18" charset="0"/>
                                        </a:rPr>
                                        <m:t>𝑁</m:t>
                                      </m:r>
                                      <m:r>
                                        <a:rPr lang="en-CA" sz="1800" b="0" i="1" smtClean="0">
                                          <a:latin typeface="Cambria Math" panose="02040503050406030204" pitchFamily="18" charset="0"/>
                                        </a:rPr>
                                        <m:t>(</m:t>
                                      </m:r>
                                      <m:acc>
                                        <m:accPr>
                                          <m:chr m:val="̂"/>
                                          <m:ctrlPr>
                                            <a:rPr lang="en-CA" sz="1800" i="1">
                                              <a:latin typeface="Cambria Math" panose="02040503050406030204" pitchFamily="18" charset="0"/>
                                            </a:rPr>
                                          </m:ctrlPr>
                                        </m:accPr>
                                        <m:e>
                                          <m:r>
                                            <a:rPr lang="en-CA" sz="1800" i="1">
                                              <a:latin typeface="Cambria Math" panose="02040503050406030204" pitchFamily="18" charset="0"/>
                                            </a:rPr>
                                            <m:t>𝑥</m:t>
                                          </m:r>
                                        </m:e>
                                      </m:acc>
                                      <m:r>
                                        <a:rPr lang="en-CA" sz="1800" b="0" i="1" smtClean="0">
                                          <a:latin typeface="Cambria Math" panose="02040503050406030204" pitchFamily="18" charset="0"/>
                                        </a:rPr>
                                        <m:t>;</m:t>
                                      </m:r>
                                      <m:r>
                                        <a:rPr lang="en-CA" sz="1800" b="0" i="1" smtClean="0">
                                          <a:latin typeface="Cambria Math" panose="02040503050406030204" pitchFamily="18" charset="0"/>
                                        </a:rPr>
                                        <m:t>𝑥</m:t>
                                      </m:r>
                                      <m:r>
                                        <a:rPr lang="en-CA" sz="1800" b="0" i="1" smtClean="0">
                                          <a:latin typeface="Cambria Math" panose="02040503050406030204" pitchFamily="18" charset="0"/>
                                        </a:rPr>
                                        <m:t>,</m:t>
                                      </m:r>
                                      <m:sSup>
                                        <m:sSupPr>
                                          <m:ctrlPr>
                                            <a:rPr lang="en-CA" sz="1800" i="1">
                                              <a:latin typeface="Cambria Math" panose="02040503050406030204" pitchFamily="18" charset="0"/>
                                              <a:ea typeface="Cambria Math" panose="02040503050406030204" pitchFamily="18" charset="0"/>
                                            </a:rPr>
                                          </m:ctrlPr>
                                        </m:sSupPr>
                                        <m:e>
                                          <m:r>
                                            <a:rPr lang="en-CA" sz="1800" i="1">
                                              <a:latin typeface="Cambria Math" panose="02040503050406030204" pitchFamily="18" charset="0"/>
                                              <a:ea typeface="Cambria Math" panose="02040503050406030204" pitchFamily="18" charset="0"/>
                                            </a:rPr>
                                            <m:t>𝜎</m:t>
                                          </m:r>
                                        </m:e>
                                        <m:sup>
                                          <m:r>
                                            <a:rPr lang="en-CA" sz="1800" i="1">
                                              <a:latin typeface="Cambria Math" panose="02040503050406030204" pitchFamily="18" charset="0"/>
                                              <a:ea typeface="Cambria Math" panose="02040503050406030204" pitchFamily="18" charset="0"/>
                                            </a:rPr>
                                            <m:t>2</m:t>
                                          </m:r>
                                        </m:sup>
                                      </m:sSup>
                                      <m:r>
                                        <a:rPr lang="en-CA" sz="1800" b="0" i="1" smtClean="0">
                                          <a:latin typeface="Cambria Math" panose="02040503050406030204" pitchFamily="18" charset="0"/>
                                        </a:rPr>
                                        <m:t>)</m:t>
                                      </m:r>
                                    </m:e>
                                  </m:func>
                                </m:e>
                              </m:func>
                            </m:e>
                          </m:func>
                        </m:e>
                      </m:func>
                      <m:r>
                        <a:rPr lang="en-CA" sz="1800" b="0" i="1" smtClean="0">
                          <a:latin typeface="Cambria Math" panose="02040503050406030204" pitchFamily="18" charset="0"/>
                        </a:rPr>
                        <m:t>=</m:t>
                      </m:r>
                      <m:acc>
                        <m:accPr>
                          <m:chr m:val="̂"/>
                          <m:ctrlPr>
                            <a:rPr lang="en-CA" sz="1800" i="1">
                              <a:latin typeface="Cambria Math" panose="02040503050406030204" pitchFamily="18" charset="0"/>
                            </a:rPr>
                          </m:ctrlPr>
                        </m:accPr>
                        <m:e>
                          <m:r>
                            <a:rPr lang="en-CA" sz="1800" i="1">
                              <a:latin typeface="Cambria Math" panose="02040503050406030204" pitchFamily="18" charset="0"/>
                            </a:rPr>
                            <m:t>𝑥</m:t>
                          </m:r>
                        </m:e>
                      </m:acc>
                    </m:oMath>
                  </m:oMathPara>
                </a14:m>
                <a:endParaRPr lang="en-CA" sz="1800" dirty="0"/>
              </a:p>
              <a:p>
                <a:pPr marL="457200" lvl="1" indent="0">
                  <a:buNone/>
                </a:pPr>
                <a:r>
                  <a:rPr lang="en-CA" sz="1800" dirty="0"/>
                  <a:t>=&gt; </a:t>
                </a:r>
                <a:r>
                  <a:rPr lang="x-none" sz="1800" dirty="0"/>
                  <a:t>the best estimation of the clean image is the corrupted image</a:t>
                </a:r>
                <a:endParaRPr lang="en-CA" sz="1800" dirty="0"/>
              </a:p>
            </p:txBody>
          </p:sp>
        </mc:Choice>
        <mc:Fallback xmlns="">
          <p:sp>
            <p:nvSpPr>
              <p:cNvPr id="3" name="内容占位符 2">
                <a:extLst>
                  <a:ext uri="{FF2B5EF4-FFF2-40B4-BE49-F238E27FC236}">
                    <a16:creationId xmlns:a16="http://schemas.microsoft.com/office/drawing/2014/main" id="{CFF71789-8464-4B6A-9DF0-2657048B8F7F}"/>
                  </a:ext>
                </a:extLst>
              </p:cNvPr>
              <p:cNvSpPr>
                <a:spLocks noGrp="1" noRot="1" noChangeAspect="1" noMove="1" noResize="1" noEditPoints="1" noAdjustHandles="1" noChangeArrowheads="1" noChangeShapeType="1" noTextEdit="1"/>
              </p:cNvSpPr>
              <p:nvPr>
                <p:ph idx="1"/>
              </p:nvPr>
            </p:nvSpPr>
            <p:spPr>
              <a:xfrm>
                <a:off x="677334" y="1574800"/>
                <a:ext cx="9279466" cy="5145313"/>
              </a:xfrm>
              <a:blipFill>
                <a:blip r:embed="rId2"/>
                <a:stretch>
                  <a:fillRect l="-131" t="-711"/>
                </a:stretch>
              </a:blipFill>
            </p:spPr>
            <p:txBody>
              <a:bodyPr/>
              <a:lstStyle/>
              <a:p>
                <a:r>
                  <a:rPr lang="en-US">
                    <a:noFill/>
                  </a:rPr>
                  <a:t> </a:t>
                </a:r>
              </a:p>
            </p:txBody>
          </p:sp>
        </mc:Fallback>
      </mc:AlternateContent>
      <p:sp>
        <p:nvSpPr>
          <p:cNvPr id="4" name="文本框 3">
            <a:extLst>
              <a:ext uri="{FF2B5EF4-FFF2-40B4-BE49-F238E27FC236}">
                <a16:creationId xmlns:a16="http://schemas.microsoft.com/office/drawing/2014/main" id="{10052528-95A9-48F1-8307-EF7A2264CCA8}"/>
              </a:ext>
            </a:extLst>
          </p:cNvPr>
          <p:cNvSpPr txBox="1"/>
          <p:nvPr/>
        </p:nvSpPr>
        <p:spPr>
          <a:xfrm>
            <a:off x="6070847" y="3960669"/>
            <a:ext cx="24674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panose="020B0603020202020204"/>
                <a:ea typeface="+mn-ea"/>
                <a:cs typeface="+mn-cs"/>
              </a:rPr>
              <a:t>likelihood  prior</a:t>
            </a:r>
            <a:endParaRPr kumimoji="0" lang="en-CA" sz="14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6981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4EFE1BD-B5E7-4921-9340-D95989309B31}"/>
                  </a:ext>
                </a:extLst>
              </p:cNvPr>
              <p:cNvSpPr>
                <a:spLocks noGrp="1"/>
              </p:cNvSpPr>
              <p:nvPr>
                <p:ph idx="1"/>
              </p:nvPr>
            </p:nvSpPr>
            <p:spPr>
              <a:xfrm>
                <a:off x="677334" y="698501"/>
                <a:ext cx="8596668" cy="5342862"/>
              </a:xfrm>
            </p:spPr>
            <p:txBody>
              <a:bodyPr>
                <a:normAutofit/>
              </a:bodyPr>
              <a:lstStyle/>
              <a:p>
                <a:pPr marL="0" indent="0">
                  <a:buNone/>
                </a:pPr>
                <a14:m>
                  <m:oMath xmlns:m="http://schemas.openxmlformats.org/officeDocument/2006/math">
                    <m:r>
                      <a:rPr lang="en-CA" i="1" smtClean="0">
                        <a:latin typeface="Cambria Math" panose="02040503050406030204" pitchFamily="18" charset="0"/>
                      </a:rPr>
                      <m:t>𝑥</m:t>
                    </m:r>
                    <m:r>
                      <a:rPr lang="en-CA" i="1" smtClean="0">
                        <a:latin typeface="Cambria Math" panose="02040503050406030204" pitchFamily="18" charset="0"/>
                      </a:rPr>
                      <m:t> </m:t>
                    </m:r>
                  </m:oMath>
                </a14:m>
                <a:r>
                  <a:rPr lang="en-CA" dirty="0"/>
                  <a:t>– </a:t>
                </a:r>
                <a:r>
                  <a:rPr lang="en-US" dirty="0"/>
                  <a:t>Clean image</a:t>
                </a:r>
              </a:p>
              <a:p>
                <a:pPr marL="0" indent="0">
                  <a:buNone/>
                </a:pPr>
                <a14:m>
                  <m:oMath xmlns:m="http://schemas.openxmlformats.org/officeDocument/2006/math">
                    <m:acc>
                      <m:accPr>
                        <m:chr m:val="̂"/>
                        <m:ctrlPr>
                          <a:rPr lang="en-CA" i="1">
                            <a:latin typeface="Cambria Math" panose="02040503050406030204" pitchFamily="18" charset="0"/>
                          </a:rPr>
                        </m:ctrlPr>
                      </m:accPr>
                      <m:e>
                        <m:r>
                          <a:rPr lang="en-CA" i="1">
                            <a:latin typeface="Cambria Math" panose="02040503050406030204" pitchFamily="18" charset="0"/>
                          </a:rPr>
                          <m:t>𝑥</m:t>
                        </m:r>
                      </m:e>
                    </m:acc>
                  </m:oMath>
                </a14:m>
                <a:r>
                  <a:rPr lang="en-CA" i="1" dirty="0">
                    <a:latin typeface="Cambria Math" panose="02040503050406030204" pitchFamily="18" charset="0"/>
                  </a:rPr>
                  <a:t>  </a:t>
                </a:r>
                <a:r>
                  <a:rPr lang="en-CA" dirty="0"/>
                  <a:t>– </a:t>
                </a:r>
                <a:r>
                  <a:rPr lang="en-US" dirty="0"/>
                  <a:t>Corrupted image (observed)</a:t>
                </a:r>
              </a:p>
              <a:p>
                <a:pPr marL="0" indent="0">
                  <a:buNone/>
                </a:pP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𝑥</m:t>
                        </m:r>
                      </m:e>
                      <m:sup>
                        <m:r>
                          <a:rPr lang="en-CA" i="1">
                            <a:latin typeface="Cambria Math" panose="02040503050406030204" pitchFamily="18" charset="0"/>
                          </a:rPr>
                          <m:t>∗</m:t>
                        </m:r>
                      </m:sup>
                    </m:sSup>
                  </m:oMath>
                </a14:m>
                <a:r>
                  <a:rPr lang="en-US" dirty="0"/>
                  <a:t>- Restored image</a:t>
                </a:r>
              </a:p>
              <a:p>
                <a:pPr marL="0" indent="0">
                  <a:buNone/>
                </a:pPr>
                <a:endParaRPr lang="en-US" dirty="0"/>
              </a:p>
              <a:p>
                <a:pPr marL="457200" lvl="1" indent="0">
                  <a:buNone/>
                </a:pPr>
                <a14:m>
                  <m:oMathPara xmlns:m="http://schemas.openxmlformats.org/officeDocument/2006/math">
                    <m:oMathParaPr>
                      <m:jc m:val="centerGroup"/>
                    </m:oMathParaPr>
                    <m:oMath xmlns:m="http://schemas.openxmlformats.org/officeDocument/2006/math">
                      <m:sSup>
                        <m:sSupPr>
                          <m:ctrlPr>
                            <a:rPr lang="en-CA" sz="1800" i="1">
                              <a:latin typeface="Cambria Math" panose="02040503050406030204" pitchFamily="18" charset="0"/>
                            </a:rPr>
                          </m:ctrlPr>
                        </m:sSupPr>
                        <m:e>
                          <m:r>
                            <a:rPr lang="en-CA" sz="1800" i="1">
                              <a:latin typeface="Cambria Math" panose="02040503050406030204" pitchFamily="18" charset="0"/>
                            </a:rPr>
                            <m:t>𝑥</m:t>
                          </m:r>
                        </m:e>
                        <m:sup>
                          <m:r>
                            <a:rPr lang="en-CA" sz="1800" i="1">
                              <a:latin typeface="Cambria Math" panose="02040503050406030204" pitchFamily="18" charset="0"/>
                            </a:rPr>
                            <m:t>∗</m:t>
                          </m:r>
                        </m:sup>
                      </m:sSup>
                      <m:r>
                        <a:rPr lang="en-CA" sz="1800" i="1">
                          <a:latin typeface="Cambria Math" panose="02040503050406030204" pitchFamily="18" charset="0"/>
                        </a:rPr>
                        <m:t>=</m:t>
                      </m:r>
                      <m:func>
                        <m:funcPr>
                          <m:ctrlPr>
                            <a:rPr lang="en-CA" sz="1800" i="1">
                              <a:latin typeface="Cambria Math" panose="02040503050406030204" pitchFamily="18" charset="0"/>
                            </a:rPr>
                          </m:ctrlPr>
                        </m:funcPr>
                        <m:fName>
                          <m:r>
                            <m:rPr>
                              <m:sty m:val="p"/>
                            </m:rPr>
                            <a:rPr lang="en-CA" sz="1800" i="1">
                              <a:latin typeface="Cambria Math" panose="02040503050406030204" pitchFamily="18" charset="0"/>
                            </a:rPr>
                            <m:t>arg</m:t>
                          </m:r>
                        </m:fName>
                        <m:e>
                          <m:func>
                            <m:funcPr>
                              <m:ctrlPr>
                                <a:rPr lang="en-CA" sz="1800" i="1">
                                  <a:latin typeface="Cambria Math" panose="02040503050406030204" pitchFamily="18" charset="0"/>
                                </a:rPr>
                              </m:ctrlPr>
                            </m:funcPr>
                            <m:fName>
                              <m:limLow>
                                <m:limLowPr>
                                  <m:ctrlPr>
                                    <a:rPr lang="en-CA" sz="1800" i="1">
                                      <a:latin typeface="Cambria Math" panose="02040503050406030204" pitchFamily="18" charset="0"/>
                                    </a:rPr>
                                  </m:ctrlPr>
                                </m:limLowPr>
                                <m:e>
                                  <m:r>
                                    <m:rPr>
                                      <m:sty m:val="p"/>
                                    </m:rPr>
                                    <a:rPr lang="en-CA" sz="1800" i="1">
                                      <a:latin typeface="Cambria Math" panose="02040503050406030204" pitchFamily="18" charset="0"/>
                                    </a:rPr>
                                    <m:t>max</m:t>
                                  </m:r>
                                </m:e>
                                <m:lim>
                                  <m:r>
                                    <a:rPr lang="en-CA" sz="1800" i="1">
                                      <a:latin typeface="Cambria Math" panose="02040503050406030204" pitchFamily="18" charset="0"/>
                                    </a:rPr>
                                    <m:t>𝑥</m:t>
                                  </m:r>
                                </m:lim>
                              </m:limLow>
                            </m:fName>
                            <m:e>
                              <m:r>
                                <a:rPr lang="en-CA" sz="1800" i="1">
                                  <a:latin typeface="Cambria Math" panose="02040503050406030204" pitchFamily="18" charset="0"/>
                                </a:rPr>
                                <m:t>𝑝</m:t>
                              </m:r>
                              <m:d>
                                <m:dPr>
                                  <m:ctrlPr>
                                    <a:rPr lang="en-CA" sz="1800" i="1">
                                      <a:latin typeface="Cambria Math" panose="02040503050406030204" pitchFamily="18" charset="0"/>
                                    </a:rPr>
                                  </m:ctrlPr>
                                </m:dPr>
                                <m:e>
                                  <m:r>
                                    <a:rPr lang="en-CA" sz="1800" i="1">
                                      <a:latin typeface="Cambria Math" panose="02040503050406030204" pitchFamily="18" charset="0"/>
                                    </a:rPr>
                                    <m:t>𝑥</m:t>
                                  </m:r>
                                </m:e>
                                <m:e>
                                  <m:acc>
                                    <m:accPr>
                                      <m:chr m:val="̂"/>
                                      <m:ctrlPr>
                                        <a:rPr lang="en-CA" sz="1800" i="1">
                                          <a:latin typeface="Cambria Math" panose="02040503050406030204" pitchFamily="18" charset="0"/>
                                        </a:rPr>
                                      </m:ctrlPr>
                                    </m:accPr>
                                    <m:e>
                                      <m:r>
                                        <a:rPr lang="en-CA" sz="1800" i="1">
                                          <a:latin typeface="Cambria Math" panose="02040503050406030204" pitchFamily="18" charset="0"/>
                                        </a:rPr>
                                        <m:t>𝑥</m:t>
                                      </m:r>
                                    </m:e>
                                  </m:acc>
                                </m:e>
                              </m:d>
                              <m:r>
                                <a:rPr lang="en-CA" sz="1800" i="1">
                                  <a:latin typeface="Cambria Math" panose="02040503050406030204" pitchFamily="18" charset="0"/>
                                </a:rPr>
                                <m:t>=</m:t>
                              </m:r>
                              <m:func>
                                <m:funcPr>
                                  <m:ctrlPr>
                                    <a:rPr lang="en-CA" sz="1800" i="1">
                                      <a:latin typeface="Cambria Math" panose="02040503050406030204" pitchFamily="18" charset="0"/>
                                    </a:rPr>
                                  </m:ctrlPr>
                                </m:funcPr>
                                <m:fName>
                                  <m:r>
                                    <m:rPr>
                                      <m:sty m:val="p"/>
                                    </m:rPr>
                                    <a:rPr lang="en-CA" sz="1800" i="1">
                                      <a:latin typeface="Cambria Math" panose="02040503050406030204" pitchFamily="18" charset="0"/>
                                    </a:rPr>
                                    <m:t>arg</m:t>
                                  </m:r>
                                </m:fName>
                                <m:e>
                                  <m:func>
                                    <m:funcPr>
                                      <m:ctrlPr>
                                        <a:rPr lang="en-CA" sz="1800" i="1">
                                          <a:latin typeface="Cambria Math" panose="02040503050406030204" pitchFamily="18" charset="0"/>
                                        </a:rPr>
                                      </m:ctrlPr>
                                    </m:funcPr>
                                    <m:fName>
                                      <m:limLow>
                                        <m:limLowPr>
                                          <m:ctrlPr>
                                            <a:rPr lang="en-CA" sz="1800" i="1">
                                              <a:latin typeface="Cambria Math" panose="02040503050406030204" pitchFamily="18" charset="0"/>
                                            </a:rPr>
                                          </m:ctrlPr>
                                        </m:limLowPr>
                                        <m:e>
                                          <m:r>
                                            <m:rPr>
                                              <m:sty m:val="p"/>
                                            </m:rPr>
                                            <a:rPr lang="en-CA" sz="1800" i="1">
                                              <a:latin typeface="Cambria Math" panose="02040503050406030204" pitchFamily="18" charset="0"/>
                                            </a:rPr>
                                            <m:t>max</m:t>
                                          </m:r>
                                        </m:e>
                                        <m:lim>
                                          <m:r>
                                            <a:rPr lang="en-CA" sz="1800" i="1">
                                              <a:latin typeface="Cambria Math" panose="02040503050406030204" pitchFamily="18" charset="0"/>
                                            </a:rPr>
                                            <m:t>𝑥</m:t>
                                          </m:r>
                                        </m:lim>
                                      </m:limLow>
                                    </m:fName>
                                    <m:e>
                                      <m:r>
                                        <a:rPr lang="en-CA" sz="1800" i="1">
                                          <a:latin typeface="Cambria Math" panose="02040503050406030204" pitchFamily="18" charset="0"/>
                                        </a:rPr>
                                        <m:t>𝑝</m:t>
                                      </m:r>
                                      <m:d>
                                        <m:dPr>
                                          <m:ctrlPr>
                                            <a:rPr lang="en-CA" sz="1800" i="1">
                                              <a:latin typeface="Cambria Math" panose="02040503050406030204" pitchFamily="18" charset="0"/>
                                            </a:rPr>
                                          </m:ctrlPr>
                                        </m:dPr>
                                        <m:e>
                                          <m:acc>
                                            <m:accPr>
                                              <m:chr m:val="̂"/>
                                              <m:ctrlPr>
                                                <a:rPr lang="en-CA" sz="1800" i="1">
                                                  <a:latin typeface="Cambria Math" panose="02040503050406030204" pitchFamily="18" charset="0"/>
                                                </a:rPr>
                                              </m:ctrlPr>
                                            </m:accPr>
                                            <m:e>
                                              <m:r>
                                                <a:rPr lang="en-CA" sz="1800" i="1">
                                                  <a:latin typeface="Cambria Math" panose="02040503050406030204" pitchFamily="18" charset="0"/>
                                                </a:rPr>
                                                <m:t>𝑥</m:t>
                                              </m:r>
                                            </m:e>
                                          </m:acc>
                                        </m:e>
                                        <m:e>
                                          <m:r>
                                            <a:rPr lang="en-CA" sz="1800" i="1">
                                              <a:latin typeface="Cambria Math" panose="02040503050406030204" pitchFamily="18" charset="0"/>
                                            </a:rPr>
                                            <m:t>𝑥</m:t>
                                          </m:r>
                                        </m:e>
                                      </m:d>
                                      <m:r>
                                        <a:rPr lang="en-CA" sz="1800" i="1">
                                          <a:latin typeface="Cambria Math" panose="02040503050406030204" pitchFamily="18" charset="0"/>
                                        </a:rPr>
                                        <m:t>𝑝</m:t>
                                      </m:r>
                                      <m:d>
                                        <m:dPr>
                                          <m:ctrlPr>
                                            <a:rPr lang="en-CA" sz="1800" i="1">
                                              <a:latin typeface="Cambria Math" panose="02040503050406030204" pitchFamily="18" charset="0"/>
                                            </a:rPr>
                                          </m:ctrlPr>
                                        </m:dPr>
                                        <m:e>
                                          <m:r>
                                            <a:rPr lang="en-CA" sz="1800" i="1">
                                              <a:latin typeface="Cambria Math" panose="02040503050406030204" pitchFamily="18" charset="0"/>
                                            </a:rPr>
                                            <m:t>𝑥</m:t>
                                          </m:r>
                                        </m:e>
                                      </m:d>
                                      <m:r>
                                        <a:rPr lang="en-CA" sz="1800" i="1">
                                          <a:latin typeface="Cambria Math" panose="02040503050406030204" pitchFamily="18" charset="0"/>
                                        </a:rPr>
                                        <m:t> </m:t>
                                      </m:r>
                                    </m:e>
                                  </m:func>
                                </m:e>
                              </m:func>
                            </m:e>
                          </m:func>
                        </m:e>
                      </m:func>
                    </m:oMath>
                  </m:oMathPara>
                </a14:m>
                <a:endParaRPr lang="en-CA" sz="180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CA" sz="1800" i="1">
                          <a:latin typeface="Cambria Math" panose="02040503050406030204" pitchFamily="18" charset="0"/>
                        </a:rPr>
                        <m:t> =</m:t>
                      </m:r>
                      <m:func>
                        <m:funcPr>
                          <m:ctrlPr>
                            <a:rPr lang="en-CA" sz="1800" i="1">
                              <a:latin typeface="Cambria Math" panose="02040503050406030204" pitchFamily="18" charset="0"/>
                            </a:rPr>
                          </m:ctrlPr>
                        </m:funcPr>
                        <m:fName>
                          <m:r>
                            <m:rPr>
                              <m:sty m:val="p"/>
                            </m:rPr>
                            <a:rPr lang="en-CA" sz="1800" i="1">
                              <a:latin typeface="Cambria Math" panose="02040503050406030204" pitchFamily="18" charset="0"/>
                            </a:rPr>
                            <m:t>arg</m:t>
                          </m:r>
                        </m:fName>
                        <m:e>
                          <m:func>
                            <m:funcPr>
                              <m:ctrlPr>
                                <a:rPr lang="en-CA" sz="1800" i="1">
                                  <a:latin typeface="Cambria Math" panose="02040503050406030204" pitchFamily="18" charset="0"/>
                                </a:rPr>
                              </m:ctrlPr>
                            </m:funcPr>
                            <m:fName>
                              <m:limLow>
                                <m:limLowPr>
                                  <m:ctrlPr>
                                    <a:rPr lang="en-CA" sz="1800" i="1">
                                      <a:latin typeface="Cambria Math" panose="02040503050406030204" pitchFamily="18" charset="0"/>
                                    </a:rPr>
                                  </m:ctrlPr>
                                </m:limLowPr>
                                <m:e>
                                  <m:r>
                                    <m:rPr>
                                      <m:sty m:val="p"/>
                                    </m:rPr>
                                    <a:rPr lang="en-CA" sz="1800" i="1">
                                      <a:latin typeface="Cambria Math" panose="02040503050406030204" pitchFamily="18" charset="0"/>
                                    </a:rPr>
                                    <m:t>min</m:t>
                                  </m:r>
                                </m:e>
                                <m:lim>
                                  <m:r>
                                    <a:rPr lang="en-CA" sz="1800" i="1">
                                      <a:latin typeface="Cambria Math" panose="02040503050406030204" pitchFamily="18" charset="0"/>
                                    </a:rPr>
                                    <m:t>𝑥</m:t>
                                  </m:r>
                                </m:lim>
                              </m:limLow>
                            </m:fName>
                            <m:e>
                              <m:r>
                                <a:rPr lang="en-CA" sz="1800" i="1">
                                  <a:latin typeface="Cambria Math" panose="02040503050406030204" pitchFamily="18" charset="0"/>
                                </a:rPr>
                                <m:t>−</m:t>
                              </m:r>
                              <m:r>
                                <a:rPr lang="en-CA" sz="1800" i="1">
                                  <a:latin typeface="Cambria Math" panose="02040503050406030204" pitchFamily="18" charset="0"/>
                                </a:rPr>
                                <m:t>𝑙𝑜𝑔𝑝</m:t>
                              </m:r>
                              <m:d>
                                <m:dPr>
                                  <m:ctrlPr>
                                    <a:rPr lang="en-CA" sz="1800" i="1">
                                      <a:latin typeface="Cambria Math" panose="02040503050406030204" pitchFamily="18" charset="0"/>
                                    </a:rPr>
                                  </m:ctrlPr>
                                </m:dPr>
                                <m:e>
                                  <m:acc>
                                    <m:accPr>
                                      <m:chr m:val="̂"/>
                                      <m:ctrlPr>
                                        <a:rPr lang="en-CA" sz="1800" i="1">
                                          <a:latin typeface="Cambria Math" panose="02040503050406030204" pitchFamily="18" charset="0"/>
                                        </a:rPr>
                                      </m:ctrlPr>
                                    </m:accPr>
                                    <m:e>
                                      <m:r>
                                        <a:rPr lang="en-CA" sz="1800" i="1">
                                          <a:latin typeface="Cambria Math" panose="02040503050406030204" pitchFamily="18" charset="0"/>
                                        </a:rPr>
                                        <m:t>𝑥</m:t>
                                      </m:r>
                                    </m:e>
                                  </m:acc>
                                </m:e>
                                <m:e>
                                  <m:r>
                                    <a:rPr lang="en-CA" sz="1800" i="1">
                                      <a:latin typeface="Cambria Math" panose="02040503050406030204" pitchFamily="18" charset="0"/>
                                    </a:rPr>
                                    <m:t>𝑥</m:t>
                                  </m:r>
                                </m:e>
                              </m:d>
                              <m:r>
                                <a:rPr lang="en-US" altLang="zh-CN" sz="1800" i="1">
                                  <a:latin typeface="Cambria Math" panose="02040503050406030204" pitchFamily="18" charset="0"/>
                                </a:rPr>
                                <m:t>−</m:t>
                              </m:r>
                              <m:r>
                                <a:rPr lang="en-CA" altLang="zh-CN" sz="1800" i="1">
                                  <a:latin typeface="Cambria Math" panose="02040503050406030204" pitchFamily="18" charset="0"/>
                                </a:rPr>
                                <m:t>𝑙𝑜𝑔𝑝</m:t>
                              </m:r>
                              <m:r>
                                <a:rPr lang="en-CA" altLang="zh-CN" sz="1800" i="1">
                                  <a:latin typeface="Cambria Math" panose="02040503050406030204" pitchFamily="18" charset="0"/>
                                </a:rPr>
                                <m:t>(</m:t>
                              </m:r>
                              <m:r>
                                <a:rPr lang="en-CA" altLang="zh-CN" sz="1800" i="1">
                                  <a:latin typeface="Cambria Math" panose="02040503050406030204" pitchFamily="18" charset="0"/>
                                </a:rPr>
                                <m:t>𝑥</m:t>
                              </m:r>
                              <m:r>
                                <a:rPr lang="en-CA" altLang="zh-CN" sz="1800" i="1">
                                  <a:latin typeface="Cambria Math" panose="02040503050406030204" pitchFamily="18" charset="0"/>
                                </a:rPr>
                                <m:t>)</m:t>
                              </m:r>
                            </m:e>
                          </m:func>
                        </m:e>
                      </m:func>
                    </m:oMath>
                  </m:oMathPara>
                </a14:m>
                <a:endParaRPr lang="en-CA" sz="1800" i="1" dirty="0">
                  <a:latin typeface="Cambria Math" panose="02040503050406030204" pitchFamily="18" charset="0"/>
                </a:endParaRPr>
              </a:p>
              <a:p>
                <a:pPr marL="0" lvl="1" indent="0">
                  <a:buNone/>
                </a:pPr>
                <a:r>
                  <a:rPr lang="en-CA" sz="1800" dirty="0"/>
                  <a:t>Expressed as energy minimization problem:</a:t>
                </a:r>
              </a:p>
              <a:p>
                <a:pPr marL="457200" lvl="1" indent="0">
                  <a:buNone/>
                </a:pPr>
                <a:endParaRPr lang="en-CA" sz="1800" dirty="0"/>
              </a:p>
              <a:p>
                <a:pPr marL="0" indent="0">
                  <a:buNone/>
                </a:pPr>
                <a14:m>
                  <m:oMathPara xmlns:m="http://schemas.openxmlformats.org/officeDocument/2006/math">
                    <m:oMathParaPr>
                      <m:jc m:val="centerGroup"/>
                    </m:oMathParaPr>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𝑥</m:t>
                          </m:r>
                        </m:e>
                        <m:sup>
                          <m:r>
                            <a:rPr lang="en-CA" sz="2000" i="1">
                              <a:latin typeface="Cambria Math" panose="02040503050406030204" pitchFamily="18" charset="0"/>
                            </a:rPr>
                            <m:t>∗</m:t>
                          </m:r>
                        </m:sup>
                      </m:sSup>
                      <m:r>
                        <a:rPr lang="en-CA" sz="2000" i="1">
                          <a:latin typeface="Cambria Math" panose="02040503050406030204" pitchFamily="18" charset="0"/>
                        </a:rPr>
                        <m:t> </m:t>
                      </m:r>
                      <m:func>
                        <m:funcPr>
                          <m:ctrlPr>
                            <a:rPr lang="en-CA" sz="2000" i="1">
                              <a:latin typeface="Cambria Math" panose="02040503050406030204" pitchFamily="18" charset="0"/>
                            </a:rPr>
                          </m:ctrlPr>
                        </m:funcPr>
                        <m:fName>
                          <m:r>
                            <a:rPr lang="en-CA" sz="2000" b="0" i="0" smtClean="0">
                              <a:latin typeface="Cambria Math" panose="02040503050406030204" pitchFamily="18" charset="0"/>
                            </a:rPr>
                            <m:t>=</m:t>
                          </m:r>
                          <m:r>
                            <m:rPr>
                              <m:sty m:val="p"/>
                            </m:rPr>
                            <a:rPr lang="en-CA" sz="2000">
                              <a:latin typeface="Cambria Math" panose="02040503050406030204" pitchFamily="18" charset="0"/>
                            </a:rPr>
                            <m:t>arg</m:t>
                          </m:r>
                        </m:fName>
                        <m:e>
                          <m:func>
                            <m:funcPr>
                              <m:ctrlPr>
                                <a:rPr lang="en-CA" sz="2000" i="1">
                                  <a:latin typeface="Cambria Math" panose="02040503050406030204" pitchFamily="18" charset="0"/>
                                </a:rPr>
                              </m:ctrlPr>
                            </m:funcPr>
                            <m:fName>
                              <m:limLow>
                                <m:limLowPr>
                                  <m:ctrlPr>
                                    <a:rPr lang="en-CA" sz="2000" i="1">
                                      <a:latin typeface="Cambria Math" panose="02040503050406030204" pitchFamily="18" charset="0"/>
                                    </a:rPr>
                                  </m:ctrlPr>
                                </m:limLowPr>
                                <m:e>
                                  <m:r>
                                    <m:rPr>
                                      <m:sty m:val="p"/>
                                    </m:rPr>
                                    <a:rPr lang="en-CA" sz="2000">
                                      <a:latin typeface="Cambria Math" panose="02040503050406030204" pitchFamily="18" charset="0"/>
                                    </a:rPr>
                                    <m:t>min</m:t>
                                  </m:r>
                                </m:e>
                                <m:lim>
                                  <m:r>
                                    <a:rPr lang="en-CA" sz="2000" i="1">
                                      <a:latin typeface="Cambria Math" panose="02040503050406030204" pitchFamily="18" charset="0"/>
                                    </a:rPr>
                                    <m:t>𝑥</m:t>
                                  </m:r>
                                </m:lim>
                              </m:limLow>
                            </m:fName>
                            <m:e>
                              <m:r>
                                <a:rPr lang="en-CA" sz="2000" b="0" i="1" smtClean="0">
                                  <a:latin typeface="Cambria Math" panose="02040503050406030204" pitchFamily="18" charset="0"/>
                                </a:rPr>
                                <m:t>𝐸</m:t>
                              </m:r>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𝑥</m:t>
                                  </m:r>
                                </m:e>
                              </m:acc>
                              <m:r>
                                <a:rPr lang="en-CA" sz="2000" b="0" i="1" smtClean="0">
                                  <a:latin typeface="Cambria Math" panose="02040503050406030204" pitchFamily="18" charset="0"/>
                                </a:rPr>
                                <m:t>)+</m:t>
                              </m:r>
                              <m:r>
                                <a:rPr lang="en-CA" sz="2000" b="0" i="1" smtClean="0">
                                  <a:latin typeface="Cambria Math" panose="02040503050406030204" pitchFamily="18" charset="0"/>
                                </a:rPr>
                                <m:t>𝑅</m:t>
                              </m:r>
                              <m:r>
                                <a:rPr lang="en-CA" altLang="zh-CN" sz="2000" i="1">
                                  <a:latin typeface="Cambria Math" panose="02040503050406030204" pitchFamily="18" charset="0"/>
                                </a:rPr>
                                <m:t>(</m:t>
                              </m:r>
                              <m:r>
                                <a:rPr lang="en-CA" altLang="zh-CN" sz="2000" i="1">
                                  <a:latin typeface="Cambria Math" panose="02040503050406030204" pitchFamily="18" charset="0"/>
                                </a:rPr>
                                <m:t>𝑥</m:t>
                              </m:r>
                              <m:r>
                                <a:rPr lang="en-CA" altLang="zh-CN" sz="2000" i="1">
                                  <a:latin typeface="Cambria Math" panose="02040503050406030204" pitchFamily="18" charset="0"/>
                                </a:rPr>
                                <m:t>)</m:t>
                              </m:r>
                            </m:e>
                          </m:func>
                        </m:e>
                      </m:func>
                    </m:oMath>
                  </m:oMathPara>
                </a14:m>
                <a:endParaRPr lang="en-CA" altLang="zh-CN" sz="2000" dirty="0"/>
              </a:p>
              <a:p>
                <a:pPr marL="0" indent="0">
                  <a:buNone/>
                </a:pPr>
                <a:r>
                  <a:rPr lang="en-CA" altLang="zh-CN" dirty="0"/>
                  <a:t>	where</a:t>
                </a:r>
                <a:r>
                  <a:rPr lang="en-CA" dirty="0"/>
                  <a:t> </a:t>
                </a:r>
                <a14:m>
                  <m:oMath xmlns:m="http://schemas.openxmlformats.org/officeDocument/2006/math">
                    <m:r>
                      <a:rPr lang="en-CA" i="1">
                        <a:latin typeface="Cambria Math" panose="02040503050406030204" pitchFamily="18" charset="0"/>
                      </a:rPr>
                      <m:t>𝐸</m:t>
                    </m:r>
                    <m:r>
                      <a:rPr lang="en-CA" i="1">
                        <a:latin typeface="Cambria Math" panose="02040503050406030204" pitchFamily="18" charset="0"/>
                      </a:rPr>
                      <m:t>(</m:t>
                    </m:r>
                    <m:r>
                      <a:rPr lang="en-CA" i="1">
                        <a:latin typeface="Cambria Math" panose="02040503050406030204" pitchFamily="18" charset="0"/>
                      </a:rPr>
                      <m:t>𝑥</m:t>
                    </m:r>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b="0" i="1" smtClean="0">
                        <a:latin typeface="Cambria Math" panose="02040503050406030204" pitchFamily="18" charset="0"/>
                      </a:rPr>
                      <m:t>)</m:t>
                    </m:r>
                  </m:oMath>
                </a14:m>
                <a:r>
                  <a:rPr lang="en-CA" altLang="zh-CN" dirty="0"/>
                  <a:t> is a task-dependent data term, </a:t>
                </a:r>
                <a14:m>
                  <m:oMath xmlns:m="http://schemas.openxmlformats.org/officeDocument/2006/math">
                    <m:r>
                      <a:rPr lang="en-CA" i="1">
                        <a:latin typeface="Cambria Math" panose="02040503050406030204" pitchFamily="18" charset="0"/>
                      </a:rPr>
                      <m:t>𝑅</m:t>
                    </m:r>
                    <m:r>
                      <a:rPr lang="en-CA" altLang="zh-CN" i="1">
                        <a:latin typeface="Cambria Math" panose="02040503050406030204" pitchFamily="18" charset="0"/>
                      </a:rPr>
                      <m:t>(</m:t>
                    </m:r>
                    <m:r>
                      <a:rPr lang="en-CA" altLang="zh-CN" i="1">
                        <a:latin typeface="Cambria Math" panose="02040503050406030204" pitchFamily="18" charset="0"/>
                      </a:rPr>
                      <m:t>𝑥</m:t>
                    </m:r>
                    <m:r>
                      <a:rPr lang="en-CA" altLang="zh-CN" b="0" i="1" smtClean="0">
                        <a:latin typeface="Cambria Math" panose="02040503050406030204" pitchFamily="18" charset="0"/>
                      </a:rPr>
                      <m:t>)</m:t>
                    </m:r>
                  </m:oMath>
                </a14:m>
                <a:r>
                  <a:rPr lang="en-CA" altLang="zh-CN" dirty="0"/>
                  <a:t> is a </a:t>
                </a:r>
                <a:r>
                  <a:rPr lang="en-CA" altLang="zh-CN" dirty="0" err="1"/>
                  <a:t>regularizer</a:t>
                </a:r>
                <a:endParaRPr lang="en-CA" altLang="zh-CN" dirty="0"/>
              </a:p>
              <a:p>
                <a:pPr marL="0" indent="0">
                  <a:buNone/>
                </a:pPr>
                <a:endParaRPr lang="en-CA" altLang="zh-CN" dirty="0"/>
              </a:p>
              <a:p>
                <a:r>
                  <a:rPr lang="en-CA" dirty="0"/>
                  <a:t>For example:</a:t>
                </a:r>
              </a:p>
              <a:p>
                <a:pPr marL="0" indent="0">
                  <a:buNone/>
                </a:pPr>
                <a14:m>
                  <m:oMathPara xmlns:m="http://schemas.openxmlformats.org/officeDocument/2006/math">
                    <m:oMathParaPr>
                      <m:jc m:val="centerGroup"/>
                    </m:oMathParaPr>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𝑥</m:t>
                          </m:r>
                        </m:e>
                        <m:sup>
                          <m:r>
                            <a:rPr lang="en-CA" i="1">
                              <a:latin typeface="Cambria Math" panose="02040503050406030204" pitchFamily="18" charset="0"/>
                            </a:rPr>
                            <m:t>∗</m:t>
                          </m:r>
                        </m:sup>
                      </m:sSup>
                      <m:r>
                        <a:rPr lang="en-CA" i="1">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𝑥</m:t>
                                  </m:r>
                                </m:lim>
                              </m:limLow>
                            </m:fName>
                            <m:e>
                              <m:r>
                                <a:rPr lang="en-CA" i="1">
                                  <a:latin typeface="Cambria Math" panose="02040503050406030204" pitchFamily="18" charset="0"/>
                                </a:rPr>
                                <m:t>𝑝</m:t>
                              </m:r>
                              <m:d>
                                <m:dPr>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e>
                                <m:e>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𝑥</m:t>
                                          </m:r>
                                        </m:lim>
                                      </m:limLow>
                                    </m:fName>
                                    <m:e>
                                      <m:r>
                                        <a:rPr lang="en-CA" i="1">
                                          <a:latin typeface="Cambria Math" panose="02040503050406030204" pitchFamily="18" charset="0"/>
                                        </a:rPr>
                                        <m:t>𝑁</m:t>
                                      </m:r>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r>
                                        <a:rPr lang="en-CA" i="1">
                                          <a:latin typeface="Cambria Math" panose="02040503050406030204" pitchFamily="18" charset="0"/>
                                        </a:rPr>
                                        <m:t>,</m:t>
                                      </m:r>
                                      <m:sSup>
                                        <m:sSupPr>
                                          <m:ctrlPr>
                                            <a:rPr lang="en-CA" i="1">
                                              <a:latin typeface="Cambria Math" panose="02040503050406030204" pitchFamily="18" charset="0"/>
                                              <a:ea typeface="Cambria Math" panose="02040503050406030204" pitchFamily="18" charset="0"/>
                                            </a:rPr>
                                          </m:ctrlPr>
                                        </m:sSupPr>
                                        <m:e>
                                          <m:r>
                                            <a:rPr lang="en-CA" i="1">
                                              <a:latin typeface="Cambria Math" panose="02040503050406030204" pitchFamily="18" charset="0"/>
                                              <a:ea typeface="Cambria Math" panose="02040503050406030204" pitchFamily="18" charset="0"/>
                                            </a:rPr>
                                            <m:t>𝜎</m:t>
                                          </m:r>
                                        </m:e>
                                        <m:sup>
                                          <m:r>
                                            <a:rPr lang="en-CA" i="1">
                                              <a:latin typeface="Cambria Math" panose="02040503050406030204" pitchFamily="18" charset="0"/>
                                              <a:ea typeface="Cambria Math" panose="02040503050406030204" pitchFamily="18" charset="0"/>
                                            </a:rPr>
                                            <m:t>2</m:t>
                                          </m:r>
                                        </m:sup>
                                      </m:sSup>
                                      <m:r>
                                        <a:rPr lang="en-CA" i="1">
                                          <a:latin typeface="Cambria Math" panose="02040503050406030204" pitchFamily="18" charset="0"/>
                                        </a:rPr>
                                        <m:t>)</m:t>
                                      </m:r>
                                    </m:e>
                                  </m:func>
                                </m:e>
                              </m:func>
                            </m:e>
                          </m:func>
                          <m:r>
                            <a:rPr lang="en-CA" b="0" i="1" smtClean="0">
                              <a:latin typeface="Cambria Math" panose="02040503050406030204" pitchFamily="18" charset="0"/>
                            </a:rPr>
                            <m:t>=</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arg</m:t>
                              </m:r>
                            </m:fName>
                            <m:e>
                              <m:limLow>
                                <m:limLowPr>
                                  <m:ctrlPr>
                                    <a:rPr lang="en-CA" i="1">
                                      <a:latin typeface="Cambria Math" panose="02040503050406030204" pitchFamily="18" charset="0"/>
                                    </a:rPr>
                                  </m:ctrlPr>
                                </m:limLowPr>
                                <m:e>
                                  <m:r>
                                    <m:rPr>
                                      <m:sty m:val="p"/>
                                    </m:rPr>
                                    <a:rPr lang="en-CA" i="1">
                                      <a:latin typeface="Cambria Math" panose="02040503050406030204" pitchFamily="18" charset="0"/>
                                    </a:rPr>
                                    <m:t>min</m:t>
                                  </m:r>
                                </m:e>
                                <m:lim>
                                  <m:r>
                                    <a:rPr lang="en-CA" i="1">
                                      <a:latin typeface="Cambria Math" panose="02040503050406030204" pitchFamily="18" charset="0"/>
                                    </a:rPr>
                                    <m:t>𝑥</m:t>
                                  </m:r>
                                </m:lim>
                              </m:limLow>
                            </m:e>
                          </m:func>
                          <m:sSup>
                            <m:sSupPr>
                              <m:ctrlPr>
                                <a:rPr lang="en-CA" i="1">
                                  <a:latin typeface="Cambria Math" panose="02040503050406030204" pitchFamily="18" charset="0"/>
                                </a:rPr>
                              </m:ctrlPr>
                            </m:sSupPr>
                            <m:e>
                              <m:d>
                                <m:dPr>
                                  <m:begChr m:val="‖"/>
                                  <m:endChr m:val="‖"/>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e>
                              </m:d>
                            </m:e>
                            <m:sup>
                              <m:r>
                                <a:rPr lang="en-CA" i="1">
                                  <a:latin typeface="Cambria Math" panose="02040503050406030204" pitchFamily="18" charset="0"/>
                                </a:rPr>
                                <m:t>2</m:t>
                              </m:r>
                            </m:sup>
                          </m:sSup>
                        </m:e>
                      </m:func>
                    </m:oMath>
                  </m:oMathPara>
                </a14:m>
                <a:endParaRPr lang="en-CA" dirty="0"/>
              </a:p>
            </p:txBody>
          </p:sp>
        </mc:Choice>
        <mc:Fallback xmlns="">
          <p:sp>
            <p:nvSpPr>
              <p:cNvPr id="3" name="内容占位符 2">
                <a:extLst>
                  <a:ext uri="{FF2B5EF4-FFF2-40B4-BE49-F238E27FC236}">
                    <a16:creationId xmlns:a16="http://schemas.microsoft.com/office/drawing/2014/main" id="{84EFE1BD-B5E7-4921-9340-D95989309B31}"/>
                  </a:ext>
                </a:extLst>
              </p:cNvPr>
              <p:cNvSpPr>
                <a:spLocks noGrp="1" noRot="1" noChangeAspect="1" noMove="1" noResize="1" noEditPoints="1" noAdjustHandles="1" noChangeArrowheads="1" noChangeShapeType="1" noTextEdit="1"/>
              </p:cNvSpPr>
              <p:nvPr>
                <p:ph idx="1"/>
              </p:nvPr>
            </p:nvSpPr>
            <p:spPr>
              <a:xfrm>
                <a:off x="677334" y="698501"/>
                <a:ext cx="8596668" cy="5342862"/>
              </a:xfrm>
              <a:blipFill>
                <a:blip r:embed="rId2"/>
                <a:stretch>
                  <a:fillRect l="-567" t="-799"/>
                </a:stretch>
              </a:blipFill>
            </p:spPr>
            <p:txBody>
              <a:bodyPr/>
              <a:lstStyle/>
              <a:p>
                <a:r>
                  <a:rPr lang="en-CA">
                    <a:noFill/>
                  </a:rPr>
                  <a:t> </a:t>
                </a:r>
              </a:p>
            </p:txBody>
          </p:sp>
        </mc:Fallback>
      </mc:AlternateContent>
    </p:spTree>
    <p:extLst>
      <p:ext uri="{BB962C8B-B14F-4D97-AF65-F5344CB8AC3E}">
        <p14:creationId xmlns:p14="http://schemas.microsoft.com/office/powerpoint/2010/main" val="2854539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5D75F5-B94B-4475-833F-39CAC50BD97E}"/>
              </a:ext>
            </a:extLst>
          </p:cNvPr>
          <p:cNvSpPr>
            <a:spLocks noGrp="1"/>
          </p:cNvSpPr>
          <p:nvPr>
            <p:ph type="title"/>
          </p:nvPr>
        </p:nvSpPr>
        <p:spPr/>
        <p:txBody>
          <a:bodyPr/>
          <a:lstStyle/>
          <a:p>
            <a:r>
              <a:rPr lang="en-CA" dirty="0"/>
              <a:t>Deep Image Prior</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3BE1428-9EED-4028-8838-164ECD570CAB}"/>
                  </a:ext>
                </a:extLst>
              </p:cNvPr>
              <p:cNvSpPr>
                <a:spLocks noGrp="1"/>
              </p:cNvSpPr>
              <p:nvPr>
                <p:ph idx="1"/>
              </p:nvPr>
            </p:nvSpPr>
            <p:spPr>
              <a:xfrm>
                <a:off x="677334" y="1600200"/>
                <a:ext cx="8377766" cy="5257799"/>
              </a:xfrm>
            </p:spPr>
            <p:txBody>
              <a:bodyPr/>
              <a:lstStyle/>
              <a:p>
                <a:pPr marL="0" indent="0">
                  <a:buNone/>
                </a:pPr>
                <a14:m>
                  <m:oMath xmlns:m="http://schemas.openxmlformats.org/officeDocument/2006/math">
                    <m:acc>
                      <m:accPr>
                        <m:chr m:val="̂"/>
                        <m:ctrlPr>
                          <a:rPr lang="en-CA" i="1" smtClean="0">
                            <a:latin typeface="Cambria Math" panose="02040503050406030204" pitchFamily="18" charset="0"/>
                          </a:rPr>
                        </m:ctrlPr>
                      </m:accPr>
                      <m:e>
                        <m:r>
                          <a:rPr lang="en-CA" i="1">
                            <a:latin typeface="Cambria Math" panose="02040503050406030204" pitchFamily="18" charset="0"/>
                          </a:rPr>
                          <m:t>𝑥</m:t>
                        </m:r>
                      </m:e>
                    </m:acc>
                  </m:oMath>
                </a14:m>
                <a:r>
                  <a:rPr lang="en-CA" i="1" dirty="0">
                    <a:latin typeface="Cambria Math" panose="02040503050406030204" pitchFamily="18" charset="0"/>
                  </a:rPr>
                  <a:t>  </a:t>
                </a:r>
                <a:r>
                  <a:rPr lang="en-CA" dirty="0"/>
                  <a:t>– </a:t>
                </a:r>
                <a:r>
                  <a:rPr lang="en-US" dirty="0"/>
                  <a:t>Corrupted image (observed)</a:t>
                </a:r>
              </a:p>
              <a:p>
                <a:endParaRPr lang="en-CA" dirty="0"/>
              </a:p>
              <a:p>
                <a:r>
                  <a:rPr lang="en-CA" dirty="0"/>
                  <a:t>Parametrization:</a:t>
                </a:r>
              </a:p>
              <a:p>
                <a:pPr marL="0" indent="0">
                  <a:buNone/>
                </a:pPr>
                <a:r>
                  <a:rPr lang="en-CA" dirty="0"/>
                  <a:t>	Interpreting the neural network as a parametrization</a:t>
                </a:r>
              </a:p>
              <a:p>
                <a:pPr marL="0" indent="0">
                  <a:buNone/>
                </a:pPr>
                <a:r>
                  <a:rPr lang="en-CA" sz="2400" b="0" dirty="0"/>
                  <a:t>				</a:t>
                </a:r>
              </a:p>
              <a:p>
                <a:pPr marL="0" indent="0">
                  <a:buNone/>
                </a:pPr>
                <a:r>
                  <a:rPr lang="en-CA" sz="2400" dirty="0"/>
                  <a:t>							</a:t>
                </a:r>
                <a14:m>
                  <m:oMath xmlns:m="http://schemas.openxmlformats.org/officeDocument/2006/math">
                    <m:r>
                      <a:rPr lang="en-US" sz="2400" b="0" i="1" smtClean="0">
                        <a:latin typeface="Cambria Math" panose="02040503050406030204" pitchFamily="18" charset="0"/>
                      </a:rPr>
                      <m:t>𝑥</m:t>
                    </m:r>
                    <m:r>
                      <a:rPr lang="en-CA" sz="2400" i="1">
                        <a:latin typeface="Cambria Math" panose="02040503050406030204" pitchFamily="18" charset="0"/>
                      </a:rPr>
                      <m:t>≡</m:t>
                    </m:r>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𝑓</m:t>
                        </m:r>
                      </m:e>
                      <m:sub>
                        <m:r>
                          <a:rPr lang="en-CA" sz="2400" b="0" i="1" smtClean="0">
                            <a:latin typeface="Cambria Math" panose="02040503050406030204" pitchFamily="18" charset="0"/>
                            <a:ea typeface="Cambria Math" panose="02040503050406030204" pitchFamily="18" charset="0"/>
                          </a:rPr>
                          <m:t>𝜃</m:t>
                        </m:r>
                      </m:sub>
                    </m:sSub>
                    <m:r>
                      <a:rPr lang="en-CA" sz="2400" b="0" i="1" smtClean="0">
                        <a:latin typeface="Cambria Math" panose="02040503050406030204" pitchFamily="18" charset="0"/>
                      </a:rPr>
                      <m:t>(</m:t>
                    </m:r>
                    <m:r>
                      <a:rPr lang="en-CA" sz="2400" b="0" i="1" smtClean="0">
                        <a:latin typeface="Cambria Math" panose="02040503050406030204" pitchFamily="18" charset="0"/>
                      </a:rPr>
                      <m:t>𝑧</m:t>
                    </m:r>
                    <m:r>
                      <a:rPr lang="en-CA" sz="2400" b="0" i="1" smtClean="0">
                        <a:latin typeface="Cambria Math" panose="02040503050406030204" pitchFamily="18" charset="0"/>
                      </a:rPr>
                      <m:t>)</m:t>
                    </m:r>
                  </m:oMath>
                </a14:m>
                <a:r>
                  <a:rPr lang="en-CA" sz="2400" dirty="0"/>
                  <a:t> </a:t>
                </a:r>
              </a:p>
              <a:p>
                <a:pPr marL="0" indent="0">
                  <a:buNone/>
                </a:pPr>
                <a:endParaRPr lang="en-US" sz="2400" dirty="0"/>
              </a:p>
              <a:p>
                <a:pPr marL="0" indent="0">
                  <a:buNone/>
                </a:pPr>
                <a:endParaRPr lang="en-US" sz="2400" dirty="0"/>
              </a:p>
              <a:p>
                <a:pPr marL="0" indent="0">
                  <a:buNone/>
                </a:pPr>
                <a:r>
                  <a:rPr lang="en-CA" dirty="0"/>
                  <a:t>In particular, </a:t>
                </a:r>
                <a:r>
                  <a:rPr lang="en-US" dirty="0"/>
                  <a:t>most of their experiments are performed using a U-Net type “hourglass” architecture(also known as “decoder-encoder”) with skip-connections, where </a:t>
                </a:r>
                <a:r>
                  <a:rPr lang="en-US" i="1" dirty="0"/>
                  <a:t>z </a:t>
                </a:r>
                <a:r>
                  <a:rPr lang="en-US" dirty="0"/>
                  <a:t>and </a:t>
                </a:r>
                <a:r>
                  <a:rPr lang="en-US" i="1" dirty="0"/>
                  <a:t>x </a:t>
                </a:r>
                <a:r>
                  <a:rPr lang="en-US" dirty="0"/>
                  <a:t>have the same spatial size.</a:t>
                </a:r>
                <a:endParaRPr lang="en-CA" dirty="0"/>
              </a:p>
              <a:p>
                <a:pPr marL="0" indent="0">
                  <a:buNone/>
                </a:pPr>
                <a:endParaRPr lang="en-CA" sz="2400" dirty="0"/>
              </a:p>
            </p:txBody>
          </p:sp>
        </mc:Choice>
        <mc:Fallback xmlns="">
          <p:sp>
            <p:nvSpPr>
              <p:cNvPr id="3" name="内容占位符 2">
                <a:extLst>
                  <a:ext uri="{FF2B5EF4-FFF2-40B4-BE49-F238E27FC236}">
                    <a16:creationId xmlns:a16="http://schemas.microsoft.com/office/drawing/2014/main" id="{D3BE1428-9EED-4028-8838-164ECD570CAB}"/>
                  </a:ext>
                </a:extLst>
              </p:cNvPr>
              <p:cNvSpPr>
                <a:spLocks noGrp="1" noRot="1" noChangeAspect="1" noMove="1" noResize="1" noEditPoints="1" noAdjustHandles="1" noChangeArrowheads="1" noChangeShapeType="1" noTextEdit="1"/>
              </p:cNvSpPr>
              <p:nvPr>
                <p:ph idx="1"/>
              </p:nvPr>
            </p:nvSpPr>
            <p:spPr>
              <a:xfrm>
                <a:off x="677334" y="1600200"/>
                <a:ext cx="8377766" cy="5257799"/>
              </a:xfrm>
              <a:blipFill>
                <a:blip r:embed="rId2"/>
                <a:stretch>
                  <a:fillRect l="-582" t="-812"/>
                </a:stretch>
              </a:blipFill>
            </p:spPr>
            <p:txBody>
              <a:bodyPr/>
              <a:lstStyle/>
              <a:p>
                <a:r>
                  <a:rPr lang="en-CA">
                    <a:noFill/>
                  </a:rPr>
                  <a:t> </a:t>
                </a:r>
              </a:p>
            </p:txBody>
          </p:sp>
        </mc:Fallback>
      </mc:AlternateContent>
      <p:sp>
        <p:nvSpPr>
          <p:cNvPr id="5" name="文本框 4">
            <a:extLst>
              <a:ext uri="{FF2B5EF4-FFF2-40B4-BE49-F238E27FC236}">
                <a16:creationId xmlns:a16="http://schemas.microsoft.com/office/drawing/2014/main" id="{ED223886-16C7-450A-8D27-91C98D70BC94}"/>
              </a:ext>
            </a:extLst>
          </p:cNvPr>
          <p:cNvSpPr txBox="1"/>
          <p:nvPr/>
        </p:nvSpPr>
        <p:spPr>
          <a:xfrm>
            <a:off x="4975668" y="4252019"/>
            <a:ext cx="33782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FF0000"/>
                </a:solidFill>
                <a:effectLst/>
                <a:uLnTx/>
                <a:uFillTx/>
                <a:latin typeface="Trebuchet MS" panose="020B0603020202020204"/>
                <a:ea typeface="+mn-ea"/>
                <a:cs typeface="+mn-cs"/>
              </a:rPr>
              <a:t>Convolutional network with parameter </a:t>
            </a:r>
            <a:r>
              <a:rPr kumimoji="0" lang="en-CA" sz="1800" b="0" i="0" u="none" strike="noStrike" kern="1200" cap="none" spc="0" normalizeH="0" baseline="0" noProof="0">
                <a:ln>
                  <a:noFill/>
                </a:ln>
                <a:solidFill>
                  <a:srgbClr val="FF0000"/>
                </a:solidFill>
                <a:effectLst/>
                <a:uLnTx/>
                <a:uFillTx/>
                <a:latin typeface="Trebuchet MS" panose="020B0603020202020204"/>
                <a:ea typeface="+mn-ea"/>
                <a:cs typeface="+mn-cs"/>
                <a:sym typeface="Symbol" panose="05050102010706020507" pitchFamily="18" charset="2"/>
              </a:rPr>
              <a:t></a:t>
            </a:r>
            <a:endParaRPr kumimoji="0" lang="en-CA"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6" name="文本框 5">
            <a:extLst>
              <a:ext uri="{FF2B5EF4-FFF2-40B4-BE49-F238E27FC236}">
                <a16:creationId xmlns:a16="http://schemas.microsoft.com/office/drawing/2014/main" id="{83EE931F-3410-4708-907D-2025A5D85D1A}"/>
              </a:ext>
            </a:extLst>
          </p:cNvPr>
          <p:cNvSpPr txBox="1"/>
          <p:nvPr/>
        </p:nvSpPr>
        <p:spPr>
          <a:xfrm>
            <a:off x="4994233" y="3263901"/>
            <a:ext cx="3378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0000"/>
                </a:solidFill>
                <a:effectLst/>
                <a:uLnTx/>
                <a:uFillTx/>
                <a:latin typeface="Trebuchet MS" panose="020B0603020202020204"/>
                <a:ea typeface="+mn-ea"/>
                <a:cs typeface="+mn-cs"/>
              </a:rPr>
              <a:t>Fixed input z</a:t>
            </a:r>
          </a:p>
        </p:txBody>
      </p:sp>
    </p:spTree>
    <p:extLst>
      <p:ext uri="{BB962C8B-B14F-4D97-AF65-F5344CB8AC3E}">
        <p14:creationId xmlns:p14="http://schemas.microsoft.com/office/powerpoint/2010/main" val="3982618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84BAA-4017-4836-A568-B1F78D448B21}"/>
              </a:ext>
            </a:extLst>
          </p:cNvPr>
          <p:cNvSpPr>
            <a:spLocks noGrp="1"/>
          </p:cNvSpPr>
          <p:nvPr>
            <p:ph type="title"/>
          </p:nvPr>
        </p:nvSpPr>
        <p:spPr>
          <a:xfrm>
            <a:off x="677334" y="609600"/>
            <a:ext cx="8596668" cy="736600"/>
          </a:xfrm>
        </p:spPr>
        <p:txBody>
          <a:bodyPr/>
          <a:lstStyle/>
          <a:p>
            <a:r>
              <a:rPr lang="en-CA" dirty="0"/>
              <a:t>Deep Image Prior step by step</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B7AC99B-AF38-4913-9BC2-003948BF02B0}"/>
                  </a:ext>
                </a:extLst>
              </p:cNvPr>
              <p:cNvSpPr>
                <a:spLocks noGrp="1"/>
              </p:cNvSpPr>
              <p:nvPr>
                <p:ph idx="1"/>
              </p:nvPr>
            </p:nvSpPr>
            <p:spPr>
              <a:xfrm>
                <a:off x="677334" y="1627189"/>
                <a:ext cx="8596668" cy="4837111"/>
              </a:xfrm>
            </p:spPr>
            <p:txBody>
              <a:bodyPr>
                <a:normAutofit/>
              </a:bodyPr>
              <a:lstStyle/>
              <a:p>
                <a:pPr marL="0" indent="0">
                  <a:buNone/>
                </a:pPr>
                <a14:m>
                  <m:oMath xmlns:m="http://schemas.openxmlformats.org/officeDocument/2006/math">
                    <m:acc>
                      <m:accPr>
                        <m:chr m:val="̂"/>
                        <m:ctrlPr>
                          <a:rPr lang="en-CA" i="1" smtClean="0">
                            <a:latin typeface="Cambria Math" panose="02040503050406030204" pitchFamily="18" charset="0"/>
                          </a:rPr>
                        </m:ctrlPr>
                      </m:accPr>
                      <m:e>
                        <m:r>
                          <a:rPr lang="en-CA" i="1">
                            <a:latin typeface="Cambria Math" panose="02040503050406030204" pitchFamily="18" charset="0"/>
                          </a:rPr>
                          <m:t>𝑥</m:t>
                        </m:r>
                      </m:e>
                    </m:acc>
                  </m:oMath>
                </a14:m>
                <a:r>
                  <a:rPr lang="en-CA" i="1" dirty="0">
                    <a:latin typeface="Cambria Math" panose="02040503050406030204" pitchFamily="18" charset="0"/>
                  </a:rPr>
                  <a:t>  </a:t>
                </a:r>
                <a:r>
                  <a:rPr lang="en-CA" dirty="0"/>
                  <a:t>– </a:t>
                </a:r>
                <a:r>
                  <a:rPr lang="en-US" dirty="0"/>
                  <a:t>Corrupted image (observed)</a:t>
                </a:r>
              </a:p>
              <a:p>
                <a:pPr marL="0" indent="0">
                  <a:buNone/>
                </a:pP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𝑥</m:t>
                        </m:r>
                      </m:e>
                      <m:sup>
                        <m:r>
                          <a:rPr lang="en-CA" i="1">
                            <a:latin typeface="Cambria Math" panose="02040503050406030204" pitchFamily="18" charset="0"/>
                          </a:rPr>
                          <m:t>∗</m:t>
                        </m:r>
                      </m:sup>
                    </m:sSup>
                  </m:oMath>
                </a14:m>
                <a:r>
                  <a:rPr lang="en-US" dirty="0"/>
                  <a:t>- Restored image</a:t>
                </a:r>
              </a:p>
              <a:p>
                <a:endParaRPr lang="en-CA" dirty="0"/>
              </a:p>
              <a:p>
                <a:r>
                  <a:rPr lang="en-CA" dirty="0"/>
                  <a:t>1. initialize z</a:t>
                </a:r>
              </a:p>
              <a:p>
                <a:pPr lvl="1"/>
                <a:r>
                  <a:rPr lang="en-CA" dirty="0"/>
                  <a:t>For example, fill it with uniform noise U(-1, 1)</a:t>
                </a:r>
              </a:p>
              <a:p>
                <a:r>
                  <a:rPr lang="en-CA" dirty="0"/>
                  <a:t>2. Solve </a:t>
                </a:r>
                <a14:m>
                  <m:oMath xmlns:m="http://schemas.openxmlformats.org/officeDocument/2006/math">
                    <m:func>
                      <m:funcPr>
                        <m:ctrlPr>
                          <a:rPr lang="en-CA" i="1">
                            <a:latin typeface="Cambria Math" panose="02040503050406030204" pitchFamily="18" charset="0"/>
                          </a:rPr>
                        </m:ctrlPr>
                      </m:funcPr>
                      <m:fName>
                        <m:sSup>
                          <m:sSupPr>
                            <m:ctrlPr>
                              <a:rPr lang="en-CA" i="1" smtClean="0">
                                <a:latin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𝜃</m:t>
                            </m:r>
                          </m:e>
                          <m:sup>
                            <m:r>
                              <a:rPr lang="en-US" b="0" i="1" smtClean="0">
                                <a:latin typeface="Cambria Math" panose="02040503050406030204" pitchFamily="18" charset="0"/>
                              </a:rPr>
                              <m:t>∗</m:t>
                            </m:r>
                          </m:sup>
                        </m:sSup>
                        <m:r>
                          <a:rPr lang="en-US" b="0" i="1" smtClean="0">
                            <a:latin typeface="Cambria Math" panose="02040503050406030204" pitchFamily="18" charset="0"/>
                          </a:rPr>
                          <m:t>= </m:t>
                        </m:r>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min</m:t>
                                </m:r>
                              </m:e>
                              <m:lim>
                                <m:r>
                                  <a:rPr lang="en-CA" i="1">
                                    <a:latin typeface="Cambria Math" panose="02040503050406030204" pitchFamily="18" charset="0"/>
                                    <a:ea typeface="Cambria Math" panose="02040503050406030204" pitchFamily="18" charset="0"/>
                                  </a:rPr>
                                  <m:t>𝜃</m:t>
                                </m:r>
                              </m:lim>
                            </m:limLow>
                          </m:fName>
                          <m:e>
                            <m:r>
                              <a:rPr lang="en-CA" i="1">
                                <a:latin typeface="Cambria Math" panose="02040503050406030204" pitchFamily="18" charset="0"/>
                              </a:rPr>
                              <m:t>𝐸</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𝑓</m:t>
                                </m:r>
                              </m:e>
                              <m:sub>
                                <m:r>
                                  <a:rPr lang="en-CA" i="1">
                                    <a:latin typeface="Cambria Math" panose="02040503050406030204" pitchFamily="18" charset="0"/>
                                    <a:ea typeface="Cambria Math" panose="02040503050406030204" pitchFamily="18" charset="0"/>
                                  </a:rPr>
                                  <m:t>𝜃</m:t>
                                </m:r>
                              </m:sub>
                            </m:sSub>
                            <m:r>
                              <a:rPr lang="en-CA" i="1">
                                <a:latin typeface="Cambria Math" panose="02040503050406030204" pitchFamily="18" charset="0"/>
                              </a:rPr>
                              <m:t>(</m:t>
                            </m:r>
                            <m:r>
                              <a:rPr lang="en-CA" i="1">
                                <a:latin typeface="Cambria Math" panose="02040503050406030204" pitchFamily="18" charset="0"/>
                              </a:rPr>
                              <m:t>𝑧</m:t>
                            </m:r>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smtClean="0">
                                <a:latin typeface="Cambria Math" panose="02040503050406030204" pitchFamily="18" charset="0"/>
                              </a:rPr>
                              <m:t>)</m:t>
                            </m:r>
                            <m:r>
                              <a:rPr lang="en-CA" altLang="zh-CN" i="1">
                                <a:latin typeface="Cambria Math" panose="02040503050406030204" pitchFamily="18" charset="0"/>
                              </a:rPr>
                              <m:t>)</m:t>
                            </m:r>
                          </m:e>
                        </m:func>
                      </m:e>
                    </m:func>
                  </m:oMath>
                </a14:m>
                <a:endParaRPr lang="en-CA" dirty="0"/>
              </a:p>
              <a:p>
                <a:pPr lvl="1"/>
                <a:r>
                  <a:rPr lang="en-CA" dirty="0"/>
                  <a:t>With any favorite gradient-based method</a:t>
                </a:r>
              </a:p>
              <a:p>
                <a:pPr marL="457200" lvl="1" indent="0">
                  <a:buNone/>
                </a:pPr>
                <a14:m>
                  <m:oMathPara xmlns:m="http://schemas.openxmlformats.org/officeDocument/2006/math">
                    <m:oMathParaPr>
                      <m:jc m:val="centerGroup"/>
                    </m:oMathParaPr>
                    <m:oMath xmlns:m="http://schemas.openxmlformats.org/officeDocument/2006/math">
                      <m:sSup>
                        <m:sSupPr>
                          <m:ctrlPr>
                            <a:rPr lang="en-CA" sz="2000" i="1" smtClean="0">
                              <a:latin typeface="Cambria Math" panose="02040503050406030204" pitchFamily="18" charset="0"/>
                            </a:rPr>
                          </m:ctrlPr>
                        </m:sSupPr>
                        <m:e>
                          <m:r>
                            <a:rPr lang="en-CA" sz="2000" i="1" smtClean="0">
                              <a:latin typeface="Cambria Math" panose="02040503050406030204" pitchFamily="18" charset="0"/>
                              <a:ea typeface="Cambria Math" panose="02040503050406030204" pitchFamily="18" charset="0"/>
                            </a:rPr>
                            <m:t>𝜃</m:t>
                          </m:r>
                        </m:e>
                        <m:sup>
                          <m:r>
                            <a:rPr lang="en-CA" sz="2000" b="0" i="1" smtClean="0">
                              <a:latin typeface="Cambria Math" panose="02040503050406030204" pitchFamily="18" charset="0"/>
                            </a:rPr>
                            <m:t>𝑘</m:t>
                          </m:r>
                          <m:r>
                            <a:rPr lang="en-CA" sz="2000" b="0" i="1" smtClean="0">
                              <a:latin typeface="Cambria Math" panose="02040503050406030204" pitchFamily="18" charset="0"/>
                            </a:rPr>
                            <m:t>+1</m:t>
                          </m:r>
                        </m:sup>
                      </m:sSup>
                      <m:r>
                        <a:rPr lang="en-CA" sz="2000" b="0" i="1" smtClean="0">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ea typeface="Cambria Math" panose="02040503050406030204" pitchFamily="18" charset="0"/>
                            </a:rPr>
                            <m:t>𝜃</m:t>
                          </m:r>
                        </m:e>
                        <m:sup>
                          <m:r>
                            <a:rPr lang="en-CA" sz="2000" i="1">
                              <a:latin typeface="Cambria Math" panose="02040503050406030204" pitchFamily="18" charset="0"/>
                            </a:rPr>
                            <m:t>𝑘</m:t>
                          </m:r>
                        </m:sup>
                      </m:sSup>
                      <m:r>
                        <a:rPr lang="en-CA" sz="2000" b="0" i="1" smtClean="0">
                          <a:latin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𝛼</m:t>
                      </m:r>
                      <m:f>
                        <m:fPr>
                          <m:ctrlPr>
                            <a:rPr lang="en-CA" sz="2000" b="0" i="1" smtClean="0">
                              <a:latin typeface="Cambria Math" panose="02040503050406030204" pitchFamily="18" charset="0"/>
                              <a:ea typeface="Cambria Math" panose="02040503050406030204" pitchFamily="18" charset="0"/>
                            </a:rPr>
                          </m:ctrlPr>
                        </m:fPr>
                        <m:num>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𝐸</m:t>
                          </m:r>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𝑓</m:t>
                              </m:r>
                            </m:e>
                            <m:sub>
                              <m:r>
                                <a:rPr lang="en-CA" sz="2000" i="1">
                                  <a:latin typeface="Cambria Math" panose="02040503050406030204" pitchFamily="18" charset="0"/>
                                  <a:ea typeface="Cambria Math" panose="02040503050406030204" pitchFamily="18" charset="0"/>
                                </a:rPr>
                                <m:t>𝜃</m:t>
                              </m:r>
                            </m:sub>
                          </m:sSub>
                          <m:r>
                            <a:rPr lang="en-CA" sz="2000" i="1">
                              <a:latin typeface="Cambria Math" panose="02040503050406030204" pitchFamily="18" charset="0"/>
                            </a:rPr>
                            <m:t>(</m:t>
                          </m:r>
                          <m:r>
                            <a:rPr lang="en-CA" sz="2000" i="1">
                              <a:latin typeface="Cambria Math" panose="02040503050406030204" pitchFamily="18" charset="0"/>
                            </a:rPr>
                            <m:t>𝑧</m:t>
                          </m:r>
                          <m:r>
                            <a:rPr lang="en-CA" sz="2000" i="1">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𝑥</m:t>
                              </m:r>
                            </m:e>
                          </m:acc>
                          <m:r>
                            <a:rPr lang="en-CA" sz="2000" i="1">
                              <a:latin typeface="Cambria Math" panose="02040503050406030204" pitchFamily="18" charset="0"/>
                            </a:rPr>
                            <m:t>)</m:t>
                          </m:r>
                          <m:r>
                            <a:rPr lang="en-CA" altLang="zh-CN" sz="2000" i="1">
                              <a:latin typeface="Cambria Math" panose="02040503050406030204" pitchFamily="18" charset="0"/>
                            </a:rPr>
                            <m:t>)</m:t>
                          </m:r>
                        </m:num>
                        <m:den>
                          <m:r>
                            <a:rPr lang="en-CA" sz="2000" b="0" i="1" smtClean="0">
                              <a:latin typeface="Cambria Math" panose="02040503050406030204" pitchFamily="18" charset="0"/>
                              <a:ea typeface="Cambria Math" panose="02040503050406030204" pitchFamily="18" charset="0"/>
                            </a:rPr>
                            <m:t>𝜕𝜃</m:t>
                          </m:r>
                        </m:den>
                      </m:f>
                      <m:r>
                        <a:rPr lang="en-CA" sz="2000" i="1">
                          <a:latin typeface="Cambria Math" panose="02040503050406030204" pitchFamily="18" charset="0"/>
                        </a:rPr>
                        <m:t>;</m:t>
                      </m:r>
                    </m:oMath>
                  </m:oMathPara>
                </a14:m>
                <a:endParaRPr lang="en-CA" sz="2000" dirty="0"/>
              </a:p>
              <a:p>
                <a:r>
                  <a:rPr lang="en-CA" dirty="0"/>
                  <a:t>3.Get the solution</a:t>
                </a:r>
              </a:p>
              <a:p>
                <a:pPr marL="0" indent="0">
                  <a:buNone/>
                </a:pPr>
                <a14:m>
                  <m:oMathPara xmlns:m="http://schemas.openxmlformats.org/officeDocument/2006/math">
                    <m:oMathParaPr>
                      <m:jc m:val="centerGroup"/>
                    </m:oMathParaPr>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𝑥</m:t>
                          </m:r>
                        </m:e>
                        <m:sup>
                          <m:r>
                            <a:rPr lang="en-CA" sz="2000" i="1">
                              <a:latin typeface="Cambria Math" panose="02040503050406030204" pitchFamily="18" charset="0"/>
                            </a:rPr>
                            <m:t>∗</m:t>
                          </m:r>
                        </m:sup>
                      </m:sSup>
                      <m:r>
                        <a:rPr lang="en-CA" sz="2000" b="0" i="1" smtClean="0">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𝑓</m:t>
                          </m:r>
                        </m:e>
                        <m:sub>
                          <m:sSup>
                            <m:sSupPr>
                              <m:ctrlPr>
                                <a:rPr lang="en-CA" sz="2000" i="1" smtClean="0">
                                  <a:latin typeface="Cambria Math" panose="02040503050406030204" pitchFamily="18" charset="0"/>
                                </a:rPr>
                              </m:ctrlPr>
                            </m:sSupPr>
                            <m:e>
                              <m:r>
                                <a:rPr lang="en-CA" sz="2000" i="1" smtClean="0">
                                  <a:latin typeface="Cambria Math" panose="02040503050406030204" pitchFamily="18" charset="0"/>
                                  <a:ea typeface="Cambria Math" panose="02040503050406030204" pitchFamily="18" charset="0"/>
                                </a:rPr>
                                <m:t>𝜃</m:t>
                              </m:r>
                            </m:e>
                            <m:sup>
                              <m:r>
                                <a:rPr lang="en-CA" sz="2000" b="0" i="1" smtClean="0">
                                  <a:latin typeface="Cambria Math" panose="02040503050406030204" pitchFamily="18" charset="0"/>
                                </a:rPr>
                                <m:t>∗</m:t>
                              </m:r>
                            </m:sup>
                          </m:sSup>
                        </m:sub>
                      </m:sSub>
                      <m:r>
                        <a:rPr lang="en-CA" sz="2000" i="1">
                          <a:latin typeface="Cambria Math" panose="02040503050406030204" pitchFamily="18" charset="0"/>
                        </a:rPr>
                        <m:t>(</m:t>
                      </m:r>
                      <m:r>
                        <a:rPr lang="en-CA" sz="2000" i="1">
                          <a:latin typeface="Cambria Math" panose="02040503050406030204" pitchFamily="18" charset="0"/>
                        </a:rPr>
                        <m:t>𝑧</m:t>
                      </m:r>
                      <m:r>
                        <a:rPr lang="en-CA" sz="2000" i="1">
                          <a:latin typeface="Cambria Math" panose="02040503050406030204" pitchFamily="18" charset="0"/>
                        </a:rPr>
                        <m:t>)</m:t>
                      </m:r>
                    </m:oMath>
                  </m:oMathPara>
                </a14:m>
                <a:endParaRPr lang="en-CA" sz="2000" dirty="0"/>
              </a:p>
              <a:p>
                <a:pPr lvl="1"/>
                <a:endParaRPr lang="en-CA" dirty="0"/>
              </a:p>
            </p:txBody>
          </p:sp>
        </mc:Choice>
        <mc:Fallback xmlns="">
          <p:sp>
            <p:nvSpPr>
              <p:cNvPr id="3" name="内容占位符 2">
                <a:extLst>
                  <a:ext uri="{FF2B5EF4-FFF2-40B4-BE49-F238E27FC236}">
                    <a16:creationId xmlns:a16="http://schemas.microsoft.com/office/drawing/2014/main" id="{0B7AC99B-AF38-4913-9BC2-003948BF02B0}"/>
                  </a:ext>
                </a:extLst>
              </p:cNvPr>
              <p:cNvSpPr>
                <a:spLocks noGrp="1" noRot="1" noChangeAspect="1" noMove="1" noResize="1" noEditPoints="1" noAdjustHandles="1" noChangeArrowheads="1" noChangeShapeType="1" noTextEdit="1"/>
              </p:cNvSpPr>
              <p:nvPr>
                <p:ph idx="1"/>
              </p:nvPr>
            </p:nvSpPr>
            <p:spPr>
              <a:xfrm>
                <a:off x="677334" y="1627189"/>
                <a:ext cx="8596668" cy="4837111"/>
              </a:xfrm>
              <a:blipFill>
                <a:blip r:embed="rId2"/>
                <a:stretch>
                  <a:fillRect l="-142" t="-883"/>
                </a:stretch>
              </a:blipFill>
            </p:spPr>
            <p:txBody>
              <a:bodyPr/>
              <a:lstStyle/>
              <a:p>
                <a:r>
                  <a:rPr lang="en-US">
                    <a:noFill/>
                  </a:rPr>
                  <a:t> </a:t>
                </a:r>
              </a:p>
            </p:txBody>
          </p:sp>
        </mc:Fallback>
      </mc:AlternateContent>
    </p:spTree>
    <p:extLst>
      <p:ext uri="{BB962C8B-B14F-4D97-AF65-F5344CB8AC3E}">
        <p14:creationId xmlns:p14="http://schemas.microsoft.com/office/powerpoint/2010/main" val="2232775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BB5D93-6328-4775-BC42-20C7EA2364F8}"/>
              </a:ext>
            </a:extLst>
          </p:cNvPr>
          <p:cNvSpPr>
            <a:spLocks noGrp="1"/>
          </p:cNvSpPr>
          <p:nvPr>
            <p:ph type="title"/>
          </p:nvPr>
        </p:nvSpPr>
        <p:spPr>
          <a:xfrm>
            <a:off x="343504" y="159657"/>
            <a:ext cx="10643809" cy="1785257"/>
          </a:xfrm>
        </p:spPr>
        <p:txBody>
          <a:bodyPr>
            <a:normAutofit/>
          </a:bodyPr>
          <a:lstStyle/>
          <a:p>
            <a:r>
              <a:rPr lang="en-CA" sz="3200" dirty="0"/>
              <a:t>Inpainting</a:t>
            </a:r>
            <a:br>
              <a:rPr lang="en-CA" sz="3200" dirty="0"/>
            </a:br>
            <a:br>
              <a:rPr lang="en-CA" sz="2800" dirty="0"/>
            </a:br>
            <a:r>
              <a:rPr lang="en-CA" sz="2400" dirty="0"/>
              <a:t>Text inpainting</a:t>
            </a:r>
            <a:endParaRPr lang="en-CA" sz="2800" dirty="0"/>
          </a:p>
        </p:txBody>
      </p:sp>
      <p:pic>
        <p:nvPicPr>
          <p:cNvPr id="4" name="图片 3">
            <a:extLst>
              <a:ext uri="{FF2B5EF4-FFF2-40B4-BE49-F238E27FC236}">
                <a16:creationId xmlns:a16="http://schemas.microsoft.com/office/drawing/2014/main" id="{BD1B6160-4CF6-410B-AD1F-9B5193409C0F}"/>
              </a:ext>
            </a:extLst>
          </p:cNvPr>
          <p:cNvPicPr>
            <a:picLocks noChangeAspect="1"/>
          </p:cNvPicPr>
          <p:nvPr/>
        </p:nvPicPr>
        <p:blipFill>
          <a:blip r:embed="rId3"/>
          <a:stretch>
            <a:fillRect/>
          </a:stretch>
        </p:blipFill>
        <p:spPr>
          <a:xfrm>
            <a:off x="343504" y="1515047"/>
            <a:ext cx="12192000" cy="3827906"/>
          </a:xfrm>
          <a:prstGeom prst="rect">
            <a:avLst/>
          </a:prstGeom>
        </p:spPr>
      </p:pic>
    </p:spTree>
    <p:extLst>
      <p:ext uri="{BB962C8B-B14F-4D97-AF65-F5344CB8AC3E}">
        <p14:creationId xmlns:p14="http://schemas.microsoft.com/office/powerpoint/2010/main" val="99337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What Is the Min Angular Range?</a:t>
            </a:r>
            <a:endParaRPr lang="zh-CN"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729" y="1727399"/>
            <a:ext cx="4120662" cy="393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E2A335D-28CE-4967-9940-CFA61EB8621D}"/>
              </a:ext>
            </a:extLst>
          </p:cNvPr>
          <p:cNvPicPr>
            <a:picLocks noChangeAspect="1"/>
          </p:cNvPicPr>
          <p:nvPr/>
        </p:nvPicPr>
        <p:blipFill>
          <a:blip r:embed="rId3"/>
          <a:stretch>
            <a:fillRect/>
          </a:stretch>
        </p:blipFill>
        <p:spPr>
          <a:xfrm>
            <a:off x="4849459" y="1672568"/>
            <a:ext cx="7018172" cy="4615062"/>
          </a:xfrm>
          <a:prstGeom prst="rect">
            <a:avLst/>
          </a:prstGeom>
        </p:spPr>
      </p:pic>
      <p:pic>
        <p:nvPicPr>
          <p:cNvPr id="6" name="Picture 5">
            <a:extLst>
              <a:ext uri="{FF2B5EF4-FFF2-40B4-BE49-F238E27FC236}">
                <a16:creationId xmlns:a16="http://schemas.microsoft.com/office/drawing/2014/main" id="{511165CA-2079-4279-A494-6F92663A4C10}"/>
              </a:ext>
            </a:extLst>
          </p:cNvPr>
          <p:cNvPicPr>
            <a:picLocks noChangeAspect="1"/>
          </p:cNvPicPr>
          <p:nvPr/>
        </p:nvPicPr>
        <p:blipFill>
          <a:blip r:embed="rId4"/>
          <a:stretch>
            <a:fillRect/>
          </a:stretch>
        </p:blipFill>
        <p:spPr>
          <a:xfrm>
            <a:off x="47596" y="6159337"/>
            <a:ext cx="12144404" cy="698663"/>
          </a:xfrm>
          <a:prstGeom prst="rect">
            <a:avLst/>
          </a:prstGeom>
        </p:spPr>
      </p:pic>
    </p:spTree>
    <p:extLst>
      <p:ext uri="{BB962C8B-B14F-4D97-AF65-F5344CB8AC3E}">
        <p14:creationId xmlns:p14="http://schemas.microsoft.com/office/powerpoint/2010/main" val="332197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35DCC4-E569-4C5F-9231-E76809997BFD}"/>
              </a:ext>
            </a:extLst>
          </p:cNvPr>
          <p:cNvSpPr>
            <a:spLocks noGrp="1"/>
          </p:cNvSpPr>
          <p:nvPr>
            <p:ph type="title"/>
          </p:nvPr>
        </p:nvSpPr>
        <p:spPr>
          <a:xfrm>
            <a:off x="604762" y="386428"/>
            <a:ext cx="8596668" cy="1320800"/>
          </a:xfrm>
        </p:spPr>
        <p:txBody>
          <a:bodyPr>
            <a:normAutofit/>
          </a:bodyPr>
          <a:lstStyle/>
          <a:p>
            <a:r>
              <a:rPr lang="en-CA" sz="2800" dirty="0"/>
              <a:t>Image restoration</a:t>
            </a:r>
          </a:p>
        </p:txBody>
      </p:sp>
      <p:sp>
        <p:nvSpPr>
          <p:cNvPr id="3" name="内容占位符 2">
            <a:extLst>
              <a:ext uri="{FF2B5EF4-FFF2-40B4-BE49-F238E27FC236}">
                <a16:creationId xmlns:a16="http://schemas.microsoft.com/office/drawing/2014/main" id="{194EF2E4-0203-46C6-8D2D-6537F96C039A}"/>
              </a:ext>
            </a:extLst>
          </p:cNvPr>
          <p:cNvSpPr>
            <a:spLocks noGrp="1"/>
          </p:cNvSpPr>
          <p:nvPr>
            <p:ph idx="1"/>
          </p:nvPr>
        </p:nvSpPr>
        <p:spPr>
          <a:xfrm>
            <a:off x="604762" y="4787202"/>
            <a:ext cx="8452152" cy="1541933"/>
          </a:xfrm>
        </p:spPr>
        <p:txBody>
          <a:bodyPr/>
          <a:lstStyle/>
          <a:p>
            <a:r>
              <a:rPr lang="en-US" dirty="0"/>
              <a:t>sampled to drop 50% of pixels at </a:t>
            </a:r>
            <a:r>
              <a:rPr lang="en-CA" dirty="0"/>
              <a:t>random</a:t>
            </a:r>
          </a:p>
          <a:p>
            <a:r>
              <a:rPr lang="en-US" dirty="0"/>
              <a:t>g</a:t>
            </a:r>
            <a:r>
              <a:rPr lang="en-CA" dirty="0"/>
              <a:t> is the result from comparison with Shepard networks </a:t>
            </a:r>
          </a:p>
        </p:txBody>
      </p:sp>
      <p:pic>
        <p:nvPicPr>
          <p:cNvPr id="4" name="图片 3">
            <a:extLst>
              <a:ext uri="{FF2B5EF4-FFF2-40B4-BE49-F238E27FC236}">
                <a16:creationId xmlns:a16="http://schemas.microsoft.com/office/drawing/2014/main" id="{43C443EE-5567-456A-B5F1-AEF97910419F}"/>
              </a:ext>
            </a:extLst>
          </p:cNvPr>
          <p:cNvPicPr>
            <a:picLocks noChangeAspect="1"/>
          </p:cNvPicPr>
          <p:nvPr/>
        </p:nvPicPr>
        <p:blipFill>
          <a:blip r:embed="rId2"/>
          <a:stretch>
            <a:fillRect/>
          </a:stretch>
        </p:blipFill>
        <p:spPr>
          <a:xfrm>
            <a:off x="0" y="988770"/>
            <a:ext cx="12192000" cy="3798432"/>
          </a:xfrm>
          <a:prstGeom prst="rect">
            <a:avLst/>
          </a:prstGeom>
        </p:spPr>
      </p:pic>
    </p:spTree>
    <p:extLst>
      <p:ext uri="{BB962C8B-B14F-4D97-AF65-F5344CB8AC3E}">
        <p14:creationId xmlns:p14="http://schemas.microsoft.com/office/powerpoint/2010/main" val="2136340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Homework</a:t>
            </a:r>
            <a:endParaRPr lang="en-US" dirty="0"/>
          </a:p>
        </p:txBody>
      </p:sp>
      <p:sp>
        <p:nvSpPr>
          <p:cNvPr id="7" name="Content Placeholder 2"/>
          <p:cNvSpPr txBox="1">
            <a:spLocks/>
          </p:cNvSpPr>
          <p:nvPr/>
        </p:nvSpPr>
        <p:spPr bwMode="auto">
          <a:xfrm>
            <a:off x="525918" y="2081516"/>
            <a:ext cx="11140163" cy="396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7" tIns="45784" rIns="91567" bIns="45784" numCol="1" anchor="t" anchorCtr="0" compatLnSpc="1">
            <a:prstTxWarp prst="textNoShape">
              <a:avLst/>
            </a:prstTxWarp>
          </a:bodyPr>
          <a:lstStyle>
            <a:lvl1pPr algn="l" rtl="0" eaLnBrk="0" fontAlgn="base" hangingPunct="0">
              <a:spcBef>
                <a:spcPct val="20000"/>
              </a:spcBef>
              <a:spcAft>
                <a:spcPct val="0"/>
              </a:spcAft>
              <a:buClr>
                <a:srgbClr val="691638"/>
              </a:buClr>
              <a:defRPr sz="2400" b="1">
                <a:solidFill>
                  <a:schemeClr val="tx2"/>
                </a:solidFill>
                <a:latin typeface="+mn-lt"/>
                <a:ea typeface="+mn-ea"/>
                <a:cs typeface="+mn-cs"/>
              </a:defRPr>
            </a:lvl1pPr>
            <a:lvl2pPr marL="658813" indent="-252413" algn="l" rtl="0" eaLnBrk="0" fontAlgn="base" hangingPunct="0">
              <a:spcBef>
                <a:spcPct val="20000"/>
              </a:spcBef>
              <a:spcAft>
                <a:spcPct val="0"/>
              </a:spcAft>
              <a:buClr>
                <a:srgbClr val="DC5A21"/>
              </a:buClr>
              <a:buFont typeface="Times" panose="02020603050405020304" pitchFamily="18" charset="0"/>
              <a:buChar char="•"/>
              <a:defRPr sz="2100">
                <a:solidFill>
                  <a:schemeClr val="tx2"/>
                </a:solidFill>
                <a:latin typeface="+mn-lt"/>
                <a:ea typeface="+mn-ea"/>
              </a:defRPr>
            </a:lvl2pPr>
            <a:lvl3pPr marL="1012825" indent="-201613" algn="l" rtl="0" eaLnBrk="0" fontAlgn="base" hangingPunct="0">
              <a:spcBef>
                <a:spcPct val="20000"/>
              </a:spcBef>
              <a:spcAft>
                <a:spcPct val="0"/>
              </a:spcAft>
              <a:buClr>
                <a:srgbClr val="87ADB0"/>
              </a:buClr>
              <a:buChar char="•"/>
              <a:defRPr sz="1700">
                <a:solidFill>
                  <a:schemeClr val="tx2"/>
                </a:solidFill>
                <a:latin typeface="+mn-lt"/>
                <a:ea typeface="+mn-ea"/>
              </a:defRPr>
            </a:lvl3pPr>
            <a:lvl4pPr marL="1419225" indent="-201613" algn="l" rtl="0" eaLnBrk="0" fontAlgn="base" hangingPunct="0">
              <a:spcBef>
                <a:spcPct val="20000"/>
              </a:spcBef>
              <a:spcAft>
                <a:spcPct val="0"/>
              </a:spcAft>
              <a:buChar char="–"/>
              <a:defRPr>
                <a:solidFill>
                  <a:schemeClr val="tx2"/>
                </a:solidFill>
                <a:latin typeface="+mn-lt"/>
                <a:ea typeface="+mn-ea"/>
              </a:defRPr>
            </a:lvl4pPr>
            <a:lvl5pPr marL="1824038" indent="-201613" algn="l" rtl="0" eaLnBrk="0" fontAlgn="base" hangingPunct="0">
              <a:spcBef>
                <a:spcPct val="20000"/>
              </a:spcBef>
              <a:spcAft>
                <a:spcPct val="0"/>
              </a:spcAft>
              <a:buChar char="»"/>
              <a:defRPr sz="1400">
                <a:solidFill>
                  <a:schemeClr val="tx2"/>
                </a:solidFill>
                <a:latin typeface="+mn-lt"/>
                <a:ea typeface="+mn-ea"/>
              </a:defRPr>
            </a:lvl5pPr>
            <a:lvl6pPr marL="2230450" indent="-202768" algn="l" rtl="0" fontAlgn="base">
              <a:spcBef>
                <a:spcPct val="20000"/>
              </a:spcBef>
              <a:spcAft>
                <a:spcPct val="0"/>
              </a:spcAft>
              <a:buChar char="»"/>
              <a:defRPr sz="1419">
                <a:solidFill>
                  <a:schemeClr val="tx1"/>
                </a:solidFill>
                <a:latin typeface="+mn-lt"/>
                <a:ea typeface="+mn-ea"/>
              </a:defRPr>
            </a:lvl6pPr>
            <a:lvl7pPr marL="2635987" indent="-202768" algn="l" rtl="0" fontAlgn="base">
              <a:spcBef>
                <a:spcPct val="20000"/>
              </a:spcBef>
              <a:spcAft>
                <a:spcPct val="0"/>
              </a:spcAft>
              <a:buChar char="»"/>
              <a:defRPr sz="1419">
                <a:solidFill>
                  <a:schemeClr val="tx1"/>
                </a:solidFill>
                <a:latin typeface="+mn-lt"/>
                <a:ea typeface="+mn-ea"/>
              </a:defRPr>
            </a:lvl7pPr>
            <a:lvl8pPr marL="3041523" indent="-202768" algn="l" rtl="0" fontAlgn="base">
              <a:spcBef>
                <a:spcPct val="20000"/>
              </a:spcBef>
              <a:spcAft>
                <a:spcPct val="0"/>
              </a:spcAft>
              <a:buChar char="»"/>
              <a:defRPr sz="1419">
                <a:solidFill>
                  <a:schemeClr val="tx1"/>
                </a:solidFill>
                <a:latin typeface="+mn-lt"/>
                <a:ea typeface="+mn-ea"/>
              </a:defRPr>
            </a:lvl8pPr>
            <a:lvl9pPr marL="3447059" indent="-202768" algn="l" rtl="0" fontAlgn="base">
              <a:spcBef>
                <a:spcPct val="20000"/>
              </a:spcBef>
              <a:spcAft>
                <a:spcPct val="0"/>
              </a:spcAft>
              <a:buChar char="»"/>
              <a:defRPr sz="1419">
                <a:solidFill>
                  <a:schemeClr val="tx1"/>
                </a:solidFill>
                <a:latin typeface="+mn-lt"/>
                <a:ea typeface="+mn-ea"/>
              </a:defRPr>
            </a:lvl9pPr>
          </a:lstStyle>
          <a:p>
            <a:pPr marL="742950" indent="-742950">
              <a:spcBef>
                <a:spcPts val="0"/>
              </a:spcBef>
              <a:spcAft>
                <a:spcPts val="1200"/>
              </a:spcAft>
              <a:buClr>
                <a:schemeClr val="tx1"/>
              </a:buClr>
              <a:buFont typeface="Arial" panose="020B0604020202020204" pitchFamily="34" charset="0"/>
              <a:buChar char="•"/>
              <a:defRPr/>
            </a:pPr>
            <a:r>
              <a:rPr lang="en-US" sz="3200" kern="0" dirty="0">
                <a:solidFill>
                  <a:srgbClr val="000000"/>
                </a:solidFill>
                <a:latin typeface="Arial" panose="020B0604020202020204" pitchFamily="34" charset="0"/>
                <a:ea typeface="ＭＳ Ｐゴシック"/>
                <a:cs typeface="Arial" panose="020B0604020202020204" pitchFamily="34" charset="0"/>
              </a:rPr>
              <a:t>Finishing reading Chapter 3 of the textbook by Paul</a:t>
            </a:r>
          </a:p>
          <a:p>
            <a:pPr marL="742950" indent="-742950">
              <a:spcBef>
                <a:spcPts val="0"/>
              </a:spcBef>
              <a:spcAft>
                <a:spcPts val="1200"/>
              </a:spcAft>
              <a:buClr>
                <a:schemeClr val="tx1"/>
              </a:buClr>
              <a:buFont typeface="Arial" panose="020B0604020202020204" pitchFamily="34" charset="0"/>
              <a:buChar char="•"/>
              <a:defRPr/>
            </a:pPr>
            <a:r>
              <a:rPr lang="en-US" sz="3200" kern="0" dirty="0">
                <a:solidFill>
                  <a:srgbClr val="000000"/>
                </a:solidFill>
                <a:latin typeface="Arial" panose="020B0604020202020204" pitchFamily="34" charset="0"/>
                <a:ea typeface="ＭＳ Ｐゴシック"/>
                <a:cs typeface="Arial" panose="020B0604020202020204" pitchFamily="34" charset="0"/>
              </a:rPr>
              <a:t>Understand the derivation steps (Eqs. (1) – (10)) in the 1</a:t>
            </a:r>
            <a:r>
              <a:rPr lang="en-US" sz="3200" kern="0" baseline="30000" dirty="0">
                <a:solidFill>
                  <a:srgbClr val="000000"/>
                </a:solidFill>
                <a:latin typeface="Arial" panose="020B0604020202020204" pitchFamily="34" charset="0"/>
                <a:ea typeface="ＭＳ Ｐゴシック"/>
                <a:cs typeface="Arial" panose="020B0604020202020204" pitchFamily="34" charset="0"/>
              </a:rPr>
              <a:t>st</a:t>
            </a:r>
            <a:r>
              <a:rPr lang="en-US" sz="3200" kern="0" dirty="0">
                <a:solidFill>
                  <a:srgbClr val="000000"/>
                </a:solidFill>
                <a:latin typeface="Arial" panose="020B0604020202020204" pitchFamily="34" charset="0"/>
                <a:ea typeface="ＭＳ Ｐゴシック"/>
                <a:cs typeface="Arial" panose="020B0604020202020204" pitchFamily="34" charset="0"/>
              </a:rPr>
              <a:t> cone-beam spiral/helical CT paper (approximate spiral cone-beam reconstruction): </a:t>
            </a:r>
            <a:r>
              <a:rPr lang="en-US" altLang="zh-CN" sz="3200" dirty="0">
                <a:latin typeface="Arial" panose="020B0604020202020204" pitchFamily="34" charset="0"/>
                <a:cs typeface="Arial" panose="020B0604020202020204" pitchFamily="34" charset="0"/>
                <a:hlinkClick r:id="rId2"/>
              </a:rPr>
              <a:t>https://ieeexplore.ieee.org/stamp/stamp.jsp?tp=&amp;arnumber=241876</a:t>
            </a:r>
            <a:r>
              <a:rPr lang="en-US" altLang="zh-CN" sz="3200" kern="0" dirty="0">
                <a:solidFill>
                  <a:srgbClr val="000000"/>
                </a:solidFill>
                <a:latin typeface="Arial" panose="020B0604020202020204" pitchFamily="34" charset="0"/>
                <a:ea typeface="ＭＳ Ｐゴシック"/>
                <a:cs typeface="Arial" panose="020B0604020202020204" pitchFamily="34" charset="0"/>
              </a:rPr>
              <a:t>, and explain the derivation in your own words in a tutorial-like report (see the following slides as hints)</a:t>
            </a:r>
            <a:endParaRPr lang="en-US" altLang="zh-C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327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0558" y="152401"/>
            <a:ext cx="5715743" cy="6513104"/>
          </a:xfrm>
          <a:prstGeom prst="rect">
            <a:avLst/>
          </a:prstGeom>
        </p:spPr>
      </p:pic>
      <p:pic>
        <p:nvPicPr>
          <p:cNvPr id="5" name="Picture 4"/>
          <p:cNvPicPr>
            <a:picLocks noChangeAspect="1"/>
          </p:cNvPicPr>
          <p:nvPr/>
        </p:nvPicPr>
        <p:blipFill>
          <a:blip r:embed="rId4"/>
          <a:stretch>
            <a:fillRect/>
          </a:stretch>
        </p:blipFill>
        <p:spPr>
          <a:xfrm>
            <a:off x="7286626" y="1628800"/>
            <a:ext cx="3381375" cy="4038600"/>
          </a:xfrm>
          <a:prstGeom prst="rect">
            <a:avLst/>
          </a:prstGeom>
        </p:spPr>
      </p:pic>
      <p:graphicFrame>
        <p:nvGraphicFramePr>
          <p:cNvPr id="6" name="Object 4"/>
          <p:cNvGraphicFramePr>
            <a:graphicFrameLocks noChangeAspect="1"/>
          </p:cNvGraphicFramePr>
          <p:nvPr/>
        </p:nvGraphicFramePr>
        <p:xfrm>
          <a:off x="8544272" y="332657"/>
          <a:ext cx="1296144" cy="772845"/>
        </p:xfrm>
        <a:graphic>
          <a:graphicData uri="http://schemas.openxmlformats.org/presentationml/2006/ole">
            <mc:AlternateContent xmlns:mc="http://schemas.openxmlformats.org/markup-compatibility/2006">
              <mc:Choice xmlns:v="urn:schemas-microsoft-com:vml" Requires="v">
                <p:oleObj spid="_x0000_s14355" name="Equation" r:id="rId5" imgW="1231560" imgH="736560" progId="Equation.DSMT4">
                  <p:embed/>
                </p:oleObj>
              </mc:Choice>
              <mc:Fallback>
                <p:oleObj name="Equation" r:id="rId5" imgW="1231560" imgH="736560" progId="Equation.DSMT4">
                  <p:embed/>
                  <p:pic>
                    <p:nvPicPr>
                      <p:cNvPr id="6" name="Object 4"/>
                      <p:cNvPicPr>
                        <a:picLocks noChangeAspect="1" noChangeArrowheads="1"/>
                      </p:cNvPicPr>
                      <p:nvPr/>
                    </p:nvPicPr>
                    <p:blipFill>
                      <a:blip r:embed="rId6"/>
                      <a:srcRect/>
                      <a:stretch>
                        <a:fillRect/>
                      </a:stretch>
                    </p:blipFill>
                    <p:spPr bwMode="auto">
                      <a:xfrm>
                        <a:off x="8544272" y="332657"/>
                        <a:ext cx="1296144" cy="772845"/>
                      </a:xfrm>
                      <a:prstGeom prst="rect">
                        <a:avLst/>
                      </a:prstGeom>
                      <a:noFill/>
                      <a:ln>
                        <a:noFill/>
                      </a:ln>
                      <a:effectLst/>
                    </p:spPr>
                  </p:pic>
                </p:oleObj>
              </mc:Fallback>
            </mc:AlternateContent>
          </a:graphicData>
        </a:graphic>
      </p:graphicFrame>
      <p:cxnSp>
        <p:nvCxnSpPr>
          <p:cNvPr id="3" name="Straight Arrow Connector 2"/>
          <p:cNvCxnSpPr>
            <a:endCxn id="6" idx="1"/>
          </p:cNvCxnSpPr>
          <p:nvPr/>
        </p:nvCxnSpPr>
        <p:spPr bwMode="auto">
          <a:xfrm>
            <a:off x="4511824" y="404664"/>
            <a:ext cx="4032448" cy="31441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 name="Straight Arrow Connector 7"/>
          <p:cNvCxnSpPr>
            <a:stCxn id="6" idx="2"/>
          </p:cNvCxnSpPr>
          <p:nvPr/>
        </p:nvCxnSpPr>
        <p:spPr bwMode="auto">
          <a:xfrm flipH="1">
            <a:off x="6168008" y="1105502"/>
            <a:ext cx="3024336" cy="30435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803512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10162102" y="4264432"/>
            <a:ext cx="161925" cy="276225"/>
          </a:xfrm>
          <a:prstGeom prst="rect">
            <a:avLst/>
          </a:prstGeom>
        </p:spPr>
      </p:pic>
      <p:pic>
        <p:nvPicPr>
          <p:cNvPr id="4" name="Picture 3"/>
          <p:cNvPicPr>
            <a:picLocks noChangeAspect="1"/>
          </p:cNvPicPr>
          <p:nvPr/>
        </p:nvPicPr>
        <p:blipFill>
          <a:blip r:embed="rId3"/>
          <a:stretch>
            <a:fillRect/>
          </a:stretch>
        </p:blipFill>
        <p:spPr>
          <a:xfrm>
            <a:off x="1559497" y="195716"/>
            <a:ext cx="4683781" cy="6486446"/>
          </a:xfrm>
          <a:prstGeom prst="rect">
            <a:avLst/>
          </a:prstGeom>
          <a:solidFill>
            <a:srgbClr val="FF0000"/>
          </a:solidFill>
        </p:spPr>
      </p:pic>
      <p:sp>
        <p:nvSpPr>
          <p:cNvPr id="5" name="Rectangle 4"/>
          <p:cNvSpPr/>
          <p:nvPr/>
        </p:nvSpPr>
        <p:spPr bwMode="auto">
          <a:xfrm>
            <a:off x="3613355" y="2924944"/>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dirty="0" err="1"/>
          </a:p>
        </p:txBody>
      </p:sp>
      <p:sp>
        <p:nvSpPr>
          <p:cNvPr id="6" name="Rectangle 5"/>
          <p:cNvSpPr/>
          <p:nvPr/>
        </p:nvSpPr>
        <p:spPr bwMode="auto">
          <a:xfrm>
            <a:off x="3809500" y="1320890"/>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dirty="0" err="1"/>
          </a:p>
        </p:txBody>
      </p:sp>
      <p:sp>
        <p:nvSpPr>
          <p:cNvPr id="7" name="Oval 6"/>
          <p:cNvSpPr/>
          <p:nvPr/>
        </p:nvSpPr>
        <p:spPr bwMode="auto">
          <a:xfrm>
            <a:off x="5604414" y="3088601"/>
            <a:ext cx="121940" cy="1219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dirty="0" err="1"/>
          </a:p>
        </p:txBody>
      </p:sp>
      <p:sp>
        <p:nvSpPr>
          <p:cNvPr id="8" name="TextBox 7"/>
          <p:cNvSpPr txBox="1"/>
          <p:nvPr/>
        </p:nvSpPr>
        <p:spPr>
          <a:xfrm>
            <a:off x="5811230" y="2745794"/>
            <a:ext cx="1512168" cy="1015663"/>
          </a:xfrm>
          <a:prstGeom prst="rect">
            <a:avLst/>
          </a:prstGeom>
          <a:noFill/>
        </p:spPr>
        <p:txBody>
          <a:bodyPr wrap="square" rtlCol="0">
            <a:spAutoFit/>
          </a:bodyPr>
          <a:lstStyle/>
          <a:p>
            <a:r>
              <a:rPr lang="en-US" sz="2000" dirty="0">
                <a:solidFill>
                  <a:srgbClr val="FF0000"/>
                </a:solidFill>
              </a:rPr>
              <a:t>X-ray source on the s-axis</a:t>
            </a:r>
          </a:p>
        </p:txBody>
      </p:sp>
      <p:cxnSp>
        <p:nvCxnSpPr>
          <p:cNvPr id="10" name="Straight Arrow Connector 9"/>
          <p:cNvCxnSpPr/>
          <p:nvPr/>
        </p:nvCxnSpPr>
        <p:spPr bwMode="auto">
          <a:xfrm>
            <a:off x="6888089" y="4509120"/>
            <a:ext cx="3502545"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a:off x="7449347" y="2204865"/>
            <a:ext cx="2941287" cy="294128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4"/>
          <a:stretch>
            <a:fillRect/>
          </a:stretch>
        </p:blipFill>
        <p:spPr>
          <a:xfrm>
            <a:off x="6142483" y="5663545"/>
            <a:ext cx="4248150" cy="914400"/>
          </a:xfrm>
          <a:prstGeom prst="rect">
            <a:avLst/>
          </a:prstGeom>
          <a:ln w="25400">
            <a:solidFill>
              <a:srgbClr val="FF0000"/>
            </a:solidFill>
          </a:ln>
        </p:spPr>
      </p:pic>
      <p:cxnSp>
        <p:nvCxnSpPr>
          <p:cNvPr id="16" name="Straight Arrow Connector 15"/>
          <p:cNvCxnSpPr/>
          <p:nvPr/>
        </p:nvCxnSpPr>
        <p:spPr bwMode="auto">
          <a:xfrm flipV="1">
            <a:off x="8844173" y="1835816"/>
            <a:ext cx="0" cy="288932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9" name="Straight Connector 18"/>
          <p:cNvCxnSpPr/>
          <p:nvPr/>
        </p:nvCxnSpPr>
        <p:spPr bwMode="auto">
          <a:xfrm>
            <a:off x="7680176" y="1320890"/>
            <a:ext cx="0" cy="401747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1" name="Straight Arrow Connector 20"/>
          <p:cNvCxnSpPr/>
          <p:nvPr/>
        </p:nvCxnSpPr>
        <p:spPr bwMode="auto">
          <a:xfrm>
            <a:off x="7680176" y="4797152"/>
            <a:ext cx="2088232" cy="0"/>
          </a:xfrm>
          <a:prstGeom prst="straightConnector1">
            <a:avLst/>
          </a:prstGeom>
          <a:solidFill>
            <a:schemeClr val="accent1"/>
          </a:solidFill>
          <a:ln w="25400" cap="flat" cmpd="sng" algn="ctr">
            <a:solidFill>
              <a:srgbClr val="00B050"/>
            </a:solidFill>
            <a:prstDash val="solid"/>
            <a:round/>
            <a:headEnd type="triangle"/>
            <a:tailEnd type="triangle"/>
          </a:ln>
          <a:effectLst/>
        </p:spPr>
      </p:cxnSp>
      <p:cxnSp>
        <p:nvCxnSpPr>
          <p:cNvPr id="22" name="Straight Arrow Connector 21"/>
          <p:cNvCxnSpPr/>
          <p:nvPr/>
        </p:nvCxnSpPr>
        <p:spPr bwMode="auto">
          <a:xfrm rot="16200000">
            <a:off x="6405229" y="3483719"/>
            <a:ext cx="2088232" cy="0"/>
          </a:xfrm>
          <a:prstGeom prst="straightConnector1">
            <a:avLst/>
          </a:prstGeom>
          <a:solidFill>
            <a:schemeClr val="accent1"/>
          </a:solidFill>
          <a:ln w="25400" cap="flat" cmpd="sng" algn="ctr">
            <a:solidFill>
              <a:srgbClr val="00B050"/>
            </a:solidFill>
            <a:prstDash val="solid"/>
            <a:round/>
            <a:headEnd type="triangle"/>
            <a:tailEnd type="triangle"/>
          </a:ln>
          <a:effectLst/>
        </p:spPr>
      </p:cxnSp>
      <p:pic>
        <p:nvPicPr>
          <p:cNvPr id="23" name="Picture 22"/>
          <p:cNvPicPr>
            <a:picLocks noChangeAspect="1"/>
          </p:cNvPicPr>
          <p:nvPr/>
        </p:nvPicPr>
        <p:blipFill>
          <a:blip r:embed="rId5"/>
          <a:stretch>
            <a:fillRect/>
          </a:stretch>
        </p:blipFill>
        <p:spPr>
          <a:xfrm>
            <a:off x="6677280" y="4726883"/>
            <a:ext cx="990600" cy="285750"/>
          </a:xfrm>
          <a:prstGeom prst="rect">
            <a:avLst/>
          </a:prstGeom>
          <a:ln w="25400">
            <a:solidFill>
              <a:srgbClr val="00B050"/>
            </a:solidFill>
          </a:ln>
        </p:spPr>
      </p:pic>
      <p:cxnSp>
        <p:nvCxnSpPr>
          <p:cNvPr id="25" name="Straight Arrow Connector 24"/>
          <p:cNvCxnSpPr/>
          <p:nvPr/>
        </p:nvCxnSpPr>
        <p:spPr bwMode="auto">
          <a:xfrm flipV="1">
            <a:off x="8658662" y="3594560"/>
            <a:ext cx="0" cy="902397"/>
          </a:xfrm>
          <a:prstGeom prst="straightConnector1">
            <a:avLst/>
          </a:prstGeom>
          <a:solidFill>
            <a:schemeClr val="accent1"/>
          </a:solidFill>
          <a:ln w="25400" cap="flat" cmpd="sng" algn="ctr">
            <a:solidFill>
              <a:srgbClr val="00B050"/>
            </a:solidFill>
            <a:prstDash val="solid"/>
            <a:round/>
            <a:headEnd type="triangle"/>
            <a:tailEnd type="triangle"/>
          </a:ln>
          <a:effectLst/>
        </p:spPr>
      </p:cxnSp>
      <p:cxnSp>
        <p:nvCxnSpPr>
          <p:cNvPr id="27" name="Straight Arrow Connector 26"/>
          <p:cNvCxnSpPr/>
          <p:nvPr/>
        </p:nvCxnSpPr>
        <p:spPr bwMode="auto">
          <a:xfrm rot="5400000" flipV="1">
            <a:off x="9295372" y="3865623"/>
            <a:ext cx="0" cy="902397"/>
          </a:xfrm>
          <a:prstGeom prst="straightConnector1">
            <a:avLst/>
          </a:prstGeom>
          <a:solidFill>
            <a:schemeClr val="accent1"/>
          </a:solidFill>
          <a:ln w="25400" cap="flat" cmpd="sng" algn="ctr">
            <a:solidFill>
              <a:srgbClr val="00B050"/>
            </a:solidFill>
            <a:prstDash val="solid"/>
            <a:round/>
            <a:headEnd type="triangle"/>
            <a:tailEnd type="triangle"/>
          </a:ln>
          <a:effectLst/>
        </p:spPr>
      </p:cxnSp>
      <p:pic>
        <p:nvPicPr>
          <p:cNvPr id="28" name="Picture 27"/>
          <p:cNvPicPr>
            <a:picLocks noChangeAspect="1"/>
          </p:cNvPicPr>
          <p:nvPr/>
        </p:nvPicPr>
        <p:blipFill>
          <a:blip r:embed="rId6"/>
          <a:stretch>
            <a:fillRect/>
          </a:stretch>
        </p:blipFill>
        <p:spPr>
          <a:xfrm>
            <a:off x="8358852" y="3913474"/>
            <a:ext cx="228600" cy="409575"/>
          </a:xfrm>
          <a:prstGeom prst="rect">
            <a:avLst/>
          </a:prstGeom>
        </p:spPr>
      </p:pic>
      <p:pic>
        <p:nvPicPr>
          <p:cNvPr id="29" name="Picture 28"/>
          <p:cNvPicPr>
            <a:picLocks noChangeAspect="1"/>
          </p:cNvPicPr>
          <p:nvPr/>
        </p:nvPicPr>
        <p:blipFill>
          <a:blip r:embed="rId7"/>
          <a:stretch>
            <a:fillRect/>
          </a:stretch>
        </p:blipFill>
        <p:spPr>
          <a:xfrm>
            <a:off x="9112993" y="3921892"/>
            <a:ext cx="504825" cy="304800"/>
          </a:xfrm>
          <a:prstGeom prst="rect">
            <a:avLst/>
          </a:prstGeom>
        </p:spPr>
      </p:pic>
      <p:pic>
        <p:nvPicPr>
          <p:cNvPr id="30" name="Picture 29"/>
          <p:cNvPicPr>
            <a:picLocks noChangeAspect="1"/>
          </p:cNvPicPr>
          <p:nvPr/>
        </p:nvPicPr>
        <p:blipFill>
          <a:blip r:embed="rId8"/>
          <a:stretch>
            <a:fillRect/>
          </a:stretch>
        </p:blipFill>
        <p:spPr>
          <a:xfrm>
            <a:off x="6891072" y="3609021"/>
            <a:ext cx="495300" cy="333375"/>
          </a:xfrm>
          <a:prstGeom prst="rect">
            <a:avLst/>
          </a:prstGeom>
        </p:spPr>
      </p:pic>
      <p:pic>
        <p:nvPicPr>
          <p:cNvPr id="31" name="Picture 30"/>
          <p:cNvPicPr>
            <a:picLocks noChangeAspect="1"/>
          </p:cNvPicPr>
          <p:nvPr/>
        </p:nvPicPr>
        <p:blipFill>
          <a:blip r:embed="rId9"/>
          <a:stretch>
            <a:fillRect/>
          </a:stretch>
        </p:blipFill>
        <p:spPr>
          <a:xfrm>
            <a:off x="5692780" y="2064365"/>
            <a:ext cx="1885950" cy="381000"/>
          </a:xfrm>
          <a:prstGeom prst="rect">
            <a:avLst/>
          </a:prstGeom>
          <a:ln w="25400">
            <a:solidFill>
              <a:srgbClr val="00B050"/>
            </a:solidFill>
          </a:ln>
        </p:spPr>
      </p:pic>
      <p:pic>
        <p:nvPicPr>
          <p:cNvPr id="33" name="Picture 32"/>
          <p:cNvPicPr>
            <a:picLocks noChangeAspect="1"/>
          </p:cNvPicPr>
          <p:nvPr/>
        </p:nvPicPr>
        <p:blipFill>
          <a:blip r:embed="rId10"/>
          <a:stretch>
            <a:fillRect/>
          </a:stretch>
        </p:blipFill>
        <p:spPr>
          <a:xfrm>
            <a:off x="9964730" y="5023368"/>
            <a:ext cx="238125" cy="304800"/>
          </a:xfrm>
          <a:prstGeom prst="rect">
            <a:avLst/>
          </a:prstGeom>
        </p:spPr>
      </p:pic>
      <p:pic>
        <p:nvPicPr>
          <p:cNvPr id="36" name="Picture 35"/>
          <p:cNvPicPr>
            <a:picLocks noChangeAspect="1"/>
          </p:cNvPicPr>
          <p:nvPr/>
        </p:nvPicPr>
        <p:blipFill>
          <a:blip r:embed="rId11"/>
          <a:stretch>
            <a:fillRect/>
          </a:stretch>
        </p:blipFill>
        <p:spPr>
          <a:xfrm>
            <a:off x="8952472" y="1813199"/>
            <a:ext cx="228600" cy="247650"/>
          </a:xfrm>
          <a:prstGeom prst="rect">
            <a:avLst/>
          </a:prstGeom>
        </p:spPr>
      </p:pic>
      <p:sp>
        <p:nvSpPr>
          <p:cNvPr id="37" name="Oval 36"/>
          <p:cNvSpPr/>
          <p:nvPr/>
        </p:nvSpPr>
        <p:spPr bwMode="auto">
          <a:xfrm>
            <a:off x="7620305" y="2348880"/>
            <a:ext cx="121940" cy="12194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dirty="0" err="1"/>
          </a:p>
        </p:txBody>
      </p:sp>
      <p:sp>
        <p:nvSpPr>
          <p:cNvPr id="38" name="Oval 37"/>
          <p:cNvSpPr/>
          <p:nvPr/>
        </p:nvSpPr>
        <p:spPr bwMode="auto">
          <a:xfrm>
            <a:off x="9696400" y="4459188"/>
            <a:ext cx="121940" cy="1219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p>
        </p:txBody>
      </p:sp>
      <p:sp>
        <p:nvSpPr>
          <p:cNvPr id="39" name="Oval 38"/>
          <p:cNvSpPr/>
          <p:nvPr/>
        </p:nvSpPr>
        <p:spPr bwMode="auto">
          <a:xfrm>
            <a:off x="3453780" y="1176637"/>
            <a:ext cx="121940" cy="12194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dirty="0" err="1"/>
          </a:p>
        </p:txBody>
      </p:sp>
      <p:cxnSp>
        <p:nvCxnSpPr>
          <p:cNvPr id="40" name="Straight Arrow Connector 39"/>
          <p:cNvCxnSpPr/>
          <p:nvPr/>
        </p:nvCxnSpPr>
        <p:spPr bwMode="auto">
          <a:xfrm flipH="1" flipV="1">
            <a:off x="8967703" y="3297532"/>
            <a:ext cx="1050017" cy="1050017"/>
          </a:xfrm>
          <a:prstGeom prst="straightConnector1">
            <a:avLst/>
          </a:prstGeom>
          <a:solidFill>
            <a:schemeClr val="accent1"/>
          </a:solidFill>
          <a:ln w="25400" cap="flat" cmpd="sng" algn="ctr">
            <a:solidFill>
              <a:srgbClr val="FFC000"/>
            </a:solidFill>
            <a:prstDash val="solid"/>
            <a:round/>
            <a:headEnd type="triangle"/>
            <a:tailEnd type="triangle"/>
          </a:ln>
          <a:effectLst/>
        </p:spPr>
      </p:cxnSp>
      <p:pic>
        <p:nvPicPr>
          <p:cNvPr id="43" name="Picture 42"/>
          <p:cNvPicPr>
            <a:picLocks noChangeAspect="1"/>
          </p:cNvPicPr>
          <p:nvPr/>
        </p:nvPicPr>
        <p:blipFill>
          <a:blip r:embed="rId12"/>
          <a:stretch>
            <a:fillRect/>
          </a:stretch>
        </p:blipFill>
        <p:spPr>
          <a:xfrm>
            <a:off x="8586470" y="2879230"/>
            <a:ext cx="2046034" cy="405754"/>
          </a:xfrm>
          <a:prstGeom prst="rect">
            <a:avLst/>
          </a:prstGeom>
          <a:ln w="25400">
            <a:solidFill>
              <a:srgbClr val="FFC000"/>
            </a:solidFill>
          </a:ln>
        </p:spPr>
      </p:pic>
      <p:sp>
        <p:nvSpPr>
          <p:cNvPr id="34" name="TextBox 33"/>
          <p:cNvSpPr txBox="1"/>
          <p:nvPr/>
        </p:nvSpPr>
        <p:spPr>
          <a:xfrm>
            <a:off x="2101187" y="775943"/>
            <a:ext cx="1512168" cy="1015663"/>
          </a:xfrm>
          <a:prstGeom prst="rect">
            <a:avLst/>
          </a:prstGeom>
          <a:noFill/>
        </p:spPr>
        <p:txBody>
          <a:bodyPr wrap="square" rtlCol="0">
            <a:spAutoFit/>
          </a:bodyPr>
          <a:lstStyle/>
          <a:p>
            <a:pPr algn="ctr"/>
            <a:r>
              <a:rPr lang="en-US" sz="2000" dirty="0">
                <a:solidFill>
                  <a:srgbClr val="0000FF"/>
                </a:solidFill>
              </a:rPr>
              <a:t>Arbitrary Point (Impulse)</a:t>
            </a:r>
          </a:p>
        </p:txBody>
      </p:sp>
      <p:sp>
        <p:nvSpPr>
          <p:cNvPr id="35" name="Title 1">
            <a:extLst>
              <a:ext uri="{FF2B5EF4-FFF2-40B4-BE49-F238E27FC236}">
                <a16:creationId xmlns:a16="http://schemas.microsoft.com/office/drawing/2014/main" id="{2D3D4A13-7DE8-4CE5-BE40-D01988F6052D}"/>
              </a:ext>
            </a:extLst>
          </p:cNvPr>
          <p:cNvSpPr>
            <a:spLocks noGrp="1"/>
          </p:cNvSpPr>
          <p:nvPr>
            <p:ph type="title"/>
          </p:nvPr>
        </p:nvSpPr>
        <p:spPr>
          <a:xfrm>
            <a:off x="2791896" y="0"/>
            <a:ext cx="9400103" cy="1426464"/>
          </a:xfrm>
          <a:noFill/>
        </p:spPr>
        <p:txBody>
          <a:bodyPr/>
          <a:lstStyle/>
          <a:p>
            <a:r>
              <a:rPr lang="en-US" dirty="0"/>
              <a:t>Geometric Relationship</a:t>
            </a:r>
          </a:p>
        </p:txBody>
      </p:sp>
    </p:spTree>
    <p:extLst>
      <p:ext uri="{BB962C8B-B14F-4D97-AF65-F5344CB8AC3E}">
        <p14:creationId xmlns:p14="http://schemas.microsoft.com/office/powerpoint/2010/main" val="394904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Differential Contribution</a:t>
            </a:r>
          </a:p>
        </p:txBody>
      </p:sp>
      <p:pic>
        <p:nvPicPr>
          <p:cNvPr id="4" name="Picture 3"/>
          <p:cNvPicPr>
            <a:picLocks noChangeAspect="1"/>
          </p:cNvPicPr>
          <p:nvPr/>
        </p:nvPicPr>
        <p:blipFill>
          <a:blip r:embed="rId2"/>
          <a:stretch>
            <a:fillRect/>
          </a:stretch>
        </p:blipFill>
        <p:spPr>
          <a:xfrm>
            <a:off x="2135561" y="3861049"/>
            <a:ext cx="5610225" cy="2409825"/>
          </a:xfrm>
          <a:prstGeom prst="rect">
            <a:avLst/>
          </a:prstGeom>
          <a:ln w="25400">
            <a:solidFill>
              <a:srgbClr val="00B050"/>
            </a:solidFill>
          </a:ln>
        </p:spPr>
      </p:pic>
      <p:pic>
        <p:nvPicPr>
          <p:cNvPr id="5" name="Picture 4"/>
          <p:cNvPicPr>
            <a:picLocks noChangeAspect="1"/>
          </p:cNvPicPr>
          <p:nvPr/>
        </p:nvPicPr>
        <p:blipFill>
          <a:blip r:embed="rId3"/>
          <a:stretch>
            <a:fillRect/>
          </a:stretch>
        </p:blipFill>
        <p:spPr>
          <a:xfrm>
            <a:off x="2211760" y="1741314"/>
            <a:ext cx="5457825" cy="1333500"/>
          </a:xfrm>
          <a:prstGeom prst="rect">
            <a:avLst/>
          </a:prstGeom>
          <a:ln w="25400">
            <a:solidFill>
              <a:srgbClr val="00B050"/>
            </a:solidFill>
          </a:ln>
        </p:spPr>
      </p:pic>
      <p:cxnSp>
        <p:nvCxnSpPr>
          <p:cNvPr id="7" name="Straight Arrow Connector 6"/>
          <p:cNvCxnSpPr>
            <a:stCxn id="4" idx="0"/>
            <a:endCxn id="5" idx="2"/>
          </p:cNvCxnSpPr>
          <p:nvPr/>
        </p:nvCxnSpPr>
        <p:spPr bwMode="auto">
          <a:xfrm flipH="1" flipV="1">
            <a:off x="4940673" y="3074814"/>
            <a:ext cx="1" cy="786234"/>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pic>
        <p:nvPicPr>
          <p:cNvPr id="8" name="Picture 7"/>
          <p:cNvPicPr>
            <a:picLocks noChangeAspect="1"/>
          </p:cNvPicPr>
          <p:nvPr/>
        </p:nvPicPr>
        <p:blipFill>
          <a:blip r:embed="rId4"/>
          <a:stretch>
            <a:fillRect/>
          </a:stretch>
        </p:blipFill>
        <p:spPr>
          <a:xfrm>
            <a:off x="5045447" y="1150728"/>
            <a:ext cx="5505450" cy="4619625"/>
          </a:xfrm>
          <a:prstGeom prst="rect">
            <a:avLst/>
          </a:prstGeom>
          <a:ln w="25400">
            <a:solidFill>
              <a:srgbClr val="0000FF"/>
            </a:solidFill>
          </a:ln>
        </p:spPr>
      </p:pic>
    </p:spTree>
    <p:extLst>
      <p:ext uri="{BB962C8B-B14F-4D97-AF65-F5344CB8AC3E}">
        <p14:creationId xmlns:p14="http://schemas.microsoft.com/office/powerpoint/2010/main" val="4250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Equi-spatial Fan-beam Formula</a:t>
            </a:r>
          </a:p>
        </p:txBody>
      </p:sp>
      <p:pic>
        <p:nvPicPr>
          <p:cNvPr id="4" name="Picture 3"/>
          <p:cNvPicPr>
            <a:picLocks noChangeAspect="1"/>
          </p:cNvPicPr>
          <p:nvPr/>
        </p:nvPicPr>
        <p:blipFill>
          <a:blip r:embed="rId2"/>
          <a:stretch>
            <a:fillRect/>
          </a:stretch>
        </p:blipFill>
        <p:spPr>
          <a:xfrm>
            <a:off x="2733769" y="1463734"/>
            <a:ext cx="6724465" cy="3595919"/>
          </a:xfrm>
          <a:prstGeom prst="rect">
            <a:avLst/>
          </a:prstGeom>
        </p:spPr>
      </p:pic>
      <p:pic>
        <p:nvPicPr>
          <p:cNvPr id="5" name="Picture 4"/>
          <p:cNvPicPr>
            <a:picLocks noChangeAspect="1"/>
          </p:cNvPicPr>
          <p:nvPr/>
        </p:nvPicPr>
        <p:blipFill>
          <a:blip r:embed="rId3"/>
          <a:stretch>
            <a:fillRect/>
          </a:stretch>
        </p:blipFill>
        <p:spPr>
          <a:xfrm>
            <a:off x="1878588" y="5260343"/>
            <a:ext cx="8637012" cy="915672"/>
          </a:xfrm>
          <a:prstGeom prst="rect">
            <a:avLst/>
          </a:prstGeom>
        </p:spPr>
      </p:pic>
      <p:sp>
        <p:nvSpPr>
          <p:cNvPr id="3" name="Rectangle 2"/>
          <p:cNvSpPr/>
          <p:nvPr/>
        </p:nvSpPr>
        <p:spPr bwMode="auto">
          <a:xfrm>
            <a:off x="7240590" y="2513328"/>
            <a:ext cx="228918" cy="305224"/>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567" tIns="45784" rIns="91567" bIns="45784" numCol="1" rtlCol="0" anchor="t" anchorCtr="0" compatLnSpc="1">
            <a:prstTxWarp prst="textNoShape">
              <a:avLst/>
            </a:prstTxWarp>
          </a:bodyPr>
          <a:lstStyle/>
          <a:p>
            <a:pPr algn="ctr" defTabSz="915680">
              <a:defRPr/>
            </a:pPr>
            <a:endParaRPr lang="en-US" sz="1803" dirty="0" err="1">
              <a:solidFill>
                <a:srgbClr val="000000"/>
              </a:solidFill>
              <a:ea typeface="ＭＳ Ｐゴシック" charset="0"/>
            </a:endParaRPr>
          </a:p>
        </p:txBody>
      </p:sp>
      <p:sp>
        <p:nvSpPr>
          <p:cNvPr id="6" name="Rectangle 5"/>
          <p:cNvSpPr/>
          <p:nvPr/>
        </p:nvSpPr>
        <p:spPr bwMode="auto">
          <a:xfrm>
            <a:off x="7001332" y="2956468"/>
            <a:ext cx="315564" cy="305224"/>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567" tIns="45784" rIns="91567" bIns="45784" numCol="1" rtlCol="0" anchor="t" anchorCtr="0" compatLnSpc="1">
            <a:prstTxWarp prst="textNoShape">
              <a:avLst/>
            </a:prstTxWarp>
          </a:bodyPr>
          <a:lstStyle/>
          <a:p>
            <a:pPr algn="ctr" defTabSz="915680">
              <a:defRPr/>
            </a:pPr>
            <a:endParaRPr lang="en-US" sz="1803" dirty="0" err="1">
              <a:solidFill>
                <a:srgbClr val="000000"/>
              </a:solidFill>
              <a:ea typeface="ＭＳ Ｐゴシック" charset="0"/>
            </a:endParaRPr>
          </a:p>
        </p:txBody>
      </p:sp>
      <p:sp>
        <p:nvSpPr>
          <p:cNvPr id="7" name="Rectangle 6"/>
          <p:cNvSpPr/>
          <p:nvPr/>
        </p:nvSpPr>
        <p:spPr bwMode="auto">
          <a:xfrm>
            <a:off x="5256634" y="2924619"/>
            <a:ext cx="228918" cy="305224"/>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567" tIns="45784" rIns="91567" bIns="45784" numCol="1" rtlCol="0" anchor="t" anchorCtr="0" compatLnSpc="1">
            <a:prstTxWarp prst="textNoShape">
              <a:avLst/>
            </a:prstTxWarp>
          </a:bodyPr>
          <a:lstStyle/>
          <a:p>
            <a:pPr algn="ctr" defTabSz="915680">
              <a:defRPr/>
            </a:pPr>
            <a:endParaRPr lang="en-US" sz="1803" dirty="0" err="1">
              <a:solidFill>
                <a:srgbClr val="000000"/>
              </a:solidFill>
              <a:ea typeface="ＭＳ Ｐゴシック" charset="0"/>
            </a:endParaRPr>
          </a:p>
        </p:txBody>
      </p:sp>
      <p:sp>
        <p:nvSpPr>
          <p:cNvPr id="8" name="Rectangle 5"/>
          <p:cNvSpPr>
            <a:spLocks noChangeArrowheads="1"/>
          </p:cNvSpPr>
          <p:nvPr/>
        </p:nvSpPr>
        <p:spPr bwMode="auto">
          <a:xfrm>
            <a:off x="1991545" y="6176015"/>
            <a:ext cx="6557179" cy="422292"/>
          </a:xfrm>
          <a:prstGeom prst="rect">
            <a:avLst/>
          </a:prstGeom>
          <a:noFill/>
          <a:ln>
            <a:noFill/>
          </a:ln>
          <a:effectLst/>
          <a:extLst>
            <a:ext uri="{909E8E84-426E-40DD-AFC4-6F175D3DCCD1}">
              <a14:hiddenFill xmlns:a14="http://schemas.microsoft.com/office/drawing/2010/main">
                <a:solidFill>
                  <a:srgbClr val="00279F"/>
                </a:solidFill>
              </a14:hiddenFill>
            </a:ext>
            <a:ext uri="{91240B29-F687-4F45-9708-019B960494DF}">
              <a14:hiddenLine xmlns:a14="http://schemas.microsoft.com/office/drawing/2010/main" w="50800">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614" tIns="44512" rIns="90614" bIns="44512">
            <a:spAutoFit/>
          </a:bodyPr>
          <a:lstStyle/>
          <a:p>
            <a:pPr defTabSz="915680">
              <a:lnSpc>
                <a:spcPct val="90000"/>
              </a:lnSpc>
            </a:pPr>
            <a:r>
              <a:rPr lang="en-US" altLang="en-US" b="1" dirty="0">
                <a:solidFill>
                  <a:srgbClr val="FF0000"/>
                </a:solidFill>
                <a:latin typeface="Arial" panose="020B0604020202020204" pitchFamily="34" charset="0"/>
                <a:ea typeface="ＭＳ Ｐゴシック" panose="020B0600070205080204" pitchFamily="34" charset="-128"/>
              </a:rPr>
              <a:t>Wang, Lin, Cheng:</a:t>
            </a:r>
            <a:r>
              <a:rPr lang="en-US" altLang="en-US" b="1" i="1" dirty="0">
                <a:solidFill>
                  <a:srgbClr val="FF0000"/>
                </a:solidFill>
                <a:latin typeface="Arial" panose="020B0604020202020204" pitchFamily="34" charset="0"/>
                <a:ea typeface="ＭＳ Ｐゴシック" panose="020B0600070205080204" pitchFamily="34" charset="-128"/>
              </a:rPr>
              <a:t> </a:t>
            </a:r>
            <a:r>
              <a:rPr lang="en-US" altLang="en-US" b="1" dirty="0">
                <a:solidFill>
                  <a:srgbClr val="FF0000"/>
                </a:solidFill>
                <a:latin typeface="Arial" panose="020B0604020202020204" pitchFamily="34" charset="0"/>
                <a:ea typeface="ＭＳ Ｐゴシック" panose="020B0600070205080204" pitchFamily="34" charset="-128"/>
              </a:rPr>
              <a:t>IEEE TIP 2:543-547, 1993</a:t>
            </a:r>
          </a:p>
        </p:txBody>
      </p:sp>
    </p:spTree>
    <p:extLst>
      <p:ext uri="{BB962C8B-B14F-4D97-AF65-F5344CB8AC3E}">
        <p14:creationId xmlns:p14="http://schemas.microsoft.com/office/powerpoint/2010/main" val="183964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Error Is?</a:t>
            </a:r>
          </a:p>
        </p:txBody>
      </p:sp>
      <p:pic>
        <p:nvPicPr>
          <p:cNvPr id="4" name="Picture 3"/>
          <p:cNvPicPr>
            <a:picLocks noChangeAspect="1"/>
          </p:cNvPicPr>
          <p:nvPr/>
        </p:nvPicPr>
        <p:blipFill>
          <a:blip r:embed="rId2"/>
          <a:stretch>
            <a:fillRect/>
          </a:stretch>
        </p:blipFill>
        <p:spPr>
          <a:xfrm>
            <a:off x="155213" y="1426464"/>
            <a:ext cx="5300321" cy="4551239"/>
          </a:xfrm>
          <a:prstGeom prst="rect">
            <a:avLst/>
          </a:prstGeom>
        </p:spPr>
      </p:pic>
      <p:pic>
        <p:nvPicPr>
          <p:cNvPr id="5" name="Picture 4"/>
          <p:cNvPicPr>
            <a:picLocks noChangeAspect="1"/>
          </p:cNvPicPr>
          <p:nvPr/>
        </p:nvPicPr>
        <p:blipFill>
          <a:blip r:embed="rId3"/>
          <a:stretch>
            <a:fillRect/>
          </a:stretch>
        </p:blipFill>
        <p:spPr>
          <a:xfrm>
            <a:off x="6256631" y="2253456"/>
            <a:ext cx="3951683" cy="1486413"/>
          </a:xfrm>
          <a:prstGeom prst="rect">
            <a:avLst/>
          </a:prstGeom>
          <a:ln w="38100">
            <a:solidFill>
              <a:srgbClr val="FF0000"/>
            </a:solidFill>
          </a:ln>
        </p:spPr>
      </p:pic>
      <p:pic>
        <p:nvPicPr>
          <p:cNvPr id="6" name="Picture 5"/>
          <p:cNvPicPr>
            <a:picLocks noChangeAspect="1"/>
          </p:cNvPicPr>
          <p:nvPr/>
        </p:nvPicPr>
        <p:blipFill>
          <a:blip r:embed="rId4"/>
          <a:stretch>
            <a:fillRect/>
          </a:stretch>
        </p:blipFill>
        <p:spPr>
          <a:xfrm>
            <a:off x="3474568" y="4558546"/>
            <a:ext cx="8470165" cy="771446"/>
          </a:xfrm>
          <a:prstGeom prst="rect">
            <a:avLst/>
          </a:prstGeom>
        </p:spPr>
      </p:pic>
      <p:pic>
        <p:nvPicPr>
          <p:cNvPr id="7" name="Picture 6"/>
          <p:cNvPicPr>
            <a:picLocks noChangeAspect="1"/>
          </p:cNvPicPr>
          <p:nvPr/>
        </p:nvPicPr>
        <p:blipFill>
          <a:blip r:embed="rId5"/>
          <a:stretch>
            <a:fillRect/>
          </a:stretch>
        </p:blipFill>
        <p:spPr>
          <a:xfrm>
            <a:off x="3160384" y="5794354"/>
            <a:ext cx="8848016" cy="818677"/>
          </a:xfrm>
          <a:prstGeom prst="rect">
            <a:avLst/>
          </a:prstGeom>
        </p:spPr>
      </p:pic>
      <p:cxnSp>
        <p:nvCxnSpPr>
          <p:cNvPr id="9" name="Straight Arrow Connector 8"/>
          <p:cNvCxnSpPr>
            <a:stCxn id="6" idx="2"/>
            <a:endCxn id="7" idx="0"/>
          </p:cNvCxnSpPr>
          <p:nvPr/>
        </p:nvCxnSpPr>
        <p:spPr bwMode="auto">
          <a:xfrm flipH="1">
            <a:off x="7584392" y="5329992"/>
            <a:ext cx="125259" cy="464362"/>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1" name="Straight Connector 10"/>
          <p:cNvCxnSpPr/>
          <p:nvPr/>
        </p:nvCxnSpPr>
        <p:spPr bwMode="auto">
          <a:xfrm>
            <a:off x="6626525" y="5528807"/>
            <a:ext cx="2448272"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34768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72268" y="1263042"/>
            <a:ext cx="7791188" cy="5065587"/>
          </a:xfrm>
          <a:prstGeom prst="rect">
            <a:avLst/>
          </a:prstGeom>
        </p:spPr>
      </p:pic>
      <p:sp>
        <p:nvSpPr>
          <p:cNvPr id="2" name="Title 1"/>
          <p:cNvSpPr>
            <a:spLocks noGrp="1"/>
          </p:cNvSpPr>
          <p:nvPr>
            <p:ph type="title"/>
          </p:nvPr>
        </p:nvSpPr>
        <p:spPr/>
        <p:txBody>
          <a:bodyPr/>
          <a:lstStyle/>
          <a:p>
            <a:pPr algn="ctr"/>
            <a:r>
              <a:rPr lang="en-US" dirty="0"/>
              <a:t>Cone-beam Scanning</a:t>
            </a:r>
          </a:p>
        </p:txBody>
      </p:sp>
      <mc:AlternateContent xmlns:mc="http://schemas.openxmlformats.org/markup-compatibility/2006" xmlns:a14="http://schemas.microsoft.com/office/drawing/2010/main">
        <mc:Choice Requires="a14">
          <p:sp>
            <p:nvSpPr>
              <p:cNvPr id="6" name="Rectangle 5"/>
              <p:cNvSpPr/>
              <p:nvPr/>
            </p:nvSpPr>
            <p:spPr>
              <a:xfrm>
                <a:off x="2273678" y="4970241"/>
                <a:ext cx="7249068" cy="1194100"/>
              </a:xfrm>
              <a:prstGeom prst="rect">
                <a:avLst/>
              </a:prstGeom>
            </p:spPr>
            <p:txBody>
              <a:bodyPr wrap="square">
                <a:spAutoFit/>
              </a:bodyPr>
              <a:lstStyle/>
              <a:p>
                <a:pPr defTabSz="915680"/>
                <a14:m>
                  <m:oMathPara xmlns:m="http://schemas.openxmlformats.org/officeDocument/2006/math">
                    <m:oMathParaPr>
                      <m:jc m:val="centerGroup"/>
                    </m:oMathParaPr>
                    <m:oMath xmlns:m="http://schemas.openxmlformats.org/officeDocument/2006/math">
                      <m:f>
                        <m:fPr>
                          <m:ctrlPr>
                            <a:rPr lang="en-US" sz="2804" i="1">
                              <a:solidFill>
                                <a:srgbClr val="000000"/>
                              </a:solidFill>
                              <a:latin typeface="Cambria Math" panose="02040503050406030204" pitchFamily="18" charset="0"/>
                            </a:rPr>
                          </m:ctrlPr>
                        </m:fPr>
                        <m:num>
                          <m:r>
                            <a:rPr lang="en-US" sz="2804" i="1">
                              <a:solidFill>
                                <a:srgbClr val="000000"/>
                              </a:solidFill>
                              <a:latin typeface="Cambria Math" panose="02040503050406030204" pitchFamily="18" charset="0"/>
                            </a:rPr>
                            <m:t>𝑅</m:t>
                          </m:r>
                        </m:num>
                        <m:den>
                          <m:rad>
                            <m:radPr>
                              <m:degHide m:val="on"/>
                              <m:ctrlPr>
                                <a:rPr lang="en-US" sz="2804" i="1">
                                  <a:solidFill>
                                    <a:srgbClr val="000000"/>
                                  </a:solidFill>
                                  <a:latin typeface="Cambria Math" panose="02040503050406030204" pitchFamily="18" charset="0"/>
                                </a:rPr>
                              </m:ctrlPr>
                            </m:radPr>
                            <m:deg/>
                            <m:e>
                              <m:sSup>
                                <m:sSupPr>
                                  <m:ctrlPr>
                                    <a:rPr lang="en-US" sz="2804" i="1">
                                      <a:solidFill>
                                        <a:srgbClr val="000000"/>
                                      </a:solidFill>
                                      <a:latin typeface="Cambria Math" panose="02040503050406030204" pitchFamily="18" charset="0"/>
                                    </a:rPr>
                                  </m:ctrlPr>
                                </m:sSupPr>
                                <m:e>
                                  <m:r>
                                    <a:rPr lang="en-US" sz="2804" i="1">
                                      <a:solidFill>
                                        <a:srgbClr val="000000"/>
                                      </a:solidFill>
                                      <a:latin typeface="Cambria Math" panose="02040503050406030204" pitchFamily="18" charset="0"/>
                                    </a:rPr>
                                    <m:t>𝑅</m:t>
                                  </m:r>
                                </m:e>
                                <m:sup>
                                  <m:r>
                                    <a:rPr lang="en-US" sz="2804">
                                      <a:solidFill>
                                        <a:srgbClr val="000000"/>
                                      </a:solidFill>
                                      <a:latin typeface="Cambria Math" panose="02040503050406030204" pitchFamily="18" charset="0"/>
                                    </a:rPr>
                                    <m:t>2</m:t>
                                  </m:r>
                                </m:sup>
                              </m:sSup>
                              <m:r>
                                <a:rPr lang="en-US" sz="2804">
                                  <a:solidFill>
                                    <a:srgbClr val="000000"/>
                                  </a:solidFill>
                                  <a:latin typeface="Cambria Math" panose="02040503050406030204" pitchFamily="18" charset="0"/>
                                </a:rPr>
                                <m:t>+</m:t>
                              </m:r>
                              <m:sSup>
                                <m:sSupPr>
                                  <m:ctrlPr>
                                    <a:rPr lang="en-US" sz="2804" i="1">
                                      <a:solidFill>
                                        <a:srgbClr val="000000"/>
                                      </a:solidFill>
                                      <a:latin typeface="Cambria Math" panose="02040503050406030204" pitchFamily="18" charset="0"/>
                                    </a:rPr>
                                  </m:ctrlPr>
                                </m:sSupPr>
                                <m:e>
                                  <m:r>
                                    <a:rPr lang="en-US" sz="2804" i="1">
                                      <a:solidFill>
                                        <a:srgbClr val="000000"/>
                                      </a:solidFill>
                                      <a:latin typeface="Cambria Math" panose="02040503050406030204" pitchFamily="18" charset="0"/>
                                    </a:rPr>
                                    <m:t>𝑡</m:t>
                                  </m:r>
                                  <m:r>
                                    <a:rPr lang="en-US" sz="2804" i="1">
                                      <a:solidFill>
                                        <a:srgbClr val="000000"/>
                                      </a:solidFill>
                                      <a:latin typeface="Cambria Math" panose="02040503050406030204" pitchFamily="18" charset="0"/>
                                    </a:rPr>
                                    <m:t>′</m:t>
                                  </m:r>
                                </m:e>
                                <m:sup>
                                  <m:r>
                                    <a:rPr lang="en-US" sz="2804">
                                      <a:solidFill>
                                        <a:srgbClr val="000000"/>
                                      </a:solidFill>
                                      <a:latin typeface="Cambria Math" panose="02040503050406030204" pitchFamily="18" charset="0"/>
                                    </a:rPr>
                                    <m:t>2</m:t>
                                  </m:r>
                                </m:sup>
                              </m:sSup>
                              <m:r>
                                <a:rPr lang="en-US" sz="2804">
                                  <a:solidFill>
                                    <a:srgbClr val="000000"/>
                                  </a:solidFill>
                                  <a:latin typeface="Cambria Math" panose="02040503050406030204" pitchFamily="18" charset="0"/>
                                </a:rPr>
                                <m:t>+</m:t>
                              </m:r>
                              <m:sSup>
                                <m:sSupPr>
                                  <m:ctrlPr>
                                    <a:rPr lang="en-US" sz="2804" i="1">
                                      <a:solidFill>
                                        <a:srgbClr val="000000"/>
                                      </a:solidFill>
                                      <a:latin typeface="Cambria Math" panose="02040503050406030204" pitchFamily="18" charset="0"/>
                                    </a:rPr>
                                  </m:ctrlPr>
                                </m:sSupPr>
                                <m:e>
                                  <m:r>
                                    <m:rPr>
                                      <m:sty m:val="p"/>
                                    </m:rPr>
                                    <a:rPr lang="el-GR" sz="2804" i="1">
                                      <a:solidFill>
                                        <a:srgbClr val="000000"/>
                                      </a:solidFill>
                                      <a:latin typeface="Cambria Math" panose="02040503050406030204" pitchFamily="18" charset="0"/>
                                    </a:rPr>
                                    <m:t>ϛ</m:t>
                                  </m:r>
                                </m:e>
                                <m:sup>
                                  <m:r>
                                    <a:rPr lang="en-US" sz="2804">
                                      <a:solidFill>
                                        <a:srgbClr val="000000"/>
                                      </a:solidFill>
                                      <a:latin typeface="Cambria Math" panose="02040503050406030204" pitchFamily="18" charset="0"/>
                                    </a:rPr>
                                    <m:t>2</m:t>
                                  </m:r>
                                </m:sup>
                              </m:sSup>
                            </m:e>
                          </m:rad>
                        </m:den>
                      </m:f>
                      <m:r>
                        <a:rPr lang="en-US" sz="2804">
                          <a:solidFill>
                            <a:srgbClr val="FF0000"/>
                          </a:solidFill>
                          <a:latin typeface="Cambria Math" panose="02040503050406030204" pitchFamily="18" charset="0"/>
                        </a:rPr>
                        <m:t>=</m:t>
                      </m:r>
                      <m:f>
                        <m:fPr>
                          <m:ctrlPr>
                            <a:rPr lang="en-US" sz="2804" i="1">
                              <a:solidFill>
                                <a:srgbClr val="FF0000"/>
                              </a:solidFill>
                              <a:latin typeface="Cambria Math" panose="02040503050406030204" pitchFamily="18" charset="0"/>
                            </a:rPr>
                          </m:ctrlPr>
                        </m:fPr>
                        <m:num>
                          <m:rad>
                            <m:radPr>
                              <m:degHide m:val="on"/>
                              <m:ctrlPr>
                                <a:rPr lang="en-US" sz="2804" i="1">
                                  <a:solidFill>
                                    <a:srgbClr val="FF0000"/>
                                  </a:solidFill>
                                  <a:latin typeface="Cambria Math" panose="02040503050406030204" pitchFamily="18" charset="0"/>
                                </a:rPr>
                              </m:ctrlPr>
                            </m:radPr>
                            <m:deg/>
                            <m:e>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𝑅</m:t>
                                  </m:r>
                                </m:e>
                                <m:sup>
                                  <m:r>
                                    <a:rPr lang="en-US" sz="2804">
                                      <a:solidFill>
                                        <a:srgbClr val="FF0000"/>
                                      </a:solidFill>
                                      <a:latin typeface="Cambria Math" panose="02040503050406030204" pitchFamily="18" charset="0"/>
                                    </a:rPr>
                                    <m:t>2</m:t>
                                  </m:r>
                                </m:sup>
                              </m:sSup>
                              <m:r>
                                <a:rPr lang="en-US" sz="2804">
                                  <a:solidFill>
                                    <a:srgbClr val="FF0000"/>
                                  </a:solidFill>
                                  <a:latin typeface="Cambria Math" panose="02040503050406030204" pitchFamily="18" charset="0"/>
                                </a:rPr>
                                <m:t>+</m:t>
                              </m:r>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𝑡</m:t>
                                  </m:r>
                                  <m:r>
                                    <a:rPr lang="en-US" sz="2804" i="1">
                                      <a:solidFill>
                                        <a:srgbClr val="FF0000"/>
                                      </a:solidFill>
                                      <a:latin typeface="Cambria Math" panose="02040503050406030204" pitchFamily="18" charset="0"/>
                                    </a:rPr>
                                    <m:t>′</m:t>
                                  </m:r>
                                </m:e>
                                <m:sup>
                                  <m:r>
                                    <a:rPr lang="en-US" sz="2804">
                                      <a:solidFill>
                                        <a:srgbClr val="FF0000"/>
                                      </a:solidFill>
                                      <a:latin typeface="Cambria Math" panose="02040503050406030204" pitchFamily="18" charset="0"/>
                                    </a:rPr>
                                    <m:t>2</m:t>
                                  </m:r>
                                </m:sup>
                              </m:sSup>
                            </m:e>
                          </m:rad>
                        </m:num>
                        <m:den>
                          <m:rad>
                            <m:radPr>
                              <m:degHide m:val="on"/>
                              <m:ctrlPr>
                                <a:rPr lang="en-US" sz="2804" i="1">
                                  <a:solidFill>
                                    <a:srgbClr val="FF0000"/>
                                  </a:solidFill>
                                  <a:latin typeface="Cambria Math" panose="02040503050406030204" pitchFamily="18" charset="0"/>
                                </a:rPr>
                              </m:ctrlPr>
                            </m:radPr>
                            <m:deg/>
                            <m:e>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𝑅</m:t>
                                  </m:r>
                                </m:e>
                                <m:sup>
                                  <m:r>
                                    <a:rPr lang="en-US" sz="2804">
                                      <a:solidFill>
                                        <a:srgbClr val="FF0000"/>
                                      </a:solidFill>
                                      <a:latin typeface="Cambria Math" panose="02040503050406030204" pitchFamily="18" charset="0"/>
                                    </a:rPr>
                                    <m:t>2</m:t>
                                  </m:r>
                                </m:sup>
                              </m:sSup>
                              <m:r>
                                <a:rPr lang="en-US" sz="2804">
                                  <a:solidFill>
                                    <a:srgbClr val="FF0000"/>
                                  </a:solidFill>
                                  <a:latin typeface="Cambria Math" panose="02040503050406030204" pitchFamily="18" charset="0"/>
                                </a:rPr>
                                <m:t>+</m:t>
                              </m:r>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𝑡</m:t>
                                  </m:r>
                                  <m:r>
                                    <a:rPr lang="en-US" sz="2804" i="1">
                                      <a:solidFill>
                                        <a:srgbClr val="FF0000"/>
                                      </a:solidFill>
                                      <a:latin typeface="Cambria Math" panose="02040503050406030204" pitchFamily="18" charset="0"/>
                                    </a:rPr>
                                    <m:t>′</m:t>
                                  </m:r>
                                </m:e>
                                <m:sup>
                                  <m:r>
                                    <a:rPr lang="en-US" sz="2804">
                                      <a:solidFill>
                                        <a:srgbClr val="FF0000"/>
                                      </a:solidFill>
                                      <a:latin typeface="Cambria Math" panose="02040503050406030204" pitchFamily="18" charset="0"/>
                                    </a:rPr>
                                    <m:t>2</m:t>
                                  </m:r>
                                </m:sup>
                              </m:sSup>
                              <m:r>
                                <a:rPr lang="en-US" sz="2804">
                                  <a:solidFill>
                                    <a:srgbClr val="FF0000"/>
                                  </a:solidFill>
                                  <a:latin typeface="Cambria Math" panose="02040503050406030204" pitchFamily="18" charset="0"/>
                                </a:rPr>
                                <m:t>+</m:t>
                              </m:r>
                              <m:sSup>
                                <m:sSupPr>
                                  <m:ctrlPr>
                                    <a:rPr lang="en-US" sz="2804" i="1">
                                      <a:solidFill>
                                        <a:srgbClr val="FF0000"/>
                                      </a:solidFill>
                                      <a:latin typeface="Cambria Math" panose="02040503050406030204" pitchFamily="18" charset="0"/>
                                    </a:rPr>
                                  </m:ctrlPr>
                                </m:sSupPr>
                                <m:e>
                                  <m:r>
                                    <m:rPr>
                                      <m:sty m:val="p"/>
                                    </m:rPr>
                                    <a:rPr lang="el-GR" sz="2804" i="1">
                                      <a:solidFill>
                                        <a:srgbClr val="FF0000"/>
                                      </a:solidFill>
                                      <a:latin typeface="Cambria Math" panose="02040503050406030204" pitchFamily="18" charset="0"/>
                                    </a:rPr>
                                    <m:t>ϛ</m:t>
                                  </m:r>
                                </m:e>
                                <m:sup>
                                  <m:r>
                                    <a:rPr lang="en-US" sz="2804">
                                      <a:solidFill>
                                        <a:srgbClr val="FF0000"/>
                                      </a:solidFill>
                                      <a:latin typeface="Cambria Math" panose="02040503050406030204" pitchFamily="18" charset="0"/>
                                    </a:rPr>
                                    <m:t>2</m:t>
                                  </m:r>
                                </m:sup>
                              </m:sSup>
                            </m:e>
                          </m:rad>
                        </m:den>
                      </m:f>
                      <m:r>
                        <a:rPr lang="en-US" sz="2804" i="1">
                          <a:solidFill>
                            <a:srgbClr val="FF0000"/>
                          </a:solidFill>
                          <a:latin typeface="Cambria Math" panose="02040503050406030204" pitchFamily="18" charset="0"/>
                        </a:rPr>
                        <m:t>∙</m:t>
                      </m:r>
                      <m:f>
                        <m:fPr>
                          <m:ctrlPr>
                            <a:rPr lang="en-US" sz="2804" i="1">
                              <a:solidFill>
                                <a:srgbClr val="00B050"/>
                              </a:solidFill>
                              <a:latin typeface="Cambria Math" panose="02040503050406030204" pitchFamily="18" charset="0"/>
                            </a:rPr>
                          </m:ctrlPr>
                        </m:fPr>
                        <m:num>
                          <m:r>
                            <a:rPr lang="en-US" sz="2804" i="1">
                              <a:solidFill>
                                <a:srgbClr val="00B050"/>
                              </a:solidFill>
                              <a:latin typeface="Cambria Math" panose="02040503050406030204" pitchFamily="18" charset="0"/>
                            </a:rPr>
                            <m:t>𝑅</m:t>
                          </m:r>
                        </m:num>
                        <m:den>
                          <m:rad>
                            <m:radPr>
                              <m:degHide m:val="on"/>
                              <m:ctrlPr>
                                <a:rPr lang="en-US" sz="2804" i="1">
                                  <a:solidFill>
                                    <a:srgbClr val="00B050"/>
                                  </a:solidFill>
                                  <a:latin typeface="Cambria Math" panose="02040503050406030204" pitchFamily="18" charset="0"/>
                                </a:rPr>
                              </m:ctrlPr>
                            </m:radPr>
                            <m:deg/>
                            <m:e>
                              <m:sSup>
                                <m:sSupPr>
                                  <m:ctrlPr>
                                    <a:rPr lang="en-US" sz="2804" i="1">
                                      <a:solidFill>
                                        <a:srgbClr val="00B050"/>
                                      </a:solidFill>
                                      <a:latin typeface="Cambria Math" panose="02040503050406030204" pitchFamily="18" charset="0"/>
                                    </a:rPr>
                                  </m:ctrlPr>
                                </m:sSupPr>
                                <m:e>
                                  <m:r>
                                    <a:rPr lang="en-US" sz="2804" i="1">
                                      <a:solidFill>
                                        <a:srgbClr val="00B050"/>
                                      </a:solidFill>
                                      <a:latin typeface="Cambria Math" panose="02040503050406030204" pitchFamily="18" charset="0"/>
                                    </a:rPr>
                                    <m:t>𝑅</m:t>
                                  </m:r>
                                </m:e>
                                <m:sup>
                                  <m:r>
                                    <a:rPr lang="en-US" sz="2804">
                                      <a:solidFill>
                                        <a:srgbClr val="00B050"/>
                                      </a:solidFill>
                                      <a:latin typeface="Cambria Math" panose="02040503050406030204" pitchFamily="18" charset="0"/>
                                    </a:rPr>
                                    <m:t>2</m:t>
                                  </m:r>
                                </m:sup>
                              </m:sSup>
                              <m:r>
                                <a:rPr lang="en-US" sz="2804">
                                  <a:solidFill>
                                    <a:srgbClr val="00B050"/>
                                  </a:solidFill>
                                  <a:latin typeface="Cambria Math" panose="02040503050406030204" pitchFamily="18" charset="0"/>
                                </a:rPr>
                                <m:t>+</m:t>
                              </m:r>
                              <m:sSup>
                                <m:sSupPr>
                                  <m:ctrlPr>
                                    <a:rPr lang="en-US" sz="2804" i="1">
                                      <a:solidFill>
                                        <a:srgbClr val="00B050"/>
                                      </a:solidFill>
                                      <a:latin typeface="Cambria Math" panose="02040503050406030204" pitchFamily="18" charset="0"/>
                                    </a:rPr>
                                  </m:ctrlPr>
                                </m:sSupPr>
                                <m:e>
                                  <m:r>
                                    <a:rPr lang="en-US" sz="2804" i="1">
                                      <a:solidFill>
                                        <a:srgbClr val="00B050"/>
                                      </a:solidFill>
                                      <a:latin typeface="Cambria Math" panose="02040503050406030204" pitchFamily="18" charset="0"/>
                                    </a:rPr>
                                    <m:t>𝑡</m:t>
                                  </m:r>
                                  <m:r>
                                    <a:rPr lang="en-US" sz="2804" i="1">
                                      <a:solidFill>
                                        <a:srgbClr val="00B050"/>
                                      </a:solidFill>
                                      <a:latin typeface="Cambria Math" panose="02040503050406030204" pitchFamily="18" charset="0"/>
                                    </a:rPr>
                                    <m:t>′</m:t>
                                  </m:r>
                                </m:e>
                                <m:sup>
                                  <m:r>
                                    <a:rPr lang="en-US" sz="2804">
                                      <a:solidFill>
                                        <a:srgbClr val="00B050"/>
                                      </a:solidFill>
                                      <a:latin typeface="Cambria Math" panose="02040503050406030204" pitchFamily="18" charset="0"/>
                                    </a:rPr>
                                    <m:t>2</m:t>
                                  </m:r>
                                </m:sup>
                              </m:sSup>
                            </m:e>
                          </m:rad>
                        </m:den>
                      </m:f>
                    </m:oMath>
                  </m:oMathPara>
                </a14:m>
                <a:endParaRPr lang="en-US" sz="3204" dirty="0">
                  <a:solidFill>
                    <a:srgbClr val="00B050"/>
                  </a:solidFill>
                  <a:latin typeface="Arial" panose="020B0604020202020204" pitchFamily="34" charset="0"/>
                  <a:ea typeface="ＭＳ Ｐゴシック" panose="020B0600070205080204" pitchFamily="34" charset="-128"/>
                </a:endParaRPr>
              </a:p>
            </p:txBody>
          </p:sp>
        </mc:Choice>
        <mc:Fallback xmlns="">
          <p:sp>
            <p:nvSpPr>
              <p:cNvPr id="6" name="Rectangle 5"/>
              <p:cNvSpPr>
                <a:spLocks noRot="1" noChangeAspect="1" noMove="1" noResize="1" noEditPoints="1" noAdjustHandles="1" noChangeArrowheads="1" noChangeShapeType="1" noTextEdit="1"/>
              </p:cNvSpPr>
              <p:nvPr/>
            </p:nvSpPr>
            <p:spPr>
              <a:xfrm>
                <a:off x="2273678" y="4970241"/>
                <a:ext cx="7249068" cy="1194100"/>
              </a:xfrm>
              <a:prstGeom prst="rect">
                <a:avLst/>
              </a:prstGeom>
              <a:blipFill>
                <a:blip r:embed="rId3"/>
                <a:stretch>
                  <a:fillRect/>
                </a:stretch>
              </a:blipFill>
            </p:spPr>
            <p:txBody>
              <a:bodyPr/>
              <a:lstStyle/>
              <a:p>
                <a:r>
                  <a:rPr lang="en-US">
                    <a:noFill/>
                  </a:rPr>
                  <a:t> </a:t>
                </a:r>
              </a:p>
            </p:txBody>
          </p:sp>
        </mc:Fallback>
      </mc:AlternateContent>
      <p:sp>
        <p:nvSpPr>
          <p:cNvPr id="3" name="Arc 2"/>
          <p:cNvSpPr/>
          <p:nvPr/>
        </p:nvSpPr>
        <p:spPr bwMode="auto">
          <a:xfrm>
            <a:off x="6477530" y="2360716"/>
            <a:ext cx="305224" cy="686754"/>
          </a:xfrm>
          <a:prstGeom prst="arc">
            <a:avLst>
              <a:gd name="adj1" fmla="val 16200000"/>
              <a:gd name="adj2" fmla="val 3743456"/>
            </a:avLst>
          </a:prstGeom>
          <a:noFill/>
          <a:ln w="25400" cap="flat" cmpd="sng" algn="ctr">
            <a:solidFill>
              <a:srgbClr val="FF0000"/>
            </a:solidFill>
            <a:prstDash val="dash"/>
            <a:round/>
            <a:headEnd type="none" w="med" len="med"/>
            <a:tailEnd type="none" w="med" len="med"/>
          </a:ln>
          <a:effectLst/>
        </p:spPr>
        <p:txBody>
          <a:bodyPr vert="horz" wrap="square" lIns="91567" tIns="45784" rIns="91567" bIns="45784" numCol="1" rtlCol="0" anchor="t" anchorCtr="0" compatLnSpc="1">
            <a:prstTxWarp prst="textNoShape">
              <a:avLst/>
            </a:prstTxWarp>
          </a:bodyPr>
          <a:lstStyle/>
          <a:p>
            <a:pPr defTabSz="915680"/>
            <a:endParaRPr lang="en-US" sz="2403">
              <a:solidFill>
                <a:srgbClr val="000000"/>
              </a:solidFill>
            </a:endParaRPr>
          </a:p>
        </p:txBody>
      </p:sp>
      <p:sp>
        <p:nvSpPr>
          <p:cNvPr id="7" name="Arc 6"/>
          <p:cNvSpPr/>
          <p:nvPr/>
        </p:nvSpPr>
        <p:spPr bwMode="auto">
          <a:xfrm rot="1800000">
            <a:off x="6615965" y="2992241"/>
            <a:ext cx="309788" cy="421199"/>
          </a:xfrm>
          <a:prstGeom prst="arc">
            <a:avLst>
              <a:gd name="adj1" fmla="val 16200000"/>
              <a:gd name="adj2" fmla="val 3743456"/>
            </a:avLst>
          </a:prstGeom>
          <a:noFill/>
          <a:ln w="25400" cap="flat" cmpd="sng" algn="ctr">
            <a:solidFill>
              <a:srgbClr val="00B050"/>
            </a:solidFill>
            <a:prstDash val="dash"/>
            <a:round/>
            <a:headEnd type="none" w="med" len="med"/>
            <a:tailEnd type="none" w="med" len="med"/>
          </a:ln>
          <a:effectLst/>
        </p:spPr>
        <p:txBody>
          <a:bodyPr vert="horz" wrap="square" lIns="91567" tIns="45784" rIns="91567" bIns="45784" numCol="1" rtlCol="0" anchor="t" anchorCtr="0" compatLnSpc="1">
            <a:prstTxWarp prst="textNoShape">
              <a:avLst/>
            </a:prstTxWarp>
          </a:bodyPr>
          <a:lstStyle/>
          <a:p>
            <a:pPr defTabSz="915680"/>
            <a:endParaRPr lang="en-US" sz="2403">
              <a:solidFill>
                <a:srgbClr val="000000"/>
              </a:solidFill>
            </a:endParaRPr>
          </a:p>
        </p:txBody>
      </p:sp>
      <p:sp>
        <p:nvSpPr>
          <p:cNvPr id="8" name="Rectangle 7"/>
          <p:cNvSpPr/>
          <p:nvPr/>
        </p:nvSpPr>
        <p:spPr>
          <a:xfrm>
            <a:off x="6531417" y="2940836"/>
            <a:ext cx="305224" cy="400666"/>
          </a:xfrm>
          <a:prstGeom prst="rect">
            <a:avLst/>
          </a:prstGeom>
        </p:spPr>
        <p:txBody>
          <a:bodyPr wrap="square">
            <a:spAutoFit/>
          </a:bodyPr>
          <a:lstStyle/>
          <a:p>
            <a:pPr defTabSz="915680"/>
            <a:r>
              <a:rPr lang="el-GR" sz="2003" dirty="0">
                <a:solidFill>
                  <a:srgbClr val="00B050"/>
                </a:solidFill>
                <a:latin typeface="Arial" panose="020B0604020202020204" pitchFamily="34" charset="0"/>
                <a:ea typeface="ＭＳ Ｐゴシック" panose="020B0600070205080204" pitchFamily="34" charset="-128"/>
              </a:rPr>
              <a:t>β</a:t>
            </a:r>
            <a:endParaRPr lang="en-US" sz="2003" dirty="0">
              <a:solidFill>
                <a:srgbClr val="00B050"/>
              </a:solidFill>
              <a:latin typeface="Arial" panose="020B0604020202020204" pitchFamily="34" charset="0"/>
              <a:ea typeface="ＭＳ Ｐゴシック" panose="020B0600070205080204" pitchFamily="34" charset="-128"/>
            </a:endParaRPr>
          </a:p>
        </p:txBody>
      </p:sp>
      <p:sp>
        <p:nvSpPr>
          <p:cNvPr id="9" name="Rectangle 8"/>
          <p:cNvSpPr/>
          <p:nvPr/>
        </p:nvSpPr>
        <p:spPr>
          <a:xfrm>
            <a:off x="6423643" y="2450443"/>
            <a:ext cx="305224" cy="400666"/>
          </a:xfrm>
          <a:prstGeom prst="rect">
            <a:avLst/>
          </a:prstGeom>
        </p:spPr>
        <p:txBody>
          <a:bodyPr wrap="square">
            <a:spAutoFit/>
          </a:bodyPr>
          <a:lstStyle/>
          <a:p>
            <a:pPr defTabSz="915680"/>
            <a:r>
              <a:rPr lang="el-GR" sz="2003" dirty="0">
                <a:solidFill>
                  <a:srgbClr val="FF0000"/>
                </a:solidFill>
                <a:latin typeface="Arial" panose="020B0604020202020204" pitchFamily="34" charset="0"/>
                <a:ea typeface="ＭＳ Ｐゴシック" panose="020B0600070205080204" pitchFamily="34" charset="-128"/>
              </a:rPr>
              <a:t>α</a:t>
            </a:r>
            <a:endParaRPr lang="en-US" sz="2003" dirty="0">
              <a:solidFill>
                <a:srgbClr val="FF0000"/>
              </a:solidFill>
              <a:latin typeface="Arial" panose="020B0604020202020204" pitchFamily="34" charset="0"/>
              <a:ea typeface="ＭＳ Ｐゴシック" panose="020B0600070205080204" pitchFamily="34" charset="-128"/>
            </a:endParaRPr>
          </a:p>
        </p:txBody>
      </p:sp>
      <p:pic>
        <p:nvPicPr>
          <p:cNvPr id="10"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10" y="3945466"/>
            <a:ext cx="2041185" cy="1004695"/>
          </a:xfrm>
          <a:prstGeom prst="rect">
            <a:avLst/>
          </a:prstGeom>
          <a:noFill/>
          <a:ln>
            <a:noFill/>
          </a:ln>
          <a:effectLst/>
        </p:spPr>
      </p:pic>
      <p:sp>
        <p:nvSpPr>
          <p:cNvPr id="11" name="TextBox 10"/>
          <p:cNvSpPr txBox="1"/>
          <p:nvPr/>
        </p:nvSpPr>
        <p:spPr>
          <a:xfrm>
            <a:off x="1677415" y="3141319"/>
            <a:ext cx="2181974" cy="1200329"/>
          </a:xfrm>
          <a:prstGeom prst="rect">
            <a:avLst/>
          </a:prstGeom>
          <a:noFill/>
        </p:spPr>
        <p:txBody>
          <a:bodyPr wrap="square" rtlCol="0">
            <a:spAutoFit/>
          </a:bodyPr>
          <a:lstStyle/>
          <a:p>
            <a:pPr defTabSz="915680"/>
            <a:r>
              <a:rPr lang="en-US" b="1" kern="0" dirty="0">
                <a:latin typeface="Arial" panose="020B0604020202020204" pitchFamily="34" charset="0"/>
                <a:ea typeface="ＭＳ Ｐゴシック" panose="020B0600070205080204" pitchFamily="34" charset="-128"/>
              </a:rPr>
              <a:t>General Scanning Trajectory</a:t>
            </a:r>
            <a:endParaRPr lang="en-US" sz="2000" b="1" kern="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1952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6" dirty="0"/>
              <a:t>Obliqueness Correction</a:t>
            </a:r>
          </a:p>
        </p:txBody>
      </p:sp>
      <p:pic>
        <p:nvPicPr>
          <p:cNvPr id="2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59083" y="1636898"/>
            <a:ext cx="4742098" cy="194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25" name="Rectangle 24"/>
          <p:cNvSpPr>
            <a:spLocks noChangeArrowheads="1"/>
          </p:cNvSpPr>
          <p:nvPr/>
        </p:nvSpPr>
        <p:spPr bwMode="auto">
          <a:xfrm>
            <a:off x="5853790" y="1829252"/>
            <a:ext cx="880698" cy="599320"/>
          </a:xfrm>
          <a:prstGeom prst="rect">
            <a:avLst/>
          </a:prstGeom>
          <a:noFill/>
          <a:ln w="508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rgbClr val="FAFD00"/>
                </a:solidFill>
                <a:latin typeface="Arial" panose="020B0604020202020204" pitchFamily="34" charset="0"/>
              </a:defRPr>
            </a:lvl1pPr>
            <a:lvl2pPr marL="742950" indent="-285750">
              <a:defRPr sz="3200" b="1">
                <a:solidFill>
                  <a:srgbClr val="FAFD00"/>
                </a:solidFill>
                <a:latin typeface="Arial" panose="020B0604020202020204" pitchFamily="34" charset="0"/>
              </a:defRPr>
            </a:lvl2pPr>
            <a:lvl3pPr marL="1143000" indent="-228600">
              <a:defRPr sz="3200" b="1">
                <a:solidFill>
                  <a:srgbClr val="FAFD00"/>
                </a:solidFill>
                <a:latin typeface="Arial" panose="020B0604020202020204" pitchFamily="34" charset="0"/>
              </a:defRPr>
            </a:lvl3pPr>
            <a:lvl4pPr marL="1600200" indent="-228600">
              <a:defRPr sz="3200" b="1">
                <a:solidFill>
                  <a:srgbClr val="FAFD00"/>
                </a:solidFill>
                <a:latin typeface="Arial" panose="020B0604020202020204" pitchFamily="34" charset="0"/>
              </a:defRPr>
            </a:lvl4pPr>
            <a:lvl5pPr marL="2057400" indent="-228600">
              <a:defRPr sz="3200" b="1">
                <a:solidFill>
                  <a:srgbClr val="FAFD00"/>
                </a:solidFill>
                <a:latin typeface="Arial" panose="020B0604020202020204" pitchFamily="34" charset="0"/>
              </a:defRPr>
            </a:lvl5pPr>
            <a:lvl6pPr marL="2514600" indent="-228600" eaLnBrk="0" fontAlgn="base" hangingPunct="0">
              <a:spcBef>
                <a:spcPct val="0"/>
              </a:spcBef>
              <a:spcAft>
                <a:spcPct val="0"/>
              </a:spcAft>
              <a:defRPr sz="3200" b="1">
                <a:solidFill>
                  <a:srgbClr val="FAFD00"/>
                </a:solidFill>
                <a:latin typeface="Arial" panose="020B0604020202020204" pitchFamily="34" charset="0"/>
              </a:defRPr>
            </a:lvl6pPr>
            <a:lvl7pPr marL="2971800" indent="-228600" eaLnBrk="0" fontAlgn="base" hangingPunct="0">
              <a:spcBef>
                <a:spcPct val="0"/>
              </a:spcBef>
              <a:spcAft>
                <a:spcPct val="0"/>
              </a:spcAft>
              <a:defRPr sz="3200" b="1">
                <a:solidFill>
                  <a:srgbClr val="FAFD00"/>
                </a:solidFill>
                <a:latin typeface="Arial" panose="020B0604020202020204" pitchFamily="34" charset="0"/>
              </a:defRPr>
            </a:lvl7pPr>
            <a:lvl8pPr marL="3429000" indent="-228600" eaLnBrk="0" fontAlgn="base" hangingPunct="0">
              <a:spcBef>
                <a:spcPct val="0"/>
              </a:spcBef>
              <a:spcAft>
                <a:spcPct val="0"/>
              </a:spcAft>
              <a:defRPr sz="3200" b="1">
                <a:solidFill>
                  <a:srgbClr val="FAFD00"/>
                </a:solidFill>
                <a:latin typeface="Arial" panose="020B0604020202020204" pitchFamily="34" charset="0"/>
              </a:defRPr>
            </a:lvl8pPr>
            <a:lvl9pPr marL="3886200" indent="-228600" eaLnBrk="0" fontAlgn="base" hangingPunct="0">
              <a:spcBef>
                <a:spcPct val="0"/>
              </a:spcBef>
              <a:spcAft>
                <a:spcPct val="0"/>
              </a:spcAft>
              <a:defRPr sz="3200" b="1">
                <a:solidFill>
                  <a:srgbClr val="FAFD00"/>
                </a:solidFill>
                <a:latin typeface="Arial" panose="020B0604020202020204" pitchFamily="34" charset="0"/>
              </a:defRPr>
            </a:lvl9pPr>
          </a:lstStyle>
          <a:p>
            <a:pPr defTabSz="915680">
              <a:lnSpc>
                <a:spcPct val="90000"/>
              </a:lnSpc>
            </a:pPr>
            <a:endParaRPr lang="en-US" altLang="en-US" sz="3204">
              <a:ea typeface="ＭＳ Ｐゴシック"/>
            </a:endParaRPr>
          </a:p>
        </p:txBody>
      </p:sp>
      <p:pic>
        <p:nvPicPr>
          <p:cNvPr id="26" name="Picture 25"/>
          <p:cNvPicPr>
            <a:picLocks noChangeAspect="1"/>
          </p:cNvPicPr>
          <p:nvPr/>
        </p:nvPicPr>
        <p:blipFill>
          <a:blip r:embed="rId4"/>
          <a:stretch>
            <a:fillRect/>
          </a:stretch>
        </p:blipFill>
        <p:spPr>
          <a:xfrm>
            <a:off x="2923957" y="3544548"/>
            <a:ext cx="4877224" cy="1750799"/>
          </a:xfrm>
          <a:prstGeom prst="rect">
            <a:avLst/>
          </a:prstGeom>
        </p:spPr>
      </p:pic>
      <p:sp>
        <p:nvSpPr>
          <p:cNvPr id="27" name="Rectangle 26"/>
          <p:cNvSpPr>
            <a:spLocks noChangeArrowheads="1"/>
          </p:cNvSpPr>
          <p:nvPr/>
        </p:nvSpPr>
        <p:spPr bwMode="auto">
          <a:xfrm>
            <a:off x="5294241" y="4011536"/>
            <a:ext cx="1462531" cy="642327"/>
          </a:xfrm>
          <a:prstGeom prst="rect">
            <a:avLst/>
          </a:prstGeom>
          <a:noFill/>
          <a:ln w="508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rgbClr val="FAFD00"/>
                </a:solidFill>
                <a:latin typeface="Arial" panose="020B0604020202020204" pitchFamily="34" charset="0"/>
              </a:defRPr>
            </a:lvl1pPr>
            <a:lvl2pPr marL="742950" indent="-285750">
              <a:defRPr sz="3200" b="1">
                <a:solidFill>
                  <a:srgbClr val="FAFD00"/>
                </a:solidFill>
                <a:latin typeface="Arial" panose="020B0604020202020204" pitchFamily="34" charset="0"/>
              </a:defRPr>
            </a:lvl2pPr>
            <a:lvl3pPr marL="1143000" indent="-228600">
              <a:defRPr sz="3200" b="1">
                <a:solidFill>
                  <a:srgbClr val="FAFD00"/>
                </a:solidFill>
                <a:latin typeface="Arial" panose="020B0604020202020204" pitchFamily="34" charset="0"/>
              </a:defRPr>
            </a:lvl3pPr>
            <a:lvl4pPr marL="1600200" indent="-228600">
              <a:defRPr sz="3200" b="1">
                <a:solidFill>
                  <a:srgbClr val="FAFD00"/>
                </a:solidFill>
                <a:latin typeface="Arial" panose="020B0604020202020204" pitchFamily="34" charset="0"/>
              </a:defRPr>
            </a:lvl4pPr>
            <a:lvl5pPr marL="2057400" indent="-228600">
              <a:defRPr sz="3200" b="1">
                <a:solidFill>
                  <a:srgbClr val="FAFD00"/>
                </a:solidFill>
                <a:latin typeface="Arial" panose="020B0604020202020204" pitchFamily="34" charset="0"/>
              </a:defRPr>
            </a:lvl5pPr>
            <a:lvl6pPr marL="2514600" indent="-228600" eaLnBrk="0" fontAlgn="base" hangingPunct="0">
              <a:spcBef>
                <a:spcPct val="0"/>
              </a:spcBef>
              <a:spcAft>
                <a:spcPct val="0"/>
              </a:spcAft>
              <a:defRPr sz="3200" b="1">
                <a:solidFill>
                  <a:srgbClr val="FAFD00"/>
                </a:solidFill>
                <a:latin typeface="Arial" panose="020B0604020202020204" pitchFamily="34" charset="0"/>
              </a:defRPr>
            </a:lvl6pPr>
            <a:lvl7pPr marL="2971800" indent="-228600" eaLnBrk="0" fontAlgn="base" hangingPunct="0">
              <a:spcBef>
                <a:spcPct val="0"/>
              </a:spcBef>
              <a:spcAft>
                <a:spcPct val="0"/>
              </a:spcAft>
              <a:defRPr sz="3200" b="1">
                <a:solidFill>
                  <a:srgbClr val="FAFD00"/>
                </a:solidFill>
                <a:latin typeface="Arial" panose="020B0604020202020204" pitchFamily="34" charset="0"/>
              </a:defRPr>
            </a:lvl7pPr>
            <a:lvl8pPr marL="3429000" indent="-228600" eaLnBrk="0" fontAlgn="base" hangingPunct="0">
              <a:spcBef>
                <a:spcPct val="0"/>
              </a:spcBef>
              <a:spcAft>
                <a:spcPct val="0"/>
              </a:spcAft>
              <a:defRPr sz="3200" b="1">
                <a:solidFill>
                  <a:srgbClr val="FAFD00"/>
                </a:solidFill>
                <a:latin typeface="Arial" panose="020B0604020202020204" pitchFamily="34" charset="0"/>
              </a:defRPr>
            </a:lvl8pPr>
            <a:lvl9pPr marL="3886200" indent="-228600" eaLnBrk="0" fontAlgn="base" hangingPunct="0">
              <a:spcBef>
                <a:spcPct val="0"/>
              </a:spcBef>
              <a:spcAft>
                <a:spcPct val="0"/>
              </a:spcAft>
              <a:defRPr sz="3200" b="1">
                <a:solidFill>
                  <a:srgbClr val="FAFD00"/>
                </a:solidFill>
                <a:latin typeface="Arial" panose="020B0604020202020204" pitchFamily="34" charset="0"/>
              </a:defRPr>
            </a:lvl9pPr>
          </a:lstStyle>
          <a:p>
            <a:pPr defTabSz="915680">
              <a:lnSpc>
                <a:spcPct val="90000"/>
              </a:lnSpc>
            </a:pPr>
            <a:endParaRPr lang="en-US" altLang="en-US" sz="3204">
              <a:ea typeface="ＭＳ Ｐゴシック"/>
            </a:endParaRPr>
          </a:p>
        </p:txBody>
      </p:sp>
      <p:sp>
        <p:nvSpPr>
          <p:cNvPr id="28" name="TextBox 27"/>
          <p:cNvSpPr txBox="1"/>
          <p:nvPr/>
        </p:nvSpPr>
        <p:spPr>
          <a:xfrm>
            <a:off x="518745" y="1824672"/>
            <a:ext cx="2289179" cy="1571843"/>
          </a:xfrm>
          <a:prstGeom prst="rect">
            <a:avLst/>
          </a:prstGeom>
          <a:noFill/>
        </p:spPr>
        <p:txBody>
          <a:bodyPr wrap="square" rtlCol="0">
            <a:spAutoFit/>
          </a:bodyPr>
          <a:lstStyle/>
          <a:p>
            <a:pPr defTabSz="915680"/>
            <a:r>
              <a:rPr lang="en-US" sz="2403" b="1" dirty="0">
                <a:solidFill>
                  <a:srgbClr val="000000"/>
                </a:solidFill>
                <a:latin typeface="Arial" panose="020B0604020202020204" pitchFamily="34" charset="0"/>
                <a:ea typeface="ＭＳ Ｐゴシック" panose="020B0600070205080204" pitchFamily="34" charset="-128"/>
              </a:rPr>
              <a:t>Obliqueness Correction in Fan-beam Formula</a:t>
            </a:r>
          </a:p>
        </p:txBody>
      </p:sp>
      <p:sp>
        <p:nvSpPr>
          <p:cNvPr id="29" name="TextBox 28"/>
          <p:cNvSpPr txBox="1"/>
          <p:nvPr/>
        </p:nvSpPr>
        <p:spPr>
          <a:xfrm>
            <a:off x="518745" y="3634025"/>
            <a:ext cx="2289179" cy="1571843"/>
          </a:xfrm>
          <a:prstGeom prst="rect">
            <a:avLst/>
          </a:prstGeom>
          <a:noFill/>
        </p:spPr>
        <p:txBody>
          <a:bodyPr wrap="square" rtlCol="0">
            <a:spAutoFit/>
          </a:bodyPr>
          <a:lstStyle/>
          <a:p>
            <a:pPr defTabSz="915680"/>
            <a:r>
              <a:rPr lang="en-US" sz="2403" b="1" dirty="0">
                <a:solidFill>
                  <a:srgbClr val="000000"/>
                </a:solidFill>
                <a:latin typeface="Arial" panose="020B0604020202020204" pitchFamily="34" charset="0"/>
                <a:ea typeface="ＭＳ Ｐゴシック" panose="020B0600070205080204" pitchFamily="34" charset="-128"/>
              </a:rPr>
              <a:t>Obliqueness Correction in Cone-beam Formula</a:t>
            </a:r>
          </a:p>
        </p:txBody>
      </p:sp>
      <mc:AlternateContent xmlns:mc="http://schemas.openxmlformats.org/markup-compatibility/2006" xmlns:a14="http://schemas.microsoft.com/office/drawing/2010/main">
        <mc:Choice Requires="a14">
          <p:sp>
            <p:nvSpPr>
              <p:cNvPr id="9" name="Rectangle 8"/>
              <p:cNvSpPr/>
              <p:nvPr/>
            </p:nvSpPr>
            <p:spPr>
              <a:xfrm>
                <a:off x="545090" y="5314706"/>
                <a:ext cx="7249068" cy="1194100"/>
              </a:xfrm>
              <a:prstGeom prst="rect">
                <a:avLst/>
              </a:prstGeom>
            </p:spPr>
            <p:txBody>
              <a:bodyPr wrap="square">
                <a:spAutoFit/>
              </a:bodyPr>
              <a:lstStyle/>
              <a:p>
                <a:pPr defTabSz="915680"/>
                <a14:m>
                  <m:oMathPara xmlns:m="http://schemas.openxmlformats.org/officeDocument/2006/math">
                    <m:oMathParaPr>
                      <m:jc m:val="centerGroup"/>
                    </m:oMathParaPr>
                    <m:oMath xmlns:m="http://schemas.openxmlformats.org/officeDocument/2006/math">
                      <m:f>
                        <m:fPr>
                          <m:ctrlPr>
                            <a:rPr lang="en-US" sz="2804" i="1">
                              <a:latin typeface="Cambria Math" panose="02040503050406030204" pitchFamily="18" charset="0"/>
                            </a:rPr>
                          </m:ctrlPr>
                        </m:fPr>
                        <m:num>
                          <m:r>
                            <a:rPr lang="en-US" sz="2804" i="1">
                              <a:latin typeface="Cambria Math" panose="02040503050406030204" pitchFamily="18" charset="0"/>
                            </a:rPr>
                            <m:t>𝑅</m:t>
                          </m:r>
                        </m:num>
                        <m:den>
                          <m:rad>
                            <m:radPr>
                              <m:degHide m:val="on"/>
                              <m:ctrlPr>
                                <a:rPr lang="en-US" sz="2804" i="1">
                                  <a:latin typeface="Cambria Math" panose="02040503050406030204" pitchFamily="18" charset="0"/>
                                </a:rPr>
                              </m:ctrlPr>
                            </m:radPr>
                            <m:deg/>
                            <m:e>
                              <m:sSup>
                                <m:sSupPr>
                                  <m:ctrlPr>
                                    <a:rPr lang="en-US" sz="2804" i="1">
                                      <a:latin typeface="Cambria Math" panose="02040503050406030204" pitchFamily="18" charset="0"/>
                                    </a:rPr>
                                  </m:ctrlPr>
                                </m:sSupPr>
                                <m:e>
                                  <m:r>
                                    <a:rPr lang="en-US" sz="2804" i="1">
                                      <a:latin typeface="Cambria Math" panose="02040503050406030204" pitchFamily="18" charset="0"/>
                                    </a:rPr>
                                    <m:t>𝑅</m:t>
                                  </m:r>
                                </m:e>
                                <m:sup>
                                  <m:r>
                                    <a:rPr lang="en-US" sz="2804">
                                      <a:latin typeface="Cambria Math" panose="02040503050406030204" pitchFamily="18" charset="0"/>
                                    </a:rPr>
                                    <m:t>2</m:t>
                                  </m:r>
                                </m:sup>
                              </m:sSup>
                              <m:r>
                                <a:rPr lang="en-US" sz="2804">
                                  <a:latin typeface="Cambria Math" panose="02040503050406030204" pitchFamily="18" charset="0"/>
                                </a:rPr>
                                <m:t>+</m:t>
                              </m:r>
                              <m:sSup>
                                <m:sSupPr>
                                  <m:ctrlPr>
                                    <a:rPr lang="en-US" sz="2804" i="1">
                                      <a:latin typeface="Cambria Math" panose="02040503050406030204" pitchFamily="18" charset="0"/>
                                    </a:rPr>
                                  </m:ctrlPr>
                                </m:sSupPr>
                                <m:e>
                                  <m:r>
                                    <a:rPr lang="en-US" sz="2804" i="1">
                                      <a:latin typeface="Cambria Math" panose="02040503050406030204" pitchFamily="18" charset="0"/>
                                    </a:rPr>
                                    <m:t>𝑡</m:t>
                                  </m:r>
                                  <m:r>
                                    <a:rPr lang="en-US" sz="2804" i="1">
                                      <a:latin typeface="Cambria Math" panose="02040503050406030204" pitchFamily="18" charset="0"/>
                                    </a:rPr>
                                    <m:t>′</m:t>
                                  </m:r>
                                </m:e>
                                <m:sup>
                                  <m:r>
                                    <a:rPr lang="en-US" sz="2804">
                                      <a:latin typeface="Cambria Math" panose="02040503050406030204" pitchFamily="18" charset="0"/>
                                    </a:rPr>
                                    <m:t>2</m:t>
                                  </m:r>
                                </m:sup>
                              </m:sSup>
                              <m:r>
                                <a:rPr lang="en-US" sz="2804">
                                  <a:latin typeface="Cambria Math" panose="02040503050406030204" pitchFamily="18" charset="0"/>
                                </a:rPr>
                                <m:t>+</m:t>
                              </m:r>
                              <m:sSup>
                                <m:sSupPr>
                                  <m:ctrlPr>
                                    <a:rPr lang="en-US" sz="2804" i="1">
                                      <a:latin typeface="Cambria Math" panose="02040503050406030204" pitchFamily="18" charset="0"/>
                                    </a:rPr>
                                  </m:ctrlPr>
                                </m:sSupPr>
                                <m:e>
                                  <m:r>
                                    <m:rPr>
                                      <m:sty m:val="p"/>
                                    </m:rPr>
                                    <a:rPr lang="el-GR" sz="2804" i="1">
                                      <a:latin typeface="Cambria Math" panose="02040503050406030204" pitchFamily="18" charset="0"/>
                                    </a:rPr>
                                    <m:t>ϛ</m:t>
                                  </m:r>
                                </m:e>
                                <m:sup>
                                  <m:r>
                                    <a:rPr lang="en-US" sz="2804">
                                      <a:latin typeface="Cambria Math" panose="02040503050406030204" pitchFamily="18" charset="0"/>
                                    </a:rPr>
                                    <m:t>2</m:t>
                                  </m:r>
                                </m:sup>
                              </m:sSup>
                            </m:e>
                          </m:rad>
                        </m:den>
                      </m:f>
                      <m:r>
                        <a:rPr lang="en-US" sz="2804">
                          <a:latin typeface="Cambria Math" panose="02040503050406030204" pitchFamily="18" charset="0"/>
                        </a:rPr>
                        <m:t>=</m:t>
                      </m:r>
                      <m:f>
                        <m:fPr>
                          <m:ctrlPr>
                            <a:rPr lang="en-US" sz="2804" i="1">
                              <a:solidFill>
                                <a:srgbClr val="FF0000"/>
                              </a:solidFill>
                              <a:latin typeface="Cambria Math" panose="02040503050406030204" pitchFamily="18" charset="0"/>
                            </a:rPr>
                          </m:ctrlPr>
                        </m:fPr>
                        <m:num>
                          <m:rad>
                            <m:radPr>
                              <m:degHide m:val="on"/>
                              <m:ctrlPr>
                                <a:rPr lang="en-US" sz="2804" i="1">
                                  <a:solidFill>
                                    <a:srgbClr val="FF0000"/>
                                  </a:solidFill>
                                  <a:latin typeface="Cambria Math" panose="02040503050406030204" pitchFamily="18" charset="0"/>
                                </a:rPr>
                              </m:ctrlPr>
                            </m:radPr>
                            <m:deg/>
                            <m:e>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𝑅</m:t>
                                  </m:r>
                                </m:e>
                                <m:sup>
                                  <m:r>
                                    <a:rPr lang="en-US" sz="2804">
                                      <a:solidFill>
                                        <a:srgbClr val="FF0000"/>
                                      </a:solidFill>
                                      <a:latin typeface="Cambria Math" panose="02040503050406030204" pitchFamily="18" charset="0"/>
                                    </a:rPr>
                                    <m:t>2</m:t>
                                  </m:r>
                                </m:sup>
                              </m:sSup>
                              <m:r>
                                <a:rPr lang="en-US" sz="2804">
                                  <a:solidFill>
                                    <a:srgbClr val="FF0000"/>
                                  </a:solidFill>
                                  <a:latin typeface="Cambria Math" panose="02040503050406030204" pitchFamily="18" charset="0"/>
                                </a:rPr>
                                <m:t>+</m:t>
                              </m:r>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𝑡</m:t>
                                  </m:r>
                                  <m:r>
                                    <a:rPr lang="en-US" sz="2804" i="1">
                                      <a:solidFill>
                                        <a:srgbClr val="FF0000"/>
                                      </a:solidFill>
                                      <a:latin typeface="Cambria Math" panose="02040503050406030204" pitchFamily="18" charset="0"/>
                                    </a:rPr>
                                    <m:t>′</m:t>
                                  </m:r>
                                </m:e>
                                <m:sup>
                                  <m:r>
                                    <a:rPr lang="en-US" sz="2804">
                                      <a:solidFill>
                                        <a:srgbClr val="FF0000"/>
                                      </a:solidFill>
                                      <a:latin typeface="Cambria Math" panose="02040503050406030204" pitchFamily="18" charset="0"/>
                                    </a:rPr>
                                    <m:t>2</m:t>
                                  </m:r>
                                </m:sup>
                              </m:sSup>
                            </m:e>
                          </m:rad>
                        </m:num>
                        <m:den>
                          <m:rad>
                            <m:radPr>
                              <m:degHide m:val="on"/>
                              <m:ctrlPr>
                                <a:rPr lang="en-US" sz="2804" i="1">
                                  <a:solidFill>
                                    <a:srgbClr val="FF0000"/>
                                  </a:solidFill>
                                  <a:latin typeface="Cambria Math" panose="02040503050406030204" pitchFamily="18" charset="0"/>
                                </a:rPr>
                              </m:ctrlPr>
                            </m:radPr>
                            <m:deg/>
                            <m:e>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𝑅</m:t>
                                  </m:r>
                                </m:e>
                                <m:sup>
                                  <m:r>
                                    <a:rPr lang="en-US" sz="2804">
                                      <a:solidFill>
                                        <a:srgbClr val="FF0000"/>
                                      </a:solidFill>
                                      <a:latin typeface="Cambria Math" panose="02040503050406030204" pitchFamily="18" charset="0"/>
                                    </a:rPr>
                                    <m:t>2</m:t>
                                  </m:r>
                                </m:sup>
                              </m:sSup>
                              <m:r>
                                <a:rPr lang="en-US" sz="2804">
                                  <a:solidFill>
                                    <a:srgbClr val="FF0000"/>
                                  </a:solidFill>
                                  <a:latin typeface="Cambria Math" panose="02040503050406030204" pitchFamily="18" charset="0"/>
                                </a:rPr>
                                <m:t>+</m:t>
                              </m:r>
                              <m:sSup>
                                <m:sSupPr>
                                  <m:ctrlPr>
                                    <a:rPr lang="en-US" sz="2804" i="1">
                                      <a:solidFill>
                                        <a:srgbClr val="FF0000"/>
                                      </a:solidFill>
                                      <a:latin typeface="Cambria Math" panose="02040503050406030204" pitchFamily="18" charset="0"/>
                                    </a:rPr>
                                  </m:ctrlPr>
                                </m:sSupPr>
                                <m:e>
                                  <m:r>
                                    <a:rPr lang="en-US" sz="2804" i="1">
                                      <a:solidFill>
                                        <a:srgbClr val="FF0000"/>
                                      </a:solidFill>
                                      <a:latin typeface="Cambria Math" panose="02040503050406030204" pitchFamily="18" charset="0"/>
                                    </a:rPr>
                                    <m:t>𝑡</m:t>
                                  </m:r>
                                  <m:r>
                                    <a:rPr lang="en-US" sz="2804" i="1">
                                      <a:solidFill>
                                        <a:srgbClr val="FF0000"/>
                                      </a:solidFill>
                                      <a:latin typeface="Cambria Math" panose="02040503050406030204" pitchFamily="18" charset="0"/>
                                    </a:rPr>
                                    <m:t>′</m:t>
                                  </m:r>
                                </m:e>
                                <m:sup>
                                  <m:r>
                                    <a:rPr lang="en-US" sz="2804">
                                      <a:solidFill>
                                        <a:srgbClr val="FF0000"/>
                                      </a:solidFill>
                                      <a:latin typeface="Cambria Math" panose="02040503050406030204" pitchFamily="18" charset="0"/>
                                    </a:rPr>
                                    <m:t>2</m:t>
                                  </m:r>
                                </m:sup>
                              </m:sSup>
                              <m:r>
                                <a:rPr lang="en-US" sz="2804">
                                  <a:solidFill>
                                    <a:srgbClr val="FF0000"/>
                                  </a:solidFill>
                                  <a:latin typeface="Cambria Math" panose="02040503050406030204" pitchFamily="18" charset="0"/>
                                </a:rPr>
                                <m:t>+</m:t>
                              </m:r>
                              <m:sSup>
                                <m:sSupPr>
                                  <m:ctrlPr>
                                    <a:rPr lang="en-US" sz="2804" i="1">
                                      <a:solidFill>
                                        <a:srgbClr val="FF0000"/>
                                      </a:solidFill>
                                      <a:latin typeface="Cambria Math" panose="02040503050406030204" pitchFamily="18" charset="0"/>
                                    </a:rPr>
                                  </m:ctrlPr>
                                </m:sSupPr>
                                <m:e>
                                  <m:r>
                                    <m:rPr>
                                      <m:sty m:val="p"/>
                                    </m:rPr>
                                    <a:rPr lang="el-GR" sz="2804" i="1">
                                      <a:solidFill>
                                        <a:srgbClr val="FF0000"/>
                                      </a:solidFill>
                                      <a:latin typeface="Cambria Math" panose="02040503050406030204" pitchFamily="18" charset="0"/>
                                    </a:rPr>
                                    <m:t>ϛ</m:t>
                                  </m:r>
                                </m:e>
                                <m:sup>
                                  <m:r>
                                    <a:rPr lang="en-US" sz="2804">
                                      <a:solidFill>
                                        <a:srgbClr val="FF0000"/>
                                      </a:solidFill>
                                      <a:latin typeface="Cambria Math" panose="02040503050406030204" pitchFamily="18" charset="0"/>
                                    </a:rPr>
                                    <m:t>2</m:t>
                                  </m:r>
                                </m:sup>
                              </m:sSup>
                            </m:e>
                          </m:rad>
                        </m:den>
                      </m:f>
                      <m:r>
                        <a:rPr lang="en-US" sz="2804" i="1">
                          <a:latin typeface="Cambria Math" panose="02040503050406030204" pitchFamily="18" charset="0"/>
                        </a:rPr>
                        <m:t>∙</m:t>
                      </m:r>
                      <m:f>
                        <m:fPr>
                          <m:ctrlPr>
                            <a:rPr lang="en-US" sz="2804" i="1">
                              <a:solidFill>
                                <a:srgbClr val="00B050"/>
                              </a:solidFill>
                              <a:latin typeface="Cambria Math" panose="02040503050406030204" pitchFamily="18" charset="0"/>
                            </a:rPr>
                          </m:ctrlPr>
                        </m:fPr>
                        <m:num>
                          <m:r>
                            <a:rPr lang="en-US" sz="2804" i="1">
                              <a:solidFill>
                                <a:srgbClr val="00B050"/>
                              </a:solidFill>
                              <a:latin typeface="Cambria Math" panose="02040503050406030204" pitchFamily="18" charset="0"/>
                            </a:rPr>
                            <m:t>𝑅</m:t>
                          </m:r>
                        </m:num>
                        <m:den>
                          <m:rad>
                            <m:radPr>
                              <m:degHide m:val="on"/>
                              <m:ctrlPr>
                                <a:rPr lang="en-US" sz="2804" i="1">
                                  <a:solidFill>
                                    <a:srgbClr val="00B050"/>
                                  </a:solidFill>
                                  <a:latin typeface="Cambria Math" panose="02040503050406030204" pitchFamily="18" charset="0"/>
                                </a:rPr>
                              </m:ctrlPr>
                            </m:radPr>
                            <m:deg/>
                            <m:e>
                              <m:sSup>
                                <m:sSupPr>
                                  <m:ctrlPr>
                                    <a:rPr lang="en-US" sz="2804" i="1">
                                      <a:solidFill>
                                        <a:srgbClr val="00B050"/>
                                      </a:solidFill>
                                      <a:latin typeface="Cambria Math" panose="02040503050406030204" pitchFamily="18" charset="0"/>
                                    </a:rPr>
                                  </m:ctrlPr>
                                </m:sSupPr>
                                <m:e>
                                  <m:r>
                                    <a:rPr lang="en-US" sz="2804" i="1">
                                      <a:solidFill>
                                        <a:srgbClr val="00B050"/>
                                      </a:solidFill>
                                      <a:latin typeface="Cambria Math" panose="02040503050406030204" pitchFamily="18" charset="0"/>
                                    </a:rPr>
                                    <m:t>𝑅</m:t>
                                  </m:r>
                                </m:e>
                                <m:sup>
                                  <m:r>
                                    <a:rPr lang="en-US" sz="2804">
                                      <a:solidFill>
                                        <a:srgbClr val="00B050"/>
                                      </a:solidFill>
                                      <a:latin typeface="Cambria Math" panose="02040503050406030204" pitchFamily="18" charset="0"/>
                                    </a:rPr>
                                    <m:t>2</m:t>
                                  </m:r>
                                </m:sup>
                              </m:sSup>
                              <m:r>
                                <a:rPr lang="en-US" sz="2804">
                                  <a:solidFill>
                                    <a:srgbClr val="00B050"/>
                                  </a:solidFill>
                                  <a:latin typeface="Cambria Math" panose="02040503050406030204" pitchFamily="18" charset="0"/>
                                </a:rPr>
                                <m:t>+</m:t>
                              </m:r>
                              <m:sSup>
                                <m:sSupPr>
                                  <m:ctrlPr>
                                    <a:rPr lang="en-US" sz="2804" i="1">
                                      <a:solidFill>
                                        <a:srgbClr val="00B050"/>
                                      </a:solidFill>
                                      <a:latin typeface="Cambria Math" panose="02040503050406030204" pitchFamily="18" charset="0"/>
                                    </a:rPr>
                                  </m:ctrlPr>
                                </m:sSupPr>
                                <m:e>
                                  <m:r>
                                    <a:rPr lang="en-US" sz="2804" i="1">
                                      <a:solidFill>
                                        <a:srgbClr val="00B050"/>
                                      </a:solidFill>
                                      <a:latin typeface="Cambria Math" panose="02040503050406030204" pitchFamily="18" charset="0"/>
                                    </a:rPr>
                                    <m:t>𝑡</m:t>
                                  </m:r>
                                  <m:r>
                                    <a:rPr lang="en-US" sz="2804" i="1">
                                      <a:solidFill>
                                        <a:srgbClr val="00B050"/>
                                      </a:solidFill>
                                      <a:latin typeface="Cambria Math" panose="02040503050406030204" pitchFamily="18" charset="0"/>
                                    </a:rPr>
                                    <m:t>′</m:t>
                                  </m:r>
                                </m:e>
                                <m:sup>
                                  <m:r>
                                    <a:rPr lang="en-US" sz="2804">
                                      <a:solidFill>
                                        <a:srgbClr val="00B050"/>
                                      </a:solidFill>
                                      <a:latin typeface="Cambria Math" panose="02040503050406030204" pitchFamily="18" charset="0"/>
                                    </a:rPr>
                                    <m:t>2</m:t>
                                  </m:r>
                                </m:sup>
                              </m:sSup>
                            </m:e>
                          </m:rad>
                        </m:den>
                      </m:f>
                    </m:oMath>
                  </m:oMathPara>
                </a14:m>
                <a:endParaRPr lang="en-US" sz="3204" dirty="0">
                  <a:solidFill>
                    <a:srgbClr val="FAFD00"/>
                  </a:solidFill>
                  <a:latin typeface="Arial" panose="020B0604020202020204" pitchFamily="34" charset="0"/>
                  <a:ea typeface="ＭＳ Ｐゴシック" panose="020B0600070205080204" pitchFamily="34" charset="-128"/>
                </a:endParaRPr>
              </a:p>
            </p:txBody>
          </p:sp>
        </mc:Choice>
        <mc:Fallback xmlns="">
          <p:sp>
            <p:nvSpPr>
              <p:cNvPr id="9" name="Rectangle 8"/>
              <p:cNvSpPr>
                <a:spLocks noRot="1" noChangeAspect="1" noMove="1" noResize="1" noEditPoints="1" noAdjustHandles="1" noChangeArrowheads="1" noChangeShapeType="1" noTextEdit="1"/>
              </p:cNvSpPr>
              <p:nvPr/>
            </p:nvSpPr>
            <p:spPr>
              <a:xfrm>
                <a:off x="545090" y="5314706"/>
                <a:ext cx="7249068" cy="1194100"/>
              </a:xfrm>
              <a:prstGeom prst="rect">
                <a:avLst/>
              </a:prstGeom>
              <a:blipFill>
                <a:blip r:embed="rId5"/>
                <a:stretch>
                  <a:fillRect/>
                </a:stretch>
              </a:blipFill>
            </p:spPr>
            <p:txBody>
              <a:bodyPr/>
              <a:lstStyle/>
              <a:p>
                <a:r>
                  <a:rPr lang="en-US">
                    <a:noFill/>
                  </a:rPr>
                  <a:t> </a:t>
                </a:r>
              </a:p>
            </p:txBody>
          </p:sp>
        </mc:Fallback>
      </mc:AlternateContent>
      <p:sp>
        <p:nvSpPr>
          <p:cNvPr id="10" name="Rectangle 33"/>
          <p:cNvSpPr>
            <a:spLocks noChangeArrowheads="1"/>
          </p:cNvSpPr>
          <p:nvPr/>
        </p:nvSpPr>
        <p:spPr bwMode="auto">
          <a:xfrm>
            <a:off x="8143151" y="2647777"/>
            <a:ext cx="3825467" cy="2859882"/>
          </a:xfrm>
          <a:prstGeom prst="rect">
            <a:avLst/>
          </a:prstGeom>
          <a:noFill/>
          <a:ln>
            <a:noFill/>
          </a:ln>
          <a:effectLst/>
          <a:extLst>
            <a:ext uri="{909E8E84-426E-40DD-AFC4-6F175D3DCCD1}">
              <a14:hiddenFill xmlns:a14="http://schemas.microsoft.com/office/drawing/2010/main">
                <a:solidFill>
                  <a:srgbClr val="00279F"/>
                </a:solidFill>
              </a14:hiddenFill>
            </a:ext>
            <a:ext uri="{91240B29-F687-4F45-9708-019B960494DF}">
              <a14:hiddenLine xmlns:a14="http://schemas.microsoft.com/office/drawing/2010/main" w="50800">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614" tIns="44512" rIns="90614" bIns="44512">
            <a:spAutoFit/>
          </a:bodyPr>
          <a:lstStyle/>
          <a:p>
            <a:pPr defTabSz="915680"/>
            <a:r>
              <a:rPr lang="en-US" altLang="zh-CN" sz="3600" b="1" dirty="0">
                <a:solidFill>
                  <a:srgbClr val="FF0000"/>
                </a:solidFill>
                <a:latin typeface="Arial" panose="020B0604020202020204" pitchFamily="34" charset="0"/>
                <a:ea typeface="ＭＳ Ｐゴシック" panose="020B0600070205080204" pitchFamily="34" charset="-128"/>
              </a:rPr>
              <a:t>An X-ray Hits the 2D Detector Plate Obliquely, Determined by Two Angles</a:t>
            </a:r>
            <a:endParaRPr lang="en-US" altLang="zh-CN" sz="3600" b="1" dirty="0">
              <a:solidFill>
                <a:srgbClr val="0000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61773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平面">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037D29BF67744493AC767626542B74" ma:contentTypeVersion="8" ma:contentTypeDescription="Create a new document." ma:contentTypeScope="" ma:versionID="9fba13bb70f6fdc0d8881ca83cca6939">
  <xsd:schema xmlns:xsd="http://www.w3.org/2001/XMLSchema" xmlns:xs="http://www.w3.org/2001/XMLSchema" xmlns:p="http://schemas.microsoft.com/office/2006/metadata/properties" xmlns:ns3="e5cbae32-1e56-4ed1-98f0-920e58778960" targetNamespace="http://schemas.microsoft.com/office/2006/metadata/properties" ma:root="true" ma:fieldsID="e0701a60e0df51587e5e07234ec8de35" ns3:_="">
    <xsd:import namespace="e5cbae32-1e56-4ed1-98f0-920e58778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bae32-1e56-4ed1-98f0-920e58778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38D22B-7418-4B83-9BEF-05CEE3E2A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ae32-1e56-4ed1-98f0-920e58778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B10355-A441-4EDA-B44D-7727BD6250AA}">
  <ds:schemaRefs>
    <ds:schemaRef ds:uri="http://schemas.microsoft.com/sharepoint/v3/contenttype/forms"/>
  </ds:schemaRefs>
</ds:datastoreItem>
</file>

<file path=customXml/itemProps3.xml><?xml version="1.0" encoding="utf-8"?>
<ds:datastoreItem xmlns:ds="http://schemas.openxmlformats.org/officeDocument/2006/customXml" ds:itemID="{87E0D81F-FD3B-4692-82F9-CF66C76BDE22}">
  <ds:schemaRefs>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e5cbae32-1e56-4ed1-98f0-920e5877896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23501</TotalTime>
  <Words>1975</Words>
  <Application>Microsoft Office PowerPoint</Application>
  <PresentationFormat>Widescreen</PresentationFormat>
  <Paragraphs>315</Paragraphs>
  <Slides>54</Slides>
  <Notes>10</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3</vt:i4>
      </vt:variant>
      <vt:variant>
        <vt:lpstr>Slide Titles</vt:lpstr>
      </vt:variant>
      <vt:variant>
        <vt:i4>54</vt:i4>
      </vt:variant>
    </vt:vector>
  </HeadingPairs>
  <TitlesOfParts>
    <vt:vector size="67" baseType="lpstr">
      <vt:lpstr>Arial</vt:lpstr>
      <vt:lpstr>Calibri</vt:lpstr>
      <vt:lpstr>Cambria Math</vt:lpstr>
      <vt:lpstr>Corbel</vt:lpstr>
      <vt:lpstr>Trebuchet MS</vt:lpstr>
      <vt:lpstr>Wingdings</vt:lpstr>
      <vt:lpstr>Wingdings 2</vt:lpstr>
      <vt:lpstr>Wingdings 3</vt:lpstr>
      <vt:lpstr>Metro</vt:lpstr>
      <vt:lpstr>平面</vt:lpstr>
      <vt:lpstr>Equation.3</vt:lpstr>
      <vt:lpstr>Equation</vt:lpstr>
      <vt:lpstr>Image</vt:lpstr>
      <vt:lpstr>PowerPoint Presentation</vt:lpstr>
      <vt:lpstr>MI Schedule for F21</vt:lpstr>
      <vt:lpstr>Half-scan Angular Range</vt:lpstr>
      <vt:lpstr>Is Full-scan (360˚) Necessary?</vt:lpstr>
      <vt:lpstr>What Is the Min Angular Range?</vt:lpstr>
      <vt:lpstr>Equi-spatial Fan-beam Formula</vt:lpstr>
      <vt:lpstr>Where Error Is?</vt:lpstr>
      <vt:lpstr>Cone-beam Scanning</vt:lpstr>
      <vt:lpstr>Obliqueness Correction</vt:lpstr>
      <vt:lpstr>Outline</vt:lpstr>
      <vt:lpstr>Spiral Cone-beam CT</vt:lpstr>
      <vt:lpstr>PowerPoint Presentation</vt:lpstr>
      <vt:lpstr>Impact of Spiral Cone-beam Scanning</vt:lpstr>
      <vt:lpstr>Data Sufficiency in 3D</vt:lpstr>
      <vt:lpstr>Tam Window &amp; PI-Line (Necessity)</vt:lpstr>
      <vt:lpstr>Perfect Mosaic (Global Involvement)</vt:lpstr>
      <vt:lpstr>Exact Spiral Cone-beam CT</vt:lpstr>
      <vt:lpstr>Triple-source Spiral Cone-beam CT</vt:lpstr>
      <vt:lpstr>PowerPoint Presentation</vt:lpstr>
      <vt:lpstr>PowerPoint Presentation</vt:lpstr>
      <vt:lpstr>PowerPoint Presentation</vt:lpstr>
      <vt:lpstr>Ge’s PhD Dissertation 30 Years Ago</vt:lpstr>
      <vt:lpstr>PowerPoint Presentation</vt:lpstr>
      <vt:lpstr>Outline</vt:lpstr>
      <vt:lpstr>Interior Problem</vt:lpstr>
      <vt:lpstr>Solution Non-uniqueness</vt:lpstr>
      <vt:lpstr>Two Conclusions (Heuristic but Misleading!)</vt:lpstr>
      <vt:lpstr>Interior Tomography</vt:lpstr>
      <vt:lpstr>Interior Reconstruction</vt:lpstr>
      <vt:lpstr>Merits of Interior Tomography</vt:lpstr>
      <vt:lpstr>Less Is Deeper</vt:lpstr>
      <vt:lpstr>Computed Tomography (Wholesale)</vt:lpstr>
      <vt:lpstr>Inner Vision with Local Data (Retail)</vt:lpstr>
      <vt:lpstr>Less Is Larger</vt:lpstr>
      <vt:lpstr>Big Patient Problem</vt:lpstr>
      <vt:lpstr>Less Is Faster</vt:lpstr>
      <vt:lpstr>Multi-source Interior Tomography</vt:lpstr>
      <vt:lpstr>Less Is Less</vt:lpstr>
      <vt:lpstr>Less Is More</vt:lpstr>
      <vt:lpstr>PowerPoint Presentation</vt:lpstr>
      <vt:lpstr>  SMART Imager</vt:lpstr>
      <vt:lpstr>Sparsity Promotion + Deep Image Prior</vt:lpstr>
      <vt:lpstr>Deep Image Prior</vt:lpstr>
      <vt:lpstr>Architecture used in the experiments</vt:lpstr>
      <vt:lpstr>Image restoration - Method</vt:lpstr>
      <vt:lpstr>PowerPoint Presentation</vt:lpstr>
      <vt:lpstr>Deep Image Prior</vt:lpstr>
      <vt:lpstr>Deep Image Prior step by step</vt:lpstr>
      <vt:lpstr>Inpainting  Text inpainting</vt:lpstr>
      <vt:lpstr>Image restoration</vt:lpstr>
      <vt:lpstr>Homework</vt:lpstr>
      <vt:lpstr>PowerPoint Presentation</vt:lpstr>
      <vt:lpstr>Geometric Relationship</vt:lpstr>
      <vt:lpstr>Differential Contribution</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Template2</dc:title>
  <dc:creator>David Stanley</dc:creator>
  <cp:lastModifiedBy>Wang, Ge</cp:lastModifiedBy>
  <cp:revision>3167</cp:revision>
  <cp:lastPrinted>2012-03-08T21:40:16Z</cp:lastPrinted>
  <dcterms:created xsi:type="dcterms:W3CDTF">2006-10-23T16:36:06Z</dcterms:created>
  <dcterms:modified xsi:type="dcterms:W3CDTF">2021-10-08T15:06:43Z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0x010100AE037D29BF67744493AC767626542B74</vt:lpwstr>
  </property>
</Properties>
</file>