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48"/>
  </p:notesMasterIdLst>
  <p:handoutMasterIdLst>
    <p:handoutMasterId r:id="rId49"/>
  </p:handoutMasterIdLst>
  <p:sldIdLst>
    <p:sldId id="1214" r:id="rId5"/>
    <p:sldId id="1581" r:id="rId6"/>
    <p:sldId id="2052" r:id="rId7"/>
    <p:sldId id="1979" r:id="rId8"/>
    <p:sldId id="1978" r:id="rId9"/>
    <p:sldId id="1977" r:id="rId10"/>
    <p:sldId id="1933" r:id="rId11"/>
    <p:sldId id="1945" r:id="rId12"/>
    <p:sldId id="1967" r:id="rId13"/>
    <p:sldId id="1968" r:id="rId14"/>
    <p:sldId id="1969" r:id="rId15"/>
    <p:sldId id="2043" r:id="rId16"/>
    <p:sldId id="2021" r:id="rId17"/>
    <p:sldId id="2049" r:id="rId18"/>
    <p:sldId id="2044" r:id="rId19"/>
    <p:sldId id="1971" r:id="rId20"/>
    <p:sldId id="2030" r:id="rId21"/>
    <p:sldId id="2045" r:id="rId22"/>
    <p:sldId id="2053" r:id="rId23"/>
    <p:sldId id="2014" r:id="rId24"/>
    <p:sldId id="2036" r:id="rId25"/>
    <p:sldId id="2028" r:id="rId26"/>
    <p:sldId id="1888" r:id="rId27"/>
    <p:sldId id="2029" r:id="rId28"/>
    <p:sldId id="2040" r:id="rId29"/>
    <p:sldId id="2042" r:id="rId30"/>
    <p:sldId id="1948" r:id="rId31"/>
    <p:sldId id="1889" r:id="rId32"/>
    <p:sldId id="1899" r:id="rId33"/>
    <p:sldId id="1890" r:id="rId34"/>
    <p:sldId id="2046" r:id="rId35"/>
    <p:sldId id="2038" r:id="rId36"/>
    <p:sldId id="2039" r:id="rId37"/>
    <p:sldId id="1893" r:id="rId38"/>
    <p:sldId id="1894" r:id="rId39"/>
    <p:sldId id="1897" r:id="rId40"/>
    <p:sldId id="2050" r:id="rId41"/>
    <p:sldId id="2054" r:id="rId42"/>
    <p:sldId id="2051" r:id="rId43"/>
    <p:sldId id="1905" r:id="rId44"/>
    <p:sldId id="2010" r:id="rId45"/>
    <p:sldId id="1955" r:id="rId46"/>
    <p:sldId id="2047" r:id="rId4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9900FF"/>
    <a:srgbClr val="33CC33"/>
    <a:srgbClr val="CC0000"/>
    <a:srgbClr val="003366"/>
    <a:srgbClr val="009900"/>
    <a:srgbClr val="CCFFFF"/>
    <a:srgbClr val="C5F3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630" autoAdjust="0"/>
    <p:restoredTop sz="86353" autoAdjust="0"/>
  </p:normalViewPr>
  <p:slideViewPr>
    <p:cSldViewPr snapToGrid="0">
      <p:cViewPr varScale="1">
        <p:scale>
          <a:sx n="51" d="100"/>
          <a:sy n="51" d="100"/>
        </p:scale>
        <p:origin x="1660" y="2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228"/>
    </p:cViewPr>
  </p:sorterViewPr>
  <p:notesViewPr>
    <p:cSldViewPr snapToGrid="0">
      <p:cViewPr varScale="1">
        <p:scale>
          <a:sx n="84" d="100"/>
          <a:sy n="84" d="100"/>
        </p:scale>
        <p:origin x="38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34316-6637-4CE1-9B72-F0CA3A461E32}" type="datetimeFigureOut">
              <a:rPr lang="en-US" smtClean="0"/>
              <a:t>10/1/2021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BF9BD-D9D2-4553-9EC6-6BBB2D7F9AFC}" type="slidenum">
              <a:rPr lang="en-US" smtClean="0"/>
              <a:t>‹#›</a:t>
            </a:fld>
            <a:endParaRPr lang="en-US"/>
          </a:p>
        </p:txBody>
      </p:sp>
    </p:spTree>
    <p:extLst>
      <p:ext uri="{BB962C8B-B14F-4D97-AF65-F5344CB8AC3E}">
        <p14:creationId xmlns:p14="http://schemas.microsoft.com/office/powerpoint/2010/main" val="154511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30534E-9FB8-46AE-8E3B-5675B268AE6A}" type="slidenum">
              <a:rPr lang="en-US"/>
              <a:pPr/>
              <a:t>‹#›</a:t>
            </a:fld>
            <a:endParaRPr lang="en-US"/>
          </a:p>
        </p:txBody>
      </p:sp>
    </p:spTree>
    <p:extLst>
      <p:ext uri="{BB962C8B-B14F-4D97-AF65-F5344CB8AC3E}">
        <p14:creationId xmlns:p14="http://schemas.microsoft.com/office/powerpoint/2010/main" val="3913618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1</a:t>
            </a:fld>
            <a:endParaRPr lang="en-US"/>
          </a:p>
        </p:txBody>
      </p:sp>
    </p:spTree>
    <p:extLst>
      <p:ext uri="{BB962C8B-B14F-4D97-AF65-F5344CB8AC3E}">
        <p14:creationId xmlns:p14="http://schemas.microsoft.com/office/powerpoint/2010/main" val="194821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Few-view CT is a main approach for low-dose CT. Because of the requirements imposed by the Nyquist sampling theorem, reconstructing high-quality images from under-sampled projection data was consider impossible. And deep neural networks demonstrates its potential to eliminate artifacts introduced by insufficient projection data. In most previous few-view CT deep-learning methods, few-view images are used as the input to the neural network, such as the </a:t>
            </a:r>
            <a:r>
              <a:rPr lang="en-US" dirty="0" err="1"/>
              <a:t>FBPConvNet</a:t>
            </a:r>
            <a:r>
              <a:rPr lang="en-US" dirty="0"/>
              <a:t>. The network structure is a classic encoder-decoder network with conveying paths. But directly using FBP-reconstructed images as input may loss information embedded in the projection data, resulting in incorrect reconstruction. In this talk, our proposed dual network architecture (DNA) tries to learning the reconstruction process directly from raw projection data.</a:t>
            </a:r>
            <a:endParaRPr lang="en-US" dirty="0">
              <a:cs typeface="Calibri"/>
            </a:endParaRPr>
          </a:p>
          <a:p>
            <a:endParaRPr lang="en-US" dirty="0"/>
          </a:p>
        </p:txBody>
      </p:sp>
    </p:spTree>
    <p:extLst>
      <p:ext uri="{BB962C8B-B14F-4D97-AF65-F5344CB8AC3E}">
        <p14:creationId xmlns:p14="http://schemas.microsoft.com/office/powerpoint/2010/main" val="86067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the literature, only a few deep-learning methods were proposed for reconstructing medical images directly from raw data. AUTOMAP, published last year on Nature, is the first work trying to learn the reconstruction process. </a:t>
                </a:r>
                <a:r>
                  <a:rPr lang="en-US" baseline="0" dirty="0"/>
                  <a:t>N denotes the dimension of reconstructed image.</a:t>
                </a:r>
                <a:r>
                  <a:rPr lang="en-US" dirty="0"/>
                  <a:t> AUTOMAP use 3 fully-connected layers to the the mapping between raw k-space data to a corresponding MRI images. The basic idea of AUTOMAP could be illustrated here. Due to the intrinsic relation between frequency domain and time domain, every pixel in k-space domain is related every pixel in image domain. Fully-connected layer is able to learn this relation. Without a doubt, similar idea could be applied to CT since sinograms and images are also correlated. If we directly apply AUTOMAP for CT applications, the complexity would be </a:t>
                </a:r>
                <a14:m>
                  <m:oMath xmlns:m="http://schemas.openxmlformats.org/officeDocument/2006/math">
                    <m:r>
                      <a:rPr lang="en-US" b="1" i="1" smtClean="0">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𝒗</m:t>
                            </m:r>
                          </m:sub>
                        </m:sSub>
                      </m:e>
                    </m:d>
                  </m:oMath>
                </a14:m>
                <a:r>
                  <a:rPr lang="en-US" dirty="0"/>
                  <a:t>. </a:t>
                </a:r>
                <a:r>
                  <a:rPr lang="en-US" dirty="0" err="1"/>
                  <a:t>N_v</a:t>
                </a:r>
                <a:r>
                  <a:rPr lang="en-US" dirty="0"/>
                  <a:t> </a:t>
                </a:r>
                <a:r>
                  <a:rPr lang="en-US" dirty="0" err="1"/>
                  <a:t>donotes</a:t>
                </a:r>
                <a:r>
                  <a:rPr lang="en-US" dirty="0"/>
                  <a:t> the</a:t>
                </a:r>
                <a:r>
                  <a:rPr lang="en-US" baseline="0" dirty="0"/>
                  <a:t> number of view. There are two problems if we use AUTOMAP for CT: 1. Due to the large computational complexity, AUTOMAP is not able to train normal size CT images on modern GPUs. In the AUTOMAP paper, authors used 128*128 images. 2. FC layers imply that all the pixels in both domain are correlated, but this is not the true for CT. In CT imaging, x-ray are used to take line integral at various angle, so a single point in the sinogram only relate to a line in the field of view.</a:t>
                </a:r>
                <a:endParaRPr lang="en-US" dirty="0"/>
              </a:p>
            </p:txBody>
          </p:sp>
        </mc:Choice>
        <mc:Fallback xmlns="">
          <p:sp>
            <p:nvSpPr>
              <p:cNvPr id="3" name="Notes Placeholder 2"/>
              <p:cNvSpPr>
                <a:spLocks noGrp="1"/>
              </p:cNvSpPr>
              <p:nvPr>
                <p:ph type="body" idx="1"/>
              </p:nvPr>
            </p:nvSpPr>
            <p:spPr/>
            <p:txBody>
              <a:bodyPr/>
              <a:lstStyle/>
              <a:p>
                <a:r>
                  <a:rPr lang="en-US" dirty="0"/>
                  <a:t>In the literature, only a few deep-learning methods were proposed for reconstructing medical images directly from raw data. AUTOMAP, published last year on Nature, is the first work trying to learn the reconstruction process. </a:t>
                </a:r>
                <a:r>
                  <a:rPr lang="en-US" baseline="0" dirty="0"/>
                  <a:t>N denotes the dimension of reconstructed image.</a:t>
                </a:r>
                <a:r>
                  <a:rPr lang="en-US" dirty="0"/>
                  <a:t> AUTOMAP use 3 fully-connected layers to the the mapping between raw k-space data to a corresponding MRI images. The basic idea of AUTOMAP could be illustrated here. Due to the intrinsic relation between frequency domain and time domain, every pixel in k-space domain is related every pixel in image domain. Fully-connected layer is able to learn this relation. Without a doubt, similar idea could be applied to CT since sinograms and images are also correlated. If we directly apply AUTOMAP for CT applications, the complexity would be </a:t>
                </a:r>
                <a:r>
                  <a:rPr lang="en-US" b="1" i="0">
                    <a:latin typeface="Cambria Math" panose="02040503050406030204" pitchFamily="18" charset="0"/>
                  </a:rPr>
                  <a:t>𝑶(𝑵^𝟑</a:t>
                </a:r>
                <a:r>
                  <a:rPr lang="en-US" b="1" i="0">
                    <a:latin typeface="Cambria Math" panose="02040503050406030204" pitchFamily="18" charset="0"/>
                    <a:ea typeface="Cambria Math" panose="02040503050406030204" pitchFamily="18" charset="0"/>
                  </a:rPr>
                  <a:t>×𝑵_𝒗 )</a:t>
                </a:r>
                <a:r>
                  <a:rPr lang="en-US" dirty="0"/>
                  <a:t>. </a:t>
                </a:r>
                <a:r>
                  <a:rPr lang="en-US" dirty="0" err="1"/>
                  <a:t>N_v</a:t>
                </a:r>
                <a:r>
                  <a:rPr lang="en-US" dirty="0"/>
                  <a:t> </a:t>
                </a:r>
                <a:r>
                  <a:rPr lang="en-US" dirty="0" err="1"/>
                  <a:t>donotes</a:t>
                </a:r>
                <a:r>
                  <a:rPr lang="en-US" dirty="0"/>
                  <a:t> the</a:t>
                </a:r>
                <a:r>
                  <a:rPr lang="en-US" baseline="0" dirty="0"/>
                  <a:t> number of view. There are two problems if we use AUTOMAP for CT: 1. Due to the large computational complexity, AUTOMAP is not able to train normal size CT images on modern GPUs. In the AUTOMAP paper, authors used 128*128 images. 2. FC layers imply that all the pixels in both domain are correlated, but this is not the true for CT. In CT imaging, x-ray are used to take line integral at various angle, so a single point in the sinogram only relate to a line in the field of view.</a:t>
                </a:r>
                <a:endParaRPr lang="en-US" dirty="0"/>
              </a:p>
            </p:txBody>
          </p:sp>
        </mc:Fallback>
      </mc:AlternateContent>
    </p:spTree>
    <p:extLst>
      <p:ext uri="{BB962C8B-B14F-4D97-AF65-F5344CB8AC3E}">
        <p14:creationId xmlns:p14="http://schemas.microsoft.com/office/powerpoint/2010/main" val="195718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second work trying to learn the reconstruction process is the </a:t>
                </a:r>
                <a:r>
                  <a:rPr lang="en-US" dirty="0" err="1"/>
                  <a:t>iCTNet</a:t>
                </a:r>
                <a:r>
                  <a:rPr lang="en-US" dirty="0"/>
                  <a:t> published on IEEE transaction on medical imaging this year. </a:t>
                </a:r>
                <a:r>
                  <a:rPr lang="en-US" dirty="0" err="1"/>
                  <a:t>N_c</a:t>
                </a:r>
                <a:r>
                  <a:rPr lang="en-US" dirty="0"/>
                  <a:t> denotes the number of detectors. The overall idea of </a:t>
                </a:r>
                <a:r>
                  <a:rPr lang="en-US" dirty="0" err="1"/>
                  <a:t>iCTNet</a:t>
                </a:r>
                <a:r>
                  <a:rPr lang="en-US" dirty="0"/>
                  <a:t> can be summarized here. Assume a CT scanner with 3 detectors and 4-view sinogram is acquired. </a:t>
                </a:r>
                <a:r>
                  <a:rPr lang="en-US" dirty="0" err="1"/>
                  <a:t>iCTNet</a:t>
                </a:r>
                <a:r>
                  <a:rPr lang="en-US" dirty="0"/>
                  <a:t> contains a total of 12 layers, in the first 8 layers, convolutional layers are used to de-noised sinogram, and to learn the interpolation process,</a:t>
                </a:r>
                <a:r>
                  <a:rPr lang="en-US" baseline="0" dirty="0"/>
                  <a:t> </a:t>
                </a:r>
                <a:r>
                  <a:rPr lang="en-US" dirty="0"/>
                  <a:t>generating a learned full-view sinogram with number of view </a:t>
                </a:r>
                <a14:m>
                  <m:oMath xmlns:m="http://schemas.openxmlformats.org/officeDocument/2006/math">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𝛼</m:t>
                    </m:r>
                  </m:oMath>
                </a14:m>
                <a:r>
                  <a:rPr lang="en-US" dirty="0"/>
                  <a:t>, where</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oMath>
                </a14:m>
                <a:r>
                  <a:rPr lang="en-US" dirty="0"/>
                  <a:t> is a hyperparameter in </a:t>
                </a:r>
                <a:r>
                  <a:rPr lang="en-US" dirty="0" err="1"/>
                  <a:t>iCTNet</a:t>
                </a:r>
                <a:r>
                  <a:rPr lang="en-US" dirty="0"/>
                  <a:t>. Then, instead of feeding the whole</a:t>
                </a:r>
                <a:r>
                  <a:rPr lang="en-US" baseline="0" dirty="0"/>
                  <a:t> sinogram into one large FC layer, </a:t>
                </a:r>
                <a:r>
                  <a:rPr lang="en-US" baseline="0" dirty="0" err="1"/>
                  <a:t>iCTNet</a:t>
                </a:r>
                <a:r>
                  <a:rPr lang="en-US" baseline="0" dirty="0"/>
                  <a:t> feeds projection at each angle in to a small FC layer, thereby reducing the computation burden. Rotation operations are used to synthesis the analytical FBP method and then one convolutional layer is used to combine all the images at different angle, generating final output.</a:t>
                </a:r>
                <a:endParaRPr lang="en-US" dirty="0"/>
              </a:p>
            </p:txBody>
          </p:sp>
        </mc:Choice>
        <mc:Fallback xmlns="">
          <p:sp>
            <p:nvSpPr>
              <p:cNvPr id="3" name="Notes Placeholder 2"/>
              <p:cNvSpPr>
                <a:spLocks noGrp="1"/>
              </p:cNvSpPr>
              <p:nvPr>
                <p:ph type="body" idx="1"/>
              </p:nvPr>
            </p:nvSpPr>
            <p:spPr/>
            <p:txBody>
              <a:bodyPr/>
              <a:lstStyle/>
              <a:p>
                <a:r>
                  <a:rPr lang="en-US" dirty="0"/>
                  <a:t>The second work trying to learn the reconstruction process is the </a:t>
                </a:r>
                <a:r>
                  <a:rPr lang="en-US" dirty="0" err="1"/>
                  <a:t>iCTNet</a:t>
                </a:r>
                <a:r>
                  <a:rPr lang="en-US" dirty="0"/>
                  <a:t> published on IEEE transaction on medical imaging this year. </a:t>
                </a:r>
                <a:r>
                  <a:rPr lang="en-US" dirty="0" err="1"/>
                  <a:t>N_c</a:t>
                </a:r>
                <a:r>
                  <a:rPr lang="en-US" dirty="0"/>
                  <a:t> denotes the number of detectors. The overall idea of </a:t>
                </a:r>
                <a:r>
                  <a:rPr lang="en-US" dirty="0" err="1"/>
                  <a:t>iCTNet</a:t>
                </a:r>
                <a:r>
                  <a:rPr lang="en-US" dirty="0"/>
                  <a:t> can be summarized here. Assume a CT scanner with 3 detectors and 4-view sinogram is acquired. </a:t>
                </a:r>
                <a:r>
                  <a:rPr lang="en-US" dirty="0" err="1"/>
                  <a:t>iCTNet</a:t>
                </a:r>
                <a:r>
                  <a:rPr lang="en-US" dirty="0"/>
                  <a:t> contains a total of 12 layers, in the first 8 layers, convolutional layers are used to de-noised sinogram, and to learn the interpolation process,</a:t>
                </a:r>
                <a:r>
                  <a:rPr lang="en-US" baseline="0" dirty="0"/>
                  <a:t> </a:t>
                </a:r>
                <a:r>
                  <a:rPr lang="en-US" dirty="0"/>
                  <a:t>generating a learned full-view sinogram with number of view </a:t>
                </a:r>
                <a:r>
                  <a:rPr lang="en-US" b="0" i="0">
                    <a:latin typeface="Cambria Math" panose="02040503050406030204" pitchFamily="18" charset="0"/>
                    <a:ea typeface="Cambria Math" panose="02040503050406030204" pitchFamily="18" charset="0"/>
                  </a:rPr>
                  <a:t>4𝛼</a:t>
                </a:r>
                <a:r>
                  <a:rPr lang="en-US" dirty="0"/>
                  <a:t>, where</a:t>
                </a:r>
                <a:r>
                  <a:rPr lang="en-US" b="0" i="0">
                    <a:latin typeface="Cambria Math" panose="02040503050406030204" pitchFamily="18" charset="0"/>
                    <a:ea typeface="Cambria Math" panose="02040503050406030204" pitchFamily="18" charset="0"/>
                  </a:rPr>
                  <a:t> 𝛼</a:t>
                </a:r>
                <a:r>
                  <a:rPr lang="en-US" dirty="0"/>
                  <a:t> is a hyperparameter in </a:t>
                </a:r>
                <a:r>
                  <a:rPr lang="en-US" dirty="0" err="1"/>
                  <a:t>iCTNet</a:t>
                </a:r>
                <a:r>
                  <a:rPr lang="en-US" dirty="0"/>
                  <a:t>. Then, instead of feeding the whole</a:t>
                </a:r>
                <a:r>
                  <a:rPr lang="en-US" baseline="0" dirty="0"/>
                  <a:t> sinogram into one large FC layer, </a:t>
                </a:r>
                <a:r>
                  <a:rPr lang="en-US" baseline="0" dirty="0" err="1"/>
                  <a:t>iCTNet</a:t>
                </a:r>
                <a:r>
                  <a:rPr lang="en-US" baseline="0" dirty="0"/>
                  <a:t> feeds projection at each angle in to a small FC layer, thereby reducing the computation burden. Rotation operations are used to synthesis the analytical FBP method and then one convolutional layer is used to combine all the images at different angle, generating final output.</a:t>
                </a:r>
                <a:endParaRPr lang="en-US" dirty="0"/>
              </a:p>
            </p:txBody>
          </p:sp>
        </mc:Fallback>
      </mc:AlternateContent>
    </p:spTree>
    <p:extLst>
      <p:ext uri="{BB962C8B-B14F-4D97-AF65-F5344CB8AC3E}">
        <p14:creationId xmlns:p14="http://schemas.microsoft.com/office/powerpoint/2010/main" val="401643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27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method is able to learn the reconstruction process as low as O(N) parameters. As illustrated here, blue boxes represent a 3*3 CT image, and 2 projections are acquired at the angles shown here. Yellow dots represent points in the acquired projections. AUTOMAP assumes that these 6 dots are related to all 9 pixels. </a:t>
            </a:r>
            <a:r>
              <a:rPr lang="en-US" dirty="0" err="1"/>
              <a:t>iCTNet</a:t>
            </a:r>
            <a:r>
              <a:rPr lang="en-US" dirty="0"/>
              <a:t> assumes that projection at a particular angle only relates to the back-projected image at this angle. Our method, DNA assumes that every single dot only relates to a single line in the field of view. Which is true for CT scans. And the analytical FBP method also has this assumption. In order words, our method learn the reconstruction process in a point-wise manner. Instead of trying to learn the whole reconstructed image using one large FC layer, proposed method takes a single point as input and tries to learn a single line in the field of view. </a:t>
            </a:r>
          </a:p>
        </p:txBody>
      </p:sp>
    </p:spTree>
    <p:extLst>
      <p:ext uri="{BB962C8B-B14F-4D97-AF65-F5344CB8AC3E}">
        <p14:creationId xmlns:p14="http://schemas.microsoft.com/office/powerpoint/2010/main" val="40949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70BB656-96AB-4B78-8EA5-C82FE78C7608}" type="datetime1">
              <a:rPr lang="en-US" smtClean="0"/>
              <a:t>10/1/2021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A09340-0AFB-4924-A558-5568C0609C8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37177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ACAD0C-DDA8-41F8-B355-8FC9FC1D91D6}"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FABA215-C6CD-4E2F-96B1-2280DCFBB8B3}" type="slidenum">
              <a:rPr lang="en-US" smtClean="0"/>
              <a:pPr>
                <a:defRPr/>
              </a:pPr>
              <a:t>‹#›</a:t>
            </a:fld>
            <a:endParaRPr lang="en-US"/>
          </a:p>
        </p:txBody>
      </p:sp>
    </p:spTree>
    <p:extLst>
      <p:ext uri="{BB962C8B-B14F-4D97-AF65-F5344CB8AC3E}">
        <p14:creationId xmlns:p14="http://schemas.microsoft.com/office/powerpoint/2010/main" val="234664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4"/>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C40C58-476B-4006-B784-E343E3609029}" type="datetime1">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8083724-F38A-4329-8323-400DF434F34B}" type="slidenum">
              <a:rPr lang="en-US" smtClean="0"/>
              <a:pPr>
                <a:defRPr/>
              </a:pPr>
              <a:t>‹#›</a:t>
            </a:fld>
            <a:endParaRPr lang="en-US"/>
          </a:p>
        </p:txBody>
      </p:sp>
    </p:spTree>
    <p:extLst>
      <p:ext uri="{BB962C8B-B14F-4D97-AF65-F5344CB8AC3E}">
        <p14:creationId xmlns:p14="http://schemas.microsoft.com/office/powerpoint/2010/main" val="18630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426464"/>
          </a:xfrm>
          <a:solidFill>
            <a:schemeClr val="accent4">
              <a:lumMod val="20000"/>
              <a:lumOff val="80000"/>
            </a:schemeClr>
          </a:solidFill>
        </p:spPr>
        <p:txBody>
          <a:bodyPr anchor="ctr"/>
          <a:lstStyle>
            <a:lvl1pPr>
              <a:defRPr sz="4000"/>
            </a:lvl1pPr>
          </a:lstStyle>
          <a:p>
            <a:r>
              <a:rPr kumimoji="0" lang="en-US" dirty="0"/>
              <a:t>Click to Edit Master Title Style</a:t>
            </a:r>
          </a:p>
        </p:txBody>
      </p:sp>
      <p:sp>
        <p:nvSpPr>
          <p:cNvPr id="3" name="Content Placeholder 2"/>
          <p:cNvSpPr>
            <a:spLocks noGrp="1"/>
          </p:cNvSpPr>
          <p:nvPr>
            <p:ph idx="1"/>
          </p:nvPr>
        </p:nvSpPr>
        <p:spPr/>
        <p:txBody>
          <a:bodyPr/>
          <a:lstStyle>
            <a:lvl1pPr marL="411480" indent="-342900">
              <a:buFont typeface="Arial" panose="020B0604020202020204" pitchFamily="34" charset="0"/>
              <a:buChar char="•"/>
              <a:defRPr/>
            </a:lvl1pPr>
            <a:lvl2pPr marL="740664" indent="-285750">
              <a:buFont typeface="Arial" panose="020B0604020202020204" pitchFamily="34" charset="0"/>
              <a:buChar char="•"/>
              <a:defRPr/>
            </a:lvl2pPr>
            <a:lvl3pPr marL="996696" indent="-228600">
              <a:buFont typeface="Arial" panose="020B0604020202020204" pitchFamily="34" charset="0"/>
              <a:buChar char="•"/>
              <a:defRPr/>
            </a:lvl3pPr>
            <a:lvl4pPr marL="1261872" indent="-228600">
              <a:buFont typeface="Arial" panose="020B0604020202020204" pitchFamily="34" charset="0"/>
              <a:buChar char="•"/>
              <a:defRPr/>
            </a:lvl4pPr>
            <a:lvl5pPr marL="1481328" indent="-210312">
              <a:buFont typeface="Arial" panose="020B0604020202020204" pitchFamily="34" charset="0"/>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21813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4" y="4246568"/>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739A26-BFCB-49C7-BDA3-6C4EAADC5527}" type="datetime1">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224DB9F-C2A9-4DA1-8168-14E954073F73}" type="slidenum">
              <a:rPr lang="en-US" smtClean="0"/>
              <a:pPr>
                <a:defRPr/>
              </a:pPr>
              <a:t>‹#›</a:t>
            </a:fld>
            <a:endParaRPr lang="en-US"/>
          </a:p>
        </p:txBody>
      </p:sp>
      <p:sp>
        <p:nvSpPr>
          <p:cNvPr id="7" name="Rectangle 6"/>
          <p:cNvSpPr/>
          <p:nvPr/>
        </p:nvSpPr>
        <p:spPr>
          <a:xfrm>
            <a:off x="484213" y="402269"/>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392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4DAFE1-5DCF-4C10-81B8-B7CC92F60F92}" type="datetime1">
              <a:rPr lang="en-US" smtClean="0"/>
              <a:t>10/1/2021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6E4DA1F-CCFE-42FC-8C6A-1168F5C4F1A0}" type="slidenum">
              <a:rPr lang="en-US" smtClean="0"/>
              <a:pPr>
                <a:defRPr/>
              </a:pPr>
              <a:t>‹#›</a:t>
            </a:fld>
            <a:endParaRPr lang="en-US"/>
          </a:p>
        </p:txBody>
      </p:sp>
      <p:pic>
        <p:nvPicPr>
          <p:cNvPr id="8" name="Picture 7"/>
          <p:cNvPicPr>
            <a:picLocks noChangeAspect="1"/>
          </p:cNvPicPr>
          <p:nvPr userDrawn="1"/>
        </p:nvPicPr>
        <p:blipFill>
          <a:blip r:embed="rId2"/>
          <a:stretch>
            <a:fillRect/>
          </a:stretch>
        </p:blipFill>
        <p:spPr>
          <a:xfrm>
            <a:off x="10939020" y="6446496"/>
            <a:ext cx="520237" cy="335309"/>
          </a:xfrm>
          <a:prstGeom prst="rect">
            <a:avLst/>
          </a:prstGeom>
        </p:spPr>
      </p:pic>
    </p:spTree>
    <p:extLst>
      <p:ext uri="{BB962C8B-B14F-4D97-AF65-F5344CB8AC3E}">
        <p14:creationId xmlns:p14="http://schemas.microsoft.com/office/powerpoint/2010/main" val="37763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F1B744-4202-4B78-8640-C8EB1C667614}" type="datetime1">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69046C9-A841-4F2A-9FD5-0D30883EBC7D}" type="slidenum">
              <a:rPr lang="en-US" smtClean="0"/>
              <a:pPr>
                <a:defRPr/>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13964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1B8773A-30F8-4BFE-9C82-4AED503D8992}" type="datetime1">
              <a:rPr lang="en-US" smtClean="0"/>
              <a:t>10/1/2021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46E770A-854C-46B1-A8DF-99DCD4C291EA}" type="slidenum">
              <a:rPr lang="en-US" smtClean="0"/>
              <a:pPr>
                <a:defRPr/>
              </a:pPr>
              <a:t>‹#›</a:t>
            </a:fld>
            <a:endParaRPr lang="en-US" dirty="0"/>
          </a:p>
        </p:txBody>
      </p:sp>
    </p:spTree>
    <p:extLst>
      <p:ext uri="{BB962C8B-B14F-4D97-AF65-F5344CB8AC3E}">
        <p14:creationId xmlns:p14="http://schemas.microsoft.com/office/powerpoint/2010/main" val="15219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F4151-F107-4210-85EB-AF6F1712F0F0}" type="datetime1">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B4FD61-213A-40C2-9122-0632383D12D8}" type="slidenum">
              <a:rPr lang="en-US" smtClean="0"/>
              <a:pPr>
                <a:defRPr/>
              </a:pPr>
              <a:t>‹#›</a:t>
            </a:fld>
            <a:endParaRPr lang="en-US"/>
          </a:p>
        </p:txBody>
      </p:sp>
    </p:spTree>
    <p:extLst>
      <p:ext uri="{BB962C8B-B14F-4D97-AF65-F5344CB8AC3E}">
        <p14:creationId xmlns:p14="http://schemas.microsoft.com/office/powerpoint/2010/main" val="26452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16DEE-364E-4BA0-AFFE-B3858B53AE08}" type="datetime1">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DDC8ED9-5CFF-48E8-9D63-1C87EF331A7A}" type="slidenum">
              <a:rPr lang="en-US" smtClean="0"/>
              <a:pPr>
                <a:defRPr/>
              </a:pPr>
              <a:t>‹#›</a:t>
            </a:fld>
            <a:endParaRPr lang="en-US"/>
          </a:p>
        </p:txBody>
      </p:sp>
    </p:spTree>
    <p:extLst>
      <p:ext uri="{BB962C8B-B14F-4D97-AF65-F5344CB8AC3E}">
        <p14:creationId xmlns:p14="http://schemas.microsoft.com/office/powerpoint/2010/main" val="34720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5"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6"/>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5"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81"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425B349-B583-4A5D-98C2-DCEC0016445A}" type="datetime1">
              <a:rPr lang="en-US" smtClean="0"/>
              <a:t>10/1/2021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pPr>
              <a:defRPr/>
            </a:pPr>
            <a:fld id="{69B8646F-6C54-4D73-BE5F-D7471B73A58F}" type="slidenum">
              <a:rPr lang="en-US" smtClean="0"/>
              <a:pPr>
                <a:defRPr/>
              </a:pPr>
              <a:t>‹#›</a:t>
            </a:fld>
            <a:endParaRPr lang="en-US"/>
          </a:p>
        </p:txBody>
      </p:sp>
    </p:spTree>
    <p:extLst>
      <p:ext uri="{BB962C8B-B14F-4D97-AF65-F5344CB8AC3E}">
        <p14:creationId xmlns:p14="http://schemas.microsoft.com/office/powerpoint/2010/main" val="36933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906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906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80"/>
            <a:ext cx="2844800" cy="365125"/>
          </a:xfrm>
          <a:prstGeom prst="rect">
            <a:avLst/>
          </a:prstGeom>
        </p:spPr>
        <p:txBody>
          <a:bodyPr vert="horz" anchor="b"/>
          <a:lstStyle>
            <a:lvl1pPr algn="l" eaLnBrk="1" latinLnBrk="0" hangingPunct="1">
              <a:defRPr kumimoji="0" sz="1100">
                <a:solidFill>
                  <a:schemeClr val="tx2"/>
                </a:solidFill>
                <a:latin typeface="Arial" panose="020B0604020202020204" pitchFamily="34" charset="0"/>
                <a:cs typeface="Arial" panose="020B0604020202020204" pitchFamily="34" charset="0"/>
              </a:defRPr>
            </a:lvl1pPr>
            <a:extLst/>
          </a:lstStyle>
          <a:p>
            <a:fld id="{83AEBA2D-B4AE-4DD3-A7AC-69EDD2B88F39}" type="datetime1">
              <a:rPr lang="en-US" smtClean="0"/>
              <a:pPr/>
              <a:t>10/1/2021</a:t>
            </a:fld>
            <a:endParaRPr lang="en-US"/>
          </a:p>
        </p:txBody>
      </p:sp>
      <p:sp>
        <p:nvSpPr>
          <p:cNvPr id="3" name="Footer Placeholder 2"/>
          <p:cNvSpPr>
            <a:spLocks noGrp="1"/>
          </p:cNvSpPr>
          <p:nvPr>
            <p:ph type="ftr" sz="quarter" idx="3"/>
          </p:nvPr>
        </p:nvSpPr>
        <p:spPr>
          <a:xfrm>
            <a:off x="1219200" y="6416680"/>
            <a:ext cx="7416800" cy="365125"/>
          </a:xfrm>
          <a:prstGeom prst="rect">
            <a:avLst/>
          </a:prstGeom>
        </p:spPr>
        <p:txBody>
          <a:bodyPr vert="horz" anchor="b"/>
          <a:lstStyle>
            <a:lvl1pPr algn="r" eaLnBrk="1" latinLnBrk="0" hangingPunct="1">
              <a:defRPr kumimoji="0" sz="1100">
                <a:solidFill>
                  <a:schemeClr val="tx2"/>
                </a:solidFill>
                <a:latin typeface="Arial" panose="020B0604020202020204" pitchFamily="34" charset="0"/>
                <a:cs typeface="Arial" panose="020B0604020202020204" pitchFamily="34" charset="0"/>
              </a:defRPr>
            </a:lvl1pPr>
            <a:extLst/>
          </a:lstStyle>
          <a:p>
            <a:endParaRPr lang="en-US"/>
          </a:p>
        </p:txBody>
      </p:sp>
      <p:sp>
        <p:nvSpPr>
          <p:cNvPr id="23" name="Slide Number Placeholder 22"/>
          <p:cNvSpPr>
            <a:spLocks noGrp="1"/>
          </p:cNvSpPr>
          <p:nvPr>
            <p:ph type="sldNum" sz="quarter" idx="4"/>
          </p:nvPr>
        </p:nvSpPr>
        <p:spPr>
          <a:xfrm>
            <a:off x="11480800" y="6416680"/>
            <a:ext cx="609600" cy="365125"/>
          </a:xfrm>
          <a:prstGeom prst="rect">
            <a:avLst/>
          </a:prstGeom>
        </p:spPr>
        <p:txBody>
          <a:bodyPr vert="horz" anchor="b"/>
          <a:lstStyle>
            <a:lvl1pPr algn="l" eaLnBrk="1" latinLnBrk="0" hangingPunct="1">
              <a:defRPr kumimoji="0" sz="1200">
                <a:solidFill>
                  <a:schemeClr val="tx2"/>
                </a:solidFill>
                <a:latin typeface="Arial" panose="020B0604020202020204" pitchFamily="34" charset="0"/>
                <a:cs typeface="Arial" panose="020B0604020202020204" pitchFamily="34" charset="0"/>
              </a:defRPr>
            </a:lvl1pPr>
            <a:extLst/>
          </a:lstStyle>
          <a:p>
            <a:pPr>
              <a:defRPr/>
            </a:pPr>
            <a:r>
              <a:rPr lang="en-US"/>
              <a:t>Slide</a:t>
            </a:r>
            <a:fld id="{088F9C99-2D15-43C9-BB30-1A2892BDD46B}" type="slidenum">
              <a:rPr lang="en-US" smtClean="0"/>
              <a:pPr>
                <a:defRPr/>
              </a:pPr>
              <a:t>‹#›</a:t>
            </a:fld>
            <a:endParaRPr lang="en-US"/>
          </a:p>
        </p:txBody>
      </p:sp>
    </p:spTree>
    <p:extLst>
      <p:ext uri="{BB962C8B-B14F-4D97-AF65-F5344CB8AC3E}">
        <p14:creationId xmlns:p14="http://schemas.microsoft.com/office/powerpoint/2010/main" val="3674472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000" b="1" kern="1200" spc="-100" baseline="0">
          <a:solidFill>
            <a:schemeClr val="tx1"/>
          </a:solidFill>
          <a:latin typeface="Arial" panose="020B0604020202020204" pitchFamily="34" charset="0"/>
          <a:ea typeface="+mj-ea"/>
          <a:cs typeface="Arial" panose="020B0604020202020204" pitchFamily="34" charset="0"/>
        </a:defRPr>
      </a:lvl1pPr>
      <a:extLst/>
    </p:titleStyle>
    <p:bodyStyle>
      <a:lvl1pPr marL="411480" indent="-342900" algn="l" rtl="0" eaLnBrk="1" latinLnBrk="0" hangingPunct="1">
        <a:spcBef>
          <a:spcPts val="700"/>
        </a:spcBef>
        <a:buClrTx/>
        <a:buSzPct val="95000"/>
        <a:buFont typeface="Wingdings" panose="05000000000000000000" pitchFamily="2" charset="2"/>
        <a:buChar char="l"/>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Wingdings" panose="05000000000000000000" pitchFamily="2" charset="2"/>
        <a:buChar char="l"/>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Wingdings" panose="05000000000000000000" pitchFamily="2" charset="2"/>
        <a:buChar char="l"/>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Wingdings" panose="05000000000000000000" pitchFamily="2" charset="2"/>
        <a:buChar char="l"/>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Wingdings" panose="05000000000000000000" pitchFamily="2" charset="2"/>
        <a:buChar char="l"/>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1.wmf"/><Relationship Id="rId18" Type="http://schemas.openxmlformats.org/officeDocument/2006/relationships/oleObject" Target="../embeddings/oleObject21.bin"/><Relationship Id="rId26" Type="http://schemas.openxmlformats.org/officeDocument/2006/relationships/image" Target="../media/image61.png"/><Relationship Id="rId3" Type="http://schemas.openxmlformats.org/officeDocument/2006/relationships/image" Target="../media/image45.wmf"/><Relationship Id="rId21" Type="http://schemas.openxmlformats.org/officeDocument/2006/relationships/image" Target="../media/image56.png"/><Relationship Id="rId7" Type="http://schemas.openxmlformats.org/officeDocument/2006/relationships/image" Target="../media/image48.wmf"/><Relationship Id="rId12" Type="http://schemas.openxmlformats.org/officeDocument/2006/relationships/oleObject" Target="../embeddings/oleObject18.bin"/><Relationship Id="rId17" Type="http://schemas.openxmlformats.org/officeDocument/2006/relationships/image" Target="../media/image53.wmf"/><Relationship Id="rId25" Type="http://schemas.openxmlformats.org/officeDocument/2006/relationships/image" Target="../media/image60.png"/><Relationship Id="rId2" Type="http://schemas.openxmlformats.org/officeDocument/2006/relationships/oleObject" Target="../embeddings/oleObject14.bin"/><Relationship Id="rId16" Type="http://schemas.openxmlformats.org/officeDocument/2006/relationships/oleObject" Target="../embeddings/oleObject20.bin"/><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50.wmf"/><Relationship Id="rId24" Type="http://schemas.openxmlformats.org/officeDocument/2006/relationships/image" Target="../media/image59.png"/><Relationship Id="rId5" Type="http://schemas.openxmlformats.org/officeDocument/2006/relationships/image" Target="../media/image47.jpeg"/><Relationship Id="rId15" Type="http://schemas.openxmlformats.org/officeDocument/2006/relationships/image" Target="../media/image52.wmf"/><Relationship Id="rId23" Type="http://schemas.openxmlformats.org/officeDocument/2006/relationships/image" Target="../media/image58.png"/><Relationship Id="rId10" Type="http://schemas.openxmlformats.org/officeDocument/2006/relationships/oleObject" Target="../embeddings/oleObject17.bin"/><Relationship Id="rId19"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49.wmf"/><Relationship Id="rId14" Type="http://schemas.openxmlformats.org/officeDocument/2006/relationships/oleObject" Target="../embeddings/oleObject19.bin"/><Relationship Id="rId22" Type="http://schemas.openxmlformats.org/officeDocument/2006/relationships/image" Target="../media/image57.png"/><Relationship Id="rId27"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6.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 Id="rId4" Type="http://schemas.openxmlformats.org/officeDocument/2006/relationships/image" Target="../media/image76.jpg"/></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7.bin"/><Relationship Id="rId18" Type="http://schemas.openxmlformats.org/officeDocument/2006/relationships/image" Target="../media/image27.wmf"/><Relationship Id="rId3" Type="http://schemas.openxmlformats.org/officeDocument/2006/relationships/oleObject" Target="../embeddings/oleObject22.bin"/><Relationship Id="rId21" Type="http://schemas.openxmlformats.org/officeDocument/2006/relationships/oleObject" Target="../embeddings/oleObject31.bin"/><Relationship Id="rId7" Type="http://schemas.openxmlformats.org/officeDocument/2006/relationships/oleObject" Target="../embeddings/oleObject24.bin"/><Relationship Id="rId12" Type="http://schemas.openxmlformats.org/officeDocument/2006/relationships/image" Target="../media/image24.wmf"/><Relationship Id="rId17" Type="http://schemas.openxmlformats.org/officeDocument/2006/relationships/oleObject" Target="../embeddings/oleObject29.bin"/><Relationship Id="rId25" Type="http://schemas.openxmlformats.org/officeDocument/2006/relationships/image" Target="../media/image30.wmf"/><Relationship Id="rId2" Type="http://schemas.openxmlformats.org/officeDocument/2006/relationships/image" Target="../media/image19.png"/><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oleObject" Target="../embeddings/oleObject26.bin"/><Relationship Id="rId24" Type="http://schemas.openxmlformats.org/officeDocument/2006/relationships/oleObject" Target="../embeddings/oleObject33.bin"/><Relationship Id="rId5" Type="http://schemas.openxmlformats.org/officeDocument/2006/relationships/oleObject" Target="../embeddings/oleObject23.bin"/><Relationship Id="rId15" Type="http://schemas.openxmlformats.org/officeDocument/2006/relationships/oleObject" Target="../embeddings/oleObject28.bin"/><Relationship Id="rId23" Type="http://schemas.openxmlformats.org/officeDocument/2006/relationships/oleObject" Target="../embeddings/oleObject32.bin"/><Relationship Id="rId10" Type="http://schemas.openxmlformats.org/officeDocument/2006/relationships/image" Target="../media/image23.wmf"/><Relationship Id="rId19" Type="http://schemas.openxmlformats.org/officeDocument/2006/relationships/oleObject" Target="../embeddings/oleObject30.bin"/><Relationship Id="rId4" Type="http://schemas.openxmlformats.org/officeDocument/2006/relationships/image" Target="../media/image20.wmf"/><Relationship Id="rId9" Type="http://schemas.openxmlformats.org/officeDocument/2006/relationships/oleObject" Target="../embeddings/oleObject25.bin"/><Relationship Id="rId14" Type="http://schemas.openxmlformats.org/officeDocument/2006/relationships/image" Target="../media/image25.wmf"/><Relationship Id="rId22"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1.wmf"/><Relationship Id="rId18" Type="http://schemas.openxmlformats.org/officeDocument/2006/relationships/oleObject" Target="../embeddings/oleObject21.bin"/><Relationship Id="rId26" Type="http://schemas.openxmlformats.org/officeDocument/2006/relationships/image" Target="../media/image61.png"/><Relationship Id="rId3" Type="http://schemas.openxmlformats.org/officeDocument/2006/relationships/image" Target="../media/image45.wmf"/><Relationship Id="rId21" Type="http://schemas.openxmlformats.org/officeDocument/2006/relationships/image" Target="../media/image56.png"/><Relationship Id="rId7" Type="http://schemas.openxmlformats.org/officeDocument/2006/relationships/image" Target="../media/image48.wmf"/><Relationship Id="rId12" Type="http://schemas.openxmlformats.org/officeDocument/2006/relationships/oleObject" Target="../embeddings/oleObject18.bin"/><Relationship Id="rId17" Type="http://schemas.openxmlformats.org/officeDocument/2006/relationships/image" Target="../media/image53.wmf"/><Relationship Id="rId25" Type="http://schemas.openxmlformats.org/officeDocument/2006/relationships/image" Target="../media/image60.png"/><Relationship Id="rId2" Type="http://schemas.openxmlformats.org/officeDocument/2006/relationships/oleObject" Target="../embeddings/oleObject14.bin"/><Relationship Id="rId16" Type="http://schemas.openxmlformats.org/officeDocument/2006/relationships/oleObject" Target="../embeddings/oleObject20.bin"/><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50.wmf"/><Relationship Id="rId24" Type="http://schemas.openxmlformats.org/officeDocument/2006/relationships/image" Target="../media/image59.png"/><Relationship Id="rId5" Type="http://schemas.openxmlformats.org/officeDocument/2006/relationships/image" Target="../media/image47.jpeg"/><Relationship Id="rId15" Type="http://schemas.openxmlformats.org/officeDocument/2006/relationships/image" Target="../media/image52.wmf"/><Relationship Id="rId23" Type="http://schemas.openxmlformats.org/officeDocument/2006/relationships/image" Target="../media/image58.png"/><Relationship Id="rId10" Type="http://schemas.openxmlformats.org/officeDocument/2006/relationships/oleObject" Target="../embeddings/oleObject17.bin"/><Relationship Id="rId19"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49.wmf"/><Relationship Id="rId14" Type="http://schemas.openxmlformats.org/officeDocument/2006/relationships/oleObject" Target="../embeddings/oleObject19.bin"/><Relationship Id="rId22" Type="http://schemas.openxmlformats.org/officeDocument/2006/relationships/image" Target="../media/image57.png"/><Relationship Id="rId27"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75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40.png"/><Relationship Id="rId5" Type="http://schemas.openxmlformats.org/officeDocument/2006/relationships/image" Target="../media/image730.png"/><Relationship Id="rId4" Type="http://schemas.openxmlformats.org/officeDocument/2006/relationships/image" Target="../media/image800.png"/></Relationships>
</file>

<file path=ppt/slides/_rels/slide3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6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89.jpg"/><Relationship Id="rId1" Type="http://schemas.openxmlformats.org/officeDocument/2006/relationships/slideLayout" Target="../slideLayouts/slideLayout2.xml"/><Relationship Id="rId4" Type="http://schemas.openxmlformats.org/officeDocument/2006/relationships/image" Target="../media/image90.jpg"/></Relationships>
</file>

<file path=ppt/slides/_rels/slide4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91.jpg"/><Relationship Id="rId1" Type="http://schemas.openxmlformats.org/officeDocument/2006/relationships/slideLayout" Target="../slideLayouts/slideLayout2.xml"/><Relationship Id="rId4" Type="http://schemas.openxmlformats.org/officeDocument/2006/relationships/image" Target="../media/image9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6.bin"/><Relationship Id="rId18" Type="http://schemas.openxmlformats.org/officeDocument/2006/relationships/image" Target="../media/image27.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24.wmf"/><Relationship Id="rId17" Type="http://schemas.openxmlformats.org/officeDocument/2006/relationships/oleObject" Target="../embeddings/oleObject8.bin"/><Relationship Id="rId25" Type="http://schemas.openxmlformats.org/officeDocument/2006/relationships/image" Target="../media/image30.wmf"/><Relationship Id="rId2" Type="http://schemas.openxmlformats.org/officeDocument/2006/relationships/image" Target="../media/image19.png"/><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oleObject" Target="../embeddings/oleObject5.bin"/><Relationship Id="rId24" Type="http://schemas.openxmlformats.org/officeDocument/2006/relationships/oleObject" Target="../embeddings/oleObject12.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23.wmf"/><Relationship Id="rId19" Type="http://schemas.openxmlformats.org/officeDocument/2006/relationships/oleObject" Target="../embeddings/oleObject9.bin"/><Relationship Id="rId4" Type="http://schemas.openxmlformats.org/officeDocument/2006/relationships/image" Target="../media/image20.wmf"/><Relationship Id="rId9" Type="http://schemas.openxmlformats.org/officeDocument/2006/relationships/oleObject" Target="../embeddings/oleObject4.bin"/><Relationship Id="rId14" Type="http://schemas.openxmlformats.org/officeDocument/2006/relationships/image" Target="../media/image25.wmf"/><Relationship Id="rId22" Type="http://schemas.openxmlformats.org/officeDocument/2006/relationships/image" Target="../media/image29.wmf"/></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441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a:ea typeface="宋体" panose="02010600030101010101" pitchFamily="2" charset="-122"/>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110751"/>
            <a:ext cx="1453662" cy="1382751"/>
          </a:xfrm>
          <a:prstGeom prst="rect">
            <a:avLst/>
          </a:prstGeom>
        </p:spPr>
      </p:pic>
      <p:pic>
        <p:nvPicPr>
          <p:cNvPr id="6" name="Picture 2" descr="lgplogo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10752"/>
            <a:ext cx="6324600" cy="12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 y="4038600"/>
            <a:ext cx="1218324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txBox="1">
            <a:spLocks noChangeArrowheads="1"/>
          </p:cNvSpPr>
          <p:nvPr/>
        </p:nvSpPr>
        <p:spPr bwMode="auto">
          <a:xfrm>
            <a:off x="-8755" y="1493503"/>
            <a:ext cx="12192000" cy="2946802"/>
          </a:xfrm>
          <a:prstGeom prst="rect">
            <a:avLst/>
          </a:prstGeom>
          <a:gradFill>
            <a:gsLst>
              <a:gs pos="0">
                <a:schemeClr val="accent1">
                  <a:lumMod val="5000"/>
                  <a:lumOff val="95000"/>
                </a:schemeClr>
              </a:gs>
              <a:gs pos="83000">
                <a:schemeClr val="bg2"/>
              </a:gs>
              <a:gs pos="100000">
                <a:schemeClr val="bg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0" algn="ctr" eaLnBrk="1" hangingPunct="1">
              <a:spcBef>
                <a:spcPts val="0"/>
              </a:spcBef>
              <a:spcAft>
                <a:spcPts val="600"/>
              </a:spcAft>
              <a:defRPr/>
            </a:pPr>
            <a:r>
              <a:rPr lang="en-US" sz="4600" b="1" dirty="0">
                <a:solidFill>
                  <a:schemeClr val="tx1"/>
                </a:solidFill>
                <a:latin typeface="Arial" panose="020B0604020202020204" pitchFamily="34" charset="0"/>
                <a:ea typeface="ＭＳ Ｐゴシック" pitchFamily="116" charset="-128"/>
                <a:cs typeface="Arial" panose="020B0604020202020204" pitchFamily="34" charset="0"/>
              </a:rPr>
              <a:t>Deep CT Reconstruction</a:t>
            </a:r>
            <a:endParaRPr kumimoji="0" lang="en-US" sz="4600" b="1" i="0" u="none" strike="noStrike" kern="1200" cap="none" spc="0" normalizeH="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endParaRPr>
          </a:p>
          <a:p>
            <a:pPr lvl="0" algn="ctr" eaLnBrk="1" hangingPunct="1">
              <a:spcBef>
                <a:spcPts val="0"/>
              </a:spcBef>
              <a:spcAft>
                <a:spcPts val="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 Wang</a:t>
            </a:r>
          </a:p>
          <a:p>
            <a:pPr lvl="0"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AI-based X-ray Imaging System (AXIS) Lab</a:t>
            </a:r>
          </a:p>
          <a:p>
            <a:pPr lvl="0" algn="ctr" eaLnBrk="1" hangingPunct="1">
              <a:spcBef>
                <a:spcPts val="0"/>
              </a:spcBef>
              <a:spcAft>
                <a:spcPts val="60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Rensselaer</a:t>
            </a:r>
            <a:r>
              <a:rPr kumimoji="0" lang="en-US" sz="24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Polytechnic Institute, Troy, New York, USA</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1200"/>
              </a:spcAft>
              <a:buClr>
                <a:srgbClr val="691638"/>
              </a:buClr>
              <a:buSzTx/>
              <a:buFontTx/>
              <a:buNone/>
              <a:tabLst/>
              <a:defRPr/>
            </a:pPr>
            <a:r>
              <a:rPr lang="en-US" sz="2400" dirty="0">
                <a:solidFill>
                  <a:schemeClr val="tx1"/>
                </a:solidFill>
                <a:latin typeface="Arial" panose="020B0604020202020204" pitchFamily="34" charset="0"/>
                <a:cs typeface="Arial" panose="020B0604020202020204" pitchFamily="34" charset="0"/>
              </a:rPr>
              <a:t>Oct. 1</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2021</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70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Algebraic Viewpoint: Trial &amp; Error</a:t>
            </a:r>
          </a:p>
        </p:txBody>
      </p:sp>
      <p:grpSp>
        <p:nvGrpSpPr>
          <p:cNvPr id="3" name="Group 2">
            <a:extLst>
              <a:ext uri="{FF2B5EF4-FFF2-40B4-BE49-F238E27FC236}">
                <a16:creationId xmlns:a16="http://schemas.microsoft.com/office/drawing/2014/main" id="{B4526CC6-5CA2-466D-BC9A-70123B98241F}"/>
              </a:ext>
            </a:extLst>
          </p:cNvPr>
          <p:cNvGrpSpPr/>
          <p:nvPr/>
        </p:nvGrpSpPr>
        <p:grpSpPr>
          <a:xfrm>
            <a:off x="1334605" y="1798367"/>
            <a:ext cx="9583440" cy="4593482"/>
            <a:chOff x="2526235" y="2100224"/>
            <a:chExt cx="7200180" cy="3451151"/>
          </a:xfrm>
        </p:grpSpPr>
        <p:sp>
          <p:nvSpPr>
            <p:cNvPr id="81" name="Line 102"/>
            <p:cNvSpPr>
              <a:spLocks noChangeShapeType="1"/>
            </p:cNvSpPr>
            <p:nvPr/>
          </p:nvSpPr>
          <p:spPr bwMode="auto">
            <a:xfrm flipH="1" flipV="1">
              <a:off x="5393716" y="4963622"/>
              <a:ext cx="749455"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82" name="Rectangle 26"/>
            <p:cNvSpPr>
              <a:spLocks noChangeArrowheads="1"/>
            </p:cNvSpPr>
            <p:nvPr/>
          </p:nvSpPr>
          <p:spPr bwMode="auto">
            <a:xfrm>
              <a:off x="7022964" y="3109949"/>
              <a:ext cx="1175776" cy="1092613"/>
            </a:xfrm>
            <a:prstGeom prst="rect">
              <a:avLst/>
            </a:prstGeom>
            <a:solidFill>
              <a:schemeClr val="hlink"/>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rgbClr val="000000"/>
                </a:solidFill>
                <a:cs typeface="Times New Roman" pitchFamily="18" charset="0"/>
              </a:endParaRPr>
            </a:p>
          </p:txBody>
        </p:sp>
        <p:sp>
          <p:nvSpPr>
            <p:cNvPr id="83" name="Line 27"/>
            <p:cNvSpPr>
              <a:spLocks noChangeShapeType="1"/>
            </p:cNvSpPr>
            <p:nvPr/>
          </p:nvSpPr>
          <p:spPr bwMode="auto">
            <a:xfrm flipH="1" flipV="1">
              <a:off x="7604064" y="3128787"/>
              <a:ext cx="0" cy="1081311"/>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84" name="Line 28"/>
            <p:cNvSpPr>
              <a:spLocks noChangeShapeType="1"/>
            </p:cNvSpPr>
            <p:nvPr/>
          </p:nvSpPr>
          <p:spPr bwMode="auto">
            <a:xfrm>
              <a:off x="7043331" y="3654998"/>
              <a:ext cx="1141833" cy="0"/>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85" name="Rectangle 29"/>
            <p:cNvSpPr>
              <a:spLocks noChangeArrowheads="1"/>
            </p:cNvSpPr>
            <p:nvPr/>
          </p:nvSpPr>
          <p:spPr bwMode="auto">
            <a:xfrm>
              <a:off x="7060982" y="3317168"/>
              <a:ext cx="408671"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3</a:t>
              </a:r>
            </a:p>
          </p:txBody>
        </p:sp>
        <p:sp>
          <p:nvSpPr>
            <p:cNvPr id="86" name="Rectangle 30"/>
            <p:cNvSpPr>
              <a:spLocks noChangeArrowheads="1"/>
            </p:cNvSpPr>
            <p:nvPr/>
          </p:nvSpPr>
          <p:spPr bwMode="auto">
            <a:xfrm>
              <a:off x="7646154" y="3317168"/>
              <a:ext cx="411385"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2</a:t>
              </a:r>
            </a:p>
          </p:txBody>
        </p:sp>
        <p:sp>
          <p:nvSpPr>
            <p:cNvPr id="87" name="Rectangle 31"/>
            <p:cNvSpPr>
              <a:spLocks noChangeArrowheads="1"/>
            </p:cNvSpPr>
            <p:nvPr/>
          </p:nvSpPr>
          <p:spPr bwMode="auto">
            <a:xfrm>
              <a:off x="7075916" y="3842125"/>
              <a:ext cx="411385"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3</a:t>
              </a:r>
            </a:p>
          </p:txBody>
        </p:sp>
        <p:sp>
          <p:nvSpPr>
            <p:cNvPr id="88" name="Rectangle 32"/>
            <p:cNvSpPr>
              <a:spLocks noChangeArrowheads="1"/>
            </p:cNvSpPr>
            <p:nvPr/>
          </p:nvSpPr>
          <p:spPr bwMode="auto">
            <a:xfrm>
              <a:off x="7646154" y="3842125"/>
              <a:ext cx="411385"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2</a:t>
              </a:r>
            </a:p>
          </p:txBody>
        </p:sp>
        <p:sp>
          <p:nvSpPr>
            <p:cNvPr id="89" name="Rectangle 3"/>
            <p:cNvSpPr>
              <a:spLocks noChangeArrowheads="1"/>
            </p:cNvSpPr>
            <p:nvPr/>
          </p:nvSpPr>
          <p:spPr bwMode="auto">
            <a:xfrm>
              <a:off x="4022429" y="3099652"/>
              <a:ext cx="1175776" cy="1092613"/>
            </a:xfrm>
            <a:prstGeom prst="rect">
              <a:avLst/>
            </a:prstGeom>
            <a:solidFill>
              <a:srgbClr val="00B0F0"/>
            </a:solidFill>
            <a:ln w="50800">
              <a:solidFill>
                <a:srgbClr val="0070C0"/>
              </a:solidFill>
              <a:miter lim="800000"/>
              <a:headEnd/>
              <a:tailEnd/>
            </a:ln>
            <a:effec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rgbClr val="000000"/>
                </a:solidFill>
                <a:cs typeface="Times New Roman" pitchFamily="18" charset="0"/>
              </a:endParaRPr>
            </a:p>
          </p:txBody>
        </p:sp>
        <p:sp>
          <p:nvSpPr>
            <p:cNvPr id="90" name="Line 4"/>
            <p:cNvSpPr>
              <a:spLocks noChangeShapeType="1"/>
            </p:cNvSpPr>
            <p:nvPr/>
          </p:nvSpPr>
          <p:spPr bwMode="auto">
            <a:xfrm flipH="1" flipV="1">
              <a:off x="4606243" y="3128787"/>
              <a:ext cx="0" cy="1081311"/>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91" name="Line 5"/>
            <p:cNvSpPr>
              <a:spLocks noChangeShapeType="1"/>
            </p:cNvSpPr>
            <p:nvPr/>
          </p:nvSpPr>
          <p:spPr bwMode="auto">
            <a:xfrm>
              <a:off x="4045512" y="3654998"/>
              <a:ext cx="1141833" cy="0"/>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92" name="Rectangle 6"/>
            <p:cNvSpPr>
              <a:spLocks noChangeArrowheads="1"/>
            </p:cNvSpPr>
            <p:nvPr/>
          </p:nvSpPr>
          <p:spPr bwMode="auto">
            <a:xfrm>
              <a:off x="4063162" y="3317168"/>
              <a:ext cx="411385" cy="312090"/>
            </a:xfrm>
            <a:prstGeom prst="rect">
              <a:avLst/>
            </a:prstGeom>
            <a:no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4</a:t>
              </a:r>
            </a:p>
          </p:txBody>
        </p:sp>
        <p:sp>
          <p:nvSpPr>
            <p:cNvPr id="93" name="Rectangle 7"/>
            <p:cNvSpPr>
              <a:spLocks noChangeArrowheads="1"/>
            </p:cNvSpPr>
            <p:nvPr/>
          </p:nvSpPr>
          <p:spPr bwMode="auto">
            <a:xfrm>
              <a:off x="4649691" y="3317168"/>
              <a:ext cx="410027" cy="312090"/>
            </a:xfrm>
            <a:prstGeom prst="rect">
              <a:avLst/>
            </a:prstGeom>
            <a:no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3</a:t>
              </a:r>
            </a:p>
          </p:txBody>
        </p:sp>
        <p:sp>
          <p:nvSpPr>
            <p:cNvPr id="94" name="Rectangle 8"/>
            <p:cNvSpPr>
              <a:spLocks noChangeArrowheads="1"/>
            </p:cNvSpPr>
            <p:nvPr/>
          </p:nvSpPr>
          <p:spPr bwMode="auto">
            <a:xfrm>
              <a:off x="4079453" y="3842125"/>
              <a:ext cx="410027" cy="312090"/>
            </a:xfrm>
            <a:prstGeom prst="rect">
              <a:avLst/>
            </a:prstGeom>
            <a:no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2</a:t>
              </a:r>
            </a:p>
          </p:txBody>
        </p:sp>
        <p:sp>
          <p:nvSpPr>
            <p:cNvPr id="95" name="Rectangle 9"/>
            <p:cNvSpPr>
              <a:spLocks noChangeArrowheads="1"/>
            </p:cNvSpPr>
            <p:nvPr/>
          </p:nvSpPr>
          <p:spPr bwMode="auto">
            <a:xfrm>
              <a:off x="4649691" y="3842125"/>
              <a:ext cx="410027" cy="312090"/>
            </a:xfrm>
            <a:prstGeom prst="rect">
              <a:avLst/>
            </a:prstGeom>
            <a:no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1</a:t>
              </a:r>
            </a:p>
          </p:txBody>
        </p:sp>
        <p:sp>
          <p:nvSpPr>
            <p:cNvPr id="96" name="Line 33"/>
            <p:cNvSpPr>
              <a:spLocks noChangeShapeType="1"/>
            </p:cNvSpPr>
            <p:nvPr/>
          </p:nvSpPr>
          <p:spPr bwMode="auto">
            <a:xfrm flipV="1">
              <a:off x="4416165" y="2929103"/>
              <a:ext cx="0" cy="1386489"/>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97" name="Line 34"/>
            <p:cNvSpPr>
              <a:spLocks noChangeShapeType="1"/>
            </p:cNvSpPr>
            <p:nvPr/>
          </p:nvSpPr>
          <p:spPr bwMode="auto">
            <a:xfrm flipV="1">
              <a:off x="5002695" y="2929103"/>
              <a:ext cx="0" cy="1386489"/>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98" name="Line 37"/>
            <p:cNvSpPr>
              <a:spLocks noChangeShapeType="1"/>
            </p:cNvSpPr>
            <p:nvPr/>
          </p:nvSpPr>
          <p:spPr bwMode="auto">
            <a:xfrm>
              <a:off x="4025145" y="2929102"/>
              <a:ext cx="1173060" cy="0"/>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99" name="Line 39"/>
            <p:cNvSpPr>
              <a:spLocks noChangeShapeType="1"/>
            </p:cNvSpPr>
            <p:nvPr/>
          </p:nvSpPr>
          <p:spPr bwMode="auto">
            <a:xfrm>
              <a:off x="7022965" y="2929102"/>
              <a:ext cx="117306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00" name="Rectangle 18"/>
            <p:cNvSpPr>
              <a:spLocks noChangeArrowheads="1"/>
            </p:cNvSpPr>
            <p:nvPr/>
          </p:nvSpPr>
          <p:spPr bwMode="auto">
            <a:xfrm>
              <a:off x="2526235" y="3109949"/>
              <a:ext cx="1175776" cy="1092613"/>
            </a:xfrm>
            <a:prstGeom prst="rect">
              <a:avLst/>
            </a:prstGeom>
            <a:solidFill>
              <a:schemeClr val="hlink"/>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rgbClr val="000000"/>
                </a:solidFill>
                <a:cs typeface="Times New Roman" pitchFamily="18" charset="0"/>
              </a:endParaRPr>
            </a:p>
          </p:txBody>
        </p:sp>
        <p:sp>
          <p:nvSpPr>
            <p:cNvPr id="101" name="Line 19"/>
            <p:cNvSpPr>
              <a:spLocks noChangeShapeType="1"/>
            </p:cNvSpPr>
            <p:nvPr/>
          </p:nvSpPr>
          <p:spPr bwMode="auto">
            <a:xfrm flipH="1" flipV="1">
              <a:off x="3107333" y="3128787"/>
              <a:ext cx="0" cy="1081311"/>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02" name="Line 20"/>
            <p:cNvSpPr>
              <a:spLocks noChangeShapeType="1"/>
            </p:cNvSpPr>
            <p:nvPr/>
          </p:nvSpPr>
          <p:spPr bwMode="auto">
            <a:xfrm>
              <a:off x="2546602" y="3654998"/>
              <a:ext cx="1141833" cy="0"/>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03" name="Rectangle 21"/>
            <p:cNvSpPr>
              <a:spLocks noChangeArrowheads="1"/>
            </p:cNvSpPr>
            <p:nvPr/>
          </p:nvSpPr>
          <p:spPr bwMode="auto">
            <a:xfrm>
              <a:off x="2564252" y="3317168"/>
              <a:ext cx="411385"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0</a:t>
              </a:r>
            </a:p>
          </p:txBody>
        </p:sp>
        <p:sp>
          <p:nvSpPr>
            <p:cNvPr id="104" name="Rectangle 22"/>
            <p:cNvSpPr>
              <a:spLocks noChangeArrowheads="1"/>
            </p:cNvSpPr>
            <p:nvPr/>
          </p:nvSpPr>
          <p:spPr bwMode="auto">
            <a:xfrm>
              <a:off x="3150782" y="3317168"/>
              <a:ext cx="410027"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0</a:t>
              </a:r>
            </a:p>
          </p:txBody>
        </p:sp>
        <p:sp>
          <p:nvSpPr>
            <p:cNvPr id="105" name="Rectangle 23"/>
            <p:cNvSpPr>
              <a:spLocks noChangeArrowheads="1"/>
            </p:cNvSpPr>
            <p:nvPr/>
          </p:nvSpPr>
          <p:spPr bwMode="auto">
            <a:xfrm>
              <a:off x="2580544" y="3842125"/>
              <a:ext cx="410027"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0</a:t>
              </a:r>
            </a:p>
          </p:txBody>
        </p:sp>
        <p:sp>
          <p:nvSpPr>
            <p:cNvPr id="106" name="Rectangle 24"/>
            <p:cNvSpPr>
              <a:spLocks noChangeArrowheads="1"/>
            </p:cNvSpPr>
            <p:nvPr/>
          </p:nvSpPr>
          <p:spPr bwMode="auto">
            <a:xfrm>
              <a:off x="3150782" y="3842125"/>
              <a:ext cx="410027"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0</a:t>
              </a:r>
            </a:p>
          </p:txBody>
        </p:sp>
        <p:sp>
          <p:nvSpPr>
            <p:cNvPr id="107" name="Line 35"/>
            <p:cNvSpPr>
              <a:spLocks noChangeShapeType="1"/>
            </p:cNvSpPr>
            <p:nvPr/>
          </p:nvSpPr>
          <p:spPr bwMode="auto">
            <a:xfrm flipH="1" flipV="1">
              <a:off x="3438615" y="2929103"/>
              <a:ext cx="14936" cy="1260901"/>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08" name="Line 36"/>
            <p:cNvSpPr>
              <a:spLocks noChangeShapeType="1"/>
            </p:cNvSpPr>
            <p:nvPr/>
          </p:nvSpPr>
          <p:spPr bwMode="auto">
            <a:xfrm flipH="1" flipV="1">
              <a:off x="2917254" y="2929103"/>
              <a:ext cx="19008" cy="1273459"/>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09" name="Line 40"/>
            <p:cNvSpPr>
              <a:spLocks noChangeShapeType="1"/>
            </p:cNvSpPr>
            <p:nvPr/>
          </p:nvSpPr>
          <p:spPr bwMode="auto">
            <a:xfrm>
              <a:off x="2591405" y="2929102"/>
              <a:ext cx="117306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useBgFill="1">
          <p:nvSpPr>
            <p:cNvPr id="110" name="Oval 44"/>
            <p:cNvSpPr>
              <a:spLocks noChangeArrowheads="1"/>
            </p:cNvSpPr>
            <p:nvPr/>
          </p:nvSpPr>
          <p:spPr bwMode="auto">
            <a:xfrm>
              <a:off x="3634124" y="2386564"/>
              <a:ext cx="521360" cy="421975"/>
            </a:xfrm>
            <a:prstGeom prst="ellipse">
              <a:avLst/>
            </a:prstGeom>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rgbClr val="000000"/>
                </a:solidFill>
                <a:cs typeface="Times New Roman" pitchFamily="18" charset="0"/>
              </a:endParaRPr>
            </a:p>
          </p:txBody>
        </p:sp>
        <p:sp>
          <p:nvSpPr>
            <p:cNvPr id="111" name="Line 45"/>
            <p:cNvSpPr>
              <a:spLocks noChangeShapeType="1"/>
            </p:cNvSpPr>
            <p:nvPr/>
          </p:nvSpPr>
          <p:spPr bwMode="auto">
            <a:xfrm>
              <a:off x="3634124" y="2597550"/>
              <a:ext cx="52136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12" name="Line 46"/>
            <p:cNvSpPr>
              <a:spLocks noChangeShapeType="1"/>
            </p:cNvSpPr>
            <p:nvPr/>
          </p:nvSpPr>
          <p:spPr bwMode="auto">
            <a:xfrm flipV="1">
              <a:off x="3177935" y="2627692"/>
              <a:ext cx="456190" cy="301411"/>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13" name="Line 47"/>
            <p:cNvSpPr>
              <a:spLocks noChangeShapeType="1"/>
            </p:cNvSpPr>
            <p:nvPr/>
          </p:nvSpPr>
          <p:spPr bwMode="auto">
            <a:xfrm flipH="1" flipV="1">
              <a:off x="4155485" y="2627692"/>
              <a:ext cx="456190" cy="301411"/>
            </a:xfrm>
            <a:prstGeom prst="line">
              <a:avLst/>
            </a:prstGeom>
            <a:noFill/>
            <a:ln w="508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14" name="Line 50"/>
            <p:cNvSpPr>
              <a:spLocks noChangeShapeType="1"/>
            </p:cNvSpPr>
            <p:nvPr/>
          </p:nvSpPr>
          <p:spPr bwMode="auto">
            <a:xfrm flipV="1">
              <a:off x="3894806" y="2371493"/>
              <a:ext cx="3139021" cy="1507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15" name="Line 52"/>
            <p:cNvSpPr>
              <a:spLocks noChangeShapeType="1"/>
            </p:cNvSpPr>
            <p:nvPr/>
          </p:nvSpPr>
          <p:spPr bwMode="auto">
            <a:xfrm flipV="1">
              <a:off x="7413985" y="2929104"/>
              <a:ext cx="0" cy="1567335"/>
            </a:xfrm>
            <a:prstGeom prst="line">
              <a:avLst/>
            </a:prstGeom>
            <a:noFill/>
            <a:ln w="508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16" name="Line 53"/>
            <p:cNvSpPr>
              <a:spLocks noChangeShapeType="1"/>
            </p:cNvSpPr>
            <p:nvPr/>
          </p:nvSpPr>
          <p:spPr bwMode="auto">
            <a:xfrm flipV="1">
              <a:off x="8000514" y="2929104"/>
              <a:ext cx="0" cy="1567335"/>
            </a:xfrm>
            <a:prstGeom prst="line">
              <a:avLst/>
            </a:prstGeom>
            <a:noFill/>
            <a:ln w="508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17" name="Line 54"/>
            <p:cNvSpPr>
              <a:spLocks noChangeShapeType="1"/>
            </p:cNvSpPr>
            <p:nvPr/>
          </p:nvSpPr>
          <p:spPr bwMode="auto">
            <a:xfrm>
              <a:off x="3894806" y="3290794"/>
              <a:ext cx="1564079"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18" name="Line 55"/>
            <p:cNvSpPr>
              <a:spLocks noChangeShapeType="1"/>
            </p:cNvSpPr>
            <p:nvPr/>
          </p:nvSpPr>
          <p:spPr bwMode="auto">
            <a:xfrm>
              <a:off x="3894806" y="3773051"/>
              <a:ext cx="1564079"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19" name="Line 56"/>
            <p:cNvSpPr>
              <a:spLocks noChangeShapeType="1"/>
            </p:cNvSpPr>
            <p:nvPr/>
          </p:nvSpPr>
          <p:spPr bwMode="auto">
            <a:xfrm>
              <a:off x="5458884" y="3109949"/>
              <a:ext cx="0" cy="1145361"/>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20" name="Line 57"/>
            <p:cNvSpPr>
              <a:spLocks noChangeShapeType="1"/>
            </p:cNvSpPr>
            <p:nvPr/>
          </p:nvSpPr>
          <p:spPr bwMode="auto">
            <a:xfrm>
              <a:off x="6827454" y="3109949"/>
              <a:ext cx="0" cy="1145361"/>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21" name="Line 58"/>
            <p:cNvSpPr>
              <a:spLocks noChangeShapeType="1"/>
            </p:cNvSpPr>
            <p:nvPr/>
          </p:nvSpPr>
          <p:spPr bwMode="auto">
            <a:xfrm>
              <a:off x="6827456" y="3290794"/>
              <a:ext cx="1564079" cy="0"/>
            </a:xfrm>
            <a:prstGeom prst="line">
              <a:avLst/>
            </a:prstGeom>
            <a:noFill/>
            <a:ln w="508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22" name="Line 59"/>
            <p:cNvSpPr>
              <a:spLocks noChangeShapeType="1"/>
            </p:cNvSpPr>
            <p:nvPr/>
          </p:nvSpPr>
          <p:spPr bwMode="auto">
            <a:xfrm>
              <a:off x="6827456" y="3773051"/>
              <a:ext cx="1564079" cy="0"/>
            </a:xfrm>
            <a:prstGeom prst="line">
              <a:avLst/>
            </a:prstGeom>
            <a:noFill/>
            <a:ln w="508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useBgFill="1">
          <p:nvSpPr>
            <p:cNvPr id="123" name="Oval 61"/>
            <p:cNvSpPr>
              <a:spLocks noChangeArrowheads="1"/>
            </p:cNvSpPr>
            <p:nvPr/>
          </p:nvSpPr>
          <p:spPr bwMode="auto">
            <a:xfrm>
              <a:off x="5898781" y="3165208"/>
              <a:ext cx="521360" cy="421975"/>
            </a:xfrm>
            <a:prstGeom prst="ellipse">
              <a:avLst/>
            </a:prstGeom>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rgbClr val="000000"/>
                </a:solidFill>
                <a:cs typeface="Times New Roman" pitchFamily="18" charset="0"/>
              </a:endParaRPr>
            </a:p>
          </p:txBody>
        </p:sp>
        <p:sp>
          <p:nvSpPr>
            <p:cNvPr id="124" name="Line 62"/>
            <p:cNvSpPr>
              <a:spLocks noChangeShapeType="1"/>
            </p:cNvSpPr>
            <p:nvPr/>
          </p:nvSpPr>
          <p:spPr bwMode="auto">
            <a:xfrm>
              <a:off x="5898781" y="3376194"/>
              <a:ext cx="52136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25" name="Line 63"/>
            <p:cNvSpPr>
              <a:spLocks noChangeShapeType="1"/>
            </p:cNvSpPr>
            <p:nvPr/>
          </p:nvSpPr>
          <p:spPr bwMode="auto">
            <a:xfrm flipV="1">
              <a:off x="5442592" y="3396288"/>
              <a:ext cx="456190" cy="0"/>
            </a:xfrm>
            <a:prstGeom prst="line">
              <a:avLst/>
            </a:prstGeom>
            <a:noFill/>
            <a:ln w="508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26" name="Line 64"/>
            <p:cNvSpPr>
              <a:spLocks noChangeShapeType="1"/>
            </p:cNvSpPr>
            <p:nvPr/>
          </p:nvSpPr>
          <p:spPr bwMode="auto">
            <a:xfrm flipH="1" flipV="1">
              <a:off x="6420142" y="3396288"/>
              <a:ext cx="39102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27" name="Line 75"/>
            <p:cNvSpPr>
              <a:spLocks noChangeShapeType="1"/>
            </p:cNvSpPr>
            <p:nvPr/>
          </p:nvSpPr>
          <p:spPr bwMode="auto">
            <a:xfrm>
              <a:off x="6154031" y="3577135"/>
              <a:ext cx="0" cy="813808"/>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28" name="Line 76"/>
            <p:cNvSpPr>
              <a:spLocks noChangeShapeType="1"/>
            </p:cNvSpPr>
            <p:nvPr/>
          </p:nvSpPr>
          <p:spPr bwMode="auto">
            <a:xfrm>
              <a:off x="7604064" y="2386564"/>
              <a:ext cx="0" cy="542539"/>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29" name="Rectangle 77"/>
            <p:cNvSpPr>
              <a:spLocks noChangeArrowheads="1"/>
            </p:cNvSpPr>
            <p:nvPr/>
          </p:nvSpPr>
          <p:spPr bwMode="auto">
            <a:xfrm>
              <a:off x="4041437" y="4436156"/>
              <a:ext cx="1175776" cy="1092613"/>
            </a:xfrm>
            <a:prstGeom prst="rect">
              <a:avLst/>
            </a:prstGeom>
            <a:solidFill>
              <a:schemeClr val="hlink"/>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rgbClr val="000000"/>
                </a:solidFill>
                <a:cs typeface="Times New Roman" pitchFamily="18" charset="0"/>
              </a:endParaRPr>
            </a:p>
          </p:txBody>
        </p:sp>
        <p:sp>
          <p:nvSpPr>
            <p:cNvPr id="130" name="Line 78"/>
            <p:cNvSpPr>
              <a:spLocks noChangeShapeType="1"/>
            </p:cNvSpPr>
            <p:nvPr/>
          </p:nvSpPr>
          <p:spPr bwMode="auto">
            <a:xfrm flipH="1" flipV="1">
              <a:off x="4622536" y="4454993"/>
              <a:ext cx="0" cy="1081311"/>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31" name="Line 79"/>
            <p:cNvSpPr>
              <a:spLocks noChangeShapeType="1"/>
            </p:cNvSpPr>
            <p:nvPr/>
          </p:nvSpPr>
          <p:spPr bwMode="auto">
            <a:xfrm>
              <a:off x="4061804" y="4981204"/>
              <a:ext cx="1141833" cy="0"/>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32" name="Rectangle 80"/>
            <p:cNvSpPr>
              <a:spLocks noChangeArrowheads="1"/>
            </p:cNvSpPr>
            <p:nvPr/>
          </p:nvSpPr>
          <p:spPr bwMode="auto">
            <a:xfrm>
              <a:off x="4079454" y="4643374"/>
              <a:ext cx="411385"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4</a:t>
              </a:r>
            </a:p>
          </p:txBody>
        </p:sp>
        <p:sp>
          <p:nvSpPr>
            <p:cNvPr id="133" name="Rectangle 81"/>
            <p:cNvSpPr>
              <a:spLocks noChangeArrowheads="1"/>
            </p:cNvSpPr>
            <p:nvPr/>
          </p:nvSpPr>
          <p:spPr bwMode="auto">
            <a:xfrm>
              <a:off x="4665984" y="4643374"/>
              <a:ext cx="410027"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3</a:t>
              </a:r>
            </a:p>
          </p:txBody>
        </p:sp>
        <p:sp>
          <p:nvSpPr>
            <p:cNvPr id="134" name="Rectangle 82"/>
            <p:cNvSpPr>
              <a:spLocks noChangeArrowheads="1"/>
            </p:cNvSpPr>
            <p:nvPr/>
          </p:nvSpPr>
          <p:spPr bwMode="auto">
            <a:xfrm>
              <a:off x="4095746" y="5169587"/>
              <a:ext cx="410027"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2</a:t>
              </a:r>
            </a:p>
          </p:txBody>
        </p:sp>
        <p:sp>
          <p:nvSpPr>
            <p:cNvPr id="135" name="Rectangle 83"/>
            <p:cNvSpPr>
              <a:spLocks noChangeArrowheads="1"/>
            </p:cNvSpPr>
            <p:nvPr/>
          </p:nvSpPr>
          <p:spPr bwMode="auto">
            <a:xfrm>
              <a:off x="4665984" y="5169587"/>
              <a:ext cx="410027" cy="312090"/>
            </a:xfrm>
            <a:prstGeom prst="rect">
              <a:avLst/>
            </a:prstGeom>
            <a:solidFill>
              <a:schemeClr val="hlink"/>
            </a:solidFill>
            <a:ln>
              <a:noFill/>
            </a:ln>
            <a:effectLst/>
            <a:extLs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1</a:t>
              </a:r>
            </a:p>
          </p:txBody>
        </p:sp>
        <p:sp>
          <p:nvSpPr>
            <p:cNvPr id="136" name="Rectangle 87"/>
            <p:cNvSpPr>
              <a:spLocks noChangeArrowheads="1"/>
            </p:cNvSpPr>
            <p:nvPr/>
          </p:nvSpPr>
          <p:spPr bwMode="auto">
            <a:xfrm>
              <a:off x="7022964" y="2100224"/>
              <a:ext cx="1175776" cy="519933"/>
            </a:xfrm>
            <a:prstGeom prst="rect">
              <a:avLst/>
            </a:prstGeom>
            <a:solidFill>
              <a:schemeClr val="bg1"/>
            </a:solidFill>
            <a:ln w="50800">
              <a:solidFill>
                <a:schemeClr val="folHlink"/>
              </a:solidFill>
              <a:miter lim="800000"/>
              <a:headEnd/>
              <a:tailEnd/>
            </a:ln>
            <a:effec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rgbClr val="000000"/>
                </a:solidFill>
                <a:cs typeface="Times New Roman" pitchFamily="18" charset="0"/>
              </a:endParaRPr>
            </a:p>
          </p:txBody>
        </p:sp>
        <p:sp>
          <p:nvSpPr>
            <p:cNvPr id="137" name="Line 88"/>
            <p:cNvSpPr>
              <a:spLocks noChangeShapeType="1"/>
            </p:cNvSpPr>
            <p:nvPr/>
          </p:nvSpPr>
          <p:spPr bwMode="auto">
            <a:xfrm flipV="1">
              <a:off x="7604064" y="2119063"/>
              <a:ext cx="0" cy="493559"/>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38" name="Rectangle 90"/>
            <p:cNvSpPr>
              <a:spLocks noChangeArrowheads="1"/>
            </p:cNvSpPr>
            <p:nvPr/>
          </p:nvSpPr>
          <p:spPr bwMode="auto">
            <a:xfrm>
              <a:off x="7141086" y="2247161"/>
              <a:ext cx="412743" cy="312090"/>
            </a:xfrm>
            <a:prstGeom prst="rect">
              <a:avLst/>
            </a:prstGeom>
            <a:solidFill>
              <a:schemeClr val="bg1"/>
            </a:solid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6</a:t>
              </a:r>
            </a:p>
          </p:txBody>
        </p:sp>
        <p:sp>
          <p:nvSpPr>
            <p:cNvPr id="139" name="Rectangle 91"/>
            <p:cNvSpPr>
              <a:spLocks noChangeArrowheads="1"/>
            </p:cNvSpPr>
            <p:nvPr/>
          </p:nvSpPr>
          <p:spPr bwMode="auto">
            <a:xfrm>
              <a:off x="7727615" y="2247161"/>
              <a:ext cx="408671" cy="312090"/>
            </a:xfrm>
            <a:prstGeom prst="rect">
              <a:avLst/>
            </a:prstGeom>
            <a:solidFill>
              <a:schemeClr val="bg1"/>
            </a:solid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4</a:t>
              </a:r>
            </a:p>
          </p:txBody>
        </p:sp>
        <p:sp>
          <p:nvSpPr>
            <p:cNvPr id="140" name="Rectangle 94"/>
            <p:cNvSpPr>
              <a:spLocks noChangeArrowheads="1"/>
            </p:cNvSpPr>
            <p:nvPr/>
          </p:nvSpPr>
          <p:spPr bwMode="auto">
            <a:xfrm rot="16200000">
              <a:off x="5584440" y="4671275"/>
              <a:ext cx="1087590" cy="562092"/>
            </a:xfrm>
            <a:prstGeom prst="rect">
              <a:avLst/>
            </a:prstGeom>
            <a:solidFill>
              <a:schemeClr val="bg1"/>
            </a:solidFill>
            <a:ln w="50800">
              <a:solidFill>
                <a:schemeClr val="folHlink"/>
              </a:solidFill>
              <a:miter lim="800000"/>
              <a:headEnd/>
              <a:tailEnd/>
            </a:ln>
            <a:effec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solidFill>
                  <a:srgbClr val="000000"/>
                </a:solidFill>
                <a:cs typeface="Times New Roman" pitchFamily="18" charset="0"/>
              </a:endParaRPr>
            </a:p>
          </p:txBody>
        </p:sp>
        <p:sp>
          <p:nvSpPr>
            <p:cNvPr id="141" name="Line 95"/>
            <p:cNvSpPr>
              <a:spLocks noChangeShapeType="1"/>
            </p:cNvSpPr>
            <p:nvPr/>
          </p:nvSpPr>
          <p:spPr bwMode="auto">
            <a:xfrm rot="16200000" flipV="1">
              <a:off x="6133665" y="4689926"/>
              <a:ext cx="0" cy="533579"/>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42" name="Rectangle 96"/>
            <p:cNvSpPr>
              <a:spLocks noChangeArrowheads="1"/>
            </p:cNvSpPr>
            <p:nvPr/>
          </p:nvSpPr>
          <p:spPr bwMode="auto">
            <a:xfrm>
              <a:off x="5970742" y="5033953"/>
              <a:ext cx="410027" cy="312090"/>
            </a:xfrm>
            <a:prstGeom prst="rect">
              <a:avLst/>
            </a:prstGeom>
            <a:solidFill>
              <a:schemeClr val="bg1"/>
            </a:solid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-2</a:t>
              </a:r>
            </a:p>
          </p:txBody>
        </p:sp>
        <p:sp>
          <p:nvSpPr>
            <p:cNvPr id="143" name="Rectangle 97"/>
            <p:cNvSpPr>
              <a:spLocks noChangeArrowheads="1"/>
            </p:cNvSpPr>
            <p:nvPr/>
          </p:nvSpPr>
          <p:spPr bwMode="auto">
            <a:xfrm>
              <a:off x="6086147" y="4537881"/>
              <a:ext cx="198225" cy="312090"/>
            </a:xfrm>
            <a:prstGeom prst="rect">
              <a:avLst/>
            </a:prstGeom>
            <a:solidFill>
              <a:schemeClr val="bg1"/>
            </a:solid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1779">
                  <a:solidFill>
                    <a:srgbClr val="000000"/>
                  </a:solidFill>
                  <a:latin typeface="Symbol" panose="05050102010706020507" pitchFamily="18" charset="2"/>
                  <a:cs typeface="Times New Roman" pitchFamily="18" charset="0"/>
                </a:rPr>
                <a:t>2</a:t>
              </a:r>
            </a:p>
          </p:txBody>
        </p:sp>
        <p:sp>
          <p:nvSpPr>
            <p:cNvPr id="144" name="Line 99"/>
            <p:cNvSpPr>
              <a:spLocks noChangeShapeType="1"/>
            </p:cNvSpPr>
            <p:nvPr/>
          </p:nvSpPr>
          <p:spPr bwMode="auto">
            <a:xfrm>
              <a:off x="5410006" y="4406014"/>
              <a:ext cx="0" cy="1145361"/>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45" name="Line 100"/>
            <p:cNvSpPr>
              <a:spLocks noChangeShapeType="1"/>
            </p:cNvSpPr>
            <p:nvPr/>
          </p:nvSpPr>
          <p:spPr bwMode="auto">
            <a:xfrm>
              <a:off x="3585247" y="4662212"/>
              <a:ext cx="1808468" cy="0"/>
            </a:xfrm>
            <a:prstGeom prst="line">
              <a:avLst/>
            </a:prstGeom>
            <a:noFill/>
            <a:ln w="508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46" name="Line 101"/>
            <p:cNvSpPr>
              <a:spLocks noChangeShapeType="1"/>
            </p:cNvSpPr>
            <p:nvPr/>
          </p:nvSpPr>
          <p:spPr bwMode="auto">
            <a:xfrm>
              <a:off x="3552663" y="5144469"/>
              <a:ext cx="1857345" cy="15070"/>
            </a:xfrm>
            <a:prstGeom prst="line">
              <a:avLst/>
            </a:prstGeom>
            <a:noFill/>
            <a:ln w="508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47" name="Line 103"/>
            <p:cNvSpPr>
              <a:spLocks noChangeShapeType="1"/>
            </p:cNvSpPr>
            <p:nvPr/>
          </p:nvSpPr>
          <p:spPr bwMode="auto">
            <a:xfrm>
              <a:off x="7609493" y="4236470"/>
              <a:ext cx="0" cy="723386"/>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48" name="Line 104"/>
            <p:cNvSpPr>
              <a:spLocks noChangeShapeType="1"/>
            </p:cNvSpPr>
            <p:nvPr/>
          </p:nvSpPr>
          <p:spPr bwMode="auto">
            <a:xfrm flipH="1">
              <a:off x="6436435" y="4959855"/>
              <a:ext cx="1205645"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solidFill>
                  <a:srgbClr val="000000"/>
                </a:solidFill>
                <a:cs typeface="Times New Roman" pitchFamily="18" charset="0"/>
              </a:endParaRPr>
            </a:p>
          </p:txBody>
        </p:sp>
        <p:sp>
          <p:nvSpPr>
            <p:cNvPr id="149" name="Rectangle 105"/>
            <p:cNvSpPr>
              <a:spLocks noChangeArrowheads="1"/>
            </p:cNvSpPr>
            <p:nvPr/>
          </p:nvSpPr>
          <p:spPr bwMode="auto">
            <a:xfrm>
              <a:off x="7865852" y="4673516"/>
              <a:ext cx="1860563" cy="768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83" tIns="22593" rIns="56483" bIns="22593">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defTabSz="812209">
                <a:lnSpc>
                  <a:spcPct val="88000"/>
                </a:lnSpc>
                <a:defRPr/>
              </a:pPr>
              <a:r>
                <a:rPr lang="en-US" altLang="en-US" sz="1779" dirty="0">
                  <a:solidFill>
                    <a:srgbClr val="000000"/>
                  </a:solidFill>
                  <a:cs typeface="Times New Roman" pitchFamily="18" charset="0"/>
                </a:rPr>
                <a:t>Update a guess</a:t>
              </a:r>
              <a:br>
                <a:rPr lang="en-US" altLang="en-US" sz="1779" dirty="0">
                  <a:solidFill>
                    <a:srgbClr val="000000"/>
                  </a:solidFill>
                  <a:cs typeface="Times New Roman" pitchFamily="18" charset="0"/>
                </a:rPr>
              </a:br>
              <a:r>
                <a:rPr lang="en-US" altLang="en-US" sz="1779" dirty="0">
                  <a:solidFill>
                    <a:srgbClr val="000000"/>
                  </a:solidFill>
                  <a:cs typeface="Times New Roman" pitchFamily="18" charset="0"/>
                </a:rPr>
                <a:t>based on</a:t>
              </a:r>
              <a:br>
                <a:rPr lang="en-US" altLang="en-US" sz="1779" dirty="0">
                  <a:solidFill>
                    <a:srgbClr val="000000"/>
                  </a:solidFill>
                  <a:cs typeface="Times New Roman" pitchFamily="18" charset="0"/>
                </a:rPr>
              </a:br>
              <a:r>
                <a:rPr lang="en-US" altLang="en-US" sz="1779" dirty="0">
                  <a:solidFill>
                    <a:srgbClr val="000000"/>
                  </a:solidFill>
                  <a:cs typeface="Times New Roman" pitchFamily="18" charset="0"/>
                </a:rPr>
                <a:t>data differences</a:t>
              </a:r>
            </a:p>
          </p:txBody>
        </p:sp>
        <p:sp>
          <p:nvSpPr>
            <p:cNvPr id="150" name="Rectangle 106"/>
            <p:cNvSpPr>
              <a:spLocks noChangeArrowheads="1"/>
            </p:cNvSpPr>
            <p:nvPr/>
          </p:nvSpPr>
          <p:spPr bwMode="auto">
            <a:xfrm>
              <a:off x="8314937" y="3407590"/>
              <a:ext cx="1001764" cy="286606"/>
            </a:xfrm>
            <a:prstGeom prst="rect">
              <a:avLst/>
            </a:prstGeom>
            <a:solidFill>
              <a:schemeClr val="hlink"/>
            </a:solidFill>
            <a:ln>
              <a:noFill/>
            </a:ln>
            <a:effectLst/>
            <a:extLst>
              <a:ext uri="{91240B29-F687-4F45-9708-019B960494DF}">
                <a14:hiddenLine xmlns:a14="http://schemas.microsoft.com/office/drawing/2010/main" w="127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83" tIns="22593" rIns="56483" bIns="22593">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defTabSz="812209">
                <a:lnSpc>
                  <a:spcPct val="88000"/>
                </a:lnSpc>
                <a:defRPr/>
              </a:pPr>
              <a:r>
                <a:rPr lang="en-US" altLang="en-US" sz="1779">
                  <a:solidFill>
                    <a:srgbClr val="000000"/>
                  </a:solidFill>
                  <a:cs typeface="Times New Roman" pitchFamily="18" charset="0"/>
                </a:rPr>
                <a:t>Guess 1</a:t>
              </a:r>
            </a:p>
          </p:txBody>
        </p:sp>
        <p:sp>
          <p:nvSpPr>
            <p:cNvPr id="151" name="Rectangle 107"/>
            <p:cNvSpPr>
              <a:spLocks noChangeArrowheads="1"/>
            </p:cNvSpPr>
            <p:nvPr/>
          </p:nvSpPr>
          <p:spPr bwMode="auto">
            <a:xfrm>
              <a:off x="2612563" y="4298008"/>
              <a:ext cx="1001764" cy="286606"/>
            </a:xfrm>
            <a:prstGeom prst="rect">
              <a:avLst/>
            </a:prstGeom>
            <a:solidFill>
              <a:schemeClr val="hlink"/>
            </a:solidFill>
            <a:ln>
              <a:noFill/>
            </a:ln>
            <a:effectLst/>
            <a:extLst>
              <a:ext uri="{91240B29-F687-4F45-9708-019B960494DF}">
                <a14:hiddenLine xmlns:a14="http://schemas.microsoft.com/office/drawing/2010/main" w="127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83" tIns="22593" rIns="56483" bIns="22593">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defTabSz="812209">
                <a:lnSpc>
                  <a:spcPct val="88000"/>
                </a:lnSpc>
                <a:defRPr/>
              </a:pPr>
              <a:r>
                <a:rPr lang="en-US" altLang="en-US" sz="1779">
                  <a:solidFill>
                    <a:srgbClr val="000000"/>
                  </a:solidFill>
                  <a:cs typeface="Times New Roman" pitchFamily="18" charset="0"/>
                </a:rPr>
                <a:t>Guess 0</a:t>
              </a:r>
            </a:p>
          </p:txBody>
        </p:sp>
        <p:sp>
          <p:nvSpPr>
            <p:cNvPr id="152" name="Rectangle 108"/>
            <p:cNvSpPr>
              <a:spLocks noChangeArrowheads="1"/>
            </p:cNvSpPr>
            <p:nvPr/>
          </p:nvSpPr>
          <p:spPr bwMode="auto">
            <a:xfrm>
              <a:off x="2923477" y="4750123"/>
              <a:ext cx="1001764" cy="286606"/>
            </a:xfrm>
            <a:prstGeom prst="rect">
              <a:avLst/>
            </a:prstGeom>
            <a:solidFill>
              <a:schemeClr val="hlink"/>
            </a:solidFill>
            <a:ln>
              <a:noFill/>
            </a:ln>
            <a:effectLst/>
            <a:extLst>
              <a:ext uri="{91240B29-F687-4F45-9708-019B960494DF}">
                <a14:hiddenLine xmlns:a14="http://schemas.microsoft.com/office/drawing/2010/main" w="127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483" tIns="22593" rIns="56483" bIns="22593">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defTabSz="812209">
                <a:lnSpc>
                  <a:spcPct val="88000"/>
                </a:lnSpc>
                <a:defRPr/>
              </a:pPr>
              <a:r>
                <a:rPr lang="en-US" altLang="en-US" sz="1779">
                  <a:solidFill>
                    <a:srgbClr val="000000"/>
                  </a:solidFill>
                  <a:cs typeface="Times New Roman" pitchFamily="18" charset="0"/>
                </a:rPr>
                <a:t>Guess 2</a:t>
              </a:r>
            </a:p>
          </p:txBody>
        </p:sp>
        <p:sp>
          <p:nvSpPr>
            <p:cNvPr id="153" name="Rectangle 109"/>
            <p:cNvSpPr>
              <a:spLocks noChangeArrowheads="1"/>
            </p:cNvSpPr>
            <p:nvPr/>
          </p:nvSpPr>
          <p:spPr bwMode="auto">
            <a:xfrm>
              <a:off x="8321423" y="2247161"/>
              <a:ext cx="671086" cy="286606"/>
            </a:xfrm>
            <a:prstGeom prst="rect">
              <a:avLst/>
            </a:prstGeom>
            <a:solidFill>
              <a:schemeClr val="bg1"/>
            </a:solidFill>
            <a:ln>
              <a:noFill/>
            </a:ln>
            <a:effectLst/>
          </p:spPr>
          <p:txBody>
            <a:bodyPr wrap="none" lIns="56483" tIns="22593" rIns="56483" bIns="22593">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defTabSz="812209">
                <a:lnSpc>
                  <a:spcPct val="88000"/>
                </a:lnSpc>
                <a:defRPr/>
              </a:pPr>
              <a:r>
                <a:rPr lang="en-US" altLang="en-US" sz="1779">
                  <a:solidFill>
                    <a:srgbClr val="000000"/>
                  </a:solidFill>
                  <a:cs typeface="Times New Roman" pitchFamily="18" charset="0"/>
                </a:rPr>
                <a:t>Error</a:t>
              </a:r>
            </a:p>
          </p:txBody>
        </p:sp>
        <p:sp>
          <p:nvSpPr>
            <p:cNvPr id="154" name="Rectangle 110"/>
            <p:cNvSpPr>
              <a:spLocks noChangeArrowheads="1"/>
            </p:cNvSpPr>
            <p:nvPr/>
          </p:nvSpPr>
          <p:spPr bwMode="auto">
            <a:xfrm>
              <a:off x="6527891" y="5139445"/>
              <a:ext cx="671086" cy="286606"/>
            </a:xfrm>
            <a:prstGeom prst="rect">
              <a:avLst/>
            </a:prstGeom>
            <a:solidFill>
              <a:schemeClr val="bg1"/>
            </a:solidFill>
            <a:ln>
              <a:noFill/>
            </a:ln>
            <a:effectLst/>
          </p:spPr>
          <p:txBody>
            <a:bodyPr wrap="none" lIns="56483" tIns="22593" rIns="56483" bIns="22593">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defTabSz="812209">
                <a:lnSpc>
                  <a:spcPct val="88000"/>
                </a:lnSpc>
                <a:defRPr/>
              </a:pPr>
              <a:r>
                <a:rPr lang="en-US" altLang="en-US" sz="1779">
                  <a:solidFill>
                    <a:srgbClr val="000000"/>
                  </a:solidFill>
                  <a:cs typeface="Times New Roman" pitchFamily="18" charset="0"/>
                </a:rPr>
                <a:t>Error</a:t>
              </a:r>
            </a:p>
          </p:txBody>
        </p:sp>
      </p:grpSp>
    </p:spTree>
    <p:extLst>
      <p:ext uri="{BB962C8B-B14F-4D97-AF65-F5344CB8AC3E}">
        <p14:creationId xmlns:p14="http://schemas.microsoft.com/office/powerpoint/2010/main" val="362221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Taking Weights into Account</a:t>
            </a:r>
          </a:p>
        </p:txBody>
      </p:sp>
      <p:pic>
        <p:nvPicPr>
          <p:cNvPr id="4" name="Picture 3"/>
          <p:cNvPicPr>
            <a:picLocks noChangeAspect="1"/>
          </p:cNvPicPr>
          <p:nvPr/>
        </p:nvPicPr>
        <p:blipFill>
          <a:blip r:embed="rId2"/>
          <a:stretch>
            <a:fillRect/>
          </a:stretch>
        </p:blipFill>
        <p:spPr>
          <a:xfrm>
            <a:off x="785812" y="1604962"/>
            <a:ext cx="4333875" cy="3971925"/>
          </a:xfrm>
          <a:prstGeom prst="rect">
            <a:avLst/>
          </a:prstGeom>
        </p:spPr>
      </p:pic>
      <p:pic>
        <p:nvPicPr>
          <p:cNvPr id="5" name="Picture 4"/>
          <p:cNvPicPr>
            <a:picLocks noChangeAspect="1"/>
          </p:cNvPicPr>
          <p:nvPr/>
        </p:nvPicPr>
        <p:blipFill>
          <a:blip r:embed="rId3"/>
          <a:stretch>
            <a:fillRect/>
          </a:stretch>
        </p:blipFill>
        <p:spPr>
          <a:xfrm>
            <a:off x="5888425" y="1650399"/>
            <a:ext cx="5349098" cy="3881049"/>
          </a:xfrm>
          <a:prstGeom prst="rect">
            <a:avLst/>
          </a:prstGeom>
        </p:spPr>
      </p:pic>
      <p:sp>
        <p:nvSpPr>
          <p:cNvPr id="7" name="Content Placeholder 3"/>
          <p:cNvSpPr txBox="1">
            <a:spLocks noGrp="1"/>
          </p:cNvSpPr>
          <p:nvPr>
            <p:ph idx="1"/>
          </p:nvPr>
        </p:nvSpPr>
        <p:spPr>
          <a:xfrm>
            <a:off x="1254293" y="5883873"/>
            <a:ext cx="9416714" cy="523220"/>
          </a:xfrm>
          <a:prstGeom prst="rect">
            <a:avLst/>
          </a:prstGeom>
          <a:noFill/>
        </p:spPr>
        <p:txBody>
          <a:bodyPr wrap="square" rtlCol="0">
            <a:spAutoFit/>
          </a:bodyPr>
          <a:lstStyle/>
          <a:p>
            <a:pPr marL="0" indent="0">
              <a:buNone/>
            </a:pPr>
            <a:r>
              <a:rPr lang="en-US" sz="2800" b="1" dirty="0"/>
              <a:t>Pixels contributed to a datum with different weights</a:t>
            </a:r>
          </a:p>
        </p:txBody>
      </p:sp>
    </p:spTree>
    <p:extLst>
      <p:ext uri="{BB962C8B-B14F-4D97-AF65-F5344CB8AC3E}">
        <p14:creationId xmlns:p14="http://schemas.microsoft.com/office/powerpoint/2010/main" val="62591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Content Placeholder 2">
            <a:extLst>
              <a:ext uri="{FF2B5EF4-FFF2-40B4-BE49-F238E27FC236}">
                <a16:creationId xmlns:a16="http://schemas.microsoft.com/office/drawing/2014/main" id="{137B2B28-13D8-0244-9385-0282B19A0675}"/>
              </a:ext>
            </a:extLst>
          </p:cNvPr>
          <p:cNvSpPr txBox="1">
            <a:spLocks/>
          </p:cNvSpPr>
          <p:nvPr/>
        </p:nvSpPr>
        <p:spPr>
          <a:xfrm>
            <a:off x="1952822" y="2787865"/>
            <a:ext cx="8286356" cy="2300639"/>
          </a:xfrm>
          <a:prstGeom prst="rect">
            <a:avLst/>
          </a:prstGeom>
        </p:spPr>
        <p:txBody>
          <a:bodyPr vert="horz" anchor="t">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fontAlgn="auto">
              <a:spcAft>
                <a:spcPts val="0"/>
              </a:spcAft>
            </a:pPr>
            <a:r>
              <a:rPr lang="en-US" altLang="zh-CN" sz="3600" dirty="0">
                <a:solidFill>
                  <a:srgbClr val="FF0000"/>
                </a:solidFill>
                <a:ea typeface="ＭＳ Ｐゴシック" pitchFamily="116" charset="-128"/>
              </a:rPr>
              <a:t>Transposed Operation</a:t>
            </a:r>
          </a:p>
          <a:p>
            <a:pPr fontAlgn="auto">
              <a:spcAft>
                <a:spcPts val="0"/>
              </a:spcAft>
            </a:pPr>
            <a:r>
              <a:rPr lang="en-US" altLang="zh-CN" sz="3600" dirty="0">
                <a:ea typeface="ＭＳ Ｐゴシック" pitchFamily="116" charset="-128"/>
              </a:rPr>
              <a:t>Deep Denoising</a:t>
            </a:r>
          </a:p>
          <a:p>
            <a:pPr fontAlgn="auto">
              <a:spcAft>
                <a:spcPts val="0"/>
              </a:spcAft>
            </a:pPr>
            <a:r>
              <a:rPr lang="en-US" altLang="zh-CN" sz="3600" dirty="0">
                <a:ea typeface="ＭＳ Ｐゴシック" pitchFamily="116" charset="-128"/>
              </a:rPr>
              <a:t>Deep Reconstruction</a:t>
            </a:r>
          </a:p>
        </p:txBody>
      </p:sp>
    </p:spTree>
    <p:extLst>
      <p:ext uri="{BB962C8B-B14F-4D97-AF65-F5344CB8AC3E}">
        <p14:creationId xmlns:p14="http://schemas.microsoft.com/office/powerpoint/2010/main" val="176548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Convolution vs Deconv. (Transposed Conv.)</a:t>
            </a:r>
          </a:p>
        </p:txBody>
      </p:sp>
      <p:pic>
        <p:nvPicPr>
          <p:cNvPr id="4" name="Picture 3"/>
          <p:cNvPicPr>
            <a:picLocks noChangeAspect="1"/>
          </p:cNvPicPr>
          <p:nvPr/>
        </p:nvPicPr>
        <p:blipFill>
          <a:blip r:embed="rId2"/>
          <a:stretch>
            <a:fillRect/>
          </a:stretch>
        </p:blipFill>
        <p:spPr>
          <a:xfrm>
            <a:off x="1407318" y="1603110"/>
            <a:ext cx="9377363" cy="4107180"/>
          </a:xfrm>
          <a:prstGeom prst="rect">
            <a:avLst/>
          </a:prstGeom>
        </p:spPr>
      </p:pic>
      <p:sp>
        <p:nvSpPr>
          <p:cNvPr id="5" name="TextBox 4">
            <a:extLst>
              <a:ext uri="{FF2B5EF4-FFF2-40B4-BE49-F238E27FC236}">
                <a16:creationId xmlns:a16="http://schemas.microsoft.com/office/drawing/2014/main" id="{1DE47BC3-E7D5-432A-96CF-B6120659F2F0}"/>
              </a:ext>
            </a:extLst>
          </p:cNvPr>
          <p:cNvSpPr txBox="1"/>
          <p:nvPr/>
        </p:nvSpPr>
        <p:spPr>
          <a:xfrm>
            <a:off x="446807" y="5710290"/>
            <a:ext cx="11526983" cy="1015663"/>
          </a:xfrm>
          <a:prstGeom prst="rect">
            <a:avLst/>
          </a:prstGeom>
          <a:noFill/>
        </p:spPr>
        <p:txBody>
          <a:bodyPr wrap="square" rtlCol="0">
            <a:spAutoFit/>
          </a:bodyPr>
          <a:lstStyle/>
          <a:p>
            <a:r>
              <a:rPr lang="en-US" sz="2000" b="1" dirty="0"/>
              <a:t>For a convolution kernel (Left), convolution (Middle) is used to down-sample an image or a feature map from a large to small matrix, and transposed convolution (Right) is used to up-sample an image or a map from a small to large matrix.</a:t>
            </a:r>
          </a:p>
        </p:txBody>
      </p:sp>
    </p:spTree>
    <p:extLst>
      <p:ext uri="{BB962C8B-B14F-4D97-AF65-F5344CB8AC3E}">
        <p14:creationId xmlns:p14="http://schemas.microsoft.com/office/powerpoint/2010/main" val="32240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Generalized: Matrix A &amp; Its Transpose A</a:t>
            </a:r>
            <a:r>
              <a:rPr lang="en-US" sz="4400" baseline="30000" dirty="0"/>
              <a:t>T</a:t>
            </a:r>
          </a:p>
        </p:txBody>
      </p:sp>
      <p:sp>
        <p:nvSpPr>
          <p:cNvPr id="3" name="Content Placeholder 2"/>
          <p:cNvSpPr>
            <a:spLocks noGrp="1"/>
          </p:cNvSpPr>
          <p:nvPr>
            <p:ph idx="1"/>
          </p:nvPr>
        </p:nvSpPr>
        <p:spPr>
          <a:xfrm>
            <a:off x="1253067" y="1766627"/>
            <a:ext cx="4207933" cy="4572000"/>
          </a:xfrm>
        </p:spPr>
        <p:txBody>
          <a:bodyPr/>
          <a:lstStyle/>
          <a:p>
            <a:pPr marL="68580" indent="0">
              <a:buNone/>
            </a:pPr>
            <a:r>
              <a:rPr lang="en-US" sz="3600" dirty="0"/>
              <a:t>Ax=y</a:t>
            </a:r>
          </a:p>
          <a:p>
            <a:pPr marL="68580" indent="0">
              <a:buNone/>
            </a:pPr>
            <a:r>
              <a:rPr lang="en-US" sz="3600" dirty="0"/>
              <a:t>A: m x n </a:t>
            </a:r>
            <a:r>
              <a:rPr lang="en-US" sz="3600" b="0" dirty="0"/>
              <a:t>(2 x 3)</a:t>
            </a:r>
          </a:p>
          <a:p>
            <a:pPr marL="68580" indent="0">
              <a:buNone/>
            </a:pPr>
            <a:r>
              <a:rPr lang="en-US" sz="3600" dirty="0"/>
              <a:t>x: n x1 </a:t>
            </a:r>
            <a:r>
              <a:rPr lang="en-US" sz="3600" b="0" dirty="0"/>
              <a:t>(3 x 1)</a:t>
            </a:r>
          </a:p>
        </p:txBody>
      </p:sp>
      <p:sp>
        <p:nvSpPr>
          <p:cNvPr id="4" name="Content Placeholder 2"/>
          <p:cNvSpPr txBox="1">
            <a:spLocks/>
          </p:cNvSpPr>
          <p:nvPr/>
        </p:nvSpPr>
        <p:spPr>
          <a:xfrm>
            <a:off x="6883400" y="1766627"/>
            <a:ext cx="4207933" cy="4572000"/>
          </a:xfrm>
          <a:prstGeom prst="rect">
            <a:avLst/>
          </a:prstGeom>
        </p:spPr>
        <p:txBody>
          <a:bodyPr vert="horz">
            <a:norm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A</a:t>
            </a:r>
            <a:r>
              <a:rPr lang="en-US" sz="3600" baseline="30000" dirty="0"/>
              <a:t>T</a:t>
            </a:r>
            <a:r>
              <a:rPr lang="en-US" sz="3600" dirty="0"/>
              <a:t>y’=x’</a:t>
            </a:r>
          </a:p>
          <a:p>
            <a:pPr marL="68580" indent="0" fontAlgn="auto">
              <a:spcAft>
                <a:spcPts val="0"/>
              </a:spcAft>
              <a:buNone/>
            </a:pPr>
            <a:r>
              <a:rPr lang="en-US" sz="3600" dirty="0"/>
              <a:t>A</a:t>
            </a:r>
            <a:r>
              <a:rPr lang="en-US" sz="3600" baseline="30000" dirty="0"/>
              <a:t>T</a:t>
            </a:r>
            <a:r>
              <a:rPr lang="en-US" sz="3600" dirty="0"/>
              <a:t>: n x m </a:t>
            </a:r>
            <a:r>
              <a:rPr lang="en-US" sz="3600" b="0" dirty="0"/>
              <a:t>(3 x 2)</a:t>
            </a:r>
          </a:p>
          <a:p>
            <a:pPr marL="68580" indent="0" fontAlgn="auto">
              <a:spcAft>
                <a:spcPts val="0"/>
              </a:spcAft>
              <a:buNone/>
            </a:pPr>
            <a:r>
              <a:rPr lang="en-US" sz="3600" dirty="0"/>
              <a:t>y’: m x 1 </a:t>
            </a:r>
            <a:r>
              <a:rPr lang="en-US" sz="3600" b="0" dirty="0"/>
              <a:t>(2 x 1)</a:t>
            </a:r>
          </a:p>
        </p:txBody>
      </p:sp>
      <p:sp>
        <p:nvSpPr>
          <p:cNvPr id="5" name="Cube 4"/>
          <p:cNvSpPr/>
          <p:nvPr/>
        </p:nvSpPr>
        <p:spPr>
          <a:xfrm>
            <a:off x="1131566" y="4143749"/>
            <a:ext cx="2048933" cy="21026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a:off x="6883400" y="4388513"/>
            <a:ext cx="2379134" cy="1600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a:stCxn id="5" idx="0"/>
            <a:endCxn id="6" idx="6"/>
          </p:cNvCxnSpPr>
          <p:nvPr/>
        </p:nvCxnSpPr>
        <p:spPr>
          <a:xfrm rot="16200000" flipH="1">
            <a:off x="5120176" y="1435722"/>
            <a:ext cx="244764" cy="5660818"/>
          </a:xfrm>
          <a:prstGeom prst="curvedConnector3">
            <a:avLst>
              <a:gd name="adj1" fmla="val -9339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6" idx="2"/>
            <a:endCxn id="5" idx="3"/>
          </p:cNvCxnSpPr>
          <p:nvPr/>
        </p:nvCxnSpPr>
        <p:spPr>
          <a:xfrm rot="5400000">
            <a:off x="4857604" y="3031026"/>
            <a:ext cx="257676" cy="6173051"/>
          </a:xfrm>
          <a:prstGeom prst="curvedConnector3">
            <a:avLst>
              <a:gd name="adj1" fmla="val 1887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76450" y="4384280"/>
            <a:ext cx="582084" cy="10237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227111" y="4952918"/>
            <a:ext cx="621239" cy="4080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3062" y="5396323"/>
            <a:ext cx="41909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76025" y="5382446"/>
            <a:ext cx="41909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a:off x="7145066" y="5127934"/>
            <a:ext cx="21506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a:off x="775326" y="5111000"/>
            <a:ext cx="26022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9800000">
            <a:off x="1153542" y="5322669"/>
            <a:ext cx="21506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658533" y="4315695"/>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x in R</a:t>
            </a:r>
            <a:r>
              <a:rPr lang="en-US" sz="3600" baseline="30000" dirty="0"/>
              <a:t>3</a:t>
            </a:r>
          </a:p>
        </p:txBody>
      </p:sp>
      <p:sp>
        <p:nvSpPr>
          <p:cNvPr id="27" name="Content Placeholder 2"/>
          <p:cNvSpPr txBox="1">
            <a:spLocks/>
          </p:cNvSpPr>
          <p:nvPr/>
        </p:nvSpPr>
        <p:spPr>
          <a:xfrm>
            <a:off x="8784668" y="4601570"/>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y in R</a:t>
            </a:r>
            <a:r>
              <a:rPr lang="en-US" sz="3600" baseline="30000" dirty="0"/>
              <a:t>2</a:t>
            </a:r>
          </a:p>
        </p:txBody>
      </p:sp>
      <p:cxnSp>
        <p:nvCxnSpPr>
          <p:cNvPr id="28" name="Straight Arrow Connector 27"/>
          <p:cNvCxnSpPr/>
          <p:nvPr/>
        </p:nvCxnSpPr>
        <p:spPr>
          <a:xfrm>
            <a:off x="8223743" y="5370558"/>
            <a:ext cx="419236" cy="441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8703323" y="5739157"/>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y’ in R</a:t>
            </a:r>
            <a:r>
              <a:rPr lang="en-US" sz="3600" baseline="30000" dirty="0"/>
              <a:t>2</a:t>
            </a:r>
          </a:p>
        </p:txBody>
      </p:sp>
      <p:cxnSp>
        <p:nvCxnSpPr>
          <p:cNvPr id="36" name="Straight Arrow Connector 35"/>
          <p:cNvCxnSpPr/>
          <p:nvPr/>
        </p:nvCxnSpPr>
        <p:spPr>
          <a:xfrm>
            <a:off x="2085010" y="5379413"/>
            <a:ext cx="827494" cy="5077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2912504" y="5756155"/>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x’ in R</a:t>
            </a:r>
            <a:r>
              <a:rPr lang="en-US" sz="3600" baseline="30000" dirty="0"/>
              <a:t>3</a:t>
            </a:r>
          </a:p>
        </p:txBody>
      </p:sp>
    </p:spTree>
    <p:extLst>
      <p:ext uri="{BB962C8B-B14F-4D97-AF65-F5344CB8AC3E}">
        <p14:creationId xmlns:p14="http://schemas.microsoft.com/office/powerpoint/2010/main" val="334399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06569"/>
          </a:xfrm>
        </p:spPr>
        <p:txBody>
          <a:bodyPr/>
          <a:lstStyle/>
          <a:p>
            <a:r>
              <a:rPr lang="en-US" sz="4400" dirty="0"/>
              <a:t>Backprojection Needed in FBP &amp; Iteration</a:t>
            </a:r>
            <a:endParaRPr lang="en-US" dirty="0"/>
          </a:p>
        </p:txBody>
      </p:sp>
      <p:pic>
        <p:nvPicPr>
          <p:cNvPr id="5" name="Picture 4"/>
          <p:cNvPicPr>
            <a:picLocks noChangeAspect="1"/>
          </p:cNvPicPr>
          <p:nvPr/>
        </p:nvPicPr>
        <p:blipFill>
          <a:blip r:embed="rId2"/>
          <a:stretch>
            <a:fillRect/>
          </a:stretch>
        </p:blipFill>
        <p:spPr>
          <a:xfrm>
            <a:off x="1676402" y="2324497"/>
            <a:ext cx="4626465" cy="4133202"/>
          </a:xfrm>
          <a:prstGeom prst="rect">
            <a:avLst/>
          </a:prstGeom>
        </p:spPr>
      </p:pic>
      <p:sp>
        <p:nvSpPr>
          <p:cNvPr id="23" name="Rectangle 38"/>
          <p:cNvSpPr>
            <a:spLocks noChangeArrowheads="1"/>
          </p:cNvSpPr>
          <p:nvPr/>
        </p:nvSpPr>
        <p:spPr bwMode="auto">
          <a:xfrm>
            <a:off x="6242518" y="2338055"/>
            <a:ext cx="1274742" cy="3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676" tIns="25470" rIns="63676" bIns="25470">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eaLnBrk="1" hangingPunct="1">
              <a:lnSpc>
                <a:spcPct val="88000"/>
              </a:lnSpc>
              <a:defRPr/>
            </a:pPr>
            <a:r>
              <a:rPr lang="en-US" altLang="en-US" sz="2006">
                <a:solidFill>
                  <a:schemeClr val="tx1"/>
                </a:solidFill>
                <a:latin typeface="+mn-lt"/>
                <a:cs typeface="Times New Roman" pitchFamily="18" charset="0"/>
              </a:rPr>
              <a:t>Projection</a:t>
            </a:r>
          </a:p>
        </p:txBody>
      </p:sp>
      <p:grpSp>
        <p:nvGrpSpPr>
          <p:cNvPr id="31" name="Group 30"/>
          <p:cNvGrpSpPr/>
          <p:nvPr/>
        </p:nvGrpSpPr>
        <p:grpSpPr>
          <a:xfrm flipH="1">
            <a:off x="6650973" y="2544222"/>
            <a:ext cx="3839709" cy="3819013"/>
            <a:chOff x="4337050" y="2223095"/>
            <a:chExt cx="3834376" cy="3813709"/>
          </a:xfrm>
        </p:grpSpPr>
        <p:pic>
          <p:nvPicPr>
            <p:cNvPr id="8" name="Picture 37" descr="C:\AAA\b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987" y="3094255"/>
              <a:ext cx="2441791" cy="244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
            <p:cNvSpPr>
              <a:spLocks noChangeShapeType="1"/>
            </p:cNvSpPr>
            <p:nvPr/>
          </p:nvSpPr>
          <p:spPr bwMode="auto">
            <a:xfrm flipV="1">
              <a:off x="4337050" y="239319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0" name="Line 7"/>
            <p:cNvSpPr>
              <a:spLocks noChangeShapeType="1"/>
            </p:cNvSpPr>
            <p:nvPr/>
          </p:nvSpPr>
          <p:spPr bwMode="auto">
            <a:xfrm flipV="1">
              <a:off x="4489662" y="254580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1" name="Line 8"/>
            <p:cNvSpPr>
              <a:spLocks noChangeShapeType="1"/>
            </p:cNvSpPr>
            <p:nvPr/>
          </p:nvSpPr>
          <p:spPr bwMode="auto">
            <a:xfrm flipV="1">
              <a:off x="4642274" y="2698418"/>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2" name="Line 9"/>
            <p:cNvSpPr>
              <a:spLocks noChangeShapeType="1"/>
            </p:cNvSpPr>
            <p:nvPr/>
          </p:nvSpPr>
          <p:spPr bwMode="auto">
            <a:xfrm flipV="1">
              <a:off x="4794886" y="2851030"/>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3" name="Line 10"/>
            <p:cNvSpPr>
              <a:spLocks noChangeShapeType="1"/>
            </p:cNvSpPr>
            <p:nvPr/>
          </p:nvSpPr>
          <p:spPr bwMode="auto">
            <a:xfrm flipV="1">
              <a:off x="4947498" y="3003642"/>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4" name="Line 11"/>
            <p:cNvSpPr>
              <a:spLocks noChangeShapeType="1"/>
            </p:cNvSpPr>
            <p:nvPr/>
          </p:nvSpPr>
          <p:spPr bwMode="auto">
            <a:xfrm flipV="1">
              <a:off x="5100110" y="315625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5" name="Line 12"/>
            <p:cNvSpPr>
              <a:spLocks noChangeShapeType="1"/>
            </p:cNvSpPr>
            <p:nvPr/>
          </p:nvSpPr>
          <p:spPr bwMode="auto">
            <a:xfrm flipV="1">
              <a:off x="5252722" y="330886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6" name="Line 13"/>
            <p:cNvSpPr>
              <a:spLocks noChangeShapeType="1"/>
            </p:cNvSpPr>
            <p:nvPr/>
          </p:nvSpPr>
          <p:spPr bwMode="auto">
            <a:xfrm flipV="1">
              <a:off x="5405334" y="3461478"/>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7" name="Line 14"/>
            <p:cNvSpPr>
              <a:spLocks noChangeShapeType="1"/>
            </p:cNvSpPr>
            <p:nvPr/>
          </p:nvSpPr>
          <p:spPr bwMode="auto">
            <a:xfrm flipV="1">
              <a:off x="5557946" y="3614090"/>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8" name="Line 15"/>
            <p:cNvSpPr>
              <a:spLocks noChangeShapeType="1"/>
            </p:cNvSpPr>
            <p:nvPr/>
          </p:nvSpPr>
          <p:spPr bwMode="auto">
            <a:xfrm flipV="1">
              <a:off x="5710558" y="3766702"/>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9" name="Line 16"/>
            <p:cNvSpPr>
              <a:spLocks noChangeShapeType="1"/>
            </p:cNvSpPr>
            <p:nvPr/>
          </p:nvSpPr>
          <p:spPr bwMode="auto">
            <a:xfrm flipV="1">
              <a:off x="5863170" y="391931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20" name="Line 17"/>
            <p:cNvSpPr>
              <a:spLocks noChangeShapeType="1"/>
            </p:cNvSpPr>
            <p:nvPr/>
          </p:nvSpPr>
          <p:spPr bwMode="auto">
            <a:xfrm flipV="1">
              <a:off x="6015782" y="407192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21" name="Line 18"/>
            <p:cNvSpPr>
              <a:spLocks noChangeShapeType="1"/>
            </p:cNvSpPr>
            <p:nvPr/>
          </p:nvSpPr>
          <p:spPr bwMode="auto">
            <a:xfrm flipV="1">
              <a:off x="6168394" y="4224537"/>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grpSp>
          <p:nvGrpSpPr>
            <p:cNvPr id="22" name="Group 22"/>
            <p:cNvGrpSpPr>
              <a:grpSpLocks/>
            </p:cNvGrpSpPr>
            <p:nvPr/>
          </p:nvGrpSpPr>
          <p:grpSpPr bwMode="auto">
            <a:xfrm>
              <a:off x="6362339" y="2378886"/>
              <a:ext cx="1770935" cy="1712116"/>
              <a:chOff x="1838" y="1010"/>
              <a:chExt cx="1114" cy="1077"/>
            </a:xfrm>
          </p:grpSpPr>
          <p:grpSp>
            <p:nvGrpSpPr>
              <p:cNvPr id="25" name="Group 23"/>
              <p:cNvGrpSpPr>
                <a:grpSpLocks/>
              </p:cNvGrpSpPr>
              <p:nvPr/>
            </p:nvGrpSpPr>
            <p:grpSpPr bwMode="auto">
              <a:xfrm rot="16253419" flipH="1">
                <a:off x="2232" y="616"/>
                <a:ext cx="184" cy="972"/>
                <a:chOff x="368" y="2484"/>
                <a:chExt cx="172" cy="924"/>
              </a:xfrm>
            </p:grpSpPr>
            <p:sp>
              <p:nvSpPr>
                <p:cNvPr id="29" name="Freeform 24"/>
                <p:cNvSpPr>
                  <a:spLocks/>
                </p:cNvSpPr>
                <p:nvPr/>
              </p:nvSpPr>
              <p:spPr bwMode="auto">
                <a:xfrm>
                  <a:off x="476" y="3180"/>
                  <a:ext cx="64" cy="228"/>
                </a:xfrm>
                <a:custGeom>
                  <a:avLst/>
                  <a:gdLst>
                    <a:gd name="T0" fmla="*/ 40 w 64"/>
                    <a:gd name="T1" fmla="*/ 0 h 228"/>
                    <a:gd name="T2" fmla="*/ 4 w 64"/>
                    <a:gd name="T3" fmla="*/ 132 h 228"/>
                    <a:gd name="T4" fmla="*/ 64 w 64"/>
                    <a:gd name="T5" fmla="*/ 228 h 228"/>
                    <a:gd name="T6" fmla="*/ 0 60000 65536"/>
                    <a:gd name="T7" fmla="*/ 0 60000 65536"/>
                    <a:gd name="T8" fmla="*/ 0 60000 65536"/>
                    <a:gd name="T9" fmla="*/ 0 w 64"/>
                    <a:gd name="T10" fmla="*/ 0 h 228"/>
                    <a:gd name="T11" fmla="*/ 64 w 64"/>
                    <a:gd name="T12" fmla="*/ 228 h 228"/>
                  </a:gdLst>
                  <a:ahLst/>
                  <a:cxnLst>
                    <a:cxn ang="T6">
                      <a:pos x="T0" y="T1"/>
                    </a:cxn>
                    <a:cxn ang="T7">
                      <a:pos x="T2" y="T3"/>
                    </a:cxn>
                    <a:cxn ang="T8">
                      <a:pos x="T4" y="T5"/>
                    </a:cxn>
                  </a:cxnLst>
                  <a:rect l="T9" t="T10" r="T11" b="T12"/>
                  <a:pathLst>
                    <a:path w="64" h="228">
                      <a:moveTo>
                        <a:pt x="40" y="0"/>
                      </a:moveTo>
                      <a:cubicBezTo>
                        <a:pt x="20" y="47"/>
                        <a:pt x="0" y="94"/>
                        <a:pt x="4" y="132"/>
                      </a:cubicBezTo>
                      <a:cubicBezTo>
                        <a:pt x="8" y="170"/>
                        <a:pt x="36" y="199"/>
                        <a:pt x="64" y="228"/>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sp>
              <p:nvSpPr>
                <p:cNvPr id="30" name="Freeform 25"/>
                <p:cNvSpPr>
                  <a:spLocks/>
                </p:cNvSpPr>
                <p:nvPr/>
              </p:nvSpPr>
              <p:spPr bwMode="auto">
                <a:xfrm>
                  <a:off x="368" y="2484"/>
                  <a:ext cx="172" cy="720"/>
                </a:xfrm>
                <a:custGeom>
                  <a:avLst/>
                  <a:gdLst>
                    <a:gd name="T0" fmla="*/ 148 w 172"/>
                    <a:gd name="T1" fmla="*/ 0 h 720"/>
                    <a:gd name="T2" fmla="*/ 16 w 172"/>
                    <a:gd name="T3" fmla="*/ 264 h 720"/>
                    <a:gd name="T4" fmla="*/ 52 w 172"/>
                    <a:gd name="T5" fmla="*/ 552 h 720"/>
                    <a:gd name="T6" fmla="*/ 172 w 172"/>
                    <a:gd name="T7" fmla="*/ 720 h 720"/>
                    <a:gd name="T8" fmla="*/ 0 60000 65536"/>
                    <a:gd name="T9" fmla="*/ 0 60000 65536"/>
                    <a:gd name="T10" fmla="*/ 0 60000 65536"/>
                    <a:gd name="T11" fmla="*/ 0 60000 65536"/>
                    <a:gd name="T12" fmla="*/ 0 w 172"/>
                    <a:gd name="T13" fmla="*/ 0 h 720"/>
                    <a:gd name="T14" fmla="*/ 172 w 172"/>
                    <a:gd name="T15" fmla="*/ 720 h 720"/>
                  </a:gdLst>
                  <a:ahLst/>
                  <a:cxnLst>
                    <a:cxn ang="T8">
                      <a:pos x="T0" y="T1"/>
                    </a:cxn>
                    <a:cxn ang="T9">
                      <a:pos x="T2" y="T3"/>
                    </a:cxn>
                    <a:cxn ang="T10">
                      <a:pos x="T4" y="T5"/>
                    </a:cxn>
                    <a:cxn ang="T11">
                      <a:pos x="T6" y="T7"/>
                    </a:cxn>
                  </a:cxnLst>
                  <a:rect l="T12" t="T13" r="T14" b="T15"/>
                  <a:pathLst>
                    <a:path w="172" h="720">
                      <a:moveTo>
                        <a:pt x="148" y="0"/>
                      </a:moveTo>
                      <a:cubicBezTo>
                        <a:pt x="90" y="86"/>
                        <a:pt x="32" y="172"/>
                        <a:pt x="16" y="264"/>
                      </a:cubicBezTo>
                      <a:cubicBezTo>
                        <a:pt x="0" y="356"/>
                        <a:pt x="26" y="476"/>
                        <a:pt x="52" y="552"/>
                      </a:cubicBezTo>
                      <a:cubicBezTo>
                        <a:pt x="78" y="628"/>
                        <a:pt x="125" y="674"/>
                        <a:pt x="172" y="720"/>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grpSp>
          <p:grpSp>
            <p:nvGrpSpPr>
              <p:cNvPr id="26" name="Group 26"/>
              <p:cNvGrpSpPr>
                <a:grpSpLocks/>
              </p:cNvGrpSpPr>
              <p:nvPr/>
            </p:nvGrpSpPr>
            <p:grpSpPr bwMode="auto">
              <a:xfrm rot="-10709558">
                <a:off x="2756" y="1163"/>
                <a:ext cx="196" cy="924"/>
                <a:chOff x="368" y="2484"/>
                <a:chExt cx="172" cy="924"/>
              </a:xfrm>
            </p:grpSpPr>
            <p:sp>
              <p:nvSpPr>
                <p:cNvPr id="27" name="Freeform 27"/>
                <p:cNvSpPr>
                  <a:spLocks/>
                </p:cNvSpPr>
                <p:nvPr/>
              </p:nvSpPr>
              <p:spPr bwMode="auto">
                <a:xfrm>
                  <a:off x="476" y="3180"/>
                  <a:ext cx="64" cy="228"/>
                </a:xfrm>
                <a:custGeom>
                  <a:avLst/>
                  <a:gdLst>
                    <a:gd name="T0" fmla="*/ 40 w 64"/>
                    <a:gd name="T1" fmla="*/ 0 h 228"/>
                    <a:gd name="T2" fmla="*/ 4 w 64"/>
                    <a:gd name="T3" fmla="*/ 132 h 228"/>
                    <a:gd name="T4" fmla="*/ 64 w 64"/>
                    <a:gd name="T5" fmla="*/ 228 h 228"/>
                    <a:gd name="T6" fmla="*/ 0 60000 65536"/>
                    <a:gd name="T7" fmla="*/ 0 60000 65536"/>
                    <a:gd name="T8" fmla="*/ 0 60000 65536"/>
                    <a:gd name="T9" fmla="*/ 0 w 64"/>
                    <a:gd name="T10" fmla="*/ 0 h 228"/>
                    <a:gd name="T11" fmla="*/ 64 w 64"/>
                    <a:gd name="T12" fmla="*/ 228 h 228"/>
                  </a:gdLst>
                  <a:ahLst/>
                  <a:cxnLst>
                    <a:cxn ang="T6">
                      <a:pos x="T0" y="T1"/>
                    </a:cxn>
                    <a:cxn ang="T7">
                      <a:pos x="T2" y="T3"/>
                    </a:cxn>
                    <a:cxn ang="T8">
                      <a:pos x="T4" y="T5"/>
                    </a:cxn>
                  </a:cxnLst>
                  <a:rect l="T9" t="T10" r="T11" b="T12"/>
                  <a:pathLst>
                    <a:path w="64" h="228">
                      <a:moveTo>
                        <a:pt x="40" y="0"/>
                      </a:moveTo>
                      <a:cubicBezTo>
                        <a:pt x="20" y="47"/>
                        <a:pt x="0" y="94"/>
                        <a:pt x="4" y="132"/>
                      </a:cubicBezTo>
                      <a:cubicBezTo>
                        <a:pt x="8" y="170"/>
                        <a:pt x="36" y="199"/>
                        <a:pt x="64" y="228"/>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sp>
              <p:nvSpPr>
                <p:cNvPr id="28" name="Freeform 28"/>
                <p:cNvSpPr>
                  <a:spLocks/>
                </p:cNvSpPr>
                <p:nvPr/>
              </p:nvSpPr>
              <p:spPr bwMode="auto">
                <a:xfrm>
                  <a:off x="368" y="2484"/>
                  <a:ext cx="172" cy="720"/>
                </a:xfrm>
                <a:custGeom>
                  <a:avLst/>
                  <a:gdLst>
                    <a:gd name="T0" fmla="*/ 148 w 172"/>
                    <a:gd name="T1" fmla="*/ 0 h 720"/>
                    <a:gd name="T2" fmla="*/ 16 w 172"/>
                    <a:gd name="T3" fmla="*/ 264 h 720"/>
                    <a:gd name="T4" fmla="*/ 52 w 172"/>
                    <a:gd name="T5" fmla="*/ 552 h 720"/>
                    <a:gd name="T6" fmla="*/ 172 w 172"/>
                    <a:gd name="T7" fmla="*/ 720 h 720"/>
                    <a:gd name="T8" fmla="*/ 0 60000 65536"/>
                    <a:gd name="T9" fmla="*/ 0 60000 65536"/>
                    <a:gd name="T10" fmla="*/ 0 60000 65536"/>
                    <a:gd name="T11" fmla="*/ 0 60000 65536"/>
                    <a:gd name="T12" fmla="*/ 0 w 172"/>
                    <a:gd name="T13" fmla="*/ 0 h 720"/>
                    <a:gd name="T14" fmla="*/ 172 w 172"/>
                    <a:gd name="T15" fmla="*/ 720 h 720"/>
                  </a:gdLst>
                  <a:ahLst/>
                  <a:cxnLst>
                    <a:cxn ang="T8">
                      <a:pos x="T0" y="T1"/>
                    </a:cxn>
                    <a:cxn ang="T9">
                      <a:pos x="T2" y="T3"/>
                    </a:cxn>
                    <a:cxn ang="T10">
                      <a:pos x="T4" y="T5"/>
                    </a:cxn>
                    <a:cxn ang="T11">
                      <a:pos x="T6" y="T7"/>
                    </a:cxn>
                  </a:cxnLst>
                  <a:rect l="T12" t="T13" r="T14" b="T15"/>
                  <a:pathLst>
                    <a:path w="172" h="720">
                      <a:moveTo>
                        <a:pt x="148" y="0"/>
                      </a:moveTo>
                      <a:cubicBezTo>
                        <a:pt x="90" y="86"/>
                        <a:pt x="32" y="172"/>
                        <a:pt x="16" y="264"/>
                      </a:cubicBezTo>
                      <a:cubicBezTo>
                        <a:pt x="0" y="356"/>
                        <a:pt x="26" y="476"/>
                        <a:pt x="52" y="552"/>
                      </a:cubicBezTo>
                      <a:cubicBezTo>
                        <a:pt x="78" y="628"/>
                        <a:pt x="125" y="674"/>
                        <a:pt x="172" y="720"/>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grpSp>
        </p:grpSp>
        <p:sp>
          <p:nvSpPr>
            <p:cNvPr id="24" name="Line 19"/>
            <p:cNvSpPr>
              <a:spLocks noChangeShapeType="1"/>
            </p:cNvSpPr>
            <p:nvPr/>
          </p:nvSpPr>
          <p:spPr bwMode="auto">
            <a:xfrm>
              <a:off x="5958553" y="2223095"/>
              <a:ext cx="2212873" cy="2212873"/>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grpSp>
      <p:pic>
        <p:nvPicPr>
          <p:cNvPr id="3" name="Picture 2"/>
          <p:cNvPicPr>
            <a:picLocks noChangeAspect="1"/>
          </p:cNvPicPr>
          <p:nvPr/>
        </p:nvPicPr>
        <p:blipFill>
          <a:blip r:embed="rId4"/>
          <a:stretch>
            <a:fillRect/>
          </a:stretch>
        </p:blipFill>
        <p:spPr>
          <a:xfrm>
            <a:off x="1568150" y="5303017"/>
            <a:ext cx="3010196" cy="1135554"/>
          </a:xfrm>
          <a:prstGeom prst="rect">
            <a:avLst/>
          </a:prstGeom>
        </p:spPr>
      </p:pic>
      <p:sp>
        <p:nvSpPr>
          <p:cNvPr id="7" name="Rectangle 6"/>
          <p:cNvSpPr/>
          <p:nvPr/>
        </p:nvSpPr>
        <p:spPr bwMode="auto">
          <a:xfrm>
            <a:off x="3196373" y="3631502"/>
            <a:ext cx="228918" cy="152824"/>
          </a:xfrm>
          <a:prstGeom prst="rect">
            <a:avLst/>
          </a:prstGeom>
          <a:solidFill>
            <a:schemeClr val="bg1"/>
          </a:solidFill>
          <a:ln w="9525" cap="flat" cmpd="sng" algn="ctr">
            <a:no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algn="ctr" defTabSz="915680"/>
            <a:endParaRPr lang="en-US" sz="1803" dirty="0" err="1"/>
          </a:p>
        </p:txBody>
      </p:sp>
      <p:sp>
        <p:nvSpPr>
          <p:cNvPr id="32" name="TextBox 31"/>
          <p:cNvSpPr txBox="1"/>
          <p:nvPr/>
        </p:nvSpPr>
        <p:spPr>
          <a:xfrm>
            <a:off x="3140824" y="3505464"/>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33" name="TextBox 32"/>
          <p:cNvSpPr txBox="1"/>
          <p:nvPr/>
        </p:nvSpPr>
        <p:spPr>
          <a:xfrm>
            <a:off x="4194572" y="3197261"/>
            <a:ext cx="222697" cy="308205"/>
          </a:xfrm>
          <a:prstGeom prst="rect">
            <a:avLst/>
          </a:prstGeom>
          <a:solidFill>
            <a:schemeClr val="bg1"/>
          </a:solidFill>
        </p:spPr>
        <p:txBody>
          <a:bodyPr wrap="square" rtlCol="0">
            <a:spAutoFit/>
          </a:bodyPr>
          <a:lstStyle/>
          <a:p>
            <a:r>
              <a:rPr lang="en-US" sz="1402" dirty="0">
                <a:solidFill>
                  <a:srgbClr val="FF0000"/>
                </a:solidFill>
                <a:latin typeface="+mn-lt"/>
              </a:rPr>
              <a:t>r</a:t>
            </a:r>
          </a:p>
        </p:txBody>
      </p:sp>
      <p:sp>
        <p:nvSpPr>
          <p:cNvPr id="34" name="TextBox 33"/>
          <p:cNvSpPr txBox="1"/>
          <p:nvPr/>
        </p:nvSpPr>
        <p:spPr>
          <a:xfrm>
            <a:off x="5387434" y="3937151"/>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35" name="TextBox 34"/>
          <p:cNvSpPr txBox="1"/>
          <p:nvPr/>
        </p:nvSpPr>
        <p:spPr>
          <a:xfrm>
            <a:off x="8809452" y="2206880"/>
            <a:ext cx="244317" cy="308527"/>
          </a:xfrm>
          <a:prstGeom prst="rect">
            <a:avLst/>
          </a:prstGeom>
          <a:noFill/>
        </p:spPr>
        <p:txBody>
          <a:bodyPr wrap="none" rtlCol="0">
            <a:spAutoFit/>
          </a:bodyPr>
          <a:lstStyle/>
          <a:p>
            <a:r>
              <a:rPr lang="en-US" sz="1402" dirty="0">
                <a:solidFill>
                  <a:srgbClr val="FF0000"/>
                </a:solidFill>
                <a:latin typeface="+mn-lt"/>
              </a:rPr>
              <a:t>r</a:t>
            </a:r>
          </a:p>
        </p:txBody>
      </p:sp>
      <p:pic>
        <p:nvPicPr>
          <p:cNvPr id="37" name="Picture 36"/>
          <p:cNvPicPr>
            <a:picLocks noChangeAspect="1"/>
          </p:cNvPicPr>
          <p:nvPr/>
        </p:nvPicPr>
        <p:blipFill>
          <a:blip r:embed="rId5"/>
          <a:stretch>
            <a:fillRect/>
          </a:stretch>
        </p:blipFill>
        <p:spPr>
          <a:xfrm>
            <a:off x="3324547" y="2224445"/>
            <a:ext cx="665670" cy="401359"/>
          </a:xfrm>
          <a:prstGeom prst="rect">
            <a:avLst/>
          </a:prstGeom>
        </p:spPr>
      </p:pic>
      <p:sp>
        <p:nvSpPr>
          <p:cNvPr id="38" name="TextBox 37"/>
          <p:cNvSpPr txBox="1"/>
          <p:nvPr/>
        </p:nvSpPr>
        <p:spPr>
          <a:xfrm>
            <a:off x="3997950" y="2513192"/>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6" name="Rectangle 5"/>
          <p:cNvSpPr/>
          <p:nvPr/>
        </p:nvSpPr>
        <p:spPr>
          <a:xfrm>
            <a:off x="3140824" y="1981200"/>
            <a:ext cx="1101443" cy="56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a:off x="191029" y="1344785"/>
            <a:ext cx="4562475" cy="981075"/>
          </a:xfrm>
          <a:prstGeom prst="rect">
            <a:avLst/>
          </a:prstGeom>
        </p:spPr>
      </p:pic>
    </p:spTree>
    <p:extLst>
      <p:ext uri="{BB962C8B-B14F-4D97-AF65-F5344CB8AC3E}">
        <p14:creationId xmlns:p14="http://schemas.microsoft.com/office/powerpoint/2010/main" val="54084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83124"/>
            <a:ext cx="7677150" cy="4184263"/>
          </a:xfrm>
          <a:prstGeom prst="rect">
            <a:avLst/>
          </a:prstGeom>
        </p:spPr>
      </p:pic>
      <p:sp>
        <p:nvSpPr>
          <p:cNvPr id="2" name="Title 1"/>
          <p:cNvSpPr>
            <a:spLocks noGrp="1"/>
          </p:cNvSpPr>
          <p:nvPr>
            <p:ph type="title"/>
          </p:nvPr>
        </p:nvSpPr>
        <p:spPr/>
        <p:txBody>
          <a:bodyPr/>
          <a:lstStyle/>
          <a:p>
            <a:r>
              <a:rPr lang="en-US" sz="4400" dirty="0"/>
              <a:t>Heuristically-derived SART Formula</a:t>
            </a:r>
          </a:p>
        </p:txBody>
      </p:sp>
      <p:pic>
        <p:nvPicPr>
          <p:cNvPr id="8" name="Picture 7"/>
          <p:cNvPicPr>
            <a:picLocks noChangeAspect="1"/>
          </p:cNvPicPr>
          <p:nvPr/>
        </p:nvPicPr>
        <p:blipFill>
          <a:blip r:embed="rId3"/>
          <a:stretch>
            <a:fillRect/>
          </a:stretch>
        </p:blipFill>
        <p:spPr>
          <a:xfrm>
            <a:off x="3057525" y="4226220"/>
            <a:ext cx="8794500" cy="1697827"/>
          </a:xfrm>
          <a:prstGeom prst="rect">
            <a:avLst/>
          </a:prstGeom>
        </p:spPr>
      </p:pic>
      <p:sp>
        <p:nvSpPr>
          <p:cNvPr id="9" name="TextBox 8"/>
          <p:cNvSpPr txBox="1"/>
          <p:nvPr/>
        </p:nvSpPr>
        <p:spPr>
          <a:xfrm>
            <a:off x="9383339" y="5216161"/>
            <a:ext cx="1894261" cy="461665"/>
          </a:xfrm>
          <a:prstGeom prst="rect">
            <a:avLst/>
          </a:prstGeom>
          <a:noFill/>
        </p:spPr>
        <p:txBody>
          <a:bodyPr wrap="square" rtlCol="0">
            <a:spAutoFit/>
          </a:bodyPr>
          <a:lstStyle/>
          <a:p>
            <a:pPr algn="ctr"/>
            <a:r>
              <a:rPr lang="en-US" b="1" dirty="0">
                <a:solidFill>
                  <a:srgbClr val="FF0000"/>
                </a:solidFill>
              </a:rPr>
              <a:t>Error</a:t>
            </a:r>
            <a:endParaRPr lang="en-US" sz="1600" baseline="-25000" dirty="0">
              <a:solidFill>
                <a:srgbClr val="FF0000"/>
              </a:solidFill>
            </a:endParaRPr>
          </a:p>
        </p:txBody>
      </p:sp>
      <p:sp>
        <p:nvSpPr>
          <p:cNvPr id="10" name="TextBox 9"/>
          <p:cNvSpPr txBox="1"/>
          <p:nvPr/>
        </p:nvSpPr>
        <p:spPr>
          <a:xfrm>
            <a:off x="8124795" y="3635421"/>
            <a:ext cx="3260024" cy="830997"/>
          </a:xfrm>
          <a:prstGeom prst="rect">
            <a:avLst/>
          </a:prstGeom>
          <a:noFill/>
        </p:spPr>
        <p:txBody>
          <a:bodyPr wrap="square" rtlCol="0">
            <a:spAutoFit/>
          </a:bodyPr>
          <a:lstStyle/>
          <a:p>
            <a:pPr algn="ctr"/>
            <a:r>
              <a:rPr lang="en-US" b="1" dirty="0">
                <a:solidFill>
                  <a:srgbClr val="00B050"/>
                </a:solidFill>
              </a:rPr>
              <a:t>Relative Contribution Weight</a:t>
            </a:r>
            <a:endParaRPr lang="en-US" sz="1600" baseline="-25000" dirty="0">
              <a:solidFill>
                <a:srgbClr val="00B050"/>
              </a:solidFill>
            </a:endParaRPr>
          </a:p>
        </p:txBody>
      </p:sp>
      <p:sp>
        <p:nvSpPr>
          <p:cNvPr id="11" name="TextBox 10"/>
          <p:cNvSpPr txBox="1"/>
          <p:nvPr/>
        </p:nvSpPr>
        <p:spPr>
          <a:xfrm>
            <a:off x="5771887" y="5859729"/>
            <a:ext cx="2822369" cy="830997"/>
          </a:xfrm>
          <a:prstGeom prst="rect">
            <a:avLst/>
          </a:prstGeom>
          <a:noFill/>
        </p:spPr>
        <p:txBody>
          <a:bodyPr wrap="square" rtlCol="0">
            <a:spAutoFit/>
          </a:bodyPr>
          <a:lstStyle/>
          <a:p>
            <a:pPr algn="ctr"/>
            <a:r>
              <a:rPr lang="en-US" b="1" dirty="0">
                <a:solidFill>
                  <a:srgbClr val="0000FF"/>
                </a:solidFill>
              </a:rPr>
              <a:t>Relative Rectifying Factor</a:t>
            </a:r>
            <a:endParaRPr lang="en-US" sz="1600" baseline="-25000" dirty="0">
              <a:solidFill>
                <a:srgbClr val="0000FF"/>
              </a:solidFill>
            </a:endParaRPr>
          </a:p>
        </p:txBody>
      </p:sp>
      <p:sp>
        <p:nvSpPr>
          <p:cNvPr id="12" name="Rectangle 11"/>
          <p:cNvSpPr/>
          <p:nvPr/>
        </p:nvSpPr>
        <p:spPr>
          <a:xfrm>
            <a:off x="8242784" y="4593314"/>
            <a:ext cx="835756" cy="101262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373783" y="4785755"/>
            <a:ext cx="2046661" cy="46603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65194" y="4396217"/>
            <a:ext cx="835756" cy="1371170"/>
          </a:xfrm>
          <a:prstGeom prst="rect">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4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4955" y="225137"/>
            <a:ext cx="9802091" cy="6407727"/>
          </a:xfrm>
          <a:prstGeom prst="rect">
            <a:avLst/>
          </a:prstGeom>
        </p:spPr>
      </p:pic>
    </p:spTree>
    <p:extLst>
      <p:ext uri="{BB962C8B-B14F-4D97-AF65-F5344CB8AC3E}">
        <p14:creationId xmlns:p14="http://schemas.microsoft.com/office/powerpoint/2010/main" val="190375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Weighted Contributions</a:t>
            </a:r>
          </a:p>
        </p:txBody>
      </p:sp>
      <p:pic>
        <p:nvPicPr>
          <p:cNvPr id="4" name="Picture 3"/>
          <p:cNvPicPr>
            <a:picLocks noChangeAspect="1"/>
          </p:cNvPicPr>
          <p:nvPr/>
        </p:nvPicPr>
        <p:blipFill>
          <a:blip r:embed="rId2"/>
          <a:stretch>
            <a:fillRect/>
          </a:stretch>
        </p:blipFill>
        <p:spPr>
          <a:xfrm>
            <a:off x="785812" y="1604962"/>
            <a:ext cx="4333875" cy="3971925"/>
          </a:xfrm>
          <a:prstGeom prst="rect">
            <a:avLst/>
          </a:prstGeom>
        </p:spPr>
      </p:pic>
      <p:pic>
        <p:nvPicPr>
          <p:cNvPr id="5" name="Picture 4"/>
          <p:cNvPicPr>
            <a:picLocks noChangeAspect="1"/>
          </p:cNvPicPr>
          <p:nvPr/>
        </p:nvPicPr>
        <p:blipFill>
          <a:blip r:embed="rId3"/>
          <a:stretch>
            <a:fillRect/>
          </a:stretch>
        </p:blipFill>
        <p:spPr>
          <a:xfrm>
            <a:off x="5888425" y="1650399"/>
            <a:ext cx="5349098" cy="3881049"/>
          </a:xfrm>
          <a:prstGeom prst="rect">
            <a:avLst/>
          </a:prstGeom>
        </p:spPr>
      </p:pic>
      <p:sp>
        <p:nvSpPr>
          <p:cNvPr id="7" name="Content Placeholder 3"/>
          <p:cNvSpPr txBox="1">
            <a:spLocks noGrp="1"/>
          </p:cNvSpPr>
          <p:nvPr>
            <p:ph idx="1"/>
          </p:nvPr>
        </p:nvSpPr>
        <p:spPr>
          <a:xfrm>
            <a:off x="1085191" y="5607977"/>
            <a:ext cx="11008687" cy="1043876"/>
          </a:xfrm>
          <a:prstGeom prst="rect">
            <a:avLst/>
          </a:prstGeom>
          <a:noFill/>
        </p:spPr>
        <p:txBody>
          <a:bodyPr wrap="square" rtlCol="0">
            <a:spAutoFit/>
          </a:bodyPr>
          <a:lstStyle/>
          <a:p>
            <a:pPr marL="0" indent="0">
              <a:buNone/>
            </a:pPr>
            <a:r>
              <a:rPr lang="en-US" sz="2800" b="1" dirty="0"/>
              <a:t>Pixels contributed to a datum with different weights</a:t>
            </a:r>
          </a:p>
          <a:p>
            <a:pPr marL="0" indent="0">
              <a:buNone/>
            </a:pPr>
            <a:r>
              <a:rPr lang="en-US" sz="2800" dirty="0">
                <a:solidFill>
                  <a:srgbClr val="FF0000"/>
                </a:solidFill>
              </a:rPr>
              <a:t>Error correction-based updates should use the same weights</a:t>
            </a:r>
            <a:endParaRPr lang="en-US" sz="2800" b="1" dirty="0">
              <a:solidFill>
                <a:srgbClr val="FF0000"/>
              </a:solidFill>
            </a:endParaRPr>
          </a:p>
        </p:txBody>
      </p:sp>
      <p:pic>
        <p:nvPicPr>
          <p:cNvPr id="3" name="Picture 2"/>
          <p:cNvPicPr>
            <a:picLocks noChangeAspect="1"/>
          </p:cNvPicPr>
          <p:nvPr/>
        </p:nvPicPr>
        <p:blipFill>
          <a:blip r:embed="rId4"/>
          <a:stretch>
            <a:fillRect/>
          </a:stretch>
        </p:blipFill>
        <p:spPr>
          <a:xfrm>
            <a:off x="2405063" y="4391025"/>
            <a:ext cx="152400" cy="295275"/>
          </a:xfrm>
          <a:prstGeom prst="rect">
            <a:avLst/>
          </a:prstGeom>
        </p:spPr>
      </p:pic>
      <p:pic>
        <p:nvPicPr>
          <p:cNvPr id="6" name="Picture 5"/>
          <p:cNvPicPr>
            <a:picLocks noChangeAspect="1"/>
          </p:cNvPicPr>
          <p:nvPr/>
        </p:nvPicPr>
        <p:blipFill>
          <a:blip r:embed="rId5"/>
          <a:stretch>
            <a:fillRect/>
          </a:stretch>
        </p:blipFill>
        <p:spPr>
          <a:xfrm>
            <a:off x="4171949" y="1943101"/>
            <a:ext cx="95251" cy="196852"/>
          </a:xfrm>
          <a:prstGeom prst="rect">
            <a:avLst/>
          </a:prstGeom>
        </p:spPr>
      </p:pic>
    </p:spTree>
    <p:extLst>
      <p:ext uri="{BB962C8B-B14F-4D97-AF65-F5344CB8AC3E}">
        <p14:creationId xmlns:p14="http://schemas.microsoft.com/office/powerpoint/2010/main" val="44721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Reconstruction from Sparse Data</a:t>
            </a:r>
            <a:endParaRPr lang="zh-CN" altLang="en-US" sz="4400" dirty="0"/>
          </a:p>
        </p:txBody>
      </p:sp>
      <p:cxnSp>
        <p:nvCxnSpPr>
          <p:cNvPr id="6" name="肘形连接符 49"/>
          <p:cNvCxnSpPr>
            <a:stCxn id="75" idx="2"/>
            <a:endCxn id="64" idx="4"/>
          </p:cNvCxnSpPr>
          <p:nvPr/>
        </p:nvCxnSpPr>
        <p:spPr>
          <a:xfrm rot="5400000" flipH="1" flipV="1">
            <a:off x="3800057" y="2375989"/>
            <a:ext cx="354242" cy="4758212"/>
          </a:xfrm>
          <a:prstGeom prst="bentConnector3">
            <a:avLst>
              <a:gd name="adj1" fmla="val -10256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对象 153"/>
          <p:cNvGraphicFramePr>
            <a:graphicFrameLocks noChangeAspect="1"/>
          </p:cNvGraphicFramePr>
          <p:nvPr>
            <p:extLst>
              <p:ext uri="{D42A27DB-BD31-4B8C-83A1-F6EECF244321}">
                <p14:modId xmlns:p14="http://schemas.microsoft.com/office/powerpoint/2010/main" val="3419763605"/>
              </p:ext>
            </p:extLst>
          </p:nvPr>
        </p:nvGraphicFramePr>
        <p:xfrm>
          <a:off x="6839593" y="1766093"/>
          <a:ext cx="491318" cy="442187"/>
        </p:xfrm>
        <a:graphic>
          <a:graphicData uri="http://schemas.openxmlformats.org/presentationml/2006/ole">
            <mc:AlternateContent xmlns:mc="http://schemas.openxmlformats.org/markup-compatibility/2006">
              <mc:Choice xmlns:v="urn:schemas-microsoft-com:vml" Requires="v">
                <p:oleObj name="Equation" r:id="rId2" imgW="253800" imgH="228600" progId="Equation.DSMT4">
                  <p:embed/>
                </p:oleObj>
              </mc:Choice>
              <mc:Fallback>
                <p:oleObj name="Equation" r:id="rId2" imgW="253800" imgH="228600" progId="Equation.DSMT4">
                  <p:embed/>
                  <p:pic>
                    <p:nvPicPr>
                      <p:cNvPr id="7" name="对象 153"/>
                      <p:cNvPicPr/>
                      <p:nvPr/>
                    </p:nvPicPr>
                    <p:blipFill>
                      <a:blip r:embed="rId3"/>
                      <a:stretch>
                        <a:fillRect/>
                      </a:stretch>
                    </p:blipFill>
                    <p:spPr>
                      <a:xfrm>
                        <a:off x="6839593" y="1766093"/>
                        <a:ext cx="491318" cy="442187"/>
                      </a:xfrm>
                      <a:prstGeom prst="rect">
                        <a:avLst/>
                      </a:prstGeom>
                      <a:solidFill>
                        <a:schemeClr val="bg1"/>
                      </a:solidFill>
                    </p:spPr>
                  </p:pic>
                </p:oleObj>
              </mc:Fallback>
            </mc:AlternateContent>
          </a:graphicData>
        </a:graphic>
      </p:graphicFrame>
      <p:pic>
        <p:nvPicPr>
          <p:cNvPr id="8"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955" y="1835799"/>
            <a:ext cx="1204401" cy="1238664"/>
          </a:xfrm>
          <a:prstGeom prst="rect">
            <a:avLst/>
          </a:prstGeom>
          <a:ln w="38100">
            <a:solidFill>
              <a:srgbClr val="0000FF"/>
            </a:solidFill>
          </a:ln>
        </p:spPr>
      </p:pic>
      <p:cxnSp>
        <p:nvCxnSpPr>
          <p:cNvPr id="9" name="直接箭头连接符 9"/>
          <p:cNvCxnSpPr/>
          <p:nvPr/>
        </p:nvCxnSpPr>
        <p:spPr>
          <a:xfrm flipV="1">
            <a:off x="1049671" y="2165475"/>
            <a:ext cx="230652" cy="1"/>
          </a:xfrm>
          <a:prstGeom prst="straightConnector1">
            <a:avLst/>
          </a:prstGeom>
          <a:ln w="127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pic>
        <p:nvPicPr>
          <p:cNvPr id="10" name="Picture 698" descr="Image result for x-ray ct sin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67" y="1818413"/>
            <a:ext cx="1101661" cy="1236674"/>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50276" y="1816422"/>
            <a:ext cx="1229440" cy="1240656"/>
            <a:chOff x="229552" y="3090569"/>
            <a:chExt cx="1623516" cy="3498296"/>
          </a:xfrm>
        </p:grpSpPr>
        <p:cxnSp>
          <p:nvCxnSpPr>
            <p:cNvPr id="12" name="Straight Connector 11"/>
            <p:cNvCxnSpPr/>
            <p:nvPr/>
          </p:nvCxnSpPr>
          <p:spPr>
            <a:xfrm>
              <a:off x="229552" y="30905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9552" y="32426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552" y="33947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552" y="35468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9552" y="36989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552" y="38510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552" y="40031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9552" y="41552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9552" y="43073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9552" y="44594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9552" y="46115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9552" y="47636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552" y="49157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9552" y="50678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552" y="52199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9552" y="53720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9552" y="55241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9552" y="56762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552" y="58283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552" y="59804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552" y="61325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552" y="62846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9552" y="64367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9552" y="6588865"/>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文本框 11"/>
          <p:cNvSpPr txBox="1"/>
          <p:nvPr/>
        </p:nvSpPr>
        <p:spPr>
          <a:xfrm>
            <a:off x="3581385" y="2138359"/>
            <a:ext cx="441490" cy="584775"/>
          </a:xfrm>
          <a:prstGeom prst="rect">
            <a:avLst/>
          </a:prstGeom>
          <a:noFill/>
          <a:ln w="381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7FD13B"/>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3200" b="0" i="0" u="none" strike="noStrike" kern="1200" cap="none" spc="0" normalizeH="0" baseline="0" noProof="0" dirty="0">
              <a:ln>
                <a:noFill/>
              </a:ln>
              <a:solidFill>
                <a:srgbClr val="7FD13B"/>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7" name="直接箭头连接符 77"/>
          <p:cNvCxnSpPr/>
          <p:nvPr/>
        </p:nvCxnSpPr>
        <p:spPr>
          <a:xfrm flipV="1">
            <a:off x="1739542" y="2479784"/>
            <a:ext cx="232593" cy="2398"/>
          </a:xfrm>
          <a:prstGeom prst="straightConnector1">
            <a:avLst/>
          </a:prstGeom>
          <a:ln w="635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直接箭头连接符 78"/>
          <p:cNvCxnSpPr/>
          <p:nvPr/>
        </p:nvCxnSpPr>
        <p:spPr>
          <a:xfrm flipV="1">
            <a:off x="2578248" y="2490274"/>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sp>
        <p:nvSpPr>
          <p:cNvPr id="39" name="矩形 90"/>
          <p:cNvSpPr>
            <a:spLocks noChangeAspect="1"/>
          </p:cNvSpPr>
          <p:nvPr/>
        </p:nvSpPr>
        <p:spPr>
          <a:xfrm>
            <a:off x="1987995" y="2331025"/>
            <a:ext cx="587688"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a:t>
            </a:r>
            <a:r>
              <a:rPr kumimoji="0" lang="en-US" altLang="zh-CN" sz="1100" b="0" i="0" u="none" strike="noStrike" kern="1200" cap="none" spc="0" normalizeH="0" baseline="3000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st</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40" name="直接箭头连接符 91"/>
          <p:cNvCxnSpPr/>
          <p:nvPr/>
        </p:nvCxnSpPr>
        <p:spPr>
          <a:xfrm flipV="1">
            <a:off x="3413586" y="2483125"/>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直接箭头连接符 93"/>
          <p:cNvCxnSpPr/>
          <p:nvPr/>
        </p:nvCxnSpPr>
        <p:spPr>
          <a:xfrm flipV="1">
            <a:off x="4040044" y="2488639"/>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直接箭头连接符 102"/>
          <p:cNvCxnSpPr/>
          <p:nvPr/>
        </p:nvCxnSpPr>
        <p:spPr>
          <a:xfrm flipV="1">
            <a:off x="4874507" y="2491038"/>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直接箭头连接符 134"/>
          <p:cNvCxnSpPr/>
          <p:nvPr/>
        </p:nvCxnSpPr>
        <p:spPr>
          <a:xfrm flipV="1">
            <a:off x="7132392" y="2472885"/>
            <a:ext cx="230652" cy="1"/>
          </a:xfrm>
          <a:prstGeom prst="straightConnector1">
            <a:avLst/>
          </a:prstGeom>
          <a:ln w="635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graphicFrame>
        <p:nvGraphicFramePr>
          <p:cNvPr id="44" name="对象 139"/>
          <p:cNvGraphicFramePr>
            <a:graphicFrameLocks noChangeAspect="1"/>
          </p:cNvGraphicFramePr>
          <p:nvPr>
            <p:extLst>
              <p:ext uri="{D42A27DB-BD31-4B8C-83A1-F6EECF244321}">
                <p14:modId xmlns:p14="http://schemas.microsoft.com/office/powerpoint/2010/main" val="2858096658"/>
              </p:ext>
            </p:extLst>
          </p:nvPr>
        </p:nvGraphicFramePr>
        <p:xfrm>
          <a:off x="1847599" y="1697886"/>
          <a:ext cx="368488" cy="442186"/>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44" name="对象 139"/>
                      <p:cNvPicPr/>
                      <p:nvPr/>
                    </p:nvPicPr>
                    <p:blipFill>
                      <a:blip r:embed="rId7"/>
                      <a:stretch>
                        <a:fillRect/>
                      </a:stretch>
                    </p:blipFill>
                    <p:spPr>
                      <a:xfrm>
                        <a:off x="1847599" y="1697886"/>
                        <a:ext cx="368488" cy="442186"/>
                      </a:xfrm>
                      <a:prstGeom prst="rect">
                        <a:avLst/>
                      </a:prstGeom>
                      <a:noFill/>
                    </p:spPr>
                  </p:pic>
                </p:oleObj>
              </mc:Fallback>
            </mc:AlternateContent>
          </a:graphicData>
        </a:graphic>
      </p:graphicFrame>
      <p:cxnSp>
        <p:nvCxnSpPr>
          <p:cNvPr id="45" name="直接箭头连接符 104"/>
          <p:cNvCxnSpPr/>
          <p:nvPr/>
        </p:nvCxnSpPr>
        <p:spPr>
          <a:xfrm flipV="1">
            <a:off x="6324839" y="2485046"/>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直接箭头连接符 106"/>
          <p:cNvCxnSpPr/>
          <p:nvPr/>
        </p:nvCxnSpPr>
        <p:spPr>
          <a:xfrm flipV="1">
            <a:off x="5489032" y="2485046"/>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sp>
        <p:nvSpPr>
          <p:cNvPr id="47" name="文本框 148"/>
          <p:cNvSpPr txBox="1"/>
          <p:nvPr/>
        </p:nvSpPr>
        <p:spPr>
          <a:xfrm>
            <a:off x="3341724" y="3059150"/>
            <a:ext cx="246734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Iteration-inspired Layer</a:t>
            </a:r>
            <a:endParaRPr kumimoji="0" lang="zh-CN" altLang="en-US" sz="1600" b="1"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文本框 155"/>
          <p:cNvSpPr txBox="1"/>
          <p:nvPr/>
        </p:nvSpPr>
        <p:spPr>
          <a:xfrm>
            <a:off x="5036496" y="2133901"/>
            <a:ext cx="441490" cy="584775"/>
          </a:xfrm>
          <a:prstGeom prst="rect">
            <a:avLst/>
          </a:prstGeom>
          <a:noFill/>
          <a:ln w="381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7FD13B"/>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3200" b="0" i="0" u="none" strike="noStrike" kern="1200" cap="none" spc="0" normalizeH="0" baseline="0" noProof="0" dirty="0">
              <a:ln>
                <a:noFill/>
              </a:ln>
              <a:solidFill>
                <a:srgbClr val="7FD13B"/>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文本框 148"/>
          <p:cNvSpPr txBox="1"/>
          <p:nvPr/>
        </p:nvSpPr>
        <p:spPr>
          <a:xfrm>
            <a:off x="100376" y="1490275"/>
            <a:ext cx="21788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Under-sampled Data</a:t>
            </a:r>
            <a:endParaRPr kumimoji="0" lang="zh-CN" altLang="en-US" sz="1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文本框 148"/>
          <p:cNvSpPr txBox="1"/>
          <p:nvPr/>
        </p:nvSpPr>
        <p:spPr>
          <a:xfrm>
            <a:off x="7171624" y="1454181"/>
            <a:ext cx="168828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Reconstruction</a:t>
            </a:r>
          </a:p>
        </p:txBody>
      </p:sp>
      <p:sp>
        <p:nvSpPr>
          <p:cNvPr id="51" name="矩形 88"/>
          <p:cNvSpPr>
            <a:spLocks noChangeAspect="1"/>
          </p:cNvSpPr>
          <p:nvPr/>
        </p:nvSpPr>
        <p:spPr>
          <a:xfrm>
            <a:off x="2812967" y="2328863"/>
            <a:ext cx="587686"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en-US" altLang="zh-CN" sz="1100" b="0" i="0" u="none" strike="noStrike" kern="1200" cap="none" spc="0" normalizeH="0" baseline="3000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nd</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矩形 89"/>
          <p:cNvSpPr>
            <a:spLocks noChangeAspect="1"/>
          </p:cNvSpPr>
          <p:nvPr/>
        </p:nvSpPr>
        <p:spPr>
          <a:xfrm>
            <a:off x="4281551" y="2332154"/>
            <a:ext cx="587686"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a:t>
            </a:r>
            <a:r>
              <a:rPr kumimoji="0" lang="en-US" altLang="zh-CN" sz="11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th</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矩形 98"/>
          <p:cNvSpPr>
            <a:spLocks noChangeAspect="1"/>
          </p:cNvSpPr>
          <p:nvPr/>
        </p:nvSpPr>
        <p:spPr>
          <a:xfrm>
            <a:off x="5747091" y="2319707"/>
            <a:ext cx="587686"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(T-1)-</a:t>
            </a:r>
            <a:r>
              <a:rPr kumimoji="0" lang="en-US" altLang="zh-CN" sz="11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th</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矩形 100"/>
          <p:cNvSpPr>
            <a:spLocks noChangeAspect="1"/>
          </p:cNvSpPr>
          <p:nvPr/>
        </p:nvSpPr>
        <p:spPr>
          <a:xfrm>
            <a:off x="6545750" y="2328863"/>
            <a:ext cx="587686"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a:t>
            </a:r>
            <a:r>
              <a:rPr kumimoji="0" lang="en-US" altLang="zh-CN" sz="11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th</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55" name="直接箭头连接符 190"/>
          <p:cNvCxnSpPr>
            <a:stCxn id="75" idx="3"/>
            <a:endCxn id="59" idx="1"/>
          </p:cNvCxnSpPr>
          <p:nvPr/>
        </p:nvCxnSpPr>
        <p:spPr>
          <a:xfrm flipV="1">
            <a:off x="2200272" y="3940648"/>
            <a:ext cx="854450" cy="38936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连接符 191"/>
          <p:cNvCxnSpPr>
            <a:stCxn id="59" idx="3"/>
            <a:endCxn id="64" idx="2"/>
          </p:cNvCxnSpPr>
          <p:nvPr/>
        </p:nvCxnSpPr>
        <p:spPr>
          <a:xfrm>
            <a:off x="4634829" y="3940648"/>
            <a:ext cx="1490841" cy="406711"/>
          </a:xfrm>
          <a:prstGeom prst="line">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195"/>
          <p:cNvCxnSpPr>
            <a:stCxn id="64" idx="6"/>
            <a:endCxn id="76" idx="1"/>
          </p:cNvCxnSpPr>
          <p:nvPr/>
        </p:nvCxnSpPr>
        <p:spPr>
          <a:xfrm flipV="1">
            <a:off x="6586900" y="4346928"/>
            <a:ext cx="428938" cy="43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58" name="组合 4"/>
          <p:cNvGrpSpPr/>
          <p:nvPr/>
        </p:nvGrpSpPr>
        <p:grpSpPr>
          <a:xfrm>
            <a:off x="3054724" y="3738363"/>
            <a:ext cx="1580105" cy="404568"/>
            <a:chOff x="6847472" y="2382439"/>
            <a:chExt cx="1911927" cy="489527"/>
          </a:xfrm>
          <a:solidFill>
            <a:srgbClr val="FF0000"/>
          </a:solidFill>
        </p:grpSpPr>
        <p:sp>
          <p:nvSpPr>
            <p:cNvPr id="59" name="矩形 111"/>
            <p:cNvSpPr/>
            <p:nvPr/>
          </p:nvSpPr>
          <p:spPr>
            <a:xfrm>
              <a:off x="6847472" y="2382439"/>
              <a:ext cx="1911927" cy="489527"/>
            </a:xfrm>
            <a:prstGeom prst="rect">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aphicFrame>
          <p:nvGraphicFramePr>
            <p:cNvPr id="60" name="对象 196"/>
            <p:cNvGraphicFramePr>
              <a:graphicFrameLocks noChangeAspect="1"/>
            </p:cNvGraphicFramePr>
            <p:nvPr/>
          </p:nvGraphicFramePr>
          <p:xfrm>
            <a:off x="6964902" y="2453932"/>
            <a:ext cx="1714500" cy="342900"/>
          </p:xfrm>
          <a:graphic>
            <a:graphicData uri="http://schemas.openxmlformats.org/presentationml/2006/ole">
              <mc:AlternateContent xmlns:mc="http://schemas.openxmlformats.org/markup-compatibility/2006">
                <mc:Choice xmlns:v="urn:schemas-microsoft-com:vml" Requires="v">
                  <p:oleObj name="Equation" r:id="rId8" imgW="1714320" imgH="342720" progId="Equation.DSMT4">
                    <p:embed/>
                  </p:oleObj>
                </mc:Choice>
                <mc:Fallback>
                  <p:oleObj name="Equation" r:id="rId8" imgW="1714320" imgH="342720" progId="Equation.DSMT4">
                    <p:embed/>
                    <p:pic>
                      <p:nvPicPr>
                        <p:cNvPr id="60" name="对象 196"/>
                        <p:cNvPicPr/>
                        <p:nvPr/>
                      </p:nvPicPr>
                      <p:blipFill>
                        <a:blip r:embed="rId9"/>
                        <a:stretch>
                          <a:fillRect/>
                        </a:stretch>
                      </p:blipFill>
                      <p:spPr>
                        <a:xfrm>
                          <a:off x="6964902" y="2453932"/>
                          <a:ext cx="1714500" cy="342900"/>
                        </a:xfrm>
                        <a:prstGeom prst="rect">
                          <a:avLst/>
                        </a:prstGeom>
                      </p:spPr>
                    </p:pic>
                  </p:oleObj>
                </mc:Fallback>
              </mc:AlternateContent>
            </a:graphicData>
          </a:graphic>
        </p:graphicFrame>
      </p:grpSp>
      <p:graphicFrame>
        <p:nvGraphicFramePr>
          <p:cNvPr id="61" name="对象 203"/>
          <p:cNvGraphicFramePr>
            <a:graphicFrameLocks noChangeAspect="1"/>
          </p:cNvGraphicFramePr>
          <p:nvPr>
            <p:extLst>
              <p:ext uri="{D42A27DB-BD31-4B8C-83A1-F6EECF244321}">
                <p14:modId xmlns:p14="http://schemas.microsoft.com/office/powerpoint/2010/main" val="1184572252"/>
              </p:ext>
            </p:extLst>
          </p:nvPr>
        </p:nvGraphicFramePr>
        <p:xfrm>
          <a:off x="1106040" y="4952069"/>
          <a:ext cx="325372" cy="262397"/>
        </p:xfrm>
        <a:graphic>
          <a:graphicData uri="http://schemas.openxmlformats.org/presentationml/2006/ole">
            <mc:AlternateContent xmlns:mc="http://schemas.openxmlformats.org/markup-compatibility/2006">
              <mc:Choice xmlns:v="urn:schemas-microsoft-com:vml" Requires="v">
                <p:oleObj name="Equation" r:id="rId10" imgW="393480" imgH="317160" progId="Equation.DSMT4">
                  <p:embed/>
                </p:oleObj>
              </mc:Choice>
              <mc:Fallback>
                <p:oleObj name="Equation" r:id="rId10" imgW="393480" imgH="317160" progId="Equation.DSMT4">
                  <p:embed/>
                  <p:pic>
                    <p:nvPicPr>
                      <p:cNvPr id="61" name="对象 203"/>
                      <p:cNvPicPr/>
                      <p:nvPr/>
                    </p:nvPicPr>
                    <p:blipFill>
                      <a:blip r:embed="rId11"/>
                      <a:stretch>
                        <a:fillRect/>
                      </a:stretch>
                    </p:blipFill>
                    <p:spPr>
                      <a:xfrm>
                        <a:off x="1106040" y="4952069"/>
                        <a:ext cx="325372" cy="262397"/>
                      </a:xfrm>
                      <a:prstGeom prst="rect">
                        <a:avLst/>
                      </a:prstGeom>
                    </p:spPr>
                  </p:pic>
                </p:oleObj>
              </mc:Fallback>
            </mc:AlternateContent>
          </a:graphicData>
        </a:graphic>
      </p:graphicFrame>
      <p:graphicFrame>
        <p:nvGraphicFramePr>
          <p:cNvPr id="62" name="对象 204"/>
          <p:cNvGraphicFramePr>
            <a:graphicFrameLocks noChangeAspect="1"/>
          </p:cNvGraphicFramePr>
          <p:nvPr>
            <p:extLst>
              <p:ext uri="{D42A27DB-BD31-4B8C-83A1-F6EECF244321}">
                <p14:modId xmlns:p14="http://schemas.microsoft.com/office/powerpoint/2010/main" val="2657374006"/>
              </p:ext>
            </p:extLst>
          </p:nvPr>
        </p:nvGraphicFramePr>
        <p:xfrm>
          <a:off x="7525596" y="4952069"/>
          <a:ext cx="199421" cy="262397"/>
        </p:xfrm>
        <a:graphic>
          <a:graphicData uri="http://schemas.openxmlformats.org/presentationml/2006/ole">
            <mc:AlternateContent xmlns:mc="http://schemas.openxmlformats.org/markup-compatibility/2006">
              <mc:Choice xmlns:v="urn:schemas-microsoft-com:vml" Requires="v">
                <p:oleObj name="Equation" r:id="rId12" imgW="241200" imgH="317160" progId="Equation.DSMT4">
                  <p:embed/>
                </p:oleObj>
              </mc:Choice>
              <mc:Fallback>
                <p:oleObj name="Equation" r:id="rId12" imgW="241200" imgH="317160" progId="Equation.DSMT4">
                  <p:embed/>
                  <p:pic>
                    <p:nvPicPr>
                      <p:cNvPr id="62" name="对象 204"/>
                      <p:cNvPicPr/>
                      <p:nvPr/>
                    </p:nvPicPr>
                    <p:blipFill>
                      <a:blip r:embed="rId13"/>
                      <a:stretch>
                        <a:fillRect/>
                      </a:stretch>
                    </p:blipFill>
                    <p:spPr>
                      <a:xfrm>
                        <a:off x="7525596" y="4952069"/>
                        <a:ext cx="199421" cy="262397"/>
                      </a:xfrm>
                      <a:prstGeom prst="rect">
                        <a:avLst/>
                      </a:prstGeom>
                    </p:spPr>
                  </p:pic>
                </p:oleObj>
              </mc:Fallback>
            </mc:AlternateContent>
          </a:graphicData>
        </a:graphic>
      </p:graphicFrame>
      <p:grpSp>
        <p:nvGrpSpPr>
          <p:cNvPr id="63" name="组合 7"/>
          <p:cNvGrpSpPr/>
          <p:nvPr/>
        </p:nvGrpSpPr>
        <p:grpSpPr>
          <a:xfrm>
            <a:off x="6125669" y="4116743"/>
            <a:ext cx="461231" cy="461231"/>
            <a:chOff x="10767979" y="4086369"/>
            <a:chExt cx="558090" cy="558090"/>
          </a:xfrm>
          <a:solidFill>
            <a:srgbClr val="00B050"/>
          </a:solidFill>
        </p:grpSpPr>
        <p:sp>
          <p:nvSpPr>
            <p:cNvPr id="64" name="椭圆 119"/>
            <p:cNvSpPr>
              <a:spLocks noChangeAspect="1"/>
            </p:cNvSpPr>
            <p:nvPr/>
          </p:nvSpPr>
          <p:spPr>
            <a:xfrm>
              <a:off x="10767979" y="4086369"/>
              <a:ext cx="558090" cy="558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aphicFrame>
          <p:nvGraphicFramePr>
            <p:cNvPr id="65" name="对象 205"/>
            <p:cNvGraphicFramePr>
              <a:graphicFrameLocks noChangeAspect="1"/>
            </p:cNvGraphicFramePr>
            <p:nvPr/>
          </p:nvGraphicFramePr>
          <p:xfrm>
            <a:off x="10932724" y="4226479"/>
            <a:ext cx="228600" cy="279400"/>
          </p:xfrm>
          <a:graphic>
            <a:graphicData uri="http://schemas.openxmlformats.org/presentationml/2006/ole">
              <mc:AlternateContent xmlns:mc="http://schemas.openxmlformats.org/markup-compatibility/2006">
                <mc:Choice xmlns:v="urn:schemas-microsoft-com:vml" Requires="v">
                  <p:oleObj name="Equation" r:id="rId14" imgW="228600" imgH="279360" progId="Equation.DSMT4">
                    <p:embed/>
                  </p:oleObj>
                </mc:Choice>
                <mc:Fallback>
                  <p:oleObj name="Equation" r:id="rId14" imgW="228600" imgH="279360" progId="Equation.DSMT4">
                    <p:embed/>
                    <p:pic>
                      <p:nvPicPr>
                        <p:cNvPr id="65" name="对象 205"/>
                        <p:cNvPicPr/>
                        <p:nvPr/>
                      </p:nvPicPr>
                      <p:blipFill>
                        <a:blip r:embed="rId15"/>
                        <a:stretch>
                          <a:fillRect/>
                        </a:stretch>
                      </p:blipFill>
                      <p:spPr>
                        <a:xfrm>
                          <a:off x="10932724" y="4226479"/>
                          <a:ext cx="228600" cy="279400"/>
                        </a:xfrm>
                        <a:prstGeom prst="rect">
                          <a:avLst/>
                        </a:prstGeom>
                      </p:spPr>
                    </p:pic>
                  </p:oleObj>
                </mc:Fallback>
              </mc:AlternateContent>
            </a:graphicData>
          </a:graphic>
        </p:graphicFrame>
      </p:grpSp>
      <p:graphicFrame>
        <p:nvGraphicFramePr>
          <p:cNvPr id="66" name="对象 211"/>
          <p:cNvGraphicFramePr>
            <a:graphicFrameLocks noChangeAspect="1"/>
          </p:cNvGraphicFramePr>
          <p:nvPr>
            <p:extLst>
              <p:ext uri="{D42A27DB-BD31-4B8C-83A1-F6EECF244321}">
                <p14:modId xmlns:p14="http://schemas.microsoft.com/office/powerpoint/2010/main" val="3715624724"/>
              </p:ext>
            </p:extLst>
          </p:nvPr>
        </p:nvGraphicFramePr>
        <p:xfrm>
          <a:off x="5837326" y="4067386"/>
          <a:ext cx="115455" cy="115455"/>
        </p:xfrm>
        <a:graphic>
          <a:graphicData uri="http://schemas.openxmlformats.org/presentationml/2006/ole">
            <mc:AlternateContent xmlns:mc="http://schemas.openxmlformats.org/markup-compatibility/2006">
              <mc:Choice xmlns:v="urn:schemas-microsoft-com:vml" Requires="v">
                <p:oleObj name="Equation" r:id="rId16" imgW="139680" imgH="139680" progId="Equation.DSMT4">
                  <p:embed/>
                </p:oleObj>
              </mc:Choice>
              <mc:Fallback>
                <p:oleObj name="Equation" r:id="rId16" imgW="139680" imgH="139680" progId="Equation.DSMT4">
                  <p:embed/>
                  <p:pic>
                    <p:nvPicPr>
                      <p:cNvPr id="66" name="对象 211"/>
                      <p:cNvPicPr/>
                      <p:nvPr/>
                    </p:nvPicPr>
                    <p:blipFill>
                      <a:blip r:embed="rId17"/>
                      <a:stretch>
                        <a:fillRect/>
                      </a:stretch>
                    </p:blipFill>
                    <p:spPr>
                      <a:xfrm>
                        <a:off x="5837326" y="4067386"/>
                        <a:ext cx="115455" cy="115455"/>
                      </a:xfrm>
                      <a:prstGeom prst="rect">
                        <a:avLst/>
                      </a:prstGeom>
                    </p:spPr>
                  </p:pic>
                </p:oleObj>
              </mc:Fallback>
            </mc:AlternateContent>
          </a:graphicData>
        </a:graphic>
      </p:graphicFrame>
      <p:cxnSp>
        <p:nvCxnSpPr>
          <p:cNvPr id="67" name="肘形连接符 53"/>
          <p:cNvCxnSpPr>
            <a:stCxn id="75" idx="0"/>
            <a:endCxn id="64" idx="0"/>
          </p:cNvCxnSpPr>
          <p:nvPr/>
        </p:nvCxnSpPr>
        <p:spPr>
          <a:xfrm rot="16200000" flipH="1">
            <a:off x="3782716" y="1543172"/>
            <a:ext cx="388927" cy="4758212"/>
          </a:xfrm>
          <a:prstGeom prst="bentConnector3">
            <a:avLst>
              <a:gd name="adj1" fmla="val -48576"/>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8" name="对象 229"/>
          <p:cNvGraphicFramePr>
            <a:graphicFrameLocks noChangeAspect="1"/>
          </p:cNvGraphicFramePr>
          <p:nvPr>
            <p:extLst>
              <p:ext uri="{D42A27DB-BD31-4B8C-83A1-F6EECF244321}">
                <p14:modId xmlns:p14="http://schemas.microsoft.com/office/powerpoint/2010/main" val="4246617275"/>
              </p:ext>
            </p:extLst>
          </p:nvPr>
        </p:nvGraphicFramePr>
        <p:xfrm>
          <a:off x="6176464" y="4741583"/>
          <a:ext cx="115455" cy="115455"/>
        </p:xfrm>
        <a:graphic>
          <a:graphicData uri="http://schemas.openxmlformats.org/presentationml/2006/ole">
            <mc:AlternateContent xmlns:mc="http://schemas.openxmlformats.org/markup-compatibility/2006">
              <mc:Choice xmlns:v="urn:schemas-microsoft-com:vml" Requires="v">
                <p:oleObj name="Equation" r:id="rId18" imgW="139680" imgH="139680" progId="Equation.DSMT4">
                  <p:embed/>
                </p:oleObj>
              </mc:Choice>
              <mc:Fallback>
                <p:oleObj name="Equation" r:id="rId18" imgW="139680" imgH="139680" progId="Equation.DSMT4">
                  <p:embed/>
                  <p:pic>
                    <p:nvPicPr>
                      <p:cNvPr id="68" name="对象 229"/>
                      <p:cNvPicPr/>
                      <p:nvPr/>
                    </p:nvPicPr>
                    <p:blipFill>
                      <a:blip r:embed="rId17"/>
                      <a:stretch>
                        <a:fillRect/>
                      </a:stretch>
                    </p:blipFill>
                    <p:spPr>
                      <a:xfrm>
                        <a:off x="6176464" y="4741583"/>
                        <a:ext cx="115455" cy="115455"/>
                      </a:xfrm>
                      <a:prstGeom prst="rect">
                        <a:avLst/>
                      </a:prstGeom>
                    </p:spPr>
                  </p:pic>
                </p:oleObj>
              </mc:Fallback>
            </mc:AlternateContent>
          </a:graphicData>
        </a:graphic>
      </p:graphicFrame>
      <p:sp>
        <p:nvSpPr>
          <p:cNvPr id="69" name="右箭头 230"/>
          <p:cNvSpPr>
            <a:spLocks noChangeAspect="1"/>
          </p:cNvSpPr>
          <p:nvPr/>
        </p:nvSpPr>
        <p:spPr>
          <a:xfrm>
            <a:off x="5626591" y="5596359"/>
            <a:ext cx="276937" cy="212983"/>
          </a:xfrm>
          <a:prstGeom prst="rightArrow">
            <a:avLst>
              <a:gd name="adj1" fmla="val 50000"/>
              <a:gd name="adj2" fmla="val 48578"/>
            </a:avLst>
          </a:pr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0" name="右箭头 231"/>
          <p:cNvSpPr>
            <a:spLocks noChangeAspect="1"/>
          </p:cNvSpPr>
          <p:nvPr/>
        </p:nvSpPr>
        <p:spPr>
          <a:xfrm>
            <a:off x="5632783" y="5936173"/>
            <a:ext cx="276937" cy="212983"/>
          </a:xfrm>
          <a:prstGeom prst="rightArrow">
            <a:avLst>
              <a:gd name="adj1" fmla="val 50000"/>
              <a:gd name="adj2" fmla="val 48578"/>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文本框 85"/>
          <p:cNvSpPr txBox="1"/>
          <p:nvPr/>
        </p:nvSpPr>
        <p:spPr>
          <a:xfrm>
            <a:off x="5875920" y="5582345"/>
            <a:ext cx="120417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Conv+ReLU</a:t>
            </a:r>
            <a:endPar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文本框 232"/>
          <p:cNvSpPr txBox="1"/>
          <p:nvPr/>
        </p:nvSpPr>
        <p:spPr>
          <a:xfrm>
            <a:off x="5903527" y="5906011"/>
            <a:ext cx="63190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Conv</a:t>
            </a:r>
            <a:endPar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73" name="直接连接符 87"/>
          <p:cNvCxnSpPr/>
          <p:nvPr/>
        </p:nvCxnSpPr>
        <p:spPr>
          <a:xfrm flipH="1">
            <a:off x="1049671" y="2685888"/>
            <a:ext cx="3181718" cy="68274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234"/>
          <p:cNvCxnSpPr/>
          <p:nvPr/>
        </p:nvCxnSpPr>
        <p:spPr>
          <a:xfrm>
            <a:off x="4874507" y="2676730"/>
            <a:ext cx="3322414" cy="69190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75" name="图片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95872" y="3727816"/>
            <a:ext cx="1204401" cy="1204401"/>
          </a:xfrm>
          <a:prstGeom prst="rect">
            <a:avLst/>
          </a:prstGeom>
        </p:spPr>
      </p:pic>
      <p:pic>
        <p:nvPicPr>
          <p:cNvPr id="76" name="图片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15839" y="3744728"/>
            <a:ext cx="1204401" cy="1204401"/>
          </a:xfrm>
          <a:prstGeom prst="rect">
            <a:avLst/>
          </a:prstGeom>
        </p:spPr>
      </p:pic>
      <p:grpSp>
        <p:nvGrpSpPr>
          <p:cNvPr id="77" name="组合 31"/>
          <p:cNvGrpSpPr/>
          <p:nvPr/>
        </p:nvGrpSpPr>
        <p:grpSpPr>
          <a:xfrm>
            <a:off x="1921509" y="4430342"/>
            <a:ext cx="1443902" cy="1845521"/>
            <a:chOff x="2621639" y="3635202"/>
            <a:chExt cx="1747121" cy="2233081"/>
          </a:xfrm>
        </p:grpSpPr>
        <p:grpSp>
          <p:nvGrpSpPr>
            <p:cNvPr id="78" name="组合 24"/>
            <p:cNvGrpSpPr/>
            <p:nvPr/>
          </p:nvGrpSpPr>
          <p:grpSpPr>
            <a:xfrm>
              <a:off x="2621639" y="3997426"/>
              <a:ext cx="1747121" cy="1467274"/>
              <a:chOff x="3895624" y="4047259"/>
              <a:chExt cx="1747121" cy="1467274"/>
            </a:xfrm>
          </p:grpSpPr>
          <p:pic>
            <p:nvPicPr>
              <p:cNvPr id="80" name="图片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95624" y="4057208"/>
                <a:ext cx="1457325" cy="1457325"/>
              </a:xfrm>
              <a:prstGeom prst="rect">
                <a:avLst/>
              </a:prstGeom>
              <a:scene3d>
                <a:camera prst="isometricOffAxis2Right">
                  <a:rot lat="1740000" lon="17759998" rev="0"/>
                </a:camera>
                <a:lightRig rig="threePt" dir="t"/>
              </a:scene3d>
            </p:spPr>
          </p:pic>
          <p:pic>
            <p:nvPicPr>
              <p:cNvPr id="81" name="图片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40522" y="4047259"/>
                <a:ext cx="1457325" cy="1457325"/>
              </a:xfrm>
              <a:prstGeom prst="rect">
                <a:avLst/>
              </a:prstGeom>
              <a:scene3d>
                <a:camera prst="isometricOffAxis2Right">
                  <a:rot lat="1740000" lon="17759998" rev="0"/>
                </a:camera>
                <a:lightRig rig="threePt" dir="t"/>
              </a:scene3d>
            </p:spPr>
          </p:pic>
          <p:pic>
            <p:nvPicPr>
              <p:cNvPr id="82" name="图片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85420" y="4057207"/>
                <a:ext cx="1457325" cy="1457325"/>
              </a:xfrm>
              <a:prstGeom prst="rect">
                <a:avLst/>
              </a:prstGeom>
              <a:scene3d>
                <a:camera prst="isometricOffAxis2Right">
                  <a:rot lat="1740000" lon="17759998" rev="0"/>
                </a:camera>
                <a:lightRig rig="threePt" dir="t"/>
              </a:scene3d>
            </p:spPr>
          </p:pic>
        </p:grpSp>
        <p:sp>
          <p:nvSpPr>
            <p:cNvPr id="79" name="立方体 23"/>
            <p:cNvSpPr/>
            <p:nvPr/>
          </p:nvSpPr>
          <p:spPr>
            <a:xfrm>
              <a:off x="2766537" y="3635202"/>
              <a:ext cx="1295967" cy="2233081"/>
            </a:xfrm>
            <a:prstGeom prst="cube">
              <a:avLst>
                <a:gd name="adj" fmla="val 66151"/>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83" name="组合 29"/>
          <p:cNvGrpSpPr/>
          <p:nvPr/>
        </p:nvGrpSpPr>
        <p:grpSpPr>
          <a:xfrm>
            <a:off x="3349153" y="4382562"/>
            <a:ext cx="1458454" cy="1845521"/>
            <a:chOff x="4025068" y="3669878"/>
            <a:chExt cx="1764729" cy="2233081"/>
          </a:xfrm>
        </p:grpSpPr>
        <p:pic>
          <p:nvPicPr>
            <p:cNvPr id="84" name="图片 2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25068" y="4056900"/>
              <a:ext cx="1457325" cy="1457325"/>
            </a:xfrm>
            <a:prstGeom prst="rect">
              <a:avLst/>
            </a:prstGeom>
            <a:ln>
              <a:solidFill>
                <a:srgbClr val="00B050"/>
              </a:solidFill>
            </a:ln>
            <a:scene3d>
              <a:camera prst="isometricOffAxis2Right">
                <a:rot lat="1740000" lon="17759998" rev="0"/>
              </a:camera>
              <a:lightRig rig="threePt" dir="t"/>
            </a:scene3d>
          </p:spPr>
        </p:pic>
        <p:pic>
          <p:nvPicPr>
            <p:cNvPr id="85" name="图片 2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75924" y="4056900"/>
              <a:ext cx="1457325" cy="1457325"/>
            </a:xfrm>
            <a:prstGeom prst="rect">
              <a:avLst/>
            </a:prstGeom>
            <a:ln>
              <a:solidFill>
                <a:srgbClr val="00B050"/>
              </a:solidFill>
            </a:ln>
            <a:scene3d>
              <a:camera prst="isometricOffAxis2Right">
                <a:rot lat="1740000" lon="17759998" rev="0"/>
              </a:camera>
              <a:lightRig rig="threePt" dir="t"/>
            </a:scene3d>
          </p:spPr>
        </p:pic>
        <p:pic>
          <p:nvPicPr>
            <p:cNvPr id="86" name="图片 2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332472" y="4065022"/>
              <a:ext cx="1457325" cy="1457325"/>
            </a:xfrm>
            <a:prstGeom prst="rect">
              <a:avLst/>
            </a:prstGeom>
            <a:ln>
              <a:solidFill>
                <a:srgbClr val="00B050"/>
              </a:solidFill>
            </a:ln>
            <a:scene3d>
              <a:camera prst="isometricOffAxis2Right">
                <a:rot lat="1740000" lon="17759998" rev="0"/>
              </a:camera>
              <a:lightRig rig="threePt" dir="t"/>
            </a:scene3d>
          </p:spPr>
        </p:pic>
        <p:sp>
          <p:nvSpPr>
            <p:cNvPr id="87" name="立方体 226"/>
            <p:cNvSpPr/>
            <p:nvPr/>
          </p:nvSpPr>
          <p:spPr>
            <a:xfrm>
              <a:off x="4205633" y="3669878"/>
              <a:ext cx="1295967" cy="2233081"/>
            </a:xfrm>
            <a:prstGeom prst="cube">
              <a:avLst>
                <a:gd name="adj" fmla="val 66151"/>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88" name="图片 3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612316" y="4636178"/>
            <a:ext cx="1204401" cy="1204401"/>
          </a:xfrm>
          <a:prstGeom prst="rect">
            <a:avLst/>
          </a:prstGeom>
          <a:scene3d>
            <a:camera prst="isometricOffAxis2Right">
              <a:rot lat="1740000" lon="17759998" rev="0"/>
            </a:camera>
            <a:lightRig rig="threePt" dir="t"/>
          </a:scene3d>
        </p:spPr>
      </p:pic>
      <p:sp>
        <p:nvSpPr>
          <p:cNvPr id="89" name="右箭头 228"/>
          <p:cNvSpPr/>
          <p:nvPr/>
        </p:nvSpPr>
        <p:spPr>
          <a:xfrm>
            <a:off x="4422086" y="5148014"/>
            <a:ext cx="536918" cy="299250"/>
          </a:xfrm>
          <a:prstGeom prst="rightArrow">
            <a:avLst>
              <a:gd name="adj1" fmla="val 50000"/>
              <a:gd name="adj2" fmla="val 48578"/>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0" name="右箭头 32"/>
          <p:cNvSpPr/>
          <p:nvPr/>
        </p:nvSpPr>
        <p:spPr>
          <a:xfrm>
            <a:off x="3017410" y="5148014"/>
            <a:ext cx="671438" cy="299250"/>
          </a:xfrm>
          <a:prstGeom prst="rightArrow">
            <a:avLst>
              <a:gd name="adj1" fmla="val 50000"/>
              <a:gd name="adj2" fmla="val 48578"/>
            </a:avLst>
          </a:pr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1" name="右箭头 32"/>
          <p:cNvSpPr/>
          <p:nvPr/>
        </p:nvSpPr>
        <p:spPr>
          <a:xfrm>
            <a:off x="1592376" y="5148014"/>
            <a:ext cx="660856" cy="299250"/>
          </a:xfrm>
          <a:prstGeom prst="rightArrow">
            <a:avLst>
              <a:gd name="adj1" fmla="val 50000"/>
              <a:gd name="adj2" fmla="val 48578"/>
            </a:avLst>
          </a:pr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2" name="矩形 122"/>
          <p:cNvSpPr>
            <a:spLocks noChangeAspect="1"/>
          </p:cNvSpPr>
          <p:nvPr/>
        </p:nvSpPr>
        <p:spPr>
          <a:xfrm>
            <a:off x="550277" y="3368633"/>
            <a:ext cx="8055079" cy="3033439"/>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4" name="Rectangle 93"/>
          <p:cNvSpPr/>
          <p:nvPr/>
        </p:nvSpPr>
        <p:spPr>
          <a:xfrm>
            <a:off x="1600200" y="6402072"/>
            <a:ext cx="10591799" cy="461665"/>
          </a:xfrm>
          <a:prstGeom prst="rect">
            <a:avLst/>
          </a:prstGeom>
        </p:spPr>
        <p:txBody>
          <a:bodyPr wrap="square">
            <a:spAutoFit/>
          </a:bodyPr>
          <a:lstStyle/>
          <a:p>
            <a:pPr marL="457200" marR="0" lvl="1" indent="0" algn="just" defTabSz="914400" rtl="0" eaLnBrk="1" fontAlgn="base" latinLnBrk="0" hangingPunct="1">
              <a:lnSpc>
                <a:spcPct val="100000"/>
              </a:lnSpc>
              <a:spcBef>
                <a:spcPct val="0"/>
              </a:spcBef>
              <a:spcAft>
                <a:spcPts val="0"/>
              </a:spcAft>
              <a:buClrTx/>
              <a:buSzTx/>
              <a:buFontTx/>
              <a:buNone/>
              <a:tabLst>
                <a:tab pos="457200" algn="l"/>
                <a:tab pos="571500" algn="l"/>
                <a:tab pos="685800" algn="l"/>
                <a:tab pos="914400" algn="l"/>
                <a:tab pos="1828800" algn="l"/>
              </a:tabLst>
              <a:defRPr/>
            </a:pPr>
            <a:r>
              <a:rPr kumimoji="0" lang="en-US" altLang="zh-CN" sz="1200" b="1" i="0" u="none" strike="noStrike" kern="1200" cap="none" spc="0" normalizeH="0" baseline="0" noProof="0" dirty="0">
                <a:ln>
                  <a:noFill/>
                </a:ln>
                <a:solidFill>
                  <a:srgbClr val="00B0F0"/>
                </a:solidFill>
                <a:effectLst/>
                <a:uLnTx/>
                <a:uFillTx/>
                <a:latin typeface="Arial" panose="020B0604020202020204" pitchFamily="34" charset="0"/>
                <a:ea typeface="SimSun" panose="02010600030101010101" pitchFamily="2" charset="-122"/>
                <a:cs typeface="Arial" charset="0"/>
              </a:rPr>
              <a:t>Chen H, Zhang Y, Chen YJ, Zhang WH, Sun HQ, </a:t>
            </a:r>
            <a:r>
              <a:rPr kumimoji="0" lang="en-US" altLang="zh-CN" sz="1200" b="1" i="0" u="none" strike="noStrike" kern="1200" cap="none" spc="0" normalizeH="0" baseline="0" noProof="0" dirty="0" err="1">
                <a:ln>
                  <a:noFill/>
                </a:ln>
                <a:solidFill>
                  <a:srgbClr val="00B0F0"/>
                </a:solidFill>
                <a:effectLst/>
                <a:uLnTx/>
                <a:uFillTx/>
                <a:latin typeface="Arial" panose="020B0604020202020204" pitchFamily="34" charset="0"/>
                <a:ea typeface="SimSun" panose="02010600030101010101" pitchFamily="2" charset="-122"/>
                <a:cs typeface="Arial" charset="0"/>
              </a:rPr>
              <a:t>Lv</a:t>
            </a:r>
            <a:r>
              <a:rPr kumimoji="0" lang="en-US" altLang="zh-CN" sz="1200" b="1" i="0" u="none" strike="noStrike" kern="1200" cap="none" spc="0" normalizeH="0" baseline="0" noProof="0" dirty="0">
                <a:ln>
                  <a:noFill/>
                </a:ln>
                <a:solidFill>
                  <a:srgbClr val="00B0F0"/>
                </a:solidFill>
                <a:effectLst/>
                <a:uLnTx/>
                <a:uFillTx/>
                <a:latin typeface="Arial" panose="020B0604020202020204" pitchFamily="34" charset="0"/>
                <a:ea typeface="SimSun" panose="02010600030101010101" pitchFamily="2" charset="-122"/>
                <a:cs typeface="Arial" charset="0"/>
              </a:rPr>
              <a:t> Y, Liao PX, Zhou JL, Wang G:</a:t>
            </a:r>
          </a:p>
          <a:p>
            <a:pPr marL="457200" marR="0" lvl="1" indent="0" algn="just" defTabSz="914400" rtl="0" eaLnBrk="1" fontAlgn="base" latinLnBrk="0" hangingPunct="1">
              <a:lnSpc>
                <a:spcPct val="100000"/>
              </a:lnSpc>
              <a:spcBef>
                <a:spcPct val="0"/>
              </a:spcBef>
              <a:spcAft>
                <a:spcPts val="0"/>
              </a:spcAft>
              <a:buClrTx/>
              <a:buSzTx/>
              <a:buFontTx/>
              <a:buNone/>
              <a:tabLst>
                <a:tab pos="457200" algn="l"/>
                <a:tab pos="571500" algn="l"/>
                <a:tab pos="685800" algn="l"/>
                <a:tab pos="914400" algn="l"/>
                <a:tab pos="1828800" algn="l"/>
              </a:tabLst>
              <a:defRPr/>
            </a:pPr>
            <a:r>
              <a:rPr kumimoji="0" lang="en-US" altLang="zh-CN" sz="1200" b="1" i="0" u="none" strike="noStrike" kern="1200" cap="none" spc="0" normalizeH="0" baseline="0" noProof="0" dirty="0">
                <a:ln>
                  <a:noFill/>
                </a:ln>
                <a:solidFill>
                  <a:srgbClr val="00B0F0"/>
                </a:solidFill>
                <a:effectLst/>
                <a:uLnTx/>
                <a:uFillTx/>
                <a:latin typeface="Arial" panose="020B0604020202020204" pitchFamily="34" charset="0"/>
                <a:ea typeface="SimSun" panose="02010600030101010101" pitchFamily="2" charset="-122"/>
                <a:cs typeface="Arial" charset="0"/>
              </a:rPr>
              <a:t>LEARN: Learned Experts’ Assessment-based Reconstruction Network for Sparse-data CT. IEEE Trans. Medical Imaging, June 2018</a:t>
            </a:r>
            <a:endParaRPr kumimoji="0" lang="zh-CN" altLang="zh-CN" sz="1400" b="1" i="0" u="none" strike="noStrike" kern="1200" cap="none" spc="0" normalizeH="0" baseline="0" noProof="0" dirty="0">
              <a:ln>
                <a:noFill/>
              </a:ln>
              <a:solidFill>
                <a:srgbClr val="00B0F0"/>
              </a:solidFill>
              <a:effectLst/>
              <a:uLnTx/>
              <a:uFillTx/>
              <a:latin typeface="Times New Roman" panose="02020603050405020304" pitchFamily="18" charset="0"/>
              <a:ea typeface="SimSun" panose="02010600030101010101" pitchFamily="2" charset="-122"/>
              <a:cs typeface="Arial" charset="0"/>
            </a:endParaRPr>
          </a:p>
        </p:txBody>
      </p:sp>
      <p:grpSp>
        <p:nvGrpSpPr>
          <p:cNvPr id="93" name="组合 4">
            <a:extLst>
              <a:ext uri="{FF2B5EF4-FFF2-40B4-BE49-F238E27FC236}">
                <a16:creationId xmlns:a16="http://schemas.microsoft.com/office/drawing/2014/main" id="{AFA6532D-2FEE-4D6B-B1BA-5D52D1442472}"/>
              </a:ext>
            </a:extLst>
          </p:cNvPr>
          <p:cNvGrpSpPr/>
          <p:nvPr/>
        </p:nvGrpSpPr>
        <p:grpSpPr>
          <a:xfrm>
            <a:off x="8003155" y="5166285"/>
            <a:ext cx="4098388" cy="1049347"/>
            <a:chOff x="10181818" y="2887599"/>
            <a:chExt cx="1911927" cy="489527"/>
          </a:xfrm>
          <a:solidFill>
            <a:srgbClr val="FF0000"/>
          </a:solidFill>
        </p:grpSpPr>
        <p:sp>
          <p:nvSpPr>
            <p:cNvPr id="95" name="矩形 111">
              <a:extLst>
                <a:ext uri="{FF2B5EF4-FFF2-40B4-BE49-F238E27FC236}">
                  <a16:creationId xmlns:a16="http://schemas.microsoft.com/office/drawing/2014/main" id="{D5494351-93DB-4C5C-B87D-A974BA20F16F}"/>
                </a:ext>
              </a:extLst>
            </p:cNvPr>
            <p:cNvSpPr/>
            <p:nvPr/>
          </p:nvSpPr>
          <p:spPr>
            <a:xfrm>
              <a:off x="10181818" y="2887599"/>
              <a:ext cx="1911927" cy="489527"/>
            </a:xfrm>
            <a:prstGeom prst="rect">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aphicFrame>
          <p:nvGraphicFramePr>
            <p:cNvPr id="96" name="对象 196">
              <a:extLst>
                <a:ext uri="{FF2B5EF4-FFF2-40B4-BE49-F238E27FC236}">
                  <a16:creationId xmlns:a16="http://schemas.microsoft.com/office/drawing/2014/main" id="{E11B7CDE-ED08-4112-ABD0-0ABA207B53ED}"/>
                </a:ext>
              </a:extLst>
            </p:cNvPr>
            <p:cNvGraphicFramePr>
              <a:graphicFrameLocks noChangeAspect="1"/>
            </p:cNvGraphicFramePr>
            <p:nvPr>
              <p:extLst>
                <p:ext uri="{D42A27DB-BD31-4B8C-83A1-F6EECF244321}">
                  <p14:modId xmlns:p14="http://schemas.microsoft.com/office/powerpoint/2010/main" val="2796009464"/>
                </p:ext>
              </p:extLst>
            </p:nvPr>
          </p:nvGraphicFramePr>
          <p:xfrm>
            <a:off x="10261423" y="2956678"/>
            <a:ext cx="1714500" cy="342900"/>
          </p:xfrm>
          <a:graphic>
            <a:graphicData uri="http://schemas.openxmlformats.org/presentationml/2006/ole">
              <mc:AlternateContent xmlns:mc="http://schemas.openxmlformats.org/markup-compatibility/2006">
                <mc:Choice xmlns:v="urn:schemas-microsoft-com:vml" Requires="v">
                  <p:oleObj name="Equation" r:id="rId8" imgW="1714320" imgH="342720" progId="Equation.DSMT4">
                    <p:embed/>
                  </p:oleObj>
                </mc:Choice>
                <mc:Fallback>
                  <p:oleObj name="Equation" r:id="rId8" imgW="1714320" imgH="342720" progId="Equation.DSMT4">
                    <p:embed/>
                    <p:pic>
                      <p:nvPicPr>
                        <p:cNvPr id="60" name="对象 196"/>
                        <p:cNvPicPr/>
                        <p:nvPr/>
                      </p:nvPicPr>
                      <p:blipFill>
                        <a:blip r:embed="rId9"/>
                        <a:stretch>
                          <a:fillRect/>
                        </a:stretch>
                      </p:blipFill>
                      <p:spPr>
                        <a:xfrm>
                          <a:off x="10261423" y="2956678"/>
                          <a:ext cx="1714500" cy="342900"/>
                        </a:xfrm>
                        <a:prstGeom prst="rect">
                          <a:avLst/>
                        </a:prstGeom>
                      </p:spPr>
                    </p:pic>
                  </p:oleObj>
                </mc:Fallback>
              </mc:AlternateContent>
            </a:graphicData>
          </a:graphic>
        </p:graphicFrame>
      </p:grpSp>
      <p:cxnSp>
        <p:nvCxnSpPr>
          <p:cNvPr id="4" name="Connector: Curved 3">
            <a:extLst>
              <a:ext uri="{FF2B5EF4-FFF2-40B4-BE49-F238E27FC236}">
                <a16:creationId xmlns:a16="http://schemas.microsoft.com/office/drawing/2014/main" id="{7F322D0E-EA9F-4C7D-B1DB-0425B60BBFED}"/>
              </a:ext>
            </a:extLst>
          </p:cNvPr>
          <p:cNvCxnSpPr>
            <a:cxnSpLocks/>
            <a:endCxn id="95" idx="0"/>
          </p:cNvCxnSpPr>
          <p:nvPr/>
        </p:nvCxnSpPr>
        <p:spPr>
          <a:xfrm rot="16200000" flipH="1">
            <a:off x="6245281" y="1359218"/>
            <a:ext cx="1427922" cy="6186213"/>
          </a:xfrm>
          <a:prstGeom prst="curvedConnector3">
            <a:avLst>
              <a:gd name="adj1" fmla="val -16009"/>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9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 Schedule for F21</a:t>
            </a:r>
          </a:p>
        </p:txBody>
      </p:sp>
      <p:graphicFrame>
        <p:nvGraphicFramePr>
          <p:cNvPr id="3" name="Table 2"/>
          <p:cNvGraphicFramePr>
            <a:graphicFrameLocks noGrp="1"/>
          </p:cNvGraphicFramePr>
          <p:nvPr/>
        </p:nvGraphicFramePr>
        <p:xfrm>
          <a:off x="992355" y="1539625"/>
          <a:ext cx="10363200" cy="4850384"/>
        </p:xfrm>
        <a:graphic>
          <a:graphicData uri="http://schemas.openxmlformats.org/drawingml/2006/table">
            <a:tbl>
              <a:tblPr firstRow="1" bandRow="1">
                <a:tableStyleId>{5C22544A-7EE6-4342-B048-85BDC9FD1C3A}</a:tableStyleId>
              </a:tblPr>
              <a:tblGrid>
                <a:gridCol w="982431">
                  <a:extLst>
                    <a:ext uri="{9D8B030D-6E8A-4147-A177-3AD203B41FA5}">
                      <a16:colId xmlns:a16="http://schemas.microsoft.com/office/drawing/2014/main" val="1553029894"/>
                    </a:ext>
                  </a:extLst>
                </a:gridCol>
                <a:gridCol w="3681009">
                  <a:extLst>
                    <a:ext uri="{9D8B030D-6E8A-4147-A177-3AD203B41FA5}">
                      <a16:colId xmlns:a16="http://schemas.microsoft.com/office/drawing/2014/main" val="63396358"/>
                    </a:ext>
                  </a:extLst>
                </a:gridCol>
                <a:gridCol w="876727">
                  <a:extLst>
                    <a:ext uri="{9D8B030D-6E8A-4147-A177-3AD203B41FA5}">
                      <a16:colId xmlns:a16="http://schemas.microsoft.com/office/drawing/2014/main" val="977348966"/>
                    </a:ext>
                  </a:extLst>
                </a:gridCol>
                <a:gridCol w="4823033">
                  <a:extLst>
                    <a:ext uri="{9D8B030D-6E8A-4147-A177-3AD203B41FA5}">
                      <a16:colId xmlns:a16="http://schemas.microsoft.com/office/drawing/2014/main" val="2870360462"/>
                    </a:ext>
                  </a:extLst>
                </a:gridCol>
              </a:tblGrid>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Tue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Fri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4700383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08/31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Introduction</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Neuron, Network &amp; Backpropagation</a:t>
                      </a:r>
                    </a:p>
                  </a:txBody>
                  <a:tcPr/>
                </a:tc>
                <a:extLst>
                  <a:ext uri="{0D108BD9-81ED-4DB2-BD59-A6C34878D82A}">
                    <a16:rowId xmlns:a16="http://schemas.microsoft.com/office/drawing/2014/main" val="245347227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09/07</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No Class</a:t>
                      </a: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Hands-on 1: Python,</a:t>
                      </a:r>
                      <a:r>
                        <a:rPr lang="en-US" sz="1400" b="1" baseline="0" dirty="0">
                          <a:solidFill>
                            <a:srgbClr val="0000FF"/>
                          </a:solidFill>
                          <a:effectLst/>
                          <a:latin typeface="Arial" panose="020B0604020202020204" pitchFamily="34" charset="0"/>
                          <a:ea typeface="Calibri" panose="020F0502020204030204" pitchFamily="34" charset="0"/>
                          <a:cs typeface="Arial" panose="020B0604020202020204" pitchFamily="34" charset="0"/>
                        </a:rPr>
                        <a:t> Colab, &amp; TensorF</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6627241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09/14</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Architectures &amp; Training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2: MNIST Classification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593036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09/21</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CT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4340660"/>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10/01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28325062"/>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10/05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3: CT Networks</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10/08</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CT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7359023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MRI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Spin-Echo</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1537940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10/19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K-Space Theorem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MRI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3198821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10/26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FF0000"/>
                          </a:solidFill>
                          <a:effectLst/>
                          <a:latin typeface="Arial" panose="020B0604020202020204" pitchFamily="34" charset="0"/>
                          <a:cs typeface="Arial" panose="020B0604020202020204" pitchFamily="34" charset="0"/>
                        </a:rPr>
                        <a:t>Mid</a:t>
                      </a:r>
                      <a:r>
                        <a:rPr lang="en-US" sz="1400" b="1" kern="1200" baseline="0" dirty="0">
                          <a:solidFill>
                            <a:srgbClr val="FF0000"/>
                          </a:solidFill>
                          <a:effectLst/>
                          <a:latin typeface="Arial" panose="020B0604020202020204" pitchFamily="34" charset="0"/>
                          <a:cs typeface="Arial" panose="020B0604020202020204" pitchFamily="34" charset="0"/>
                        </a:rPr>
                        <a:t> Exam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MRI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45739297"/>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Hands-on 4: MRI Networks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11/05</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59969859"/>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US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4136899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11/16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Optical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Multimodality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99899988"/>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11/23</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5: Image Conversion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11/26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bg1">
                              <a:lumMod val="65000"/>
                            </a:schemeClr>
                          </a:solidFill>
                          <a:effectLst/>
                          <a:latin typeface="Arial" panose="020B0604020202020204" pitchFamily="34" charset="0"/>
                          <a:cs typeface="Arial" panose="020B0604020202020204" pitchFamily="34" charset="0"/>
                        </a:rPr>
                        <a:t>Thanksgiving</a:t>
                      </a:r>
                      <a:endPar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8827018"/>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11/30</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Stability, Interpretability, &amp; Others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0507817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Overview</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FF0000"/>
                          </a:solidFill>
                          <a:effectLst/>
                          <a:latin typeface="Arial" panose="020B0604020202020204" pitchFamily="34" charset="0"/>
                          <a:cs typeface="Arial" panose="020B0604020202020204" pitchFamily="34" charset="0"/>
                        </a:rPr>
                        <a:t>Final Exam</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283347022"/>
                  </a:ext>
                </a:extLst>
              </a:tr>
            </a:tbl>
          </a:graphicData>
        </a:graphic>
      </p:graphicFrame>
      <p:sp>
        <p:nvSpPr>
          <p:cNvPr id="5" name="TextBox 4">
            <a:extLst>
              <a:ext uri="{FF2B5EF4-FFF2-40B4-BE49-F238E27FC236}">
                <a16:creationId xmlns:a16="http://schemas.microsoft.com/office/drawing/2014/main" id="{DBB7FDAE-7540-46E2-AA82-45E539EF2D48}"/>
              </a:ext>
            </a:extLst>
          </p:cNvPr>
          <p:cNvSpPr txBox="1"/>
          <p:nvPr/>
        </p:nvSpPr>
        <p:spPr>
          <a:xfrm>
            <a:off x="1018040" y="6419115"/>
            <a:ext cx="10363200" cy="307777"/>
          </a:xfrm>
          <a:prstGeom prst="rect">
            <a:avLst/>
          </a:prstGeom>
          <a:noFill/>
        </p:spPr>
        <p:txBody>
          <a:bodyPr wrap="square">
            <a:spAutoFit/>
          </a:bodyPr>
          <a:lstStyle/>
          <a:p>
            <a:pPr algn="r"/>
            <a:r>
              <a:rPr lang="en-US" sz="1400" b="1" dirty="0">
                <a:solidFill>
                  <a:srgbClr val="00B050"/>
                </a:solidFill>
              </a:rPr>
              <a:t>Office Hour: Teaching Day 5-6pm: </a:t>
            </a:r>
            <a:r>
              <a:rPr lang="en-US" sz="1400" b="1" dirty="0">
                <a:solidFill>
                  <a:srgbClr val="FF0000"/>
                </a:solidFill>
              </a:rPr>
              <a:t>https://rensselaer.webex.com/meet/wangg6</a:t>
            </a:r>
          </a:p>
        </p:txBody>
      </p:sp>
    </p:spTree>
    <p:extLst>
      <p:ext uri="{BB962C8B-B14F-4D97-AF65-F5344CB8AC3E}">
        <p14:creationId xmlns:p14="http://schemas.microsoft.com/office/powerpoint/2010/main" val="11238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Content Placeholder 2">
            <a:extLst>
              <a:ext uri="{FF2B5EF4-FFF2-40B4-BE49-F238E27FC236}">
                <a16:creationId xmlns:a16="http://schemas.microsoft.com/office/drawing/2014/main" id="{137B2B28-13D8-0244-9385-0282B19A0675}"/>
              </a:ext>
            </a:extLst>
          </p:cNvPr>
          <p:cNvSpPr txBox="1">
            <a:spLocks/>
          </p:cNvSpPr>
          <p:nvPr/>
        </p:nvSpPr>
        <p:spPr>
          <a:xfrm>
            <a:off x="1952822" y="2787865"/>
            <a:ext cx="8286356" cy="2300639"/>
          </a:xfrm>
          <a:prstGeom prst="rect">
            <a:avLst/>
          </a:prstGeom>
        </p:spPr>
        <p:txBody>
          <a:bodyPr vert="horz" anchor="t">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fontAlgn="auto">
              <a:spcAft>
                <a:spcPts val="0"/>
              </a:spcAft>
            </a:pPr>
            <a:r>
              <a:rPr lang="en-US" altLang="zh-CN" sz="3600" dirty="0">
                <a:ea typeface="ＭＳ Ｐゴシック" pitchFamily="116" charset="-128"/>
              </a:rPr>
              <a:t>Transposed Operation</a:t>
            </a:r>
          </a:p>
          <a:p>
            <a:pPr fontAlgn="auto">
              <a:spcAft>
                <a:spcPts val="0"/>
              </a:spcAft>
            </a:pPr>
            <a:r>
              <a:rPr lang="en-US" altLang="zh-CN" sz="3600" dirty="0">
                <a:solidFill>
                  <a:srgbClr val="FF0000"/>
                </a:solidFill>
                <a:ea typeface="ＭＳ Ｐゴシック" pitchFamily="116" charset="-128"/>
              </a:rPr>
              <a:t>Deep Denoising</a:t>
            </a:r>
          </a:p>
          <a:p>
            <a:pPr fontAlgn="auto">
              <a:spcAft>
                <a:spcPts val="0"/>
              </a:spcAft>
            </a:pPr>
            <a:r>
              <a:rPr lang="en-US" altLang="zh-CN" sz="3600" dirty="0">
                <a:ea typeface="ＭＳ Ｐゴシック" pitchFamily="116" charset="-128"/>
              </a:rPr>
              <a:t>Deep Reconstruction</a:t>
            </a:r>
          </a:p>
        </p:txBody>
      </p:sp>
    </p:spTree>
    <p:extLst>
      <p:ext uri="{BB962C8B-B14F-4D97-AF65-F5344CB8AC3E}">
        <p14:creationId xmlns:p14="http://schemas.microsoft.com/office/powerpoint/2010/main" val="32517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Auto-encoder</a:t>
            </a:r>
          </a:p>
        </p:txBody>
      </p:sp>
      <p:pic>
        <p:nvPicPr>
          <p:cNvPr id="4" name="Picture 3" descr="aziW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503" y="1780950"/>
            <a:ext cx="2850419" cy="3253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autoenco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88" y="2360151"/>
            <a:ext cx="6667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639095" y="5389340"/>
            <a:ext cx="11179277" cy="1084183"/>
          </a:xfrm>
        </p:spPr>
        <p:txBody>
          <a:bodyPr>
            <a:normAutofit/>
          </a:bodyPr>
          <a:lstStyle/>
          <a:p>
            <a:pPr marL="68580" indent="0">
              <a:spcBef>
                <a:spcPts val="0"/>
              </a:spcBef>
              <a:spcAft>
                <a:spcPts val="1200"/>
              </a:spcAft>
              <a:buNone/>
            </a:pPr>
            <a:r>
              <a:rPr lang="en-US" sz="3200" dirty="0"/>
              <a:t>This is one of the greatest ideas in deep learning. If you explore more, you can create more advanced networks!</a:t>
            </a:r>
          </a:p>
        </p:txBody>
      </p:sp>
    </p:spTree>
    <p:extLst>
      <p:ext uri="{BB962C8B-B14F-4D97-AF65-F5344CB8AC3E}">
        <p14:creationId xmlns:p14="http://schemas.microsoft.com/office/powerpoint/2010/main" val="254334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U-Net for Denoising &amp; More</a:t>
            </a:r>
          </a:p>
        </p:txBody>
      </p:sp>
      <p:pic>
        <p:nvPicPr>
          <p:cNvPr id="4" name="Picture 3">
            <a:extLst>
              <a:ext uri="{FF2B5EF4-FFF2-40B4-BE49-F238E27FC236}">
                <a16:creationId xmlns:a16="http://schemas.microsoft.com/office/drawing/2014/main" id="{8A23C66B-A1C2-403A-948C-BD5149F9C2E6}"/>
              </a:ext>
            </a:extLst>
          </p:cNvPr>
          <p:cNvPicPr>
            <a:picLocks noChangeAspect="1"/>
          </p:cNvPicPr>
          <p:nvPr/>
        </p:nvPicPr>
        <p:blipFill>
          <a:blip r:embed="rId2"/>
          <a:stretch>
            <a:fillRect/>
          </a:stretch>
        </p:blipFill>
        <p:spPr>
          <a:xfrm>
            <a:off x="2228665" y="1659272"/>
            <a:ext cx="7734669" cy="5016590"/>
          </a:xfrm>
          <a:prstGeom prst="rect">
            <a:avLst/>
          </a:prstGeom>
        </p:spPr>
      </p:pic>
    </p:spTree>
    <p:extLst>
      <p:ext uri="{BB962C8B-B14F-4D97-AF65-F5344CB8AC3E}">
        <p14:creationId xmlns:p14="http://schemas.microsoft.com/office/powerpoint/2010/main" val="1261586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Low-dose CT Denoising: FBP + Network</a:t>
            </a:r>
            <a:endParaRPr lang="zh-CN" alt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506" y="3217641"/>
            <a:ext cx="2443616" cy="2443616"/>
          </a:xfrm>
          <a:prstGeom prst="rect">
            <a:avLst/>
          </a:prstGeom>
          <a:ln w="38100">
            <a:solidFill>
              <a:srgbClr val="00B05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418" y="3217641"/>
            <a:ext cx="2443616" cy="2443616"/>
          </a:xfrm>
          <a:prstGeom prst="rect">
            <a:avLst/>
          </a:prstGeom>
          <a:ln w="38100">
            <a:solidFill>
              <a:srgbClr val="FF000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306" y="3212490"/>
            <a:ext cx="2443616" cy="2443616"/>
          </a:xfrm>
          <a:prstGeom prst="rect">
            <a:avLst/>
          </a:prstGeom>
          <a:ln w="38100">
            <a:solidFill>
              <a:srgbClr val="0000FF"/>
            </a:solidFill>
          </a:ln>
        </p:spPr>
      </p:pic>
      <p:pic>
        <p:nvPicPr>
          <p:cNvPr id="8" name="Picture 7"/>
          <p:cNvPicPr>
            <a:picLocks noChangeAspect="1"/>
          </p:cNvPicPr>
          <p:nvPr/>
        </p:nvPicPr>
        <p:blipFill>
          <a:blip r:embed="rId5"/>
          <a:stretch>
            <a:fillRect/>
          </a:stretch>
        </p:blipFill>
        <p:spPr>
          <a:xfrm>
            <a:off x="3810001" y="1606244"/>
            <a:ext cx="4571391" cy="963615"/>
          </a:xfrm>
          <a:prstGeom prst="rect">
            <a:avLst/>
          </a:prstGeom>
          <a:ln w="38100">
            <a:solidFill>
              <a:schemeClr val="tx1"/>
            </a:solidFill>
          </a:ln>
        </p:spPr>
      </p:pic>
      <p:cxnSp>
        <p:nvCxnSpPr>
          <p:cNvPr id="9" name="Curved Connector 8"/>
          <p:cNvCxnSpPr>
            <a:stCxn id="5" idx="0"/>
            <a:endCxn id="8" idx="1"/>
          </p:cNvCxnSpPr>
          <p:nvPr/>
        </p:nvCxnSpPr>
        <p:spPr bwMode="auto">
          <a:xfrm rot="5400000" flipH="1" flipV="1">
            <a:off x="2978863" y="2386504"/>
            <a:ext cx="1129589" cy="532687"/>
          </a:xfrm>
          <a:prstGeom prst="curvedConnector2">
            <a:avLst/>
          </a:prstGeom>
          <a:solidFill>
            <a:schemeClr val="accent1"/>
          </a:solidFill>
          <a:ln w="76200" cap="flat" cmpd="sng" algn="ctr">
            <a:solidFill>
              <a:srgbClr val="00B050"/>
            </a:solidFill>
            <a:prstDash val="solid"/>
            <a:round/>
            <a:headEnd type="none" w="med" len="med"/>
            <a:tailEnd type="triangle"/>
          </a:ln>
          <a:effectLst/>
        </p:spPr>
      </p:cxnSp>
      <p:cxnSp>
        <p:nvCxnSpPr>
          <p:cNvPr id="10" name="Curved Connector 9"/>
          <p:cNvCxnSpPr>
            <a:stCxn id="8" idx="3"/>
            <a:endCxn id="6" idx="0"/>
          </p:cNvCxnSpPr>
          <p:nvPr/>
        </p:nvCxnSpPr>
        <p:spPr bwMode="auto">
          <a:xfrm>
            <a:off x="8381392" y="2088052"/>
            <a:ext cx="581834" cy="1129589"/>
          </a:xfrm>
          <a:prstGeom prst="curvedConnector2">
            <a:avLst/>
          </a:prstGeom>
          <a:solidFill>
            <a:schemeClr val="accent1"/>
          </a:solidFill>
          <a:ln w="76200" cap="flat" cmpd="sng" algn="ctr">
            <a:solidFill>
              <a:srgbClr val="FF0000"/>
            </a:solidFill>
            <a:prstDash val="solid"/>
            <a:round/>
            <a:headEnd type="none" w="med" len="med"/>
            <a:tailEnd type="triangle"/>
          </a:ln>
          <a:effectLst/>
        </p:spPr>
      </p:cxnSp>
      <p:sp>
        <p:nvSpPr>
          <p:cNvPr id="11" name="Rectangle 10"/>
          <p:cNvSpPr/>
          <p:nvPr/>
        </p:nvSpPr>
        <p:spPr>
          <a:xfrm>
            <a:off x="2055506" y="6302123"/>
            <a:ext cx="8294463" cy="52322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Arial" panose="020B0604020202020204" pitchFamily="34" charset="0"/>
              </a:rPr>
              <a:t>IEEE Trans. Medical Imaging 37:1522-1534, 2018 (</a:t>
            </a:r>
            <a:r>
              <a:rPr kumimoji="0" lang="zh-CN" altLang="en-US" sz="1400" b="1" i="0" u="sng"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Arial" panose="020B0604020202020204" pitchFamily="34" charset="0"/>
              </a:rPr>
              <a:t>https://ieeexplore.ieee.org/stamp/stamp.jsp?arnumber=8353466</a:t>
            </a:r>
            <a:r>
              <a:rPr kumimoji="0" lang="en-US" altLang="zh-CN" sz="1400" b="1"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400" b="1" i="0" u="none" strike="noStrike" kern="1200" cap="none" spc="0" normalizeH="0" baseline="0" noProof="0" dirty="0">
              <a:ln>
                <a:noFill/>
              </a:ln>
              <a:solidFill>
                <a:srgbClr val="FFC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Rectangle 11"/>
          <p:cNvSpPr/>
          <p:nvPr/>
        </p:nvSpPr>
        <p:spPr>
          <a:xfrm>
            <a:off x="2055506" y="5679108"/>
            <a:ext cx="2443616"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Low-quality CT Scan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(1/4 Radiation Dose)</a:t>
            </a:r>
            <a:endParaRPr kumimoji="0" lang="zh-CN" altLang="en-US" sz="1200" b="1"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Rectangle 12"/>
          <p:cNvSpPr/>
          <p:nvPr/>
        </p:nvSpPr>
        <p:spPr>
          <a:xfrm>
            <a:off x="5297802" y="5673957"/>
            <a:ext cx="2443616"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432FF"/>
                </a:solidFill>
                <a:effectLst/>
                <a:uLnTx/>
                <a:uFillTx/>
                <a:latin typeface="Arial" panose="020B0604020202020204" pitchFamily="34" charset="0"/>
                <a:ea typeface="宋体" panose="02010600030101010101" pitchFamily="2" charset="-122"/>
                <a:cs typeface="Arial" panose="020B0604020202020204" pitchFamily="34" charset="0"/>
              </a:rPr>
              <a:t>High-quality CT Scan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432FF"/>
                </a:solidFill>
                <a:effectLst/>
                <a:uLnTx/>
                <a:uFillTx/>
                <a:latin typeface="Arial" panose="020B0604020202020204" pitchFamily="34" charset="0"/>
                <a:ea typeface="宋体" panose="02010600030101010101" pitchFamily="2" charset="-122"/>
                <a:cs typeface="Arial" panose="020B0604020202020204" pitchFamily="34" charset="0"/>
              </a:rPr>
              <a:t>(Standard Radiation Dose)</a:t>
            </a:r>
            <a:endParaRPr kumimoji="0" lang="zh-CN" altLang="en-US" sz="1200" b="1" i="0" u="none" strike="noStrike" kern="1200" cap="none" spc="0" normalizeH="0" baseline="0" noProof="0" dirty="0">
              <a:ln>
                <a:noFill/>
              </a:ln>
              <a:solidFill>
                <a:srgbClr val="0432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Rectangle 13"/>
          <p:cNvSpPr/>
          <p:nvPr/>
        </p:nvSpPr>
        <p:spPr>
          <a:xfrm>
            <a:off x="7559107" y="5679108"/>
            <a:ext cx="2846078"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Machine Learning Turns Low-quality CT Image into High-quality Counterpart</a:t>
            </a:r>
          </a:p>
        </p:txBody>
      </p:sp>
      <p:sp>
        <p:nvSpPr>
          <p:cNvPr id="15" name="Rectangle 14"/>
          <p:cNvSpPr/>
          <p:nvPr/>
        </p:nvSpPr>
        <p:spPr>
          <a:xfrm>
            <a:off x="3810000" y="2600980"/>
            <a:ext cx="4571392"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CT Denoising Neural Network by RPI,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Sichuan University, &amp; Harvard University </a:t>
            </a:r>
            <a:endPar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88010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Image Preprocessing</a:t>
            </a:r>
          </a:p>
        </p:txBody>
      </p:sp>
      <p:pic>
        <p:nvPicPr>
          <p:cNvPr id="4" name="Content Placeholder 5" descr="A picture containing table, sitting, black, cake&#10;&#10;Description automatically generated">
            <a:extLst>
              <a:ext uri="{FF2B5EF4-FFF2-40B4-BE49-F238E27FC236}">
                <a16:creationId xmlns:a16="http://schemas.microsoft.com/office/drawing/2014/main" id="{2CE9D393-B38D-5944-9BD5-6EA5A558E3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8556" y="1710777"/>
            <a:ext cx="4572000" cy="4572000"/>
          </a:xfrm>
        </p:spPr>
      </p:pic>
      <p:sp>
        <p:nvSpPr>
          <p:cNvPr id="5" name="Rectangle 4">
            <a:extLst>
              <a:ext uri="{FF2B5EF4-FFF2-40B4-BE49-F238E27FC236}">
                <a16:creationId xmlns:a16="http://schemas.microsoft.com/office/drawing/2014/main" id="{4FF02147-1F76-C14D-89FE-419D57406479}"/>
              </a:ext>
            </a:extLst>
          </p:cNvPr>
          <p:cNvSpPr/>
          <p:nvPr/>
        </p:nvSpPr>
        <p:spPr>
          <a:xfrm>
            <a:off x="3388556" y="3726777"/>
            <a:ext cx="540000" cy="540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98EAD4-AF5C-1E43-848F-A8C24CCFEB00}"/>
              </a:ext>
            </a:extLst>
          </p:cNvPr>
          <p:cNvSpPr/>
          <p:nvPr/>
        </p:nvSpPr>
        <p:spPr>
          <a:xfrm>
            <a:off x="3658556" y="3726777"/>
            <a:ext cx="540000" cy="540000"/>
          </a:xfrm>
          <a:prstGeom prst="rect">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C1CB41-55A2-6543-866A-9917DAD69F8E}"/>
              </a:ext>
            </a:extLst>
          </p:cNvPr>
          <p:cNvSpPr/>
          <p:nvPr/>
        </p:nvSpPr>
        <p:spPr>
          <a:xfrm>
            <a:off x="3928770" y="3726777"/>
            <a:ext cx="540000" cy="540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314357-7733-F942-AA99-4DFCFB65652C}"/>
              </a:ext>
            </a:extLst>
          </p:cNvPr>
          <p:cNvSpPr/>
          <p:nvPr/>
        </p:nvSpPr>
        <p:spPr>
          <a:xfrm>
            <a:off x="4198770" y="3726777"/>
            <a:ext cx="540000" cy="54000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FD1B9E-3443-2C49-ADA0-7715F46C090E}"/>
              </a:ext>
            </a:extLst>
          </p:cNvPr>
          <p:cNvSpPr/>
          <p:nvPr/>
        </p:nvSpPr>
        <p:spPr>
          <a:xfrm>
            <a:off x="3388556" y="3996777"/>
            <a:ext cx="540000" cy="540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0D5C49-EE9B-C246-83C9-0E742C0ABB78}"/>
              </a:ext>
            </a:extLst>
          </p:cNvPr>
          <p:cNvSpPr/>
          <p:nvPr/>
        </p:nvSpPr>
        <p:spPr>
          <a:xfrm>
            <a:off x="3658556" y="3996777"/>
            <a:ext cx="540000" cy="540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D034C9-6845-9745-9B3E-A570AA7461EE}"/>
              </a:ext>
            </a:extLst>
          </p:cNvPr>
          <p:cNvSpPr/>
          <p:nvPr/>
        </p:nvSpPr>
        <p:spPr>
          <a:xfrm>
            <a:off x="3928770" y="3996777"/>
            <a:ext cx="540000" cy="540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C2AD43-C64C-7B40-9C04-607CCD27B3D5}"/>
              </a:ext>
            </a:extLst>
          </p:cNvPr>
          <p:cNvSpPr/>
          <p:nvPr/>
        </p:nvSpPr>
        <p:spPr>
          <a:xfrm>
            <a:off x="4198770" y="3996777"/>
            <a:ext cx="540000" cy="540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4A2CDB21-1056-854E-84A4-5959EEF81388}"/>
              </a:ext>
            </a:extLst>
          </p:cNvPr>
          <p:cNvSpPr txBox="1">
            <a:spLocks/>
          </p:cNvSpPr>
          <p:nvPr/>
        </p:nvSpPr>
        <p:spPr>
          <a:xfrm>
            <a:off x="115611" y="2753479"/>
            <a:ext cx="3118556" cy="1615764"/>
          </a:xfrm>
          <a:prstGeom prst="rect">
            <a:avLst/>
          </a:prstGeom>
        </p:spPr>
        <p:txBody>
          <a:bodyPr vert="horz">
            <a:normAutofit/>
          </a:bodyPr>
          <a:lstStyle>
            <a:lvl1pPr marL="411480" indent="-342900" algn="l" rtl="0" eaLnBrk="1" latinLnBrk="0" hangingPunct="1">
              <a:spcBef>
                <a:spcPts val="700"/>
              </a:spcBef>
              <a:buClrTx/>
              <a:buSzPct val="95000"/>
              <a:buFont typeface="Courier New" panose="02070309020205020404" pitchFamily="49" charset="0"/>
              <a:buChar char="o"/>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Courier New" panose="02070309020205020404" pitchFamily="49" charset="0"/>
              <a:buChar char="o"/>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Courier New" panose="02070309020205020404" pitchFamily="49" charset="0"/>
              <a:buChar char="o"/>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Courier New" panose="02070309020205020404" pitchFamily="49" charset="0"/>
              <a:buChar char="o"/>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Courier New" panose="02070309020205020404" pitchFamily="49" charset="0"/>
              <a:buChar char="o"/>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Courier New" panose="02070309020205020404" pitchFamily="49" charset="0"/>
              <a:buNone/>
            </a:pPr>
            <a:r>
              <a:rPr lang="en-US" dirty="0"/>
              <a:t>64*64 patches were extracted with strides 32</a:t>
            </a:r>
          </a:p>
        </p:txBody>
      </p:sp>
      <p:sp>
        <p:nvSpPr>
          <p:cNvPr id="14" name="Content Placeholder 2">
            <a:extLst>
              <a:ext uri="{FF2B5EF4-FFF2-40B4-BE49-F238E27FC236}">
                <a16:creationId xmlns:a16="http://schemas.microsoft.com/office/drawing/2014/main" id="{E389404B-2D99-614E-AA74-3CD0F829F8F4}"/>
              </a:ext>
            </a:extLst>
          </p:cNvPr>
          <p:cNvSpPr txBox="1">
            <a:spLocks/>
          </p:cNvSpPr>
          <p:nvPr/>
        </p:nvSpPr>
        <p:spPr>
          <a:xfrm>
            <a:off x="7960557" y="2753479"/>
            <a:ext cx="4231444" cy="1975975"/>
          </a:xfrm>
          <a:prstGeom prst="rect">
            <a:avLst/>
          </a:prstGeom>
        </p:spPr>
        <p:txBody>
          <a:bodyPr vert="horz">
            <a:normAutofit/>
          </a:bodyPr>
          <a:lstStyle>
            <a:lvl1pPr marL="411480" indent="-342900" algn="l" rtl="0" eaLnBrk="1" latinLnBrk="0" hangingPunct="1">
              <a:spcBef>
                <a:spcPts val="700"/>
              </a:spcBef>
              <a:buClrTx/>
              <a:buSzPct val="95000"/>
              <a:buFont typeface="Courier New" panose="02070309020205020404" pitchFamily="49" charset="0"/>
              <a:buChar char="o"/>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Courier New" panose="02070309020205020404" pitchFamily="49" charset="0"/>
              <a:buChar char="o"/>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Courier New" panose="02070309020205020404" pitchFamily="49" charset="0"/>
              <a:buChar char="o"/>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Courier New" panose="02070309020205020404" pitchFamily="49" charset="0"/>
              <a:buChar char="o"/>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Courier New" panose="02070309020205020404" pitchFamily="49" charset="0"/>
              <a:buChar char="o"/>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Courier New" panose="02070309020205020404" pitchFamily="49" charset="0"/>
              <a:buNone/>
            </a:pPr>
            <a:r>
              <a:rPr lang="en-US" dirty="0"/>
              <a:t>Image pixel values were made in [-300, 300] HU (just think HU as some unit)</a:t>
            </a:r>
          </a:p>
        </p:txBody>
      </p:sp>
    </p:spTree>
    <p:extLst>
      <p:ext uri="{BB962C8B-B14F-4D97-AF65-F5344CB8AC3E}">
        <p14:creationId xmlns:p14="http://schemas.microsoft.com/office/powerpoint/2010/main" val="164631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CT Number (HU)</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1676400" y="1504337"/>
                <a:ext cx="8839200" cy="1435002"/>
              </a:xfrm>
              <a:prstGeom prst="rect">
                <a:avLst/>
              </a:prstGeom>
            </p:spPr>
            <p:txBody>
              <a:bodyPr vert="horz">
                <a:normAutofit fontScale="92500"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lnSpc>
                    <a:spcPct val="90000"/>
                  </a:lnSpc>
                  <a:spcAft>
                    <a:spcPts val="0"/>
                  </a:spcAft>
                  <a:buNone/>
                  <a:defRPr/>
                </a:pPr>
                <a:r>
                  <a:rPr lang="en-US" sz="2400" dirty="0">
                    <a:solidFill>
                      <a:srgbClr val="000000"/>
                    </a:solidFill>
                  </a:rPr>
                  <a:t>CT Image Quantized to CT Number in Hounsfield Unit:</a:t>
                </a:r>
              </a:p>
              <a:p>
                <a:pPr marL="457200" lvl="1" indent="0" fontAlgn="auto">
                  <a:lnSpc>
                    <a:spcPct val="90000"/>
                  </a:lnSpc>
                  <a:spcAft>
                    <a:spcPts val="0"/>
                  </a:spcAft>
                  <a:buFont typeface="Arial" panose="020B0604020202020204" pitchFamily="34" charset="0"/>
                  <a:buNone/>
                  <a:defRPr/>
                </a:pPr>
                <a:endParaRPr lang="en-US" sz="1200" dirty="0">
                  <a:solidFill>
                    <a:srgbClr val="000000"/>
                  </a:solidFill>
                </a:endParaRPr>
              </a:p>
              <a:p>
                <a:pPr marL="457200" lvl="1" indent="0" algn="ctr" fontAlgn="auto">
                  <a:lnSpc>
                    <a:spcPct val="90000"/>
                  </a:lnSpc>
                  <a:spcAft>
                    <a:spcPts val="0"/>
                  </a:spcAft>
                  <a:buFont typeface="Arial" panose="020B0604020202020204" pitchFamily="34" charset="0"/>
                  <a:buNone/>
                  <a:defRPr/>
                </a:pPr>
                <a:endParaRPr lang="en-US" sz="1800" i="1" dirty="0">
                  <a:solidFill>
                    <a:srgbClr val="000000"/>
                  </a:solidFill>
                  <a:latin typeface="Cambria Math" panose="02040503050406030204" pitchFamily="18" charset="0"/>
                  <a:ea typeface="Cambria Math"/>
                </a:endParaRPr>
              </a:p>
              <a:p>
                <a:pPr marL="457200" lvl="1" indent="0" algn="ctr" fontAlgn="auto">
                  <a:lnSpc>
                    <a:spcPct val="90000"/>
                  </a:lnSpc>
                  <a:spcAft>
                    <a:spcPts val="0"/>
                  </a:spcAft>
                  <a:buFont typeface="Arial" panose="020B0604020202020204" pitchFamily="34" charset="0"/>
                  <a:buNone/>
                  <a:defRPr/>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panose="02040503050406030204" pitchFamily="18" charset="0"/>
                              <a:ea typeface="Cambria Math"/>
                            </a:rPr>
                            <m:t>𝐶𝑇</m:t>
                          </m:r>
                        </m:e>
                        <m:sub>
                          <m:r>
                            <a:rPr lang="en-US" i="1">
                              <a:solidFill>
                                <a:srgbClr val="000000"/>
                              </a:solidFill>
                              <a:latin typeface="Cambria Math" panose="02040503050406030204" pitchFamily="18" charset="0"/>
                              <a:ea typeface="Cambria Math"/>
                            </a:rPr>
                            <m:t>𝑛𝑢𝑚𝑏𝑒𝑟</m:t>
                          </m:r>
                        </m:sub>
                      </m:sSub>
                      <m:r>
                        <a:rPr lang="en-US" i="1">
                          <a:solidFill>
                            <a:srgbClr val="000000"/>
                          </a:solidFill>
                          <a:latin typeface="Cambria Math" panose="02040503050406030204" pitchFamily="18" charset="0"/>
                          <a:ea typeface="Cambria Math"/>
                        </a:rPr>
                        <m:t>=</m:t>
                      </m:r>
                      <m:f>
                        <m:fPr>
                          <m:ctrlPr>
                            <a:rPr lang="en-US" i="1">
                              <a:solidFill>
                                <a:srgbClr val="000000"/>
                              </a:solidFill>
                              <a:latin typeface="Cambria Math" panose="02040503050406030204" pitchFamily="18" charset="0"/>
                              <a:ea typeface="Cambria Math"/>
                            </a:rPr>
                          </m:ctrlPr>
                        </m:fPr>
                        <m:num>
                          <m:r>
                            <a:rPr lang="en-US" i="1">
                              <a:solidFill>
                                <a:srgbClr val="000000"/>
                              </a:solidFill>
                              <a:latin typeface="Cambria Math" panose="02040503050406030204" pitchFamily="18" charset="0"/>
                              <a:ea typeface="Cambria Math"/>
                            </a:rPr>
                            <m:t>𝜇</m:t>
                          </m:r>
                          <m:r>
                            <a:rPr lang="en-US" i="1">
                              <a:solidFill>
                                <a:srgbClr val="000000"/>
                              </a:solidFill>
                              <a:latin typeface="Cambria Math" panose="02040503050406030204" pitchFamily="18" charset="0"/>
                              <a:ea typeface="Cambria Math"/>
                            </a:rPr>
                            <m:t>−</m:t>
                          </m:r>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panose="02040503050406030204" pitchFamily="18" charset="0"/>
                                  <a:ea typeface="Cambria Math"/>
                                </a:rPr>
                                <m:t>𝜇</m:t>
                              </m:r>
                            </m:e>
                            <m:sub>
                              <m:r>
                                <a:rPr lang="en-US" i="1">
                                  <a:solidFill>
                                    <a:srgbClr val="000000"/>
                                  </a:solidFill>
                                  <a:latin typeface="Cambria Math" panose="02040503050406030204" pitchFamily="18" charset="0"/>
                                  <a:ea typeface="Cambria Math"/>
                                </a:rPr>
                                <m:t>𝑤𝑎𝑡𝑒𝑟</m:t>
                              </m:r>
                            </m:sub>
                          </m:sSub>
                        </m:num>
                        <m:den>
                          <m:sSub>
                            <m:sSubPr>
                              <m:ctrlPr>
                                <a:rPr lang="en-US" i="1">
                                  <a:solidFill>
                                    <a:srgbClr val="000000"/>
                                  </a:solidFill>
                                  <a:latin typeface="Cambria Math" panose="02040503050406030204" pitchFamily="18" charset="0"/>
                                  <a:ea typeface="Cambria Math"/>
                                </a:rPr>
                              </m:ctrlPr>
                            </m:sSubPr>
                            <m:e>
                              <m:r>
                                <a:rPr lang="en-US" i="1">
                                  <a:solidFill>
                                    <a:srgbClr val="000000"/>
                                  </a:solidFill>
                                  <a:latin typeface="Cambria Math" panose="02040503050406030204" pitchFamily="18" charset="0"/>
                                  <a:ea typeface="Cambria Math"/>
                                </a:rPr>
                                <m:t>𝜇</m:t>
                              </m:r>
                            </m:e>
                            <m:sub>
                              <m:r>
                                <a:rPr lang="en-US" i="1">
                                  <a:solidFill>
                                    <a:srgbClr val="000000"/>
                                  </a:solidFill>
                                  <a:latin typeface="Cambria Math" panose="02040503050406030204" pitchFamily="18" charset="0"/>
                                  <a:ea typeface="Cambria Math"/>
                                </a:rPr>
                                <m:t>𝑤𝑎𝑡𝑒𝑟</m:t>
                              </m:r>
                            </m:sub>
                          </m:sSub>
                        </m:den>
                      </m:f>
                      <m:r>
                        <a:rPr lang="en-US" i="1">
                          <a:solidFill>
                            <a:srgbClr val="000000"/>
                          </a:solidFill>
                          <a:latin typeface="Cambria Math" panose="02040503050406030204" pitchFamily="18" charset="0"/>
                          <a:ea typeface="Cambria Math"/>
                        </a:rPr>
                        <m:t>×1000</m:t>
                      </m:r>
                    </m:oMath>
                  </m:oMathPara>
                </a14:m>
                <a:endParaRPr lang="en-US" dirty="0">
                  <a:solidFill>
                    <a:srgbClr val="000000"/>
                  </a:solidFill>
                </a:endParaRPr>
              </a:p>
              <a:p>
                <a:pPr marL="457200" lvl="1" indent="0" algn="ctr" fontAlgn="auto">
                  <a:lnSpc>
                    <a:spcPct val="90000"/>
                  </a:lnSpc>
                  <a:spcAft>
                    <a:spcPts val="0"/>
                  </a:spcAft>
                  <a:buFont typeface="Arial" panose="020B0604020202020204" pitchFamily="34" charset="0"/>
                  <a:buNone/>
                  <a:defRPr/>
                </a:pPr>
                <a:endParaRPr lang="en-US" dirty="0">
                  <a:solidFill>
                    <a:srgbClr val="000000"/>
                  </a:solidFill>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676400" y="1504337"/>
                <a:ext cx="8839200" cy="1435002"/>
              </a:xfrm>
              <a:prstGeom prst="rect">
                <a:avLst/>
              </a:prstGeom>
              <a:blipFill>
                <a:blip r:embed="rId2"/>
                <a:stretch>
                  <a:fillRect l="-138" t="-7234"/>
                </a:stretch>
              </a:blipFill>
            </p:spPr>
            <p:txBody>
              <a:bodyPr/>
              <a:lstStyle/>
              <a:p>
                <a:r>
                  <a:rPr lang="en-US">
                    <a:noFill/>
                  </a:rPr>
                  <a:t> </a:t>
                </a:r>
              </a:p>
            </p:txBody>
          </p:sp>
        </mc:Fallback>
      </mc:AlternateContent>
      <p:pic>
        <p:nvPicPr>
          <p:cNvPr id="5" name="Picture 2" descr="https://www.ceessentials.net/images/qualitycontrol/image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318" y="3001193"/>
            <a:ext cx="3701678" cy="37677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prawls.org/resources/CTIMG/ctimg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678" y="2999762"/>
            <a:ext cx="5038016" cy="377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23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Examples &amp; Idea (16 Bits?)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564" y="1820827"/>
            <a:ext cx="5730436" cy="472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769509" y="2595717"/>
            <a:ext cx="5147187" cy="3323303"/>
          </a:xfrm>
          <a:prstGeom prst="rect">
            <a:avLst/>
          </a:prstGeom>
        </p:spPr>
        <p:txBody>
          <a:bodyPr vert="horz">
            <a:norm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lnSpc>
                <a:spcPct val="90000"/>
              </a:lnSpc>
              <a:spcAft>
                <a:spcPts val="0"/>
              </a:spcAft>
              <a:buNone/>
              <a:defRPr/>
            </a:pPr>
            <a:r>
              <a:rPr lang="en-US" sz="2400" dirty="0">
                <a:solidFill>
                  <a:srgbClr val="000000"/>
                </a:solidFill>
              </a:rPr>
              <a:t>The Range of CT Number in Hounsfield Unit: -1K – ~3K</a:t>
            </a:r>
          </a:p>
          <a:p>
            <a:pPr marL="68580" indent="0" fontAlgn="auto">
              <a:lnSpc>
                <a:spcPct val="90000"/>
              </a:lnSpc>
              <a:spcAft>
                <a:spcPts val="0"/>
              </a:spcAft>
              <a:buNone/>
              <a:defRPr/>
            </a:pPr>
            <a:endParaRPr lang="en-US" sz="2400" dirty="0">
              <a:solidFill>
                <a:srgbClr val="000000"/>
              </a:solidFill>
            </a:endParaRPr>
          </a:p>
          <a:p>
            <a:pPr marL="68580" indent="0" fontAlgn="auto">
              <a:lnSpc>
                <a:spcPct val="90000"/>
              </a:lnSpc>
              <a:spcAft>
                <a:spcPts val="0"/>
              </a:spcAft>
              <a:buNone/>
              <a:defRPr/>
            </a:pPr>
            <a:r>
              <a:rPr lang="en-US" sz="2400" dirty="0">
                <a:solidFill>
                  <a:srgbClr val="000000"/>
                </a:solidFill>
              </a:rPr>
              <a:t>12 Bits: 4,096 Levels</a:t>
            </a:r>
          </a:p>
          <a:p>
            <a:pPr marL="68580" indent="0" fontAlgn="auto">
              <a:lnSpc>
                <a:spcPct val="90000"/>
              </a:lnSpc>
              <a:spcAft>
                <a:spcPts val="0"/>
              </a:spcAft>
              <a:buNone/>
              <a:defRPr/>
            </a:pPr>
            <a:r>
              <a:rPr lang="en-US" sz="2400" dirty="0">
                <a:solidFill>
                  <a:srgbClr val="000000"/>
                </a:solidFill>
              </a:rPr>
              <a:t>16 Bits: 65,536 Levels</a:t>
            </a:r>
          </a:p>
          <a:p>
            <a:pPr marL="68580" indent="0" fontAlgn="auto">
              <a:lnSpc>
                <a:spcPct val="90000"/>
              </a:lnSpc>
              <a:spcAft>
                <a:spcPts val="0"/>
              </a:spcAft>
              <a:buNone/>
              <a:defRPr/>
            </a:pPr>
            <a:endParaRPr lang="en-US" sz="2400" dirty="0">
              <a:solidFill>
                <a:srgbClr val="000000"/>
              </a:solidFill>
            </a:endParaRPr>
          </a:p>
          <a:p>
            <a:pPr marL="68580" indent="0" fontAlgn="auto">
              <a:lnSpc>
                <a:spcPct val="90000"/>
              </a:lnSpc>
              <a:spcAft>
                <a:spcPts val="0"/>
              </a:spcAft>
              <a:buNone/>
              <a:defRPr/>
            </a:pPr>
            <a:r>
              <a:rPr lang="en-US" sz="2400" dirty="0">
                <a:solidFill>
                  <a:srgbClr val="000000"/>
                </a:solidFill>
              </a:rPr>
              <a:t>AI / Deep Learning Will Do Better with 16 Bits (I think)</a:t>
            </a:r>
          </a:p>
          <a:p>
            <a:pPr marL="68580" indent="0" fontAlgn="auto">
              <a:lnSpc>
                <a:spcPct val="90000"/>
              </a:lnSpc>
              <a:spcAft>
                <a:spcPts val="0"/>
              </a:spcAft>
              <a:buNone/>
              <a:defRPr/>
            </a:pPr>
            <a:endParaRPr lang="en-US" sz="2400" dirty="0">
              <a:solidFill>
                <a:srgbClr val="000000"/>
              </a:solidFill>
            </a:endParaRPr>
          </a:p>
        </p:txBody>
      </p:sp>
    </p:spTree>
    <p:extLst>
      <p:ext uri="{BB962C8B-B14F-4D97-AF65-F5344CB8AC3E}">
        <p14:creationId xmlns:p14="http://schemas.microsoft.com/office/powerpoint/2010/main" val="391351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8581-C4F5-B94F-90CD-B5317196DE70}"/>
              </a:ext>
            </a:extLst>
          </p:cNvPr>
          <p:cNvSpPr>
            <a:spLocks noGrp="1"/>
          </p:cNvSpPr>
          <p:nvPr>
            <p:ph type="title"/>
          </p:nvPr>
        </p:nvSpPr>
        <p:spPr/>
        <p:txBody>
          <a:bodyPr/>
          <a:lstStyle/>
          <a:p>
            <a:r>
              <a:rPr lang="en-US" sz="4000" dirty="0"/>
              <a:t>Deep Denoising Results</a:t>
            </a:r>
            <a:endParaRPr lang="en-US" dirty="0"/>
          </a:p>
        </p:txBody>
      </p:sp>
      <p:pic>
        <p:nvPicPr>
          <p:cNvPr id="8" name="Picture 7" descr="A close up of a logo&#10;&#10;Description automatically generated">
            <a:extLst>
              <a:ext uri="{FF2B5EF4-FFF2-40B4-BE49-F238E27FC236}">
                <a16:creationId xmlns:a16="http://schemas.microsoft.com/office/drawing/2014/main" id="{4FB7EF22-E705-AC43-9896-9F52CF836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799" y="1985461"/>
            <a:ext cx="3600000" cy="3600000"/>
          </a:xfrm>
          <a:prstGeom prst="rect">
            <a:avLst/>
          </a:prstGeom>
        </p:spPr>
      </p:pic>
      <p:pic>
        <p:nvPicPr>
          <p:cNvPr id="12" name="Content Placeholder 11" descr="A picture containing black&#10;&#10;Description automatically generated">
            <a:extLst>
              <a:ext uri="{FF2B5EF4-FFF2-40B4-BE49-F238E27FC236}">
                <a16:creationId xmlns:a16="http://schemas.microsoft.com/office/drawing/2014/main" id="{11DC3BBB-843C-1A4B-9C2B-50E228CDA2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798" y="1985461"/>
            <a:ext cx="3600000" cy="3600000"/>
          </a:xfrm>
        </p:spPr>
      </p:pic>
      <p:pic>
        <p:nvPicPr>
          <p:cNvPr id="14" name="Picture 13" descr="A close up of a logo&#10;&#10;Description automatically generated">
            <a:extLst>
              <a:ext uri="{FF2B5EF4-FFF2-40B4-BE49-F238E27FC236}">
                <a16:creationId xmlns:a16="http://schemas.microsoft.com/office/drawing/2014/main" id="{2C1DACC4-9145-7F42-9628-865410526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0800" y="1985461"/>
            <a:ext cx="3600000" cy="3600000"/>
          </a:xfrm>
          <a:prstGeom prst="rect">
            <a:avLst/>
          </a:prstGeom>
        </p:spPr>
      </p:pic>
      <p:sp>
        <p:nvSpPr>
          <p:cNvPr id="15" name="TextBox 14">
            <a:extLst>
              <a:ext uri="{FF2B5EF4-FFF2-40B4-BE49-F238E27FC236}">
                <a16:creationId xmlns:a16="http://schemas.microsoft.com/office/drawing/2014/main" id="{2C968A30-551F-914D-B550-0C0CEBAB0B72}"/>
              </a:ext>
            </a:extLst>
          </p:cNvPr>
          <p:cNvSpPr txBox="1"/>
          <p:nvPr/>
        </p:nvSpPr>
        <p:spPr>
          <a:xfrm>
            <a:off x="260798" y="5587808"/>
            <a:ext cx="3600000" cy="461665"/>
          </a:xfrm>
          <a:prstGeom prst="rect">
            <a:avLst/>
          </a:prstGeom>
          <a:noFill/>
        </p:spPr>
        <p:txBody>
          <a:bodyPr wrap="square" rtlCol="0">
            <a:spAutoFit/>
          </a:bodyPr>
          <a:lstStyle/>
          <a:p>
            <a:pPr algn="ctr"/>
            <a:r>
              <a:rPr lang="en-US" b="1" dirty="0"/>
              <a:t>Full-dose Recon</a:t>
            </a:r>
          </a:p>
        </p:txBody>
      </p:sp>
      <p:sp>
        <p:nvSpPr>
          <p:cNvPr id="16" name="TextBox 15">
            <a:extLst>
              <a:ext uri="{FF2B5EF4-FFF2-40B4-BE49-F238E27FC236}">
                <a16:creationId xmlns:a16="http://schemas.microsoft.com/office/drawing/2014/main" id="{902885B3-616C-B040-AE5C-95998009AEBE}"/>
              </a:ext>
            </a:extLst>
          </p:cNvPr>
          <p:cNvSpPr txBox="1"/>
          <p:nvPr/>
        </p:nvSpPr>
        <p:spPr>
          <a:xfrm>
            <a:off x="4070799" y="5587807"/>
            <a:ext cx="3600000" cy="461665"/>
          </a:xfrm>
          <a:prstGeom prst="rect">
            <a:avLst/>
          </a:prstGeom>
          <a:noFill/>
        </p:spPr>
        <p:txBody>
          <a:bodyPr wrap="square" rtlCol="0">
            <a:spAutoFit/>
          </a:bodyPr>
          <a:lstStyle/>
          <a:p>
            <a:pPr algn="ctr"/>
            <a:r>
              <a:rPr lang="en-US" b="1" dirty="0"/>
              <a:t>AI Denoising</a:t>
            </a:r>
          </a:p>
        </p:txBody>
      </p:sp>
      <p:sp>
        <p:nvSpPr>
          <p:cNvPr id="17" name="TextBox 16">
            <a:extLst>
              <a:ext uri="{FF2B5EF4-FFF2-40B4-BE49-F238E27FC236}">
                <a16:creationId xmlns:a16="http://schemas.microsoft.com/office/drawing/2014/main" id="{B2140E72-F7EA-9F4D-B144-CBF1D76790DF}"/>
              </a:ext>
            </a:extLst>
          </p:cNvPr>
          <p:cNvSpPr txBox="1"/>
          <p:nvPr/>
        </p:nvSpPr>
        <p:spPr>
          <a:xfrm>
            <a:off x="7880800" y="5587806"/>
            <a:ext cx="3600000" cy="461665"/>
          </a:xfrm>
          <a:prstGeom prst="rect">
            <a:avLst/>
          </a:prstGeom>
          <a:noFill/>
        </p:spPr>
        <p:txBody>
          <a:bodyPr wrap="square" rtlCol="0">
            <a:spAutoFit/>
          </a:bodyPr>
          <a:lstStyle/>
          <a:p>
            <a:pPr algn="ctr"/>
            <a:r>
              <a:rPr lang="en-US" b="1" dirty="0"/>
              <a:t>Low-dose Recon</a:t>
            </a:r>
          </a:p>
        </p:txBody>
      </p:sp>
    </p:spTree>
    <p:extLst>
      <p:ext uri="{BB962C8B-B14F-4D97-AF65-F5344CB8AC3E}">
        <p14:creationId xmlns:p14="http://schemas.microsoft.com/office/powerpoint/2010/main" val="165463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GE Medical CT Denoising (RSNA’18)</a:t>
            </a:r>
          </a:p>
        </p:txBody>
      </p:sp>
      <p:pic>
        <p:nvPicPr>
          <p:cNvPr id="5" name="Picture 4"/>
          <p:cNvPicPr>
            <a:picLocks noChangeAspect="1"/>
          </p:cNvPicPr>
          <p:nvPr/>
        </p:nvPicPr>
        <p:blipFill>
          <a:blip r:embed="rId2"/>
          <a:stretch>
            <a:fillRect/>
          </a:stretch>
        </p:blipFill>
        <p:spPr>
          <a:xfrm>
            <a:off x="441013" y="1426464"/>
            <a:ext cx="11309973" cy="5431536"/>
          </a:xfrm>
          <a:prstGeom prst="rect">
            <a:avLst/>
          </a:prstGeom>
        </p:spPr>
      </p:pic>
    </p:spTree>
    <p:extLst>
      <p:ext uri="{BB962C8B-B14F-4D97-AF65-F5344CB8AC3E}">
        <p14:creationId xmlns:p14="http://schemas.microsoft.com/office/powerpoint/2010/main" val="265407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49F430-0CE5-42F9-9A6A-D271C69819F9}"/>
              </a:ext>
            </a:extLst>
          </p:cNvPr>
          <p:cNvPicPr>
            <a:picLocks noChangeAspect="1"/>
          </p:cNvPicPr>
          <p:nvPr/>
        </p:nvPicPr>
        <p:blipFill>
          <a:blip r:embed="rId2"/>
          <a:stretch>
            <a:fillRect/>
          </a:stretch>
        </p:blipFill>
        <p:spPr>
          <a:xfrm>
            <a:off x="0" y="297319"/>
            <a:ext cx="12192000" cy="6263361"/>
          </a:xfrm>
          <a:prstGeom prst="rect">
            <a:avLst/>
          </a:prstGeom>
        </p:spPr>
      </p:pic>
    </p:spTree>
    <p:extLst>
      <p:ext uri="{BB962C8B-B14F-4D97-AF65-F5344CB8AC3E}">
        <p14:creationId xmlns:p14="http://schemas.microsoft.com/office/powerpoint/2010/main" val="385010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605F-F882-414B-9B7B-84172A35FD29}"/>
              </a:ext>
            </a:extLst>
          </p:cNvPr>
          <p:cNvSpPr>
            <a:spLocks noGrp="1"/>
          </p:cNvSpPr>
          <p:nvPr>
            <p:ph type="title"/>
          </p:nvPr>
        </p:nvSpPr>
        <p:spPr/>
        <p:txBody>
          <a:bodyPr/>
          <a:lstStyle/>
          <a:p>
            <a:r>
              <a:rPr lang="en-US" dirty="0">
                <a:solidFill>
                  <a:schemeClr val="bg1">
                    <a:lumMod val="75000"/>
                  </a:schemeClr>
                </a:solidFill>
              </a:rPr>
              <a:t>1</a:t>
            </a:r>
            <a:r>
              <a:rPr lang="en-US" dirty="0"/>
              <a:t>D </a:t>
            </a:r>
            <a:r>
              <a:rPr lang="en-US" dirty="0">
                <a:solidFill>
                  <a:schemeClr val="bg1">
                    <a:lumMod val="75000"/>
                  </a:schemeClr>
                </a:solidFill>
              </a:rPr>
              <a:t>2</a:t>
            </a:r>
            <a:r>
              <a:rPr lang="en-US" dirty="0"/>
              <a:t>A </a:t>
            </a:r>
            <a:r>
              <a:rPr lang="en-US" dirty="0">
                <a:solidFill>
                  <a:schemeClr val="bg1">
                    <a:lumMod val="75000"/>
                  </a:schemeClr>
                </a:solidFill>
              </a:rPr>
              <a:t>3</a:t>
            </a:r>
            <a:r>
              <a:rPr lang="en-US" dirty="0"/>
              <a:t>B </a:t>
            </a:r>
            <a:r>
              <a:rPr lang="en-US" dirty="0">
                <a:solidFill>
                  <a:schemeClr val="bg1">
                    <a:lumMod val="75000"/>
                  </a:schemeClr>
                </a:solidFill>
              </a:rPr>
              <a:t>4</a:t>
            </a:r>
            <a:r>
              <a:rPr lang="en-US" dirty="0"/>
              <a:t>C </a:t>
            </a:r>
            <a:r>
              <a:rPr lang="en-US" dirty="0">
                <a:solidFill>
                  <a:schemeClr val="bg1">
                    <a:lumMod val="75000"/>
                  </a:schemeClr>
                </a:solidFill>
              </a:rPr>
              <a:t>5</a:t>
            </a:r>
            <a:r>
              <a:rPr lang="en-US" dirty="0"/>
              <a:t>B</a:t>
            </a:r>
          </a:p>
        </p:txBody>
      </p:sp>
      <p:pic>
        <p:nvPicPr>
          <p:cNvPr id="5" name="Picture 4">
            <a:extLst>
              <a:ext uri="{FF2B5EF4-FFF2-40B4-BE49-F238E27FC236}">
                <a16:creationId xmlns:a16="http://schemas.microsoft.com/office/drawing/2014/main" id="{3705707A-B21D-4CD0-A151-600C97258600}"/>
              </a:ext>
            </a:extLst>
          </p:cNvPr>
          <p:cNvPicPr>
            <a:picLocks noChangeAspect="1"/>
          </p:cNvPicPr>
          <p:nvPr/>
        </p:nvPicPr>
        <p:blipFill>
          <a:blip r:embed="rId2"/>
          <a:stretch>
            <a:fillRect/>
          </a:stretch>
        </p:blipFill>
        <p:spPr>
          <a:xfrm>
            <a:off x="444643" y="557531"/>
            <a:ext cx="1767319" cy="2769431"/>
          </a:xfrm>
          <a:prstGeom prst="rect">
            <a:avLst/>
          </a:prstGeom>
        </p:spPr>
      </p:pic>
      <p:pic>
        <p:nvPicPr>
          <p:cNvPr id="7" name="Picture 6">
            <a:extLst>
              <a:ext uri="{FF2B5EF4-FFF2-40B4-BE49-F238E27FC236}">
                <a16:creationId xmlns:a16="http://schemas.microsoft.com/office/drawing/2014/main" id="{8164F858-0FCE-436A-9DC3-859332380B03}"/>
              </a:ext>
            </a:extLst>
          </p:cNvPr>
          <p:cNvPicPr>
            <a:picLocks noChangeAspect="1"/>
          </p:cNvPicPr>
          <p:nvPr/>
        </p:nvPicPr>
        <p:blipFill>
          <a:blip r:embed="rId3"/>
          <a:stretch>
            <a:fillRect/>
          </a:stretch>
        </p:blipFill>
        <p:spPr>
          <a:xfrm>
            <a:off x="1902172" y="557531"/>
            <a:ext cx="1014699" cy="2769432"/>
          </a:xfrm>
          <a:prstGeom prst="rect">
            <a:avLst/>
          </a:prstGeom>
        </p:spPr>
      </p:pic>
      <p:pic>
        <p:nvPicPr>
          <p:cNvPr id="19" name="Picture 18">
            <a:extLst>
              <a:ext uri="{FF2B5EF4-FFF2-40B4-BE49-F238E27FC236}">
                <a16:creationId xmlns:a16="http://schemas.microsoft.com/office/drawing/2014/main" id="{A9EBEF85-CD6F-4EEC-B2C4-64FDB549BE0A}"/>
              </a:ext>
            </a:extLst>
          </p:cNvPr>
          <p:cNvPicPr>
            <a:picLocks noChangeAspect="1"/>
          </p:cNvPicPr>
          <p:nvPr/>
        </p:nvPicPr>
        <p:blipFill>
          <a:blip r:embed="rId4"/>
          <a:stretch>
            <a:fillRect/>
          </a:stretch>
        </p:blipFill>
        <p:spPr>
          <a:xfrm rot="16200000">
            <a:off x="2039815" y="1434584"/>
            <a:ext cx="2769430" cy="1015318"/>
          </a:xfrm>
          <a:prstGeom prst="rect">
            <a:avLst/>
          </a:prstGeom>
        </p:spPr>
      </p:pic>
      <p:grpSp>
        <p:nvGrpSpPr>
          <p:cNvPr id="25" name="Group 24">
            <a:extLst>
              <a:ext uri="{FF2B5EF4-FFF2-40B4-BE49-F238E27FC236}">
                <a16:creationId xmlns:a16="http://schemas.microsoft.com/office/drawing/2014/main" id="{B8D5F647-9A5E-450C-AB9E-FCC55A423149}"/>
              </a:ext>
            </a:extLst>
          </p:cNvPr>
          <p:cNvGrpSpPr/>
          <p:nvPr/>
        </p:nvGrpSpPr>
        <p:grpSpPr>
          <a:xfrm>
            <a:off x="3195293" y="3744100"/>
            <a:ext cx="5719897" cy="2769436"/>
            <a:chOff x="3618949" y="1610432"/>
            <a:chExt cx="5719897" cy="2769436"/>
          </a:xfrm>
        </p:grpSpPr>
        <p:pic>
          <p:nvPicPr>
            <p:cNvPr id="9" name="Picture 8">
              <a:extLst>
                <a:ext uri="{FF2B5EF4-FFF2-40B4-BE49-F238E27FC236}">
                  <a16:creationId xmlns:a16="http://schemas.microsoft.com/office/drawing/2014/main" id="{1D679546-193D-4048-AFD0-3F6DACF5780E}"/>
                </a:ext>
              </a:extLst>
            </p:cNvPr>
            <p:cNvPicPr>
              <a:picLocks noChangeAspect="1"/>
            </p:cNvPicPr>
            <p:nvPr/>
          </p:nvPicPr>
          <p:blipFill>
            <a:blip r:embed="rId5"/>
            <a:stretch>
              <a:fillRect/>
            </a:stretch>
          </p:blipFill>
          <p:spPr>
            <a:xfrm>
              <a:off x="4547338" y="1610434"/>
              <a:ext cx="1993065" cy="2769434"/>
            </a:xfrm>
            <a:prstGeom prst="rect">
              <a:avLst/>
            </a:prstGeom>
          </p:spPr>
        </p:pic>
        <p:pic>
          <p:nvPicPr>
            <p:cNvPr id="11" name="Picture 10">
              <a:extLst>
                <a:ext uri="{FF2B5EF4-FFF2-40B4-BE49-F238E27FC236}">
                  <a16:creationId xmlns:a16="http://schemas.microsoft.com/office/drawing/2014/main" id="{92B7D2E8-C412-4196-A1CD-6A3CF4D2B916}"/>
                </a:ext>
              </a:extLst>
            </p:cNvPr>
            <p:cNvPicPr>
              <a:picLocks noChangeAspect="1"/>
            </p:cNvPicPr>
            <p:nvPr/>
          </p:nvPicPr>
          <p:blipFill>
            <a:blip r:embed="rId6"/>
            <a:stretch>
              <a:fillRect/>
            </a:stretch>
          </p:blipFill>
          <p:spPr>
            <a:xfrm rot="16200000">
              <a:off x="2790570" y="2438813"/>
              <a:ext cx="2769431" cy="1112673"/>
            </a:xfrm>
            <a:prstGeom prst="rect">
              <a:avLst/>
            </a:prstGeom>
          </p:spPr>
        </p:pic>
        <p:pic>
          <p:nvPicPr>
            <p:cNvPr id="17" name="Picture 16">
              <a:extLst>
                <a:ext uri="{FF2B5EF4-FFF2-40B4-BE49-F238E27FC236}">
                  <a16:creationId xmlns:a16="http://schemas.microsoft.com/office/drawing/2014/main" id="{6534E141-F06C-474F-A109-CDDD151347FC}"/>
                </a:ext>
              </a:extLst>
            </p:cNvPr>
            <p:cNvPicPr>
              <a:picLocks noChangeAspect="1"/>
            </p:cNvPicPr>
            <p:nvPr/>
          </p:nvPicPr>
          <p:blipFill>
            <a:blip r:embed="rId7"/>
            <a:stretch>
              <a:fillRect/>
            </a:stretch>
          </p:blipFill>
          <p:spPr>
            <a:xfrm rot="16200000">
              <a:off x="5692847" y="2262429"/>
              <a:ext cx="2769433" cy="1465440"/>
            </a:xfrm>
            <a:prstGeom prst="rect">
              <a:avLst/>
            </a:prstGeom>
          </p:spPr>
        </p:pic>
        <p:pic>
          <p:nvPicPr>
            <p:cNvPr id="21" name="Picture 20">
              <a:extLst>
                <a:ext uri="{FF2B5EF4-FFF2-40B4-BE49-F238E27FC236}">
                  <a16:creationId xmlns:a16="http://schemas.microsoft.com/office/drawing/2014/main" id="{DA98A927-1492-483C-8D1A-F9C051D38FDF}"/>
                </a:ext>
              </a:extLst>
            </p:cNvPr>
            <p:cNvPicPr>
              <a:picLocks noChangeAspect="1"/>
            </p:cNvPicPr>
            <p:nvPr/>
          </p:nvPicPr>
          <p:blipFill>
            <a:blip r:embed="rId8"/>
            <a:stretch>
              <a:fillRect/>
            </a:stretch>
          </p:blipFill>
          <p:spPr>
            <a:xfrm rot="16200000">
              <a:off x="7141628" y="2182646"/>
              <a:ext cx="2759706" cy="1634730"/>
            </a:xfrm>
            <a:prstGeom prst="rect">
              <a:avLst/>
            </a:prstGeom>
          </p:spPr>
        </p:pic>
      </p:grpSp>
      <p:grpSp>
        <p:nvGrpSpPr>
          <p:cNvPr id="26" name="Group 25">
            <a:extLst>
              <a:ext uri="{FF2B5EF4-FFF2-40B4-BE49-F238E27FC236}">
                <a16:creationId xmlns:a16="http://schemas.microsoft.com/office/drawing/2014/main" id="{DF444BB4-7112-4D1A-B93E-FC5D8D821A31}"/>
              </a:ext>
            </a:extLst>
          </p:cNvPr>
          <p:cNvGrpSpPr/>
          <p:nvPr/>
        </p:nvGrpSpPr>
        <p:grpSpPr>
          <a:xfrm>
            <a:off x="8408818" y="1000119"/>
            <a:ext cx="3783182" cy="4398531"/>
            <a:chOff x="8259609" y="1620160"/>
            <a:chExt cx="3783182" cy="4398531"/>
          </a:xfrm>
        </p:grpSpPr>
        <p:pic>
          <p:nvPicPr>
            <p:cNvPr id="13" name="Picture 12">
              <a:extLst>
                <a:ext uri="{FF2B5EF4-FFF2-40B4-BE49-F238E27FC236}">
                  <a16:creationId xmlns:a16="http://schemas.microsoft.com/office/drawing/2014/main" id="{2F4323EB-7E79-4CAD-BD35-E46F7D02B012}"/>
                </a:ext>
              </a:extLst>
            </p:cNvPr>
            <p:cNvPicPr>
              <a:picLocks noChangeAspect="1"/>
            </p:cNvPicPr>
            <p:nvPr/>
          </p:nvPicPr>
          <p:blipFill>
            <a:blip r:embed="rId9"/>
            <a:stretch>
              <a:fillRect/>
            </a:stretch>
          </p:blipFill>
          <p:spPr>
            <a:xfrm rot="16200000">
              <a:off x="8856325" y="2832224"/>
              <a:ext cx="4398529" cy="1974402"/>
            </a:xfrm>
            <a:prstGeom prst="rect">
              <a:avLst/>
            </a:prstGeom>
          </p:spPr>
        </p:pic>
        <p:pic>
          <p:nvPicPr>
            <p:cNvPr id="15" name="Picture 14">
              <a:extLst>
                <a:ext uri="{FF2B5EF4-FFF2-40B4-BE49-F238E27FC236}">
                  <a16:creationId xmlns:a16="http://schemas.microsoft.com/office/drawing/2014/main" id="{965D11E8-06CF-46C0-AD13-6D780CF036C9}"/>
                </a:ext>
              </a:extLst>
            </p:cNvPr>
            <p:cNvPicPr>
              <a:picLocks noChangeAspect="1"/>
            </p:cNvPicPr>
            <p:nvPr/>
          </p:nvPicPr>
          <p:blipFill>
            <a:blip r:embed="rId10"/>
            <a:stretch>
              <a:fillRect/>
            </a:stretch>
          </p:blipFill>
          <p:spPr>
            <a:xfrm rot="16200000">
              <a:off x="8085765" y="1794006"/>
              <a:ext cx="2326842" cy="1979153"/>
            </a:xfrm>
            <a:prstGeom prst="rect">
              <a:avLst/>
            </a:prstGeom>
          </p:spPr>
        </p:pic>
        <p:pic>
          <p:nvPicPr>
            <p:cNvPr id="23" name="Picture 22">
              <a:extLst>
                <a:ext uri="{FF2B5EF4-FFF2-40B4-BE49-F238E27FC236}">
                  <a16:creationId xmlns:a16="http://schemas.microsoft.com/office/drawing/2014/main" id="{5581DA83-DA48-496D-BCBB-3F7EADE14ED8}"/>
                </a:ext>
              </a:extLst>
            </p:cNvPr>
            <p:cNvPicPr>
              <a:picLocks noChangeAspect="1"/>
            </p:cNvPicPr>
            <p:nvPr/>
          </p:nvPicPr>
          <p:blipFill>
            <a:blip r:embed="rId11"/>
            <a:stretch>
              <a:fillRect/>
            </a:stretch>
          </p:blipFill>
          <p:spPr>
            <a:xfrm rot="16200000">
              <a:off x="8510873" y="3640799"/>
              <a:ext cx="3067136" cy="1688648"/>
            </a:xfrm>
            <a:prstGeom prst="rect">
              <a:avLst/>
            </a:prstGeom>
          </p:spPr>
        </p:pic>
      </p:grpSp>
    </p:spTree>
    <p:extLst>
      <p:ext uri="{BB962C8B-B14F-4D97-AF65-F5344CB8AC3E}">
        <p14:creationId xmlns:p14="http://schemas.microsoft.com/office/powerpoint/2010/main" val="90280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4593949" y="2123379"/>
            <a:ext cx="4731026" cy="2669654"/>
          </a:xfrm>
          <a:prstGeom prst="rect">
            <a:avLst/>
          </a:prstGeom>
        </p:spPr>
      </p:pic>
      <p:sp>
        <p:nvSpPr>
          <p:cNvPr id="2" name="Title 1">
            <a:extLst>
              <a:ext uri="{FF2B5EF4-FFF2-40B4-BE49-F238E27FC236}">
                <a16:creationId xmlns:a16="http://schemas.microsoft.com/office/drawing/2014/main" id="{ABDCBCA2-9DBC-D345-8CB9-FE7740FD12AF}"/>
              </a:ext>
            </a:extLst>
          </p:cNvPr>
          <p:cNvSpPr>
            <a:spLocks noGrp="1"/>
          </p:cNvSpPr>
          <p:nvPr>
            <p:ph type="title"/>
          </p:nvPr>
        </p:nvSpPr>
        <p:spPr/>
        <p:txBody>
          <a:bodyPr/>
          <a:lstStyle/>
          <a:p>
            <a:r>
              <a:rPr lang="en-US" sz="4400" dirty="0"/>
              <a:t>Few-view CT</a:t>
            </a:r>
          </a:p>
        </p:txBody>
      </p:sp>
      <p:pic>
        <p:nvPicPr>
          <p:cNvPr id="4" name="Picture 3" descr="A blurry photo of a horse&#10;&#10;Description automatically generated">
            <a:extLst>
              <a:ext uri="{FF2B5EF4-FFF2-40B4-BE49-F238E27FC236}">
                <a16:creationId xmlns:a16="http://schemas.microsoft.com/office/drawing/2014/main" id="{2BC0C123-29EB-E84F-B29E-DFDEE5BF8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02" y="2289806"/>
            <a:ext cx="444500" cy="2336800"/>
          </a:xfrm>
          <a:prstGeom prst="rect">
            <a:avLst/>
          </a:prstGeom>
        </p:spPr>
      </p:pic>
      <p:pic>
        <p:nvPicPr>
          <p:cNvPr id="6" name="Picture 5" descr="A picture containing photo&#10;&#10;Description automatically generated">
            <a:extLst>
              <a:ext uri="{FF2B5EF4-FFF2-40B4-BE49-F238E27FC236}">
                <a16:creationId xmlns:a16="http://schemas.microsoft.com/office/drawing/2014/main" id="{D4172FA2-DC43-F64C-A44E-FF570C27C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4750" y="2289806"/>
            <a:ext cx="2336800" cy="2336800"/>
          </a:xfrm>
          <a:prstGeom prst="rect">
            <a:avLst/>
          </a:prstGeom>
        </p:spPr>
      </p:pic>
      <p:pic>
        <p:nvPicPr>
          <p:cNvPr id="8" name="Picture 7">
            <a:extLst>
              <a:ext uri="{FF2B5EF4-FFF2-40B4-BE49-F238E27FC236}">
                <a16:creationId xmlns:a16="http://schemas.microsoft.com/office/drawing/2014/main" id="{796873A4-99B2-FC48-8B93-A11EB35C2B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5528" y="2289806"/>
            <a:ext cx="2336800" cy="2336800"/>
          </a:xfrm>
          <a:prstGeom prst="rect">
            <a:avLst/>
          </a:prstGeom>
        </p:spPr>
      </p:pic>
      <p:cxnSp>
        <p:nvCxnSpPr>
          <p:cNvPr id="10" name="Straight Arrow Connector 9">
            <a:extLst>
              <a:ext uri="{FF2B5EF4-FFF2-40B4-BE49-F238E27FC236}">
                <a16:creationId xmlns:a16="http://schemas.microsoft.com/office/drawing/2014/main" id="{4CCA340E-76E7-2D40-89E8-CED3A977CEE7}"/>
              </a:ext>
            </a:extLst>
          </p:cNvPr>
          <p:cNvCxnSpPr>
            <a:stCxn id="4" idx="3"/>
            <a:endCxn id="6" idx="1"/>
          </p:cNvCxnSpPr>
          <p:nvPr/>
        </p:nvCxnSpPr>
        <p:spPr>
          <a:xfrm>
            <a:off x="1432302" y="3458206"/>
            <a:ext cx="1012448"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BB65AE1D-6BE0-114D-B09E-8AC8E5EBCC45}"/>
              </a:ext>
            </a:extLst>
          </p:cNvPr>
          <p:cNvSpPr txBox="1"/>
          <p:nvPr/>
        </p:nvSpPr>
        <p:spPr>
          <a:xfrm>
            <a:off x="2444751" y="4683756"/>
            <a:ext cx="2336800" cy="830997"/>
          </a:xfrm>
          <a:prstGeom prst="rect">
            <a:avLst/>
          </a:prstGeom>
          <a:noFill/>
        </p:spPr>
        <p:txBody>
          <a:bodyPr wrap="square" rtlCol="0">
            <a:spAutoFit/>
          </a:bodyPr>
          <a:lstStyle/>
          <a:p>
            <a:pPr algn="ctr"/>
            <a:r>
              <a:rPr lang="en-US" b="1" dirty="0"/>
              <a:t>Intermediate FBP Image</a:t>
            </a:r>
          </a:p>
        </p:txBody>
      </p:sp>
      <p:sp>
        <p:nvSpPr>
          <p:cNvPr id="12" name="TextBox 11">
            <a:extLst>
              <a:ext uri="{FF2B5EF4-FFF2-40B4-BE49-F238E27FC236}">
                <a16:creationId xmlns:a16="http://schemas.microsoft.com/office/drawing/2014/main" id="{7C447C17-BC6C-B845-9DCB-89DF6F8B27DA}"/>
              </a:ext>
            </a:extLst>
          </p:cNvPr>
          <p:cNvSpPr txBox="1"/>
          <p:nvPr/>
        </p:nvSpPr>
        <p:spPr>
          <a:xfrm>
            <a:off x="342900" y="4683756"/>
            <a:ext cx="1732959" cy="830997"/>
          </a:xfrm>
          <a:prstGeom prst="rect">
            <a:avLst/>
          </a:prstGeom>
          <a:noFill/>
        </p:spPr>
        <p:txBody>
          <a:bodyPr wrap="square" rtlCol="0">
            <a:spAutoFit/>
          </a:bodyPr>
          <a:lstStyle/>
          <a:p>
            <a:pPr algn="ctr"/>
            <a:r>
              <a:rPr lang="en-US" b="1" dirty="0"/>
              <a:t>Few-view Sinogram</a:t>
            </a:r>
          </a:p>
        </p:txBody>
      </p:sp>
      <p:sp>
        <p:nvSpPr>
          <p:cNvPr id="16" name="TextBox 15">
            <a:extLst>
              <a:ext uri="{FF2B5EF4-FFF2-40B4-BE49-F238E27FC236}">
                <a16:creationId xmlns:a16="http://schemas.microsoft.com/office/drawing/2014/main" id="{A5BF685D-5382-6F40-A162-0D20ED624912}"/>
              </a:ext>
            </a:extLst>
          </p:cNvPr>
          <p:cNvSpPr txBox="1"/>
          <p:nvPr/>
        </p:nvSpPr>
        <p:spPr>
          <a:xfrm>
            <a:off x="5526602" y="4683756"/>
            <a:ext cx="2514170" cy="461665"/>
          </a:xfrm>
          <a:prstGeom prst="rect">
            <a:avLst/>
          </a:prstGeom>
          <a:noFill/>
        </p:spPr>
        <p:txBody>
          <a:bodyPr wrap="square" rtlCol="0">
            <a:spAutoFit/>
          </a:bodyPr>
          <a:lstStyle/>
          <a:p>
            <a:pPr algn="ctr"/>
            <a:r>
              <a:rPr lang="en-US" b="1" dirty="0" err="1"/>
              <a:t>FBPConvNet</a:t>
            </a:r>
            <a:endParaRPr lang="en-US" b="1" dirty="0"/>
          </a:p>
        </p:txBody>
      </p:sp>
      <p:sp>
        <p:nvSpPr>
          <p:cNvPr id="19" name="TextBox 18">
            <a:extLst>
              <a:ext uri="{FF2B5EF4-FFF2-40B4-BE49-F238E27FC236}">
                <a16:creationId xmlns:a16="http://schemas.microsoft.com/office/drawing/2014/main" id="{7B8A37F2-1EE0-DF40-8684-D0EA0F495EAC}"/>
              </a:ext>
            </a:extLst>
          </p:cNvPr>
          <p:cNvSpPr txBox="1"/>
          <p:nvPr/>
        </p:nvSpPr>
        <p:spPr>
          <a:xfrm>
            <a:off x="3248025" y="6211669"/>
            <a:ext cx="8943975" cy="523220"/>
          </a:xfrm>
          <a:prstGeom prst="rect">
            <a:avLst/>
          </a:prstGeom>
          <a:noFill/>
        </p:spPr>
        <p:txBody>
          <a:bodyPr wrap="square" rtlCol="0">
            <a:spAutoFit/>
          </a:bodyPr>
          <a:lstStyle/>
          <a:p>
            <a:r>
              <a:rPr lang="en-US" sz="1400" b="1" dirty="0">
                <a:solidFill>
                  <a:srgbClr val="FFC000"/>
                </a:solidFill>
              </a:rPr>
              <a:t>Jin KH,  McCann MT, </a:t>
            </a:r>
            <a:r>
              <a:rPr lang="en-US" sz="1400" b="1" dirty="0" err="1">
                <a:solidFill>
                  <a:srgbClr val="FFC000"/>
                </a:solidFill>
              </a:rPr>
              <a:t>Froustey</a:t>
            </a:r>
            <a:r>
              <a:rPr lang="en-US" sz="1400" b="1" dirty="0">
                <a:solidFill>
                  <a:srgbClr val="FFC000"/>
                </a:solidFill>
              </a:rPr>
              <a:t> E, Unser M: Deep Convolutional Neural Network for Inverse Problems in Imaging. IEEE Transactions on Image Processing 26(9):4509–4522, 2017</a:t>
            </a:r>
            <a:endParaRPr lang="en-US" sz="1400" b="1" baseline="30000" dirty="0">
              <a:solidFill>
                <a:srgbClr val="FFC000"/>
              </a:solidFill>
            </a:endParaRPr>
          </a:p>
        </p:txBody>
      </p:sp>
      <p:sp>
        <p:nvSpPr>
          <p:cNvPr id="29" name="TextBox 28">
            <a:extLst>
              <a:ext uri="{FF2B5EF4-FFF2-40B4-BE49-F238E27FC236}">
                <a16:creationId xmlns:a16="http://schemas.microsoft.com/office/drawing/2014/main" id="{A5BF685D-5382-6F40-A162-0D20ED624912}"/>
              </a:ext>
            </a:extLst>
          </p:cNvPr>
          <p:cNvSpPr txBox="1"/>
          <p:nvPr/>
        </p:nvSpPr>
        <p:spPr>
          <a:xfrm>
            <a:off x="9165528" y="4683756"/>
            <a:ext cx="2514170" cy="830997"/>
          </a:xfrm>
          <a:prstGeom prst="rect">
            <a:avLst/>
          </a:prstGeom>
          <a:noFill/>
        </p:spPr>
        <p:txBody>
          <a:bodyPr wrap="square" rtlCol="0">
            <a:spAutoFit/>
          </a:bodyPr>
          <a:lstStyle/>
          <a:p>
            <a:pPr algn="ctr"/>
            <a:r>
              <a:rPr lang="en-US" b="1" dirty="0"/>
              <a:t>Reconstructed Image</a:t>
            </a:r>
          </a:p>
        </p:txBody>
      </p:sp>
    </p:spTree>
    <p:extLst>
      <p:ext uri="{BB962C8B-B14F-4D97-AF65-F5344CB8AC3E}">
        <p14:creationId xmlns:p14="http://schemas.microsoft.com/office/powerpoint/2010/main" val="3019794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Outline</a:t>
            </a:r>
          </a:p>
        </p:txBody>
      </p:sp>
      <p:sp>
        <p:nvSpPr>
          <p:cNvPr id="4" name="Content Placeholder 2">
            <a:extLst>
              <a:ext uri="{FF2B5EF4-FFF2-40B4-BE49-F238E27FC236}">
                <a16:creationId xmlns:a16="http://schemas.microsoft.com/office/drawing/2014/main" id="{137B2B28-13D8-0244-9385-0282B19A0675}"/>
              </a:ext>
            </a:extLst>
          </p:cNvPr>
          <p:cNvSpPr txBox="1">
            <a:spLocks/>
          </p:cNvSpPr>
          <p:nvPr/>
        </p:nvSpPr>
        <p:spPr>
          <a:xfrm>
            <a:off x="1952822" y="2787865"/>
            <a:ext cx="8286356" cy="2300639"/>
          </a:xfrm>
          <a:prstGeom prst="rect">
            <a:avLst/>
          </a:prstGeom>
        </p:spPr>
        <p:txBody>
          <a:bodyPr vert="horz" anchor="t">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fontAlgn="auto">
              <a:spcAft>
                <a:spcPts val="0"/>
              </a:spcAft>
            </a:pPr>
            <a:r>
              <a:rPr lang="en-US" altLang="zh-CN" sz="3600" dirty="0">
                <a:ea typeface="ＭＳ Ｐゴシック" pitchFamily="116" charset="-128"/>
              </a:rPr>
              <a:t>Transposed Operation</a:t>
            </a:r>
          </a:p>
          <a:p>
            <a:pPr fontAlgn="auto">
              <a:spcAft>
                <a:spcPts val="0"/>
              </a:spcAft>
            </a:pPr>
            <a:r>
              <a:rPr lang="en-US" altLang="zh-CN" sz="3600" dirty="0">
                <a:ea typeface="ＭＳ Ｐゴシック" pitchFamily="116" charset="-128"/>
              </a:rPr>
              <a:t>Deep Denoising</a:t>
            </a:r>
          </a:p>
          <a:p>
            <a:pPr fontAlgn="auto">
              <a:spcAft>
                <a:spcPts val="0"/>
              </a:spcAft>
            </a:pPr>
            <a:r>
              <a:rPr lang="en-US" altLang="zh-CN" sz="3600" dirty="0">
                <a:solidFill>
                  <a:srgbClr val="FF0000"/>
                </a:solidFill>
                <a:ea typeface="ＭＳ Ｐゴシック" pitchFamily="116" charset="-128"/>
              </a:rPr>
              <a:t>Deep Reconstruction</a:t>
            </a:r>
          </a:p>
        </p:txBody>
      </p:sp>
    </p:spTree>
    <p:extLst>
      <p:ext uri="{BB962C8B-B14F-4D97-AF65-F5344CB8AC3E}">
        <p14:creationId xmlns:p14="http://schemas.microsoft.com/office/powerpoint/2010/main" val="3865851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CT Fourier Slide Theorem</a:t>
            </a:r>
          </a:p>
        </p:txBody>
      </p:sp>
      <p:sp>
        <p:nvSpPr>
          <p:cNvPr id="5" name="Oval 4"/>
          <p:cNvSpPr/>
          <p:nvPr/>
        </p:nvSpPr>
        <p:spPr bwMode="auto">
          <a:xfrm>
            <a:off x="7270094" y="3377988"/>
            <a:ext cx="1982459" cy="1982459"/>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algn="ctr" defTabSz="812209">
              <a:defRPr/>
            </a:pPr>
            <a:endParaRPr lang="en-US" sz="1776" b="1" dirty="0" err="1">
              <a:solidFill>
                <a:srgbClr val="FAFD00"/>
              </a:solidFill>
              <a:latin typeface="Arial"/>
              <a:ea typeface="ＭＳ Ｐゴシック"/>
            </a:endParaRPr>
          </a:p>
        </p:txBody>
      </p:sp>
      <p:pic>
        <p:nvPicPr>
          <p:cNvPr id="6" name="Picture 60" descr="C:\AAA\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85993" y="3356420"/>
            <a:ext cx="2030587" cy="203058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7" name="Straight Arrow Connector 105"/>
          <p:cNvSpPr>
            <a:spLocks noChangeShapeType="1"/>
          </p:cNvSpPr>
          <p:nvPr/>
        </p:nvSpPr>
        <p:spPr bwMode="auto">
          <a:xfrm flipV="1">
            <a:off x="3549058" y="4366999"/>
            <a:ext cx="2894709"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8" name="Straight Arrow Connector 105"/>
          <p:cNvSpPr>
            <a:spLocks noChangeShapeType="1"/>
          </p:cNvSpPr>
          <p:nvPr/>
        </p:nvSpPr>
        <p:spPr bwMode="auto">
          <a:xfrm flipV="1">
            <a:off x="6814919" y="4366999"/>
            <a:ext cx="2894709"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9" name="Straight Arrow Connector 105"/>
          <p:cNvSpPr>
            <a:spLocks noChangeShapeType="1"/>
          </p:cNvSpPr>
          <p:nvPr/>
        </p:nvSpPr>
        <p:spPr bwMode="auto">
          <a:xfrm rot="16200000" flipV="1">
            <a:off x="3722435" y="4193623"/>
            <a:ext cx="2547954"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10" name="Straight Arrow Connector 105"/>
          <p:cNvSpPr>
            <a:spLocks noChangeShapeType="1"/>
          </p:cNvSpPr>
          <p:nvPr/>
        </p:nvSpPr>
        <p:spPr bwMode="auto">
          <a:xfrm rot="16200000" flipV="1">
            <a:off x="6720759" y="3965182"/>
            <a:ext cx="3083024"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graphicFrame>
        <p:nvGraphicFramePr>
          <p:cNvPr id="11" name="对象 28"/>
          <p:cNvGraphicFramePr>
            <a:graphicFrameLocks noChangeAspect="1"/>
          </p:cNvGraphicFramePr>
          <p:nvPr/>
        </p:nvGraphicFramePr>
        <p:xfrm>
          <a:off x="6284841" y="4429047"/>
          <a:ext cx="211520" cy="228441"/>
        </p:xfrm>
        <a:graphic>
          <a:graphicData uri="http://schemas.openxmlformats.org/presentationml/2006/ole">
            <mc:AlternateContent xmlns:mc="http://schemas.openxmlformats.org/markup-compatibility/2006">
              <mc:Choice xmlns:v="urn:schemas-microsoft-com:vml" Requires="v">
                <p:oleObj name="Equation" r:id="rId3" imgW="177480" imgH="190440" progId="Equation.DSMT4">
                  <p:embed/>
                </p:oleObj>
              </mc:Choice>
              <mc:Fallback>
                <p:oleObj name="Equation" r:id="rId3" imgW="177480" imgH="190440" progId="Equation.DSMT4">
                  <p:embed/>
                  <p:pic>
                    <p:nvPicPr>
                      <p:cNvPr id="11" name="对象 28"/>
                      <p:cNvPicPr/>
                      <p:nvPr/>
                    </p:nvPicPr>
                    <p:blipFill>
                      <a:blip r:embed="rId4"/>
                      <a:stretch>
                        <a:fillRect/>
                      </a:stretch>
                    </p:blipFill>
                    <p:spPr>
                      <a:xfrm>
                        <a:off x="6284841" y="4429047"/>
                        <a:ext cx="211520" cy="228441"/>
                      </a:xfrm>
                      <a:prstGeom prst="rect">
                        <a:avLst/>
                      </a:prstGeom>
                    </p:spPr>
                  </p:pic>
                </p:oleObj>
              </mc:Fallback>
            </mc:AlternateContent>
          </a:graphicData>
        </a:graphic>
      </p:graphicFrame>
      <p:graphicFrame>
        <p:nvGraphicFramePr>
          <p:cNvPr id="12" name="对象 28"/>
          <p:cNvGraphicFramePr>
            <a:graphicFrameLocks noChangeAspect="1"/>
          </p:cNvGraphicFramePr>
          <p:nvPr/>
        </p:nvGraphicFramePr>
        <p:xfrm>
          <a:off x="5055208" y="2838420"/>
          <a:ext cx="224211" cy="289077"/>
        </p:xfrm>
        <a:graphic>
          <a:graphicData uri="http://schemas.openxmlformats.org/presentationml/2006/ole">
            <mc:AlternateContent xmlns:mc="http://schemas.openxmlformats.org/markup-compatibility/2006">
              <mc:Choice xmlns:v="urn:schemas-microsoft-com:vml" Requires="v">
                <p:oleObj name="Equation" r:id="rId5" imgW="190440" imgH="241200" progId="Equation.DSMT4">
                  <p:embed/>
                </p:oleObj>
              </mc:Choice>
              <mc:Fallback>
                <p:oleObj name="Equation" r:id="rId5" imgW="190440" imgH="241200" progId="Equation.DSMT4">
                  <p:embed/>
                  <p:pic>
                    <p:nvPicPr>
                      <p:cNvPr id="12" name="对象 28"/>
                      <p:cNvPicPr/>
                      <p:nvPr/>
                    </p:nvPicPr>
                    <p:blipFill>
                      <a:blip r:embed="rId6"/>
                      <a:stretch>
                        <a:fillRect/>
                      </a:stretch>
                    </p:blipFill>
                    <p:spPr>
                      <a:xfrm>
                        <a:off x="5055208" y="2838420"/>
                        <a:ext cx="224211" cy="289077"/>
                      </a:xfrm>
                      <a:prstGeom prst="rect">
                        <a:avLst/>
                      </a:prstGeom>
                    </p:spPr>
                  </p:pic>
                </p:oleObj>
              </mc:Fallback>
            </mc:AlternateContent>
          </a:graphicData>
        </a:graphic>
      </p:graphicFrame>
      <p:graphicFrame>
        <p:nvGraphicFramePr>
          <p:cNvPr id="13" name="对象 28"/>
          <p:cNvGraphicFramePr>
            <a:graphicFrameLocks noChangeAspect="1"/>
          </p:cNvGraphicFramePr>
          <p:nvPr/>
        </p:nvGraphicFramePr>
        <p:xfrm>
          <a:off x="9544639" y="4426197"/>
          <a:ext cx="211520" cy="228441"/>
        </p:xfrm>
        <a:graphic>
          <a:graphicData uri="http://schemas.openxmlformats.org/presentationml/2006/ole">
            <mc:AlternateContent xmlns:mc="http://schemas.openxmlformats.org/markup-compatibility/2006">
              <mc:Choice xmlns:v="urn:schemas-microsoft-com:vml" Requires="v">
                <p:oleObj name="Equation" r:id="rId7" imgW="177480" imgH="190440" progId="Equation.DSMT4">
                  <p:embed/>
                </p:oleObj>
              </mc:Choice>
              <mc:Fallback>
                <p:oleObj name="Equation" r:id="rId7" imgW="177480" imgH="190440" progId="Equation.DSMT4">
                  <p:embed/>
                  <p:pic>
                    <p:nvPicPr>
                      <p:cNvPr id="13" name="对象 28"/>
                      <p:cNvPicPr/>
                      <p:nvPr/>
                    </p:nvPicPr>
                    <p:blipFill>
                      <a:blip r:embed="rId8"/>
                      <a:stretch>
                        <a:fillRect/>
                      </a:stretch>
                    </p:blipFill>
                    <p:spPr>
                      <a:xfrm>
                        <a:off x="9544639" y="4426197"/>
                        <a:ext cx="211520" cy="228441"/>
                      </a:xfrm>
                      <a:prstGeom prst="rect">
                        <a:avLst/>
                      </a:prstGeom>
                    </p:spPr>
                  </p:pic>
                </p:oleObj>
              </mc:Fallback>
            </mc:AlternateContent>
          </a:graphicData>
        </a:graphic>
      </p:graphicFrame>
      <p:graphicFrame>
        <p:nvGraphicFramePr>
          <p:cNvPr id="14" name="对象 28"/>
          <p:cNvGraphicFramePr>
            <a:graphicFrameLocks noChangeAspect="1"/>
          </p:cNvGraphicFramePr>
          <p:nvPr/>
        </p:nvGraphicFramePr>
        <p:xfrm>
          <a:off x="8337991" y="2340646"/>
          <a:ext cx="179087" cy="228441"/>
        </p:xfrm>
        <a:graphic>
          <a:graphicData uri="http://schemas.openxmlformats.org/presentationml/2006/ole">
            <mc:AlternateContent xmlns:mc="http://schemas.openxmlformats.org/markup-compatibility/2006">
              <mc:Choice xmlns:v="urn:schemas-microsoft-com:vml" Requires="v">
                <p:oleObj name="Equation" r:id="rId9" imgW="152280" imgH="190440" progId="Equation.DSMT4">
                  <p:embed/>
                </p:oleObj>
              </mc:Choice>
              <mc:Fallback>
                <p:oleObj name="Equation" r:id="rId9" imgW="152280" imgH="190440" progId="Equation.DSMT4">
                  <p:embed/>
                  <p:pic>
                    <p:nvPicPr>
                      <p:cNvPr id="14" name="对象 28"/>
                      <p:cNvPicPr/>
                      <p:nvPr/>
                    </p:nvPicPr>
                    <p:blipFill>
                      <a:blip r:embed="rId10"/>
                      <a:stretch>
                        <a:fillRect/>
                      </a:stretch>
                    </p:blipFill>
                    <p:spPr>
                      <a:xfrm>
                        <a:off x="8337991" y="2340646"/>
                        <a:ext cx="179087" cy="228441"/>
                      </a:xfrm>
                      <a:prstGeom prst="rect">
                        <a:avLst/>
                      </a:prstGeom>
                    </p:spPr>
                  </p:pic>
                </p:oleObj>
              </mc:Fallback>
            </mc:AlternateContent>
          </a:graphicData>
        </a:graphic>
      </p:graphicFrame>
      <p:graphicFrame>
        <p:nvGraphicFramePr>
          <p:cNvPr id="15" name="对象 28"/>
          <p:cNvGraphicFramePr>
            <a:graphicFrameLocks noChangeAspect="1"/>
          </p:cNvGraphicFramePr>
          <p:nvPr/>
        </p:nvGraphicFramePr>
        <p:xfrm>
          <a:off x="6459823" y="2954899"/>
          <a:ext cx="135372" cy="259464"/>
        </p:xfrm>
        <a:graphic>
          <a:graphicData uri="http://schemas.openxmlformats.org/presentationml/2006/ole">
            <mc:AlternateContent xmlns:mc="http://schemas.openxmlformats.org/markup-compatibility/2006">
              <mc:Choice xmlns:v="urn:schemas-microsoft-com:vml" Requires="v">
                <p:oleObj name="Equation" r:id="rId11" imgW="114120" imgH="215640" progId="Equation.DSMT4">
                  <p:embed/>
                </p:oleObj>
              </mc:Choice>
              <mc:Fallback>
                <p:oleObj name="Equation" r:id="rId11" imgW="114120" imgH="215640" progId="Equation.DSMT4">
                  <p:embed/>
                  <p:pic>
                    <p:nvPicPr>
                      <p:cNvPr id="15" name="对象 28"/>
                      <p:cNvPicPr/>
                      <p:nvPr/>
                    </p:nvPicPr>
                    <p:blipFill>
                      <a:blip r:embed="rId12"/>
                      <a:stretch>
                        <a:fillRect/>
                      </a:stretch>
                    </p:blipFill>
                    <p:spPr>
                      <a:xfrm>
                        <a:off x="6459823" y="2954899"/>
                        <a:ext cx="135372" cy="259464"/>
                      </a:xfrm>
                      <a:prstGeom prst="rect">
                        <a:avLst/>
                      </a:prstGeom>
                    </p:spPr>
                  </p:pic>
                </p:oleObj>
              </mc:Fallback>
            </mc:AlternateContent>
          </a:graphicData>
        </a:graphic>
      </p:graphicFrame>
      <p:sp>
        <p:nvSpPr>
          <p:cNvPr id="16" name="Straight Arrow Connector 105"/>
          <p:cNvSpPr>
            <a:spLocks noChangeShapeType="1"/>
          </p:cNvSpPr>
          <p:nvPr/>
        </p:nvSpPr>
        <p:spPr bwMode="auto">
          <a:xfrm rot="18900000">
            <a:off x="3333459" y="4284649"/>
            <a:ext cx="3492610" cy="20443"/>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17" name="Arc 16"/>
          <p:cNvSpPr/>
          <p:nvPr/>
        </p:nvSpPr>
        <p:spPr bwMode="auto">
          <a:xfrm>
            <a:off x="4981038" y="3664756"/>
            <a:ext cx="1119312" cy="1421656"/>
          </a:xfrm>
          <a:prstGeom prst="arc">
            <a:avLst>
              <a:gd name="adj1" fmla="val 16909222"/>
              <a:gd name="adj2" fmla="val 21533365"/>
            </a:avLst>
          </a:prstGeom>
          <a:noFill/>
          <a:ln w="25400" cap="flat" cmpd="sng" algn="ctr">
            <a:solidFill>
              <a:srgbClr val="FFC000"/>
            </a:solidFill>
            <a:prstDash val="solid"/>
            <a:round/>
            <a:headEnd type="triangl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a:solidFill>
                <a:srgbClr val="000000"/>
              </a:solidFill>
              <a:latin typeface="Arial"/>
            </a:endParaRPr>
          </a:p>
        </p:txBody>
      </p:sp>
      <p:graphicFrame>
        <p:nvGraphicFramePr>
          <p:cNvPr id="18" name="对象 28"/>
          <p:cNvGraphicFramePr>
            <a:graphicFrameLocks noChangeAspect="1"/>
          </p:cNvGraphicFramePr>
          <p:nvPr/>
        </p:nvGraphicFramePr>
        <p:xfrm>
          <a:off x="6087784" y="3856464"/>
          <a:ext cx="210109" cy="290486"/>
        </p:xfrm>
        <a:graphic>
          <a:graphicData uri="http://schemas.openxmlformats.org/presentationml/2006/ole">
            <mc:AlternateContent xmlns:mc="http://schemas.openxmlformats.org/markup-compatibility/2006">
              <mc:Choice xmlns:v="urn:schemas-microsoft-com:vml" Requires="v">
                <p:oleObj name="Equation" r:id="rId13" imgW="177480" imgH="241200" progId="Equation.DSMT4">
                  <p:embed/>
                </p:oleObj>
              </mc:Choice>
              <mc:Fallback>
                <p:oleObj name="Equation" r:id="rId13" imgW="177480" imgH="241200" progId="Equation.DSMT4">
                  <p:embed/>
                  <p:pic>
                    <p:nvPicPr>
                      <p:cNvPr id="18" name="对象 28"/>
                      <p:cNvPicPr/>
                      <p:nvPr/>
                    </p:nvPicPr>
                    <p:blipFill>
                      <a:blip r:embed="rId14"/>
                      <a:stretch>
                        <a:fillRect/>
                      </a:stretch>
                    </p:blipFill>
                    <p:spPr>
                      <a:xfrm>
                        <a:off x="6087784" y="3856464"/>
                        <a:ext cx="210109" cy="290486"/>
                      </a:xfrm>
                      <a:prstGeom prst="rect">
                        <a:avLst/>
                      </a:prstGeom>
                    </p:spPr>
                  </p:pic>
                </p:oleObj>
              </mc:Fallback>
            </mc:AlternateContent>
          </a:graphicData>
        </a:graphic>
      </p:graphicFrame>
      <p:sp>
        <p:nvSpPr>
          <p:cNvPr id="19" name="Pie 18"/>
          <p:cNvSpPr/>
          <p:nvPr/>
        </p:nvSpPr>
        <p:spPr bwMode="auto">
          <a:xfrm rot="8100000">
            <a:off x="7293643" y="3534407"/>
            <a:ext cx="1940350" cy="1676577"/>
          </a:xfrm>
          <a:prstGeom prst="pie">
            <a:avLst>
              <a:gd name="adj1" fmla="val 0"/>
              <a:gd name="adj2" fmla="val 10757782"/>
            </a:avLst>
          </a:prstGeom>
          <a:solidFill>
            <a:srgbClr val="00B050">
              <a:alpha val="50000"/>
            </a:srgbClr>
          </a:soli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algn="ctr" defTabSz="812209">
              <a:defRPr/>
            </a:pPr>
            <a:endParaRPr lang="en-US" sz="1776" b="1" dirty="0" err="1">
              <a:solidFill>
                <a:srgbClr val="FAFD00"/>
              </a:solidFill>
              <a:latin typeface="Arial"/>
              <a:ea typeface="ＭＳ Ｐゴシック"/>
            </a:endParaRPr>
          </a:p>
        </p:txBody>
      </p:sp>
      <p:graphicFrame>
        <p:nvGraphicFramePr>
          <p:cNvPr id="20" name="对象 28"/>
          <p:cNvGraphicFramePr>
            <a:graphicFrameLocks noChangeAspect="1"/>
          </p:cNvGraphicFramePr>
          <p:nvPr/>
        </p:nvGraphicFramePr>
        <p:xfrm>
          <a:off x="9544641" y="3057696"/>
          <a:ext cx="255233" cy="289076"/>
        </p:xfrm>
        <a:graphic>
          <a:graphicData uri="http://schemas.openxmlformats.org/presentationml/2006/ole">
            <mc:AlternateContent xmlns:mc="http://schemas.openxmlformats.org/markup-compatibility/2006">
              <mc:Choice xmlns:v="urn:schemas-microsoft-com:vml" Requires="v">
                <p:oleObj name="Equation" r:id="rId15" imgW="215640" imgH="241200" progId="Equation.DSMT4">
                  <p:embed/>
                </p:oleObj>
              </mc:Choice>
              <mc:Fallback>
                <p:oleObj name="Equation" r:id="rId15" imgW="215640" imgH="241200" progId="Equation.DSMT4">
                  <p:embed/>
                  <p:pic>
                    <p:nvPicPr>
                      <p:cNvPr id="20" name="对象 28"/>
                      <p:cNvPicPr/>
                      <p:nvPr/>
                    </p:nvPicPr>
                    <p:blipFill>
                      <a:blip r:embed="rId16"/>
                      <a:stretch>
                        <a:fillRect/>
                      </a:stretch>
                    </p:blipFill>
                    <p:spPr>
                      <a:xfrm>
                        <a:off x="9544641" y="3057696"/>
                        <a:ext cx="255233" cy="289076"/>
                      </a:xfrm>
                      <a:prstGeom prst="rect">
                        <a:avLst/>
                      </a:prstGeom>
                    </p:spPr>
                  </p:pic>
                </p:oleObj>
              </mc:Fallback>
            </mc:AlternateContent>
          </a:graphicData>
        </a:graphic>
      </p:graphicFrame>
      <p:graphicFrame>
        <p:nvGraphicFramePr>
          <p:cNvPr id="21" name="对象 28"/>
          <p:cNvGraphicFramePr>
            <a:graphicFrameLocks noChangeAspect="1"/>
          </p:cNvGraphicFramePr>
          <p:nvPr/>
        </p:nvGraphicFramePr>
        <p:xfrm>
          <a:off x="4250427" y="5696626"/>
          <a:ext cx="896843" cy="365224"/>
        </p:xfrm>
        <a:graphic>
          <a:graphicData uri="http://schemas.openxmlformats.org/presentationml/2006/ole">
            <mc:AlternateContent xmlns:mc="http://schemas.openxmlformats.org/markup-compatibility/2006">
              <mc:Choice xmlns:v="urn:schemas-microsoft-com:vml" Requires="v">
                <p:oleObj name="Equation" r:id="rId17" imgW="761760" imgH="304560" progId="Equation.DSMT4">
                  <p:embed/>
                </p:oleObj>
              </mc:Choice>
              <mc:Fallback>
                <p:oleObj name="Equation" r:id="rId17" imgW="761760" imgH="304560" progId="Equation.DSMT4">
                  <p:embed/>
                  <p:pic>
                    <p:nvPicPr>
                      <p:cNvPr id="21" name="对象 28"/>
                      <p:cNvPicPr/>
                      <p:nvPr/>
                    </p:nvPicPr>
                    <p:blipFill>
                      <a:blip r:embed="rId18"/>
                      <a:stretch>
                        <a:fillRect/>
                      </a:stretch>
                    </p:blipFill>
                    <p:spPr>
                      <a:xfrm>
                        <a:off x="4250427" y="5696626"/>
                        <a:ext cx="896843" cy="365224"/>
                      </a:xfrm>
                      <a:prstGeom prst="rect">
                        <a:avLst/>
                      </a:prstGeom>
                    </p:spPr>
                  </p:pic>
                </p:oleObj>
              </mc:Fallback>
            </mc:AlternateContent>
          </a:graphicData>
        </a:graphic>
      </p:graphicFrame>
      <p:graphicFrame>
        <p:nvGraphicFramePr>
          <p:cNvPr id="22" name="对象 28"/>
          <p:cNvGraphicFramePr>
            <a:graphicFrameLocks noChangeAspect="1"/>
          </p:cNvGraphicFramePr>
          <p:nvPr/>
        </p:nvGraphicFramePr>
        <p:xfrm>
          <a:off x="7491912" y="5696626"/>
          <a:ext cx="2077122" cy="365223"/>
        </p:xfrm>
        <a:graphic>
          <a:graphicData uri="http://schemas.openxmlformats.org/presentationml/2006/ole">
            <mc:AlternateContent xmlns:mc="http://schemas.openxmlformats.org/markup-compatibility/2006">
              <mc:Choice xmlns:v="urn:schemas-microsoft-com:vml" Requires="v">
                <p:oleObj name="Equation" r:id="rId19" imgW="1765080" imgH="304560" progId="Equation.DSMT4">
                  <p:embed/>
                </p:oleObj>
              </mc:Choice>
              <mc:Fallback>
                <p:oleObj name="Equation" r:id="rId19" imgW="1765080" imgH="304560" progId="Equation.DSMT4">
                  <p:embed/>
                  <p:pic>
                    <p:nvPicPr>
                      <p:cNvPr id="22" name="对象 28"/>
                      <p:cNvPicPr/>
                      <p:nvPr/>
                    </p:nvPicPr>
                    <p:blipFill>
                      <a:blip r:embed="rId20"/>
                      <a:stretch>
                        <a:fillRect/>
                      </a:stretch>
                    </p:blipFill>
                    <p:spPr>
                      <a:xfrm>
                        <a:off x="7491912" y="5696626"/>
                        <a:ext cx="2077122" cy="365223"/>
                      </a:xfrm>
                      <a:prstGeom prst="rect">
                        <a:avLst/>
                      </a:prstGeom>
                    </p:spPr>
                  </p:pic>
                </p:oleObj>
              </mc:Fallback>
            </mc:AlternateContent>
          </a:graphicData>
        </a:graphic>
      </p:graphicFrame>
      <p:graphicFrame>
        <p:nvGraphicFramePr>
          <p:cNvPr id="23" name="对象 28"/>
          <p:cNvGraphicFramePr>
            <a:graphicFrameLocks noChangeAspect="1"/>
          </p:cNvGraphicFramePr>
          <p:nvPr/>
        </p:nvGraphicFramePr>
        <p:xfrm>
          <a:off x="3790322" y="2889185"/>
          <a:ext cx="180497" cy="228441"/>
        </p:xfrm>
        <a:graphic>
          <a:graphicData uri="http://schemas.openxmlformats.org/presentationml/2006/ole">
            <mc:AlternateContent xmlns:mc="http://schemas.openxmlformats.org/markup-compatibility/2006">
              <mc:Choice xmlns:v="urn:schemas-microsoft-com:vml" Requires="v">
                <p:oleObj name="Equation" r:id="rId21" imgW="152280" imgH="190440" progId="Equation.DSMT4">
                  <p:embed/>
                </p:oleObj>
              </mc:Choice>
              <mc:Fallback>
                <p:oleObj name="Equation" r:id="rId21" imgW="152280" imgH="190440" progId="Equation.DSMT4">
                  <p:embed/>
                  <p:pic>
                    <p:nvPicPr>
                      <p:cNvPr id="23" name="对象 28"/>
                      <p:cNvPicPr/>
                      <p:nvPr/>
                    </p:nvPicPr>
                    <p:blipFill>
                      <a:blip r:embed="rId22"/>
                      <a:stretch>
                        <a:fillRect/>
                      </a:stretch>
                    </p:blipFill>
                    <p:spPr>
                      <a:xfrm>
                        <a:off x="3790322" y="2889185"/>
                        <a:ext cx="180497" cy="228441"/>
                      </a:xfrm>
                      <a:prstGeom prst="rect">
                        <a:avLst/>
                      </a:prstGeom>
                    </p:spPr>
                  </p:pic>
                </p:oleObj>
              </mc:Fallback>
            </mc:AlternateContent>
          </a:graphicData>
        </a:graphic>
      </p:graphicFrame>
      <p:sp>
        <p:nvSpPr>
          <p:cNvPr id="24" name="Title 1"/>
          <p:cNvSpPr txBox="1">
            <a:spLocks/>
          </p:cNvSpPr>
          <p:nvPr/>
        </p:nvSpPr>
        <p:spPr bwMode="auto">
          <a:xfrm>
            <a:off x="5339347" y="6069981"/>
            <a:ext cx="2022269"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81224" tIns="40611" rIns="81224" bIns="40611" numCol="1" anchor="ctr" anchorCtr="0" compatLnSpc="1">
            <a:prstTxWarp prst="textNoShape">
              <a:avLst/>
            </a:prstTxWarp>
          </a:bodyPr>
          <a:lst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defTabSz="915680" eaLnBrk="1" hangingPunct="1">
              <a:defRPr/>
            </a:pPr>
            <a:r>
              <a:rPr lang="en-US" sz="1776" b="0" kern="0" dirty="0">
                <a:solidFill>
                  <a:srgbClr val="000000"/>
                </a:solidFill>
                <a:latin typeface="Arial"/>
                <a:ea typeface="ＭＳ Ｐゴシック"/>
              </a:rPr>
              <a:t>2D Fourier Transform</a:t>
            </a:r>
          </a:p>
        </p:txBody>
      </p:sp>
      <p:cxnSp>
        <p:nvCxnSpPr>
          <p:cNvPr id="25" name="Curved Connector 24"/>
          <p:cNvCxnSpPr>
            <a:endCxn id="19" idx="1"/>
          </p:cNvCxnSpPr>
          <p:nvPr/>
        </p:nvCxnSpPr>
        <p:spPr bwMode="auto">
          <a:xfrm>
            <a:off x="4454631" y="2422927"/>
            <a:ext cx="3216427" cy="1357011"/>
          </a:xfrm>
          <a:prstGeom prst="curvedConnector2">
            <a:avLst/>
          </a:prstGeom>
          <a:solidFill>
            <a:schemeClr val="accent1"/>
          </a:solidFill>
          <a:ln w="127000" cap="flat" cmpd="sng" algn="ctr">
            <a:solidFill>
              <a:srgbClr val="00B0F0">
                <a:alpha val="50000"/>
              </a:srgbClr>
            </a:solidFill>
            <a:prstDash val="solid"/>
            <a:round/>
            <a:headEnd type="none" w="med" len="med"/>
            <a:tailEnd type="triangle"/>
          </a:ln>
          <a:effectLst/>
        </p:spPr>
      </p:cxnSp>
      <p:sp>
        <p:nvSpPr>
          <p:cNvPr id="26" name="Arc 25"/>
          <p:cNvSpPr/>
          <p:nvPr/>
        </p:nvSpPr>
        <p:spPr bwMode="auto">
          <a:xfrm>
            <a:off x="8193240" y="3924832"/>
            <a:ext cx="761887" cy="834463"/>
          </a:xfrm>
          <a:prstGeom prst="arc">
            <a:avLst>
              <a:gd name="adj1" fmla="val 16909222"/>
              <a:gd name="adj2" fmla="val 21533365"/>
            </a:avLst>
          </a:prstGeom>
          <a:noFill/>
          <a:ln w="25400" cap="flat" cmpd="sng" algn="ctr">
            <a:solidFill>
              <a:srgbClr val="FFC000"/>
            </a:solidFill>
            <a:prstDash val="solid"/>
            <a:round/>
            <a:headEnd type="triangl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a:solidFill>
                <a:srgbClr val="000000"/>
              </a:solidFill>
              <a:latin typeface="Arial"/>
            </a:endParaRPr>
          </a:p>
        </p:txBody>
      </p:sp>
      <p:graphicFrame>
        <p:nvGraphicFramePr>
          <p:cNvPr id="27" name="对象 28"/>
          <p:cNvGraphicFramePr>
            <a:graphicFrameLocks noChangeAspect="1"/>
          </p:cNvGraphicFramePr>
          <p:nvPr/>
        </p:nvGraphicFramePr>
        <p:xfrm>
          <a:off x="8574749" y="4047734"/>
          <a:ext cx="210109" cy="290486"/>
        </p:xfrm>
        <a:graphic>
          <a:graphicData uri="http://schemas.openxmlformats.org/presentationml/2006/ole">
            <mc:AlternateContent xmlns:mc="http://schemas.openxmlformats.org/markup-compatibility/2006">
              <mc:Choice xmlns:v="urn:schemas-microsoft-com:vml" Requires="v">
                <p:oleObj name="Equation" r:id="rId23" imgW="177480" imgH="241200" progId="Equation.DSMT4">
                  <p:embed/>
                </p:oleObj>
              </mc:Choice>
              <mc:Fallback>
                <p:oleObj name="Equation" r:id="rId23" imgW="177480" imgH="241200" progId="Equation.DSMT4">
                  <p:embed/>
                  <p:pic>
                    <p:nvPicPr>
                      <p:cNvPr id="27" name="对象 28"/>
                      <p:cNvPicPr/>
                      <p:nvPr/>
                    </p:nvPicPr>
                    <p:blipFill>
                      <a:blip r:embed="rId14"/>
                      <a:stretch>
                        <a:fillRect/>
                      </a:stretch>
                    </p:blipFill>
                    <p:spPr>
                      <a:xfrm>
                        <a:off x="8574749" y="4047734"/>
                        <a:ext cx="210109" cy="290486"/>
                      </a:xfrm>
                      <a:prstGeom prst="rect">
                        <a:avLst/>
                      </a:prstGeom>
                    </p:spPr>
                  </p:pic>
                </p:oleObj>
              </mc:Fallback>
            </mc:AlternateContent>
          </a:graphicData>
        </a:graphic>
      </p:graphicFrame>
      <p:cxnSp>
        <p:nvCxnSpPr>
          <p:cNvPr id="28" name="Straight Connector 27"/>
          <p:cNvCxnSpPr/>
          <p:nvPr/>
        </p:nvCxnSpPr>
        <p:spPr bwMode="auto">
          <a:xfrm>
            <a:off x="5279418" y="5879236"/>
            <a:ext cx="2110964" cy="0"/>
          </a:xfrm>
          <a:prstGeom prst="line">
            <a:avLst/>
          </a:prstGeom>
          <a:solidFill>
            <a:schemeClr val="accent1"/>
          </a:solidFill>
          <a:ln w="127000" cap="flat" cmpd="sng" algn="ctr">
            <a:solidFill>
              <a:srgbClr val="00B0F0">
                <a:alpha val="50000"/>
              </a:srgbClr>
            </a:solidFill>
            <a:prstDash val="solid"/>
            <a:round/>
            <a:headEnd type="triangle" w="med" len="med"/>
            <a:tailEnd type="triangle" w="med" len="med"/>
          </a:ln>
          <a:effectLst/>
        </p:spPr>
      </p:cxnSp>
      <p:sp>
        <p:nvSpPr>
          <p:cNvPr id="29" name="Title 1"/>
          <p:cNvSpPr txBox="1">
            <a:spLocks/>
          </p:cNvSpPr>
          <p:nvPr/>
        </p:nvSpPr>
        <p:spPr bwMode="auto">
          <a:xfrm>
            <a:off x="5922635" y="2244747"/>
            <a:ext cx="2179326"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567" tIns="45784" rIns="91567" bIns="45784" numCol="1" anchor="ctr" anchorCtr="0" compatLnSpc="1">
            <a:prstTxWarp prst="textNoShape">
              <a:avLst/>
            </a:prstTxWarp>
          </a:bodyPr>
          <a:lstStyle>
            <a:lvl1pPr algn="ctr" rtl="0" fontAlgn="base">
              <a:spcBef>
                <a:spcPct val="0"/>
              </a:spcBef>
              <a:spcAft>
                <a:spcPct val="0"/>
              </a:spcAft>
              <a:defRPr sz="3548" b="1">
                <a:solidFill>
                  <a:schemeClr val="tx1"/>
                </a:solidFill>
                <a:latin typeface="+mj-lt"/>
                <a:ea typeface="+mj-ea"/>
                <a:cs typeface="+mj-cs"/>
              </a:defRPr>
            </a:lvl1pPr>
            <a:lvl2pPr algn="l" rtl="0" fontAlgn="base">
              <a:spcBef>
                <a:spcPct val="0"/>
              </a:spcBef>
              <a:spcAft>
                <a:spcPct val="0"/>
              </a:spcAft>
              <a:defRPr sz="3903">
                <a:solidFill>
                  <a:srgbClr val="691638"/>
                </a:solidFill>
                <a:latin typeface="Arial" charset="0"/>
                <a:ea typeface="ＭＳ Ｐゴシック" pitchFamily="116" charset="-128"/>
              </a:defRPr>
            </a:lvl2pPr>
            <a:lvl3pPr algn="l" rtl="0" fontAlgn="base">
              <a:spcBef>
                <a:spcPct val="0"/>
              </a:spcBef>
              <a:spcAft>
                <a:spcPct val="0"/>
              </a:spcAft>
              <a:defRPr sz="3903">
                <a:solidFill>
                  <a:srgbClr val="691638"/>
                </a:solidFill>
                <a:latin typeface="Arial" charset="0"/>
                <a:ea typeface="ＭＳ Ｐゴシック" pitchFamily="116" charset="-128"/>
              </a:defRPr>
            </a:lvl3pPr>
            <a:lvl4pPr algn="l" rtl="0" fontAlgn="base">
              <a:spcBef>
                <a:spcPct val="0"/>
              </a:spcBef>
              <a:spcAft>
                <a:spcPct val="0"/>
              </a:spcAft>
              <a:defRPr sz="3903">
                <a:solidFill>
                  <a:srgbClr val="691638"/>
                </a:solidFill>
                <a:latin typeface="Arial" charset="0"/>
                <a:ea typeface="ＭＳ Ｐゴシック" pitchFamily="116" charset="-128"/>
              </a:defRPr>
            </a:lvl4pPr>
            <a:lvl5pPr algn="l" rtl="0" fontAlgn="base">
              <a:spcBef>
                <a:spcPct val="0"/>
              </a:spcBef>
              <a:spcAft>
                <a:spcPct val="0"/>
              </a:spcAft>
              <a:defRPr sz="3903">
                <a:solidFill>
                  <a:srgbClr val="691638"/>
                </a:solidFill>
                <a:latin typeface="Arial" charset="0"/>
                <a:ea typeface="ＭＳ Ｐゴシック" pitchFamily="116" charset="-128"/>
              </a:defRPr>
            </a:lvl5pPr>
            <a:lvl6pPr marL="405536" algn="l" rtl="0" fontAlgn="base">
              <a:spcBef>
                <a:spcPct val="0"/>
              </a:spcBef>
              <a:spcAft>
                <a:spcPct val="0"/>
              </a:spcAft>
              <a:defRPr sz="3903">
                <a:solidFill>
                  <a:srgbClr val="691638"/>
                </a:solidFill>
                <a:latin typeface="Arial" charset="0"/>
                <a:ea typeface="ＭＳ Ｐゴシック" pitchFamily="116" charset="-128"/>
              </a:defRPr>
            </a:lvl6pPr>
            <a:lvl7pPr marL="811073" algn="l" rtl="0" fontAlgn="base">
              <a:spcBef>
                <a:spcPct val="0"/>
              </a:spcBef>
              <a:spcAft>
                <a:spcPct val="0"/>
              </a:spcAft>
              <a:defRPr sz="3903">
                <a:solidFill>
                  <a:srgbClr val="691638"/>
                </a:solidFill>
                <a:latin typeface="Arial" charset="0"/>
                <a:ea typeface="ＭＳ Ｐゴシック" pitchFamily="116" charset="-128"/>
              </a:defRPr>
            </a:lvl7pPr>
            <a:lvl8pPr marL="1216609" algn="l" rtl="0" fontAlgn="base">
              <a:spcBef>
                <a:spcPct val="0"/>
              </a:spcBef>
              <a:spcAft>
                <a:spcPct val="0"/>
              </a:spcAft>
              <a:defRPr sz="3903">
                <a:solidFill>
                  <a:srgbClr val="691638"/>
                </a:solidFill>
                <a:latin typeface="Arial" charset="0"/>
                <a:ea typeface="ＭＳ Ｐゴシック" pitchFamily="116" charset="-128"/>
              </a:defRPr>
            </a:lvl8pPr>
            <a:lvl9pPr marL="1622146" algn="l" rtl="0" fontAlgn="base">
              <a:spcBef>
                <a:spcPct val="0"/>
              </a:spcBef>
              <a:spcAft>
                <a:spcPct val="0"/>
              </a:spcAft>
              <a:defRPr sz="3903">
                <a:solidFill>
                  <a:srgbClr val="691638"/>
                </a:solidFill>
                <a:latin typeface="Arial" charset="0"/>
                <a:ea typeface="ＭＳ Ｐゴシック" pitchFamily="116" charset="-128"/>
              </a:defRPr>
            </a:lvl9pPr>
          </a:lstStyle>
          <a:p>
            <a:pPr defTabSz="915680" eaLnBrk="1" hangingPunct="1">
              <a:defRPr/>
            </a:pPr>
            <a:r>
              <a:rPr lang="en-US" sz="1776" b="0" kern="0">
                <a:solidFill>
                  <a:srgbClr val="000000"/>
                </a:solidFill>
                <a:latin typeface="Arial"/>
                <a:ea typeface="ＭＳ Ｐゴシック"/>
              </a:rPr>
              <a:t>1D Fourier Transform</a:t>
            </a:r>
            <a:endParaRPr lang="en-US" sz="1776" b="0" kern="0" dirty="0">
              <a:solidFill>
                <a:srgbClr val="000000"/>
              </a:solidFill>
              <a:latin typeface="Arial"/>
              <a:ea typeface="ＭＳ Ｐゴシック"/>
            </a:endParaRPr>
          </a:p>
        </p:txBody>
      </p:sp>
      <p:sp>
        <p:nvSpPr>
          <p:cNvPr id="30" name="Straight Arrow Connector 105"/>
          <p:cNvSpPr>
            <a:spLocks noChangeShapeType="1"/>
          </p:cNvSpPr>
          <p:nvPr/>
        </p:nvSpPr>
        <p:spPr bwMode="auto">
          <a:xfrm rot="13500000" flipV="1">
            <a:off x="3220881" y="4340734"/>
            <a:ext cx="3502598"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graphicFrame>
        <p:nvGraphicFramePr>
          <p:cNvPr id="31" name="对象 28"/>
          <p:cNvGraphicFramePr>
            <a:graphicFrameLocks noChangeAspect="1"/>
          </p:cNvGraphicFramePr>
          <p:nvPr/>
        </p:nvGraphicFramePr>
        <p:xfrm>
          <a:off x="2959287" y="2042554"/>
          <a:ext cx="826336" cy="366634"/>
        </p:xfrm>
        <a:graphic>
          <a:graphicData uri="http://schemas.openxmlformats.org/presentationml/2006/ole">
            <mc:AlternateContent xmlns:mc="http://schemas.openxmlformats.org/markup-compatibility/2006">
              <mc:Choice xmlns:v="urn:schemas-microsoft-com:vml" Requires="v">
                <p:oleObj name="Equation" r:id="rId24" imgW="698400" imgH="304560" progId="Equation.DSMT4">
                  <p:embed/>
                </p:oleObj>
              </mc:Choice>
              <mc:Fallback>
                <p:oleObj name="Equation" r:id="rId24" imgW="698400" imgH="304560" progId="Equation.DSMT4">
                  <p:embed/>
                  <p:pic>
                    <p:nvPicPr>
                      <p:cNvPr id="31" name="对象 28"/>
                      <p:cNvPicPr/>
                      <p:nvPr/>
                    </p:nvPicPr>
                    <p:blipFill>
                      <a:blip r:embed="rId25"/>
                      <a:stretch>
                        <a:fillRect/>
                      </a:stretch>
                    </p:blipFill>
                    <p:spPr>
                      <a:xfrm>
                        <a:off x="2959287" y="2042554"/>
                        <a:ext cx="826336" cy="366634"/>
                      </a:xfrm>
                      <a:prstGeom prst="rect">
                        <a:avLst/>
                      </a:prstGeom>
                    </p:spPr>
                  </p:pic>
                </p:oleObj>
              </mc:Fallback>
            </mc:AlternateContent>
          </a:graphicData>
        </a:graphic>
      </p:graphicFrame>
      <p:sp>
        <p:nvSpPr>
          <p:cNvPr id="32" name="Title 1"/>
          <p:cNvSpPr txBox="1">
            <a:spLocks/>
          </p:cNvSpPr>
          <p:nvPr/>
        </p:nvSpPr>
        <p:spPr bwMode="auto">
          <a:xfrm>
            <a:off x="3042633" y="4402157"/>
            <a:ext cx="869053"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81224" tIns="40611" rIns="81224" bIns="40611" numCol="1" anchor="ctr" anchorCtr="0" compatLnSpc="1">
            <a:prstTxWarp prst="textNoShape">
              <a:avLst/>
            </a:prstTxWarp>
          </a:bodyPr>
          <a:lst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defTabSz="915680" eaLnBrk="1" hangingPunct="1">
              <a:defRPr/>
            </a:pPr>
            <a:r>
              <a:rPr lang="en-US" sz="1776" b="0" kern="0" dirty="0">
                <a:solidFill>
                  <a:srgbClr val="000000"/>
                </a:solidFill>
                <a:latin typeface="Arial"/>
                <a:ea typeface="ＭＳ Ｐゴシック"/>
              </a:rPr>
              <a:t>X-rays</a:t>
            </a:r>
          </a:p>
        </p:txBody>
      </p:sp>
      <p:sp>
        <p:nvSpPr>
          <p:cNvPr id="33" name="Freeform 32"/>
          <p:cNvSpPr/>
          <p:nvPr/>
        </p:nvSpPr>
        <p:spPr bwMode="auto">
          <a:xfrm flipH="1">
            <a:off x="3092388" y="2470115"/>
            <a:ext cx="1516203" cy="1542486"/>
          </a:xfrm>
          <a:custGeom>
            <a:avLst/>
            <a:gdLst>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24038 w 2185988"/>
              <a:gd name="connsiteY11" fmla="*/ 504825 h 2171700"/>
              <a:gd name="connsiteX12" fmla="*/ 1938338 w 2185988"/>
              <a:gd name="connsiteY12" fmla="*/ 633412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2066926 w 2185988"/>
              <a:gd name="connsiteY11" fmla="*/ 361950 h 2171700"/>
              <a:gd name="connsiteX12" fmla="*/ 1938338 w 2185988"/>
              <a:gd name="connsiteY12" fmla="*/ 633412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2066926 w 2185988"/>
              <a:gd name="connsiteY11" fmla="*/ 361950 h 2171700"/>
              <a:gd name="connsiteX12" fmla="*/ 2009775 w 2185988"/>
              <a:gd name="connsiteY12" fmla="*/ 590550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85950 w 2185988"/>
              <a:gd name="connsiteY11" fmla="*/ 347662 h 2171700"/>
              <a:gd name="connsiteX12" fmla="*/ 2066926 w 2185988"/>
              <a:gd name="connsiteY12" fmla="*/ 361950 h 2171700"/>
              <a:gd name="connsiteX13" fmla="*/ 2009775 w 2185988"/>
              <a:gd name="connsiteY13" fmla="*/ 590550 h 2171700"/>
              <a:gd name="connsiteX14" fmla="*/ 2024063 w 2185988"/>
              <a:gd name="connsiteY14" fmla="*/ 781050 h 2171700"/>
              <a:gd name="connsiteX15" fmla="*/ 2085975 w 2185988"/>
              <a:gd name="connsiteY15" fmla="*/ 952500 h 2171700"/>
              <a:gd name="connsiteX16" fmla="*/ 2152650 w 2185988"/>
              <a:gd name="connsiteY16" fmla="*/ 1152525 h 2171700"/>
              <a:gd name="connsiteX17" fmla="*/ 2185988 w 2185988"/>
              <a:gd name="connsiteY17" fmla="*/ 1428750 h 2171700"/>
              <a:gd name="connsiteX18" fmla="*/ 2171700 w 2185988"/>
              <a:gd name="connsiteY18" fmla="*/ 1609725 h 2171700"/>
              <a:gd name="connsiteX19" fmla="*/ 2124075 w 2185988"/>
              <a:gd name="connsiteY19" fmla="*/ 1804987 h 2171700"/>
              <a:gd name="connsiteX20" fmla="*/ 2038350 w 2185988"/>
              <a:gd name="connsiteY20" fmla="*/ 1981200 h 2171700"/>
              <a:gd name="connsiteX21" fmla="*/ 1957388 w 2185988"/>
              <a:gd name="connsiteY21" fmla="*/ 2100262 h 2171700"/>
              <a:gd name="connsiteX22" fmla="*/ 1895475 w 2185988"/>
              <a:gd name="connsiteY22"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914525 w 2185988"/>
              <a:gd name="connsiteY11" fmla="*/ 290512 h 2171700"/>
              <a:gd name="connsiteX12" fmla="*/ 2066926 w 2185988"/>
              <a:gd name="connsiteY12" fmla="*/ 361950 h 2171700"/>
              <a:gd name="connsiteX13" fmla="*/ 2009775 w 2185988"/>
              <a:gd name="connsiteY13" fmla="*/ 590550 h 2171700"/>
              <a:gd name="connsiteX14" fmla="*/ 2024063 w 2185988"/>
              <a:gd name="connsiteY14" fmla="*/ 781050 h 2171700"/>
              <a:gd name="connsiteX15" fmla="*/ 2085975 w 2185988"/>
              <a:gd name="connsiteY15" fmla="*/ 952500 h 2171700"/>
              <a:gd name="connsiteX16" fmla="*/ 2152650 w 2185988"/>
              <a:gd name="connsiteY16" fmla="*/ 1152525 h 2171700"/>
              <a:gd name="connsiteX17" fmla="*/ 2185988 w 2185988"/>
              <a:gd name="connsiteY17" fmla="*/ 1428750 h 2171700"/>
              <a:gd name="connsiteX18" fmla="*/ 2171700 w 2185988"/>
              <a:gd name="connsiteY18" fmla="*/ 1609725 h 2171700"/>
              <a:gd name="connsiteX19" fmla="*/ 2124075 w 2185988"/>
              <a:gd name="connsiteY19" fmla="*/ 1804987 h 2171700"/>
              <a:gd name="connsiteX20" fmla="*/ 2038350 w 2185988"/>
              <a:gd name="connsiteY20" fmla="*/ 1981200 h 2171700"/>
              <a:gd name="connsiteX21" fmla="*/ 1957388 w 2185988"/>
              <a:gd name="connsiteY21" fmla="*/ 2100262 h 2171700"/>
              <a:gd name="connsiteX22" fmla="*/ 1895475 w 21859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914525 w 2224088"/>
              <a:gd name="connsiteY11" fmla="*/ 290512 h 2171700"/>
              <a:gd name="connsiteX12" fmla="*/ 2066926 w 2224088"/>
              <a:gd name="connsiteY12" fmla="*/ 361950 h 2171700"/>
              <a:gd name="connsiteX13" fmla="*/ 2224088 w 2224088"/>
              <a:gd name="connsiteY13" fmla="*/ 604837 h 2171700"/>
              <a:gd name="connsiteX14" fmla="*/ 2024063 w 2224088"/>
              <a:gd name="connsiteY14" fmla="*/ 781050 h 2171700"/>
              <a:gd name="connsiteX15" fmla="*/ 2085975 w 2224088"/>
              <a:gd name="connsiteY15" fmla="*/ 952500 h 2171700"/>
              <a:gd name="connsiteX16" fmla="*/ 2152650 w 2224088"/>
              <a:gd name="connsiteY16" fmla="*/ 1152525 h 2171700"/>
              <a:gd name="connsiteX17" fmla="*/ 2185988 w 2224088"/>
              <a:gd name="connsiteY17" fmla="*/ 1428750 h 2171700"/>
              <a:gd name="connsiteX18" fmla="*/ 2171700 w 2224088"/>
              <a:gd name="connsiteY18" fmla="*/ 1609725 h 2171700"/>
              <a:gd name="connsiteX19" fmla="*/ 2124075 w 2224088"/>
              <a:gd name="connsiteY19" fmla="*/ 1804987 h 2171700"/>
              <a:gd name="connsiteX20" fmla="*/ 2038350 w 2224088"/>
              <a:gd name="connsiteY20" fmla="*/ 1981200 h 2171700"/>
              <a:gd name="connsiteX21" fmla="*/ 1957388 w 2224088"/>
              <a:gd name="connsiteY21" fmla="*/ 2100262 h 2171700"/>
              <a:gd name="connsiteX22" fmla="*/ 1895475 w 22240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224088 w 2224088"/>
              <a:gd name="connsiteY13" fmla="*/ 604837 h 2171700"/>
              <a:gd name="connsiteX14" fmla="*/ 2024063 w 2224088"/>
              <a:gd name="connsiteY14" fmla="*/ 781050 h 2171700"/>
              <a:gd name="connsiteX15" fmla="*/ 2085975 w 2224088"/>
              <a:gd name="connsiteY15" fmla="*/ 952500 h 2171700"/>
              <a:gd name="connsiteX16" fmla="*/ 2152650 w 2224088"/>
              <a:gd name="connsiteY16" fmla="*/ 1152525 h 2171700"/>
              <a:gd name="connsiteX17" fmla="*/ 2185988 w 2224088"/>
              <a:gd name="connsiteY17" fmla="*/ 1428750 h 2171700"/>
              <a:gd name="connsiteX18" fmla="*/ 2171700 w 2224088"/>
              <a:gd name="connsiteY18" fmla="*/ 1609725 h 2171700"/>
              <a:gd name="connsiteX19" fmla="*/ 2124075 w 2224088"/>
              <a:gd name="connsiteY19" fmla="*/ 1804987 h 2171700"/>
              <a:gd name="connsiteX20" fmla="*/ 2038350 w 2224088"/>
              <a:gd name="connsiteY20" fmla="*/ 1981200 h 2171700"/>
              <a:gd name="connsiteX21" fmla="*/ 1957388 w 2224088"/>
              <a:gd name="connsiteY21" fmla="*/ 2100262 h 2171700"/>
              <a:gd name="connsiteX22" fmla="*/ 1895475 w 22240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128838 w 2224088"/>
              <a:gd name="connsiteY13" fmla="*/ 452437 h 2171700"/>
              <a:gd name="connsiteX14" fmla="*/ 2224088 w 2224088"/>
              <a:gd name="connsiteY14" fmla="*/ 604837 h 2171700"/>
              <a:gd name="connsiteX15" fmla="*/ 2024063 w 2224088"/>
              <a:gd name="connsiteY15" fmla="*/ 781050 h 2171700"/>
              <a:gd name="connsiteX16" fmla="*/ 2085975 w 2224088"/>
              <a:gd name="connsiteY16" fmla="*/ 952500 h 2171700"/>
              <a:gd name="connsiteX17" fmla="*/ 2152650 w 2224088"/>
              <a:gd name="connsiteY17" fmla="*/ 1152525 h 2171700"/>
              <a:gd name="connsiteX18" fmla="*/ 2185988 w 2224088"/>
              <a:gd name="connsiteY18" fmla="*/ 1428750 h 2171700"/>
              <a:gd name="connsiteX19" fmla="*/ 2171700 w 2224088"/>
              <a:gd name="connsiteY19" fmla="*/ 1609725 h 2171700"/>
              <a:gd name="connsiteX20" fmla="*/ 2124075 w 2224088"/>
              <a:gd name="connsiteY20" fmla="*/ 1804987 h 2171700"/>
              <a:gd name="connsiteX21" fmla="*/ 2038350 w 2224088"/>
              <a:gd name="connsiteY21" fmla="*/ 1981200 h 2171700"/>
              <a:gd name="connsiteX22" fmla="*/ 1957388 w 2224088"/>
              <a:gd name="connsiteY22" fmla="*/ 2100262 h 2171700"/>
              <a:gd name="connsiteX23" fmla="*/ 1895475 w 2224088"/>
              <a:gd name="connsiteY23"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128838 w 2224088"/>
              <a:gd name="connsiteY13" fmla="*/ 452437 h 2171700"/>
              <a:gd name="connsiteX14" fmla="*/ 2224088 w 2224088"/>
              <a:gd name="connsiteY14" fmla="*/ 604837 h 2171700"/>
              <a:gd name="connsiteX15" fmla="*/ 2128838 w 2224088"/>
              <a:gd name="connsiteY15" fmla="*/ 671512 h 2171700"/>
              <a:gd name="connsiteX16" fmla="*/ 2024063 w 2224088"/>
              <a:gd name="connsiteY16" fmla="*/ 781050 h 2171700"/>
              <a:gd name="connsiteX17" fmla="*/ 2085975 w 2224088"/>
              <a:gd name="connsiteY17" fmla="*/ 952500 h 2171700"/>
              <a:gd name="connsiteX18" fmla="*/ 2152650 w 2224088"/>
              <a:gd name="connsiteY18" fmla="*/ 1152525 h 2171700"/>
              <a:gd name="connsiteX19" fmla="*/ 2185988 w 2224088"/>
              <a:gd name="connsiteY19" fmla="*/ 1428750 h 2171700"/>
              <a:gd name="connsiteX20" fmla="*/ 2171700 w 2224088"/>
              <a:gd name="connsiteY20" fmla="*/ 1609725 h 2171700"/>
              <a:gd name="connsiteX21" fmla="*/ 2124075 w 2224088"/>
              <a:gd name="connsiteY21" fmla="*/ 1804987 h 2171700"/>
              <a:gd name="connsiteX22" fmla="*/ 2038350 w 2224088"/>
              <a:gd name="connsiteY22" fmla="*/ 1981200 h 2171700"/>
              <a:gd name="connsiteX23" fmla="*/ 1957388 w 2224088"/>
              <a:gd name="connsiteY23" fmla="*/ 2100262 h 2171700"/>
              <a:gd name="connsiteX24" fmla="*/ 1895475 w 22240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2128838 w 2185988"/>
              <a:gd name="connsiteY13" fmla="*/ 452437 h 2171700"/>
              <a:gd name="connsiteX14" fmla="*/ 2138363 w 2185988"/>
              <a:gd name="connsiteY14" fmla="*/ 576262 h 2171700"/>
              <a:gd name="connsiteX15" fmla="*/ 2128838 w 2185988"/>
              <a:gd name="connsiteY15" fmla="*/ 671512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1962150 w 2185988"/>
              <a:gd name="connsiteY13" fmla="*/ 342900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62150 w 2185988"/>
              <a:gd name="connsiteY13" fmla="*/ 342900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09764 w 2185988"/>
              <a:gd name="connsiteY12" fmla="*/ 290513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09764 w 2185988"/>
              <a:gd name="connsiteY12" fmla="*/ 290513 h 2171700"/>
              <a:gd name="connsiteX13" fmla="*/ 2071687 w 2185988"/>
              <a:gd name="connsiteY13" fmla="*/ 309562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071687 w 2185988"/>
              <a:gd name="connsiteY13" fmla="*/ 309562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105025 w 2185988"/>
              <a:gd name="connsiteY17" fmla="*/ 962025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105025 w 2185988"/>
              <a:gd name="connsiteY17" fmla="*/ 962025 h 2171700"/>
              <a:gd name="connsiteX18" fmla="*/ 2176463 w 2185988"/>
              <a:gd name="connsiteY18" fmla="*/ 1214437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262286"/>
              <a:gd name="connsiteX1" fmla="*/ 157163 w 2185988"/>
              <a:gd name="connsiteY1" fmla="*/ 185737 h 2262286"/>
              <a:gd name="connsiteX2" fmla="*/ 333375 w 2185988"/>
              <a:gd name="connsiteY2" fmla="*/ 95250 h 2262286"/>
              <a:gd name="connsiteX3" fmla="*/ 495300 w 2185988"/>
              <a:gd name="connsiteY3" fmla="*/ 33337 h 2262286"/>
              <a:gd name="connsiteX4" fmla="*/ 690563 w 2185988"/>
              <a:gd name="connsiteY4" fmla="*/ 0 h 2262286"/>
              <a:gd name="connsiteX5" fmla="*/ 871538 w 2185988"/>
              <a:gd name="connsiteY5" fmla="*/ 4762 h 2262286"/>
              <a:gd name="connsiteX6" fmla="*/ 1066800 w 2185988"/>
              <a:gd name="connsiteY6" fmla="*/ 28575 h 2262286"/>
              <a:gd name="connsiteX7" fmla="*/ 1276350 w 2185988"/>
              <a:gd name="connsiteY7" fmla="*/ 104775 h 2262286"/>
              <a:gd name="connsiteX8" fmla="*/ 1428750 w 2185988"/>
              <a:gd name="connsiteY8" fmla="*/ 171450 h 2262286"/>
              <a:gd name="connsiteX9" fmla="*/ 1571625 w 2185988"/>
              <a:gd name="connsiteY9" fmla="*/ 266700 h 2262286"/>
              <a:gd name="connsiteX10" fmla="*/ 1704975 w 2185988"/>
              <a:gd name="connsiteY10" fmla="*/ 385762 h 2262286"/>
              <a:gd name="connsiteX11" fmla="*/ 1809750 w 2185988"/>
              <a:gd name="connsiteY11" fmla="*/ 328613 h 2262286"/>
              <a:gd name="connsiteX12" fmla="*/ 1976439 w 2185988"/>
              <a:gd name="connsiteY12" fmla="*/ 300038 h 2262286"/>
              <a:gd name="connsiteX13" fmla="*/ 2128838 w 2185988"/>
              <a:gd name="connsiteY13" fmla="*/ 452437 h 2262286"/>
              <a:gd name="connsiteX14" fmla="*/ 2138363 w 2185988"/>
              <a:gd name="connsiteY14" fmla="*/ 576262 h 2262286"/>
              <a:gd name="connsiteX15" fmla="*/ 2095501 w 2185988"/>
              <a:gd name="connsiteY15" fmla="*/ 681037 h 2262286"/>
              <a:gd name="connsiteX16" fmla="*/ 2024063 w 2185988"/>
              <a:gd name="connsiteY16" fmla="*/ 781050 h 2262286"/>
              <a:gd name="connsiteX17" fmla="*/ 2105025 w 2185988"/>
              <a:gd name="connsiteY17" fmla="*/ 962025 h 2262286"/>
              <a:gd name="connsiteX18" fmla="*/ 2176463 w 2185988"/>
              <a:gd name="connsiteY18" fmla="*/ 1214437 h 2262286"/>
              <a:gd name="connsiteX19" fmla="*/ 2185988 w 2185988"/>
              <a:gd name="connsiteY19" fmla="*/ 1428750 h 2262286"/>
              <a:gd name="connsiteX20" fmla="*/ 2171700 w 2185988"/>
              <a:gd name="connsiteY20" fmla="*/ 1609725 h 2262286"/>
              <a:gd name="connsiteX21" fmla="*/ 2124075 w 2185988"/>
              <a:gd name="connsiteY21" fmla="*/ 1804987 h 2262286"/>
              <a:gd name="connsiteX22" fmla="*/ 2038350 w 2185988"/>
              <a:gd name="connsiteY22" fmla="*/ 1981200 h 2262286"/>
              <a:gd name="connsiteX23" fmla="*/ 1957388 w 2185988"/>
              <a:gd name="connsiteY23" fmla="*/ 2100262 h 2262286"/>
              <a:gd name="connsiteX24" fmla="*/ 1833006 w 2185988"/>
              <a:gd name="connsiteY24" fmla="*/ 2262286 h 2262286"/>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571625 w 2185988"/>
              <a:gd name="connsiteY9" fmla="*/ 266700 h 2231435"/>
              <a:gd name="connsiteX10" fmla="*/ 1704975 w 2185988"/>
              <a:gd name="connsiteY10" fmla="*/ 38576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704975 w 2185988"/>
              <a:gd name="connsiteY10" fmla="*/ 38576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1987499 w 2185988"/>
              <a:gd name="connsiteY16" fmla="*/ 756368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2004758 w 2185988"/>
              <a:gd name="connsiteY11" fmla="*/ 106478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80382 w 2185988"/>
              <a:gd name="connsiteY11" fmla="*/ 75626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92570 w 2185988"/>
              <a:gd name="connsiteY11" fmla="*/ 81797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92570 w 2185988"/>
              <a:gd name="connsiteY11" fmla="*/ 81797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32949 w 2185988"/>
              <a:gd name="connsiteY10" fmla="*/ 15537 h 2231435"/>
              <a:gd name="connsiteX11" fmla="*/ 1992570 w 2185988"/>
              <a:gd name="connsiteY11" fmla="*/ 81797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26471 w 2185988"/>
              <a:gd name="connsiteY9" fmla="*/ 69247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7691 w 2185988"/>
              <a:gd name="connsiteY15" fmla="*/ 65018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45777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608190 w 2185988"/>
              <a:gd name="connsiteY9" fmla="*/ 50735 h 2206753"/>
              <a:gd name="connsiteX10" fmla="*/ 1832949 w 2185988"/>
              <a:gd name="connsiteY10" fmla="*/ 15537 h 2206753"/>
              <a:gd name="connsiteX11" fmla="*/ 1998663 w 2185988"/>
              <a:gd name="connsiteY11" fmla="*/ 44774 h 2206753"/>
              <a:gd name="connsiteX12" fmla="*/ 2104411 w 2185988"/>
              <a:gd name="connsiteY12" fmla="*/ 145777 h 2206753"/>
              <a:gd name="connsiteX13" fmla="*/ 2177590 w 2185988"/>
              <a:gd name="connsiteY13" fmla="*/ 335200 h 2206753"/>
              <a:gd name="connsiteX14" fmla="*/ 2168833 w 2185988"/>
              <a:gd name="connsiteY14" fmla="*/ 489877 h 2206753"/>
              <a:gd name="connsiteX15" fmla="*/ 2095503 w 2185988"/>
              <a:gd name="connsiteY15" fmla="*/ 625503 h 2206753"/>
              <a:gd name="connsiteX16" fmla="*/ 2005780 w 2185988"/>
              <a:gd name="connsiteY16" fmla="*/ 737857 h 2206753"/>
              <a:gd name="connsiteX17" fmla="*/ 2105025 w 2185988"/>
              <a:gd name="connsiteY17" fmla="*/ 962025 h 2206753"/>
              <a:gd name="connsiteX18" fmla="*/ 2176463 w 2185988"/>
              <a:gd name="connsiteY18" fmla="*/ 1214437 h 2206753"/>
              <a:gd name="connsiteX19" fmla="*/ 2185988 w 2185988"/>
              <a:gd name="connsiteY19" fmla="*/ 1428750 h 2206753"/>
              <a:gd name="connsiteX20" fmla="*/ 2171700 w 2185988"/>
              <a:gd name="connsiteY20" fmla="*/ 1609725 h 2206753"/>
              <a:gd name="connsiteX21" fmla="*/ 2124075 w 2185988"/>
              <a:gd name="connsiteY21" fmla="*/ 1804987 h 2206753"/>
              <a:gd name="connsiteX22" fmla="*/ 2038350 w 2185988"/>
              <a:gd name="connsiteY22" fmla="*/ 1981200 h 2206753"/>
              <a:gd name="connsiteX23" fmla="*/ 1957388 w 2185988"/>
              <a:gd name="connsiteY23" fmla="*/ 2100262 h 2206753"/>
              <a:gd name="connsiteX24" fmla="*/ 1881757 w 2185988"/>
              <a:gd name="connsiteY24"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608190 w 2185988"/>
              <a:gd name="connsiteY9" fmla="*/ 50735 h 2206753"/>
              <a:gd name="connsiteX10" fmla="*/ 1725998 w 2185988"/>
              <a:gd name="connsiteY10" fmla="*/ 16732 h 2206753"/>
              <a:gd name="connsiteX11" fmla="*/ 1832949 w 2185988"/>
              <a:gd name="connsiteY11" fmla="*/ 15537 h 2206753"/>
              <a:gd name="connsiteX12" fmla="*/ 1998663 w 2185988"/>
              <a:gd name="connsiteY12" fmla="*/ 44774 h 2206753"/>
              <a:gd name="connsiteX13" fmla="*/ 2104411 w 2185988"/>
              <a:gd name="connsiteY13" fmla="*/ 145777 h 2206753"/>
              <a:gd name="connsiteX14" fmla="*/ 2177590 w 2185988"/>
              <a:gd name="connsiteY14" fmla="*/ 335200 h 2206753"/>
              <a:gd name="connsiteX15" fmla="*/ 2168833 w 2185988"/>
              <a:gd name="connsiteY15" fmla="*/ 489877 h 2206753"/>
              <a:gd name="connsiteX16" fmla="*/ 2095503 w 2185988"/>
              <a:gd name="connsiteY16" fmla="*/ 625503 h 2206753"/>
              <a:gd name="connsiteX17" fmla="*/ 2005780 w 2185988"/>
              <a:gd name="connsiteY17" fmla="*/ 737857 h 2206753"/>
              <a:gd name="connsiteX18" fmla="*/ 2105025 w 2185988"/>
              <a:gd name="connsiteY18" fmla="*/ 962025 h 2206753"/>
              <a:gd name="connsiteX19" fmla="*/ 2176463 w 2185988"/>
              <a:gd name="connsiteY19" fmla="*/ 1214437 h 2206753"/>
              <a:gd name="connsiteX20" fmla="*/ 2185988 w 2185988"/>
              <a:gd name="connsiteY20" fmla="*/ 1428750 h 2206753"/>
              <a:gd name="connsiteX21" fmla="*/ 2171700 w 2185988"/>
              <a:gd name="connsiteY21" fmla="*/ 1609725 h 2206753"/>
              <a:gd name="connsiteX22" fmla="*/ 2124075 w 2185988"/>
              <a:gd name="connsiteY22" fmla="*/ 1804987 h 2206753"/>
              <a:gd name="connsiteX23" fmla="*/ 2038350 w 2185988"/>
              <a:gd name="connsiteY23" fmla="*/ 1981200 h 2206753"/>
              <a:gd name="connsiteX24" fmla="*/ 1957388 w 2185988"/>
              <a:gd name="connsiteY24" fmla="*/ 2100262 h 2206753"/>
              <a:gd name="connsiteX25" fmla="*/ 1881757 w 2185988"/>
              <a:gd name="connsiteY25"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98663 w 2185988"/>
              <a:gd name="connsiteY13" fmla="*/ 44774 h 2206753"/>
              <a:gd name="connsiteX14" fmla="*/ 2104411 w 2185988"/>
              <a:gd name="connsiteY14" fmla="*/ 145777 h 2206753"/>
              <a:gd name="connsiteX15" fmla="*/ 2177590 w 2185988"/>
              <a:gd name="connsiteY15" fmla="*/ 335200 h 2206753"/>
              <a:gd name="connsiteX16" fmla="*/ 2168833 w 2185988"/>
              <a:gd name="connsiteY16" fmla="*/ 489877 h 2206753"/>
              <a:gd name="connsiteX17" fmla="*/ 2095503 w 2185988"/>
              <a:gd name="connsiteY17" fmla="*/ 625503 h 2206753"/>
              <a:gd name="connsiteX18" fmla="*/ 2005780 w 2185988"/>
              <a:gd name="connsiteY18" fmla="*/ 737857 h 2206753"/>
              <a:gd name="connsiteX19" fmla="*/ 2105025 w 2185988"/>
              <a:gd name="connsiteY19" fmla="*/ 962025 h 2206753"/>
              <a:gd name="connsiteX20" fmla="*/ 2176463 w 2185988"/>
              <a:gd name="connsiteY20" fmla="*/ 1214437 h 2206753"/>
              <a:gd name="connsiteX21" fmla="*/ 2185988 w 2185988"/>
              <a:gd name="connsiteY21" fmla="*/ 1428750 h 2206753"/>
              <a:gd name="connsiteX22" fmla="*/ 2171700 w 2185988"/>
              <a:gd name="connsiteY22" fmla="*/ 1609725 h 2206753"/>
              <a:gd name="connsiteX23" fmla="*/ 2124075 w 2185988"/>
              <a:gd name="connsiteY23" fmla="*/ 1804987 h 2206753"/>
              <a:gd name="connsiteX24" fmla="*/ 2038350 w 2185988"/>
              <a:gd name="connsiteY24" fmla="*/ 1981200 h 2206753"/>
              <a:gd name="connsiteX25" fmla="*/ 1957388 w 2185988"/>
              <a:gd name="connsiteY25" fmla="*/ 2100262 h 2206753"/>
              <a:gd name="connsiteX26" fmla="*/ 1881757 w 2185988"/>
              <a:gd name="connsiteY26"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104411 w 2185988"/>
              <a:gd name="connsiteY15" fmla="*/ 145777 h 2206753"/>
              <a:gd name="connsiteX16" fmla="*/ 2177590 w 2185988"/>
              <a:gd name="connsiteY16" fmla="*/ 335200 h 2206753"/>
              <a:gd name="connsiteX17" fmla="*/ 2168833 w 2185988"/>
              <a:gd name="connsiteY17" fmla="*/ 489877 h 2206753"/>
              <a:gd name="connsiteX18" fmla="*/ 2095503 w 2185988"/>
              <a:gd name="connsiteY18" fmla="*/ 625503 h 2206753"/>
              <a:gd name="connsiteX19" fmla="*/ 2005780 w 2185988"/>
              <a:gd name="connsiteY19" fmla="*/ 737857 h 2206753"/>
              <a:gd name="connsiteX20" fmla="*/ 2105025 w 2185988"/>
              <a:gd name="connsiteY20" fmla="*/ 962025 h 2206753"/>
              <a:gd name="connsiteX21" fmla="*/ 2176463 w 2185988"/>
              <a:gd name="connsiteY21" fmla="*/ 1214437 h 2206753"/>
              <a:gd name="connsiteX22" fmla="*/ 2185988 w 2185988"/>
              <a:gd name="connsiteY22" fmla="*/ 1428750 h 2206753"/>
              <a:gd name="connsiteX23" fmla="*/ 2171700 w 2185988"/>
              <a:gd name="connsiteY23" fmla="*/ 1609725 h 2206753"/>
              <a:gd name="connsiteX24" fmla="*/ 2124075 w 2185988"/>
              <a:gd name="connsiteY24" fmla="*/ 1804987 h 2206753"/>
              <a:gd name="connsiteX25" fmla="*/ 2038350 w 2185988"/>
              <a:gd name="connsiteY25" fmla="*/ 1981200 h 2206753"/>
              <a:gd name="connsiteX26" fmla="*/ 1957388 w 2185988"/>
              <a:gd name="connsiteY26" fmla="*/ 2100262 h 2206753"/>
              <a:gd name="connsiteX27" fmla="*/ 1881757 w 2185988"/>
              <a:gd name="connsiteY27"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77590 w 2185988"/>
              <a:gd name="connsiteY17" fmla="*/ 335200 h 2206753"/>
              <a:gd name="connsiteX18" fmla="*/ 2168833 w 2185988"/>
              <a:gd name="connsiteY18" fmla="*/ 489877 h 2206753"/>
              <a:gd name="connsiteX19" fmla="*/ 2095503 w 2185988"/>
              <a:gd name="connsiteY19" fmla="*/ 625503 h 2206753"/>
              <a:gd name="connsiteX20" fmla="*/ 2005780 w 2185988"/>
              <a:gd name="connsiteY20" fmla="*/ 737857 h 2206753"/>
              <a:gd name="connsiteX21" fmla="*/ 2105025 w 2185988"/>
              <a:gd name="connsiteY21" fmla="*/ 962025 h 2206753"/>
              <a:gd name="connsiteX22" fmla="*/ 2176463 w 2185988"/>
              <a:gd name="connsiteY22" fmla="*/ 1214437 h 2206753"/>
              <a:gd name="connsiteX23" fmla="*/ 2185988 w 2185988"/>
              <a:gd name="connsiteY23" fmla="*/ 1428750 h 2206753"/>
              <a:gd name="connsiteX24" fmla="*/ 2171700 w 2185988"/>
              <a:gd name="connsiteY24" fmla="*/ 1609725 h 2206753"/>
              <a:gd name="connsiteX25" fmla="*/ 2124075 w 2185988"/>
              <a:gd name="connsiteY25" fmla="*/ 1804987 h 2206753"/>
              <a:gd name="connsiteX26" fmla="*/ 2038350 w 2185988"/>
              <a:gd name="connsiteY26" fmla="*/ 1981200 h 2206753"/>
              <a:gd name="connsiteX27" fmla="*/ 1957388 w 2185988"/>
              <a:gd name="connsiteY27" fmla="*/ 2100262 h 2206753"/>
              <a:gd name="connsiteX28" fmla="*/ 1881757 w 2185988"/>
              <a:gd name="connsiteY28"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68833 w 2185988"/>
              <a:gd name="connsiteY19" fmla="*/ 489877 h 2206753"/>
              <a:gd name="connsiteX20" fmla="*/ 2095503 w 2185988"/>
              <a:gd name="connsiteY20" fmla="*/ 625503 h 2206753"/>
              <a:gd name="connsiteX21" fmla="*/ 2005780 w 2185988"/>
              <a:gd name="connsiteY21" fmla="*/ 737857 h 2206753"/>
              <a:gd name="connsiteX22" fmla="*/ 2105025 w 2185988"/>
              <a:gd name="connsiteY22" fmla="*/ 962025 h 2206753"/>
              <a:gd name="connsiteX23" fmla="*/ 2176463 w 2185988"/>
              <a:gd name="connsiteY23" fmla="*/ 1214437 h 2206753"/>
              <a:gd name="connsiteX24" fmla="*/ 2185988 w 2185988"/>
              <a:gd name="connsiteY24" fmla="*/ 1428750 h 2206753"/>
              <a:gd name="connsiteX25" fmla="*/ 2171700 w 2185988"/>
              <a:gd name="connsiteY25" fmla="*/ 1609725 h 2206753"/>
              <a:gd name="connsiteX26" fmla="*/ 2124075 w 2185988"/>
              <a:gd name="connsiteY26" fmla="*/ 1804987 h 2206753"/>
              <a:gd name="connsiteX27" fmla="*/ 2038350 w 2185988"/>
              <a:gd name="connsiteY27" fmla="*/ 1981200 h 2206753"/>
              <a:gd name="connsiteX28" fmla="*/ 1957388 w 2185988"/>
              <a:gd name="connsiteY28" fmla="*/ 2100262 h 2206753"/>
              <a:gd name="connsiteX29" fmla="*/ 1881757 w 2185988"/>
              <a:gd name="connsiteY29"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095503 w 2185988"/>
              <a:gd name="connsiteY21" fmla="*/ 625503 h 2206753"/>
              <a:gd name="connsiteX22" fmla="*/ 2005780 w 2185988"/>
              <a:gd name="connsiteY22" fmla="*/ 737857 h 2206753"/>
              <a:gd name="connsiteX23" fmla="*/ 2105025 w 2185988"/>
              <a:gd name="connsiteY23" fmla="*/ 962025 h 2206753"/>
              <a:gd name="connsiteX24" fmla="*/ 2176463 w 2185988"/>
              <a:gd name="connsiteY24" fmla="*/ 1214437 h 2206753"/>
              <a:gd name="connsiteX25" fmla="*/ 2185988 w 2185988"/>
              <a:gd name="connsiteY25" fmla="*/ 1428750 h 2206753"/>
              <a:gd name="connsiteX26" fmla="*/ 2171700 w 2185988"/>
              <a:gd name="connsiteY26" fmla="*/ 1609725 h 2206753"/>
              <a:gd name="connsiteX27" fmla="*/ 2124075 w 2185988"/>
              <a:gd name="connsiteY27" fmla="*/ 1804987 h 2206753"/>
              <a:gd name="connsiteX28" fmla="*/ 2038350 w 2185988"/>
              <a:gd name="connsiteY28" fmla="*/ 1981200 h 2206753"/>
              <a:gd name="connsiteX29" fmla="*/ 1957388 w 2185988"/>
              <a:gd name="connsiteY29" fmla="*/ 2100262 h 2206753"/>
              <a:gd name="connsiteX30" fmla="*/ 1881757 w 2185988"/>
              <a:gd name="connsiteY30"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6811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3842 w 2185988"/>
              <a:gd name="connsiteY11" fmla="*/ 10187 h 2206753"/>
              <a:gd name="connsiteX12" fmla="*/ 1832949 w 2185988"/>
              <a:gd name="connsiteY12" fmla="*/ 6811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8582 h 2211010"/>
              <a:gd name="connsiteX1" fmla="*/ 157163 w 2185988"/>
              <a:gd name="connsiteY1" fmla="*/ 189994 h 2211010"/>
              <a:gd name="connsiteX2" fmla="*/ 333375 w 2185988"/>
              <a:gd name="connsiteY2" fmla="*/ 99507 h 2211010"/>
              <a:gd name="connsiteX3" fmla="*/ 495300 w 2185988"/>
              <a:gd name="connsiteY3" fmla="*/ 37594 h 2211010"/>
              <a:gd name="connsiteX4" fmla="*/ 690563 w 2185988"/>
              <a:gd name="connsiteY4" fmla="*/ 4257 h 2211010"/>
              <a:gd name="connsiteX5" fmla="*/ 871538 w 2185988"/>
              <a:gd name="connsiteY5" fmla="*/ 9019 h 2211010"/>
              <a:gd name="connsiteX6" fmla="*/ 1066800 w 2185988"/>
              <a:gd name="connsiteY6" fmla="*/ 32832 h 2211010"/>
              <a:gd name="connsiteX7" fmla="*/ 1276350 w 2185988"/>
              <a:gd name="connsiteY7" fmla="*/ 109032 h 2211010"/>
              <a:gd name="connsiteX8" fmla="*/ 1428750 w 2185988"/>
              <a:gd name="connsiteY8" fmla="*/ 175707 h 2211010"/>
              <a:gd name="connsiteX9" fmla="*/ 1512708 w 2185988"/>
              <a:gd name="connsiteY9" fmla="*/ 113545 h 2211010"/>
              <a:gd name="connsiteX10" fmla="*/ 1608190 w 2185988"/>
              <a:gd name="connsiteY10" fmla="*/ 54992 h 2211010"/>
              <a:gd name="connsiteX11" fmla="*/ 1723842 w 2185988"/>
              <a:gd name="connsiteY11" fmla="*/ 14444 h 2211010"/>
              <a:gd name="connsiteX12" fmla="*/ 1835105 w 2185988"/>
              <a:gd name="connsiteY12" fmla="*/ 160 h 2211010"/>
              <a:gd name="connsiteX13" fmla="*/ 1921004 w 2185988"/>
              <a:gd name="connsiteY13" fmla="*/ 25881 h 2211010"/>
              <a:gd name="connsiteX14" fmla="*/ 1998663 w 2185988"/>
              <a:gd name="connsiteY14" fmla="*/ 49031 h 2211010"/>
              <a:gd name="connsiteX15" fmla="*/ 2052027 w 2185988"/>
              <a:gd name="connsiteY15" fmla="*/ 88864 h 2211010"/>
              <a:gd name="connsiteX16" fmla="*/ 2104411 w 2185988"/>
              <a:gd name="connsiteY16" fmla="*/ 150034 h 2211010"/>
              <a:gd name="connsiteX17" fmla="*/ 2158670 w 2185988"/>
              <a:gd name="connsiteY17" fmla="*/ 240038 h 2211010"/>
              <a:gd name="connsiteX18" fmla="*/ 2177590 w 2185988"/>
              <a:gd name="connsiteY18" fmla="*/ 339457 h 2211010"/>
              <a:gd name="connsiteX19" fmla="*/ 2176953 w 2185988"/>
              <a:gd name="connsiteY19" fmla="*/ 409725 h 2211010"/>
              <a:gd name="connsiteX20" fmla="*/ 2168833 w 2185988"/>
              <a:gd name="connsiteY20" fmla="*/ 494134 h 2211010"/>
              <a:gd name="connsiteX21" fmla="*/ 2134294 w 2185988"/>
              <a:gd name="connsiteY21" fmla="*/ 567069 h 2211010"/>
              <a:gd name="connsiteX22" fmla="*/ 2095503 w 2185988"/>
              <a:gd name="connsiteY22" fmla="*/ 629760 h 2211010"/>
              <a:gd name="connsiteX23" fmla="*/ 2005780 w 2185988"/>
              <a:gd name="connsiteY23" fmla="*/ 742114 h 2211010"/>
              <a:gd name="connsiteX24" fmla="*/ 2105025 w 2185988"/>
              <a:gd name="connsiteY24" fmla="*/ 966282 h 2211010"/>
              <a:gd name="connsiteX25" fmla="*/ 2176463 w 2185988"/>
              <a:gd name="connsiteY25" fmla="*/ 1218694 h 2211010"/>
              <a:gd name="connsiteX26" fmla="*/ 2185988 w 2185988"/>
              <a:gd name="connsiteY26" fmla="*/ 1433007 h 2211010"/>
              <a:gd name="connsiteX27" fmla="*/ 2171700 w 2185988"/>
              <a:gd name="connsiteY27" fmla="*/ 1613982 h 2211010"/>
              <a:gd name="connsiteX28" fmla="*/ 2124075 w 2185988"/>
              <a:gd name="connsiteY28" fmla="*/ 1809244 h 2211010"/>
              <a:gd name="connsiteX29" fmla="*/ 2038350 w 2185988"/>
              <a:gd name="connsiteY29" fmla="*/ 1985457 h 2211010"/>
              <a:gd name="connsiteX30" fmla="*/ 1957388 w 2185988"/>
              <a:gd name="connsiteY30" fmla="*/ 2104519 h 2211010"/>
              <a:gd name="connsiteX31" fmla="*/ 1881757 w 2185988"/>
              <a:gd name="connsiteY31" fmla="*/ 2211010 h 2211010"/>
              <a:gd name="connsiteX0" fmla="*/ 0 w 2185988"/>
              <a:gd name="connsiteY0" fmla="*/ 318582 h 2211010"/>
              <a:gd name="connsiteX1" fmla="*/ 157163 w 2185988"/>
              <a:gd name="connsiteY1" fmla="*/ 189994 h 2211010"/>
              <a:gd name="connsiteX2" fmla="*/ 333375 w 2185988"/>
              <a:gd name="connsiteY2" fmla="*/ 99507 h 2211010"/>
              <a:gd name="connsiteX3" fmla="*/ 495300 w 2185988"/>
              <a:gd name="connsiteY3" fmla="*/ 37594 h 2211010"/>
              <a:gd name="connsiteX4" fmla="*/ 690563 w 2185988"/>
              <a:gd name="connsiteY4" fmla="*/ 4257 h 2211010"/>
              <a:gd name="connsiteX5" fmla="*/ 871538 w 2185988"/>
              <a:gd name="connsiteY5" fmla="*/ 9019 h 2211010"/>
              <a:gd name="connsiteX6" fmla="*/ 1066800 w 2185988"/>
              <a:gd name="connsiteY6" fmla="*/ 32832 h 2211010"/>
              <a:gd name="connsiteX7" fmla="*/ 1276350 w 2185988"/>
              <a:gd name="connsiteY7" fmla="*/ 109032 h 2211010"/>
              <a:gd name="connsiteX8" fmla="*/ 1428750 w 2185988"/>
              <a:gd name="connsiteY8" fmla="*/ 175707 h 2211010"/>
              <a:gd name="connsiteX9" fmla="*/ 1512708 w 2185988"/>
              <a:gd name="connsiteY9" fmla="*/ 113545 h 2211010"/>
              <a:gd name="connsiteX10" fmla="*/ 1608190 w 2185988"/>
              <a:gd name="connsiteY10" fmla="*/ 54992 h 2211010"/>
              <a:gd name="connsiteX11" fmla="*/ 1723842 w 2185988"/>
              <a:gd name="connsiteY11" fmla="*/ 14444 h 2211010"/>
              <a:gd name="connsiteX12" fmla="*/ 1835105 w 2185988"/>
              <a:gd name="connsiteY12" fmla="*/ 160 h 2211010"/>
              <a:gd name="connsiteX13" fmla="*/ 1923158 w 2185988"/>
              <a:gd name="connsiteY13" fmla="*/ 19337 h 2211010"/>
              <a:gd name="connsiteX14" fmla="*/ 1998663 w 2185988"/>
              <a:gd name="connsiteY14" fmla="*/ 49031 h 2211010"/>
              <a:gd name="connsiteX15" fmla="*/ 2052027 w 2185988"/>
              <a:gd name="connsiteY15" fmla="*/ 88864 h 2211010"/>
              <a:gd name="connsiteX16" fmla="*/ 2104411 w 2185988"/>
              <a:gd name="connsiteY16" fmla="*/ 150034 h 2211010"/>
              <a:gd name="connsiteX17" fmla="*/ 2158670 w 2185988"/>
              <a:gd name="connsiteY17" fmla="*/ 240038 h 2211010"/>
              <a:gd name="connsiteX18" fmla="*/ 2177590 w 2185988"/>
              <a:gd name="connsiteY18" fmla="*/ 339457 h 2211010"/>
              <a:gd name="connsiteX19" fmla="*/ 2176953 w 2185988"/>
              <a:gd name="connsiteY19" fmla="*/ 409725 h 2211010"/>
              <a:gd name="connsiteX20" fmla="*/ 2168833 w 2185988"/>
              <a:gd name="connsiteY20" fmla="*/ 494134 h 2211010"/>
              <a:gd name="connsiteX21" fmla="*/ 2134294 w 2185988"/>
              <a:gd name="connsiteY21" fmla="*/ 567069 h 2211010"/>
              <a:gd name="connsiteX22" fmla="*/ 2095503 w 2185988"/>
              <a:gd name="connsiteY22" fmla="*/ 629760 h 2211010"/>
              <a:gd name="connsiteX23" fmla="*/ 2005780 w 2185988"/>
              <a:gd name="connsiteY23" fmla="*/ 742114 h 2211010"/>
              <a:gd name="connsiteX24" fmla="*/ 2105025 w 2185988"/>
              <a:gd name="connsiteY24" fmla="*/ 966282 h 2211010"/>
              <a:gd name="connsiteX25" fmla="*/ 2176463 w 2185988"/>
              <a:gd name="connsiteY25" fmla="*/ 1218694 h 2211010"/>
              <a:gd name="connsiteX26" fmla="*/ 2185988 w 2185988"/>
              <a:gd name="connsiteY26" fmla="*/ 1433007 h 2211010"/>
              <a:gd name="connsiteX27" fmla="*/ 2171700 w 2185988"/>
              <a:gd name="connsiteY27" fmla="*/ 1613982 h 2211010"/>
              <a:gd name="connsiteX28" fmla="*/ 2124075 w 2185988"/>
              <a:gd name="connsiteY28" fmla="*/ 1809244 h 2211010"/>
              <a:gd name="connsiteX29" fmla="*/ 2038350 w 2185988"/>
              <a:gd name="connsiteY29" fmla="*/ 1985457 h 2211010"/>
              <a:gd name="connsiteX30" fmla="*/ 1957388 w 2185988"/>
              <a:gd name="connsiteY30" fmla="*/ 2104519 h 2211010"/>
              <a:gd name="connsiteX31" fmla="*/ 1881757 w 2185988"/>
              <a:gd name="connsiteY31" fmla="*/ 2211010 h 22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85988" h="2211010">
                <a:moveTo>
                  <a:pt x="0" y="318582"/>
                </a:moveTo>
                <a:lnTo>
                  <a:pt x="157163" y="189994"/>
                </a:lnTo>
                <a:lnTo>
                  <a:pt x="333375" y="99507"/>
                </a:lnTo>
                <a:lnTo>
                  <a:pt x="495300" y="37594"/>
                </a:lnTo>
                <a:lnTo>
                  <a:pt x="690563" y="4257"/>
                </a:lnTo>
                <a:lnTo>
                  <a:pt x="871538" y="9019"/>
                </a:lnTo>
                <a:lnTo>
                  <a:pt x="1066800" y="32832"/>
                </a:lnTo>
                <a:lnTo>
                  <a:pt x="1276350" y="109032"/>
                </a:lnTo>
                <a:lnTo>
                  <a:pt x="1428750" y="175707"/>
                </a:lnTo>
                <a:lnTo>
                  <a:pt x="1512708" y="113545"/>
                </a:lnTo>
                <a:lnTo>
                  <a:pt x="1608190" y="54992"/>
                </a:lnTo>
                <a:cubicBezTo>
                  <a:pt x="1657731" y="29206"/>
                  <a:pt x="1686382" y="20310"/>
                  <a:pt x="1723842" y="14444"/>
                </a:cubicBezTo>
                <a:cubicBezTo>
                  <a:pt x="1761302" y="8578"/>
                  <a:pt x="1802604" y="-1383"/>
                  <a:pt x="1835105" y="160"/>
                </a:cubicBezTo>
                <a:lnTo>
                  <a:pt x="1923158" y="19337"/>
                </a:lnTo>
                <a:lnTo>
                  <a:pt x="1998663" y="49031"/>
                </a:lnTo>
                <a:lnTo>
                  <a:pt x="2052027" y="88864"/>
                </a:lnTo>
                <a:lnTo>
                  <a:pt x="2104411" y="150034"/>
                </a:lnTo>
                <a:cubicBezTo>
                  <a:pt x="2122185" y="175230"/>
                  <a:pt x="2146474" y="208468"/>
                  <a:pt x="2158670" y="240038"/>
                </a:cubicBezTo>
                <a:cubicBezTo>
                  <a:pt x="2170867" y="271609"/>
                  <a:pt x="2174543" y="311176"/>
                  <a:pt x="2177590" y="339457"/>
                </a:cubicBezTo>
                <a:cubicBezTo>
                  <a:pt x="2177378" y="362880"/>
                  <a:pt x="2177165" y="386302"/>
                  <a:pt x="2176953" y="409725"/>
                </a:cubicBezTo>
                <a:lnTo>
                  <a:pt x="2168833" y="494134"/>
                </a:lnTo>
                <a:lnTo>
                  <a:pt x="2134294" y="567069"/>
                </a:lnTo>
                <a:lnTo>
                  <a:pt x="2095503" y="629760"/>
                </a:lnTo>
                <a:lnTo>
                  <a:pt x="2005780" y="742114"/>
                </a:lnTo>
                <a:lnTo>
                  <a:pt x="2105025" y="966282"/>
                </a:lnTo>
                <a:lnTo>
                  <a:pt x="2176463" y="1218694"/>
                </a:lnTo>
                <a:lnTo>
                  <a:pt x="2185988" y="1433007"/>
                </a:lnTo>
                <a:lnTo>
                  <a:pt x="2171700" y="1613982"/>
                </a:lnTo>
                <a:lnTo>
                  <a:pt x="2124075" y="1809244"/>
                </a:lnTo>
                <a:lnTo>
                  <a:pt x="2038350" y="1985457"/>
                </a:lnTo>
                <a:lnTo>
                  <a:pt x="1957388" y="2104519"/>
                </a:lnTo>
                <a:cubicBezTo>
                  <a:pt x="1926084" y="2148243"/>
                  <a:pt x="1913061" y="2167286"/>
                  <a:pt x="1881757" y="2211010"/>
                </a:cubicBezTo>
              </a:path>
            </a:pathLst>
          </a:custGeom>
          <a:solidFill>
            <a:srgbClr val="FF0000">
              <a:alpha val="50000"/>
            </a:srgbClr>
          </a:soli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dirty="0">
              <a:solidFill>
                <a:srgbClr val="000000"/>
              </a:solidFill>
              <a:latin typeface="Arial"/>
            </a:endParaRPr>
          </a:p>
        </p:txBody>
      </p:sp>
      <p:sp>
        <p:nvSpPr>
          <p:cNvPr id="34" name="Straight Arrow Connector 105"/>
          <p:cNvSpPr>
            <a:spLocks noChangeShapeType="1"/>
          </p:cNvSpPr>
          <p:nvPr/>
        </p:nvSpPr>
        <p:spPr bwMode="auto">
          <a:xfrm rot="18900000" flipV="1">
            <a:off x="6704027" y="4340734"/>
            <a:ext cx="3184179"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35" name="Straight Arrow Connector 105"/>
          <p:cNvSpPr>
            <a:spLocks noChangeShapeType="1"/>
          </p:cNvSpPr>
          <p:nvPr/>
        </p:nvSpPr>
        <p:spPr bwMode="auto">
          <a:xfrm rot="18900000" flipV="1">
            <a:off x="2324588" y="3250317"/>
            <a:ext cx="3492610"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36" name="Line 69"/>
          <p:cNvSpPr>
            <a:spLocks noChangeShapeType="1"/>
          </p:cNvSpPr>
          <p:nvPr/>
        </p:nvSpPr>
        <p:spPr bwMode="auto">
          <a:xfrm flipH="1" flipV="1">
            <a:off x="4585762" y="2734233"/>
            <a:ext cx="1855787" cy="1855787"/>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7" name="Line 70"/>
          <p:cNvSpPr>
            <a:spLocks noChangeShapeType="1"/>
          </p:cNvSpPr>
          <p:nvPr/>
        </p:nvSpPr>
        <p:spPr bwMode="auto">
          <a:xfrm flipH="1" flipV="1">
            <a:off x="4450201" y="2869792"/>
            <a:ext cx="1991348" cy="1991348"/>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8" name="Line 71"/>
          <p:cNvSpPr>
            <a:spLocks noChangeShapeType="1"/>
          </p:cNvSpPr>
          <p:nvPr/>
        </p:nvSpPr>
        <p:spPr bwMode="auto">
          <a:xfrm flipH="1" flipV="1">
            <a:off x="4314641" y="3005356"/>
            <a:ext cx="2126909" cy="212690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9" name="Line 72"/>
          <p:cNvSpPr>
            <a:spLocks noChangeShapeType="1"/>
          </p:cNvSpPr>
          <p:nvPr/>
        </p:nvSpPr>
        <p:spPr bwMode="auto">
          <a:xfrm flipH="1" flipV="1">
            <a:off x="4179081" y="3140916"/>
            <a:ext cx="2262469" cy="226246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0" name="Line 73"/>
          <p:cNvSpPr>
            <a:spLocks noChangeShapeType="1"/>
          </p:cNvSpPr>
          <p:nvPr/>
        </p:nvSpPr>
        <p:spPr bwMode="auto">
          <a:xfrm flipH="1" flipV="1">
            <a:off x="4043519" y="3276475"/>
            <a:ext cx="2392661" cy="2392661"/>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1" name="Line 74"/>
          <p:cNvSpPr>
            <a:spLocks noChangeShapeType="1"/>
          </p:cNvSpPr>
          <p:nvPr/>
        </p:nvSpPr>
        <p:spPr bwMode="auto">
          <a:xfrm flipH="1" flipV="1">
            <a:off x="3907957" y="3412036"/>
            <a:ext cx="2290076" cy="2290076"/>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2" name="Line 75"/>
          <p:cNvSpPr>
            <a:spLocks noChangeShapeType="1"/>
          </p:cNvSpPr>
          <p:nvPr/>
        </p:nvSpPr>
        <p:spPr bwMode="auto">
          <a:xfrm flipH="1" flipV="1">
            <a:off x="3772397" y="3547597"/>
            <a:ext cx="2140519" cy="214051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3" name="Line 76"/>
          <p:cNvSpPr>
            <a:spLocks noChangeShapeType="1"/>
          </p:cNvSpPr>
          <p:nvPr/>
        </p:nvSpPr>
        <p:spPr bwMode="auto">
          <a:xfrm flipH="1" flipV="1">
            <a:off x="3636838" y="3683157"/>
            <a:ext cx="2028104" cy="2028104"/>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4" name="Line 76"/>
          <p:cNvSpPr>
            <a:spLocks noChangeShapeType="1"/>
          </p:cNvSpPr>
          <p:nvPr/>
        </p:nvSpPr>
        <p:spPr bwMode="auto">
          <a:xfrm flipH="1" flipV="1">
            <a:off x="3501463" y="3818532"/>
            <a:ext cx="1869585" cy="1869585"/>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5" name="Line 76"/>
          <p:cNvSpPr>
            <a:spLocks noChangeShapeType="1"/>
          </p:cNvSpPr>
          <p:nvPr/>
        </p:nvSpPr>
        <p:spPr bwMode="auto">
          <a:xfrm flipH="1" flipV="1">
            <a:off x="3366090" y="3953904"/>
            <a:ext cx="1748208" cy="1748208"/>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6" name="Straight Arrow Connector 105"/>
          <p:cNvSpPr>
            <a:spLocks noChangeShapeType="1"/>
          </p:cNvSpPr>
          <p:nvPr/>
        </p:nvSpPr>
        <p:spPr bwMode="auto">
          <a:xfrm rot="17100000" flipV="1">
            <a:off x="7099954" y="4280255"/>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7" name="Straight Arrow Connector 105"/>
          <p:cNvSpPr>
            <a:spLocks noChangeShapeType="1"/>
          </p:cNvSpPr>
          <p:nvPr/>
        </p:nvSpPr>
        <p:spPr bwMode="auto">
          <a:xfrm rot="18000000" flipV="1">
            <a:off x="7065694" y="4330692"/>
            <a:ext cx="2445385" cy="13258"/>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8" name="Straight Arrow Connector 105"/>
          <p:cNvSpPr>
            <a:spLocks noChangeShapeType="1"/>
          </p:cNvSpPr>
          <p:nvPr/>
        </p:nvSpPr>
        <p:spPr bwMode="auto">
          <a:xfrm rot="15300000" flipV="1">
            <a:off x="7044427" y="4235420"/>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9" name="Straight Arrow Connector 105"/>
          <p:cNvSpPr>
            <a:spLocks noChangeShapeType="1"/>
          </p:cNvSpPr>
          <p:nvPr/>
        </p:nvSpPr>
        <p:spPr bwMode="auto">
          <a:xfrm rot="16200000" flipV="1">
            <a:off x="7066112" y="4243883"/>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50" name="Title 1"/>
          <p:cNvSpPr txBox="1">
            <a:spLocks/>
          </p:cNvSpPr>
          <p:nvPr/>
        </p:nvSpPr>
        <p:spPr bwMode="auto">
          <a:xfrm>
            <a:off x="1712283" y="1993685"/>
            <a:ext cx="1416869" cy="452848"/>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567" tIns="45784" rIns="91567" bIns="45784" numCol="1" anchor="ctr" anchorCtr="0" compatLnSpc="1">
            <a:prstTxWarp prst="textNoShape">
              <a:avLst/>
            </a:prstTxWarp>
          </a:bodyPr>
          <a:lstStyle>
            <a:lvl1pPr algn="ctr" rtl="0" fontAlgn="base">
              <a:spcBef>
                <a:spcPct val="0"/>
              </a:spcBef>
              <a:spcAft>
                <a:spcPct val="0"/>
              </a:spcAft>
              <a:defRPr sz="3548" b="1">
                <a:solidFill>
                  <a:schemeClr val="tx1"/>
                </a:solidFill>
                <a:latin typeface="+mj-lt"/>
                <a:ea typeface="+mj-ea"/>
                <a:cs typeface="+mj-cs"/>
              </a:defRPr>
            </a:lvl1pPr>
            <a:lvl2pPr algn="l" rtl="0" fontAlgn="base">
              <a:spcBef>
                <a:spcPct val="0"/>
              </a:spcBef>
              <a:spcAft>
                <a:spcPct val="0"/>
              </a:spcAft>
              <a:defRPr sz="3903">
                <a:solidFill>
                  <a:srgbClr val="691638"/>
                </a:solidFill>
                <a:latin typeface="Arial" charset="0"/>
                <a:ea typeface="ＭＳ Ｐゴシック" pitchFamily="116" charset="-128"/>
              </a:defRPr>
            </a:lvl2pPr>
            <a:lvl3pPr algn="l" rtl="0" fontAlgn="base">
              <a:spcBef>
                <a:spcPct val="0"/>
              </a:spcBef>
              <a:spcAft>
                <a:spcPct val="0"/>
              </a:spcAft>
              <a:defRPr sz="3903">
                <a:solidFill>
                  <a:srgbClr val="691638"/>
                </a:solidFill>
                <a:latin typeface="Arial" charset="0"/>
                <a:ea typeface="ＭＳ Ｐゴシック" pitchFamily="116" charset="-128"/>
              </a:defRPr>
            </a:lvl3pPr>
            <a:lvl4pPr algn="l" rtl="0" fontAlgn="base">
              <a:spcBef>
                <a:spcPct val="0"/>
              </a:spcBef>
              <a:spcAft>
                <a:spcPct val="0"/>
              </a:spcAft>
              <a:defRPr sz="3903">
                <a:solidFill>
                  <a:srgbClr val="691638"/>
                </a:solidFill>
                <a:latin typeface="Arial" charset="0"/>
                <a:ea typeface="ＭＳ Ｐゴシック" pitchFamily="116" charset="-128"/>
              </a:defRPr>
            </a:lvl4pPr>
            <a:lvl5pPr algn="l" rtl="0" fontAlgn="base">
              <a:spcBef>
                <a:spcPct val="0"/>
              </a:spcBef>
              <a:spcAft>
                <a:spcPct val="0"/>
              </a:spcAft>
              <a:defRPr sz="3903">
                <a:solidFill>
                  <a:srgbClr val="691638"/>
                </a:solidFill>
                <a:latin typeface="Arial" charset="0"/>
                <a:ea typeface="ＭＳ Ｐゴシック" pitchFamily="116" charset="-128"/>
              </a:defRPr>
            </a:lvl5pPr>
            <a:lvl6pPr marL="405536" algn="l" rtl="0" fontAlgn="base">
              <a:spcBef>
                <a:spcPct val="0"/>
              </a:spcBef>
              <a:spcAft>
                <a:spcPct val="0"/>
              </a:spcAft>
              <a:defRPr sz="3903">
                <a:solidFill>
                  <a:srgbClr val="691638"/>
                </a:solidFill>
                <a:latin typeface="Arial" charset="0"/>
                <a:ea typeface="ＭＳ Ｐゴシック" pitchFamily="116" charset="-128"/>
              </a:defRPr>
            </a:lvl6pPr>
            <a:lvl7pPr marL="811073" algn="l" rtl="0" fontAlgn="base">
              <a:spcBef>
                <a:spcPct val="0"/>
              </a:spcBef>
              <a:spcAft>
                <a:spcPct val="0"/>
              </a:spcAft>
              <a:defRPr sz="3903">
                <a:solidFill>
                  <a:srgbClr val="691638"/>
                </a:solidFill>
                <a:latin typeface="Arial" charset="0"/>
                <a:ea typeface="ＭＳ Ｐゴシック" pitchFamily="116" charset="-128"/>
              </a:defRPr>
            </a:lvl7pPr>
            <a:lvl8pPr marL="1216609" algn="l" rtl="0" fontAlgn="base">
              <a:spcBef>
                <a:spcPct val="0"/>
              </a:spcBef>
              <a:spcAft>
                <a:spcPct val="0"/>
              </a:spcAft>
              <a:defRPr sz="3903">
                <a:solidFill>
                  <a:srgbClr val="691638"/>
                </a:solidFill>
                <a:latin typeface="Arial" charset="0"/>
                <a:ea typeface="ＭＳ Ｐゴシック" pitchFamily="116" charset="-128"/>
              </a:defRPr>
            </a:lvl8pPr>
            <a:lvl9pPr marL="1622146" algn="l" rtl="0" fontAlgn="base">
              <a:spcBef>
                <a:spcPct val="0"/>
              </a:spcBef>
              <a:spcAft>
                <a:spcPct val="0"/>
              </a:spcAft>
              <a:defRPr sz="3903">
                <a:solidFill>
                  <a:srgbClr val="691638"/>
                </a:solidFill>
                <a:latin typeface="Arial" charset="0"/>
                <a:ea typeface="ＭＳ Ｐゴシック" pitchFamily="116" charset="-128"/>
              </a:defRPr>
            </a:lvl9pPr>
          </a:lstStyle>
          <a:p>
            <a:pPr defTabSz="915680" eaLnBrk="1" hangingPunct="1">
              <a:defRPr/>
            </a:pPr>
            <a:r>
              <a:rPr lang="en-US" sz="1776" b="0" kern="0" dirty="0">
                <a:solidFill>
                  <a:srgbClr val="000000"/>
                </a:solidFill>
                <a:latin typeface="Arial"/>
                <a:ea typeface="ＭＳ Ｐゴシック"/>
              </a:rPr>
              <a:t>Radon Transform</a:t>
            </a:r>
          </a:p>
        </p:txBody>
      </p:sp>
    </p:spTree>
    <p:extLst>
      <p:ext uri="{BB962C8B-B14F-4D97-AF65-F5344CB8AC3E}">
        <p14:creationId xmlns:p14="http://schemas.microsoft.com/office/powerpoint/2010/main" val="4055468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MRI k-Space Theorem</a:t>
            </a:r>
          </a:p>
        </p:txBody>
      </p:sp>
      <p:pic>
        <p:nvPicPr>
          <p:cNvPr id="51" name="Picture 50"/>
          <p:cNvPicPr>
            <a:picLocks noChangeAspect="1"/>
          </p:cNvPicPr>
          <p:nvPr/>
        </p:nvPicPr>
        <p:blipFill>
          <a:blip r:embed="rId2"/>
          <a:stretch>
            <a:fillRect/>
          </a:stretch>
        </p:blipFill>
        <p:spPr>
          <a:xfrm>
            <a:off x="1678718" y="1558507"/>
            <a:ext cx="8834563" cy="5147187"/>
          </a:xfrm>
          <a:prstGeom prst="rect">
            <a:avLst/>
          </a:prstGeom>
        </p:spPr>
      </p:pic>
      <p:pic>
        <p:nvPicPr>
          <p:cNvPr id="52" name="Picture 51"/>
          <p:cNvPicPr>
            <a:picLocks noChangeAspect="1"/>
          </p:cNvPicPr>
          <p:nvPr/>
        </p:nvPicPr>
        <p:blipFill>
          <a:blip r:embed="rId3"/>
          <a:stretch>
            <a:fillRect/>
          </a:stretch>
        </p:blipFill>
        <p:spPr>
          <a:xfrm>
            <a:off x="4045789" y="2184979"/>
            <a:ext cx="1069675" cy="3292795"/>
          </a:xfrm>
          <a:prstGeom prst="rect">
            <a:avLst/>
          </a:prstGeom>
        </p:spPr>
      </p:pic>
    </p:spTree>
    <p:extLst>
      <p:ext uri="{BB962C8B-B14F-4D97-AF65-F5344CB8AC3E}">
        <p14:creationId xmlns:p14="http://schemas.microsoft.com/office/powerpoint/2010/main" val="39400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400" dirty="0"/>
              <a:t>Sparse-data CT De-artifacts: “LEARN”</a:t>
            </a:r>
            <a:endParaRPr lang="zh-CN" altLang="en-US" sz="4400" dirty="0"/>
          </a:p>
        </p:txBody>
      </p:sp>
      <p:cxnSp>
        <p:nvCxnSpPr>
          <p:cNvPr id="6" name="肘形连接符 49"/>
          <p:cNvCxnSpPr>
            <a:stCxn id="75" idx="2"/>
            <a:endCxn id="64" idx="4"/>
          </p:cNvCxnSpPr>
          <p:nvPr/>
        </p:nvCxnSpPr>
        <p:spPr>
          <a:xfrm rot="5400000" flipH="1" flipV="1">
            <a:off x="5415915" y="2293408"/>
            <a:ext cx="354242" cy="4758212"/>
          </a:xfrm>
          <a:prstGeom prst="bentConnector3">
            <a:avLst>
              <a:gd name="adj1" fmla="val -10256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对象 153"/>
          <p:cNvGraphicFramePr>
            <a:graphicFrameLocks noChangeAspect="1"/>
          </p:cNvGraphicFramePr>
          <p:nvPr/>
        </p:nvGraphicFramePr>
        <p:xfrm>
          <a:off x="8455451" y="1683512"/>
          <a:ext cx="491318" cy="442187"/>
        </p:xfrm>
        <a:graphic>
          <a:graphicData uri="http://schemas.openxmlformats.org/presentationml/2006/ole">
            <mc:AlternateContent xmlns:mc="http://schemas.openxmlformats.org/markup-compatibility/2006">
              <mc:Choice xmlns:v="urn:schemas-microsoft-com:vml" Requires="v">
                <p:oleObj name="Equation" r:id="rId2" imgW="253800" imgH="228600" progId="Equation.DSMT4">
                  <p:embed/>
                </p:oleObj>
              </mc:Choice>
              <mc:Fallback>
                <p:oleObj name="Equation" r:id="rId2" imgW="253800" imgH="228600" progId="Equation.DSMT4">
                  <p:embed/>
                  <p:pic>
                    <p:nvPicPr>
                      <p:cNvPr id="7" name="对象 153"/>
                      <p:cNvPicPr/>
                      <p:nvPr/>
                    </p:nvPicPr>
                    <p:blipFill>
                      <a:blip r:embed="rId3"/>
                      <a:stretch>
                        <a:fillRect/>
                      </a:stretch>
                    </p:blipFill>
                    <p:spPr>
                      <a:xfrm>
                        <a:off x="8455451" y="1683512"/>
                        <a:ext cx="491318" cy="442187"/>
                      </a:xfrm>
                      <a:prstGeom prst="rect">
                        <a:avLst/>
                      </a:prstGeom>
                      <a:solidFill>
                        <a:schemeClr val="bg1"/>
                      </a:solidFill>
                    </p:spPr>
                  </p:pic>
                </p:oleObj>
              </mc:Fallback>
            </mc:AlternateContent>
          </a:graphicData>
        </a:graphic>
      </p:graphicFrame>
      <p:pic>
        <p:nvPicPr>
          <p:cNvPr id="8"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6813" y="1753218"/>
            <a:ext cx="1204401" cy="1238664"/>
          </a:xfrm>
          <a:prstGeom prst="rect">
            <a:avLst/>
          </a:prstGeom>
          <a:ln w="38100">
            <a:solidFill>
              <a:srgbClr val="0000FF"/>
            </a:solidFill>
          </a:ln>
        </p:spPr>
      </p:pic>
      <p:cxnSp>
        <p:nvCxnSpPr>
          <p:cNvPr id="9" name="直接箭头连接符 9"/>
          <p:cNvCxnSpPr/>
          <p:nvPr/>
        </p:nvCxnSpPr>
        <p:spPr>
          <a:xfrm flipV="1">
            <a:off x="2665529" y="2082894"/>
            <a:ext cx="230652" cy="1"/>
          </a:xfrm>
          <a:prstGeom prst="straightConnector1">
            <a:avLst/>
          </a:prstGeom>
          <a:ln w="12700">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pic>
        <p:nvPicPr>
          <p:cNvPr id="10" name="Picture 698" descr="Image result for x-ray ct sin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025" y="1735832"/>
            <a:ext cx="1101661" cy="1236674"/>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166134" y="1733841"/>
            <a:ext cx="1229440" cy="1240656"/>
            <a:chOff x="229552" y="3090569"/>
            <a:chExt cx="1623516" cy="3498296"/>
          </a:xfrm>
        </p:grpSpPr>
        <p:cxnSp>
          <p:nvCxnSpPr>
            <p:cNvPr id="12" name="Straight Connector 11"/>
            <p:cNvCxnSpPr/>
            <p:nvPr/>
          </p:nvCxnSpPr>
          <p:spPr>
            <a:xfrm>
              <a:off x="229552" y="30905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9552" y="32426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552" y="33947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552" y="35468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9552" y="36989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552" y="38510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552" y="40031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9552" y="41552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9552" y="43073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9552" y="44594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9552" y="46115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9552" y="47636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552" y="49157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9552" y="50678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552" y="52199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9552" y="53720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9552" y="55241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9552" y="56762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552" y="58283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552" y="59804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552" y="61325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552" y="62846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9552" y="6436769"/>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9552" y="6588865"/>
              <a:ext cx="162351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文本框 11"/>
          <p:cNvSpPr txBox="1"/>
          <p:nvPr/>
        </p:nvSpPr>
        <p:spPr>
          <a:xfrm>
            <a:off x="5197243" y="2055778"/>
            <a:ext cx="441490" cy="584775"/>
          </a:xfrm>
          <a:prstGeom prst="rect">
            <a:avLst/>
          </a:prstGeom>
          <a:noFill/>
          <a:ln w="381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7FD13B"/>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3200" b="0" i="0" u="none" strike="noStrike" kern="1200" cap="none" spc="0" normalizeH="0" baseline="0" noProof="0" dirty="0">
              <a:ln>
                <a:noFill/>
              </a:ln>
              <a:solidFill>
                <a:srgbClr val="7FD13B"/>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7" name="直接箭头连接符 77"/>
          <p:cNvCxnSpPr/>
          <p:nvPr/>
        </p:nvCxnSpPr>
        <p:spPr>
          <a:xfrm flipV="1">
            <a:off x="3355400" y="2397203"/>
            <a:ext cx="232593" cy="2398"/>
          </a:xfrm>
          <a:prstGeom prst="straightConnector1">
            <a:avLst/>
          </a:prstGeom>
          <a:ln w="635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直接箭头连接符 78"/>
          <p:cNvCxnSpPr/>
          <p:nvPr/>
        </p:nvCxnSpPr>
        <p:spPr>
          <a:xfrm flipV="1">
            <a:off x="4194106" y="2407693"/>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sp>
        <p:nvSpPr>
          <p:cNvPr id="39" name="矩形 90"/>
          <p:cNvSpPr>
            <a:spLocks noChangeAspect="1"/>
          </p:cNvSpPr>
          <p:nvPr/>
        </p:nvSpPr>
        <p:spPr>
          <a:xfrm>
            <a:off x="3603853" y="2248444"/>
            <a:ext cx="587688"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a:t>
            </a:r>
            <a:r>
              <a:rPr kumimoji="0" lang="en-US" altLang="zh-CN" sz="1100" b="0" i="0" u="none" strike="noStrike" kern="1200" cap="none" spc="0" normalizeH="0" baseline="3000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st</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40" name="直接箭头连接符 91"/>
          <p:cNvCxnSpPr/>
          <p:nvPr/>
        </p:nvCxnSpPr>
        <p:spPr>
          <a:xfrm flipV="1">
            <a:off x="5029444" y="2400544"/>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直接箭头连接符 93"/>
          <p:cNvCxnSpPr/>
          <p:nvPr/>
        </p:nvCxnSpPr>
        <p:spPr>
          <a:xfrm flipV="1">
            <a:off x="5655902" y="2406058"/>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直接箭头连接符 102"/>
          <p:cNvCxnSpPr/>
          <p:nvPr/>
        </p:nvCxnSpPr>
        <p:spPr>
          <a:xfrm flipV="1">
            <a:off x="6490365" y="2408457"/>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直接箭头连接符 134"/>
          <p:cNvCxnSpPr/>
          <p:nvPr/>
        </p:nvCxnSpPr>
        <p:spPr>
          <a:xfrm flipV="1">
            <a:off x="8748250" y="2390304"/>
            <a:ext cx="230652" cy="1"/>
          </a:xfrm>
          <a:prstGeom prst="straightConnector1">
            <a:avLst/>
          </a:prstGeom>
          <a:ln w="635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cxnSp>
      <p:graphicFrame>
        <p:nvGraphicFramePr>
          <p:cNvPr id="44" name="对象 139"/>
          <p:cNvGraphicFramePr>
            <a:graphicFrameLocks noChangeAspect="1"/>
          </p:cNvGraphicFramePr>
          <p:nvPr/>
        </p:nvGraphicFramePr>
        <p:xfrm>
          <a:off x="3463457" y="1615305"/>
          <a:ext cx="368488" cy="442186"/>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44" name="对象 139"/>
                      <p:cNvPicPr/>
                      <p:nvPr/>
                    </p:nvPicPr>
                    <p:blipFill>
                      <a:blip r:embed="rId7"/>
                      <a:stretch>
                        <a:fillRect/>
                      </a:stretch>
                    </p:blipFill>
                    <p:spPr>
                      <a:xfrm>
                        <a:off x="3463457" y="1615305"/>
                        <a:ext cx="368488" cy="442186"/>
                      </a:xfrm>
                      <a:prstGeom prst="rect">
                        <a:avLst/>
                      </a:prstGeom>
                      <a:noFill/>
                    </p:spPr>
                  </p:pic>
                </p:oleObj>
              </mc:Fallback>
            </mc:AlternateContent>
          </a:graphicData>
        </a:graphic>
      </p:graphicFrame>
      <p:cxnSp>
        <p:nvCxnSpPr>
          <p:cNvPr id="45" name="直接箭头连接符 104"/>
          <p:cNvCxnSpPr/>
          <p:nvPr/>
        </p:nvCxnSpPr>
        <p:spPr>
          <a:xfrm flipV="1">
            <a:off x="7940697" y="2402465"/>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直接箭头连接符 106"/>
          <p:cNvCxnSpPr/>
          <p:nvPr/>
        </p:nvCxnSpPr>
        <p:spPr>
          <a:xfrm flipV="1">
            <a:off x="7104890" y="2402465"/>
            <a:ext cx="232066" cy="2398"/>
          </a:xfrm>
          <a:prstGeom prst="straightConnector1">
            <a:avLst/>
          </a:prstGeom>
          <a:ln w="63500">
            <a:solidFill>
              <a:srgbClr val="00B050"/>
            </a:solidFill>
            <a:tailEnd type="triangle" w="sm" len="sm"/>
          </a:ln>
        </p:spPr>
        <p:style>
          <a:lnRef idx="1">
            <a:schemeClr val="accent1"/>
          </a:lnRef>
          <a:fillRef idx="0">
            <a:schemeClr val="accent1"/>
          </a:fillRef>
          <a:effectRef idx="0">
            <a:schemeClr val="accent1"/>
          </a:effectRef>
          <a:fontRef idx="minor">
            <a:schemeClr val="tx1"/>
          </a:fontRef>
        </p:style>
      </p:cxnSp>
      <p:sp>
        <p:nvSpPr>
          <p:cNvPr id="47" name="文本框 148"/>
          <p:cNvSpPr txBox="1"/>
          <p:nvPr/>
        </p:nvSpPr>
        <p:spPr>
          <a:xfrm>
            <a:off x="4957582" y="2976569"/>
            <a:ext cx="246734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Iteration-inspired Layer</a:t>
            </a:r>
            <a:endParaRPr kumimoji="0" lang="zh-CN" altLang="en-US" sz="1600" b="1"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文本框 155"/>
          <p:cNvSpPr txBox="1"/>
          <p:nvPr/>
        </p:nvSpPr>
        <p:spPr>
          <a:xfrm>
            <a:off x="6652354" y="2051320"/>
            <a:ext cx="441490" cy="584775"/>
          </a:xfrm>
          <a:prstGeom prst="rect">
            <a:avLst/>
          </a:prstGeom>
          <a:noFill/>
          <a:ln w="381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7FD13B"/>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3200" b="0" i="0" u="none" strike="noStrike" kern="1200" cap="none" spc="0" normalizeH="0" baseline="0" noProof="0" dirty="0">
              <a:ln>
                <a:noFill/>
              </a:ln>
              <a:solidFill>
                <a:srgbClr val="7FD13B"/>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文本框 148"/>
          <p:cNvSpPr txBox="1"/>
          <p:nvPr/>
        </p:nvSpPr>
        <p:spPr>
          <a:xfrm>
            <a:off x="1716234" y="1407694"/>
            <a:ext cx="21788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Under-sampled Data</a:t>
            </a:r>
            <a:endParaRPr kumimoji="0" lang="zh-CN" altLang="en-US" sz="1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文本框 148"/>
          <p:cNvSpPr txBox="1"/>
          <p:nvPr/>
        </p:nvSpPr>
        <p:spPr>
          <a:xfrm>
            <a:off x="8787482" y="1371600"/>
            <a:ext cx="168828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Reconstruction</a:t>
            </a:r>
          </a:p>
        </p:txBody>
      </p:sp>
      <p:sp>
        <p:nvSpPr>
          <p:cNvPr id="51" name="矩形 88"/>
          <p:cNvSpPr>
            <a:spLocks noChangeAspect="1"/>
          </p:cNvSpPr>
          <p:nvPr/>
        </p:nvSpPr>
        <p:spPr>
          <a:xfrm>
            <a:off x="4428825" y="2246282"/>
            <a:ext cx="587686"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en-US" altLang="zh-CN" sz="1100" b="0" i="0" u="none" strike="noStrike" kern="1200" cap="none" spc="0" normalizeH="0" baseline="3000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nd</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矩形 89"/>
          <p:cNvSpPr>
            <a:spLocks noChangeAspect="1"/>
          </p:cNvSpPr>
          <p:nvPr/>
        </p:nvSpPr>
        <p:spPr>
          <a:xfrm>
            <a:off x="5897409" y="2249573"/>
            <a:ext cx="587686"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a:t>
            </a:r>
            <a:r>
              <a:rPr kumimoji="0" lang="en-US" altLang="zh-CN" sz="11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th</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矩形 98"/>
          <p:cNvSpPr>
            <a:spLocks noChangeAspect="1"/>
          </p:cNvSpPr>
          <p:nvPr/>
        </p:nvSpPr>
        <p:spPr>
          <a:xfrm>
            <a:off x="7362949" y="2237126"/>
            <a:ext cx="587686"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(T-1)-</a:t>
            </a:r>
            <a:r>
              <a:rPr kumimoji="0" lang="en-US" altLang="zh-CN" sz="11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th</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矩形 100"/>
          <p:cNvSpPr>
            <a:spLocks noChangeAspect="1"/>
          </p:cNvSpPr>
          <p:nvPr/>
        </p:nvSpPr>
        <p:spPr>
          <a:xfrm>
            <a:off x="8161608" y="2246282"/>
            <a:ext cx="587686" cy="3570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a:t>
            </a:r>
            <a:r>
              <a:rPr kumimoji="0" lang="en-US" altLang="zh-CN" sz="11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th</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55" name="直接箭头连接符 190"/>
          <p:cNvCxnSpPr>
            <a:stCxn id="75" idx="3"/>
            <a:endCxn id="59" idx="1"/>
          </p:cNvCxnSpPr>
          <p:nvPr/>
        </p:nvCxnSpPr>
        <p:spPr>
          <a:xfrm flipV="1">
            <a:off x="3816130" y="3858067"/>
            <a:ext cx="854450" cy="38936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连接符 191"/>
          <p:cNvCxnSpPr>
            <a:stCxn id="59" idx="3"/>
            <a:endCxn id="64" idx="2"/>
          </p:cNvCxnSpPr>
          <p:nvPr/>
        </p:nvCxnSpPr>
        <p:spPr>
          <a:xfrm>
            <a:off x="6250687" y="3858067"/>
            <a:ext cx="1490841" cy="406711"/>
          </a:xfrm>
          <a:prstGeom prst="line">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195"/>
          <p:cNvCxnSpPr>
            <a:stCxn id="64" idx="6"/>
            <a:endCxn id="76" idx="1"/>
          </p:cNvCxnSpPr>
          <p:nvPr/>
        </p:nvCxnSpPr>
        <p:spPr>
          <a:xfrm flipV="1">
            <a:off x="8202758" y="4264347"/>
            <a:ext cx="428938" cy="43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58" name="组合 4"/>
          <p:cNvGrpSpPr/>
          <p:nvPr/>
        </p:nvGrpSpPr>
        <p:grpSpPr>
          <a:xfrm>
            <a:off x="4670582" y="3655782"/>
            <a:ext cx="1580105" cy="404568"/>
            <a:chOff x="6847472" y="2382439"/>
            <a:chExt cx="1911927" cy="489527"/>
          </a:xfrm>
          <a:solidFill>
            <a:schemeClr val="bg1"/>
          </a:solidFill>
        </p:grpSpPr>
        <p:sp>
          <p:nvSpPr>
            <p:cNvPr id="59" name="矩形 111"/>
            <p:cNvSpPr/>
            <p:nvPr/>
          </p:nvSpPr>
          <p:spPr>
            <a:xfrm>
              <a:off x="6847472" y="2382439"/>
              <a:ext cx="1911927" cy="489527"/>
            </a:xfrm>
            <a:prstGeom prst="rect">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aphicFrame>
          <p:nvGraphicFramePr>
            <p:cNvPr id="60" name="对象 196"/>
            <p:cNvGraphicFramePr>
              <a:graphicFrameLocks noChangeAspect="1"/>
            </p:cNvGraphicFramePr>
            <p:nvPr/>
          </p:nvGraphicFramePr>
          <p:xfrm>
            <a:off x="6964902" y="2453932"/>
            <a:ext cx="1714500" cy="342900"/>
          </p:xfrm>
          <a:graphic>
            <a:graphicData uri="http://schemas.openxmlformats.org/presentationml/2006/ole">
              <mc:AlternateContent xmlns:mc="http://schemas.openxmlformats.org/markup-compatibility/2006">
                <mc:Choice xmlns:v="urn:schemas-microsoft-com:vml" Requires="v">
                  <p:oleObj name="Equation" r:id="rId8" imgW="1714320" imgH="342720" progId="Equation.DSMT4">
                    <p:embed/>
                  </p:oleObj>
                </mc:Choice>
                <mc:Fallback>
                  <p:oleObj name="Equation" r:id="rId8" imgW="1714320" imgH="342720" progId="Equation.DSMT4">
                    <p:embed/>
                    <p:pic>
                      <p:nvPicPr>
                        <p:cNvPr id="60" name="对象 196"/>
                        <p:cNvPicPr/>
                        <p:nvPr/>
                      </p:nvPicPr>
                      <p:blipFill>
                        <a:blip r:embed="rId9"/>
                        <a:stretch>
                          <a:fillRect/>
                        </a:stretch>
                      </p:blipFill>
                      <p:spPr>
                        <a:xfrm>
                          <a:off x="6964902" y="2453932"/>
                          <a:ext cx="1714500" cy="342900"/>
                        </a:xfrm>
                        <a:prstGeom prst="rect">
                          <a:avLst/>
                        </a:prstGeom>
                      </p:spPr>
                    </p:pic>
                  </p:oleObj>
                </mc:Fallback>
              </mc:AlternateContent>
            </a:graphicData>
          </a:graphic>
        </p:graphicFrame>
      </p:grpSp>
      <p:graphicFrame>
        <p:nvGraphicFramePr>
          <p:cNvPr id="61" name="对象 203"/>
          <p:cNvGraphicFramePr>
            <a:graphicFrameLocks noChangeAspect="1"/>
          </p:cNvGraphicFramePr>
          <p:nvPr/>
        </p:nvGraphicFramePr>
        <p:xfrm>
          <a:off x="2721898" y="4869488"/>
          <a:ext cx="325372" cy="262397"/>
        </p:xfrm>
        <a:graphic>
          <a:graphicData uri="http://schemas.openxmlformats.org/presentationml/2006/ole">
            <mc:AlternateContent xmlns:mc="http://schemas.openxmlformats.org/markup-compatibility/2006">
              <mc:Choice xmlns:v="urn:schemas-microsoft-com:vml" Requires="v">
                <p:oleObj name="Equation" r:id="rId10" imgW="393480" imgH="317160" progId="Equation.DSMT4">
                  <p:embed/>
                </p:oleObj>
              </mc:Choice>
              <mc:Fallback>
                <p:oleObj name="Equation" r:id="rId10" imgW="393480" imgH="317160" progId="Equation.DSMT4">
                  <p:embed/>
                  <p:pic>
                    <p:nvPicPr>
                      <p:cNvPr id="61" name="对象 203"/>
                      <p:cNvPicPr/>
                      <p:nvPr/>
                    </p:nvPicPr>
                    <p:blipFill>
                      <a:blip r:embed="rId11"/>
                      <a:stretch>
                        <a:fillRect/>
                      </a:stretch>
                    </p:blipFill>
                    <p:spPr>
                      <a:xfrm>
                        <a:off x="2721898" y="4869488"/>
                        <a:ext cx="325372" cy="262397"/>
                      </a:xfrm>
                      <a:prstGeom prst="rect">
                        <a:avLst/>
                      </a:prstGeom>
                    </p:spPr>
                  </p:pic>
                </p:oleObj>
              </mc:Fallback>
            </mc:AlternateContent>
          </a:graphicData>
        </a:graphic>
      </p:graphicFrame>
      <p:graphicFrame>
        <p:nvGraphicFramePr>
          <p:cNvPr id="62" name="对象 204"/>
          <p:cNvGraphicFramePr>
            <a:graphicFrameLocks noChangeAspect="1"/>
          </p:cNvGraphicFramePr>
          <p:nvPr/>
        </p:nvGraphicFramePr>
        <p:xfrm>
          <a:off x="9141454" y="4869488"/>
          <a:ext cx="199421" cy="262397"/>
        </p:xfrm>
        <a:graphic>
          <a:graphicData uri="http://schemas.openxmlformats.org/presentationml/2006/ole">
            <mc:AlternateContent xmlns:mc="http://schemas.openxmlformats.org/markup-compatibility/2006">
              <mc:Choice xmlns:v="urn:schemas-microsoft-com:vml" Requires="v">
                <p:oleObj name="Equation" r:id="rId12" imgW="241200" imgH="317160" progId="Equation.DSMT4">
                  <p:embed/>
                </p:oleObj>
              </mc:Choice>
              <mc:Fallback>
                <p:oleObj name="Equation" r:id="rId12" imgW="241200" imgH="317160" progId="Equation.DSMT4">
                  <p:embed/>
                  <p:pic>
                    <p:nvPicPr>
                      <p:cNvPr id="62" name="对象 204"/>
                      <p:cNvPicPr/>
                      <p:nvPr/>
                    </p:nvPicPr>
                    <p:blipFill>
                      <a:blip r:embed="rId13"/>
                      <a:stretch>
                        <a:fillRect/>
                      </a:stretch>
                    </p:blipFill>
                    <p:spPr>
                      <a:xfrm>
                        <a:off x="9141454" y="4869488"/>
                        <a:ext cx="199421" cy="262397"/>
                      </a:xfrm>
                      <a:prstGeom prst="rect">
                        <a:avLst/>
                      </a:prstGeom>
                    </p:spPr>
                  </p:pic>
                </p:oleObj>
              </mc:Fallback>
            </mc:AlternateContent>
          </a:graphicData>
        </a:graphic>
      </p:graphicFrame>
      <p:grpSp>
        <p:nvGrpSpPr>
          <p:cNvPr id="63" name="组合 7"/>
          <p:cNvGrpSpPr/>
          <p:nvPr/>
        </p:nvGrpSpPr>
        <p:grpSpPr>
          <a:xfrm>
            <a:off x="7741527" y="4034162"/>
            <a:ext cx="461231" cy="461231"/>
            <a:chOff x="10767979" y="4086369"/>
            <a:chExt cx="558090" cy="558090"/>
          </a:xfrm>
          <a:solidFill>
            <a:srgbClr val="00B050"/>
          </a:solidFill>
        </p:grpSpPr>
        <p:sp>
          <p:nvSpPr>
            <p:cNvPr id="64" name="椭圆 119"/>
            <p:cNvSpPr>
              <a:spLocks noChangeAspect="1"/>
            </p:cNvSpPr>
            <p:nvPr/>
          </p:nvSpPr>
          <p:spPr>
            <a:xfrm>
              <a:off x="10767979" y="4086369"/>
              <a:ext cx="558090" cy="558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aphicFrame>
          <p:nvGraphicFramePr>
            <p:cNvPr id="65" name="对象 205"/>
            <p:cNvGraphicFramePr>
              <a:graphicFrameLocks noChangeAspect="1"/>
            </p:cNvGraphicFramePr>
            <p:nvPr/>
          </p:nvGraphicFramePr>
          <p:xfrm>
            <a:off x="10932724" y="4226479"/>
            <a:ext cx="228600" cy="279400"/>
          </p:xfrm>
          <a:graphic>
            <a:graphicData uri="http://schemas.openxmlformats.org/presentationml/2006/ole">
              <mc:AlternateContent xmlns:mc="http://schemas.openxmlformats.org/markup-compatibility/2006">
                <mc:Choice xmlns:v="urn:schemas-microsoft-com:vml" Requires="v">
                  <p:oleObj name="Equation" r:id="rId14" imgW="228600" imgH="279360" progId="Equation.DSMT4">
                    <p:embed/>
                  </p:oleObj>
                </mc:Choice>
                <mc:Fallback>
                  <p:oleObj name="Equation" r:id="rId14" imgW="228600" imgH="279360" progId="Equation.DSMT4">
                    <p:embed/>
                    <p:pic>
                      <p:nvPicPr>
                        <p:cNvPr id="65" name="对象 205"/>
                        <p:cNvPicPr/>
                        <p:nvPr/>
                      </p:nvPicPr>
                      <p:blipFill>
                        <a:blip r:embed="rId15"/>
                        <a:stretch>
                          <a:fillRect/>
                        </a:stretch>
                      </p:blipFill>
                      <p:spPr>
                        <a:xfrm>
                          <a:off x="10932724" y="4226479"/>
                          <a:ext cx="228600" cy="279400"/>
                        </a:xfrm>
                        <a:prstGeom prst="rect">
                          <a:avLst/>
                        </a:prstGeom>
                      </p:spPr>
                    </p:pic>
                  </p:oleObj>
                </mc:Fallback>
              </mc:AlternateContent>
            </a:graphicData>
          </a:graphic>
        </p:graphicFrame>
      </p:grpSp>
      <p:graphicFrame>
        <p:nvGraphicFramePr>
          <p:cNvPr id="66" name="对象 211"/>
          <p:cNvGraphicFramePr>
            <a:graphicFrameLocks noChangeAspect="1"/>
          </p:cNvGraphicFramePr>
          <p:nvPr/>
        </p:nvGraphicFramePr>
        <p:xfrm>
          <a:off x="7453184" y="3984805"/>
          <a:ext cx="115455" cy="115455"/>
        </p:xfrm>
        <a:graphic>
          <a:graphicData uri="http://schemas.openxmlformats.org/presentationml/2006/ole">
            <mc:AlternateContent xmlns:mc="http://schemas.openxmlformats.org/markup-compatibility/2006">
              <mc:Choice xmlns:v="urn:schemas-microsoft-com:vml" Requires="v">
                <p:oleObj name="Equation" r:id="rId16" imgW="139680" imgH="139680" progId="Equation.DSMT4">
                  <p:embed/>
                </p:oleObj>
              </mc:Choice>
              <mc:Fallback>
                <p:oleObj name="Equation" r:id="rId16" imgW="139680" imgH="139680" progId="Equation.DSMT4">
                  <p:embed/>
                  <p:pic>
                    <p:nvPicPr>
                      <p:cNvPr id="66" name="对象 211"/>
                      <p:cNvPicPr/>
                      <p:nvPr/>
                    </p:nvPicPr>
                    <p:blipFill>
                      <a:blip r:embed="rId17"/>
                      <a:stretch>
                        <a:fillRect/>
                      </a:stretch>
                    </p:blipFill>
                    <p:spPr>
                      <a:xfrm>
                        <a:off x="7453184" y="3984805"/>
                        <a:ext cx="115455" cy="115455"/>
                      </a:xfrm>
                      <a:prstGeom prst="rect">
                        <a:avLst/>
                      </a:prstGeom>
                    </p:spPr>
                  </p:pic>
                </p:oleObj>
              </mc:Fallback>
            </mc:AlternateContent>
          </a:graphicData>
        </a:graphic>
      </p:graphicFrame>
      <p:cxnSp>
        <p:nvCxnSpPr>
          <p:cNvPr id="67" name="肘形连接符 53"/>
          <p:cNvCxnSpPr>
            <a:stCxn id="75" idx="0"/>
            <a:endCxn id="64" idx="0"/>
          </p:cNvCxnSpPr>
          <p:nvPr/>
        </p:nvCxnSpPr>
        <p:spPr>
          <a:xfrm rot="16200000" flipH="1">
            <a:off x="5398574" y="1460591"/>
            <a:ext cx="388927" cy="4758212"/>
          </a:xfrm>
          <a:prstGeom prst="bentConnector3">
            <a:avLst>
              <a:gd name="adj1" fmla="val -48576"/>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8" name="对象 229"/>
          <p:cNvGraphicFramePr>
            <a:graphicFrameLocks noChangeAspect="1"/>
          </p:cNvGraphicFramePr>
          <p:nvPr/>
        </p:nvGraphicFramePr>
        <p:xfrm>
          <a:off x="7792322" y="4659002"/>
          <a:ext cx="115455" cy="115455"/>
        </p:xfrm>
        <a:graphic>
          <a:graphicData uri="http://schemas.openxmlformats.org/presentationml/2006/ole">
            <mc:AlternateContent xmlns:mc="http://schemas.openxmlformats.org/markup-compatibility/2006">
              <mc:Choice xmlns:v="urn:schemas-microsoft-com:vml" Requires="v">
                <p:oleObj name="Equation" r:id="rId18" imgW="139680" imgH="139680" progId="Equation.DSMT4">
                  <p:embed/>
                </p:oleObj>
              </mc:Choice>
              <mc:Fallback>
                <p:oleObj name="Equation" r:id="rId18" imgW="139680" imgH="139680" progId="Equation.DSMT4">
                  <p:embed/>
                  <p:pic>
                    <p:nvPicPr>
                      <p:cNvPr id="68" name="对象 229"/>
                      <p:cNvPicPr/>
                      <p:nvPr/>
                    </p:nvPicPr>
                    <p:blipFill>
                      <a:blip r:embed="rId17"/>
                      <a:stretch>
                        <a:fillRect/>
                      </a:stretch>
                    </p:blipFill>
                    <p:spPr>
                      <a:xfrm>
                        <a:off x="7792322" y="4659002"/>
                        <a:ext cx="115455" cy="115455"/>
                      </a:xfrm>
                      <a:prstGeom prst="rect">
                        <a:avLst/>
                      </a:prstGeom>
                    </p:spPr>
                  </p:pic>
                </p:oleObj>
              </mc:Fallback>
            </mc:AlternateContent>
          </a:graphicData>
        </a:graphic>
      </p:graphicFrame>
      <p:sp>
        <p:nvSpPr>
          <p:cNvPr id="69" name="右箭头 230"/>
          <p:cNvSpPr>
            <a:spLocks noChangeAspect="1"/>
          </p:cNvSpPr>
          <p:nvPr/>
        </p:nvSpPr>
        <p:spPr>
          <a:xfrm>
            <a:off x="7242449" y="5513778"/>
            <a:ext cx="276937" cy="212983"/>
          </a:xfrm>
          <a:prstGeom prst="rightArrow">
            <a:avLst>
              <a:gd name="adj1" fmla="val 50000"/>
              <a:gd name="adj2" fmla="val 48578"/>
            </a:avLst>
          </a:pr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0" name="右箭头 231"/>
          <p:cNvSpPr>
            <a:spLocks noChangeAspect="1"/>
          </p:cNvSpPr>
          <p:nvPr/>
        </p:nvSpPr>
        <p:spPr>
          <a:xfrm>
            <a:off x="7248641" y="5853592"/>
            <a:ext cx="276937" cy="212983"/>
          </a:xfrm>
          <a:prstGeom prst="rightArrow">
            <a:avLst>
              <a:gd name="adj1" fmla="val 50000"/>
              <a:gd name="adj2" fmla="val 48578"/>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文本框 85"/>
          <p:cNvSpPr txBox="1"/>
          <p:nvPr/>
        </p:nvSpPr>
        <p:spPr>
          <a:xfrm>
            <a:off x="7491778" y="5499764"/>
            <a:ext cx="120417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Conv+ReLU</a:t>
            </a:r>
            <a:endPar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文本框 232"/>
          <p:cNvSpPr txBox="1"/>
          <p:nvPr/>
        </p:nvSpPr>
        <p:spPr>
          <a:xfrm>
            <a:off x="7519385" y="5823430"/>
            <a:ext cx="631904"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Conv</a:t>
            </a:r>
            <a:endParaRPr kumimoji="0" lang="zh-CN" altLang="en-US" sz="14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73" name="直接连接符 87"/>
          <p:cNvCxnSpPr/>
          <p:nvPr/>
        </p:nvCxnSpPr>
        <p:spPr>
          <a:xfrm flipH="1">
            <a:off x="2665529" y="2603307"/>
            <a:ext cx="3181718" cy="68274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234"/>
          <p:cNvCxnSpPr/>
          <p:nvPr/>
        </p:nvCxnSpPr>
        <p:spPr>
          <a:xfrm>
            <a:off x="6490365" y="2594149"/>
            <a:ext cx="3322414" cy="69190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75" name="图片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11730" y="3645235"/>
            <a:ext cx="1204401" cy="1204401"/>
          </a:xfrm>
          <a:prstGeom prst="rect">
            <a:avLst/>
          </a:prstGeom>
        </p:spPr>
      </p:pic>
      <p:pic>
        <p:nvPicPr>
          <p:cNvPr id="76" name="图片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31697" y="3662147"/>
            <a:ext cx="1204401" cy="1204401"/>
          </a:xfrm>
          <a:prstGeom prst="rect">
            <a:avLst/>
          </a:prstGeom>
        </p:spPr>
      </p:pic>
      <p:grpSp>
        <p:nvGrpSpPr>
          <p:cNvPr id="77" name="组合 31"/>
          <p:cNvGrpSpPr/>
          <p:nvPr/>
        </p:nvGrpSpPr>
        <p:grpSpPr>
          <a:xfrm>
            <a:off x="3537367" y="4347761"/>
            <a:ext cx="1443902" cy="1845521"/>
            <a:chOff x="2621639" y="3635202"/>
            <a:chExt cx="1747121" cy="2233081"/>
          </a:xfrm>
        </p:grpSpPr>
        <p:grpSp>
          <p:nvGrpSpPr>
            <p:cNvPr id="78" name="组合 24"/>
            <p:cNvGrpSpPr/>
            <p:nvPr/>
          </p:nvGrpSpPr>
          <p:grpSpPr>
            <a:xfrm>
              <a:off x="2621639" y="3997426"/>
              <a:ext cx="1747121" cy="1467274"/>
              <a:chOff x="3895624" y="4047259"/>
              <a:chExt cx="1747121" cy="1467274"/>
            </a:xfrm>
          </p:grpSpPr>
          <p:pic>
            <p:nvPicPr>
              <p:cNvPr id="80" name="图片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95624" y="4057208"/>
                <a:ext cx="1457325" cy="1457325"/>
              </a:xfrm>
              <a:prstGeom prst="rect">
                <a:avLst/>
              </a:prstGeom>
              <a:scene3d>
                <a:camera prst="isometricOffAxis2Right">
                  <a:rot lat="1740000" lon="17759998" rev="0"/>
                </a:camera>
                <a:lightRig rig="threePt" dir="t"/>
              </a:scene3d>
            </p:spPr>
          </p:pic>
          <p:pic>
            <p:nvPicPr>
              <p:cNvPr id="81" name="图片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40522" y="4047259"/>
                <a:ext cx="1457325" cy="1457325"/>
              </a:xfrm>
              <a:prstGeom prst="rect">
                <a:avLst/>
              </a:prstGeom>
              <a:scene3d>
                <a:camera prst="isometricOffAxis2Right">
                  <a:rot lat="1740000" lon="17759998" rev="0"/>
                </a:camera>
                <a:lightRig rig="threePt" dir="t"/>
              </a:scene3d>
            </p:spPr>
          </p:pic>
          <p:pic>
            <p:nvPicPr>
              <p:cNvPr id="82" name="图片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85420" y="4057207"/>
                <a:ext cx="1457325" cy="1457325"/>
              </a:xfrm>
              <a:prstGeom prst="rect">
                <a:avLst/>
              </a:prstGeom>
              <a:scene3d>
                <a:camera prst="isometricOffAxis2Right">
                  <a:rot lat="1740000" lon="17759998" rev="0"/>
                </a:camera>
                <a:lightRig rig="threePt" dir="t"/>
              </a:scene3d>
            </p:spPr>
          </p:pic>
        </p:grpSp>
        <p:sp>
          <p:nvSpPr>
            <p:cNvPr id="79" name="立方体 23"/>
            <p:cNvSpPr/>
            <p:nvPr/>
          </p:nvSpPr>
          <p:spPr>
            <a:xfrm>
              <a:off x="2766537" y="3635202"/>
              <a:ext cx="1295967" cy="2233081"/>
            </a:xfrm>
            <a:prstGeom prst="cube">
              <a:avLst>
                <a:gd name="adj" fmla="val 66151"/>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83" name="组合 29"/>
          <p:cNvGrpSpPr/>
          <p:nvPr/>
        </p:nvGrpSpPr>
        <p:grpSpPr>
          <a:xfrm>
            <a:off x="4965011" y="4299981"/>
            <a:ext cx="1458454" cy="1845521"/>
            <a:chOff x="4025068" y="3669878"/>
            <a:chExt cx="1764729" cy="2233081"/>
          </a:xfrm>
        </p:grpSpPr>
        <p:pic>
          <p:nvPicPr>
            <p:cNvPr id="84" name="图片 2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25068" y="4056900"/>
              <a:ext cx="1457325" cy="1457325"/>
            </a:xfrm>
            <a:prstGeom prst="rect">
              <a:avLst/>
            </a:prstGeom>
            <a:ln>
              <a:solidFill>
                <a:srgbClr val="00B050"/>
              </a:solidFill>
            </a:ln>
            <a:scene3d>
              <a:camera prst="isometricOffAxis2Right">
                <a:rot lat="1740000" lon="17759998" rev="0"/>
              </a:camera>
              <a:lightRig rig="threePt" dir="t"/>
            </a:scene3d>
          </p:spPr>
        </p:pic>
        <p:pic>
          <p:nvPicPr>
            <p:cNvPr id="85" name="图片 2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75924" y="4056900"/>
              <a:ext cx="1457325" cy="1457325"/>
            </a:xfrm>
            <a:prstGeom prst="rect">
              <a:avLst/>
            </a:prstGeom>
            <a:ln>
              <a:solidFill>
                <a:srgbClr val="00B050"/>
              </a:solidFill>
            </a:ln>
            <a:scene3d>
              <a:camera prst="isometricOffAxis2Right">
                <a:rot lat="1740000" lon="17759998" rev="0"/>
              </a:camera>
              <a:lightRig rig="threePt" dir="t"/>
            </a:scene3d>
          </p:spPr>
        </p:pic>
        <p:pic>
          <p:nvPicPr>
            <p:cNvPr id="86" name="图片 2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332472" y="4065022"/>
              <a:ext cx="1457325" cy="1457325"/>
            </a:xfrm>
            <a:prstGeom prst="rect">
              <a:avLst/>
            </a:prstGeom>
            <a:ln>
              <a:solidFill>
                <a:srgbClr val="00B050"/>
              </a:solidFill>
            </a:ln>
            <a:scene3d>
              <a:camera prst="isometricOffAxis2Right">
                <a:rot lat="1740000" lon="17759998" rev="0"/>
              </a:camera>
              <a:lightRig rig="threePt" dir="t"/>
            </a:scene3d>
          </p:spPr>
        </p:pic>
        <p:sp>
          <p:nvSpPr>
            <p:cNvPr id="87" name="立方体 226"/>
            <p:cNvSpPr/>
            <p:nvPr/>
          </p:nvSpPr>
          <p:spPr>
            <a:xfrm>
              <a:off x="4205633" y="3669878"/>
              <a:ext cx="1295967" cy="2233081"/>
            </a:xfrm>
            <a:prstGeom prst="cube">
              <a:avLst>
                <a:gd name="adj" fmla="val 66151"/>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88" name="图片 3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228174" y="4553597"/>
            <a:ext cx="1204401" cy="1204401"/>
          </a:xfrm>
          <a:prstGeom prst="rect">
            <a:avLst/>
          </a:prstGeom>
          <a:scene3d>
            <a:camera prst="isometricOffAxis2Right">
              <a:rot lat="1740000" lon="17759998" rev="0"/>
            </a:camera>
            <a:lightRig rig="threePt" dir="t"/>
          </a:scene3d>
        </p:spPr>
      </p:pic>
      <p:sp>
        <p:nvSpPr>
          <p:cNvPr id="89" name="右箭头 228"/>
          <p:cNvSpPr/>
          <p:nvPr/>
        </p:nvSpPr>
        <p:spPr>
          <a:xfrm>
            <a:off x="6037944" y="5065433"/>
            <a:ext cx="536918" cy="299250"/>
          </a:xfrm>
          <a:prstGeom prst="rightArrow">
            <a:avLst>
              <a:gd name="adj1" fmla="val 50000"/>
              <a:gd name="adj2" fmla="val 48578"/>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0" name="右箭头 32"/>
          <p:cNvSpPr/>
          <p:nvPr/>
        </p:nvSpPr>
        <p:spPr>
          <a:xfrm>
            <a:off x="4633268" y="5065433"/>
            <a:ext cx="671438" cy="299250"/>
          </a:xfrm>
          <a:prstGeom prst="rightArrow">
            <a:avLst>
              <a:gd name="adj1" fmla="val 50000"/>
              <a:gd name="adj2" fmla="val 48578"/>
            </a:avLst>
          </a:pr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1" name="右箭头 32"/>
          <p:cNvSpPr/>
          <p:nvPr/>
        </p:nvSpPr>
        <p:spPr>
          <a:xfrm>
            <a:off x="3208234" y="5065433"/>
            <a:ext cx="660856" cy="299250"/>
          </a:xfrm>
          <a:prstGeom prst="rightArrow">
            <a:avLst>
              <a:gd name="adj1" fmla="val 50000"/>
              <a:gd name="adj2" fmla="val 48578"/>
            </a:avLst>
          </a:pr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2" name="矩形 122"/>
          <p:cNvSpPr>
            <a:spLocks noChangeAspect="1"/>
          </p:cNvSpPr>
          <p:nvPr/>
        </p:nvSpPr>
        <p:spPr>
          <a:xfrm>
            <a:off x="2166135" y="3286052"/>
            <a:ext cx="8055079" cy="3033439"/>
          </a:xfrm>
          <a:prstGeom prst="rect">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4" name="Rectangle 93"/>
          <p:cNvSpPr/>
          <p:nvPr/>
        </p:nvSpPr>
        <p:spPr>
          <a:xfrm>
            <a:off x="1600200" y="6402072"/>
            <a:ext cx="10591799" cy="461665"/>
          </a:xfrm>
          <a:prstGeom prst="rect">
            <a:avLst/>
          </a:prstGeom>
        </p:spPr>
        <p:txBody>
          <a:bodyPr wrap="square">
            <a:spAutoFit/>
          </a:bodyPr>
          <a:lstStyle/>
          <a:p>
            <a:pPr marL="457200" marR="0" lvl="1" indent="0" algn="just" defTabSz="914400" rtl="0" eaLnBrk="1" fontAlgn="base" latinLnBrk="0" hangingPunct="1">
              <a:lnSpc>
                <a:spcPct val="100000"/>
              </a:lnSpc>
              <a:spcBef>
                <a:spcPct val="0"/>
              </a:spcBef>
              <a:spcAft>
                <a:spcPts val="0"/>
              </a:spcAft>
              <a:buClrTx/>
              <a:buSzTx/>
              <a:buFontTx/>
              <a:buNone/>
              <a:tabLst>
                <a:tab pos="457200" algn="l"/>
                <a:tab pos="571500" algn="l"/>
                <a:tab pos="685800" algn="l"/>
                <a:tab pos="914400" algn="l"/>
                <a:tab pos="1828800" algn="l"/>
              </a:tabLst>
              <a:defRPr/>
            </a:pPr>
            <a:r>
              <a:rPr kumimoji="0" lang="en-US" altLang="zh-CN" sz="1200" b="1" i="0" u="none" strike="noStrike" kern="1200" cap="none" spc="0" normalizeH="0" baseline="0" noProof="0" dirty="0">
                <a:ln>
                  <a:noFill/>
                </a:ln>
                <a:solidFill>
                  <a:srgbClr val="00B0F0"/>
                </a:solidFill>
                <a:effectLst/>
                <a:uLnTx/>
                <a:uFillTx/>
                <a:latin typeface="Arial" panose="020B0604020202020204" pitchFamily="34" charset="0"/>
                <a:ea typeface="SimSun" panose="02010600030101010101" pitchFamily="2" charset="-122"/>
                <a:cs typeface="Arial" charset="0"/>
              </a:rPr>
              <a:t>Chen H, Zhang Y, Chen YJ, Zhang WH, Sun HQ, </a:t>
            </a:r>
            <a:r>
              <a:rPr kumimoji="0" lang="en-US" altLang="zh-CN" sz="1200" b="1" i="0" u="none" strike="noStrike" kern="1200" cap="none" spc="0" normalizeH="0" baseline="0" noProof="0" dirty="0" err="1">
                <a:ln>
                  <a:noFill/>
                </a:ln>
                <a:solidFill>
                  <a:srgbClr val="00B0F0"/>
                </a:solidFill>
                <a:effectLst/>
                <a:uLnTx/>
                <a:uFillTx/>
                <a:latin typeface="Arial" panose="020B0604020202020204" pitchFamily="34" charset="0"/>
                <a:ea typeface="SimSun" panose="02010600030101010101" pitchFamily="2" charset="-122"/>
                <a:cs typeface="Arial" charset="0"/>
              </a:rPr>
              <a:t>Lv</a:t>
            </a:r>
            <a:r>
              <a:rPr kumimoji="0" lang="en-US" altLang="zh-CN" sz="1200" b="1" i="0" u="none" strike="noStrike" kern="1200" cap="none" spc="0" normalizeH="0" baseline="0" noProof="0" dirty="0">
                <a:ln>
                  <a:noFill/>
                </a:ln>
                <a:solidFill>
                  <a:srgbClr val="00B0F0"/>
                </a:solidFill>
                <a:effectLst/>
                <a:uLnTx/>
                <a:uFillTx/>
                <a:latin typeface="Arial" panose="020B0604020202020204" pitchFamily="34" charset="0"/>
                <a:ea typeface="SimSun" panose="02010600030101010101" pitchFamily="2" charset="-122"/>
                <a:cs typeface="Arial" charset="0"/>
              </a:rPr>
              <a:t> Y, Liao PX, Zhou JL, Wang G:</a:t>
            </a:r>
          </a:p>
          <a:p>
            <a:pPr marL="457200" marR="0" lvl="1" indent="0" algn="just" defTabSz="914400" rtl="0" eaLnBrk="1" fontAlgn="base" latinLnBrk="0" hangingPunct="1">
              <a:lnSpc>
                <a:spcPct val="100000"/>
              </a:lnSpc>
              <a:spcBef>
                <a:spcPct val="0"/>
              </a:spcBef>
              <a:spcAft>
                <a:spcPts val="0"/>
              </a:spcAft>
              <a:buClrTx/>
              <a:buSzTx/>
              <a:buFontTx/>
              <a:buNone/>
              <a:tabLst>
                <a:tab pos="457200" algn="l"/>
                <a:tab pos="571500" algn="l"/>
                <a:tab pos="685800" algn="l"/>
                <a:tab pos="914400" algn="l"/>
                <a:tab pos="1828800" algn="l"/>
              </a:tabLst>
              <a:defRPr/>
            </a:pPr>
            <a:r>
              <a:rPr kumimoji="0" lang="en-US" altLang="zh-CN" sz="1200" b="1" i="0" u="none" strike="noStrike" kern="1200" cap="none" spc="0" normalizeH="0" baseline="0" noProof="0" dirty="0">
                <a:ln>
                  <a:noFill/>
                </a:ln>
                <a:solidFill>
                  <a:srgbClr val="00B0F0"/>
                </a:solidFill>
                <a:effectLst/>
                <a:uLnTx/>
                <a:uFillTx/>
                <a:latin typeface="Arial" panose="020B0604020202020204" pitchFamily="34" charset="0"/>
                <a:ea typeface="SimSun" panose="02010600030101010101" pitchFamily="2" charset="-122"/>
                <a:cs typeface="Arial" charset="0"/>
              </a:rPr>
              <a:t>LEARN: Learned Experts’ Assessment-based Reconstruction Network for Sparse-data CT. IEEE Trans. Medical Imaging, June 2018</a:t>
            </a:r>
            <a:endParaRPr kumimoji="0" lang="zh-CN" altLang="zh-CN" sz="1400" b="1" i="0" u="none" strike="noStrike" kern="1200" cap="none" spc="0" normalizeH="0" baseline="0" noProof="0" dirty="0">
              <a:ln>
                <a:noFill/>
              </a:ln>
              <a:solidFill>
                <a:srgbClr val="00B0F0"/>
              </a:solidFill>
              <a:effectLst/>
              <a:uLnTx/>
              <a:uFillTx/>
              <a:latin typeface="Times New Roman" panose="02020603050405020304" pitchFamily="18" charset="0"/>
              <a:ea typeface="SimSun" panose="02010600030101010101" pitchFamily="2" charset="-122"/>
              <a:cs typeface="Arial" charset="0"/>
            </a:endParaRPr>
          </a:p>
        </p:txBody>
      </p:sp>
    </p:spTree>
    <p:extLst>
      <p:ext uri="{BB962C8B-B14F-4D97-AF65-F5344CB8AC3E}">
        <p14:creationId xmlns:p14="http://schemas.microsoft.com/office/powerpoint/2010/main" val="2796272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051602" y="2756500"/>
            <a:ext cx="4731026" cy="2669654"/>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2FBDCD9-6211-1641-9ADB-B301A9FB1360}"/>
                  </a:ext>
                </a:extLst>
              </p:cNvPr>
              <p:cNvSpPr>
                <a:spLocks noGrp="1"/>
              </p:cNvSpPr>
              <p:nvPr>
                <p:ph type="title"/>
              </p:nvPr>
            </p:nvSpPr>
            <p:spPr/>
            <p:txBody>
              <a:bodyPr/>
              <a:lstStyle/>
              <a:p>
                <a:r>
                  <a:rPr lang="en-US" sz="4400" dirty="0"/>
                  <a:t>AUTOMAP with </a:t>
                </a:r>
                <a14:m>
                  <m:oMath xmlns:m="http://schemas.openxmlformats.org/officeDocument/2006/math">
                    <m:r>
                      <a:rPr lang="en-US" sz="4400" b="1" i="1" smtClean="0">
                        <a:latin typeface="Cambria Math" panose="02040503050406030204" pitchFamily="18" charset="0"/>
                      </a:rPr>
                      <m:t>𝑶</m:t>
                    </m:r>
                    <m:d>
                      <m:dPr>
                        <m:ctrlPr>
                          <a:rPr lang="en-US" sz="4400" i="1" smtClean="0">
                            <a:latin typeface="Cambria Math" panose="02040503050406030204" pitchFamily="18" charset="0"/>
                          </a:rPr>
                        </m:ctrlPr>
                      </m:dPr>
                      <m:e>
                        <m:sSup>
                          <m:sSupPr>
                            <m:ctrlPr>
                              <a:rPr lang="en-US" sz="4400" i="1" smtClean="0">
                                <a:latin typeface="Cambria Math" panose="02040503050406030204" pitchFamily="18" charset="0"/>
                              </a:rPr>
                            </m:ctrlPr>
                          </m:sSupPr>
                          <m:e>
                            <m:r>
                              <a:rPr lang="en-US" sz="4400" b="1" i="1" smtClean="0">
                                <a:latin typeface="Cambria Math" panose="02040503050406030204" pitchFamily="18" charset="0"/>
                              </a:rPr>
                              <m:t>𝑵</m:t>
                            </m:r>
                          </m:e>
                          <m:sup>
                            <m:r>
                              <a:rPr lang="en-US" sz="4400" b="1" i="1" smtClean="0">
                                <a:latin typeface="Cambria Math" panose="02040503050406030204" pitchFamily="18" charset="0"/>
                              </a:rPr>
                              <m:t>𝟒</m:t>
                            </m:r>
                          </m:sup>
                        </m:sSup>
                      </m:e>
                    </m:d>
                  </m:oMath>
                </a14:m>
                <a:r>
                  <a:rPr lang="en-US" sz="4400" dirty="0"/>
                  <a:t> Complexity</a:t>
                </a:r>
              </a:p>
            </p:txBody>
          </p:sp>
        </mc:Choice>
        <mc:Fallback xmlns="">
          <p:sp>
            <p:nvSpPr>
              <p:cNvPr id="2" name="Title 1">
                <a:extLst>
                  <a:ext uri="{FF2B5EF4-FFF2-40B4-BE49-F238E27FC236}">
                    <a16:creationId xmlns:a16="http://schemas.microsoft.com/office/drawing/2014/main" id="{C2FBDCD9-6211-1641-9ADB-B301A9FB1360}"/>
                  </a:ext>
                </a:extLst>
              </p:cNvPr>
              <p:cNvSpPr>
                <a:spLocks noGrp="1" noRot="1" noChangeAspect="1" noMove="1" noResize="1" noEditPoints="1" noAdjustHandles="1" noChangeArrowheads="1" noChangeShapeType="1" noTextEdit="1"/>
              </p:cNvSpPr>
              <p:nvPr>
                <p:ph type="title"/>
              </p:nvPr>
            </p:nvSpPr>
            <p:spPr>
              <a:blipFill>
                <a:blip r:embed="rId4"/>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9B402A3-23C1-9B40-A3B2-6CAED0DE4F52}"/>
              </a:ext>
            </a:extLst>
          </p:cNvPr>
          <p:cNvSpPr/>
          <p:nvPr/>
        </p:nvSpPr>
        <p:spPr>
          <a:xfrm>
            <a:off x="0" y="6501110"/>
            <a:ext cx="12030075" cy="307755"/>
          </a:xfrm>
          <a:prstGeom prst="rect">
            <a:avLst/>
          </a:prstGeom>
        </p:spPr>
        <p:txBody>
          <a:bodyPr wrap="square">
            <a:spAutoFit/>
          </a:bodyPr>
          <a:lstStyle/>
          <a:p>
            <a:pPr algn="r">
              <a:spcAft>
                <a:spcPts val="0"/>
              </a:spcAft>
            </a:pPr>
            <a:r>
              <a:rPr lang="en-US" sz="1400" b="1" dirty="0">
                <a:solidFill>
                  <a:srgbClr val="FFC000"/>
                </a:solidFill>
                <a:latin typeface="Arial" panose="020B0604020202020204" pitchFamily="34" charset="0"/>
                <a:ea typeface="DengXian" panose="02010600030101010101" pitchFamily="2" charset="-122"/>
                <a:cs typeface="Arial" panose="020B0604020202020204" pitchFamily="34" charset="0"/>
              </a:rPr>
              <a:t>Zhu  B, Liu JZ,  </a:t>
            </a:r>
            <a:r>
              <a:rPr lang="en-US" sz="1400" b="1" dirty="0" err="1">
                <a:solidFill>
                  <a:srgbClr val="FFC000"/>
                </a:solidFill>
                <a:latin typeface="Arial" panose="020B0604020202020204" pitchFamily="34" charset="0"/>
                <a:ea typeface="DengXian" panose="02010600030101010101" pitchFamily="2" charset="-122"/>
                <a:cs typeface="Arial" panose="020B0604020202020204" pitchFamily="34" charset="0"/>
              </a:rPr>
              <a:t>Cauley</a:t>
            </a:r>
            <a:r>
              <a:rPr lang="en-US" sz="1400" b="1" dirty="0">
                <a:solidFill>
                  <a:srgbClr val="FFC000"/>
                </a:solidFill>
                <a:latin typeface="Arial" panose="020B0604020202020204" pitchFamily="34" charset="0"/>
                <a:ea typeface="DengXian" panose="02010600030101010101" pitchFamily="2" charset="-122"/>
                <a:cs typeface="Arial" panose="020B0604020202020204" pitchFamily="34" charset="0"/>
              </a:rPr>
              <a:t> SF, Rosen BR, Rosen MS: Image reconstruction by domain-transform manifold learning. Nature 555:487–492, 2018</a:t>
            </a:r>
          </a:p>
        </p:txBody>
      </p:sp>
      <p:graphicFrame>
        <p:nvGraphicFramePr>
          <p:cNvPr id="5" name="Table 4">
            <a:extLst>
              <a:ext uri="{FF2B5EF4-FFF2-40B4-BE49-F238E27FC236}">
                <a16:creationId xmlns:a16="http://schemas.microsoft.com/office/drawing/2014/main" id="{253CDD16-2E99-4649-AA76-FA64B1E8CDBB}"/>
              </a:ext>
            </a:extLst>
          </p:cNvPr>
          <p:cNvGraphicFramePr>
            <a:graphicFrameLocks noGrp="1"/>
          </p:cNvGraphicFramePr>
          <p:nvPr/>
        </p:nvGraphicFramePr>
        <p:xfrm>
          <a:off x="670832" y="2977650"/>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03585308"/>
                    </a:ext>
                  </a:extLst>
                </a:gridCol>
                <a:gridCol w="720000">
                  <a:extLst>
                    <a:ext uri="{9D8B030D-6E8A-4147-A177-3AD203B41FA5}">
                      <a16:colId xmlns:a16="http://schemas.microsoft.com/office/drawing/2014/main" val="1654525598"/>
                    </a:ext>
                  </a:extLst>
                </a:gridCol>
                <a:gridCol w="720000">
                  <a:extLst>
                    <a:ext uri="{9D8B030D-6E8A-4147-A177-3AD203B41FA5}">
                      <a16:colId xmlns:a16="http://schemas.microsoft.com/office/drawing/2014/main" val="2193045014"/>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88297946"/>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0481047"/>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06691577"/>
                  </a:ext>
                </a:extLst>
              </a:tr>
            </a:tbl>
          </a:graphicData>
        </a:graphic>
      </p:graphicFrame>
      <p:cxnSp>
        <p:nvCxnSpPr>
          <p:cNvPr id="9" name="Straight Arrow Connector 8">
            <a:extLst>
              <a:ext uri="{FF2B5EF4-FFF2-40B4-BE49-F238E27FC236}">
                <a16:creationId xmlns:a16="http://schemas.microsoft.com/office/drawing/2014/main" id="{3D9EDE81-0D55-3D42-8B76-7A54BD24DF27}"/>
              </a:ext>
            </a:extLst>
          </p:cNvPr>
          <p:cNvCxnSpPr>
            <a:cxnSpLocks/>
            <a:stCxn id="5" idx="3"/>
            <a:endCxn id="19" idx="1"/>
          </p:cNvCxnSpPr>
          <p:nvPr/>
        </p:nvCxnSpPr>
        <p:spPr>
          <a:xfrm flipV="1">
            <a:off x="2830832" y="4054274"/>
            <a:ext cx="2036175" cy="3376"/>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873C0C-9498-4B49-A907-D9A10188AAE9}"/>
                  </a:ext>
                </a:extLst>
              </p:cNvPr>
              <p:cNvSpPr txBox="1"/>
              <p:nvPr/>
            </p:nvSpPr>
            <p:spPr>
              <a:xfrm>
                <a:off x="670832" y="5236952"/>
                <a:ext cx="216000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oMath>
                  </m:oMathPara>
                </a14:m>
                <a:endParaRPr lang="en-US" b="1" dirty="0">
                  <a:latin typeface="Arial" panose="020B0604020202020204" pitchFamily="34" charset="0"/>
                  <a:ea typeface="Cambria Math" panose="02040503050406030204" pitchFamily="18" charset="0"/>
                </a:endParaRPr>
              </a:p>
              <a:p>
                <a:r>
                  <a:rPr lang="en-US" b="1" dirty="0">
                    <a:latin typeface="Arial" panose="020B0604020202020204" pitchFamily="34" charset="0"/>
                    <a:cs typeface="Arial" panose="020B0604020202020204" pitchFamily="34" charset="0"/>
                  </a:rPr>
                  <a:t>k-space Data</a:t>
                </a:r>
              </a:p>
            </p:txBody>
          </p:sp>
        </mc:Choice>
        <mc:Fallback xmlns="">
          <p:sp>
            <p:nvSpPr>
              <p:cNvPr id="10" name="TextBox 9">
                <a:extLst>
                  <a:ext uri="{FF2B5EF4-FFF2-40B4-BE49-F238E27FC236}">
                    <a16:creationId xmlns:a16="http://schemas.microsoft.com/office/drawing/2014/main" id="{56873C0C-9498-4B49-A907-D9A10188AAE9}"/>
                  </a:ext>
                </a:extLst>
              </p:cNvPr>
              <p:cNvSpPr txBox="1">
                <a:spLocks noRot="1" noChangeAspect="1" noMove="1" noResize="1" noEditPoints="1" noAdjustHandles="1" noChangeArrowheads="1" noChangeShapeType="1" noTextEdit="1"/>
              </p:cNvSpPr>
              <p:nvPr/>
            </p:nvSpPr>
            <p:spPr>
              <a:xfrm>
                <a:off x="670832" y="5236952"/>
                <a:ext cx="2160000" cy="830997"/>
              </a:xfrm>
              <a:prstGeom prst="rect">
                <a:avLst/>
              </a:prstGeom>
              <a:blipFill>
                <a:blip r:embed="rId5"/>
                <a:stretch>
                  <a:fillRect l="-4237" r="-282" b="-1691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59B7801-7C06-6742-9901-0A7B06E7C462}"/>
              </a:ext>
            </a:extLst>
          </p:cNvPr>
          <p:cNvSpPr txBox="1"/>
          <p:nvPr/>
        </p:nvSpPr>
        <p:spPr>
          <a:xfrm>
            <a:off x="2830832" y="4167552"/>
            <a:ext cx="2031360" cy="83099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Reshape</a:t>
            </a:r>
          </a:p>
          <a:p>
            <a:pPr algn="ctr"/>
            <a:r>
              <a:rPr lang="en-US" b="1" dirty="0">
                <a:latin typeface="Arial" panose="020B0604020202020204" pitchFamily="34" charset="0"/>
                <a:cs typeface="Arial" panose="020B0604020202020204" pitchFamily="34" charset="0"/>
              </a:rPr>
              <a:t>To a Vector</a:t>
            </a:r>
          </a:p>
        </p:txBody>
      </p:sp>
      <p:graphicFrame>
        <p:nvGraphicFramePr>
          <p:cNvPr id="19" name="Table 18">
            <a:extLst>
              <a:ext uri="{FF2B5EF4-FFF2-40B4-BE49-F238E27FC236}">
                <a16:creationId xmlns:a16="http://schemas.microsoft.com/office/drawing/2014/main" id="{8AFBDE21-17EB-CB48-B562-E37B16468F2C}"/>
              </a:ext>
            </a:extLst>
          </p:cNvPr>
          <p:cNvGraphicFramePr>
            <a:graphicFrameLocks noGrp="1"/>
          </p:cNvGraphicFramePr>
          <p:nvPr/>
        </p:nvGraphicFramePr>
        <p:xfrm>
          <a:off x="4867007" y="1776446"/>
          <a:ext cx="535028" cy="4555656"/>
        </p:xfrm>
        <a:graphic>
          <a:graphicData uri="http://schemas.openxmlformats.org/drawingml/2006/table">
            <a:tbl>
              <a:tblPr firstRow="1" bandRow="1">
                <a:tableStyleId>{5C22544A-7EE6-4342-B048-85BDC9FD1C3A}</a:tableStyleId>
              </a:tblPr>
              <a:tblGrid>
                <a:gridCol w="535028">
                  <a:extLst>
                    <a:ext uri="{9D8B030D-6E8A-4147-A177-3AD203B41FA5}">
                      <a16:colId xmlns:a16="http://schemas.microsoft.com/office/drawing/2014/main" val="1019025759"/>
                    </a:ext>
                  </a:extLst>
                </a:gridCol>
              </a:tblGrid>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02561412"/>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537957832"/>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010439973"/>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67350768"/>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025307543"/>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650688239"/>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211463511"/>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98233781"/>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577150461"/>
                  </a:ext>
                </a:extLst>
              </a:tr>
            </a:tbl>
          </a:graphicData>
        </a:graphic>
      </p:graphicFrame>
      <p:sp>
        <p:nvSpPr>
          <p:cNvPr id="21" name="TextBox 20">
            <a:extLst>
              <a:ext uri="{FF2B5EF4-FFF2-40B4-BE49-F238E27FC236}">
                <a16:creationId xmlns:a16="http://schemas.microsoft.com/office/drawing/2014/main" id="{93C83057-2D67-FF4C-81F0-0BAFF24A9C10}"/>
              </a:ext>
            </a:extLst>
          </p:cNvPr>
          <p:cNvSpPr txBox="1"/>
          <p:nvPr/>
        </p:nvSpPr>
        <p:spPr>
          <a:xfrm>
            <a:off x="6340195" y="5368862"/>
            <a:ext cx="2160000" cy="83099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FC Layers to All Pixels</a:t>
            </a:r>
          </a:p>
        </p:txBody>
      </p:sp>
      <p:graphicFrame>
        <p:nvGraphicFramePr>
          <p:cNvPr id="22" name="Table 21">
            <a:extLst>
              <a:ext uri="{FF2B5EF4-FFF2-40B4-BE49-F238E27FC236}">
                <a16:creationId xmlns:a16="http://schemas.microsoft.com/office/drawing/2014/main" id="{8D902367-BA22-5349-A21B-7D1A0227DDE2}"/>
              </a:ext>
            </a:extLst>
          </p:cNvPr>
          <p:cNvGraphicFramePr>
            <a:graphicFrameLocks noGrp="1"/>
          </p:cNvGraphicFramePr>
          <p:nvPr/>
        </p:nvGraphicFramePr>
        <p:xfrm>
          <a:off x="9400360" y="3006225"/>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03585308"/>
                    </a:ext>
                  </a:extLst>
                </a:gridCol>
                <a:gridCol w="720000">
                  <a:extLst>
                    <a:ext uri="{9D8B030D-6E8A-4147-A177-3AD203B41FA5}">
                      <a16:colId xmlns:a16="http://schemas.microsoft.com/office/drawing/2014/main" val="1654525598"/>
                    </a:ext>
                  </a:extLst>
                </a:gridCol>
                <a:gridCol w="720000">
                  <a:extLst>
                    <a:ext uri="{9D8B030D-6E8A-4147-A177-3AD203B41FA5}">
                      <a16:colId xmlns:a16="http://schemas.microsoft.com/office/drawing/2014/main" val="2193045014"/>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188297946"/>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481047"/>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06691577"/>
                  </a:ext>
                </a:extLst>
              </a:tr>
            </a:tbl>
          </a:graphicData>
        </a:graphic>
      </p:graphicFrame>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3790B00-B1D8-1640-9D96-E1D594315975}"/>
                  </a:ext>
                </a:extLst>
              </p:cNvPr>
              <p:cNvSpPr txBox="1"/>
              <p:nvPr/>
            </p:nvSpPr>
            <p:spPr>
              <a:xfrm>
                <a:off x="9395546" y="5267412"/>
                <a:ext cx="2164814" cy="461665"/>
              </a:xfrm>
              <a:prstGeom prst="rect">
                <a:avLst/>
              </a:prstGeom>
              <a:noFill/>
            </p:spPr>
            <p:txBody>
              <a:bodyPr wrap="square" rtlCol="0">
                <a:spAutoFit/>
              </a:bodyPr>
              <a:lstStyle/>
              <a:p>
                <a:pPr algn="ct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oMath>
                </a14:m>
                <a:r>
                  <a:rPr lang="en-US" b="1" dirty="0">
                    <a:latin typeface="Arial" panose="020B0604020202020204" pitchFamily="34" charset="0"/>
                    <a:cs typeface="Arial" panose="020B0604020202020204" pitchFamily="34" charset="0"/>
                  </a:rPr>
                  <a:t> Image</a:t>
                </a:r>
              </a:p>
            </p:txBody>
          </p:sp>
        </mc:Choice>
        <mc:Fallback xmlns="">
          <p:sp>
            <p:nvSpPr>
              <p:cNvPr id="23" name="TextBox 22">
                <a:extLst>
                  <a:ext uri="{FF2B5EF4-FFF2-40B4-BE49-F238E27FC236}">
                    <a16:creationId xmlns:a16="http://schemas.microsoft.com/office/drawing/2014/main" id="{13790B00-B1D8-1640-9D96-E1D594315975}"/>
                  </a:ext>
                </a:extLst>
              </p:cNvPr>
              <p:cNvSpPr txBox="1">
                <a:spLocks noRot="1" noChangeAspect="1" noMove="1" noResize="1" noEditPoints="1" noAdjustHandles="1" noChangeArrowheads="1" noChangeShapeType="1" noTextEdit="1"/>
              </p:cNvSpPr>
              <p:nvPr/>
            </p:nvSpPr>
            <p:spPr>
              <a:xfrm>
                <a:off x="9395546" y="5267412"/>
                <a:ext cx="2164814" cy="461665"/>
              </a:xfrm>
              <a:prstGeom prst="rect">
                <a:avLst/>
              </a:prstGeom>
              <a:blipFill>
                <a:blip r:embed="rId6"/>
                <a:stretch>
                  <a:fillRect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BC717BA-8A6F-1B4F-ACBC-F889FA7B3E65}"/>
                  </a:ext>
                </a:extLst>
              </p:cNvPr>
              <p:cNvSpPr/>
              <p:nvPr/>
            </p:nvSpPr>
            <p:spPr>
              <a:xfrm>
                <a:off x="251171" y="1597084"/>
                <a:ext cx="4618572" cy="1247842"/>
              </a:xfrm>
              <a:prstGeom prst="rect">
                <a:avLst/>
              </a:prstGeom>
            </p:spPr>
            <p:txBody>
              <a:bodyPr wrap="none">
                <a:spAutoFit/>
              </a:bodyPr>
              <a:lstStyle/>
              <a:p>
                <a14:m>
                  <m:oMath xmlns:m="http://schemas.openxmlformats.org/officeDocument/2006/math">
                    <m:r>
                      <a:rPr lang="en-US" b="1" i="1" smtClean="0">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𝒗</m:t>
                            </m:r>
                          </m:sub>
                        </m:sSub>
                      </m:e>
                    </m:d>
                  </m:oMath>
                </a14:m>
                <a:r>
                  <a:rPr lang="en-US" b="1" dirty="0">
                    <a:latin typeface="Arial" panose="020B0604020202020204" pitchFamily="34" charset="0"/>
                    <a:cs typeface="Arial" panose="020B0604020202020204" pitchFamily="34" charset="0"/>
                  </a:rPr>
                  <a:t> Complexity</a:t>
                </a:r>
              </a:p>
              <a:p>
                <a14:m>
                  <m:oMath xmlns:m="http://schemas.openxmlformats.org/officeDocument/2006/math">
                    <m:r>
                      <a:rPr lang="en-US" b="1" i="1" smtClean="0">
                        <a:latin typeface="Cambria Math" panose="02040503050406030204" pitchFamily="18" charset="0"/>
                      </a:rPr>
                      <m:t>𝑵</m:t>
                    </m:r>
                    <m:r>
                      <a:rPr lang="en-US" b="1">
                        <a:latin typeface="Cambria Math" panose="02040503050406030204" pitchFamily="18" charset="0"/>
                      </a:rPr>
                      <m:t>: </m:t>
                    </m:r>
                  </m:oMath>
                </a14:m>
                <a:r>
                  <a:rPr lang="en-US" b="1" dirty="0">
                    <a:latin typeface="Arial" panose="020B0604020202020204" pitchFamily="34" charset="0"/>
                    <a:cs typeface="Arial" panose="020B0604020202020204" pitchFamily="34" charset="0"/>
                  </a:rPr>
                  <a:t># of Data or Pixels per Row </a:t>
                </a:r>
              </a:p>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𝑵</m:t>
                        </m:r>
                      </m:e>
                      <m:sub>
                        <m:r>
                          <a:rPr lang="en-US" b="1" i="1" smtClean="0">
                            <a:latin typeface="Cambria Math" panose="02040503050406030204" pitchFamily="18" charset="0"/>
                          </a:rPr>
                          <m:t>𝒗</m:t>
                        </m:r>
                      </m:sub>
                    </m:sSub>
                    <m:r>
                      <a:rPr lang="en-US" b="1" i="0" smtClean="0">
                        <a:latin typeface="Cambria Math" panose="02040503050406030204" pitchFamily="18" charset="0"/>
                      </a:rPr>
                      <m:t>: </m:t>
                    </m:r>
                  </m:oMath>
                </a14:m>
                <a:r>
                  <a:rPr lang="en-US" b="1" dirty="0">
                    <a:latin typeface="Arial" panose="020B0604020202020204" pitchFamily="34" charset="0"/>
                    <a:cs typeface="Arial" panose="020B0604020202020204" pitchFamily="34" charset="0"/>
                  </a:rPr>
                  <a:t># of views </a:t>
                </a:r>
              </a:p>
            </p:txBody>
          </p:sp>
        </mc:Choice>
        <mc:Fallback xmlns="">
          <p:sp>
            <p:nvSpPr>
              <p:cNvPr id="24" name="Rectangle 23">
                <a:extLst>
                  <a:ext uri="{FF2B5EF4-FFF2-40B4-BE49-F238E27FC236}">
                    <a16:creationId xmlns:a16="http://schemas.microsoft.com/office/drawing/2014/main" id="{0BC717BA-8A6F-1B4F-ACBC-F889FA7B3E65}"/>
                  </a:ext>
                </a:extLst>
              </p:cNvPr>
              <p:cNvSpPr>
                <a:spLocks noRot="1" noChangeAspect="1" noMove="1" noResize="1" noEditPoints="1" noAdjustHandles="1" noChangeArrowheads="1" noChangeShapeType="1" noTextEdit="1"/>
              </p:cNvSpPr>
              <p:nvPr/>
            </p:nvSpPr>
            <p:spPr>
              <a:xfrm>
                <a:off x="251171" y="1597084"/>
                <a:ext cx="4618572" cy="1247842"/>
              </a:xfrm>
              <a:prstGeom prst="rect">
                <a:avLst/>
              </a:prstGeom>
              <a:blipFill>
                <a:blip r:embed="rId7"/>
                <a:stretch>
                  <a:fillRect l="-264" t="-1951" r="-1055" b="-10244"/>
                </a:stretch>
              </a:blipFill>
            </p:spPr>
            <p:txBody>
              <a:bodyPr/>
              <a:lstStyle/>
              <a:p>
                <a:r>
                  <a:rPr lang="en-US">
                    <a:noFill/>
                  </a:rPr>
                  <a:t> </a:t>
                </a:r>
              </a:p>
            </p:txBody>
          </p:sp>
        </mc:Fallback>
      </mc:AlternateContent>
    </p:spTree>
    <p:extLst>
      <p:ext uri="{BB962C8B-B14F-4D97-AF65-F5344CB8AC3E}">
        <p14:creationId xmlns:p14="http://schemas.microsoft.com/office/powerpoint/2010/main" val="388022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iCT Network</a:t>
            </a:r>
          </a:p>
        </p:txBody>
      </p:sp>
      <p:pic>
        <p:nvPicPr>
          <p:cNvPr id="5" name="Picture 4"/>
          <p:cNvPicPr>
            <a:picLocks noChangeAspect="1"/>
          </p:cNvPicPr>
          <p:nvPr/>
        </p:nvPicPr>
        <p:blipFill>
          <a:blip r:embed="rId2"/>
          <a:stretch>
            <a:fillRect/>
          </a:stretch>
        </p:blipFill>
        <p:spPr>
          <a:xfrm>
            <a:off x="2395537" y="1426464"/>
            <a:ext cx="7400925" cy="4181475"/>
          </a:xfrm>
          <a:prstGeom prst="rect">
            <a:avLst/>
          </a:prstGeom>
        </p:spPr>
      </p:pic>
      <p:sp>
        <p:nvSpPr>
          <p:cNvPr id="7" name="Rectangle 6"/>
          <p:cNvSpPr/>
          <p:nvPr/>
        </p:nvSpPr>
        <p:spPr>
          <a:xfrm>
            <a:off x="553584" y="5782111"/>
            <a:ext cx="11391673" cy="923330"/>
          </a:xfrm>
          <a:prstGeom prst="rect">
            <a:avLst/>
          </a:prstGeom>
        </p:spPr>
        <p:txBody>
          <a:bodyPr wrap="square">
            <a:spAutoFit/>
          </a:bodyPr>
          <a:lstStyle/>
          <a:p>
            <a:r>
              <a:rPr lang="en-US" sz="1800" dirty="0"/>
              <a:t>Li, </a:t>
            </a:r>
            <a:r>
              <a:rPr lang="en-US" sz="1800" dirty="0" err="1"/>
              <a:t>Yinsheng</a:t>
            </a:r>
            <a:r>
              <a:rPr lang="en-US" sz="1800" dirty="0"/>
              <a:t> &amp; li, </a:t>
            </a:r>
            <a:r>
              <a:rPr lang="en-US" sz="1800" dirty="0" err="1"/>
              <a:t>ke</a:t>
            </a:r>
            <a:r>
              <a:rPr lang="en-US" sz="1800" dirty="0"/>
              <a:t> &amp; Zhang, </a:t>
            </a:r>
            <a:r>
              <a:rPr lang="en-US" sz="1800" dirty="0" err="1"/>
              <a:t>Chengzhu</a:t>
            </a:r>
            <a:r>
              <a:rPr lang="en-US" sz="1800" dirty="0"/>
              <a:t> &amp; C. Montoya, Juan &amp; Chen, Guang-Hong. (2019). Learning to Reconstruct Computed Tomography (CT) Images Directly from Sinogram Data under A Variety of Data Acquisition Conditions. IEEE Transactions on Medical Imaging. PP. 10.1109/TMI.2019.2910760. </a:t>
            </a:r>
          </a:p>
        </p:txBody>
      </p:sp>
    </p:spTree>
    <p:extLst>
      <p:ext uri="{BB962C8B-B14F-4D97-AF65-F5344CB8AC3E}">
        <p14:creationId xmlns:p14="http://schemas.microsoft.com/office/powerpoint/2010/main" val="502549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2CA12BB-77A9-F449-B0DA-79FE3C17F6FA}"/>
                  </a:ext>
                </a:extLst>
              </p:cNvPr>
              <p:cNvSpPr>
                <a:spLocks noGrp="1"/>
              </p:cNvSpPr>
              <p:nvPr>
                <p:ph type="title"/>
              </p:nvPr>
            </p:nvSpPr>
            <p:spPr/>
            <p:txBody>
              <a:bodyPr/>
              <a:lstStyle/>
              <a:p>
                <a:r>
                  <a:rPr lang="en-US" sz="4400" dirty="0" err="1"/>
                  <a:t>iCTNet</a:t>
                </a:r>
                <a:r>
                  <a:rPr lang="en-US" sz="4400" dirty="0"/>
                  <a:t> with </a:t>
                </a:r>
                <a14:m>
                  <m:oMath xmlns:m="http://schemas.openxmlformats.org/officeDocument/2006/math">
                    <m:r>
                      <a:rPr lang="en-US" sz="4400" i="1">
                        <a:latin typeface="Cambria Math" panose="02040503050406030204" pitchFamily="18" charset="0"/>
                      </a:rPr>
                      <m:t>𝑶</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𝑵</m:t>
                            </m:r>
                          </m:e>
                          <m:sup>
                            <m:r>
                              <a:rPr lang="en-US" sz="4400" b="1" i="1" smtClean="0">
                                <a:latin typeface="Cambria Math" panose="02040503050406030204" pitchFamily="18" charset="0"/>
                              </a:rPr>
                              <m:t>𝟐</m:t>
                            </m:r>
                          </m:sup>
                        </m:sSup>
                        <m:r>
                          <a:rPr lang="en-US" sz="4400" i="1" smtClean="0">
                            <a:latin typeface="Cambria Math" panose="02040503050406030204" pitchFamily="18" charset="0"/>
                            <a:ea typeface="Cambria Math" panose="02040503050406030204" pitchFamily="18" charset="0"/>
                          </a:rPr>
                          <m:t>×</m:t>
                        </m:r>
                        <m:sSub>
                          <m:sSubPr>
                            <m:ctrlPr>
                              <a:rPr lang="en-US" sz="4400" b="1" i="1" smtClean="0">
                                <a:latin typeface="Cambria Math" panose="02040503050406030204" pitchFamily="18" charset="0"/>
                                <a:ea typeface="Cambria Math" panose="02040503050406030204" pitchFamily="18" charset="0"/>
                              </a:rPr>
                            </m:ctrlPr>
                          </m:sSubPr>
                          <m:e>
                            <m:r>
                              <a:rPr lang="en-US" sz="4400" b="1" i="1" smtClean="0">
                                <a:latin typeface="Cambria Math" panose="02040503050406030204" pitchFamily="18" charset="0"/>
                                <a:ea typeface="Cambria Math" panose="02040503050406030204" pitchFamily="18" charset="0"/>
                              </a:rPr>
                              <m:t>𝑵</m:t>
                            </m:r>
                          </m:e>
                          <m:sub>
                            <m:r>
                              <a:rPr lang="en-US" sz="4400" b="1" i="1" smtClean="0">
                                <a:latin typeface="Cambria Math" panose="02040503050406030204" pitchFamily="18" charset="0"/>
                                <a:ea typeface="Cambria Math" panose="02040503050406030204" pitchFamily="18" charset="0"/>
                              </a:rPr>
                              <m:t>𝒄</m:t>
                            </m:r>
                          </m:sub>
                        </m:sSub>
                      </m:e>
                    </m:d>
                  </m:oMath>
                </a14:m>
                <a:r>
                  <a:rPr lang="en-US" sz="4400" dirty="0"/>
                  <a:t> Complexity</a:t>
                </a:r>
              </a:p>
            </p:txBody>
          </p:sp>
        </mc:Choice>
        <mc:Fallback xmlns="">
          <p:sp>
            <p:nvSpPr>
              <p:cNvPr id="2" name="Title 1">
                <a:extLst>
                  <a:ext uri="{FF2B5EF4-FFF2-40B4-BE49-F238E27FC236}">
                    <a16:creationId xmlns:a16="http://schemas.microsoft.com/office/drawing/2014/main" id="{42CA12BB-77A9-F449-B0DA-79FE3C17F6FA}"/>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C0F5583-8A57-EE43-B362-EAE59664936C}"/>
              </a:ext>
            </a:extLst>
          </p:cNvPr>
          <p:cNvSpPr/>
          <p:nvPr/>
        </p:nvSpPr>
        <p:spPr>
          <a:xfrm>
            <a:off x="0" y="6211669"/>
            <a:ext cx="6096000" cy="646331"/>
          </a:xfrm>
          <a:prstGeom prst="rect">
            <a:avLst/>
          </a:prstGeom>
        </p:spPr>
        <p:txBody>
          <a:bodyPr>
            <a:spAutoFit/>
          </a:bodyPr>
          <a:lstStyle/>
          <a:p>
            <a:r>
              <a:rPr lang="en-US" sz="1200" baseline="30000" dirty="0">
                <a:latin typeface="Calibri" panose="020F0502020204030204" pitchFamily="34" charset="0"/>
                <a:ea typeface="DengXian" panose="02010600030101010101" pitchFamily="2" charset="-122"/>
              </a:rPr>
              <a:t>*</a:t>
            </a:r>
            <a:r>
              <a:rPr lang="en-US" sz="1200" dirty="0">
                <a:latin typeface="Calibri" panose="020F0502020204030204" pitchFamily="34" charset="0"/>
                <a:ea typeface="DengXian" panose="02010600030101010101" pitchFamily="2" charset="-122"/>
              </a:rPr>
              <a:t>Li, Y., Li, K., Zhang, C., Montoya, J. and Chen, G., “Learning to Reconstruct Computed Tomography (CT) Images Directly from Sinogram Data under A Variety of Data Acquisition Conditions,” IEEE Transactions on Medical Imaging, 1–1 (2019).</a:t>
            </a:r>
            <a:r>
              <a:rPr lang="en-US" sz="1200" dirty="0"/>
              <a:t> </a:t>
            </a:r>
          </a:p>
        </p:txBody>
      </p:sp>
      <p:graphicFrame>
        <p:nvGraphicFramePr>
          <p:cNvPr id="5" name="Table 4">
            <a:extLst>
              <a:ext uri="{FF2B5EF4-FFF2-40B4-BE49-F238E27FC236}">
                <a16:creationId xmlns:a16="http://schemas.microsoft.com/office/drawing/2014/main" id="{33906B0A-572F-4E44-AA61-15E68BFB15F0}"/>
              </a:ext>
            </a:extLst>
          </p:cNvPr>
          <p:cNvGraphicFramePr>
            <a:graphicFrameLocks noGrp="1"/>
          </p:cNvGraphicFramePr>
          <p:nvPr/>
        </p:nvGraphicFramePr>
        <p:xfrm>
          <a:off x="1176969" y="2637220"/>
          <a:ext cx="1713186" cy="1842628"/>
        </p:xfrm>
        <a:graphic>
          <a:graphicData uri="http://schemas.openxmlformats.org/drawingml/2006/table">
            <a:tbl>
              <a:tblPr firstRow="1" bandRow="1">
                <a:tableStyleId>{5C22544A-7EE6-4342-B048-85BDC9FD1C3A}</a:tableStyleId>
              </a:tblPr>
              <a:tblGrid>
                <a:gridCol w="571062">
                  <a:extLst>
                    <a:ext uri="{9D8B030D-6E8A-4147-A177-3AD203B41FA5}">
                      <a16:colId xmlns:a16="http://schemas.microsoft.com/office/drawing/2014/main" val="1430249467"/>
                    </a:ext>
                  </a:extLst>
                </a:gridCol>
                <a:gridCol w="571062">
                  <a:extLst>
                    <a:ext uri="{9D8B030D-6E8A-4147-A177-3AD203B41FA5}">
                      <a16:colId xmlns:a16="http://schemas.microsoft.com/office/drawing/2014/main" val="2208400367"/>
                    </a:ext>
                  </a:extLst>
                </a:gridCol>
                <a:gridCol w="571062">
                  <a:extLst>
                    <a:ext uri="{9D8B030D-6E8A-4147-A177-3AD203B41FA5}">
                      <a16:colId xmlns:a16="http://schemas.microsoft.com/office/drawing/2014/main" val="756888844"/>
                    </a:ext>
                  </a:extLst>
                </a:gridCol>
              </a:tblGrid>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74126104"/>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759161787"/>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578671324"/>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822595179"/>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F3E175-7FC5-504C-94C6-163C15CDC803}"/>
                  </a:ext>
                </a:extLst>
              </p:cNvPr>
              <p:cNvSpPr txBox="1"/>
              <p:nvPr/>
            </p:nvSpPr>
            <p:spPr>
              <a:xfrm>
                <a:off x="953562" y="4572182"/>
                <a:ext cx="2160000" cy="461665"/>
              </a:xfrm>
              <a:prstGeom prst="rect">
                <a:avLst/>
              </a:prstGeom>
              <a:noFill/>
            </p:spPr>
            <p:txBody>
              <a:bodyPr wrap="square" rtlCol="0">
                <a:spAutoFit/>
              </a:bodyPr>
              <a:lstStyle/>
              <a:p>
                <a14:m>
                  <m:oMath xmlns:m="http://schemas.openxmlformats.org/officeDocument/2006/math">
                    <m:r>
                      <a:rPr lang="en-US"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×3</m:t>
                    </m:r>
                  </m:oMath>
                </a14:m>
                <a:r>
                  <a:rPr lang="en-US" dirty="0"/>
                  <a:t> sinogram</a:t>
                </a:r>
              </a:p>
            </p:txBody>
          </p:sp>
        </mc:Choice>
        <mc:Fallback xmlns="">
          <p:sp>
            <p:nvSpPr>
              <p:cNvPr id="6" name="TextBox 5">
                <a:extLst>
                  <a:ext uri="{FF2B5EF4-FFF2-40B4-BE49-F238E27FC236}">
                    <a16:creationId xmlns:a16="http://schemas.microsoft.com/office/drawing/2014/main" id="{E1F3E175-7FC5-504C-94C6-163C15CDC803}"/>
                  </a:ext>
                </a:extLst>
              </p:cNvPr>
              <p:cNvSpPr txBox="1">
                <a:spLocks noRot="1" noChangeAspect="1" noMove="1" noResize="1" noEditPoints="1" noAdjustHandles="1" noChangeArrowheads="1" noChangeShapeType="1" noTextEdit="1"/>
              </p:cNvSpPr>
              <p:nvPr/>
            </p:nvSpPr>
            <p:spPr>
              <a:xfrm>
                <a:off x="953562" y="4572182"/>
                <a:ext cx="2160000" cy="461665"/>
              </a:xfrm>
              <a:prstGeom prst="rect">
                <a:avLst/>
              </a:prstGeom>
              <a:blipFill>
                <a:blip r:embed="rId4"/>
                <a:stretch>
                  <a:fillRect l="-585" t="-11111" r="-585"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E76178-23CC-E147-AAD8-833CD7E9AF3A}"/>
                  </a:ext>
                </a:extLst>
              </p:cNvPr>
              <p:cNvSpPr txBox="1"/>
              <p:nvPr/>
            </p:nvSpPr>
            <p:spPr>
              <a:xfrm>
                <a:off x="4143076" y="5183965"/>
                <a:ext cx="1490281" cy="830997"/>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×3</m:t>
                    </m:r>
                  </m:oMath>
                </a14:m>
                <a:r>
                  <a:rPr lang="en-US" dirty="0"/>
                  <a:t> sinogram</a:t>
                </a:r>
              </a:p>
            </p:txBody>
          </p:sp>
        </mc:Choice>
        <mc:Fallback xmlns="">
          <p:sp>
            <p:nvSpPr>
              <p:cNvPr id="8" name="TextBox 7">
                <a:extLst>
                  <a:ext uri="{FF2B5EF4-FFF2-40B4-BE49-F238E27FC236}">
                    <a16:creationId xmlns:a16="http://schemas.microsoft.com/office/drawing/2014/main" id="{0CE76178-23CC-E147-AAD8-833CD7E9AF3A}"/>
                  </a:ext>
                </a:extLst>
              </p:cNvPr>
              <p:cNvSpPr txBox="1">
                <a:spLocks noRot="1" noChangeAspect="1" noMove="1" noResize="1" noEditPoints="1" noAdjustHandles="1" noChangeArrowheads="1" noChangeShapeType="1" noTextEdit="1"/>
              </p:cNvSpPr>
              <p:nvPr/>
            </p:nvSpPr>
            <p:spPr>
              <a:xfrm>
                <a:off x="4143076" y="5183965"/>
                <a:ext cx="1490281" cy="830997"/>
              </a:xfrm>
              <a:prstGeom prst="rect">
                <a:avLst/>
              </a:prstGeom>
              <a:blipFill>
                <a:blip r:embed="rId5"/>
                <a:stretch>
                  <a:fillRect l="-5882" r="-1681" b="-13636"/>
                </a:stretch>
              </a:blipFill>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67B4E49D-5A4A-EC44-BA8C-7349E7CE72E7}"/>
              </a:ext>
            </a:extLst>
          </p:cNvPr>
          <p:cNvGraphicFramePr>
            <a:graphicFrameLocks noGrp="1"/>
          </p:cNvGraphicFramePr>
          <p:nvPr/>
        </p:nvGraphicFramePr>
        <p:xfrm>
          <a:off x="4039537" y="2075174"/>
          <a:ext cx="1713186" cy="2966720"/>
        </p:xfrm>
        <a:graphic>
          <a:graphicData uri="http://schemas.openxmlformats.org/drawingml/2006/table">
            <a:tbl>
              <a:tblPr firstRow="1" bandRow="1">
                <a:tableStyleId>{5C22544A-7EE6-4342-B048-85BDC9FD1C3A}</a:tableStyleId>
              </a:tblPr>
              <a:tblGrid>
                <a:gridCol w="571062">
                  <a:extLst>
                    <a:ext uri="{9D8B030D-6E8A-4147-A177-3AD203B41FA5}">
                      <a16:colId xmlns:a16="http://schemas.microsoft.com/office/drawing/2014/main" val="2255843938"/>
                    </a:ext>
                  </a:extLst>
                </a:gridCol>
                <a:gridCol w="571062">
                  <a:extLst>
                    <a:ext uri="{9D8B030D-6E8A-4147-A177-3AD203B41FA5}">
                      <a16:colId xmlns:a16="http://schemas.microsoft.com/office/drawing/2014/main" val="4117297900"/>
                    </a:ext>
                  </a:extLst>
                </a:gridCol>
                <a:gridCol w="571062">
                  <a:extLst>
                    <a:ext uri="{9D8B030D-6E8A-4147-A177-3AD203B41FA5}">
                      <a16:colId xmlns:a16="http://schemas.microsoft.com/office/drawing/2014/main" val="396152047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3282193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388651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795536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86457499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4205619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3193274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47339603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80918497"/>
                  </a:ext>
                </a:extLst>
              </a:tr>
            </a:tbl>
          </a:graphicData>
        </a:graphic>
      </p:graphicFrame>
      <p:cxnSp>
        <p:nvCxnSpPr>
          <p:cNvPr id="15" name="Straight Arrow Connector 14">
            <a:extLst>
              <a:ext uri="{FF2B5EF4-FFF2-40B4-BE49-F238E27FC236}">
                <a16:creationId xmlns:a16="http://schemas.microsoft.com/office/drawing/2014/main" id="{A9E11781-6B11-C44F-8374-CB0337932495}"/>
              </a:ext>
            </a:extLst>
          </p:cNvPr>
          <p:cNvCxnSpPr>
            <a:cxnSpLocks/>
          </p:cNvCxnSpPr>
          <p:nvPr/>
        </p:nvCxnSpPr>
        <p:spPr>
          <a:xfrm>
            <a:off x="2890155" y="3558534"/>
            <a:ext cx="1149382"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0A8320B-F1DA-994C-86CF-4D1E6FEFD968}"/>
              </a:ext>
            </a:extLst>
          </p:cNvPr>
          <p:cNvCxnSpPr>
            <a:cxnSpLocks/>
          </p:cNvCxnSpPr>
          <p:nvPr/>
        </p:nvCxnSpPr>
        <p:spPr>
          <a:xfrm>
            <a:off x="5752723" y="2274020"/>
            <a:ext cx="1431848"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18" name="Table 17">
            <a:extLst>
              <a:ext uri="{FF2B5EF4-FFF2-40B4-BE49-F238E27FC236}">
                <a16:creationId xmlns:a16="http://schemas.microsoft.com/office/drawing/2014/main" id="{8E55AF77-1A6A-0E47-9F9E-011D106B589E}"/>
              </a:ext>
            </a:extLst>
          </p:cNvPr>
          <p:cNvGraphicFramePr>
            <a:graphicFrameLocks noGrp="1"/>
          </p:cNvGraphicFramePr>
          <p:nvPr/>
        </p:nvGraphicFramePr>
        <p:xfrm>
          <a:off x="7184570" y="1623170"/>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06691577"/>
                  </a:ext>
                </a:extLst>
              </a:tr>
            </a:tbl>
          </a:graphicData>
        </a:graphic>
      </p:graphicFrame>
      <p:sp>
        <p:nvSpPr>
          <p:cNvPr id="19" name="TextBox 18">
            <a:extLst>
              <a:ext uri="{FF2B5EF4-FFF2-40B4-BE49-F238E27FC236}">
                <a16:creationId xmlns:a16="http://schemas.microsoft.com/office/drawing/2014/main" id="{62B9665F-D7B6-2643-AA9D-EE073FE08C47}"/>
              </a:ext>
            </a:extLst>
          </p:cNvPr>
          <p:cNvSpPr txBox="1"/>
          <p:nvPr/>
        </p:nvSpPr>
        <p:spPr>
          <a:xfrm>
            <a:off x="6160937" y="1754844"/>
            <a:ext cx="615419" cy="461665"/>
          </a:xfrm>
          <a:prstGeom prst="rect">
            <a:avLst/>
          </a:prstGeom>
          <a:noFill/>
        </p:spPr>
        <p:txBody>
          <a:bodyPr wrap="square" rtlCol="0">
            <a:spAutoFit/>
          </a:bodyPr>
          <a:lstStyle/>
          <a:p>
            <a:r>
              <a:rPr lang="en-US" dirty="0"/>
              <a:t>FC</a:t>
            </a:r>
          </a:p>
        </p:txBody>
      </p:sp>
      <p:cxnSp>
        <p:nvCxnSpPr>
          <p:cNvPr id="22" name="Straight Arrow Connector 21">
            <a:extLst>
              <a:ext uri="{FF2B5EF4-FFF2-40B4-BE49-F238E27FC236}">
                <a16:creationId xmlns:a16="http://schemas.microsoft.com/office/drawing/2014/main" id="{55E8098B-E634-CA49-A46A-DF18AE9A073B}"/>
              </a:ext>
            </a:extLst>
          </p:cNvPr>
          <p:cNvCxnSpPr>
            <a:cxnSpLocks/>
          </p:cNvCxnSpPr>
          <p:nvPr/>
        </p:nvCxnSpPr>
        <p:spPr>
          <a:xfrm>
            <a:off x="5752722" y="4848125"/>
            <a:ext cx="1431848"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23" name="Table 22">
            <a:extLst>
              <a:ext uri="{FF2B5EF4-FFF2-40B4-BE49-F238E27FC236}">
                <a16:creationId xmlns:a16="http://schemas.microsoft.com/office/drawing/2014/main" id="{6A7F64FA-4CDD-F142-A898-0A483F106F10}"/>
              </a:ext>
            </a:extLst>
          </p:cNvPr>
          <p:cNvGraphicFramePr>
            <a:graphicFrameLocks noGrp="1"/>
          </p:cNvGraphicFramePr>
          <p:nvPr/>
        </p:nvGraphicFramePr>
        <p:xfrm>
          <a:off x="7184569" y="4197275"/>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06691577"/>
                  </a:ext>
                </a:extLst>
              </a:tr>
            </a:tbl>
          </a:graphicData>
        </a:graphic>
      </p:graphicFrame>
      <p:sp>
        <p:nvSpPr>
          <p:cNvPr id="24" name="TextBox 23">
            <a:extLst>
              <a:ext uri="{FF2B5EF4-FFF2-40B4-BE49-F238E27FC236}">
                <a16:creationId xmlns:a16="http://schemas.microsoft.com/office/drawing/2014/main" id="{98F5A4C8-9521-7045-8E54-09932690C36B}"/>
              </a:ext>
            </a:extLst>
          </p:cNvPr>
          <p:cNvSpPr txBox="1"/>
          <p:nvPr/>
        </p:nvSpPr>
        <p:spPr>
          <a:xfrm>
            <a:off x="6160936" y="4328949"/>
            <a:ext cx="615419" cy="461665"/>
          </a:xfrm>
          <a:prstGeom prst="rect">
            <a:avLst/>
          </a:prstGeom>
          <a:noFill/>
        </p:spPr>
        <p:txBody>
          <a:bodyPr wrap="square" rtlCol="0">
            <a:spAutoFit/>
          </a:bodyPr>
          <a:lstStyle/>
          <a:p>
            <a:r>
              <a:rPr lang="en-US" dirty="0"/>
              <a:t>FC</a:t>
            </a:r>
          </a:p>
        </p:txBody>
      </p:sp>
      <p:sp>
        <p:nvSpPr>
          <p:cNvPr id="25" name="Right Brace 24">
            <a:extLst>
              <a:ext uri="{FF2B5EF4-FFF2-40B4-BE49-F238E27FC236}">
                <a16:creationId xmlns:a16="http://schemas.microsoft.com/office/drawing/2014/main" id="{D333DB1D-2667-A846-BCEA-005516E0EF40}"/>
              </a:ext>
            </a:extLst>
          </p:cNvPr>
          <p:cNvSpPr/>
          <p:nvPr/>
        </p:nvSpPr>
        <p:spPr>
          <a:xfrm>
            <a:off x="8587513" y="2216508"/>
            <a:ext cx="620486" cy="2631617"/>
          </a:xfrm>
          <a:prstGeom prst="rightBrace">
            <a:avLst>
              <a:gd name="adj1" fmla="val 8333"/>
              <a:gd name="adj2" fmla="val 50621"/>
            </a:avLst>
          </a:prstGeom>
          <a:ln w="539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6" name="Table 25">
            <a:extLst>
              <a:ext uri="{FF2B5EF4-FFF2-40B4-BE49-F238E27FC236}">
                <a16:creationId xmlns:a16="http://schemas.microsoft.com/office/drawing/2014/main" id="{A9D13249-9B05-E247-B61D-A923E8143AD5}"/>
              </a:ext>
            </a:extLst>
          </p:cNvPr>
          <p:cNvGraphicFramePr>
            <a:graphicFrameLocks noGrp="1"/>
          </p:cNvGraphicFramePr>
          <p:nvPr/>
        </p:nvGraphicFramePr>
        <p:xfrm>
          <a:off x="9304657" y="2881466"/>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06691577"/>
                  </a:ext>
                </a:extLst>
              </a:tr>
            </a:tbl>
          </a:graphicData>
        </a:graphic>
      </p:graphicFrame>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8ACDEE-29EE-E345-A7A3-F902FE5C7F8F}"/>
                  </a:ext>
                </a:extLst>
              </p:cNvPr>
              <p:cNvSpPr txBox="1"/>
              <p:nvPr/>
            </p:nvSpPr>
            <p:spPr>
              <a:xfrm>
                <a:off x="7016216" y="2926916"/>
                <a:ext cx="1713186" cy="461665"/>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image</a:t>
                </a:r>
              </a:p>
            </p:txBody>
          </p:sp>
        </mc:Choice>
        <mc:Fallback xmlns="">
          <p:sp>
            <p:nvSpPr>
              <p:cNvPr id="27" name="TextBox 26">
                <a:extLst>
                  <a:ext uri="{FF2B5EF4-FFF2-40B4-BE49-F238E27FC236}">
                    <a16:creationId xmlns:a16="http://schemas.microsoft.com/office/drawing/2014/main" id="{038ACDEE-29EE-E345-A7A3-F902FE5C7F8F}"/>
                  </a:ext>
                </a:extLst>
              </p:cNvPr>
              <p:cNvSpPr txBox="1">
                <a:spLocks noRot="1" noChangeAspect="1" noMove="1" noResize="1" noEditPoints="1" noAdjustHandles="1" noChangeArrowheads="1" noChangeShapeType="1" noTextEdit="1"/>
              </p:cNvSpPr>
              <p:nvPr/>
            </p:nvSpPr>
            <p:spPr>
              <a:xfrm>
                <a:off x="7016216" y="2926916"/>
                <a:ext cx="1713186" cy="461665"/>
              </a:xfrm>
              <a:prstGeom prst="rect">
                <a:avLst/>
              </a:prstGeom>
              <a:blipFill>
                <a:blip r:embed="rId6"/>
                <a:stretch>
                  <a:fillRect l="-741" t="-7895" r="-222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24C19D2-A148-0149-B956-CD9ED2D1993B}"/>
                  </a:ext>
                </a:extLst>
              </p:cNvPr>
              <p:cNvSpPr txBox="1"/>
              <p:nvPr/>
            </p:nvSpPr>
            <p:spPr>
              <a:xfrm>
                <a:off x="7016216" y="5553016"/>
                <a:ext cx="1713186" cy="461665"/>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image</a:t>
                </a:r>
              </a:p>
            </p:txBody>
          </p:sp>
        </mc:Choice>
        <mc:Fallback xmlns="">
          <p:sp>
            <p:nvSpPr>
              <p:cNvPr id="28" name="TextBox 27">
                <a:extLst>
                  <a:ext uri="{FF2B5EF4-FFF2-40B4-BE49-F238E27FC236}">
                    <a16:creationId xmlns:a16="http://schemas.microsoft.com/office/drawing/2014/main" id="{B24C19D2-A148-0149-B956-CD9ED2D1993B}"/>
                  </a:ext>
                </a:extLst>
              </p:cNvPr>
              <p:cNvSpPr txBox="1">
                <a:spLocks noRot="1" noChangeAspect="1" noMove="1" noResize="1" noEditPoints="1" noAdjustHandles="1" noChangeArrowheads="1" noChangeShapeType="1" noTextEdit="1"/>
              </p:cNvSpPr>
              <p:nvPr/>
            </p:nvSpPr>
            <p:spPr>
              <a:xfrm>
                <a:off x="7016216" y="5553016"/>
                <a:ext cx="1713186" cy="461665"/>
              </a:xfrm>
              <a:prstGeom prst="rect">
                <a:avLst/>
              </a:prstGeom>
              <a:blipFill>
                <a:blip r:embed="rId7"/>
                <a:stretch>
                  <a:fillRect l="-741" t="-7895" r="-222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2CD8621-0F60-064E-89F0-2FD0BD9D35C5}"/>
                  </a:ext>
                </a:extLst>
              </p:cNvPr>
              <p:cNvSpPr txBox="1"/>
              <p:nvPr/>
            </p:nvSpPr>
            <p:spPr>
              <a:xfrm>
                <a:off x="9152631" y="4197275"/>
                <a:ext cx="1862399" cy="830997"/>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final output</a:t>
                </a:r>
              </a:p>
            </p:txBody>
          </p:sp>
        </mc:Choice>
        <mc:Fallback xmlns="">
          <p:sp>
            <p:nvSpPr>
              <p:cNvPr id="29" name="TextBox 28">
                <a:extLst>
                  <a:ext uri="{FF2B5EF4-FFF2-40B4-BE49-F238E27FC236}">
                    <a16:creationId xmlns:a16="http://schemas.microsoft.com/office/drawing/2014/main" id="{82CD8621-0F60-064E-89F0-2FD0BD9D35C5}"/>
                  </a:ext>
                </a:extLst>
              </p:cNvPr>
              <p:cNvSpPr txBox="1">
                <a:spLocks noRot="1" noChangeAspect="1" noMove="1" noResize="1" noEditPoints="1" noAdjustHandles="1" noChangeArrowheads="1" noChangeShapeType="1" noTextEdit="1"/>
              </p:cNvSpPr>
              <p:nvPr/>
            </p:nvSpPr>
            <p:spPr>
              <a:xfrm>
                <a:off x="9152631" y="4197275"/>
                <a:ext cx="1862399" cy="830997"/>
              </a:xfrm>
              <a:prstGeom prst="rect">
                <a:avLst/>
              </a:prstGeom>
              <a:blipFill>
                <a:blip r:embed="rId8"/>
                <a:stretch>
                  <a:fillRect l="-4762" t="-4478" b="-13433"/>
                </a:stretch>
              </a:blipFill>
            </p:spPr>
            <p:txBody>
              <a:bodyPr/>
              <a:lstStyle/>
              <a:p>
                <a:r>
                  <a:rPr lang="en-US">
                    <a:noFill/>
                  </a:rPr>
                  <a:t> </a:t>
                </a:r>
              </a:p>
            </p:txBody>
          </p:sp>
        </mc:Fallback>
      </mc:AlternateContent>
    </p:spTree>
    <p:extLst>
      <p:ext uri="{BB962C8B-B14F-4D97-AF65-F5344CB8AC3E}">
        <p14:creationId xmlns:p14="http://schemas.microsoft.com/office/powerpoint/2010/main" val="1251124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95800"/>
            <a:ext cx="12211156" cy="2362200"/>
          </a:xfrm>
          <a:prstGeom prst="rect">
            <a:avLst/>
          </a:prstGeom>
        </p:spPr>
      </p:pic>
      <p:pic>
        <p:nvPicPr>
          <p:cNvPr id="6" name="Picture 5">
            <a:extLst>
              <a:ext uri="{FF2B5EF4-FFF2-40B4-BE49-F238E27FC236}">
                <a16:creationId xmlns:a16="http://schemas.microsoft.com/office/drawing/2014/main" id="{FE4B4EE8-B6A0-4B6A-8033-ABCA7DFBD34B}"/>
              </a:ext>
            </a:extLst>
          </p:cNvPr>
          <p:cNvPicPr>
            <a:picLocks noChangeAspect="1"/>
          </p:cNvPicPr>
          <p:nvPr/>
        </p:nvPicPr>
        <p:blipFill>
          <a:blip r:embed="rId3"/>
          <a:stretch>
            <a:fillRect/>
          </a:stretch>
        </p:blipFill>
        <p:spPr>
          <a:xfrm>
            <a:off x="402755" y="0"/>
            <a:ext cx="11386489" cy="6858000"/>
          </a:xfrm>
          <a:prstGeom prst="rect">
            <a:avLst/>
          </a:prstGeom>
        </p:spPr>
      </p:pic>
    </p:spTree>
    <p:extLst>
      <p:ext uri="{BB962C8B-B14F-4D97-AF65-F5344CB8AC3E}">
        <p14:creationId xmlns:p14="http://schemas.microsoft.com/office/powerpoint/2010/main" val="2186373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7BA6D8-4016-354F-B4F9-24EF3DC76B66}"/>
                  </a:ext>
                </a:extLst>
              </p:cNvPr>
              <p:cNvSpPr>
                <a:spLocks noGrp="1"/>
              </p:cNvSpPr>
              <p:nvPr>
                <p:ph type="title"/>
              </p:nvPr>
            </p:nvSpPr>
            <p:spPr/>
            <p:txBody>
              <a:bodyPr/>
              <a:lstStyle/>
              <a:p>
                <a:r>
                  <a:rPr lang="en-US" sz="4400" dirty="0"/>
                  <a:t>Our Key Idea: Smart BP with </a:t>
                </a:r>
                <a14:m>
                  <m:oMath xmlns:m="http://schemas.openxmlformats.org/officeDocument/2006/math">
                    <m:r>
                      <a:rPr lang="en-US" sz="4400" b="1" i="1">
                        <a:latin typeface="Cambria Math" panose="02040503050406030204" pitchFamily="18" charset="0"/>
                      </a:rPr>
                      <m:t>𝑶</m:t>
                    </m:r>
                    <m:d>
                      <m:dPr>
                        <m:ctrlPr>
                          <a:rPr lang="en-US" sz="4400" i="1">
                            <a:latin typeface="Cambria Math" panose="02040503050406030204" pitchFamily="18" charset="0"/>
                          </a:rPr>
                        </m:ctrlPr>
                      </m:dPr>
                      <m:e>
                        <m:r>
                          <a:rPr lang="en-US" sz="4400" b="1" i="1" smtClean="0">
                            <a:latin typeface="Cambria Math" panose="02040503050406030204" pitchFamily="18" charset="0"/>
                          </a:rPr>
                          <m:t>𝑵</m:t>
                        </m:r>
                        <m:r>
                          <a:rPr lang="en-US" sz="4400" b="1" i="1" baseline="30000" smtClean="0">
                            <a:latin typeface="Cambria Math" panose="02040503050406030204" pitchFamily="18" charset="0"/>
                          </a:rPr>
                          <m:t>𝟐</m:t>
                        </m:r>
                      </m:e>
                    </m:d>
                  </m:oMath>
                </a14:m>
                <a:r>
                  <a:rPr lang="en-US" sz="4400" dirty="0"/>
                  <a:t> Complexity</a:t>
                </a:r>
              </a:p>
            </p:txBody>
          </p:sp>
        </mc:Choice>
        <mc:Fallback xmlns="">
          <p:sp>
            <p:nvSpPr>
              <p:cNvPr id="2" name="Title 1">
                <a:extLst>
                  <a:ext uri="{FF2B5EF4-FFF2-40B4-BE49-F238E27FC236}">
                    <a16:creationId xmlns:a16="http://schemas.microsoft.com/office/drawing/2014/main" id="{A37BA6D8-4016-354F-B4F9-24EF3DC76B66}"/>
                  </a:ext>
                </a:extLst>
              </p:cNvPr>
              <p:cNvSpPr>
                <a:spLocks noGrp="1" noRot="1" noChangeAspect="1" noMove="1" noResize="1" noEditPoints="1" noAdjustHandles="1" noChangeArrowheads="1" noChangeShapeType="1" noTextEdit="1"/>
              </p:cNvSpPr>
              <p:nvPr>
                <p:ph type="title"/>
              </p:nvPr>
            </p:nvSpPr>
            <p:spPr>
              <a:blipFill>
                <a:blip r:embed="rId3"/>
                <a:stretch>
                  <a:fillRect l="-1550" r="-1550"/>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FC0EDEB9-C0DE-AC42-A92D-B7EFC4C51635}"/>
              </a:ext>
            </a:extLst>
          </p:cNvPr>
          <p:cNvGraphicFramePr>
            <a:graphicFrameLocks noGrp="1"/>
          </p:cNvGraphicFramePr>
          <p:nvPr>
            <p:ph idx="1"/>
          </p:nvPr>
        </p:nvGraphicFramePr>
        <p:xfrm>
          <a:off x="5308986" y="3013654"/>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4069393364"/>
                    </a:ext>
                  </a:extLst>
                </a:gridCol>
                <a:gridCol w="720000">
                  <a:extLst>
                    <a:ext uri="{9D8B030D-6E8A-4147-A177-3AD203B41FA5}">
                      <a16:colId xmlns:a16="http://schemas.microsoft.com/office/drawing/2014/main" val="2273963626"/>
                    </a:ext>
                  </a:extLst>
                </a:gridCol>
                <a:gridCol w="720000">
                  <a:extLst>
                    <a:ext uri="{9D8B030D-6E8A-4147-A177-3AD203B41FA5}">
                      <a16:colId xmlns:a16="http://schemas.microsoft.com/office/drawing/2014/main" val="3180652260"/>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101483663"/>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16633511"/>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98454399"/>
                  </a:ext>
                </a:extLst>
              </a:tr>
            </a:tbl>
          </a:graphicData>
        </a:graphic>
      </p:graphicFrame>
      <p:cxnSp>
        <p:nvCxnSpPr>
          <p:cNvPr id="8" name="Straight Arrow Connector 7">
            <a:extLst>
              <a:ext uri="{FF2B5EF4-FFF2-40B4-BE49-F238E27FC236}">
                <a16:creationId xmlns:a16="http://schemas.microsoft.com/office/drawing/2014/main" id="{35DF96C6-1C21-DF4E-B8F9-E9699B78204B}"/>
              </a:ext>
            </a:extLst>
          </p:cNvPr>
          <p:cNvCxnSpPr/>
          <p:nvPr/>
        </p:nvCxnSpPr>
        <p:spPr>
          <a:xfrm>
            <a:off x="5705752" y="2493454"/>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D6B2AB-8D54-0A46-BC48-AAC9E0CBE6C0}"/>
              </a:ext>
            </a:extLst>
          </p:cNvPr>
          <p:cNvCxnSpPr/>
          <p:nvPr/>
        </p:nvCxnSpPr>
        <p:spPr>
          <a:xfrm>
            <a:off x="6388986" y="2477688"/>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1E543B-A8F1-B34F-9133-98F4BE56BAD9}"/>
              </a:ext>
            </a:extLst>
          </p:cNvPr>
          <p:cNvCxnSpPr/>
          <p:nvPr/>
        </p:nvCxnSpPr>
        <p:spPr>
          <a:xfrm>
            <a:off x="7087862" y="2498709"/>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8ED318B-69E0-F446-8C37-FD5E030AE5AB}"/>
              </a:ext>
            </a:extLst>
          </p:cNvPr>
          <p:cNvCxnSpPr>
            <a:cxnSpLocks/>
          </p:cNvCxnSpPr>
          <p:nvPr/>
        </p:nvCxnSpPr>
        <p:spPr>
          <a:xfrm>
            <a:off x="5324751" y="2477688"/>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2A6535DB-014D-404D-A6AA-A306E663010B}"/>
              </a:ext>
            </a:extLst>
          </p:cNvPr>
          <p:cNvSpPr/>
          <p:nvPr/>
        </p:nvSpPr>
        <p:spPr>
          <a:xfrm>
            <a:off x="5525752" y="2083859"/>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B365B2B-828C-8E42-BD82-7F256400DB9B}"/>
              </a:ext>
            </a:extLst>
          </p:cNvPr>
          <p:cNvPicPr>
            <a:picLocks noChangeAspect="1"/>
          </p:cNvPicPr>
          <p:nvPr/>
        </p:nvPicPr>
        <p:blipFill>
          <a:blip r:embed="rId4"/>
          <a:stretch>
            <a:fillRect/>
          </a:stretch>
        </p:blipFill>
        <p:spPr>
          <a:xfrm>
            <a:off x="6198486" y="2068033"/>
            <a:ext cx="381000" cy="393700"/>
          </a:xfrm>
          <a:prstGeom prst="rect">
            <a:avLst/>
          </a:prstGeom>
        </p:spPr>
      </p:pic>
      <p:pic>
        <p:nvPicPr>
          <p:cNvPr id="17" name="Picture 16">
            <a:extLst>
              <a:ext uri="{FF2B5EF4-FFF2-40B4-BE49-F238E27FC236}">
                <a16:creationId xmlns:a16="http://schemas.microsoft.com/office/drawing/2014/main" id="{F2C898A3-1462-3744-A938-B96BDF17368B}"/>
              </a:ext>
            </a:extLst>
          </p:cNvPr>
          <p:cNvPicPr>
            <a:picLocks noChangeAspect="1"/>
          </p:cNvPicPr>
          <p:nvPr/>
        </p:nvPicPr>
        <p:blipFill>
          <a:blip r:embed="rId4"/>
          <a:stretch>
            <a:fillRect/>
          </a:stretch>
        </p:blipFill>
        <p:spPr>
          <a:xfrm>
            <a:off x="6897362" y="2060159"/>
            <a:ext cx="381000" cy="393700"/>
          </a:xfrm>
          <a:prstGeom prst="rect">
            <a:avLst/>
          </a:prstGeom>
        </p:spPr>
      </p:pic>
      <p:grpSp>
        <p:nvGrpSpPr>
          <p:cNvPr id="13" name="Group 12"/>
          <p:cNvGrpSpPr/>
          <p:nvPr/>
        </p:nvGrpSpPr>
        <p:grpSpPr>
          <a:xfrm>
            <a:off x="2518551" y="3334343"/>
            <a:ext cx="5526757" cy="1382110"/>
            <a:chOff x="4667536" y="3215593"/>
            <a:chExt cx="3069021" cy="1382110"/>
          </a:xfrm>
        </p:grpSpPr>
        <p:cxnSp>
          <p:nvCxnSpPr>
            <p:cNvPr id="18" name="Straight Arrow Connector 17">
              <a:extLst>
                <a:ext uri="{FF2B5EF4-FFF2-40B4-BE49-F238E27FC236}">
                  <a16:creationId xmlns:a16="http://schemas.microsoft.com/office/drawing/2014/main" id="{71E5054E-4A22-C24C-AD37-CD04C17BE6A9}"/>
                </a:ext>
              </a:extLst>
            </p:cNvPr>
            <p:cNvCxnSpPr/>
            <p:nvPr/>
          </p:nvCxnSpPr>
          <p:spPr>
            <a:xfrm rot="16200000" flipV="1">
              <a:off x="6196791" y="307370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88BF26C-B7D7-4A41-98E2-115B3A36A160}"/>
                </a:ext>
              </a:extLst>
            </p:cNvPr>
            <p:cNvCxnSpPr/>
            <p:nvPr/>
          </p:nvCxnSpPr>
          <p:spPr>
            <a:xfrm rot="16200000" flipV="1">
              <a:off x="6212557" y="2390469"/>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C69E38-B6B1-7F4B-9F95-AAEDCE22DF2D}"/>
                </a:ext>
              </a:extLst>
            </p:cNvPr>
            <p:cNvCxnSpPr/>
            <p:nvPr/>
          </p:nvCxnSpPr>
          <p:spPr>
            <a:xfrm rot="16200000" flipV="1">
              <a:off x="6191536" y="169159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B3D831CF-96FA-EF4E-B1E8-65E4514377F2}"/>
              </a:ext>
            </a:extLst>
          </p:cNvPr>
          <p:cNvCxnSpPr>
            <a:cxnSpLocks/>
          </p:cNvCxnSpPr>
          <p:nvPr/>
        </p:nvCxnSpPr>
        <p:spPr>
          <a:xfrm rot="5400000" flipH="1">
            <a:off x="6957425" y="4009571"/>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482C4398-292B-5742-8760-59E34B1273C2}"/>
              </a:ext>
            </a:extLst>
          </p:cNvPr>
          <p:cNvSpPr/>
          <p:nvPr/>
        </p:nvSpPr>
        <p:spPr>
          <a:xfrm rot="5400000" flipH="1">
            <a:off x="8079137" y="4536453"/>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FDD7029-FF65-624D-BE6C-174737D5A95C}"/>
              </a:ext>
            </a:extLst>
          </p:cNvPr>
          <p:cNvPicPr>
            <a:picLocks noChangeAspect="1"/>
          </p:cNvPicPr>
          <p:nvPr/>
        </p:nvPicPr>
        <p:blipFill>
          <a:blip r:embed="rId4"/>
          <a:stretch>
            <a:fillRect/>
          </a:stretch>
        </p:blipFill>
        <p:spPr>
          <a:xfrm rot="5400000" flipH="1">
            <a:off x="8067613" y="3836369"/>
            <a:ext cx="381000" cy="393700"/>
          </a:xfrm>
          <a:prstGeom prst="rect">
            <a:avLst/>
          </a:prstGeom>
        </p:spPr>
      </p:pic>
      <p:pic>
        <p:nvPicPr>
          <p:cNvPr id="24" name="Picture 23">
            <a:extLst>
              <a:ext uri="{FF2B5EF4-FFF2-40B4-BE49-F238E27FC236}">
                <a16:creationId xmlns:a16="http://schemas.microsoft.com/office/drawing/2014/main" id="{1EB10A94-41C3-F544-86D3-EC4D642BC463}"/>
              </a:ext>
            </a:extLst>
          </p:cNvPr>
          <p:cNvPicPr>
            <a:picLocks noChangeAspect="1"/>
          </p:cNvPicPr>
          <p:nvPr/>
        </p:nvPicPr>
        <p:blipFill>
          <a:blip r:embed="rId4"/>
          <a:stretch>
            <a:fillRect/>
          </a:stretch>
        </p:blipFill>
        <p:spPr>
          <a:xfrm rot="5400000" flipH="1">
            <a:off x="8075487" y="3137493"/>
            <a:ext cx="381000" cy="393700"/>
          </a:xfrm>
          <a:prstGeom prst="rect">
            <a:avLst/>
          </a:prstGeom>
        </p:spPr>
      </p:pic>
      <p:sp>
        <p:nvSpPr>
          <p:cNvPr id="27" name="TextBox 26">
            <a:extLst>
              <a:ext uri="{FF2B5EF4-FFF2-40B4-BE49-F238E27FC236}">
                <a16:creationId xmlns:a16="http://schemas.microsoft.com/office/drawing/2014/main" id="{A2E26062-4097-0A48-95EA-35888EBAF51B}"/>
              </a:ext>
            </a:extLst>
          </p:cNvPr>
          <p:cNvSpPr txBox="1"/>
          <p:nvPr/>
        </p:nvSpPr>
        <p:spPr>
          <a:xfrm>
            <a:off x="802853" y="4826843"/>
            <a:ext cx="4469612" cy="1200329"/>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Smart Backpropagation with Learned Weights Restricted to a Single X-ray Path</a:t>
            </a:r>
          </a:p>
        </p:txBody>
      </p:sp>
      <p:grpSp>
        <p:nvGrpSpPr>
          <p:cNvPr id="30" name="Group 29"/>
          <p:cNvGrpSpPr/>
          <p:nvPr/>
        </p:nvGrpSpPr>
        <p:grpSpPr>
          <a:xfrm>
            <a:off x="5592357" y="4603493"/>
            <a:ext cx="1619314" cy="238431"/>
            <a:chOff x="5283606" y="4484743"/>
            <a:chExt cx="1619314" cy="238431"/>
          </a:xfrm>
        </p:grpSpPr>
        <p:sp>
          <p:nvSpPr>
            <p:cNvPr id="26" name="Oval 2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Oval 27"/>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9" name="Oval 28"/>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sp>
        <p:nvSpPr>
          <p:cNvPr id="32" name="Oval 31"/>
          <p:cNvSpPr/>
          <p:nvPr/>
        </p:nvSpPr>
        <p:spPr>
          <a:xfrm>
            <a:off x="5592357"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3" name="Oval 32"/>
          <p:cNvSpPr/>
          <p:nvPr/>
        </p:nvSpPr>
        <p:spPr>
          <a:xfrm>
            <a:off x="6258518"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4" name="Oval 33"/>
          <p:cNvSpPr/>
          <p:nvPr/>
        </p:nvSpPr>
        <p:spPr>
          <a:xfrm>
            <a:off x="6973240"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nvGrpSpPr>
          <p:cNvPr id="35" name="Group 34"/>
          <p:cNvGrpSpPr/>
          <p:nvPr/>
        </p:nvGrpSpPr>
        <p:grpSpPr>
          <a:xfrm>
            <a:off x="5592357" y="3222949"/>
            <a:ext cx="1619314" cy="238431"/>
            <a:chOff x="5283606" y="4484743"/>
            <a:chExt cx="1619314" cy="238431"/>
          </a:xfrm>
        </p:grpSpPr>
        <p:sp>
          <p:nvSpPr>
            <p:cNvPr id="36" name="Oval 3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7" name="Oval 36"/>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8" name="Oval 37"/>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cxnSp>
        <p:nvCxnSpPr>
          <p:cNvPr id="40" name="Curved Connector 39"/>
          <p:cNvCxnSpPr>
            <a:endCxn id="38" idx="0"/>
          </p:cNvCxnSpPr>
          <p:nvPr/>
        </p:nvCxnSpPr>
        <p:spPr>
          <a:xfrm rot="10800000">
            <a:off x="7092457" y="3222950"/>
            <a:ext cx="852823" cy="71799"/>
          </a:xfrm>
          <a:prstGeom prst="curvedConnector4">
            <a:avLst>
              <a:gd name="adj1" fmla="val 43011"/>
              <a:gd name="adj2" fmla="val 418389"/>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23" idx="2"/>
            <a:endCxn id="33" idx="0"/>
          </p:cNvCxnSpPr>
          <p:nvPr/>
        </p:nvCxnSpPr>
        <p:spPr>
          <a:xfrm rot="10800000">
            <a:off x="6377735" y="3916159"/>
            <a:ext cx="1683529" cy="117061"/>
          </a:xfrm>
          <a:prstGeom prst="curvedConnector4">
            <a:avLst>
              <a:gd name="adj1" fmla="val 46648"/>
              <a:gd name="adj2" fmla="val 29528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24" idx="2"/>
            <a:endCxn id="37" idx="0"/>
          </p:cNvCxnSpPr>
          <p:nvPr/>
        </p:nvCxnSpPr>
        <p:spPr>
          <a:xfrm rot="10800000">
            <a:off x="6377735" y="3222949"/>
            <a:ext cx="1691403" cy="111394"/>
          </a:xfrm>
          <a:prstGeom prst="curvedConnector4">
            <a:avLst>
              <a:gd name="adj1" fmla="val 46664"/>
              <a:gd name="adj2" fmla="val 305218"/>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23" idx="2"/>
            <a:endCxn id="34" idx="7"/>
          </p:cNvCxnSpPr>
          <p:nvPr/>
        </p:nvCxnSpPr>
        <p:spPr>
          <a:xfrm rot="10800000">
            <a:off x="7176755" y="3951075"/>
            <a:ext cx="884509" cy="82144"/>
          </a:xfrm>
          <a:prstGeom prst="curvedConnector4">
            <a:avLst>
              <a:gd name="adj1" fmla="val 48385"/>
              <a:gd name="adj2" fmla="val 37829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24" idx="2"/>
            <a:endCxn id="36" idx="1"/>
          </p:cNvCxnSpPr>
          <p:nvPr/>
        </p:nvCxnSpPr>
        <p:spPr>
          <a:xfrm rot="10800000">
            <a:off x="5627275" y="3257867"/>
            <a:ext cx="2441863" cy="76477"/>
          </a:xfrm>
          <a:prstGeom prst="curvedConnector4">
            <a:avLst>
              <a:gd name="adj1" fmla="val 45963"/>
              <a:gd name="adj2" fmla="val 398913"/>
            </a:avLst>
          </a:prstGeom>
          <a:ln w="28575">
            <a:solidFill>
              <a:srgbClr val="FF99C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3" idx="2"/>
            <a:endCxn id="32" idx="0"/>
          </p:cNvCxnSpPr>
          <p:nvPr/>
        </p:nvCxnSpPr>
        <p:spPr>
          <a:xfrm rot="10800000">
            <a:off x="5711573" y="3916159"/>
            <a:ext cx="2349690" cy="117061"/>
          </a:xfrm>
          <a:prstGeom prst="curvedConnector4">
            <a:avLst>
              <a:gd name="adj1" fmla="val 47598"/>
              <a:gd name="adj2" fmla="val 295283"/>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2" idx="4"/>
            <a:endCxn id="26" idx="0"/>
          </p:cNvCxnSpPr>
          <p:nvPr/>
        </p:nvCxnSpPr>
        <p:spPr>
          <a:xfrm rot="10800000">
            <a:off x="5711573" y="4603493"/>
            <a:ext cx="2367564" cy="112960"/>
          </a:xfrm>
          <a:prstGeom prst="curvedConnector4">
            <a:avLst>
              <a:gd name="adj1" fmla="val 47482"/>
              <a:gd name="adj2" fmla="val 3023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2" idx="4"/>
            <a:endCxn id="28" idx="0"/>
          </p:cNvCxnSpPr>
          <p:nvPr/>
        </p:nvCxnSpPr>
        <p:spPr>
          <a:xfrm rot="10800000">
            <a:off x="6377735" y="4603493"/>
            <a:ext cx="1701403" cy="112960"/>
          </a:xfrm>
          <a:prstGeom prst="curvedConnector4">
            <a:avLst>
              <a:gd name="adj1" fmla="val 46497"/>
              <a:gd name="adj2" fmla="val 302373"/>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22" idx="4"/>
            <a:endCxn id="29" idx="0"/>
          </p:cNvCxnSpPr>
          <p:nvPr/>
        </p:nvCxnSpPr>
        <p:spPr>
          <a:xfrm rot="10800000">
            <a:off x="7092457" y="4603493"/>
            <a:ext cx="986681" cy="112960"/>
          </a:xfrm>
          <a:prstGeom prst="curvedConnector4">
            <a:avLst>
              <a:gd name="adj1" fmla="val 43959"/>
              <a:gd name="adj2" fmla="val 302373"/>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2E26062-4097-0A48-95EA-35888EBAF51B}"/>
              </a:ext>
            </a:extLst>
          </p:cNvPr>
          <p:cNvSpPr txBox="1"/>
          <p:nvPr/>
        </p:nvSpPr>
        <p:spPr>
          <a:xfrm>
            <a:off x="8410665" y="3601955"/>
            <a:ext cx="2869905" cy="830997"/>
          </a:xfrm>
          <a:prstGeom prst="rect">
            <a:avLst/>
          </a:prstGeom>
          <a:noFill/>
        </p:spPr>
        <p:txBody>
          <a:bodyPr wrap="square" rtlCol="0">
            <a:spAutoFit/>
          </a:bodyPr>
          <a:lstStyle/>
          <a:p>
            <a:pPr algn="ctr"/>
            <a:r>
              <a:rPr lang="en-US" b="1" dirty="0">
                <a:solidFill>
                  <a:srgbClr val="FFC000"/>
                </a:solidFill>
                <a:latin typeface="Arial" panose="020B0604020202020204" pitchFamily="34" charset="0"/>
                <a:cs typeface="Arial" panose="020B0604020202020204" pitchFamily="34" charset="0"/>
              </a:rPr>
              <a:t>Learned Filtered Projection</a:t>
            </a:r>
          </a:p>
        </p:txBody>
      </p:sp>
    </p:spTree>
    <p:extLst>
      <p:ext uri="{BB962C8B-B14F-4D97-AF65-F5344CB8AC3E}">
        <p14:creationId xmlns:p14="http://schemas.microsoft.com/office/powerpoint/2010/main" val="348044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7EA40-0071-417F-A337-ADCDB8C4D683}"/>
              </a:ext>
            </a:extLst>
          </p:cNvPr>
          <p:cNvPicPr>
            <a:picLocks noChangeAspect="1"/>
          </p:cNvPicPr>
          <p:nvPr/>
        </p:nvPicPr>
        <p:blipFill>
          <a:blip r:embed="rId2"/>
          <a:stretch>
            <a:fillRect/>
          </a:stretch>
        </p:blipFill>
        <p:spPr>
          <a:xfrm>
            <a:off x="0" y="583386"/>
            <a:ext cx="12192000" cy="5691227"/>
          </a:xfrm>
          <a:prstGeom prst="rect">
            <a:avLst/>
          </a:prstGeom>
        </p:spPr>
      </p:pic>
      <p:sp>
        <p:nvSpPr>
          <p:cNvPr id="4" name="Oval 3">
            <a:extLst>
              <a:ext uri="{FF2B5EF4-FFF2-40B4-BE49-F238E27FC236}">
                <a16:creationId xmlns:a16="http://schemas.microsoft.com/office/drawing/2014/main" id="{D65ACB73-8E75-495B-876C-0DF39EA0B292}"/>
              </a:ext>
            </a:extLst>
          </p:cNvPr>
          <p:cNvSpPr/>
          <p:nvPr/>
        </p:nvSpPr>
        <p:spPr>
          <a:xfrm>
            <a:off x="1017202" y="5929202"/>
            <a:ext cx="476138" cy="4761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9FC262-5789-40E3-A62B-637BF8AB31C8}"/>
              </a:ext>
            </a:extLst>
          </p:cNvPr>
          <p:cNvSpPr/>
          <p:nvPr/>
        </p:nvSpPr>
        <p:spPr>
          <a:xfrm>
            <a:off x="7500064" y="1980328"/>
            <a:ext cx="476138" cy="4761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958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7BA6D8-4016-354F-B4F9-24EF3DC76B66}"/>
                  </a:ext>
                </a:extLst>
              </p:cNvPr>
              <p:cNvSpPr>
                <a:spLocks noGrp="1"/>
              </p:cNvSpPr>
              <p:nvPr>
                <p:ph type="title"/>
              </p:nvPr>
            </p:nvSpPr>
            <p:spPr/>
            <p:txBody>
              <a:bodyPr/>
              <a:lstStyle/>
              <a:p>
                <a:r>
                  <a:rPr lang="en-US" sz="4400" dirty="0"/>
                  <a:t>Our Key Idea: Smart BP with </a:t>
                </a:r>
                <a14:m>
                  <m:oMath xmlns:m="http://schemas.openxmlformats.org/officeDocument/2006/math">
                    <m:r>
                      <a:rPr lang="en-US" sz="4400" b="1" i="1">
                        <a:latin typeface="Cambria Math" panose="02040503050406030204" pitchFamily="18" charset="0"/>
                      </a:rPr>
                      <m:t>𝑶</m:t>
                    </m:r>
                    <m:d>
                      <m:dPr>
                        <m:ctrlPr>
                          <a:rPr lang="en-US" sz="4400" i="1">
                            <a:latin typeface="Cambria Math" panose="02040503050406030204" pitchFamily="18" charset="0"/>
                          </a:rPr>
                        </m:ctrlPr>
                      </m:dPr>
                      <m:e>
                        <m:r>
                          <a:rPr lang="en-US" sz="4400" b="1" i="1" smtClean="0">
                            <a:latin typeface="Cambria Math" panose="02040503050406030204" pitchFamily="18" charset="0"/>
                          </a:rPr>
                          <m:t>𝑵</m:t>
                        </m:r>
                      </m:e>
                    </m:d>
                  </m:oMath>
                </a14:m>
                <a:r>
                  <a:rPr lang="en-US" sz="4400" dirty="0"/>
                  <a:t> Complexity</a:t>
                </a:r>
              </a:p>
            </p:txBody>
          </p:sp>
        </mc:Choice>
        <mc:Fallback xmlns="">
          <p:sp>
            <p:nvSpPr>
              <p:cNvPr id="2" name="Title 1">
                <a:extLst>
                  <a:ext uri="{FF2B5EF4-FFF2-40B4-BE49-F238E27FC236}">
                    <a16:creationId xmlns:a16="http://schemas.microsoft.com/office/drawing/2014/main" id="{A37BA6D8-4016-354F-B4F9-24EF3DC76B66}"/>
                  </a:ext>
                </a:extLst>
              </p:cNvPr>
              <p:cNvSpPr>
                <a:spLocks noGrp="1" noRot="1" noChangeAspect="1" noMove="1" noResize="1" noEditPoints="1" noAdjustHandles="1" noChangeArrowheads="1" noChangeShapeType="1" noTextEdit="1"/>
              </p:cNvSpPr>
              <p:nvPr>
                <p:ph type="title"/>
              </p:nvPr>
            </p:nvSpPr>
            <p:spPr>
              <a:blipFill>
                <a:blip r:embed="rId3"/>
                <a:stretch>
                  <a:fillRect l="-650" r="-700"/>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FC0EDEB9-C0DE-AC42-A92D-B7EFC4C51635}"/>
              </a:ext>
            </a:extLst>
          </p:cNvPr>
          <p:cNvGraphicFramePr>
            <a:graphicFrameLocks noGrp="1"/>
          </p:cNvGraphicFramePr>
          <p:nvPr>
            <p:ph idx="1"/>
          </p:nvPr>
        </p:nvGraphicFramePr>
        <p:xfrm>
          <a:off x="5308986" y="3013654"/>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4069393364"/>
                    </a:ext>
                  </a:extLst>
                </a:gridCol>
                <a:gridCol w="720000">
                  <a:extLst>
                    <a:ext uri="{9D8B030D-6E8A-4147-A177-3AD203B41FA5}">
                      <a16:colId xmlns:a16="http://schemas.microsoft.com/office/drawing/2014/main" val="2273963626"/>
                    </a:ext>
                  </a:extLst>
                </a:gridCol>
                <a:gridCol w="720000">
                  <a:extLst>
                    <a:ext uri="{9D8B030D-6E8A-4147-A177-3AD203B41FA5}">
                      <a16:colId xmlns:a16="http://schemas.microsoft.com/office/drawing/2014/main" val="3180652260"/>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101483663"/>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16633511"/>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98454399"/>
                  </a:ext>
                </a:extLst>
              </a:tr>
            </a:tbl>
          </a:graphicData>
        </a:graphic>
      </p:graphicFrame>
      <p:cxnSp>
        <p:nvCxnSpPr>
          <p:cNvPr id="8" name="Straight Arrow Connector 7">
            <a:extLst>
              <a:ext uri="{FF2B5EF4-FFF2-40B4-BE49-F238E27FC236}">
                <a16:creationId xmlns:a16="http://schemas.microsoft.com/office/drawing/2014/main" id="{35DF96C6-1C21-DF4E-B8F9-E9699B78204B}"/>
              </a:ext>
            </a:extLst>
          </p:cNvPr>
          <p:cNvCxnSpPr/>
          <p:nvPr/>
        </p:nvCxnSpPr>
        <p:spPr>
          <a:xfrm>
            <a:off x="5705752" y="2493454"/>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D6B2AB-8D54-0A46-BC48-AAC9E0CBE6C0}"/>
              </a:ext>
            </a:extLst>
          </p:cNvPr>
          <p:cNvCxnSpPr/>
          <p:nvPr/>
        </p:nvCxnSpPr>
        <p:spPr>
          <a:xfrm>
            <a:off x="6388986" y="2477688"/>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1E543B-A8F1-B34F-9133-98F4BE56BAD9}"/>
              </a:ext>
            </a:extLst>
          </p:cNvPr>
          <p:cNvCxnSpPr/>
          <p:nvPr/>
        </p:nvCxnSpPr>
        <p:spPr>
          <a:xfrm>
            <a:off x="7087862" y="2498709"/>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8ED318B-69E0-F446-8C37-FD5E030AE5AB}"/>
              </a:ext>
            </a:extLst>
          </p:cNvPr>
          <p:cNvCxnSpPr>
            <a:cxnSpLocks/>
          </p:cNvCxnSpPr>
          <p:nvPr/>
        </p:nvCxnSpPr>
        <p:spPr>
          <a:xfrm>
            <a:off x="5324751" y="2477688"/>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2A6535DB-014D-404D-A6AA-A306E663010B}"/>
              </a:ext>
            </a:extLst>
          </p:cNvPr>
          <p:cNvSpPr/>
          <p:nvPr/>
        </p:nvSpPr>
        <p:spPr>
          <a:xfrm>
            <a:off x="5525752" y="2083859"/>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B365B2B-828C-8E42-BD82-7F256400DB9B}"/>
              </a:ext>
            </a:extLst>
          </p:cNvPr>
          <p:cNvPicPr>
            <a:picLocks noChangeAspect="1"/>
          </p:cNvPicPr>
          <p:nvPr/>
        </p:nvPicPr>
        <p:blipFill>
          <a:blip r:embed="rId4"/>
          <a:stretch>
            <a:fillRect/>
          </a:stretch>
        </p:blipFill>
        <p:spPr>
          <a:xfrm>
            <a:off x="6198486" y="2068033"/>
            <a:ext cx="381000" cy="393700"/>
          </a:xfrm>
          <a:prstGeom prst="rect">
            <a:avLst/>
          </a:prstGeom>
        </p:spPr>
      </p:pic>
      <p:pic>
        <p:nvPicPr>
          <p:cNvPr id="17" name="Picture 16">
            <a:extLst>
              <a:ext uri="{FF2B5EF4-FFF2-40B4-BE49-F238E27FC236}">
                <a16:creationId xmlns:a16="http://schemas.microsoft.com/office/drawing/2014/main" id="{F2C898A3-1462-3744-A938-B96BDF17368B}"/>
              </a:ext>
            </a:extLst>
          </p:cNvPr>
          <p:cNvPicPr>
            <a:picLocks noChangeAspect="1"/>
          </p:cNvPicPr>
          <p:nvPr/>
        </p:nvPicPr>
        <p:blipFill>
          <a:blip r:embed="rId4"/>
          <a:stretch>
            <a:fillRect/>
          </a:stretch>
        </p:blipFill>
        <p:spPr>
          <a:xfrm>
            <a:off x="6897362" y="2060159"/>
            <a:ext cx="381000" cy="393700"/>
          </a:xfrm>
          <a:prstGeom prst="rect">
            <a:avLst/>
          </a:prstGeom>
        </p:spPr>
      </p:pic>
      <p:grpSp>
        <p:nvGrpSpPr>
          <p:cNvPr id="13" name="Group 12"/>
          <p:cNvGrpSpPr/>
          <p:nvPr/>
        </p:nvGrpSpPr>
        <p:grpSpPr>
          <a:xfrm>
            <a:off x="2518551" y="3334343"/>
            <a:ext cx="5526757" cy="1382110"/>
            <a:chOff x="4667536" y="3215593"/>
            <a:chExt cx="3069021" cy="1382110"/>
          </a:xfrm>
        </p:grpSpPr>
        <p:cxnSp>
          <p:nvCxnSpPr>
            <p:cNvPr id="18" name="Straight Arrow Connector 17">
              <a:extLst>
                <a:ext uri="{FF2B5EF4-FFF2-40B4-BE49-F238E27FC236}">
                  <a16:creationId xmlns:a16="http://schemas.microsoft.com/office/drawing/2014/main" id="{71E5054E-4A22-C24C-AD37-CD04C17BE6A9}"/>
                </a:ext>
              </a:extLst>
            </p:cNvPr>
            <p:cNvCxnSpPr/>
            <p:nvPr/>
          </p:nvCxnSpPr>
          <p:spPr>
            <a:xfrm rot="16200000" flipV="1">
              <a:off x="6196791" y="307370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88BF26C-B7D7-4A41-98E2-115B3A36A160}"/>
                </a:ext>
              </a:extLst>
            </p:cNvPr>
            <p:cNvCxnSpPr/>
            <p:nvPr/>
          </p:nvCxnSpPr>
          <p:spPr>
            <a:xfrm rot="16200000" flipV="1">
              <a:off x="6212557" y="2390469"/>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C69E38-B6B1-7F4B-9F95-AAEDCE22DF2D}"/>
                </a:ext>
              </a:extLst>
            </p:cNvPr>
            <p:cNvCxnSpPr/>
            <p:nvPr/>
          </p:nvCxnSpPr>
          <p:spPr>
            <a:xfrm rot="16200000" flipV="1">
              <a:off x="6191536" y="169159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B3D831CF-96FA-EF4E-B1E8-65E4514377F2}"/>
              </a:ext>
            </a:extLst>
          </p:cNvPr>
          <p:cNvCxnSpPr>
            <a:cxnSpLocks/>
          </p:cNvCxnSpPr>
          <p:nvPr/>
        </p:nvCxnSpPr>
        <p:spPr>
          <a:xfrm rot="5400000" flipH="1">
            <a:off x="6957425" y="4009571"/>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482C4398-292B-5742-8760-59E34B1273C2}"/>
              </a:ext>
            </a:extLst>
          </p:cNvPr>
          <p:cNvSpPr/>
          <p:nvPr/>
        </p:nvSpPr>
        <p:spPr>
          <a:xfrm rot="5400000" flipH="1">
            <a:off x="8079137" y="4536453"/>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FDD7029-FF65-624D-BE6C-174737D5A95C}"/>
              </a:ext>
            </a:extLst>
          </p:cNvPr>
          <p:cNvPicPr>
            <a:picLocks noChangeAspect="1"/>
          </p:cNvPicPr>
          <p:nvPr/>
        </p:nvPicPr>
        <p:blipFill>
          <a:blip r:embed="rId4"/>
          <a:stretch>
            <a:fillRect/>
          </a:stretch>
        </p:blipFill>
        <p:spPr>
          <a:xfrm rot="5400000" flipH="1">
            <a:off x="8067613" y="3836369"/>
            <a:ext cx="381000" cy="393700"/>
          </a:xfrm>
          <a:prstGeom prst="rect">
            <a:avLst/>
          </a:prstGeom>
        </p:spPr>
      </p:pic>
      <p:pic>
        <p:nvPicPr>
          <p:cNvPr id="24" name="Picture 23">
            <a:extLst>
              <a:ext uri="{FF2B5EF4-FFF2-40B4-BE49-F238E27FC236}">
                <a16:creationId xmlns:a16="http://schemas.microsoft.com/office/drawing/2014/main" id="{1EB10A94-41C3-F544-86D3-EC4D642BC463}"/>
              </a:ext>
            </a:extLst>
          </p:cNvPr>
          <p:cNvPicPr>
            <a:picLocks noChangeAspect="1"/>
          </p:cNvPicPr>
          <p:nvPr/>
        </p:nvPicPr>
        <p:blipFill>
          <a:blip r:embed="rId4"/>
          <a:stretch>
            <a:fillRect/>
          </a:stretch>
        </p:blipFill>
        <p:spPr>
          <a:xfrm rot="5400000" flipH="1">
            <a:off x="8075487" y="3137493"/>
            <a:ext cx="381000" cy="393700"/>
          </a:xfrm>
          <a:prstGeom prst="rect">
            <a:avLst/>
          </a:prstGeom>
        </p:spPr>
      </p:pic>
      <p:sp>
        <p:nvSpPr>
          <p:cNvPr id="27" name="TextBox 26">
            <a:extLst>
              <a:ext uri="{FF2B5EF4-FFF2-40B4-BE49-F238E27FC236}">
                <a16:creationId xmlns:a16="http://schemas.microsoft.com/office/drawing/2014/main" id="{A2E26062-4097-0A48-95EA-35888EBAF51B}"/>
              </a:ext>
            </a:extLst>
          </p:cNvPr>
          <p:cNvSpPr txBox="1"/>
          <p:nvPr/>
        </p:nvSpPr>
        <p:spPr>
          <a:xfrm>
            <a:off x="802853" y="4826843"/>
            <a:ext cx="4469612" cy="1200329"/>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Smart Backpropagation with Learned Weights Restricted to a Single X-ray Path</a:t>
            </a:r>
          </a:p>
        </p:txBody>
      </p:sp>
      <p:grpSp>
        <p:nvGrpSpPr>
          <p:cNvPr id="30" name="Group 29"/>
          <p:cNvGrpSpPr/>
          <p:nvPr/>
        </p:nvGrpSpPr>
        <p:grpSpPr>
          <a:xfrm>
            <a:off x="5592357" y="4603493"/>
            <a:ext cx="1619314" cy="238431"/>
            <a:chOff x="5283606" y="4484743"/>
            <a:chExt cx="1619314" cy="238431"/>
          </a:xfrm>
        </p:grpSpPr>
        <p:sp>
          <p:nvSpPr>
            <p:cNvPr id="26" name="Oval 2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Oval 27"/>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9" name="Oval 28"/>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sp>
        <p:nvSpPr>
          <p:cNvPr id="32" name="Oval 31"/>
          <p:cNvSpPr/>
          <p:nvPr/>
        </p:nvSpPr>
        <p:spPr>
          <a:xfrm>
            <a:off x="5592357"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3" name="Oval 32"/>
          <p:cNvSpPr/>
          <p:nvPr/>
        </p:nvSpPr>
        <p:spPr>
          <a:xfrm>
            <a:off x="6258518"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4" name="Oval 33"/>
          <p:cNvSpPr/>
          <p:nvPr/>
        </p:nvSpPr>
        <p:spPr>
          <a:xfrm>
            <a:off x="6973240"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nvGrpSpPr>
          <p:cNvPr id="35" name="Group 34"/>
          <p:cNvGrpSpPr/>
          <p:nvPr/>
        </p:nvGrpSpPr>
        <p:grpSpPr>
          <a:xfrm>
            <a:off x="5592357" y="3222949"/>
            <a:ext cx="1619314" cy="238431"/>
            <a:chOff x="5283606" y="4484743"/>
            <a:chExt cx="1619314" cy="238431"/>
          </a:xfrm>
        </p:grpSpPr>
        <p:sp>
          <p:nvSpPr>
            <p:cNvPr id="36" name="Oval 3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7" name="Oval 36"/>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8" name="Oval 37"/>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cxnSp>
        <p:nvCxnSpPr>
          <p:cNvPr id="40" name="Curved Connector 39"/>
          <p:cNvCxnSpPr>
            <a:endCxn id="38" idx="0"/>
          </p:cNvCxnSpPr>
          <p:nvPr/>
        </p:nvCxnSpPr>
        <p:spPr>
          <a:xfrm rot="10800000">
            <a:off x="7092457" y="3222950"/>
            <a:ext cx="852823" cy="71799"/>
          </a:xfrm>
          <a:prstGeom prst="curvedConnector4">
            <a:avLst>
              <a:gd name="adj1" fmla="val 43011"/>
              <a:gd name="adj2" fmla="val 418389"/>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23" idx="2"/>
            <a:endCxn id="33" idx="0"/>
          </p:cNvCxnSpPr>
          <p:nvPr/>
        </p:nvCxnSpPr>
        <p:spPr>
          <a:xfrm rot="10800000">
            <a:off x="6377735" y="3916159"/>
            <a:ext cx="1683529" cy="117061"/>
          </a:xfrm>
          <a:prstGeom prst="curvedConnector4">
            <a:avLst>
              <a:gd name="adj1" fmla="val 46648"/>
              <a:gd name="adj2" fmla="val 29528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24" idx="2"/>
            <a:endCxn id="37" idx="0"/>
          </p:cNvCxnSpPr>
          <p:nvPr/>
        </p:nvCxnSpPr>
        <p:spPr>
          <a:xfrm rot="10800000">
            <a:off x="6377735" y="3222949"/>
            <a:ext cx="1691403" cy="111394"/>
          </a:xfrm>
          <a:prstGeom prst="curvedConnector4">
            <a:avLst>
              <a:gd name="adj1" fmla="val 46664"/>
              <a:gd name="adj2" fmla="val 305218"/>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23" idx="2"/>
            <a:endCxn id="34" idx="7"/>
          </p:cNvCxnSpPr>
          <p:nvPr/>
        </p:nvCxnSpPr>
        <p:spPr>
          <a:xfrm rot="10800000">
            <a:off x="7176755" y="3951075"/>
            <a:ext cx="884509" cy="82144"/>
          </a:xfrm>
          <a:prstGeom prst="curvedConnector4">
            <a:avLst>
              <a:gd name="adj1" fmla="val 48385"/>
              <a:gd name="adj2" fmla="val 378292"/>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24" idx="2"/>
            <a:endCxn id="36" idx="1"/>
          </p:cNvCxnSpPr>
          <p:nvPr/>
        </p:nvCxnSpPr>
        <p:spPr>
          <a:xfrm rot="10800000">
            <a:off x="5627275" y="3257867"/>
            <a:ext cx="2441863" cy="76477"/>
          </a:xfrm>
          <a:prstGeom prst="curvedConnector4">
            <a:avLst>
              <a:gd name="adj1" fmla="val 45963"/>
              <a:gd name="adj2" fmla="val 39891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3" idx="2"/>
            <a:endCxn id="32" idx="0"/>
          </p:cNvCxnSpPr>
          <p:nvPr/>
        </p:nvCxnSpPr>
        <p:spPr>
          <a:xfrm rot="10800000">
            <a:off x="5711573" y="3916159"/>
            <a:ext cx="2349690" cy="117061"/>
          </a:xfrm>
          <a:prstGeom prst="curvedConnector4">
            <a:avLst>
              <a:gd name="adj1" fmla="val 47598"/>
              <a:gd name="adj2" fmla="val 29528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2" idx="4"/>
            <a:endCxn id="26" idx="0"/>
          </p:cNvCxnSpPr>
          <p:nvPr/>
        </p:nvCxnSpPr>
        <p:spPr>
          <a:xfrm rot="10800000">
            <a:off x="5711573" y="4603493"/>
            <a:ext cx="2367564" cy="112960"/>
          </a:xfrm>
          <a:prstGeom prst="curvedConnector4">
            <a:avLst>
              <a:gd name="adj1" fmla="val 47482"/>
              <a:gd name="adj2" fmla="val 3023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2" idx="4"/>
            <a:endCxn id="28" idx="0"/>
          </p:cNvCxnSpPr>
          <p:nvPr/>
        </p:nvCxnSpPr>
        <p:spPr>
          <a:xfrm rot="10800000">
            <a:off x="6377735" y="4603493"/>
            <a:ext cx="1701403" cy="112960"/>
          </a:xfrm>
          <a:prstGeom prst="curvedConnector4">
            <a:avLst>
              <a:gd name="adj1" fmla="val 46497"/>
              <a:gd name="adj2" fmla="val 30237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22" idx="4"/>
            <a:endCxn id="29" idx="0"/>
          </p:cNvCxnSpPr>
          <p:nvPr/>
        </p:nvCxnSpPr>
        <p:spPr>
          <a:xfrm rot="10800000">
            <a:off x="7092457" y="4603493"/>
            <a:ext cx="986681" cy="112960"/>
          </a:xfrm>
          <a:prstGeom prst="curvedConnector4">
            <a:avLst>
              <a:gd name="adj1" fmla="val 43959"/>
              <a:gd name="adj2" fmla="val 302373"/>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2E26062-4097-0A48-95EA-35888EBAF51B}"/>
              </a:ext>
            </a:extLst>
          </p:cNvPr>
          <p:cNvSpPr txBox="1"/>
          <p:nvPr/>
        </p:nvSpPr>
        <p:spPr>
          <a:xfrm>
            <a:off x="8410665" y="3601955"/>
            <a:ext cx="2869905" cy="830997"/>
          </a:xfrm>
          <a:prstGeom prst="rect">
            <a:avLst/>
          </a:prstGeom>
          <a:noFill/>
        </p:spPr>
        <p:txBody>
          <a:bodyPr wrap="square" rtlCol="0">
            <a:spAutoFit/>
          </a:bodyPr>
          <a:lstStyle/>
          <a:p>
            <a:pPr algn="ctr"/>
            <a:r>
              <a:rPr lang="en-US" b="1" dirty="0">
                <a:solidFill>
                  <a:srgbClr val="FFC000"/>
                </a:solidFill>
                <a:latin typeface="Arial" panose="020B0604020202020204" pitchFamily="34" charset="0"/>
                <a:cs typeface="Arial" panose="020B0604020202020204" pitchFamily="34" charset="0"/>
              </a:rPr>
              <a:t>Learned Filtered Projection</a:t>
            </a:r>
          </a:p>
        </p:txBody>
      </p:sp>
    </p:spTree>
    <p:extLst>
      <p:ext uri="{BB962C8B-B14F-4D97-AF65-F5344CB8AC3E}">
        <p14:creationId xmlns:p14="http://schemas.microsoft.com/office/powerpoint/2010/main" val="1883350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E542-1191-7D4D-BADC-328E7518AB61}"/>
              </a:ext>
            </a:extLst>
          </p:cNvPr>
          <p:cNvSpPr>
            <a:spLocks noGrp="1"/>
          </p:cNvSpPr>
          <p:nvPr>
            <p:ph type="title"/>
          </p:nvPr>
        </p:nvSpPr>
        <p:spPr/>
        <p:txBody>
          <a:bodyPr/>
          <a:lstStyle/>
          <a:p>
            <a:r>
              <a:rPr lang="en-US" sz="4000" dirty="0"/>
              <a:t>Results</a:t>
            </a:r>
          </a:p>
        </p:txBody>
      </p:sp>
      <p:pic>
        <p:nvPicPr>
          <p:cNvPr id="12" name="Content Placeholder 11" descr="A picture containing photo, black, white, sitting&#10;&#10;Description automatically generated">
            <a:extLst>
              <a:ext uri="{FF2B5EF4-FFF2-40B4-BE49-F238E27FC236}">
                <a16:creationId xmlns:a16="http://schemas.microsoft.com/office/drawing/2014/main" id="{FF12C325-36D0-B141-9264-B06F85A61C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844" y="2025487"/>
            <a:ext cx="3600000" cy="3600000"/>
          </a:xfrm>
        </p:spPr>
      </p:pic>
      <p:pic>
        <p:nvPicPr>
          <p:cNvPr id="6" name="Picture 5" descr="A picture containing table, sitting, black, cake&#10;&#10;Description automatically generated">
            <a:extLst>
              <a:ext uri="{FF2B5EF4-FFF2-40B4-BE49-F238E27FC236}">
                <a16:creationId xmlns:a16="http://schemas.microsoft.com/office/drawing/2014/main" id="{823986B0-6617-EA44-BF7B-C20BE0D0C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46" y="2025487"/>
            <a:ext cx="3600000" cy="3600000"/>
          </a:xfrm>
          <a:prstGeom prst="rect">
            <a:avLst/>
          </a:prstGeom>
        </p:spPr>
      </p:pic>
      <p:pic>
        <p:nvPicPr>
          <p:cNvPr id="7" name="Picture 6" descr="A picture containing animal, photo, old, white&#10;&#10;Description automatically generated">
            <a:extLst>
              <a:ext uri="{FF2B5EF4-FFF2-40B4-BE49-F238E27FC236}">
                <a16:creationId xmlns:a16="http://schemas.microsoft.com/office/drawing/2014/main" id="{B03F1EA8-B94C-DA44-BC12-37B1BC605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870" y="2025487"/>
            <a:ext cx="3600000" cy="3600000"/>
          </a:xfrm>
          <a:prstGeom prst="rect">
            <a:avLst/>
          </a:prstGeom>
        </p:spPr>
      </p:pic>
      <p:sp>
        <p:nvSpPr>
          <p:cNvPr id="11" name="TextBox 10">
            <a:extLst>
              <a:ext uri="{FF2B5EF4-FFF2-40B4-BE49-F238E27FC236}">
                <a16:creationId xmlns:a16="http://schemas.microsoft.com/office/drawing/2014/main" id="{F64151B9-B35C-5A4F-BB0D-C9329482F2AB}"/>
              </a:ext>
            </a:extLst>
          </p:cNvPr>
          <p:cNvSpPr txBox="1"/>
          <p:nvPr/>
        </p:nvSpPr>
        <p:spPr>
          <a:xfrm>
            <a:off x="511568" y="5625487"/>
            <a:ext cx="3600000" cy="461664"/>
          </a:xfrm>
          <a:prstGeom prst="rect">
            <a:avLst/>
          </a:prstGeom>
          <a:noFill/>
        </p:spPr>
        <p:txBody>
          <a:bodyPr wrap="square" rtlCol="0">
            <a:spAutoFit/>
          </a:bodyPr>
          <a:lstStyle/>
          <a:p>
            <a:pPr algn="ctr"/>
            <a:r>
              <a:rPr lang="en-US" b="1" dirty="0"/>
              <a:t>Full View Recon</a:t>
            </a:r>
          </a:p>
        </p:txBody>
      </p:sp>
      <p:sp>
        <p:nvSpPr>
          <p:cNvPr id="14" name="TextBox 11">
            <a:extLst>
              <a:ext uri="{FF2B5EF4-FFF2-40B4-BE49-F238E27FC236}">
                <a16:creationId xmlns:a16="http://schemas.microsoft.com/office/drawing/2014/main" id="{F64151B9-B35C-5A4F-BB0D-C9329482F2AB}"/>
              </a:ext>
            </a:extLst>
          </p:cNvPr>
          <p:cNvSpPr txBox="1"/>
          <p:nvPr/>
        </p:nvSpPr>
        <p:spPr>
          <a:xfrm>
            <a:off x="4270594" y="5625487"/>
            <a:ext cx="3600000"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a:lstStyle>
          <a:p>
            <a:pPr algn="ctr"/>
            <a:r>
              <a:rPr lang="en-US" b="1" dirty="0"/>
              <a:t>AI Recon</a:t>
            </a:r>
          </a:p>
        </p:txBody>
      </p:sp>
      <p:sp>
        <p:nvSpPr>
          <p:cNvPr id="15" name="TextBox 11">
            <a:extLst>
              <a:ext uri="{FF2B5EF4-FFF2-40B4-BE49-F238E27FC236}">
                <a16:creationId xmlns:a16="http://schemas.microsoft.com/office/drawing/2014/main" id="{F64151B9-B35C-5A4F-BB0D-C9329482F2AB}"/>
              </a:ext>
            </a:extLst>
          </p:cNvPr>
          <p:cNvSpPr txBox="1"/>
          <p:nvPr/>
        </p:nvSpPr>
        <p:spPr>
          <a:xfrm>
            <a:off x="8029620" y="5625487"/>
            <a:ext cx="3600000"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a:lstStyle>
          <a:p>
            <a:pPr algn="ctr"/>
            <a:r>
              <a:rPr lang="en-US" b="1" dirty="0"/>
              <a:t>FBP Recon</a:t>
            </a:r>
          </a:p>
        </p:txBody>
      </p:sp>
      <p:sp>
        <p:nvSpPr>
          <p:cNvPr id="16" name="TextBox 11">
            <a:extLst>
              <a:ext uri="{FF2B5EF4-FFF2-40B4-BE49-F238E27FC236}">
                <a16:creationId xmlns:a16="http://schemas.microsoft.com/office/drawing/2014/main" id="{91F016D0-DED2-1D4D-A930-9DDD8760CF37}"/>
              </a:ext>
            </a:extLst>
          </p:cNvPr>
          <p:cNvSpPr txBox="1"/>
          <p:nvPr/>
        </p:nvSpPr>
        <p:spPr>
          <a:xfrm>
            <a:off x="2637183" y="6288164"/>
            <a:ext cx="9391224" cy="55399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a:lstStyle>
          <a:p>
            <a:pPr algn="r"/>
            <a:r>
              <a:rPr lang="en-US" sz="3000" b="1" dirty="0"/>
              <a:t>More training time is needed for better results</a:t>
            </a:r>
          </a:p>
        </p:txBody>
      </p:sp>
    </p:spTree>
    <p:extLst>
      <p:ext uri="{BB962C8B-B14F-4D97-AF65-F5344CB8AC3E}">
        <p14:creationId xmlns:p14="http://schemas.microsoft.com/office/powerpoint/2010/main" val="4076477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0720-FFAA-694E-B884-8D7239D20E92}"/>
              </a:ext>
            </a:extLst>
          </p:cNvPr>
          <p:cNvSpPr>
            <a:spLocks noGrp="1"/>
          </p:cNvSpPr>
          <p:nvPr>
            <p:ph type="title"/>
          </p:nvPr>
        </p:nvSpPr>
        <p:spPr>
          <a:xfrm>
            <a:off x="0" y="0"/>
            <a:ext cx="12192000" cy="1426464"/>
          </a:xfrm>
        </p:spPr>
        <p:txBody>
          <a:bodyPr/>
          <a:lstStyle/>
          <a:p>
            <a:r>
              <a:rPr lang="en-US" sz="4000" dirty="0"/>
              <a:t>U-net Helps </a:t>
            </a:r>
            <a:r>
              <a:rPr lang="en-US" sz="4000" b="0" dirty="0">
                <a:solidFill>
                  <a:srgbClr val="FF9900"/>
                </a:solidFill>
              </a:rPr>
              <a:t>(Combine for Denoising)</a:t>
            </a:r>
          </a:p>
        </p:txBody>
      </p:sp>
      <p:pic>
        <p:nvPicPr>
          <p:cNvPr id="6" name="Content Placeholder 5" descr="A picture containing photo, black, sitting, table&#10;&#10;Description automatically generated">
            <a:extLst>
              <a:ext uri="{FF2B5EF4-FFF2-40B4-BE49-F238E27FC236}">
                <a16:creationId xmlns:a16="http://schemas.microsoft.com/office/drawing/2014/main" id="{D5B47011-0255-6245-B043-9C2617757D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8103" y="2025487"/>
            <a:ext cx="3600000" cy="3600000"/>
          </a:xfrm>
        </p:spPr>
      </p:pic>
      <p:pic>
        <p:nvPicPr>
          <p:cNvPr id="8" name="Picture 7" descr="A picture containing table, sitting, black, cake&#10;&#10;Description automatically generated">
            <a:extLst>
              <a:ext uri="{FF2B5EF4-FFF2-40B4-BE49-F238E27FC236}">
                <a16:creationId xmlns:a16="http://schemas.microsoft.com/office/drawing/2014/main" id="{FFA01F6D-75BA-404C-9197-5921BBC2D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73" y="2025487"/>
            <a:ext cx="3600000" cy="3600000"/>
          </a:xfrm>
          <a:prstGeom prst="rect">
            <a:avLst/>
          </a:prstGeom>
        </p:spPr>
      </p:pic>
      <p:pic>
        <p:nvPicPr>
          <p:cNvPr id="9" name="Picture 8" descr="A picture containing animal, photo, old, white&#10;&#10;Description automatically generated">
            <a:extLst>
              <a:ext uri="{FF2B5EF4-FFF2-40B4-BE49-F238E27FC236}">
                <a16:creationId xmlns:a16="http://schemas.microsoft.com/office/drawing/2014/main" id="{1CDB3FDE-7B22-2149-8B0D-F9A17B3C6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124" y="2025487"/>
            <a:ext cx="3600000" cy="3600000"/>
          </a:xfrm>
          <a:prstGeom prst="rect">
            <a:avLst/>
          </a:prstGeom>
        </p:spPr>
      </p:pic>
      <p:sp>
        <p:nvSpPr>
          <p:cNvPr id="13" name="TextBox 12">
            <a:extLst>
              <a:ext uri="{FF2B5EF4-FFF2-40B4-BE49-F238E27FC236}">
                <a16:creationId xmlns:a16="http://schemas.microsoft.com/office/drawing/2014/main" id="{F64151B9-B35C-5A4F-BB0D-C9329482F2AB}"/>
              </a:ext>
            </a:extLst>
          </p:cNvPr>
          <p:cNvSpPr txBox="1"/>
          <p:nvPr/>
        </p:nvSpPr>
        <p:spPr>
          <a:xfrm>
            <a:off x="538072" y="5625487"/>
            <a:ext cx="3600000" cy="461664"/>
          </a:xfrm>
          <a:prstGeom prst="rect">
            <a:avLst/>
          </a:prstGeom>
          <a:noFill/>
        </p:spPr>
        <p:txBody>
          <a:bodyPr wrap="square" rtlCol="0">
            <a:spAutoFit/>
          </a:bodyPr>
          <a:lstStyle/>
          <a:p>
            <a:pPr algn="ctr"/>
            <a:r>
              <a:rPr lang="en-US" b="1" dirty="0"/>
              <a:t>Full View Recon</a:t>
            </a:r>
          </a:p>
        </p:txBody>
      </p:sp>
      <p:sp>
        <p:nvSpPr>
          <p:cNvPr id="14" name="TextBox 11">
            <a:extLst>
              <a:ext uri="{FF2B5EF4-FFF2-40B4-BE49-F238E27FC236}">
                <a16:creationId xmlns:a16="http://schemas.microsoft.com/office/drawing/2014/main" id="{F64151B9-B35C-5A4F-BB0D-C9329482F2AB}"/>
              </a:ext>
            </a:extLst>
          </p:cNvPr>
          <p:cNvSpPr txBox="1"/>
          <p:nvPr/>
        </p:nvSpPr>
        <p:spPr>
          <a:xfrm>
            <a:off x="4297098" y="5625487"/>
            <a:ext cx="3600000"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a:lstStyle>
          <a:p>
            <a:pPr algn="ctr"/>
            <a:r>
              <a:rPr lang="en-US" b="1" dirty="0"/>
              <a:t>AI Recon</a:t>
            </a:r>
          </a:p>
        </p:txBody>
      </p:sp>
      <p:sp>
        <p:nvSpPr>
          <p:cNvPr id="15" name="TextBox 11">
            <a:extLst>
              <a:ext uri="{FF2B5EF4-FFF2-40B4-BE49-F238E27FC236}">
                <a16:creationId xmlns:a16="http://schemas.microsoft.com/office/drawing/2014/main" id="{F64151B9-B35C-5A4F-BB0D-C9329482F2AB}"/>
              </a:ext>
            </a:extLst>
          </p:cNvPr>
          <p:cNvSpPr txBox="1"/>
          <p:nvPr/>
        </p:nvSpPr>
        <p:spPr>
          <a:xfrm>
            <a:off x="8056124" y="5625487"/>
            <a:ext cx="3600000"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a:lstStyle>
          <a:p>
            <a:pPr algn="ctr"/>
            <a:r>
              <a:rPr lang="en-US" b="1" dirty="0"/>
              <a:t>FBP Recon</a:t>
            </a:r>
          </a:p>
        </p:txBody>
      </p:sp>
    </p:spTree>
    <p:extLst>
      <p:ext uri="{BB962C8B-B14F-4D97-AF65-F5344CB8AC3E}">
        <p14:creationId xmlns:p14="http://schemas.microsoft.com/office/powerpoint/2010/main" val="109610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Homework</a:t>
            </a:r>
          </a:p>
        </p:txBody>
      </p:sp>
      <p:sp>
        <p:nvSpPr>
          <p:cNvPr id="3" name="Content Placeholder 2"/>
          <p:cNvSpPr>
            <a:spLocks noGrp="1"/>
          </p:cNvSpPr>
          <p:nvPr>
            <p:ph idx="1"/>
          </p:nvPr>
        </p:nvSpPr>
        <p:spPr>
          <a:xfrm>
            <a:off x="1592893" y="2126065"/>
            <a:ext cx="9006214" cy="3490805"/>
          </a:xfrm>
        </p:spPr>
        <p:txBody>
          <a:bodyPr>
            <a:normAutofit lnSpcReduction="10000"/>
          </a:bodyPr>
          <a:lstStyle/>
          <a:p>
            <a:pPr>
              <a:buFont typeface="Arial" panose="020B0604020202020204" pitchFamily="34" charset="0"/>
              <a:buChar char="•"/>
            </a:pPr>
            <a:r>
              <a:rPr lang="en-US" dirty="0"/>
              <a:t>Read papers #4-6 to understand what I explained in the class on iterative and deep reconstruction</a:t>
            </a:r>
          </a:p>
          <a:p>
            <a:pPr>
              <a:buFont typeface="Arial" panose="020B0604020202020204" pitchFamily="34" charset="0"/>
              <a:buChar char="•"/>
            </a:pPr>
            <a:r>
              <a:rPr lang="en-US" dirty="0"/>
              <a:t>Watch the hands-on3 video, do hands-on 3 assignments, and report your experience in deep denoising and deep reconstruction </a:t>
            </a:r>
            <a:r>
              <a:rPr lang="en-US" b="0" dirty="0"/>
              <a:t>(Network principle, training &amp; testing time, error analysis)</a:t>
            </a:r>
          </a:p>
        </p:txBody>
      </p:sp>
    </p:spTree>
    <p:extLst>
      <p:ext uri="{BB962C8B-B14F-4D97-AF65-F5344CB8AC3E}">
        <p14:creationId xmlns:p14="http://schemas.microsoft.com/office/powerpoint/2010/main" val="338368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F0B66D-1BF9-4176-8C1D-3E035780CCA4}"/>
              </a:ext>
            </a:extLst>
          </p:cNvPr>
          <p:cNvPicPr>
            <a:picLocks noChangeAspect="1"/>
          </p:cNvPicPr>
          <p:nvPr/>
        </p:nvPicPr>
        <p:blipFill>
          <a:blip r:embed="rId2"/>
          <a:stretch>
            <a:fillRect/>
          </a:stretch>
        </p:blipFill>
        <p:spPr>
          <a:xfrm>
            <a:off x="0" y="1904004"/>
            <a:ext cx="12192000" cy="3049991"/>
          </a:xfrm>
          <a:prstGeom prst="rect">
            <a:avLst/>
          </a:prstGeom>
        </p:spPr>
      </p:pic>
      <p:sp>
        <p:nvSpPr>
          <p:cNvPr id="4" name="Oval 3">
            <a:extLst>
              <a:ext uri="{FF2B5EF4-FFF2-40B4-BE49-F238E27FC236}">
                <a16:creationId xmlns:a16="http://schemas.microsoft.com/office/drawing/2014/main" id="{4BD76853-62A4-4236-A03A-95E1E318A5C5}"/>
              </a:ext>
            </a:extLst>
          </p:cNvPr>
          <p:cNvSpPr/>
          <p:nvPr/>
        </p:nvSpPr>
        <p:spPr>
          <a:xfrm>
            <a:off x="1098362" y="2341940"/>
            <a:ext cx="476138" cy="4761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4071F5-7ACB-4B3C-8D70-F6FBEC605B33}"/>
              </a:ext>
            </a:extLst>
          </p:cNvPr>
          <p:cNvSpPr/>
          <p:nvPr/>
        </p:nvSpPr>
        <p:spPr>
          <a:xfrm>
            <a:off x="11475990" y="4203204"/>
            <a:ext cx="476138" cy="4761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75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3B2EE-7A5B-4635-AB94-0A3513B492F3}"/>
              </a:ext>
            </a:extLst>
          </p:cNvPr>
          <p:cNvPicPr>
            <a:picLocks noChangeAspect="1"/>
          </p:cNvPicPr>
          <p:nvPr/>
        </p:nvPicPr>
        <p:blipFill>
          <a:blip r:embed="rId2"/>
          <a:stretch>
            <a:fillRect/>
          </a:stretch>
        </p:blipFill>
        <p:spPr>
          <a:xfrm>
            <a:off x="0" y="429189"/>
            <a:ext cx="12192000" cy="5999621"/>
          </a:xfrm>
          <a:prstGeom prst="rect">
            <a:avLst/>
          </a:prstGeom>
        </p:spPr>
      </p:pic>
      <p:sp>
        <p:nvSpPr>
          <p:cNvPr id="4" name="Oval 3">
            <a:extLst>
              <a:ext uri="{FF2B5EF4-FFF2-40B4-BE49-F238E27FC236}">
                <a16:creationId xmlns:a16="http://schemas.microsoft.com/office/drawing/2014/main" id="{B728B8B3-A60B-4508-BF1C-2DA707F77E16}"/>
              </a:ext>
            </a:extLst>
          </p:cNvPr>
          <p:cNvSpPr/>
          <p:nvPr/>
        </p:nvSpPr>
        <p:spPr>
          <a:xfrm>
            <a:off x="4014703" y="680871"/>
            <a:ext cx="476138" cy="4761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77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1D Fourier Slice</a:t>
            </a:r>
          </a:p>
        </p:txBody>
      </p:sp>
      <p:sp>
        <p:nvSpPr>
          <p:cNvPr id="5" name="Oval 4"/>
          <p:cNvSpPr/>
          <p:nvPr/>
        </p:nvSpPr>
        <p:spPr bwMode="auto">
          <a:xfrm>
            <a:off x="7270094" y="3377988"/>
            <a:ext cx="1982459" cy="1982459"/>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algn="ctr" defTabSz="812209">
              <a:defRPr/>
            </a:pPr>
            <a:endParaRPr lang="en-US" sz="1776" b="1" dirty="0" err="1">
              <a:solidFill>
                <a:srgbClr val="FAFD00"/>
              </a:solidFill>
              <a:latin typeface="Arial"/>
              <a:ea typeface="ＭＳ Ｐゴシック"/>
            </a:endParaRPr>
          </a:p>
        </p:txBody>
      </p:sp>
      <p:pic>
        <p:nvPicPr>
          <p:cNvPr id="6" name="Picture 60" descr="C:\AAA\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85993" y="3356420"/>
            <a:ext cx="2030587" cy="203058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7" name="Straight Arrow Connector 105"/>
          <p:cNvSpPr>
            <a:spLocks noChangeShapeType="1"/>
          </p:cNvSpPr>
          <p:nvPr/>
        </p:nvSpPr>
        <p:spPr bwMode="auto">
          <a:xfrm flipV="1">
            <a:off x="3549058" y="4366999"/>
            <a:ext cx="2894709"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8" name="Straight Arrow Connector 105"/>
          <p:cNvSpPr>
            <a:spLocks noChangeShapeType="1"/>
          </p:cNvSpPr>
          <p:nvPr/>
        </p:nvSpPr>
        <p:spPr bwMode="auto">
          <a:xfrm flipV="1">
            <a:off x="6814919" y="4366999"/>
            <a:ext cx="2894709"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9" name="Straight Arrow Connector 105"/>
          <p:cNvSpPr>
            <a:spLocks noChangeShapeType="1"/>
          </p:cNvSpPr>
          <p:nvPr/>
        </p:nvSpPr>
        <p:spPr bwMode="auto">
          <a:xfrm rot="16200000" flipV="1">
            <a:off x="3722435" y="4193623"/>
            <a:ext cx="2547954"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10" name="Straight Arrow Connector 105"/>
          <p:cNvSpPr>
            <a:spLocks noChangeShapeType="1"/>
          </p:cNvSpPr>
          <p:nvPr/>
        </p:nvSpPr>
        <p:spPr bwMode="auto">
          <a:xfrm rot="16200000" flipV="1">
            <a:off x="6720759" y="3965182"/>
            <a:ext cx="3083024" cy="0"/>
          </a:xfrm>
          <a:prstGeom prst="straightConnector1">
            <a:avLst/>
          </a:prstGeom>
          <a:noFill/>
          <a:ln w="25400">
            <a:solidFill>
              <a:srgbClr val="000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graphicFrame>
        <p:nvGraphicFramePr>
          <p:cNvPr id="11" name="对象 28"/>
          <p:cNvGraphicFramePr>
            <a:graphicFrameLocks noChangeAspect="1"/>
          </p:cNvGraphicFramePr>
          <p:nvPr/>
        </p:nvGraphicFramePr>
        <p:xfrm>
          <a:off x="6284841" y="4429047"/>
          <a:ext cx="211520" cy="228441"/>
        </p:xfrm>
        <a:graphic>
          <a:graphicData uri="http://schemas.openxmlformats.org/presentationml/2006/ole">
            <mc:AlternateContent xmlns:mc="http://schemas.openxmlformats.org/markup-compatibility/2006">
              <mc:Choice xmlns:v="urn:schemas-microsoft-com:vml" Requires="v">
                <p:oleObj name="Equation" r:id="rId3" imgW="177480" imgH="190440" progId="Equation.DSMT4">
                  <p:embed/>
                </p:oleObj>
              </mc:Choice>
              <mc:Fallback>
                <p:oleObj name="Equation" r:id="rId3" imgW="177480" imgH="190440" progId="Equation.DSMT4">
                  <p:embed/>
                  <p:pic>
                    <p:nvPicPr>
                      <p:cNvPr id="11" name="对象 28"/>
                      <p:cNvPicPr/>
                      <p:nvPr/>
                    </p:nvPicPr>
                    <p:blipFill>
                      <a:blip r:embed="rId4"/>
                      <a:stretch>
                        <a:fillRect/>
                      </a:stretch>
                    </p:blipFill>
                    <p:spPr>
                      <a:xfrm>
                        <a:off x="6284841" y="4429047"/>
                        <a:ext cx="211520" cy="228441"/>
                      </a:xfrm>
                      <a:prstGeom prst="rect">
                        <a:avLst/>
                      </a:prstGeom>
                    </p:spPr>
                  </p:pic>
                </p:oleObj>
              </mc:Fallback>
            </mc:AlternateContent>
          </a:graphicData>
        </a:graphic>
      </p:graphicFrame>
      <p:graphicFrame>
        <p:nvGraphicFramePr>
          <p:cNvPr id="12" name="对象 28"/>
          <p:cNvGraphicFramePr>
            <a:graphicFrameLocks noChangeAspect="1"/>
          </p:cNvGraphicFramePr>
          <p:nvPr/>
        </p:nvGraphicFramePr>
        <p:xfrm>
          <a:off x="5055208" y="2838420"/>
          <a:ext cx="224211" cy="289077"/>
        </p:xfrm>
        <a:graphic>
          <a:graphicData uri="http://schemas.openxmlformats.org/presentationml/2006/ole">
            <mc:AlternateContent xmlns:mc="http://schemas.openxmlformats.org/markup-compatibility/2006">
              <mc:Choice xmlns:v="urn:schemas-microsoft-com:vml" Requires="v">
                <p:oleObj name="Equation" r:id="rId5" imgW="190440" imgH="241200" progId="Equation.DSMT4">
                  <p:embed/>
                </p:oleObj>
              </mc:Choice>
              <mc:Fallback>
                <p:oleObj name="Equation" r:id="rId5" imgW="190440" imgH="241200" progId="Equation.DSMT4">
                  <p:embed/>
                  <p:pic>
                    <p:nvPicPr>
                      <p:cNvPr id="12" name="对象 28"/>
                      <p:cNvPicPr/>
                      <p:nvPr/>
                    </p:nvPicPr>
                    <p:blipFill>
                      <a:blip r:embed="rId6"/>
                      <a:stretch>
                        <a:fillRect/>
                      </a:stretch>
                    </p:blipFill>
                    <p:spPr>
                      <a:xfrm>
                        <a:off x="5055208" y="2838420"/>
                        <a:ext cx="224211" cy="289077"/>
                      </a:xfrm>
                      <a:prstGeom prst="rect">
                        <a:avLst/>
                      </a:prstGeom>
                    </p:spPr>
                  </p:pic>
                </p:oleObj>
              </mc:Fallback>
            </mc:AlternateContent>
          </a:graphicData>
        </a:graphic>
      </p:graphicFrame>
      <p:graphicFrame>
        <p:nvGraphicFramePr>
          <p:cNvPr id="13" name="对象 28"/>
          <p:cNvGraphicFramePr>
            <a:graphicFrameLocks noChangeAspect="1"/>
          </p:cNvGraphicFramePr>
          <p:nvPr/>
        </p:nvGraphicFramePr>
        <p:xfrm>
          <a:off x="9544639" y="4426197"/>
          <a:ext cx="211520" cy="228441"/>
        </p:xfrm>
        <a:graphic>
          <a:graphicData uri="http://schemas.openxmlformats.org/presentationml/2006/ole">
            <mc:AlternateContent xmlns:mc="http://schemas.openxmlformats.org/markup-compatibility/2006">
              <mc:Choice xmlns:v="urn:schemas-microsoft-com:vml" Requires="v">
                <p:oleObj name="Equation" r:id="rId7" imgW="177480" imgH="190440" progId="Equation.DSMT4">
                  <p:embed/>
                </p:oleObj>
              </mc:Choice>
              <mc:Fallback>
                <p:oleObj name="Equation" r:id="rId7" imgW="177480" imgH="190440" progId="Equation.DSMT4">
                  <p:embed/>
                  <p:pic>
                    <p:nvPicPr>
                      <p:cNvPr id="13" name="对象 28"/>
                      <p:cNvPicPr/>
                      <p:nvPr/>
                    </p:nvPicPr>
                    <p:blipFill>
                      <a:blip r:embed="rId8"/>
                      <a:stretch>
                        <a:fillRect/>
                      </a:stretch>
                    </p:blipFill>
                    <p:spPr>
                      <a:xfrm>
                        <a:off x="9544639" y="4426197"/>
                        <a:ext cx="211520" cy="228441"/>
                      </a:xfrm>
                      <a:prstGeom prst="rect">
                        <a:avLst/>
                      </a:prstGeom>
                    </p:spPr>
                  </p:pic>
                </p:oleObj>
              </mc:Fallback>
            </mc:AlternateContent>
          </a:graphicData>
        </a:graphic>
      </p:graphicFrame>
      <p:graphicFrame>
        <p:nvGraphicFramePr>
          <p:cNvPr id="14" name="对象 28"/>
          <p:cNvGraphicFramePr>
            <a:graphicFrameLocks noChangeAspect="1"/>
          </p:cNvGraphicFramePr>
          <p:nvPr/>
        </p:nvGraphicFramePr>
        <p:xfrm>
          <a:off x="8337991" y="2340646"/>
          <a:ext cx="179087" cy="228441"/>
        </p:xfrm>
        <a:graphic>
          <a:graphicData uri="http://schemas.openxmlformats.org/presentationml/2006/ole">
            <mc:AlternateContent xmlns:mc="http://schemas.openxmlformats.org/markup-compatibility/2006">
              <mc:Choice xmlns:v="urn:schemas-microsoft-com:vml" Requires="v">
                <p:oleObj name="Equation" r:id="rId9" imgW="152280" imgH="190440" progId="Equation.DSMT4">
                  <p:embed/>
                </p:oleObj>
              </mc:Choice>
              <mc:Fallback>
                <p:oleObj name="Equation" r:id="rId9" imgW="152280" imgH="190440" progId="Equation.DSMT4">
                  <p:embed/>
                  <p:pic>
                    <p:nvPicPr>
                      <p:cNvPr id="14" name="对象 28"/>
                      <p:cNvPicPr/>
                      <p:nvPr/>
                    </p:nvPicPr>
                    <p:blipFill>
                      <a:blip r:embed="rId10"/>
                      <a:stretch>
                        <a:fillRect/>
                      </a:stretch>
                    </p:blipFill>
                    <p:spPr>
                      <a:xfrm>
                        <a:off x="8337991" y="2340646"/>
                        <a:ext cx="179087" cy="228441"/>
                      </a:xfrm>
                      <a:prstGeom prst="rect">
                        <a:avLst/>
                      </a:prstGeom>
                    </p:spPr>
                  </p:pic>
                </p:oleObj>
              </mc:Fallback>
            </mc:AlternateContent>
          </a:graphicData>
        </a:graphic>
      </p:graphicFrame>
      <p:graphicFrame>
        <p:nvGraphicFramePr>
          <p:cNvPr id="15" name="对象 28"/>
          <p:cNvGraphicFramePr>
            <a:graphicFrameLocks noChangeAspect="1"/>
          </p:cNvGraphicFramePr>
          <p:nvPr/>
        </p:nvGraphicFramePr>
        <p:xfrm>
          <a:off x="6459823" y="2954899"/>
          <a:ext cx="135372" cy="259464"/>
        </p:xfrm>
        <a:graphic>
          <a:graphicData uri="http://schemas.openxmlformats.org/presentationml/2006/ole">
            <mc:AlternateContent xmlns:mc="http://schemas.openxmlformats.org/markup-compatibility/2006">
              <mc:Choice xmlns:v="urn:schemas-microsoft-com:vml" Requires="v">
                <p:oleObj name="Equation" r:id="rId11" imgW="114120" imgH="215640" progId="Equation.DSMT4">
                  <p:embed/>
                </p:oleObj>
              </mc:Choice>
              <mc:Fallback>
                <p:oleObj name="Equation" r:id="rId11" imgW="114120" imgH="215640" progId="Equation.DSMT4">
                  <p:embed/>
                  <p:pic>
                    <p:nvPicPr>
                      <p:cNvPr id="15" name="对象 28"/>
                      <p:cNvPicPr/>
                      <p:nvPr/>
                    </p:nvPicPr>
                    <p:blipFill>
                      <a:blip r:embed="rId12"/>
                      <a:stretch>
                        <a:fillRect/>
                      </a:stretch>
                    </p:blipFill>
                    <p:spPr>
                      <a:xfrm>
                        <a:off x="6459823" y="2954899"/>
                        <a:ext cx="135372" cy="259464"/>
                      </a:xfrm>
                      <a:prstGeom prst="rect">
                        <a:avLst/>
                      </a:prstGeom>
                    </p:spPr>
                  </p:pic>
                </p:oleObj>
              </mc:Fallback>
            </mc:AlternateContent>
          </a:graphicData>
        </a:graphic>
      </p:graphicFrame>
      <p:sp>
        <p:nvSpPr>
          <p:cNvPr id="16" name="Straight Arrow Connector 105"/>
          <p:cNvSpPr>
            <a:spLocks noChangeShapeType="1"/>
          </p:cNvSpPr>
          <p:nvPr/>
        </p:nvSpPr>
        <p:spPr bwMode="auto">
          <a:xfrm rot="18900000">
            <a:off x="3333459" y="4284649"/>
            <a:ext cx="3492610" cy="20443"/>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17" name="Arc 16"/>
          <p:cNvSpPr/>
          <p:nvPr/>
        </p:nvSpPr>
        <p:spPr bwMode="auto">
          <a:xfrm>
            <a:off x="4981038" y="3664756"/>
            <a:ext cx="1119312" cy="1421656"/>
          </a:xfrm>
          <a:prstGeom prst="arc">
            <a:avLst>
              <a:gd name="adj1" fmla="val 16909222"/>
              <a:gd name="adj2" fmla="val 21533365"/>
            </a:avLst>
          </a:prstGeom>
          <a:noFill/>
          <a:ln w="25400" cap="flat" cmpd="sng" algn="ctr">
            <a:solidFill>
              <a:srgbClr val="FFC000"/>
            </a:solidFill>
            <a:prstDash val="solid"/>
            <a:round/>
            <a:headEnd type="triangl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a:solidFill>
                <a:srgbClr val="000000"/>
              </a:solidFill>
              <a:latin typeface="Arial"/>
            </a:endParaRPr>
          </a:p>
        </p:txBody>
      </p:sp>
      <p:graphicFrame>
        <p:nvGraphicFramePr>
          <p:cNvPr id="18" name="对象 28"/>
          <p:cNvGraphicFramePr>
            <a:graphicFrameLocks noChangeAspect="1"/>
          </p:cNvGraphicFramePr>
          <p:nvPr/>
        </p:nvGraphicFramePr>
        <p:xfrm>
          <a:off x="6087784" y="3856464"/>
          <a:ext cx="210109" cy="290486"/>
        </p:xfrm>
        <a:graphic>
          <a:graphicData uri="http://schemas.openxmlformats.org/presentationml/2006/ole">
            <mc:AlternateContent xmlns:mc="http://schemas.openxmlformats.org/markup-compatibility/2006">
              <mc:Choice xmlns:v="urn:schemas-microsoft-com:vml" Requires="v">
                <p:oleObj name="Equation" r:id="rId13" imgW="177480" imgH="241200" progId="Equation.DSMT4">
                  <p:embed/>
                </p:oleObj>
              </mc:Choice>
              <mc:Fallback>
                <p:oleObj name="Equation" r:id="rId13" imgW="177480" imgH="241200" progId="Equation.DSMT4">
                  <p:embed/>
                  <p:pic>
                    <p:nvPicPr>
                      <p:cNvPr id="18" name="对象 28"/>
                      <p:cNvPicPr/>
                      <p:nvPr/>
                    </p:nvPicPr>
                    <p:blipFill>
                      <a:blip r:embed="rId14"/>
                      <a:stretch>
                        <a:fillRect/>
                      </a:stretch>
                    </p:blipFill>
                    <p:spPr>
                      <a:xfrm>
                        <a:off x="6087784" y="3856464"/>
                        <a:ext cx="210109" cy="290486"/>
                      </a:xfrm>
                      <a:prstGeom prst="rect">
                        <a:avLst/>
                      </a:prstGeom>
                    </p:spPr>
                  </p:pic>
                </p:oleObj>
              </mc:Fallback>
            </mc:AlternateContent>
          </a:graphicData>
        </a:graphic>
      </p:graphicFrame>
      <p:sp>
        <p:nvSpPr>
          <p:cNvPr id="19" name="Pie 18"/>
          <p:cNvSpPr/>
          <p:nvPr/>
        </p:nvSpPr>
        <p:spPr bwMode="auto">
          <a:xfrm rot="8100000">
            <a:off x="7293643" y="3534407"/>
            <a:ext cx="1940350" cy="1676577"/>
          </a:xfrm>
          <a:prstGeom prst="pie">
            <a:avLst>
              <a:gd name="adj1" fmla="val 0"/>
              <a:gd name="adj2" fmla="val 10757782"/>
            </a:avLst>
          </a:prstGeom>
          <a:solidFill>
            <a:srgbClr val="00B050">
              <a:alpha val="50000"/>
            </a:srgbClr>
          </a:soli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algn="ctr" defTabSz="812209">
              <a:defRPr/>
            </a:pPr>
            <a:endParaRPr lang="en-US" sz="1776" b="1" dirty="0" err="1">
              <a:solidFill>
                <a:srgbClr val="FAFD00"/>
              </a:solidFill>
              <a:latin typeface="Arial"/>
              <a:ea typeface="ＭＳ Ｐゴシック"/>
            </a:endParaRPr>
          </a:p>
        </p:txBody>
      </p:sp>
      <p:graphicFrame>
        <p:nvGraphicFramePr>
          <p:cNvPr id="20" name="对象 28"/>
          <p:cNvGraphicFramePr>
            <a:graphicFrameLocks noChangeAspect="1"/>
          </p:cNvGraphicFramePr>
          <p:nvPr/>
        </p:nvGraphicFramePr>
        <p:xfrm>
          <a:off x="9544641" y="3057696"/>
          <a:ext cx="255233" cy="289076"/>
        </p:xfrm>
        <a:graphic>
          <a:graphicData uri="http://schemas.openxmlformats.org/presentationml/2006/ole">
            <mc:AlternateContent xmlns:mc="http://schemas.openxmlformats.org/markup-compatibility/2006">
              <mc:Choice xmlns:v="urn:schemas-microsoft-com:vml" Requires="v">
                <p:oleObj name="Equation" r:id="rId15" imgW="215640" imgH="241200" progId="Equation.DSMT4">
                  <p:embed/>
                </p:oleObj>
              </mc:Choice>
              <mc:Fallback>
                <p:oleObj name="Equation" r:id="rId15" imgW="215640" imgH="241200" progId="Equation.DSMT4">
                  <p:embed/>
                  <p:pic>
                    <p:nvPicPr>
                      <p:cNvPr id="20" name="对象 28"/>
                      <p:cNvPicPr/>
                      <p:nvPr/>
                    </p:nvPicPr>
                    <p:blipFill>
                      <a:blip r:embed="rId16"/>
                      <a:stretch>
                        <a:fillRect/>
                      </a:stretch>
                    </p:blipFill>
                    <p:spPr>
                      <a:xfrm>
                        <a:off x="9544641" y="3057696"/>
                        <a:ext cx="255233" cy="289076"/>
                      </a:xfrm>
                      <a:prstGeom prst="rect">
                        <a:avLst/>
                      </a:prstGeom>
                    </p:spPr>
                  </p:pic>
                </p:oleObj>
              </mc:Fallback>
            </mc:AlternateContent>
          </a:graphicData>
        </a:graphic>
      </p:graphicFrame>
      <p:graphicFrame>
        <p:nvGraphicFramePr>
          <p:cNvPr id="21" name="对象 28"/>
          <p:cNvGraphicFramePr>
            <a:graphicFrameLocks noChangeAspect="1"/>
          </p:cNvGraphicFramePr>
          <p:nvPr/>
        </p:nvGraphicFramePr>
        <p:xfrm>
          <a:off x="4250427" y="5696626"/>
          <a:ext cx="896843" cy="365224"/>
        </p:xfrm>
        <a:graphic>
          <a:graphicData uri="http://schemas.openxmlformats.org/presentationml/2006/ole">
            <mc:AlternateContent xmlns:mc="http://schemas.openxmlformats.org/markup-compatibility/2006">
              <mc:Choice xmlns:v="urn:schemas-microsoft-com:vml" Requires="v">
                <p:oleObj name="Equation" r:id="rId17" imgW="761760" imgH="304560" progId="Equation.DSMT4">
                  <p:embed/>
                </p:oleObj>
              </mc:Choice>
              <mc:Fallback>
                <p:oleObj name="Equation" r:id="rId17" imgW="761760" imgH="304560" progId="Equation.DSMT4">
                  <p:embed/>
                  <p:pic>
                    <p:nvPicPr>
                      <p:cNvPr id="21" name="对象 28"/>
                      <p:cNvPicPr/>
                      <p:nvPr/>
                    </p:nvPicPr>
                    <p:blipFill>
                      <a:blip r:embed="rId18"/>
                      <a:stretch>
                        <a:fillRect/>
                      </a:stretch>
                    </p:blipFill>
                    <p:spPr>
                      <a:xfrm>
                        <a:off x="4250427" y="5696626"/>
                        <a:ext cx="896843" cy="365224"/>
                      </a:xfrm>
                      <a:prstGeom prst="rect">
                        <a:avLst/>
                      </a:prstGeom>
                    </p:spPr>
                  </p:pic>
                </p:oleObj>
              </mc:Fallback>
            </mc:AlternateContent>
          </a:graphicData>
        </a:graphic>
      </p:graphicFrame>
      <p:graphicFrame>
        <p:nvGraphicFramePr>
          <p:cNvPr id="22" name="对象 28"/>
          <p:cNvGraphicFramePr>
            <a:graphicFrameLocks noChangeAspect="1"/>
          </p:cNvGraphicFramePr>
          <p:nvPr/>
        </p:nvGraphicFramePr>
        <p:xfrm>
          <a:off x="7491912" y="5696626"/>
          <a:ext cx="2077122" cy="365223"/>
        </p:xfrm>
        <a:graphic>
          <a:graphicData uri="http://schemas.openxmlformats.org/presentationml/2006/ole">
            <mc:AlternateContent xmlns:mc="http://schemas.openxmlformats.org/markup-compatibility/2006">
              <mc:Choice xmlns:v="urn:schemas-microsoft-com:vml" Requires="v">
                <p:oleObj name="Equation" r:id="rId19" imgW="1765080" imgH="304560" progId="Equation.DSMT4">
                  <p:embed/>
                </p:oleObj>
              </mc:Choice>
              <mc:Fallback>
                <p:oleObj name="Equation" r:id="rId19" imgW="1765080" imgH="304560" progId="Equation.DSMT4">
                  <p:embed/>
                  <p:pic>
                    <p:nvPicPr>
                      <p:cNvPr id="22" name="对象 28"/>
                      <p:cNvPicPr/>
                      <p:nvPr/>
                    </p:nvPicPr>
                    <p:blipFill>
                      <a:blip r:embed="rId20"/>
                      <a:stretch>
                        <a:fillRect/>
                      </a:stretch>
                    </p:blipFill>
                    <p:spPr>
                      <a:xfrm>
                        <a:off x="7491912" y="5696626"/>
                        <a:ext cx="2077122" cy="365223"/>
                      </a:xfrm>
                      <a:prstGeom prst="rect">
                        <a:avLst/>
                      </a:prstGeom>
                    </p:spPr>
                  </p:pic>
                </p:oleObj>
              </mc:Fallback>
            </mc:AlternateContent>
          </a:graphicData>
        </a:graphic>
      </p:graphicFrame>
      <p:graphicFrame>
        <p:nvGraphicFramePr>
          <p:cNvPr id="23" name="对象 28"/>
          <p:cNvGraphicFramePr>
            <a:graphicFrameLocks noChangeAspect="1"/>
          </p:cNvGraphicFramePr>
          <p:nvPr/>
        </p:nvGraphicFramePr>
        <p:xfrm>
          <a:off x="3790322" y="2889185"/>
          <a:ext cx="180497" cy="228441"/>
        </p:xfrm>
        <a:graphic>
          <a:graphicData uri="http://schemas.openxmlformats.org/presentationml/2006/ole">
            <mc:AlternateContent xmlns:mc="http://schemas.openxmlformats.org/markup-compatibility/2006">
              <mc:Choice xmlns:v="urn:schemas-microsoft-com:vml" Requires="v">
                <p:oleObj name="Equation" r:id="rId21" imgW="152280" imgH="190440" progId="Equation.DSMT4">
                  <p:embed/>
                </p:oleObj>
              </mc:Choice>
              <mc:Fallback>
                <p:oleObj name="Equation" r:id="rId21" imgW="152280" imgH="190440" progId="Equation.DSMT4">
                  <p:embed/>
                  <p:pic>
                    <p:nvPicPr>
                      <p:cNvPr id="23" name="对象 28"/>
                      <p:cNvPicPr/>
                      <p:nvPr/>
                    </p:nvPicPr>
                    <p:blipFill>
                      <a:blip r:embed="rId22"/>
                      <a:stretch>
                        <a:fillRect/>
                      </a:stretch>
                    </p:blipFill>
                    <p:spPr>
                      <a:xfrm>
                        <a:off x="3790322" y="2889185"/>
                        <a:ext cx="180497" cy="228441"/>
                      </a:xfrm>
                      <a:prstGeom prst="rect">
                        <a:avLst/>
                      </a:prstGeom>
                    </p:spPr>
                  </p:pic>
                </p:oleObj>
              </mc:Fallback>
            </mc:AlternateContent>
          </a:graphicData>
        </a:graphic>
      </p:graphicFrame>
      <p:sp>
        <p:nvSpPr>
          <p:cNvPr id="24" name="Title 1"/>
          <p:cNvSpPr txBox="1">
            <a:spLocks/>
          </p:cNvSpPr>
          <p:nvPr/>
        </p:nvSpPr>
        <p:spPr bwMode="auto">
          <a:xfrm>
            <a:off x="5339347" y="6069981"/>
            <a:ext cx="2022269"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81224" tIns="40611" rIns="81224" bIns="40611" numCol="1" anchor="ctr" anchorCtr="0" compatLnSpc="1">
            <a:prstTxWarp prst="textNoShape">
              <a:avLst/>
            </a:prstTxWarp>
          </a:bodyPr>
          <a:lst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defTabSz="915680" eaLnBrk="1" hangingPunct="1">
              <a:defRPr/>
            </a:pPr>
            <a:r>
              <a:rPr lang="en-US" sz="1776" b="0" kern="0" dirty="0">
                <a:solidFill>
                  <a:srgbClr val="000000"/>
                </a:solidFill>
                <a:latin typeface="Arial"/>
                <a:ea typeface="ＭＳ Ｐゴシック"/>
              </a:rPr>
              <a:t>2D Fourier Transform</a:t>
            </a:r>
          </a:p>
        </p:txBody>
      </p:sp>
      <p:cxnSp>
        <p:nvCxnSpPr>
          <p:cNvPr id="25" name="Curved Connector 24"/>
          <p:cNvCxnSpPr>
            <a:endCxn id="19" idx="1"/>
          </p:cNvCxnSpPr>
          <p:nvPr/>
        </p:nvCxnSpPr>
        <p:spPr bwMode="auto">
          <a:xfrm>
            <a:off x="4454631" y="2422927"/>
            <a:ext cx="3216427" cy="1357011"/>
          </a:xfrm>
          <a:prstGeom prst="curvedConnector2">
            <a:avLst/>
          </a:prstGeom>
          <a:solidFill>
            <a:schemeClr val="accent1"/>
          </a:solidFill>
          <a:ln w="127000" cap="flat" cmpd="sng" algn="ctr">
            <a:solidFill>
              <a:srgbClr val="00B0F0">
                <a:alpha val="50000"/>
              </a:srgbClr>
            </a:solidFill>
            <a:prstDash val="solid"/>
            <a:round/>
            <a:headEnd type="none" w="med" len="med"/>
            <a:tailEnd type="triangle"/>
          </a:ln>
          <a:effectLst/>
        </p:spPr>
      </p:cxnSp>
      <p:sp>
        <p:nvSpPr>
          <p:cNvPr id="26" name="Arc 25"/>
          <p:cNvSpPr/>
          <p:nvPr/>
        </p:nvSpPr>
        <p:spPr bwMode="auto">
          <a:xfrm>
            <a:off x="8193240" y="3924832"/>
            <a:ext cx="761887" cy="834463"/>
          </a:xfrm>
          <a:prstGeom prst="arc">
            <a:avLst>
              <a:gd name="adj1" fmla="val 16909222"/>
              <a:gd name="adj2" fmla="val 21533365"/>
            </a:avLst>
          </a:prstGeom>
          <a:noFill/>
          <a:ln w="25400" cap="flat" cmpd="sng" algn="ctr">
            <a:solidFill>
              <a:srgbClr val="FFC000"/>
            </a:solidFill>
            <a:prstDash val="solid"/>
            <a:round/>
            <a:headEnd type="triangl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a:solidFill>
                <a:srgbClr val="000000"/>
              </a:solidFill>
              <a:latin typeface="Arial"/>
            </a:endParaRPr>
          </a:p>
        </p:txBody>
      </p:sp>
      <p:graphicFrame>
        <p:nvGraphicFramePr>
          <p:cNvPr id="27" name="对象 28"/>
          <p:cNvGraphicFramePr>
            <a:graphicFrameLocks noChangeAspect="1"/>
          </p:cNvGraphicFramePr>
          <p:nvPr/>
        </p:nvGraphicFramePr>
        <p:xfrm>
          <a:off x="8574749" y="4047734"/>
          <a:ext cx="210109" cy="290486"/>
        </p:xfrm>
        <a:graphic>
          <a:graphicData uri="http://schemas.openxmlformats.org/presentationml/2006/ole">
            <mc:AlternateContent xmlns:mc="http://schemas.openxmlformats.org/markup-compatibility/2006">
              <mc:Choice xmlns:v="urn:schemas-microsoft-com:vml" Requires="v">
                <p:oleObj name="Equation" r:id="rId23" imgW="177480" imgH="241200" progId="Equation.DSMT4">
                  <p:embed/>
                </p:oleObj>
              </mc:Choice>
              <mc:Fallback>
                <p:oleObj name="Equation" r:id="rId23" imgW="177480" imgH="241200" progId="Equation.DSMT4">
                  <p:embed/>
                  <p:pic>
                    <p:nvPicPr>
                      <p:cNvPr id="27" name="对象 28"/>
                      <p:cNvPicPr/>
                      <p:nvPr/>
                    </p:nvPicPr>
                    <p:blipFill>
                      <a:blip r:embed="rId14"/>
                      <a:stretch>
                        <a:fillRect/>
                      </a:stretch>
                    </p:blipFill>
                    <p:spPr>
                      <a:xfrm>
                        <a:off x="8574749" y="4047734"/>
                        <a:ext cx="210109" cy="290486"/>
                      </a:xfrm>
                      <a:prstGeom prst="rect">
                        <a:avLst/>
                      </a:prstGeom>
                    </p:spPr>
                  </p:pic>
                </p:oleObj>
              </mc:Fallback>
            </mc:AlternateContent>
          </a:graphicData>
        </a:graphic>
      </p:graphicFrame>
      <p:cxnSp>
        <p:nvCxnSpPr>
          <p:cNvPr id="28" name="Straight Connector 27"/>
          <p:cNvCxnSpPr/>
          <p:nvPr/>
        </p:nvCxnSpPr>
        <p:spPr bwMode="auto">
          <a:xfrm>
            <a:off x="5279418" y="5879236"/>
            <a:ext cx="2110964" cy="0"/>
          </a:xfrm>
          <a:prstGeom prst="line">
            <a:avLst/>
          </a:prstGeom>
          <a:solidFill>
            <a:schemeClr val="accent1"/>
          </a:solidFill>
          <a:ln w="127000" cap="flat" cmpd="sng" algn="ctr">
            <a:solidFill>
              <a:srgbClr val="00B0F0">
                <a:alpha val="50000"/>
              </a:srgbClr>
            </a:solidFill>
            <a:prstDash val="solid"/>
            <a:round/>
            <a:headEnd type="triangle" w="med" len="med"/>
            <a:tailEnd type="triangle" w="med" len="med"/>
          </a:ln>
          <a:effectLst/>
        </p:spPr>
      </p:cxnSp>
      <p:sp>
        <p:nvSpPr>
          <p:cNvPr id="29" name="Title 1"/>
          <p:cNvSpPr txBox="1">
            <a:spLocks/>
          </p:cNvSpPr>
          <p:nvPr/>
        </p:nvSpPr>
        <p:spPr bwMode="auto">
          <a:xfrm>
            <a:off x="5922635" y="2244747"/>
            <a:ext cx="2179326"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567" tIns="45784" rIns="91567" bIns="45784" numCol="1" anchor="ctr" anchorCtr="0" compatLnSpc="1">
            <a:prstTxWarp prst="textNoShape">
              <a:avLst/>
            </a:prstTxWarp>
          </a:bodyPr>
          <a:lstStyle>
            <a:lvl1pPr algn="ctr" rtl="0" fontAlgn="base">
              <a:spcBef>
                <a:spcPct val="0"/>
              </a:spcBef>
              <a:spcAft>
                <a:spcPct val="0"/>
              </a:spcAft>
              <a:defRPr sz="3548" b="1">
                <a:solidFill>
                  <a:schemeClr val="tx1"/>
                </a:solidFill>
                <a:latin typeface="+mj-lt"/>
                <a:ea typeface="+mj-ea"/>
                <a:cs typeface="+mj-cs"/>
              </a:defRPr>
            </a:lvl1pPr>
            <a:lvl2pPr algn="l" rtl="0" fontAlgn="base">
              <a:spcBef>
                <a:spcPct val="0"/>
              </a:spcBef>
              <a:spcAft>
                <a:spcPct val="0"/>
              </a:spcAft>
              <a:defRPr sz="3903">
                <a:solidFill>
                  <a:srgbClr val="691638"/>
                </a:solidFill>
                <a:latin typeface="Arial" charset="0"/>
                <a:ea typeface="ＭＳ Ｐゴシック" pitchFamily="116" charset="-128"/>
              </a:defRPr>
            </a:lvl2pPr>
            <a:lvl3pPr algn="l" rtl="0" fontAlgn="base">
              <a:spcBef>
                <a:spcPct val="0"/>
              </a:spcBef>
              <a:spcAft>
                <a:spcPct val="0"/>
              </a:spcAft>
              <a:defRPr sz="3903">
                <a:solidFill>
                  <a:srgbClr val="691638"/>
                </a:solidFill>
                <a:latin typeface="Arial" charset="0"/>
                <a:ea typeface="ＭＳ Ｐゴシック" pitchFamily="116" charset="-128"/>
              </a:defRPr>
            </a:lvl3pPr>
            <a:lvl4pPr algn="l" rtl="0" fontAlgn="base">
              <a:spcBef>
                <a:spcPct val="0"/>
              </a:spcBef>
              <a:spcAft>
                <a:spcPct val="0"/>
              </a:spcAft>
              <a:defRPr sz="3903">
                <a:solidFill>
                  <a:srgbClr val="691638"/>
                </a:solidFill>
                <a:latin typeface="Arial" charset="0"/>
                <a:ea typeface="ＭＳ Ｐゴシック" pitchFamily="116" charset="-128"/>
              </a:defRPr>
            </a:lvl4pPr>
            <a:lvl5pPr algn="l" rtl="0" fontAlgn="base">
              <a:spcBef>
                <a:spcPct val="0"/>
              </a:spcBef>
              <a:spcAft>
                <a:spcPct val="0"/>
              </a:spcAft>
              <a:defRPr sz="3903">
                <a:solidFill>
                  <a:srgbClr val="691638"/>
                </a:solidFill>
                <a:latin typeface="Arial" charset="0"/>
                <a:ea typeface="ＭＳ Ｐゴシック" pitchFamily="116" charset="-128"/>
              </a:defRPr>
            </a:lvl5pPr>
            <a:lvl6pPr marL="405536" algn="l" rtl="0" fontAlgn="base">
              <a:spcBef>
                <a:spcPct val="0"/>
              </a:spcBef>
              <a:spcAft>
                <a:spcPct val="0"/>
              </a:spcAft>
              <a:defRPr sz="3903">
                <a:solidFill>
                  <a:srgbClr val="691638"/>
                </a:solidFill>
                <a:latin typeface="Arial" charset="0"/>
                <a:ea typeface="ＭＳ Ｐゴシック" pitchFamily="116" charset="-128"/>
              </a:defRPr>
            </a:lvl6pPr>
            <a:lvl7pPr marL="811073" algn="l" rtl="0" fontAlgn="base">
              <a:spcBef>
                <a:spcPct val="0"/>
              </a:spcBef>
              <a:spcAft>
                <a:spcPct val="0"/>
              </a:spcAft>
              <a:defRPr sz="3903">
                <a:solidFill>
                  <a:srgbClr val="691638"/>
                </a:solidFill>
                <a:latin typeface="Arial" charset="0"/>
                <a:ea typeface="ＭＳ Ｐゴシック" pitchFamily="116" charset="-128"/>
              </a:defRPr>
            </a:lvl7pPr>
            <a:lvl8pPr marL="1216609" algn="l" rtl="0" fontAlgn="base">
              <a:spcBef>
                <a:spcPct val="0"/>
              </a:spcBef>
              <a:spcAft>
                <a:spcPct val="0"/>
              </a:spcAft>
              <a:defRPr sz="3903">
                <a:solidFill>
                  <a:srgbClr val="691638"/>
                </a:solidFill>
                <a:latin typeface="Arial" charset="0"/>
                <a:ea typeface="ＭＳ Ｐゴシック" pitchFamily="116" charset="-128"/>
              </a:defRPr>
            </a:lvl8pPr>
            <a:lvl9pPr marL="1622146" algn="l" rtl="0" fontAlgn="base">
              <a:spcBef>
                <a:spcPct val="0"/>
              </a:spcBef>
              <a:spcAft>
                <a:spcPct val="0"/>
              </a:spcAft>
              <a:defRPr sz="3903">
                <a:solidFill>
                  <a:srgbClr val="691638"/>
                </a:solidFill>
                <a:latin typeface="Arial" charset="0"/>
                <a:ea typeface="ＭＳ Ｐゴシック" pitchFamily="116" charset="-128"/>
              </a:defRPr>
            </a:lvl9pPr>
          </a:lstStyle>
          <a:p>
            <a:pPr defTabSz="915680" eaLnBrk="1" hangingPunct="1">
              <a:defRPr/>
            </a:pPr>
            <a:r>
              <a:rPr lang="en-US" sz="1776" b="0" kern="0">
                <a:solidFill>
                  <a:srgbClr val="000000"/>
                </a:solidFill>
                <a:latin typeface="Arial"/>
                <a:ea typeface="ＭＳ Ｐゴシック"/>
              </a:rPr>
              <a:t>1D Fourier Transform</a:t>
            </a:r>
            <a:endParaRPr lang="en-US" sz="1776" b="0" kern="0" dirty="0">
              <a:solidFill>
                <a:srgbClr val="000000"/>
              </a:solidFill>
              <a:latin typeface="Arial"/>
              <a:ea typeface="ＭＳ Ｐゴシック"/>
            </a:endParaRPr>
          </a:p>
        </p:txBody>
      </p:sp>
      <p:sp>
        <p:nvSpPr>
          <p:cNvPr id="30" name="Straight Arrow Connector 105"/>
          <p:cNvSpPr>
            <a:spLocks noChangeShapeType="1"/>
          </p:cNvSpPr>
          <p:nvPr/>
        </p:nvSpPr>
        <p:spPr bwMode="auto">
          <a:xfrm rot="13500000" flipV="1">
            <a:off x="3220881" y="4340734"/>
            <a:ext cx="3502598"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graphicFrame>
        <p:nvGraphicFramePr>
          <p:cNvPr id="31" name="对象 28"/>
          <p:cNvGraphicFramePr>
            <a:graphicFrameLocks noChangeAspect="1"/>
          </p:cNvGraphicFramePr>
          <p:nvPr/>
        </p:nvGraphicFramePr>
        <p:xfrm>
          <a:off x="2959287" y="2042554"/>
          <a:ext cx="826336" cy="366634"/>
        </p:xfrm>
        <a:graphic>
          <a:graphicData uri="http://schemas.openxmlformats.org/presentationml/2006/ole">
            <mc:AlternateContent xmlns:mc="http://schemas.openxmlformats.org/markup-compatibility/2006">
              <mc:Choice xmlns:v="urn:schemas-microsoft-com:vml" Requires="v">
                <p:oleObj name="Equation" r:id="rId24" imgW="698400" imgH="304560" progId="Equation.DSMT4">
                  <p:embed/>
                </p:oleObj>
              </mc:Choice>
              <mc:Fallback>
                <p:oleObj name="Equation" r:id="rId24" imgW="698400" imgH="304560" progId="Equation.DSMT4">
                  <p:embed/>
                  <p:pic>
                    <p:nvPicPr>
                      <p:cNvPr id="31" name="对象 28"/>
                      <p:cNvPicPr/>
                      <p:nvPr/>
                    </p:nvPicPr>
                    <p:blipFill>
                      <a:blip r:embed="rId25"/>
                      <a:stretch>
                        <a:fillRect/>
                      </a:stretch>
                    </p:blipFill>
                    <p:spPr>
                      <a:xfrm>
                        <a:off x="2959287" y="2042554"/>
                        <a:ext cx="826336" cy="366634"/>
                      </a:xfrm>
                      <a:prstGeom prst="rect">
                        <a:avLst/>
                      </a:prstGeom>
                    </p:spPr>
                  </p:pic>
                </p:oleObj>
              </mc:Fallback>
            </mc:AlternateContent>
          </a:graphicData>
        </a:graphic>
      </p:graphicFrame>
      <p:sp>
        <p:nvSpPr>
          <p:cNvPr id="32" name="Title 1"/>
          <p:cNvSpPr txBox="1">
            <a:spLocks/>
          </p:cNvSpPr>
          <p:nvPr/>
        </p:nvSpPr>
        <p:spPr bwMode="auto">
          <a:xfrm>
            <a:off x="3042633" y="4402157"/>
            <a:ext cx="869053" cy="349451"/>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81224" tIns="40611" rIns="81224" bIns="40611" numCol="1" anchor="ctr" anchorCtr="0" compatLnSpc="1">
            <a:prstTxWarp prst="textNoShape">
              <a:avLst/>
            </a:prstTxWarp>
          </a:bodyPr>
          <a:lstStyle>
            <a:lvl1pPr algn="l" rtl="0" fontAlgn="base">
              <a:spcBef>
                <a:spcPct val="0"/>
              </a:spcBef>
              <a:spcAft>
                <a:spcPct val="0"/>
              </a:spcAft>
              <a:defRPr sz="3600" b="1">
                <a:solidFill>
                  <a:schemeClr val="tx1"/>
                </a:solidFill>
                <a:latin typeface="+mj-lt"/>
                <a:ea typeface="+mj-ea"/>
                <a:cs typeface="+mj-cs"/>
              </a:defRPr>
            </a:lvl1pPr>
            <a:lvl2pPr algn="l" rtl="0" fontAlgn="base">
              <a:spcBef>
                <a:spcPct val="0"/>
              </a:spcBef>
              <a:spcAft>
                <a:spcPct val="0"/>
              </a:spcAft>
              <a:defRPr sz="4400">
                <a:solidFill>
                  <a:srgbClr val="691638"/>
                </a:solidFill>
                <a:latin typeface="Arial" charset="0"/>
                <a:ea typeface="ＭＳ Ｐゴシック" pitchFamily="116" charset="-128"/>
              </a:defRPr>
            </a:lvl2pPr>
            <a:lvl3pPr algn="l" rtl="0" fontAlgn="base">
              <a:spcBef>
                <a:spcPct val="0"/>
              </a:spcBef>
              <a:spcAft>
                <a:spcPct val="0"/>
              </a:spcAft>
              <a:defRPr sz="4400">
                <a:solidFill>
                  <a:srgbClr val="691638"/>
                </a:solidFill>
                <a:latin typeface="Arial" charset="0"/>
                <a:ea typeface="ＭＳ Ｐゴシック" pitchFamily="116" charset="-128"/>
              </a:defRPr>
            </a:lvl3pPr>
            <a:lvl4pPr algn="l" rtl="0" fontAlgn="base">
              <a:spcBef>
                <a:spcPct val="0"/>
              </a:spcBef>
              <a:spcAft>
                <a:spcPct val="0"/>
              </a:spcAft>
              <a:defRPr sz="4400">
                <a:solidFill>
                  <a:srgbClr val="691638"/>
                </a:solidFill>
                <a:latin typeface="Arial" charset="0"/>
                <a:ea typeface="ＭＳ Ｐゴシック" pitchFamily="116" charset="-128"/>
              </a:defRPr>
            </a:lvl4pPr>
            <a:lvl5pPr algn="l" rtl="0" fontAlgn="base">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defTabSz="915680" eaLnBrk="1" hangingPunct="1">
              <a:defRPr/>
            </a:pPr>
            <a:r>
              <a:rPr lang="en-US" sz="1776" b="0" kern="0" dirty="0">
                <a:solidFill>
                  <a:srgbClr val="000000"/>
                </a:solidFill>
                <a:latin typeface="Arial"/>
                <a:ea typeface="ＭＳ Ｐゴシック"/>
              </a:rPr>
              <a:t>X-rays</a:t>
            </a:r>
          </a:p>
        </p:txBody>
      </p:sp>
      <p:sp>
        <p:nvSpPr>
          <p:cNvPr id="33" name="Freeform 32"/>
          <p:cNvSpPr/>
          <p:nvPr/>
        </p:nvSpPr>
        <p:spPr bwMode="auto">
          <a:xfrm flipH="1">
            <a:off x="3092388" y="2470115"/>
            <a:ext cx="1516203" cy="1542486"/>
          </a:xfrm>
          <a:custGeom>
            <a:avLst/>
            <a:gdLst>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24038 w 2185988"/>
              <a:gd name="connsiteY11" fmla="*/ 504825 h 2171700"/>
              <a:gd name="connsiteX12" fmla="*/ 1938338 w 2185988"/>
              <a:gd name="connsiteY12" fmla="*/ 633412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2066926 w 2185988"/>
              <a:gd name="connsiteY11" fmla="*/ 361950 h 2171700"/>
              <a:gd name="connsiteX12" fmla="*/ 1938338 w 2185988"/>
              <a:gd name="connsiteY12" fmla="*/ 633412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2066926 w 2185988"/>
              <a:gd name="connsiteY11" fmla="*/ 361950 h 2171700"/>
              <a:gd name="connsiteX12" fmla="*/ 2009775 w 2185988"/>
              <a:gd name="connsiteY12" fmla="*/ 590550 h 2171700"/>
              <a:gd name="connsiteX13" fmla="*/ 2024063 w 2185988"/>
              <a:gd name="connsiteY13" fmla="*/ 781050 h 2171700"/>
              <a:gd name="connsiteX14" fmla="*/ 2085975 w 2185988"/>
              <a:gd name="connsiteY14" fmla="*/ 952500 h 2171700"/>
              <a:gd name="connsiteX15" fmla="*/ 2152650 w 2185988"/>
              <a:gd name="connsiteY15" fmla="*/ 1152525 h 2171700"/>
              <a:gd name="connsiteX16" fmla="*/ 2185988 w 2185988"/>
              <a:gd name="connsiteY16" fmla="*/ 1428750 h 2171700"/>
              <a:gd name="connsiteX17" fmla="*/ 2171700 w 2185988"/>
              <a:gd name="connsiteY17" fmla="*/ 1609725 h 2171700"/>
              <a:gd name="connsiteX18" fmla="*/ 2124075 w 2185988"/>
              <a:gd name="connsiteY18" fmla="*/ 1804987 h 2171700"/>
              <a:gd name="connsiteX19" fmla="*/ 2038350 w 2185988"/>
              <a:gd name="connsiteY19" fmla="*/ 1981200 h 2171700"/>
              <a:gd name="connsiteX20" fmla="*/ 1957388 w 2185988"/>
              <a:gd name="connsiteY20" fmla="*/ 2100262 h 2171700"/>
              <a:gd name="connsiteX21" fmla="*/ 1895475 w 2185988"/>
              <a:gd name="connsiteY21"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85950 w 2185988"/>
              <a:gd name="connsiteY11" fmla="*/ 347662 h 2171700"/>
              <a:gd name="connsiteX12" fmla="*/ 2066926 w 2185988"/>
              <a:gd name="connsiteY12" fmla="*/ 361950 h 2171700"/>
              <a:gd name="connsiteX13" fmla="*/ 2009775 w 2185988"/>
              <a:gd name="connsiteY13" fmla="*/ 590550 h 2171700"/>
              <a:gd name="connsiteX14" fmla="*/ 2024063 w 2185988"/>
              <a:gd name="connsiteY14" fmla="*/ 781050 h 2171700"/>
              <a:gd name="connsiteX15" fmla="*/ 2085975 w 2185988"/>
              <a:gd name="connsiteY15" fmla="*/ 952500 h 2171700"/>
              <a:gd name="connsiteX16" fmla="*/ 2152650 w 2185988"/>
              <a:gd name="connsiteY16" fmla="*/ 1152525 h 2171700"/>
              <a:gd name="connsiteX17" fmla="*/ 2185988 w 2185988"/>
              <a:gd name="connsiteY17" fmla="*/ 1428750 h 2171700"/>
              <a:gd name="connsiteX18" fmla="*/ 2171700 w 2185988"/>
              <a:gd name="connsiteY18" fmla="*/ 1609725 h 2171700"/>
              <a:gd name="connsiteX19" fmla="*/ 2124075 w 2185988"/>
              <a:gd name="connsiteY19" fmla="*/ 1804987 h 2171700"/>
              <a:gd name="connsiteX20" fmla="*/ 2038350 w 2185988"/>
              <a:gd name="connsiteY20" fmla="*/ 1981200 h 2171700"/>
              <a:gd name="connsiteX21" fmla="*/ 1957388 w 2185988"/>
              <a:gd name="connsiteY21" fmla="*/ 2100262 h 2171700"/>
              <a:gd name="connsiteX22" fmla="*/ 1895475 w 2185988"/>
              <a:gd name="connsiteY22"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914525 w 2185988"/>
              <a:gd name="connsiteY11" fmla="*/ 290512 h 2171700"/>
              <a:gd name="connsiteX12" fmla="*/ 2066926 w 2185988"/>
              <a:gd name="connsiteY12" fmla="*/ 361950 h 2171700"/>
              <a:gd name="connsiteX13" fmla="*/ 2009775 w 2185988"/>
              <a:gd name="connsiteY13" fmla="*/ 590550 h 2171700"/>
              <a:gd name="connsiteX14" fmla="*/ 2024063 w 2185988"/>
              <a:gd name="connsiteY14" fmla="*/ 781050 h 2171700"/>
              <a:gd name="connsiteX15" fmla="*/ 2085975 w 2185988"/>
              <a:gd name="connsiteY15" fmla="*/ 952500 h 2171700"/>
              <a:gd name="connsiteX16" fmla="*/ 2152650 w 2185988"/>
              <a:gd name="connsiteY16" fmla="*/ 1152525 h 2171700"/>
              <a:gd name="connsiteX17" fmla="*/ 2185988 w 2185988"/>
              <a:gd name="connsiteY17" fmla="*/ 1428750 h 2171700"/>
              <a:gd name="connsiteX18" fmla="*/ 2171700 w 2185988"/>
              <a:gd name="connsiteY18" fmla="*/ 1609725 h 2171700"/>
              <a:gd name="connsiteX19" fmla="*/ 2124075 w 2185988"/>
              <a:gd name="connsiteY19" fmla="*/ 1804987 h 2171700"/>
              <a:gd name="connsiteX20" fmla="*/ 2038350 w 2185988"/>
              <a:gd name="connsiteY20" fmla="*/ 1981200 h 2171700"/>
              <a:gd name="connsiteX21" fmla="*/ 1957388 w 2185988"/>
              <a:gd name="connsiteY21" fmla="*/ 2100262 h 2171700"/>
              <a:gd name="connsiteX22" fmla="*/ 1895475 w 21859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914525 w 2224088"/>
              <a:gd name="connsiteY11" fmla="*/ 290512 h 2171700"/>
              <a:gd name="connsiteX12" fmla="*/ 2066926 w 2224088"/>
              <a:gd name="connsiteY12" fmla="*/ 361950 h 2171700"/>
              <a:gd name="connsiteX13" fmla="*/ 2224088 w 2224088"/>
              <a:gd name="connsiteY13" fmla="*/ 604837 h 2171700"/>
              <a:gd name="connsiteX14" fmla="*/ 2024063 w 2224088"/>
              <a:gd name="connsiteY14" fmla="*/ 781050 h 2171700"/>
              <a:gd name="connsiteX15" fmla="*/ 2085975 w 2224088"/>
              <a:gd name="connsiteY15" fmla="*/ 952500 h 2171700"/>
              <a:gd name="connsiteX16" fmla="*/ 2152650 w 2224088"/>
              <a:gd name="connsiteY16" fmla="*/ 1152525 h 2171700"/>
              <a:gd name="connsiteX17" fmla="*/ 2185988 w 2224088"/>
              <a:gd name="connsiteY17" fmla="*/ 1428750 h 2171700"/>
              <a:gd name="connsiteX18" fmla="*/ 2171700 w 2224088"/>
              <a:gd name="connsiteY18" fmla="*/ 1609725 h 2171700"/>
              <a:gd name="connsiteX19" fmla="*/ 2124075 w 2224088"/>
              <a:gd name="connsiteY19" fmla="*/ 1804987 h 2171700"/>
              <a:gd name="connsiteX20" fmla="*/ 2038350 w 2224088"/>
              <a:gd name="connsiteY20" fmla="*/ 1981200 h 2171700"/>
              <a:gd name="connsiteX21" fmla="*/ 1957388 w 2224088"/>
              <a:gd name="connsiteY21" fmla="*/ 2100262 h 2171700"/>
              <a:gd name="connsiteX22" fmla="*/ 1895475 w 22240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224088 w 2224088"/>
              <a:gd name="connsiteY13" fmla="*/ 604837 h 2171700"/>
              <a:gd name="connsiteX14" fmla="*/ 2024063 w 2224088"/>
              <a:gd name="connsiteY14" fmla="*/ 781050 h 2171700"/>
              <a:gd name="connsiteX15" fmla="*/ 2085975 w 2224088"/>
              <a:gd name="connsiteY15" fmla="*/ 952500 h 2171700"/>
              <a:gd name="connsiteX16" fmla="*/ 2152650 w 2224088"/>
              <a:gd name="connsiteY16" fmla="*/ 1152525 h 2171700"/>
              <a:gd name="connsiteX17" fmla="*/ 2185988 w 2224088"/>
              <a:gd name="connsiteY17" fmla="*/ 1428750 h 2171700"/>
              <a:gd name="connsiteX18" fmla="*/ 2171700 w 2224088"/>
              <a:gd name="connsiteY18" fmla="*/ 1609725 h 2171700"/>
              <a:gd name="connsiteX19" fmla="*/ 2124075 w 2224088"/>
              <a:gd name="connsiteY19" fmla="*/ 1804987 h 2171700"/>
              <a:gd name="connsiteX20" fmla="*/ 2038350 w 2224088"/>
              <a:gd name="connsiteY20" fmla="*/ 1981200 h 2171700"/>
              <a:gd name="connsiteX21" fmla="*/ 1957388 w 2224088"/>
              <a:gd name="connsiteY21" fmla="*/ 2100262 h 2171700"/>
              <a:gd name="connsiteX22" fmla="*/ 1895475 w 2224088"/>
              <a:gd name="connsiteY22"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128838 w 2224088"/>
              <a:gd name="connsiteY13" fmla="*/ 452437 h 2171700"/>
              <a:gd name="connsiteX14" fmla="*/ 2224088 w 2224088"/>
              <a:gd name="connsiteY14" fmla="*/ 604837 h 2171700"/>
              <a:gd name="connsiteX15" fmla="*/ 2024063 w 2224088"/>
              <a:gd name="connsiteY15" fmla="*/ 781050 h 2171700"/>
              <a:gd name="connsiteX16" fmla="*/ 2085975 w 2224088"/>
              <a:gd name="connsiteY16" fmla="*/ 952500 h 2171700"/>
              <a:gd name="connsiteX17" fmla="*/ 2152650 w 2224088"/>
              <a:gd name="connsiteY17" fmla="*/ 1152525 h 2171700"/>
              <a:gd name="connsiteX18" fmla="*/ 2185988 w 2224088"/>
              <a:gd name="connsiteY18" fmla="*/ 1428750 h 2171700"/>
              <a:gd name="connsiteX19" fmla="*/ 2171700 w 2224088"/>
              <a:gd name="connsiteY19" fmla="*/ 1609725 h 2171700"/>
              <a:gd name="connsiteX20" fmla="*/ 2124075 w 2224088"/>
              <a:gd name="connsiteY20" fmla="*/ 1804987 h 2171700"/>
              <a:gd name="connsiteX21" fmla="*/ 2038350 w 2224088"/>
              <a:gd name="connsiteY21" fmla="*/ 1981200 h 2171700"/>
              <a:gd name="connsiteX22" fmla="*/ 1957388 w 2224088"/>
              <a:gd name="connsiteY22" fmla="*/ 2100262 h 2171700"/>
              <a:gd name="connsiteX23" fmla="*/ 1895475 w 2224088"/>
              <a:gd name="connsiteY23" fmla="*/ 2171700 h 2171700"/>
              <a:gd name="connsiteX0" fmla="*/ 0 w 2224088"/>
              <a:gd name="connsiteY0" fmla="*/ 314325 h 2171700"/>
              <a:gd name="connsiteX1" fmla="*/ 157163 w 2224088"/>
              <a:gd name="connsiteY1" fmla="*/ 185737 h 2171700"/>
              <a:gd name="connsiteX2" fmla="*/ 333375 w 2224088"/>
              <a:gd name="connsiteY2" fmla="*/ 95250 h 2171700"/>
              <a:gd name="connsiteX3" fmla="*/ 495300 w 2224088"/>
              <a:gd name="connsiteY3" fmla="*/ 33337 h 2171700"/>
              <a:gd name="connsiteX4" fmla="*/ 690563 w 2224088"/>
              <a:gd name="connsiteY4" fmla="*/ 0 h 2171700"/>
              <a:gd name="connsiteX5" fmla="*/ 871538 w 2224088"/>
              <a:gd name="connsiteY5" fmla="*/ 4762 h 2171700"/>
              <a:gd name="connsiteX6" fmla="*/ 1066800 w 2224088"/>
              <a:gd name="connsiteY6" fmla="*/ 28575 h 2171700"/>
              <a:gd name="connsiteX7" fmla="*/ 1276350 w 2224088"/>
              <a:gd name="connsiteY7" fmla="*/ 104775 h 2171700"/>
              <a:gd name="connsiteX8" fmla="*/ 1428750 w 2224088"/>
              <a:gd name="connsiteY8" fmla="*/ 171450 h 2171700"/>
              <a:gd name="connsiteX9" fmla="*/ 1571625 w 2224088"/>
              <a:gd name="connsiteY9" fmla="*/ 266700 h 2171700"/>
              <a:gd name="connsiteX10" fmla="*/ 1704975 w 2224088"/>
              <a:gd name="connsiteY10" fmla="*/ 385762 h 2171700"/>
              <a:gd name="connsiteX11" fmla="*/ 1838325 w 2224088"/>
              <a:gd name="connsiteY11" fmla="*/ 323850 h 2171700"/>
              <a:gd name="connsiteX12" fmla="*/ 2066926 w 2224088"/>
              <a:gd name="connsiteY12" fmla="*/ 361950 h 2171700"/>
              <a:gd name="connsiteX13" fmla="*/ 2128838 w 2224088"/>
              <a:gd name="connsiteY13" fmla="*/ 452437 h 2171700"/>
              <a:gd name="connsiteX14" fmla="*/ 2224088 w 2224088"/>
              <a:gd name="connsiteY14" fmla="*/ 604837 h 2171700"/>
              <a:gd name="connsiteX15" fmla="*/ 2128838 w 2224088"/>
              <a:gd name="connsiteY15" fmla="*/ 671512 h 2171700"/>
              <a:gd name="connsiteX16" fmla="*/ 2024063 w 2224088"/>
              <a:gd name="connsiteY16" fmla="*/ 781050 h 2171700"/>
              <a:gd name="connsiteX17" fmla="*/ 2085975 w 2224088"/>
              <a:gd name="connsiteY17" fmla="*/ 952500 h 2171700"/>
              <a:gd name="connsiteX18" fmla="*/ 2152650 w 2224088"/>
              <a:gd name="connsiteY18" fmla="*/ 1152525 h 2171700"/>
              <a:gd name="connsiteX19" fmla="*/ 2185988 w 2224088"/>
              <a:gd name="connsiteY19" fmla="*/ 1428750 h 2171700"/>
              <a:gd name="connsiteX20" fmla="*/ 2171700 w 2224088"/>
              <a:gd name="connsiteY20" fmla="*/ 1609725 h 2171700"/>
              <a:gd name="connsiteX21" fmla="*/ 2124075 w 2224088"/>
              <a:gd name="connsiteY21" fmla="*/ 1804987 h 2171700"/>
              <a:gd name="connsiteX22" fmla="*/ 2038350 w 2224088"/>
              <a:gd name="connsiteY22" fmla="*/ 1981200 h 2171700"/>
              <a:gd name="connsiteX23" fmla="*/ 1957388 w 2224088"/>
              <a:gd name="connsiteY23" fmla="*/ 2100262 h 2171700"/>
              <a:gd name="connsiteX24" fmla="*/ 1895475 w 22240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2128838 w 2185988"/>
              <a:gd name="connsiteY13" fmla="*/ 452437 h 2171700"/>
              <a:gd name="connsiteX14" fmla="*/ 2138363 w 2185988"/>
              <a:gd name="connsiteY14" fmla="*/ 576262 h 2171700"/>
              <a:gd name="connsiteX15" fmla="*/ 2128838 w 2185988"/>
              <a:gd name="connsiteY15" fmla="*/ 671512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38325 w 2185988"/>
              <a:gd name="connsiteY11" fmla="*/ 323850 h 2171700"/>
              <a:gd name="connsiteX12" fmla="*/ 2066926 w 2185988"/>
              <a:gd name="connsiteY12" fmla="*/ 361950 h 2171700"/>
              <a:gd name="connsiteX13" fmla="*/ 1962150 w 2185988"/>
              <a:gd name="connsiteY13" fmla="*/ 342900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62150 w 2185988"/>
              <a:gd name="connsiteY13" fmla="*/ 342900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2066926 w 2185988"/>
              <a:gd name="connsiteY12" fmla="*/ 361950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09764 w 2185988"/>
              <a:gd name="connsiteY12" fmla="*/ 290513 h 2171700"/>
              <a:gd name="connsiteX13" fmla="*/ 1933575 w 2185988"/>
              <a:gd name="connsiteY13" fmla="*/ 314325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09764 w 2185988"/>
              <a:gd name="connsiteY12" fmla="*/ 290513 h 2171700"/>
              <a:gd name="connsiteX13" fmla="*/ 2071687 w 2185988"/>
              <a:gd name="connsiteY13" fmla="*/ 309562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071687 w 2185988"/>
              <a:gd name="connsiteY13" fmla="*/ 309562 h 2171700"/>
              <a:gd name="connsiteX14" fmla="*/ 2128838 w 2185988"/>
              <a:gd name="connsiteY14" fmla="*/ 452437 h 2171700"/>
              <a:gd name="connsiteX15" fmla="*/ 2138363 w 2185988"/>
              <a:gd name="connsiteY15" fmla="*/ 576262 h 2171700"/>
              <a:gd name="connsiteX16" fmla="*/ 2095501 w 2185988"/>
              <a:gd name="connsiteY16" fmla="*/ 681037 h 2171700"/>
              <a:gd name="connsiteX17" fmla="*/ 2024063 w 2185988"/>
              <a:gd name="connsiteY17" fmla="*/ 781050 h 2171700"/>
              <a:gd name="connsiteX18" fmla="*/ 2085975 w 2185988"/>
              <a:gd name="connsiteY18" fmla="*/ 952500 h 2171700"/>
              <a:gd name="connsiteX19" fmla="*/ 2152650 w 2185988"/>
              <a:gd name="connsiteY19" fmla="*/ 1152525 h 2171700"/>
              <a:gd name="connsiteX20" fmla="*/ 2185988 w 2185988"/>
              <a:gd name="connsiteY20" fmla="*/ 1428750 h 2171700"/>
              <a:gd name="connsiteX21" fmla="*/ 2171700 w 2185988"/>
              <a:gd name="connsiteY21" fmla="*/ 1609725 h 2171700"/>
              <a:gd name="connsiteX22" fmla="*/ 2124075 w 2185988"/>
              <a:gd name="connsiteY22" fmla="*/ 1804987 h 2171700"/>
              <a:gd name="connsiteX23" fmla="*/ 2038350 w 2185988"/>
              <a:gd name="connsiteY23" fmla="*/ 1981200 h 2171700"/>
              <a:gd name="connsiteX24" fmla="*/ 1957388 w 2185988"/>
              <a:gd name="connsiteY24" fmla="*/ 2100262 h 2171700"/>
              <a:gd name="connsiteX25" fmla="*/ 1895475 w 2185988"/>
              <a:gd name="connsiteY25"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085975 w 2185988"/>
              <a:gd name="connsiteY17" fmla="*/ 952500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105025 w 2185988"/>
              <a:gd name="connsiteY17" fmla="*/ 962025 h 2171700"/>
              <a:gd name="connsiteX18" fmla="*/ 2152650 w 2185988"/>
              <a:gd name="connsiteY18" fmla="*/ 1152525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171700"/>
              <a:gd name="connsiteX1" fmla="*/ 157163 w 2185988"/>
              <a:gd name="connsiteY1" fmla="*/ 185737 h 2171700"/>
              <a:gd name="connsiteX2" fmla="*/ 333375 w 2185988"/>
              <a:gd name="connsiteY2" fmla="*/ 95250 h 2171700"/>
              <a:gd name="connsiteX3" fmla="*/ 495300 w 2185988"/>
              <a:gd name="connsiteY3" fmla="*/ 33337 h 2171700"/>
              <a:gd name="connsiteX4" fmla="*/ 690563 w 2185988"/>
              <a:gd name="connsiteY4" fmla="*/ 0 h 2171700"/>
              <a:gd name="connsiteX5" fmla="*/ 871538 w 2185988"/>
              <a:gd name="connsiteY5" fmla="*/ 4762 h 2171700"/>
              <a:gd name="connsiteX6" fmla="*/ 1066800 w 2185988"/>
              <a:gd name="connsiteY6" fmla="*/ 28575 h 2171700"/>
              <a:gd name="connsiteX7" fmla="*/ 1276350 w 2185988"/>
              <a:gd name="connsiteY7" fmla="*/ 104775 h 2171700"/>
              <a:gd name="connsiteX8" fmla="*/ 1428750 w 2185988"/>
              <a:gd name="connsiteY8" fmla="*/ 171450 h 2171700"/>
              <a:gd name="connsiteX9" fmla="*/ 1571625 w 2185988"/>
              <a:gd name="connsiteY9" fmla="*/ 266700 h 2171700"/>
              <a:gd name="connsiteX10" fmla="*/ 1704975 w 2185988"/>
              <a:gd name="connsiteY10" fmla="*/ 385762 h 2171700"/>
              <a:gd name="connsiteX11" fmla="*/ 1809750 w 2185988"/>
              <a:gd name="connsiteY11" fmla="*/ 328613 h 2171700"/>
              <a:gd name="connsiteX12" fmla="*/ 1976439 w 2185988"/>
              <a:gd name="connsiteY12" fmla="*/ 300038 h 2171700"/>
              <a:gd name="connsiteX13" fmla="*/ 2128838 w 2185988"/>
              <a:gd name="connsiteY13" fmla="*/ 452437 h 2171700"/>
              <a:gd name="connsiteX14" fmla="*/ 2138363 w 2185988"/>
              <a:gd name="connsiteY14" fmla="*/ 576262 h 2171700"/>
              <a:gd name="connsiteX15" fmla="*/ 2095501 w 2185988"/>
              <a:gd name="connsiteY15" fmla="*/ 681037 h 2171700"/>
              <a:gd name="connsiteX16" fmla="*/ 2024063 w 2185988"/>
              <a:gd name="connsiteY16" fmla="*/ 781050 h 2171700"/>
              <a:gd name="connsiteX17" fmla="*/ 2105025 w 2185988"/>
              <a:gd name="connsiteY17" fmla="*/ 962025 h 2171700"/>
              <a:gd name="connsiteX18" fmla="*/ 2176463 w 2185988"/>
              <a:gd name="connsiteY18" fmla="*/ 1214437 h 2171700"/>
              <a:gd name="connsiteX19" fmla="*/ 2185988 w 2185988"/>
              <a:gd name="connsiteY19" fmla="*/ 1428750 h 2171700"/>
              <a:gd name="connsiteX20" fmla="*/ 2171700 w 2185988"/>
              <a:gd name="connsiteY20" fmla="*/ 1609725 h 2171700"/>
              <a:gd name="connsiteX21" fmla="*/ 2124075 w 2185988"/>
              <a:gd name="connsiteY21" fmla="*/ 1804987 h 2171700"/>
              <a:gd name="connsiteX22" fmla="*/ 2038350 w 2185988"/>
              <a:gd name="connsiteY22" fmla="*/ 1981200 h 2171700"/>
              <a:gd name="connsiteX23" fmla="*/ 1957388 w 2185988"/>
              <a:gd name="connsiteY23" fmla="*/ 2100262 h 2171700"/>
              <a:gd name="connsiteX24" fmla="*/ 1895475 w 2185988"/>
              <a:gd name="connsiteY24" fmla="*/ 2171700 h 2171700"/>
              <a:gd name="connsiteX0" fmla="*/ 0 w 2185988"/>
              <a:gd name="connsiteY0" fmla="*/ 314325 h 2262286"/>
              <a:gd name="connsiteX1" fmla="*/ 157163 w 2185988"/>
              <a:gd name="connsiteY1" fmla="*/ 185737 h 2262286"/>
              <a:gd name="connsiteX2" fmla="*/ 333375 w 2185988"/>
              <a:gd name="connsiteY2" fmla="*/ 95250 h 2262286"/>
              <a:gd name="connsiteX3" fmla="*/ 495300 w 2185988"/>
              <a:gd name="connsiteY3" fmla="*/ 33337 h 2262286"/>
              <a:gd name="connsiteX4" fmla="*/ 690563 w 2185988"/>
              <a:gd name="connsiteY4" fmla="*/ 0 h 2262286"/>
              <a:gd name="connsiteX5" fmla="*/ 871538 w 2185988"/>
              <a:gd name="connsiteY5" fmla="*/ 4762 h 2262286"/>
              <a:gd name="connsiteX6" fmla="*/ 1066800 w 2185988"/>
              <a:gd name="connsiteY6" fmla="*/ 28575 h 2262286"/>
              <a:gd name="connsiteX7" fmla="*/ 1276350 w 2185988"/>
              <a:gd name="connsiteY7" fmla="*/ 104775 h 2262286"/>
              <a:gd name="connsiteX8" fmla="*/ 1428750 w 2185988"/>
              <a:gd name="connsiteY8" fmla="*/ 171450 h 2262286"/>
              <a:gd name="connsiteX9" fmla="*/ 1571625 w 2185988"/>
              <a:gd name="connsiteY9" fmla="*/ 266700 h 2262286"/>
              <a:gd name="connsiteX10" fmla="*/ 1704975 w 2185988"/>
              <a:gd name="connsiteY10" fmla="*/ 385762 h 2262286"/>
              <a:gd name="connsiteX11" fmla="*/ 1809750 w 2185988"/>
              <a:gd name="connsiteY11" fmla="*/ 328613 h 2262286"/>
              <a:gd name="connsiteX12" fmla="*/ 1976439 w 2185988"/>
              <a:gd name="connsiteY12" fmla="*/ 300038 h 2262286"/>
              <a:gd name="connsiteX13" fmla="*/ 2128838 w 2185988"/>
              <a:gd name="connsiteY13" fmla="*/ 452437 h 2262286"/>
              <a:gd name="connsiteX14" fmla="*/ 2138363 w 2185988"/>
              <a:gd name="connsiteY14" fmla="*/ 576262 h 2262286"/>
              <a:gd name="connsiteX15" fmla="*/ 2095501 w 2185988"/>
              <a:gd name="connsiteY15" fmla="*/ 681037 h 2262286"/>
              <a:gd name="connsiteX16" fmla="*/ 2024063 w 2185988"/>
              <a:gd name="connsiteY16" fmla="*/ 781050 h 2262286"/>
              <a:gd name="connsiteX17" fmla="*/ 2105025 w 2185988"/>
              <a:gd name="connsiteY17" fmla="*/ 962025 h 2262286"/>
              <a:gd name="connsiteX18" fmla="*/ 2176463 w 2185988"/>
              <a:gd name="connsiteY18" fmla="*/ 1214437 h 2262286"/>
              <a:gd name="connsiteX19" fmla="*/ 2185988 w 2185988"/>
              <a:gd name="connsiteY19" fmla="*/ 1428750 h 2262286"/>
              <a:gd name="connsiteX20" fmla="*/ 2171700 w 2185988"/>
              <a:gd name="connsiteY20" fmla="*/ 1609725 h 2262286"/>
              <a:gd name="connsiteX21" fmla="*/ 2124075 w 2185988"/>
              <a:gd name="connsiteY21" fmla="*/ 1804987 h 2262286"/>
              <a:gd name="connsiteX22" fmla="*/ 2038350 w 2185988"/>
              <a:gd name="connsiteY22" fmla="*/ 1981200 h 2262286"/>
              <a:gd name="connsiteX23" fmla="*/ 1957388 w 2185988"/>
              <a:gd name="connsiteY23" fmla="*/ 2100262 h 2262286"/>
              <a:gd name="connsiteX24" fmla="*/ 1833006 w 2185988"/>
              <a:gd name="connsiteY24" fmla="*/ 2262286 h 2262286"/>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571625 w 2185988"/>
              <a:gd name="connsiteY9" fmla="*/ 266700 h 2231435"/>
              <a:gd name="connsiteX10" fmla="*/ 1704975 w 2185988"/>
              <a:gd name="connsiteY10" fmla="*/ 38576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704975 w 2185988"/>
              <a:gd name="connsiteY10" fmla="*/ 38576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1809750 w 2185988"/>
              <a:gd name="connsiteY11" fmla="*/ 328613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1976439 w 2185988"/>
              <a:gd name="connsiteY12" fmla="*/ 300038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28838 w 2185988"/>
              <a:gd name="connsiteY13" fmla="*/ 452437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2024063 w 2185988"/>
              <a:gd name="connsiteY16" fmla="*/ 781050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1987499 w 2185988"/>
              <a:gd name="connsiteY16" fmla="*/ 756368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095501 w 2185988"/>
              <a:gd name="connsiteY15" fmla="*/ 681037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38363 w 2185988"/>
              <a:gd name="connsiteY14" fmla="*/ 576262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427755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92224 w 2185988"/>
              <a:gd name="connsiteY12" fmla="*/ 213652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51230 w 2185988"/>
              <a:gd name="connsiteY10" fmla="*/ 89582 h 2231435"/>
              <a:gd name="connsiteX11" fmla="*/ 2004758 w 2185988"/>
              <a:gd name="connsiteY11" fmla="*/ 106478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2004758 w 2185988"/>
              <a:gd name="connsiteY11" fmla="*/ 106478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80382 w 2185988"/>
              <a:gd name="connsiteY11" fmla="*/ 75626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92570 w 2185988"/>
              <a:gd name="connsiteY11" fmla="*/ 81797 h 2231435"/>
              <a:gd name="connsiteX12" fmla="*/ 2086130 w 2185988"/>
              <a:gd name="connsiteY12" fmla="*/ 151948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20761 w 2185988"/>
              <a:gd name="connsiteY10" fmla="*/ 64900 h 2231435"/>
              <a:gd name="connsiteX11" fmla="*/ 1992570 w 2185988"/>
              <a:gd name="connsiteY11" fmla="*/ 81797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32949 w 2185988"/>
              <a:gd name="connsiteY10" fmla="*/ 15537 h 2231435"/>
              <a:gd name="connsiteX11" fmla="*/ 1992570 w 2185988"/>
              <a:gd name="connsiteY11" fmla="*/ 81797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14283 w 2185988"/>
              <a:gd name="connsiteY9" fmla="*/ 93929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26471 w 2185988"/>
              <a:gd name="connsiteY9" fmla="*/ 69247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1596 w 2185988"/>
              <a:gd name="connsiteY15" fmla="*/ 63167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107691 w 2185988"/>
              <a:gd name="connsiteY15" fmla="*/ 650184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44457 w 2185988"/>
              <a:gd name="connsiteY14" fmla="*/ 514558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32566 w 2185988"/>
              <a:gd name="connsiteY9" fmla="*/ 44566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76630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31435"/>
              <a:gd name="connsiteX1" fmla="*/ 157163 w 2185988"/>
              <a:gd name="connsiteY1" fmla="*/ 185737 h 2231435"/>
              <a:gd name="connsiteX2" fmla="*/ 333375 w 2185988"/>
              <a:gd name="connsiteY2" fmla="*/ 95250 h 2231435"/>
              <a:gd name="connsiteX3" fmla="*/ 495300 w 2185988"/>
              <a:gd name="connsiteY3" fmla="*/ 33337 h 2231435"/>
              <a:gd name="connsiteX4" fmla="*/ 690563 w 2185988"/>
              <a:gd name="connsiteY4" fmla="*/ 0 h 2231435"/>
              <a:gd name="connsiteX5" fmla="*/ 871538 w 2185988"/>
              <a:gd name="connsiteY5" fmla="*/ 4762 h 2231435"/>
              <a:gd name="connsiteX6" fmla="*/ 1066800 w 2185988"/>
              <a:gd name="connsiteY6" fmla="*/ 28575 h 2231435"/>
              <a:gd name="connsiteX7" fmla="*/ 1276350 w 2185988"/>
              <a:gd name="connsiteY7" fmla="*/ 104775 h 2231435"/>
              <a:gd name="connsiteX8" fmla="*/ 1428750 w 2185988"/>
              <a:gd name="connsiteY8" fmla="*/ 171450 h 2231435"/>
              <a:gd name="connsiteX9" fmla="*/ 1608190 w 2185988"/>
              <a:gd name="connsiteY9" fmla="*/ 50735 h 2231435"/>
              <a:gd name="connsiteX10" fmla="*/ 1832949 w 2185988"/>
              <a:gd name="connsiteY10" fmla="*/ 15537 h 2231435"/>
              <a:gd name="connsiteX11" fmla="*/ 1998663 w 2185988"/>
              <a:gd name="connsiteY11" fmla="*/ 44774 h 2231435"/>
              <a:gd name="connsiteX12" fmla="*/ 2104411 w 2185988"/>
              <a:gd name="connsiteY12" fmla="*/ 145777 h 2231435"/>
              <a:gd name="connsiteX13" fmla="*/ 2177590 w 2185988"/>
              <a:gd name="connsiteY13" fmla="*/ 335200 h 2231435"/>
              <a:gd name="connsiteX14" fmla="*/ 2168833 w 2185988"/>
              <a:gd name="connsiteY14" fmla="*/ 489877 h 2231435"/>
              <a:gd name="connsiteX15" fmla="*/ 2095503 w 2185988"/>
              <a:gd name="connsiteY15" fmla="*/ 625503 h 2231435"/>
              <a:gd name="connsiteX16" fmla="*/ 2005780 w 2185988"/>
              <a:gd name="connsiteY16" fmla="*/ 737857 h 2231435"/>
              <a:gd name="connsiteX17" fmla="*/ 2105025 w 2185988"/>
              <a:gd name="connsiteY17" fmla="*/ 962025 h 2231435"/>
              <a:gd name="connsiteX18" fmla="*/ 2176463 w 2185988"/>
              <a:gd name="connsiteY18" fmla="*/ 1214437 h 2231435"/>
              <a:gd name="connsiteX19" fmla="*/ 2185988 w 2185988"/>
              <a:gd name="connsiteY19" fmla="*/ 1428750 h 2231435"/>
              <a:gd name="connsiteX20" fmla="*/ 2171700 w 2185988"/>
              <a:gd name="connsiteY20" fmla="*/ 1609725 h 2231435"/>
              <a:gd name="connsiteX21" fmla="*/ 2124075 w 2185988"/>
              <a:gd name="connsiteY21" fmla="*/ 1804987 h 2231435"/>
              <a:gd name="connsiteX22" fmla="*/ 2038350 w 2185988"/>
              <a:gd name="connsiteY22" fmla="*/ 1981200 h 2231435"/>
              <a:gd name="connsiteX23" fmla="*/ 1957388 w 2185988"/>
              <a:gd name="connsiteY23" fmla="*/ 2100262 h 2231435"/>
              <a:gd name="connsiteX24" fmla="*/ 1863476 w 2185988"/>
              <a:gd name="connsiteY24" fmla="*/ 2231435 h 2231435"/>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608190 w 2185988"/>
              <a:gd name="connsiteY9" fmla="*/ 50735 h 2206753"/>
              <a:gd name="connsiteX10" fmla="*/ 1832949 w 2185988"/>
              <a:gd name="connsiteY10" fmla="*/ 15537 h 2206753"/>
              <a:gd name="connsiteX11" fmla="*/ 1998663 w 2185988"/>
              <a:gd name="connsiteY11" fmla="*/ 44774 h 2206753"/>
              <a:gd name="connsiteX12" fmla="*/ 2104411 w 2185988"/>
              <a:gd name="connsiteY12" fmla="*/ 145777 h 2206753"/>
              <a:gd name="connsiteX13" fmla="*/ 2177590 w 2185988"/>
              <a:gd name="connsiteY13" fmla="*/ 335200 h 2206753"/>
              <a:gd name="connsiteX14" fmla="*/ 2168833 w 2185988"/>
              <a:gd name="connsiteY14" fmla="*/ 489877 h 2206753"/>
              <a:gd name="connsiteX15" fmla="*/ 2095503 w 2185988"/>
              <a:gd name="connsiteY15" fmla="*/ 625503 h 2206753"/>
              <a:gd name="connsiteX16" fmla="*/ 2005780 w 2185988"/>
              <a:gd name="connsiteY16" fmla="*/ 737857 h 2206753"/>
              <a:gd name="connsiteX17" fmla="*/ 2105025 w 2185988"/>
              <a:gd name="connsiteY17" fmla="*/ 962025 h 2206753"/>
              <a:gd name="connsiteX18" fmla="*/ 2176463 w 2185988"/>
              <a:gd name="connsiteY18" fmla="*/ 1214437 h 2206753"/>
              <a:gd name="connsiteX19" fmla="*/ 2185988 w 2185988"/>
              <a:gd name="connsiteY19" fmla="*/ 1428750 h 2206753"/>
              <a:gd name="connsiteX20" fmla="*/ 2171700 w 2185988"/>
              <a:gd name="connsiteY20" fmla="*/ 1609725 h 2206753"/>
              <a:gd name="connsiteX21" fmla="*/ 2124075 w 2185988"/>
              <a:gd name="connsiteY21" fmla="*/ 1804987 h 2206753"/>
              <a:gd name="connsiteX22" fmla="*/ 2038350 w 2185988"/>
              <a:gd name="connsiteY22" fmla="*/ 1981200 h 2206753"/>
              <a:gd name="connsiteX23" fmla="*/ 1957388 w 2185988"/>
              <a:gd name="connsiteY23" fmla="*/ 2100262 h 2206753"/>
              <a:gd name="connsiteX24" fmla="*/ 1881757 w 2185988"/>
              <a:gd name="connsiteY24"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608190 w 2185988"/>
              <a:gd name="connsiteY9" fmla="*/ 50735 h 2206753"/>
              <a:gd name="connsiteX10" fmla="*/ 1725998 w 2185988"/>
              <a:gd name="connsiteY10" fmla="*/ 16732 h 2206753"/>
              <a:gd name="connsiteX11" fmla="*/ 1832949 w 2185988"/>
              <a:gd name="connsiteY11" fmla="*/ 15537 h 2206753"/>
              <a:gd name="connsiteX12" fmla="*/ 1998663 w 2185988"/>
              <a:gd name="connsiteY12" fmla="*/ 44774 h 2206753"/>
              <a:gd name="connsiteX13" fmla="*/ 2104411 w 2185988"/>
              <a:gd name="connsiteY13" fmla="*/ 145777 h 2206753"/>
              <a:gd name="connsiteX14" fmla="*/ 2177590 w 2185988"/>
              <a:gd name="connsiteY14" fmla="*/ 335200 h 2206753"/>
              <a:gd name="connsiteX15" fmla="*/ 2168833 w 2185988"/>
              <a:gd name="connsiteY15" fmla="*/ 489877 h 2206753"/>
              <a:gd name="connsiteX16" fmla="*/ 2095503 w 2185988"/>
              <a:gd name="connsiteY16" fmla="*/ 625503 h 2206753"/>
              <a:gd name="connsiteX17" fmla="*/ 2005780 w 2185988"/>
              <a:gd name="connsiteY17" fmla="*/ 737857 h 2206753"/>
              <a:gd name="connsiteX18" fmla="*/ 2105025 w 2185988"/>
              <a:gd name="connsiteY18" fmla="*/ 962025 h 2206753"/>
              <a:gd name="connsiteX19" fmla="*/ 2176463 w 2185988"/>
              <a:gd name="connsiteY19" fmla="*/ 1214437 h 2206753"/>
              <a:gd name="connsiteX20" fmla="*/ 2185988 w 2185988"/>
              <a:gd name="connsiteY20" fmla="*/ 1428750 h 2206753"/>
              <a:gd name="connsiteX21" fmla="*/ 2171700 w 2185988"/>
              <a:gd name="connsiteY21" fmla="*/ 1609725 h 2206753"/>
              <a:gd name="connsiteX22" fmla="*/ 2124075 w 2185988"/>
              <a:gd name="connsiteY22" fmla="*/ 1804987 h 2206753"/>
              <a:gd name="connsiteX23" fmla="*/ 2038350 w 2185988"/>
              <a:gd name="connsiteY23" fmla="*/ 1981200 h 2206753"/>
              <a:gd name="connsiteX24" fmla="*/ 1957388 w 2185988"/>
              <a:gd name="connsiteY24" fmla="*/ 2100262 h 2206753"/>
              <a:gd name="connsiteX25" fmla="*/ 1881757 w 2185988"/>
              <a:gd name="connsiteY25"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98663 w 2185988"/>
              <a:gd name="connsiteY13" fmla="*/ 44774 h 2206753"/>
              <a:gd name="connsiteX14" fmla="*/ 2104411 w 2185988"/>
              <a:gd name="connsiteY14" fmla="*/ 145777 h 2206753"/>
              <a:gd name="connsiteX15" fmla="*/ 2177590 w 2185988"/>
              <a:gd name="connsiteY15" fmla="*/ 335200 h 2206753"/>
              <a:gd name="connsiteX16" fmla="*/ 2168833 w 2185988"/>
              <a:gd name="connsiteY16" fmla="*/ 489877 h 2206753"/>
              <a:gd name="connsiteX17" fmla="*/ 2095503 w 2185988"/>
              <a:gd name="connsiteY17" fmla="*/ 625503 h 2206753"/>
              <a:gd name="connsiteX18" fmla="*/ 2005780 w 2185988"/>
              <a:gd name="connsiteY18" fmla="*/ 737857 h 2206753"/>
              <a:gd name="connsiteX19" fmla="*/ 2105025 w 2185988"/>
              <a:gd name="connsiteY19" fmla="*/ 962025 h 2206753"/>
              <a:gd name="connsiteX20" fmla="*/ 2176463 w 2185988"/>
              <a:gd name="connsiteY20" fmla="*/ 1214437 h 2206753"/>
              <a:gd name="connsiteX21" fmla="*/ 2185988 w 2185988"/>
              <a:gd name="connsiteY21" fmla="*/ 1428750 h 2206753"/>
              <a:gd name="connsiteX22" fmla="*/ 2171700 w 2185988"/>
              <a:gd name="connsiteY22" fmla="*/ 1609725 h 2206753"/>
              <a:gd name="connsiteX23" fmla="*/ 2124075 w 2185988"/>
              <a:gd name="connsiteY23" fmla="*/ 1804987 h 2206753"/>
              <a:gd name="connsiteX24" fmla="*/ 2038350 w 2185988"/>
              <a:gd name="connsiteY24" fmla="*/ 1981200 h 2206753"/>
              <a:gd name="connsiteX25" fmla="*/ 1957388 w 2185988"/>
              <a:gd name="connsiteY25" fmla="*/ 2100262 h 2206753"/>
              <a:gd name="connsiteX26" fmla="*/ 1881757 w 2185988"/>
              <a:gd name="connsiteY26"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104411 w 2185988"/>
              <a:gd name="connsiteY15" fmla="*/ 145777 h 2206753"/>
              <a:gd name="connsiteX16" fmla="*/ 2177590 w 2185988"/>
              <a:gd name="connsiteY16" fmla="*/ 335200 h 2206753"/>
              <a:gd name="connsiteX17" fmla="*/ 2168833 w 2185988"/>
              <a:gd name="connsiteY17" fmla="*/ 489877 h 2206753"/>
              <a:gd name="connsiteX18" fmla="*/ 2095503 w 2185988"/>
              <a:gd name="connsiteY18" fmla="*/ 625503 h 2206753"/>
              <a:gd name="connsiteX19" fmla="*/ 2005780 w 2185988"/>
              <a:gd name="connsiteY19" fmla="*/ 737857 h 2206753"/>
              <a:gd name="connsiteX20" fmla="*/ 2105025 w 2185988"/>
              <a:gd name="connsiteY20" fmla="*/ 962025 h 2206753"/>
              <a:gd name="connsiteX21" fmla="*/ 2176463 w 2185988"/>
              <a:gd name="connsiteY21" fmla="*/ 1214437 h 2206753"/>
              <a:gd name="connsiteX22" fmla="*/ 2185988 w 2185988"/>
              <a:gd name="connsiteY22" fmla="*/ 1428750 h 2206753"/>
              <a:gd name="connsiteX23" fmla="*/ 2171700 w 2185988"/>
              <a:gd name="connsiteY23" fmla="*/ 1609725 h 2206753"/>
              <a:gd name="connsiteX24" fmla="*/ 2124075 w 2185988"/>
              <a:gd name="connsiteY24" fmla="*/ 1804987 h 2206753"/>
              <a:gd name="connsiteX25" fmla="*/ 2038350 w 2185988"/>
              <a:gd name="connsiteY25" fmla="*/ 1981200 h 2206753"/>
              <a:gd name="connsiteX26" fmla="*/ 1957388 w 2185988"/>
              <a:gd name="connsiteY26" fmla="*/ 2100262 h 2206753"/>
              <a:gd name="connsiteX27" fmla="*/ 1881757 w 2185988"/>
              <a:gd name="connsiteY27"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77590 w 2185988"/>
              <a:gd name="connsiteY17" fmla="*/ 335200 h 2206753"/>
              <a:gd name="connsiteX18" fmla="*/ 2168833 w 2185988"/>
              <a:gd name="connsiteY18" fmla="*/ 489877 h 2206753"/>
              <a:gd name="connsiteX19" fmla="*/ 2095503 w 2185988"/>
              <a:gd name="connsiteY19" fmla="*/ 625503 h 2206753"/>
              <a:gd name="connsiteX20" fmla="*/ 2005780 w 2185988"/>
              <a:gd name="connsiteY20" fmla="*/ 737857 h 2206753"/>
              <a:gd name="connsiteX21" fmla="*/ 2105025 w 2185988"/>
              <a:gd name="connsiteY21" fmla="*/ 962025 h 2206753"/>
              <a:gd name="connsiteX22" fmla="*/ 2176463 w 2185988"/>
              <a:gd name="connsiteY22" fmla="*/ 1214437 h 2206753"/>
              <a:gd name="connsiteX23" fmla="*/ 2185988 w 2185988"/>
              <a:gd name="connsiteY23" fmla="*/ 1428750 h 2206753"/>
              <a:gd name="connsiteX24" fmla="*/ 2171700 w 2185988"/>
              <a:gd name="connsiteY24" fmla="*/ 1609725 h 2206753"/>
              <a:gd name="connsiteX25" fmla="*/ 2124075 w 2185988"/>
              <a:gd name="connsiteY25" fmla="*/ 1804987 h 2206753"/>
              <a:gd name="connsiteX26" fmla="*/ 2038350 w 2185988"/>
              <a:gd name="connsiteY26" fmla="*/ 1981200 h 2206753"/>
              <a:gd name="connsiteX27" fmla="*/ 1957388 w 2185988"/>
              <a:gd name="connsiteY27" fmla="*/ 2100262 h 2206753"/>
              <a:gd name="connsiteX28" fmla="*/ 1881757 w 2185988"/>
              <a:gd name="connsiteY28"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68833 w 2185988"/>
              <a:gd name="connsiteY19" fmla="*/ 489877 h 2206753"/>
              <a:gd name="connsiteX20" fmla="*/ 2095503 w 2185988"/>
              <a:gd name="connsiteY20" fmla="*/ 625503 h 2206753"/>
              <a:gd name="connsiteX21" fmla="*/ 2005780 w 2185988"/>
              <a:gd name="connsiteY21" fmla="*/ 737857 h 2206753"/>
              <a:gd name="connsiteX22" fmla="*/ 2105025 w 2185988"/>
              <a:gd name="connsiteY22" fmla="*/ 962025 h 2206753"/>
              <a:gd name="connsiteX23" fmla="*/ 2176463 w 2185988"/>
              <a:gd name="connsiteY23" fmla="*/ 1214437 h 2206753"/>
              <a:gd name="connsiteX24" fmla="*/ 2185988 w 2185988"/>
              <a:gd name="connsiteY24" fmla="*/ 1428750 h 2206753"/>
              <a:gd name="connsiteX25" fmla="*/ 2171700 w 2185988"/>
              <a:gd name="connsiteY25" fmla="*/ 1609725 h 2206753"/>
              <a:gd name="connsiteX26" fmla="*/ 2124075 w 2185988"/>
              <a:gd name="connsiteY26" fmla="*/ 1804987 h 2206753"/>
              <a:gd name="connsiteX27" fmla="*/ 2038350 w 2185988"/>
              <a:gd name="connsiteY27" fmla="*/ 1981200 h 2206753"/>
              <a:gd name="connsiteX28" fmla="*/ 1957388 w 2185988"/>
              <a:gd name="connsiteY28" fmla="*/ 2100262 h 2206753"/>
              <a:gd name="connsiteX29" fmla="*/ 1881757 w 2185988"/>
              <a:gd name="connsiteY29"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095503 w 2185988"/>
              <a:gd name="connsiteY21" fmla="*/ 625503 h 2206753"/>
              <a:gd name="connsiteX22" fmla="*/ 2005780 w 2185988"/>
              <a:gd name="connsiteY22" fmla="*/ 737857 h 2206753"/>
              <a:gd name="connsiteX23" fmla="*/ 2105025 w 2185988"/>
              <a:gd name="connsiteY23" fmla="*/ 962025 h 2206753"/>
              <a:gd name="connsiteX24" fmla="*/ 2176463 w 2185988"/>
              <a:gd name="connsiteY24" fmla="*/ 1214437 h 2206753"/>
              <a:gd name="connsiteX25" fmla="*/ 2185988 w 2185988"/>
              <a:gd name="connsiteY25" fmla="*/ 1428750 h 2206753"/>
              <a:gd name="connsiteX26" fmla="*/ 2171700 w 2185988"/>
              <a:gd name="connsiteY26" fmla="*/ 1609725 h 2206753"/>
              <a:gd name="connsiteX27" fmla="*/ 2124075 w 2185988"/>
              <a:gd name="connsiteY27" fmla="*/ 1804987 h 2206753"/>
              <a:gd name="connsiteX28" fmla="*/ 2038350 w 2185988"/>
              <a:gd name="connsiteY28" fmla="*/ 1981200 h 2206753"/>
              <a:gd name="connsiteX29" fmla="*/ 1957388 w 2185988"/>
              <a:gd name="connsiteY29" fmla="*/ 2100262 h 2206753"/>
              <a:gd name="connsiteX30" fmla="*/ 1881757 w 2185988"/>
              <a:gd name="connsiteY30"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6 w 2185988"/>
              <a:gd name="connsiteY13" fmla="*/ 25988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15537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5998 w 2185988"/>
              <a:gd name="connsiteY11" fmla="*/ 16732 h 2206753"/>
              <a:gd name="connsiteX12" fmla="*/ 1832949 w 2185988"/>
              <a:gd name="connsiteY12" fmla="*/ 6811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4325 h 2206753"/>
              <a:gd name="connsiteX1" fmla="*/ 157163 w 2185988"/>
              <a:gd name="connsiteY1" fmla="*/ 185737 h 2206753"/>
              <a:gd name="connsiteX2" fmla="*/ 333375 w 2185988"/>
              <a:gd name="connsiteY2" fmla="*/ 95250 h 2206753"/>
              <a:gd name="connsiteX3" fmla="*/ 495300 w 2185988"/>
              <a:gd name="connsiteY3" fmla="*/ 33337 h 2206753"/>
              <a:gd name="connsiteX4" fmla="*/ 690563 w 2185988"/>
              <a:gd name="connsiteY4" fmla="*/ 0 h 2206753"/>
              <a:gd name="connsiteX5" fmla="*/ 871538 w 2185988"/>
              <a:gd name="connsiteY5" fmla="*/ 4762 h 2206753"/>
              <a:gd name="connsiteX6" fmla="*/ 1066800 w 2185988"/>
              <a:gd name="connsiteY6" fmla="*/ 28575 h 2206753"/>
              <a:gd name="connsiteX7" fmla="*/ 1276350 w 2185988"/>
              <a:gd name="connsiteY7" fmla="*/ 104775 h 2206753"/>
              <a:gd name="connsiteX8" fmla="*/ 1428750 w 2185988"/>
              <a:gd name="connsiteY8" fmla="*/ 171450 h 2206753"/>
              <a:gd name="connsiteX9" fmla="*/ 1512708 w 2185988"/>
              <a:gd name="connsiteY9" fmla="*/ 109288 h 2206753"/>
              <a:gd name="connsiteX10" fmla="*/ 1608190 w 2185988"/>
              <a:gd name="connsiteY10" fmla="*/ 50735 h 2206753"/>
              <a:gd name="connsiteX11" fmla="*/ 1723842 w 2185988"/>
              <a:gd name="connsiteY11" fmla="*/ 10187 h 2206753"/>
              <a:gd name="connsiteX12" fmla="*/ 1832949 w 2185988"/>
              <a:gd name="connsiteY12" fmla="*/ 6811 h 2206753"/>
              <a:gd name="connsiteX13" fmla="*/ 1921004 w 2185988"/>
              <a:gd name="connsiteY13" fmla="*/ 21624 h 2206753"/>
              <a:gd name="connsiteX14" fmla="*/ 1998663 w 2185988"/>
              <a:gd name="connsiteY14" fmla="*/ 44774 h 2206753"/>
              <a:gd name="connsiteX15" fmla="*/ 2052027 w 2185988"/>
              <a:gd name="connsiteY15" fmla="*/ 84607 h 2206753"/>
              <a:gd name="connsiteX16" fmla="*/ 2104411 w 2185988"/>
              <a:gd name="connsiteY16" fmla="*/ 145777 h 2206753"/>
              <a:gd name="connsiteX17" fmla="*/ 2158670 w 2185988"/>
              <a:gd name="connsiteY17" fmla="*/ 235781 h 2206753"/>
              <a:gd name="connsiteX18" fmla="*/ 2177590 w 2185988"/>
              <a:gd name="connsiteY18" fmla="*/ 335200 h 2206753"/>
              <a:gd name="connsiteX19" fmla="*/ 2176953 w 2185988"/>
              <a:gd name="connsiteY19" fmla="*/ 405468 h 2206753"/>
              <a:gd name="connsiteX20" fmla="*/ 2168833 w 2185988"/>
              <a:gd name="connsiteY20" fmla="*/ 489877 h 2206753"/>
              <a:gd name="connsiteX21" fmla="*/ 2134294 w 2185988"/>
              <a:gd name="connsiteY21" fmla="*/ 562812 h 2206753"/>
              <a:gd name="connsiteX22" fmla="*/ 2095503 w 2185988"/>
              <a:gd name="connsiteY22" fmla="*/ 625503 h 2206753"/>
              <a:gd name="connsiteX23" fmla="*/ 2005780 w 2185988"/>
              <a:gd name="connsiteY23" fmla="*/ 737857 h 2206753"/>
              <a:gd name="connsiteX24" fmla="*/ 2105025 w 2185988"/>
              <a:gd name="connsiteY24" fmla="*/ 962025 h 2206753"/>
              <a:gd name="connsiteX25" fmla="*/ 2176463 w 2185988"/>
              <a:gd name="connsiteY25" fmla="*/ 1214437 h 2206753"/>
              <a:gd name="connsiteX26" fmla="*/ 2185988 w 2185988"/>
              <a:gd name="connsiteY26" fmla="*/ 1428750 h 2206753"/>
              <a:gd name="connsiteX27" fmla="*/ 2171700 w 2185988"/>
              <a:gd name="connsiteY27" fmla="*/ 1609725 h 2206753"/>
              <a:gd name="connsiteX28" fmla="*/ 2124075 w 2185988"/>
              <a:gd name="connsiteY28" fmla="*/ 1804987 h 2206753"/>
              <a:gd name="connsiteX29" fmla="*/ 2038350 w 2185988"/>
              <a:gd name="connsiteY29" fmla="*/ 1981200 h 2206753"/>
              <a:gd name="connsiteX30" fmla="*/ 1957388 w 2185988"/>
              <a:gd name="connsiteY30" fmla="*/ 2100262 h 2206753"/>
              <a:gd name="connsiteX31" fmla="*/ 1881757 w 2185988"/>
              <a:gd name="connsiteY31" fmla="*/ 2206753 h 2206753"/>
              <a:gd name="connsiteX0" fmla="*/ 0 w 2185988"/>
              <a:gd name="connsiteY0" fmla="*/ 318582 h 2211010"/>
              <a:gd name="connsiteX1" fmla="*/ 157163 w 2185988"/>
              <a:gd name="connsiteY1" fmla="*/ 189994 h 2211010"/>
              <a:gd name="connsiteX2" fmla="*/ 333375 w 2185988"/>
              <a:gd name="connsiteY2" fmla="*/ 99507 h 2211010"/>
              <a:gd name="connsiteX3" fmla="*/ 495300 w 2185988"/>
              <a:gd name="connsiteY3" fmla="*/ 37594 h 2211010"/>
              <a:gd name="connsiteX4" fmla="*/ 690563 w 2185988"/>
              <a:gd name="connsiteY4" fmla="*/ 4257 h 2211010"/>
              <a:gd name="connsiteX5" fmla="*/ 871538 w 2185988"/>
              <a:gd name="connsiteY5" fmla="*/ 9019 h 2211010"/>
              <a:gd name="connsiteX6" fmla="*/ 1066800 w 2185988"/>
              <a:gd name="connsiteY6" fmla="*/ 32832 h 2211010"/>
              <a:gd name="connsiteX7" fmla="*/ 1276350 w 2185988"/>
              <a:gd name="connsiteY7" fmla="*/ 109032 h 2211010"/>
              <a:gd name="connsiteX8" fmla="*/ 1428750 w 2185988"/>
              <a:gd name="connsiteY8" fmla="*/ 175707 h 2211010"/>
              <a:gd name="connsiteX9" fmla="*/ 1512708 w 2185988"/>
              <a:gd name="connsiteY9" fmla="*/ 113545 h 2211010"/>
              <a:gd name="connsiteX10" fmla="*/ 1608190 w 2185988"/>
              <a:gd name="connsiteY10" fmla="*/ 54992 h 2211010"/>
              <a:gd name="connsiteX11" fmla="*/ 1723842 w 2185988"/>
              <a:gd name="connsiteY11" fmla="*/ 14444 h 2211010"/>
              <a:gd name="connsiteX12" fmla="*/ 1835105 w 2185988"/>
              <a:gd name="connsiteY12" fmla="*/ 160 h 2211010"/>
              <a:gd name="connsiteX13" fmla="*/ 1921004 w 2185988"/>
              <a:gd name="connsiteY13" fmla="*/ 25881 h 2211010"/>
              <a:gd name="connsiteX14" fmla="*/ 1998663 w 2185988"/>
              <a:gd name="connsiteY14" fmla="*/ 49031 h 2211010"/>
              <a:gd name="connsiteX15" fmla="*/ 2052027 w 2185988"/>
              <a:gd name="connsiteY15" fmla="*/ 88864 h 2211010"/>
              <a:gd name="connsiteX16" fmla="*/ 2104411 w 2185988"/>
              <a:gd name="connsiteY16" fmla="*/ 150034 h 2211010"/>
              <a:gd name="connsiteX17" fmla="*/ 2158670 w 2185988"/>
              <a:gd name="connsiteY17" fmla="*/ 240038 h 2211010"/>
              <a:gd name="connsiteX18" fmla="*/ 2177590 w 2185988"/>
              <a:gd name="connsiteY18" fmla="*/ 339457 h 2211010"/>
              <a:gd name="connsiteX19" fmla="*/ 2176953 w 2185988"/>
              <a:gd name="connsiteY19" fmla="*/ 409725 h 2211010"/>
              <a:gd name="connsiteX20" fmla="*/ 2168833 w 2185988"/>
              <a:gd name="connsiteY20" fmla="*/ 494134 h 2211010"/>
              <a:gd name="connsiteX21" fmla="*/ 2134294 w 2185988"/>
              <a:gd name="connsiteY21" fmla="*/ 567069 h 2211010"/>
              <a:gd name="connsiteX22" fmla="*/ 2095503 w 2185988"/>
              <a:gd name="connsiteY22" fmla="*/ 629760 h 2211010"/>
              <a:gd name="connsiteX23" fmla="*/ 2005780 w 2185988"/>
              <a:gd name="connsiteY23" fmla="*/ 742114 h 2211010"/>
              <a:gd name="connsiteX24" fmla="*/ 2105025 w 2185988"/>
              <a:gd name="connsiteY24" fmla="*/ 966282 h 2211010"/>
              <a:gd name="connsiteX25" fmla="*/ 2176463 w 2185988"/>
              <a:gd name="connsiteY25" fmla="*/ 1218694 h 2211010"/>
              <a:gd name="connsiteX26" fmla="*/ 2185988 w 2185988"/>
              <a:gd name="connsiteY26" fmla="*/ 1433007 h 2211010"/>
              <a:gd name="connsiteX27" fmla="*/ 2171700 w 2185988"/>
              <a:gd name="connsiteY27" fmla="*/ 1613982 h 2211010"/>
              <a:gd name="connsiteX28" fmla="*/ 2124075 w 2185988"/>
              <a:gd name="connsiteY28" fmla="*/ 1809244 h 2211010"/>
              <a:gd name="connsiteX29" fmla="*/ 2038350 w 2185988"/>
              <a:gd name="connsiteY29" fmla="*/ 1985457 h 2211010"/>
              <a:gd name="connsiteX30" fmla="*/ 1957388 w 2185988"/>
              <a:gd name="connsiteY30" fmla="*/ 2104519 h 2211010"/>
              <a:gd name="connsiteX31" fmla="*/ 1881757 w 2185988"/>
              <a:gd name="connsiteY31" fmla="*/ 2211010 h 2211010"/>
              <a:gd name="connsiteX0" fmla="*/ 0 w 2185988"/>
              <a:gd name="connsiteY0" fmla="*/ 318582 h 2211010"/>
              <a:gd name="connsiteX1" fmla="*/ 157163 w 2185988"/>
              <a:gd name="connsiteY1" fmla="*/ 189994 h 2211010"/>
              <a:gd name="connsiteX2" fmla="*/ 333375 w 2185988"/>
              <a:gd name="connsiteY2" fmla="*/ 99507 h 2211010"/>
              <a:gd name="connsiteX3" fmla="*/ 495300 w 2185988"/>
              <a:gd name="connsiteY3" fmla="*/ 37594 h 2211010"/>
              <a:gd name="connsiteX4" fmla="*/ 690563 w 2185988"/>
              <a:gd name="connsiteY4" fmla="*/ 4257 h 2211010"/>
              <a:gd name="connsiteX5" fmla="*/ 871538 w 2185988"/>
              <a:gd name="connsiteY5" fmla="*/ 9019 h 2211010"/>
              <a:gd name="connsiteX6" fmla="*/ 1066800 w 2185988"/>
              <a:gd name="connsiteY6" fmla="*/ 32832 h 2211010"/>
              <a:gd name="connsiteX7" fmla="*/ 1276350 w 2185988"/>
              <a:gd name="connsiteY7" fmla="*/ 109032 h 2211010"/>
              <a:gd name="connsiteX8" fmla="*/ 1428750 w 2185988"/>
              <a:gd name="connsiteY8" fmla="*/ 175707 h 2211010"/>
              <a:gd name="connsiteX9" fmla="*/ 1512708 w 2185988"/>
              <a:gd name="connsiteY9" fmla="*/ 113545 h 2211010"/>
              <a:gd name="connsiteX10" fmla="*/ 1608190 w 2185988"/>
              <a:gd name="connsiteY10" fmla="*/ 54992 h 2211010"/>
              <a:gd name="connsiteX11" fmla="*/ 1723842 w 2185988"/>
              <a:gd name="connsiteY11" fmla="*/ 14444 h 2211010"/>
              <a:gd name="connsiteX12" fmla="*/ 1835105 w 2185988"/>
              <a:gd name="connsiteY12" fmla="*/ 160 h 2211010"/>
              <a:gd name="connsiteX13" fmla="*/ 1923158 w 2185988"/>
              <a:gd name="connsiteY13" fmla="*/ 19337 h 2211010"/>
              <a:gd name="connsiteX14" fmla="*/ 1998663 w 2185988"/>
              <a:gd name="connsiteY14" fmla="*/ 49031 h 2211010"/>
              <a:gd name="connsiteX15" fmla="*/ 2052027 w 2185988"/>
              <a:gd name="connsiteY15" fmla="*/ 88864 h 2211010"/>
              <a:gd name="connsiteX16" fmla="*/ 2104411 w 2185988"/>
              <a:gd name="connsiteY16" fmla="*/ 150034 h 2211010"/>
              <a:gd name="connsiteX17" fmla="*/ 2158670 w 2185988"/>
              <a:gd name="connsiteY17" fmla="*/ 240038 h 2211010"/>
              <a:gd name="connsiteX18" fmla="*/ 2177590 w 2185988"/>
              <a:gd name="connsiteY18" fmla="*/ 339457 h 2211010"/>
              <a:gd name="connsiteX19" fmla="*/ 2176953 w 2185988"/>
              <a:gd name="connsiteY19" fmla="*/ 409725 h 2211010"/>
              <a:gd name="connsiteX20" fmla="*/ 2168833 w 2185988"/>
              <a:gd name="connsiteY20" fmla="*/ 494134 h 2211010"/>
              <a:gd name="connsiteX21" fmla="*/ 2134294 w 2185988"/>
              <a:gd name="connsiteY21" fmla="*/ 567069 h 2211010"/>
              <a:gd name="connsiteX22" fmla="*/ 2095503 w 2185988"/>
              <a:gd name="connsiteY22" fmla="*/ 629760 h 2211010"/>
              <a:gd name="connsiteX23" fmla="*/ 2005780 w 2185988"/>
              <a:gd name="connsiteY23" fmla="*/ 742114 h 2211010"/>
              <a:gd name="connsiteX24" fmla="*/ 2105025 w 2185988"/>
              <a:gd name="connsiteY24" fmla="*/ 966282 h 2211010"/>
              <a:gd name="connsiteX25" fmla="*/ 2176463 w 2185988"/>
              <a:gd name="connsiteY25" fmla="*/ 1218694 h 2211010"/>
              <a:gd name="connsiteX26" fmla="*/ 2185988 w 2185988"/>
              <a:gd name="connsiteY26" fmla="*/ 1433007 h 2211010"/>
              <a:gd name="connsiteX27" fmla="*/ 2171700 w 2185988"/>
              <a:gd name="connsiteY27" fmla="*/ 1613982 h 2211010"/>
              <a:gd name="connsiteX28" fmla="*/ 2124075 w 2185988"/>
              <a:gd name="connsiteY28" fmla="*/ 1809244 h 2211010"/>
              <a:gd name="connsiteX29" fmla="*/ 2038350 w 2185988"/>
              <a:gd name="connsiteY29" fmla="*/ 1985457 h 2211010"/>
              <a:gd name="connsiteX30" fmla="*/ 1957388 w 2185988"/>
              <a:gd name="connsiteY30" fmla="*/ 2104519 h 2211010"/>
              <a:gd name="connsiteX31" fmla="*/ 1881757 w 2185988"/>
              <a:gd name="connsiteY31" fmla="*/ 2211010 h 22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85988" h="2211010">
                <a:moveTo>
                  <a:pt x="0" y="318582"/>
                </a:moveTo>
                <a:lnTo>
                  <a:pt x="157163" y="189994"/>
                </a:lnTo>
                <a:lnTo>
                  <a:pt x="333375" y="99507"/>
                </a:lnTo>
                <a:lnTo>
                  <a:pt x="495300" y="37594"/>
                </a:lnTo>
                <a:lnTo>
                  <a:pt x="690563" y="4257"/>
                </a:lnTo>
                <a:lnTo>
                  <a:pt x="871538" y="9019"/>
                </a:lnTo>
                <a:lnTo>
                  <a:pt x="1066800" y="32832"/>
                </a:lnTo>
                <a:lnTo>
                  <a:pt x="1276350" y="109032"/>
                </a:lnTo>
                <a:lnTo>
                  <a:pt x="1428750" y="175707"/>
                </a:lnTo>
                <a:lnTo>
                  <a:pt x="1512708" y="113545"/>
                </a:lnTo>
                <a:lnTo>
                  <a:pt x="1608190" y="54992"/>
                </a:lnTo>
                <a:cubicBezTo>
                  <a:pt x="1657731" y="29206"/>
                  <a:pt x="1686382" y="20310"/>
                  <a:pt x="1723842" y="14444"/>
                </a:cubicBezTo>
                <a:cubicBezTo>
                  <a:pt x="1761302" y="8578"/>
                  <a:pt x="1802604" y="-1383"/>
                  <a:pt x="1835105" y="160"/>
                </a:cubicBezTo>
                <a:lnTo>
                  <a:pt x="1923158" y="19337"/>
                </a:lnTo>
                <a:lnTo>
                  <a:pt x="1998663" y="49031"/>
                </a:lnTo>
                <a:lnTo>
                  <a:pt x="2052027" y="88864"/>
                </a:lnTo>
                <a:lnTo>
                  <a:pt x="2104411" y="150034"/>
                </a:lnTo>
                <a:cubicBezTo>
                  <a:pt x="2122185" y="175230"/>
                  <a:pt x="2146474" y="208468"/>
                  <a:pt x="2158670" y="240038"/>
                </a:cubicBezTo>
                <a:cubicBezTo>
                  <a:pt x="2170867" y="271609"/>
                  <a:pt x="2174543" y="311176"/>
                  <a:pt x="2177590" y="339457"/>
                </a:cubicBezTo>
                <a:cubicBezTo>
                  <a:pt x="2177378" y="362880"/>
                  <a:pt x="2177165" y="386302"/>
                  <a:pt x="2176953" y="409725"/>
                </a:cubicBezTo>
                <a:lnTo>
                  <a:pt x="2168833" y="494134"/>
                </a:lnTo>
                <a:lnTo>
                  <a:pt x="2134294" y="567069"/>
                </a:lnTo>
                <a:lnTo>
                  <a:pt x="2095503" y="629760"/>
                </a:lnTo>
                <a:lnTo>
                  <a:pt x="2005780" y="742114"/>
                </a:lnTo>
                <a:lnTo>
                  <a:pt x="2105025" y="966282"/>
                </a:lnTo>
                <a:lnTo>
                  <a:pt x="2176463" y="1218694"/>
                </a:lnTo>
                <a:lnTo>
                  <a:pt x="2185988" y="1433007"/>
                </a:lnTo>
                <a:lnTo>
                  <a:pt x="2171700" y="1613982"/>
                </a:lnTo>
                <a:lnTo>
                  <a:pt x="2124075" y="1809244"/>
                </a:lnTo>
                <a:lnTo>
                  <a:pt x="2038350" y="1985457"/>
                </a:lnTo>
                <a:lnTo>
                  <a:pt x="1957388" y="2104519"/>
                </a:lnTo>
                <a:cubicBezTo>
                  <a:pt x="1926084" y="2148243"/>
                  <a:pt x="1913061" y="2167286"/>
                  <a:pt x="1881757" y="2211010"/>
                </a:cubicBezTo>
              </a:path>
            </a:pathLst>
          </a:custGeom>
          <a:solidFill>
            <a:srgbClr val="FF0000">
              <a:alpha val="50000"/>
            </a:srgbClr>
          </a:solidFill>
          <a:ln w="9525" cap="flat" cmpd="sng" algn="ctr">
            <a:noFill/>
            <a:prstDash val="solid"/>
            <a:round/>
            <a:headEnd type="none" w="med" len="med"/>
            <a:tailEnd type="none" w="med" len="med"/>
          </a:ln>
          <a:effectLst/>
        </p:spPr>
        <p:txBody>
          <a:bodyPr vert="horz" wrap="square" lIns="81224" tIns="40611" rIns="81224" bIns="40611" numCol="1" rtlCol="0" anchor="t" anchorCtr="0" compatLnSpc="1">
            <a:prstTxWarp prst="textNoShape">
              <a:avLst/>
            </a:prstTxWarp>
          </a:bodyPr>
          <a:lstStyle/>
          <a:p>
            <a:pPr defTabSz="812209">
              <a:defRPr/>
            </a:pPr>
            <a:endParaRPr lang="en-US" sz="1776" dirty="0">
              <a:solidFill>
                <a:srgbClr val="000000"/>
              </a:solidFill>
              <a:latin typeface="Arial"/>
            </a:endParaRPr>
          </a:p>
        </p:txBody>
      </p:sp>
      <p:sp>
        <p:nvSpPr>
          <p:cNvPr id="34" name="Straight Arrow Connector 105"/>
          <p:cNvSpPr>
            <a:spLocks noChangeShapeType="1"/>
          </p:cNvSpPr>
          <p:nvPr/>
        </p:nvSpPr>
        <p:spPr bwMode="auto">
          <a:xfrm rot="18900000" flipV="1">
            <a:off x="6704027" y="4340734"/>
            <a:ext cx="3184179"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35" name="Straight Arrow Connector 105"/>
          <p:cNvSpPr>
            <a:spLocks noChangeShapeType="1"/>
          </p:cNvSpPr>
          <p:nvPr/>
        </p:nvSpPr>
        <p:spPr bwMode="auto">
          <a:xfrm rot="18900000" flipV="1">
            <a:off x="2324588" y="3250317"/>
            <a:ext cx="3492610" cy="0"/>
          </a:xfrm>
          <a:prstGeom prst="straightConnector1">
            <a:avLst/>
          </a:prstGeom>
          <a:noFill/>
          <a:ln w="25400">
            <a:solidFill>
              <a:srgbClr val="FFC000"/>
            </a:solidFill>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36" name="Line 69"/>
          <p:cNvSpPr>
            <a:spLocks noChangeShapeType="1"/>
          </p:cNvSpPr>
          <p:nvPr/>
        </p:nvSpPr>
        <p:spPr bwMode="auto">
          <a:xfrm flipH="1" flipV="1">
            <a:off x="4585762" y="2734233"/>
            <a:ext cx="1855787" cy="1855787"/>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7" name="Line 70"/>
          <p:cNvSpPr>
            <a:spLocks noChangeShapeType="1"/>
          </p:cNvSpPr>
          <p:nvPr/>
        </p:nvSpPr>
        <p:spPr bwMode="auto">
          <a:xfrm flipH="1" flipV="1">
            <a:off x="4450201" y="2869792"/>
            <a:ext cx="1991348" cy="1991348"/>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8" name="Line 71"/>
          <p:cNvSpPr>
            <a:spLocks noChangeShapeType="1"/>
          </p:cNvSpPr>
          <p:nvPr/>
        </p:nvSpPr>
        <p:spPr bwMode="auto">
          <a:xfrm flipH="1" flipV="1">
            <a:off x="4314641" y="3005356"/>
            <a:ext cx="2126909" cy="212690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39" name="Line 72"/>
          <p:cNvSpPr>
            <a:spLocks noChangeShapeType="1"/>
          </p:cNvSpPr>
          <p:nvPr/>
        </p:nvSpPr>
        <p:spPr bwMode="auto">
          <a:xfrm flipH="1" flipV="1">
            <a:off x="4179081" y="3140916"/>
            <a:ext cx="2262469" cy="226246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0" name="Line 73"/>
          <p:cNvSpPr>
            <a:spLocks noChangeShapeType="1"/>
          </p:cNvSpPr>
          <p:nvPr/>
        </p:nvSpPr>
        <p:spPr bwMode="auto">
          <a:xfrm flipH="1" flipV="1">
            <a:off x="4043519" y="3276475"/>
            <a:ext cx="2392661" cy="2392661"/>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1" name="Line 74"/>
          <p:cNvSpPr>
            <a:spLocks noChangeShapeType="1"/>
          </p:cNvSpPr>
          <p:nvPr/>
        </p:nvSpPr>
        <p:spPr bwMode="auto">
          <a:xfrm flipH="1" flipV="1">
            <a:off x="3907957" y="3412036"/>
            <a:ext cx="2290076" cy="2290076"/>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2" name="Line 75"/>
          <p:cNvSpPr>
            <a:spLocks noChangeShapeType="1"/>
          </p:cNvSpPr>
          <p:nvPr/>
        </p:nvSpPr>
        <p:spPr bwMode="auto">
          <a:xfrm flipH="1" flipV="1">
            <a:off x="3772397" y="3547597"/>
            <a:ext cx="2140519" cy="2140519"/>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3" name="Line 76"/>
          <p:cNvSpPr>
            <a:spLocks noChangeShapeType="1"/>
          </p:cNvSpPr>
          <p:nvPr/>
        </p:nvSpPr>
        <p:spPr bwMode="auto">
          <a:xfrm flipH="1" flipV="1">
            <a:off x="3636838" y="3683157"/>
            <a:ext cx="2028104" cy="2028104"/>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4" name="Line 76"/>
          <p:cNvSpPr>
            <a:spLocks noChangeShapeType="1"/>
          </p:cNvSpPr>
          <p:nvPr/>
        </p:nvSpPr>
        <p:spPr bwMode="auto">
          <a:xfrm flipH="1" flipV="1">
            <a:off x="3501463" y="3818532"/>
            <a:ext cx="1869585" cy="1869585"/>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5" name="Line 76"/>
          <p:cNvSpPr>
            <a:spLocks noChangeShapeType="1"/>
          </p:cNvSpPr>
          <p:nvPr/>
        </p:nvSpPr>
        <p:spPr bwMode="auto">
          <a:xfrm flipH="1" flipV="1">
            <a:off x="3366090" y="3953904"/>
            <a:ext cx="1748208" cy="1748208"/>
          </a:xfrm>
          <a:prstGeom prst="line">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5680">
              <a:defRPr/>
            </a:pPr>
            <a:endParaRPr lang="en-US" sz="1776" b="1">
              <a:solidFill>
                <a:srgbClr val="FFFFFF"/>
              </a:solidFill>
              <a:latin typeface="Arial"/>
              <a:ea typeface="ＭＳ Ｐゴシック"/>
            </a:endParaRPr>
          </a:p>
        </p:txBody>
      </p:sp>
      <p:sp>
        <p:nvSpPr>
          <p:cNvPr id="46" name="Straight Arrow Connector 105"/>
          <p:cNvSpPr>
            <a:spLocks noChangeShapeType="1"/>
          </p:cNvSpPr>
          <p:nvPr/>
        </p:nvSpPr>
        <p:spPr bwMode="auto">
          <a:xfrm rot="17100000" flipV="1">
            <a:off x="7099954" y="4280255"/>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7" name="Straight Arrow Connector 105"/>
          <p:cNvSpPr>
            <a:spLocks noChangeShapeType="1"/>
          </p:cNvSpPr>
          <p:nvPr/>
        </p:nvSpPr>
        <p:spPr bwMode="auto">
          <a:xfrm rot="18000000" flipV="1">
            <a:off x="7065694" y="4330692"/>
            <a:ext cx="2445385" cy="13258"/>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8" name="Straight Arrow Connector 105"/>
          <p:cNvSpPr>
            <a:spLocks noChangeShapeType="1"/>
          </p:cNvSpPr>
          <p:nvPr/>
        </p:nvSpPr>
        <p:spPr bwMode="auto">
          <a:xfrm rot="15300000" flipV="1">
            <a:off x="7044427" y="4235420"/>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49" name="Straight Arrow Connector 105"/>
          <p:cNvSpPr>
            <a:spLocks noChangeShapeType="1"/>
          </p:cNvSpPr>
          <p:nvPr/>
        </p:nvSpPr>
        <p:spPr bwMode="auto">
          <a:xfrm rot="16200000" flipV="1">
            <a:off x="7066112" y="4243883"/>
            <a:ext cx="2392322" cy="0"/>
          </a:xfrm>
          <a:prstGeom prst="straightConnector1">
            <a:avLst/>
          </a:prstGeom>
          <a:noFill/>
          <a:ln w="25400">
            <a:solidFill>
              <a:srgbClr val="FFC000"/>
            </a:solidFill>
            <a:prstDash val="dash"/>
            <a:round/>
            <a:headEnd type="none"/>
            <a:tailEnd type="triangle" w="med" len="med"/>
          </a:ln>
          <a:extLst>
            <a:ext uri="{909E8E84-426E-40DD-AFC4-6F175D3DCCD1}">
              <a14:hiddenFill xmlns:a14="http://schemas.microsoft.com/office/drawing/2010/main">
                <a:noFill/>
              </a14:hiddenFill>
            </a:ext>
          </a:extLst>
        </p:spPr>
        <p:txBody>
          <a:bodyPr vert="horz" wrap="square" lIns="81224" tIns="40611" rIns="81224" bIns="40611" numCol="1" anchor="t" anchorCtr="0" compatLnSpc="1">
            <a:prstTxWarp prst="textNoShape">
              <a:avLst/>
            </a:prstTxWarp>
          </a:bodyPr>
          <a:lstStyle/>
          <a:p>
            <a:pPr defTabSz="915680">
              <a:defRPr/>
            </a:pPr>
            <a:endParaRPr lang="en-US" sz="1776" b="1">
              <a:solidFill>
                <a:srgbClr val="FAFD00"/>
              </a:solidFill>
              <a:latin typeface="Arial"/>
              <a:ea typeface="ＭＳ Ｐゴシック"/>
            </a:endParaRPr>
          </a:p>
        </p:txBody>
      </p:sp>
      <p:sp>
        <p:nvSpPr>
          <p:cNvPr id="50" name="Title 1"/>
          <p:cNvSpPr txBox="1">
            <a:spLocks/>
          </p:cNvSpPr>
          <p:nvPr/>
        </p:nvSpPr>
        <p:spPr bwMode="auto">
          <a:xfrm>
            <a:off x="1712283" y="1993685"/>
            <a:ext cx="1416869" cy="452848"/>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567" tIns="45784" rIns="91567" bIns="45784" numCol="1" anchor="ctr" anchorCtr="0" compatLnSpc="1">
            <a:prstTxWarp prst="textNoShape">
              <a:avLst/>
            </a:prstTxWarp>
          </a:bodyPr>
          <a:lstStyle>
            <a:lvl1pPr algn="ctr" rtl="0" fontAlgn="base">
              <a:spcBef>
                <a:spcPct val="0"/>
              </a:spcBef>
              <a:spcAft>
                <a:spcPct val="0"/>
              </a:spcAft>
              <a:defRPr sz="3548" b="1">
                <a:solidFill>
                  <a:schemeClr val="tx1"/>
                </a:solidFill>
                <a:latin typeface="+mj-lt"/>
                <a:ea typeface="+mj-ea"/>
                <a:cs typeface="+mj-cs"/>
              </a:defRPr>
            </a:lvl1pPr>
            <a:lvl2pPr algn="l" rtl="0" fontAlgn="base">
              <a:spcBef>
                <a:spcPct val="0"/>
              </a:spcBef>
              <a:spcAft>
                <a:spcPct val="0"/>
              </a:spcAft>
              <a:defRPr sz="3903">
                <a:solidFill>
                  <a:srgbClr val="691638"/>
                </a:solidFill>
                <a:latin typeface="Arial" charset="0"/>
                <a:ea typeface="ＭＳ Ｐゴシック" pitchFamily="116" charset="-128"/>
              </a:defRPr>
            </a:lvl2pPr>
            <a:lvl3pPr algn="l" rtl="0" fontAlgn="base">
              <a:spcBef>
                <a:spcPct val="0"/>
              </a:spcBef>
              <a:spcAft>
                <a:spcPct val="0"/>
              </a:spcAft>
              <a:defRPr sz="3903">
                <a:solidFill>
                  <a:srgbClr val="691638"/>
                </a:solidFill>
                <a:latin typeface="Arial" charset="0"/>
                <a:ea typeface="ＭＳ Ｐゴシック" pitchFamily="116" charset="-128"/>
              </a:defRPr>
            </a:lvl3pPr>
            <a:lvl4pPr algn="l" rtl="0" fontAlgn="base">
              <a:spcBef>
                <a:spcPct val="0"/>
              </a:spcBef>
              <a:spcAft>
                <a:spcPct val="0"/>
              </a:spcAft>
              <a:defRPr sz="3903">
                <a:solidFill>
                  <a:srgbClr val="691638"/>
                </a:solidFill>
                <a:latin typeface="Arial" charset="0"/>
                <a:ea typeface="ＭＳ Ｐゴシック" pitchFamily="116" charset="-128"/>
              </a:defRPr>
            </a:lvl4pPr>
            <a:lvl5pPr algn="l" rtl="0" fontAlgn="base">
              <a:spcBef>
                <a:spcPct val="0"/>
              </a:spcBef>
              <a:spcAft>
                <a:spcPct val="0"/>
              </a:spcAft>
              <a:defRPr sz="3903">
                <a:solidFill>
                  <a:srgbClr val="691638"/>
                </a:solidFill>
                <a:latin typeface="Arial" charset="0"/>
                <a:ea typeface="ＭＳ Ｐゴシック" pitchFamily="116" charset="-128"/>
              </a:defRPr>
            </a:lvl5pPr>
            <a:lvl6pPr marL="405536" algn="l" rtl="0" fontAlgn="base">
              <a:spcBef>
                <a:spcPct val="0"/>
              </a:spcBef>
              <a:spcAft>
                <a:spcPct val="0"/>
              </a:spcAft>
              <a:defRPr sz="3903">
                <a:solidFill>
                  <a:srgbClr val="691638"/>
                </a:solidFill>
                <a:latin typeface="Arial" charset="0"/>
                <a:ea typeface="ＭＳ Ｐゴシック" pitchFamily="116" charset="-128"/>
              </a:defRPr>
            </a:lvl6pPr>
            <a:lvl7pPr marL="811073" algn="l" rtl="0" fontAlgn="base">
              <a:spcBef>
                <a:spcPct val="0"/>
              </a:spcBef>
              <a:spcAft>
                <a:spcPct val="0"/>
              </a:spcAft>
              <a:defRPr sz="3903">
                <a:solidFill>
                  <a:srgbClr val="691638"/>
                </a:solidFill>
                <a:latin typeface="Arial" charset="0"/>
                <a:ea typeface="ＭＳ Ｐゴシック" pitchFamily="116" charset="-128"/>
              </a:defRPr>
            </a:lvl7pPr>
            <a:lvl8pPr marL="1216609" algn="l" rtl="0" fontAlgn="base">
              <a:spcBef>
                <a:spcPct val="0"/>
              </a:spcBef>
              <a:spcAft>
                <a:spcPct val="0"/>
              </a:spcAft>
              <a:defRPr sz="3903">
                <a:solidFill>
                  <a:srgbClr val="691638"/>
                </a:solidFill>
                <a:latin typeface="Arial" charset="0"/>
                <a:ea typeface="ＭＳ Ｐゴシック" pitchFamily="116" charset="-128"/>
              </a:defRPr>
            </a:lvl8pPr>
            <a:lvl9pPr marL="1622146" algn="l" rtl="0" fontAlgn="base">
              <a:spcBef>
                <a:spcPct val="0"/>
              </a:spcBef>
              <a:spcAft>
                <a:spcPct val="0"/>
              </a:spcAft>
              <a:defRPr sz="3903">
                <a:solidFill>
                  <a:srgbClr val="691638"/>
                </a:solidFill>
                <a:latin typeface="Arial" charset="0"/>
                <a:ea typeface="ＭＳ Ｐゴシック" pitchFamily="116" charset="-128"/>
              </a:defRPr>
            </a:lvl9pPr>
          </a:lstStyle>
          <a:p>
            <a:pPr defTabSz="915680" eaLnBrk="1" hangingPunct="1">
              <a:defRPr/>
            </a:pPr>
            <a:r>
              <a:rPr lang="en-US" sz="1776" b="0" kern="0" dirty="0">
                <a:solidFill>
                  <a:srgbClr val="000000"/>
                </a:solidFill>
                <a:latin typeface="Arial"/>
                <a:ea typeface="ＭＳ Ｐゴシック"/>
              </a:rPr>
              <a:t>Radon Transform</a:t>
            </a:r>
          </a:p>
        </p:txBody>
      </p:sp>
    </p:spTree>
    <p:extLst>
      <p:ext uri="{BB962C8B-B14F-4D97-AF65-F5344CB8AC3E}">
        <p14:creationId xmlns:p14="http://schemas.microsoft.com/office/powerpoint/2010/main" val="33494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06569"/>
          </a:xfrm>
        </p:spPr>
        <p:txBody>
          <a:bodyPr/>
          <a:lstStyle/>
          <a:p>
            <a:r>
              <a:rPr lang="en-US" sz="4400" dirty="0"/>
              <a:t>Analytic Viewpoint: Forward vs Backprojection</a:t>
            </a:r>
            <a:endParaRPr lang="en-US" dirty="0"/>
          </a:p>
        </p:txBody>
      </p:sp>
      <p:pic>
        <p:nvPicPr>
          <p:cNvPr id="5" name="Picture 4"/>
          <p:cNvPicPr>
            <a:picLocks noChangeAspect="1"/>
          </p:cNvPicPr>
          <p:nvPr/>
        </p:nvPicPr>
        <p:blipFill>
          <a:blip r:embed="rId2"/>
          <a:stretch>
            <a:fillRect/>
          </a:stretch>
        </p:blipFill>
        <p:spPr>
          <a:xfrm>
            <a:off x="1676402" y="2324497"/>
            <a:ext cx="4626465" cy="4133202"/>
          </a:xfrm>
          <a:prstGeom prst="rect">
            <a:avLst/>
          </a:prstGeom>
        </p:spPr>
      </p:pic>
      <p:sp>
        <p:nvSpPr>
          <p:cNvPr id="23" name="Rectangle 38"/>
          <p:cNvSpPr>
            <a:spLocks noChangeArrowheads="1"/>
          </p:cNvSpPr>
          <p:nvPr/>
        </p:nvSpPr>
        <p:spPr bwMode="auto">
          <a:xfrm>
            <a:off x="6242518" y="2338055"/>
            <a:ext cx="1274742" cy="3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676" tIns="25470" rIns="63676" bIns="25470">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gn="ctr" eaLnBrk="1" hangingPunct="1">
              <a:lnSpc>
                <a:spcPct val="88000"/>
              </a:lnSpc>
              <a:defRPr/>
            </a:pPr>
            <a:r>
              <a:rPr lang="en-US" altLang="en-US" sz="2006">
                <a:solidFill>
                  <a:schemeClr val="tx1"/>
                </a:solidFill>
                <a:latin typeface="+mn-lt"/>
                <a:cs typeface="Times New Roman" pitchFamily="18" charset="0"/>
              </a:rPr>
              <a:t>Projection</a:t>
            </a:r>
          </a:p>
        </p:txBody>
      </p:sp>
      <p:grpSp>
        <p:nvGrpSpPr>
          <p:cNvPr id="31" name="Group 30"/>
          <p:cNvGrpSpPr/>
          <p:nvPr/>
        </p:nvGrpSpPr>
        <p:grpSpPr>
          <a:xfrm flipH="1">
            <a:off x="6650973" y="2544222"/>
            <a:ext cx="3839709" cy="3819013"/>
            <a:chOff x="4337050" y="2223095"/>
            <a:chExt cx="3834376" cy="3813709"/>
          </a:xfrm>
        </p:grpSpPr>
        <p:pic>
          <p:nvPicPr>
            <p:cNvPr id="8" name="Picture 37" descr="C:\AAA\b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987" y="3094255"/>
              <a:ext cx="2441791" cy="244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6"/>
            <p:cNvSpPr>
              <a:spLocks noChangeShapeType="1"/>
            </p:cNvSpPr>
            <p:nvPr/>
          </p:nvSpPr>
          <p:spPr bwMode="auto">
            <a:xfrm flipV="1">
              <a:off x="4337050" y="239319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0" name="Line 7"/>
            <p:cNvSpPr>
              <a:spLocks noChangeShapeType="1"/>
            </p:cNvSpPr>
            <p:nvPr/>
          </p:nvSpPr>
          <p:spPr bwMode="auto">
            <a:xfrm flipV="1">
              <a:off x="4489662" y="254580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1" name="Line 8"/>
            <p:cNvSpPr>
              <a:spLocks noChangeShapeType="1"/>
            </p:cNvSpPr>
            <p:nvPr/>
          </p:nvSpPr>
          <p:spPr bwMode="auto">
            <a:xfrm flipV="1">
              <a:off x="4642274" y="2698418"/>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2" name="Line 9"/>
            <p:cNvSpPr>
              <a:spLocks noChangeShapeType="1"/>
            </p:cNvSpPr>
            <p:nvPr/>
          </p:nvSpPr>
          <p:spPr bwMode="auto">
            <a:xfrm flipV="1">
              <a:off x="4794886" y="2851030"/>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3" name="Line 10"/>
            <p:cNvSpPr>
              <a:spLocks noChangeShapeType="1"/>
            </p:cNvSpPr>
            <p:nvPr/>
          </p:nvSpPr>
          <p:spPr bwMode="auto">
            <a:xfrm flipV="1">
              <a:off x="4947498" y="3003642"/>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4" name="Line 11"/>
            <p:cNvSpPr>
              <a:spLocks noChangeShapeType="1"/>
            </p:cNvSpPr>
            <p:nvPr/>
          </p:nvSpPr>
          <p:spPr bwMode="auto">
            <a:xfrm flipV="1">
              <a:off x="5100110" y="315625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5" name="Line 12"/>
            <p:cNvSpPr>
              <a:spLocks noChangeShapeType="1"/>
            </p:cNvSpPr>
            <p:nvPr/>
          </p:nvSpPr>
          <p:spPr bwMode="auto">
            <a:xfrm flipV="1">
              <a:off x="5252722" y="330886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6" name="Line 13"/>
            <p:cNvSpPr>
              <a:spLocks noChangeShapeType="1"/>
            </p:cNvSpPr>
            <p:nvPr/>
          </p:nvSpPr>
          <p:spPr bwMode="auto">
            <a:xfrm flipV="1">
              <a:off x="5405334" y="3461478"/>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7" name="Line 14"/>
            <p:cNvSpPr>
              <a:spLocks noChangeShapeType="1"/>
            </p:cNvSpPr>
            <p:nvPr/>
          </p:nvSpPr>
          <p:spPr bwMode="auto">
            <a:xfrm flipV="1">
              <a:off x="5557946" y="3614090"/>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8" name="Line 15"/>
            <p:cNvSpPr>
              <a:spLocks noChangeShapeType="1"/>
            </p:cNvSpPr>
            <p:nvPr/>
          </p:nvSpPr>
          <p:spPr bwMode="auto">
            <a:xfrm flipV="1">
              <a:off x="5710558" y="3766702"/>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19" name="Line 16"/>
            <p:cNvSpPr>
              <a:spLocks noChangeShapeType="1"/>
            </p:cNvSpPr>
            <p:nvPr/>
          </p:nvSpPr>
          <p:spPr bwMode="auto">
            <a:xfrm flipV="1">
              <a:off x="5863170" y="3919314"/>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20" name="Line 17"/>
            <p:cNvSpPr>
              <a:spLocks noChangeShapeType="1"/>
            </p:cNvSpPr>
            <p:nvPr/>
          </p:nvSpPr>
          <p:spPr bwMode="auto">
            <a:xfrm flipV="1">
              <a:off x="6015782" y="4071926"/>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sp>
          <p:nvSpPr>
            <p:cNvPr id="21" name="Line 18"/>
            <p:cNvSpPr>
              <a:spLocks noChangeShapeType="1"/>
            </p:cNvSpPr>
            <p:nvPr/>
          </p:nvSpPr>
          <p:spPr bwMode="auto">
            <a:xfrm flipV="1">
              <a:off x="6168394" y="4224537"/>
              <a:ext cx="1812267" cy="1812267"/>
            </a:xfrm>
            <a:prstGeom prst="line">
              <a:avLst/>
            </a:prstGeom>
            <a:noFill/>
            <a:ln w="508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grpSp>
          <p:nvGrpSpPr>
            <p:cNvPr id="22" name="Group 22"/>
            <p:cNvGrpSpPr>
              <a:grpSpLocks/>
            </p:cNvGrpSpPr>
            <p:nvPr/>
          </p:nvGrpSpPr>
          <p:grpSpPr bwMode="auto">
            <a:xfrm>
              <a:off x="6362339" y="2378886"/>
              <a:ext cx="1770935" cy="1712116"/>
              <a:chOff x="1838" y="1010"/>
              <a:chExt cx="1114" cy="1077"/>
            </a:xfrm>
          </p:grpSpPr>
          <p:grpSp>
            <p:nvGrpSpPr>
              <p:cNvPr id="25" name="Group 23"/>
              <p:cNvGrpSpPr>
                <a:grpSpLocks/>
              </p:cNvGrpSpPr>
              <p:nvPr/>
            </p:nvGrpSpPr>
            <p:grpSpPr bwMode="auto">
              <a:xfrm rot="16253419" flipH="1">
                <a:off x="2232" y="616"/>
                <a:ext cx="184" cy="972"/>
                <a:chOff x="368" y="2484"/>
                <a:chExt cx="172" cy="924"/>
              </a:xfrm>
            </p:grpSpPr>
            <p:sp>
              <p:nvSpPr>
                <p:cNvPr id="29" name="Freeform 24"/>
                <p:cNvSpPr>
                  <a:spLocks/>
                </p:cNvSpPr>
                <p:nvPr/>
              </p:nvSpPr>
              <p:spPr bwMode="auto">
                <a:xfrm>
                  <a:off x="476" y="3180"/>
                  <a:ext cx="64" cy="228"/>
                </a:xfrm>
                <a:custGeom>
                  <a:avLst/>
                  <a:gdLst>
                    <a:gd name="T0" fmla="*/ 40 w 64"/>
                    <a:gd name="T1" fmla="*/ 0 h 228"/>
                    <a:gd name="T2" fmla="*/ 4 w 64"/>
                    <a:gd name="T3" fmla="*/ 132 h 228"/>
                    <a:gd name="T4" fmla="*/ 64 w 64"/>
                    <a:gd name="T5" fmla="*/ 228 h 228"/>
                    <a:gd name="T6" fmla="*/ 0 60000 65536"/>
                    <a:gd name="T7" fmla="*/ 0 60000 65536"/>
                    <a:gd name="T8" fmla="*/ 0 60000 65536"/>
                    <a:gd name="T9" fmla="*/ 0 w 64"/>
                    <a:gd name="T10" fmla="*/ 0 h 228"/>
                    <a:gd name="T11" fmla="*/ 64 w 64"/>
                    <a:gd name="T12" fmla="*/ 228 h 228"/>
                  </a:gdLst>
                  <a:ahLst/>
                  <a:cxnLst>
                    <a:cxn ang="T6">
                      <a:pos x="T0" y="T1"/>
                    </a:cxn>
                    <a:cxn ang="T7">
                      <a:pos x="T2" y="T3"/>
                    </a:cxn>
                    <a:cxn ang="T8">
                      <a:pos x="T4" y="T5"/>
                    </a:cxn>
                  </a:cxnLst>
                  <a:rect l="T9" t="T10" r="T11" b="T12"/>
                  <a:pathLst>
                    <a:path w="64" h="228">
                      <a:moveTo>
                        <a:pt x="40" y="0"/>
                      </a:moveTo>
                      <a:cubicBezTo>
                        <a:pt x="20" y="47"/>
                        <a:pt x="0" y="94"/>
                        <a:pt x="4" y="132"/>
                      </a:cubicBezTo>
                      <a:cubicBezTo>
                        <a:pt x="8" y="170"/>
                        <a:pt x="36" y="199"/>
                        <a:pt x="64" y="228"/>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sp>
              <p:nvSpPr>
                <p:cNvPr id="30" name="Freeform 25"/>
                <p:cNvSpPr>
                  <a:spLocks/>
                </p:cNvSpPr>
                <p:nvPr/>
              </p:nvSpPr>
              <p:spPr bwMode="auto">
                <a:xfrm>
                  <a:off x="368" y="2484"/>
                  <a:ext cx="172" cy="720"/>
                </a:xfrm>
                <a:custGeom>
                  <a:avLst/>
                  <a:gdLst>
                    <a:gd name="T0" fmla="*/ 148 w 172"/>
                    <a:gd name="T1" fmla="*/ 0 h 720"/>
                    <a:gd name="T2" fmla="*/ 16 w 172"/>
                    <a:gd name="T3" fmla="*/ 264 h 720"/>
                    <a:gd name="T4" fmla="*/ 52 w 172"/>
                    <a:gd name="T5" fmla="*/ 552 h 720"/>
                    <a:gd name="T6" fmla="*/ 172 w 172"/>
                    <a:gd name="T7" fmla="*/ 720 h 720"/>
                    <a:gd name="T8" fmla="*/ 0 60000 65536"/>
                    <a:gd name="T9" fmla="*/ 0 60000 65536"/>
                    <a:gd name="T10" fmla="*/ 0 60000 65536"/>
                    <a:gd name="T11" fmla="*/ 0 60000 65536"/>
                    <a:gd name="T12" fmla="*/ 0 w 172"/>
                    <a:gd name="T13" fmla="*/ 0 h 720"/>
                    <a:gd name="T14" fmla="*/ 172 w 172"/>
                    <a:gd name="T15" fmla="*/ 720 h 720"/>
                  </a:gdLst>
                  <a:ahLst/>
                  <a:cxnLst>
                    <a:cxn ang="T8">
                      <a:pos x="T0" y="T1"/>
                    </a:cxn>
                    <a:cxn ang="T9">
                      <a:pos x="T2" y="T3"/>
                    </a:cxn>
                    <a:cxn ang="T10">
                      <a:pos x="T4" y="T5"/>
                    </a:cxn>
                    <a:cxn ang="T11">
                      <a:pos x="T6" y="T7"/>
                    </a:cxn>
                  </a:cxnLst>
                  <a:rect l="T12" t="T13" r="T14" b="T15"/>
                  <a:pathLst>
                    <a:path w="172" h="720">
                      <a:moveTo>
                        <a:pt x="148" y="0"/>
                      </a:moveTo>
                      <a:cubicBezTo>
                        <a:pt x="90" y="86"/>
                        <a:pt x="32" y="172"/>
                        <a:pt x="16" y="264"/>
                      </a:cubicBezTo>
                      <a:cubicBezTo>
                        <a:pt x="0" y="356"/>
                        <a:pt x="26" y="476"/>
                        <a:pt x="52" y="552"/>
                      </a:cubicBezTo>
                      <a:cubicBezTo>
                        <a:pt x="78" y="628"/>
                        <a:pt x="125" y="674"/>
                        <a:pt x="172" y="720"/>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grpSp>
          <p:grpSp>
            <p:nvGrpSpPr>
              <p:cNvPr id="26" name="Group 26"/>
              <p:cNvGrpSpPr>
                <a:grpSpLocks/>
              </p:cNvGrpSpPr>
              <p:nvPr/>
            </p:nvGrpSpPr>
            <p:grpSpPr bwMode="auto">
              <a:xfrm rot="-10709558">
                <a:off x="2756" y="1163"/>
                <a:ext cx="196" cy="924"/>
                <a:chOff x="368" y="2484"/>
                <a:chExt cx="172" cy="924"/>
              </a:xfrm>
            </p:grpSpPr>
            <p:sp>
              <p:nvSpPr>
                <p:cNvPr id="27" name="Freeform 27"/>
                <p:cNvSpPr>
                  <a:spLocks/>
                </p:cNvSpPr>
                <p:nvPr/>
              </p:nvSpPr>
              <p:spPr bwMode="auto">
                <a:xfrm>
                  <a:off x="476" y="3180"/>
                  <a:ext cx="64" cy="228"/>
                </a:xfrm>
                <a:custGeom>
                  <a:avLst/>
                  <a:gdLst>
                    <a:gd name="T0" fmla="*/ 40 w 64"/>
                    <a:gd name="T1" fmla="*/ 0 h 228"/>
                    <a:gd name="T2" fmla="*/ 4 w 64"/>
                    <a:gd name="T3" fmla="*/ 132 h 228"/>
                    <a:gd name="T4" fmla="*/ 64 w 64"/>
                    <a:gd name="T5" fmla="*/ 228 h 228"/>
                    <a:gd name="T6" fmla="*/ 0 60000 65536"/>
                    <a:gd name="T7" fmla="*/ 0 60000 65536"/>
                    <a:gd name="T8" fmla="*/ 0 60000 65536"/>
                    <a:gd name="T9" fmla="*/ 0 w 64"/>
                    <a:gd name="T10" fmla="*/ 0 h 228"/>
                    <a:gd name="T11" fmla="*/ 64 w 64"/>
                    <a:gd name="T12" fmla="*/ 228 h 228"/>
                  </a:gdLst>
                  <a:ahLst/>
                  <a:cxnLst>
                    <a:cxn ang="T6">
                      <a:pos x="T0" y="T1"/>
                    </a:cxn>
                    <a:cxn ang="T7">
                      <a:pos x="T2" y="T3"/>
                    </a:cxn>
                    <a:cxn ang="T8">
                      <a:pos x="T4" y="T5"/>
                    </a:cxn>
                  </a:cxnLst>
                  <a:rect l="T9" t="T10" r="T11" b="T12"/>
                  <a:pathLst>
                    <a:path w="64" h="228">
                      <a:moveTo>
                        <a:pt x="40" y="0"/>
                      </a:moveTo>
                      <a:cubicBezTo>
                        <a:pt x="20" y="47"/>
                        <a:pt x="0" y="94"/>
                        <a:pt x="4" y="132"/>
                      </a:cubicBezTo>
                      <a:cubicBezTo>
                        <a:pt x="8" y="170"/>
                        <a:pt x="36" y="199"/>
                        <a:pt x="64" y="228"/>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sp>
              <p:nvSpPr>
                <p:cNvPr id="28" name="Freeform 28"/>
                <p:cNvSpPr>
                  <a:spLocks/>
                </p:cNvSpPr>
                <p:nvPr/>
              </p:nvSpPr>
              <p:spPr bwMode="auto">
                <a:xfrm>
                  <a:off x="368" y="2484"/>
                  <a:ext cx="172" cy="720"/>
                </a:xfrm>
                <a:custGeom>
                  <a:avLst/>
                  <a:gdLst>
                    <a:gd name="T0" fmla="*/ 148 w 172"/>
                    <a:gd name="T1" fmla="*/ 0 h 720"/>
                    <a:gd name="T2" fmla="*/ 16 w 172"/>
                    <a:gd name="T3" fmla="*/ 264 h 720"/>
                    <a:gd name="T4" fmla="*/ 52 w 172"/>
                    <a:gd name="T5" fmla="*/ 552 h 720"/>
                    <a:gd name="T6" fmla="*/ 172 w 172"/>
                    <a:gd name="T7" fmla="*/ 720 h 720"/>
                    <a:gd name="T8" fmla="*/ 0 60000 65536"/>
                    <a:gd name="T9" fmla="*/ 0 60000 65536"/>
                    <a:gd name="T10" fmla="*/ 0 60000 65536"/>
                    <a:gd name="T11" fmla="*/ 0 60000 65536"/>
                    <a:gd name="T12" fmla="*/ 0 w 172"/>
                    <a:gd name="T13" fmla="*/ 0 h 720"/>
                    <a:gd name="T14" fmla="*/ 172 w 172"/>
                    <a:gd name="T15" fmla="*/ 720 h 720"/>
                  </a:gdLst>
                  <a:ahLst/>
                  <a:cxnLst>
                    <a:cxn ang="T8">
                      <a:pos x="T0" y="T1"/>
                    </a:cxn>
                    <a:cxn ang="T9">
                      <a:pos x="T2" y="T3"/>
                    </a:cxn>
                    <a:cxn ang="T10">
                      <a:pos x="T4" y="T5"/>
                    </a:cxn>
                    <a:cxn ang="T11">
                      <a:pos x="T6" y="T7"/>
                    </a:cxn>
                  </a:cxnLst>
                  <a:rect l="T12" t="T13" r="T14" b="T15"/>
                  <a:pathLst>
                    <a:path w="172" h="720">
                      <a:moveTo>
                        <a:pt x="148" y="0"/>
                      </a:moveTo>
                      <a:cubicBezTo>
                        <a:pt x="90" y="86"/>
                        <a:pt x="32" y="172"/>
                        <a:pt x="16" y="264"/>
                      </a:cubicBezTo>
                      <a:cubicBezTo>
                        <a:pt x="0" y="356"/>
                        <a:pt x="26" y="476"/>
                        <a:pt x="52" y="552"/>
                      </a:cubicBezTo>
                      <a:cubicBezTo>
                        <a:pt x="78" y="628"/>
                        <a:pt x="125" y="674"/>
                        <a:pt x="172" y="720"/>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en-US" sz="2406">
                    <a:latin typeface="+mn-lt"/>
                    <a:cs typeface="Times New Roman" pitchFamily="18" charset="0"/>
                  </a:endParaRPr>
                </a:p>
              </p:txBody>
            </p:sp>
          </p:grpSp>
        </p:grpSp>
        <p:sp>
          <p:nvSpPr>
            <p:cNvPr id="24" name="Line 19"/>
            <p:cNvSpPr>
              <a:spLocks noChangeShapeType="1"/>
            </p:cNvSpPr>
            <p:nvPr/>
          </p:nvSpPr>
          <p:spPr bwMode="auto">
            <a:xfrm>
              <a:off x="5958553" y="2223095"/>
              <a:ext cx="2212873" cy="2212873"/>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2406">
                <a:latin typeface="+mn-lt"/>
                <a:cs typeface="Times New Roman" pitchFamily="18" charset="0"/>
              </a:endParaRPr>
            </a:p>
          </p:txBody>
        </p:sp>
      </p:grpSp>
      <p:pic>
        <p:nvPicPr>
          <p:cNvPr id="3" name="Picture 2"/>
          <p:cNvPicPr>
            <a:picLocks noChangeAspect="1"/>
          </p:cNvPicPr>
          <p:nvPr/>
        </p:nvPicPr>
        <p:blipFill>
          <a:blip r:embed="rId4"/>
          <a:stretch>
            <a:fillRect/>
          </a:stretch>
        </p:blipFill>
        <p:spPr>
          <a:xfrm>
            <a:off x="1568150" y="5303017"/>
            <a:ext cx="3010196" cy="1135554"/>
          </a:xfrm>
          <a:prstGeom prst="rect">
            <a:avLst/>
          </a:prstGeom>
        </p:spPr>
      </p:pic>
      <p:sp>
        <p:nvSpPr>
          <p:cNvPr id="7" name="Rectangle 6"/>
          <p:cNvSpPr/>
          <p:nvPr/>
        </p:nvSpPr>
        <p:spPr bwMode="auto">
          <a:xfrm>
            <a:off x="3196373" y="3631502"/>
            <a:ext cx="228918" cy="152824"/>
          </a:xfrm>
          <a:prstGeom prst="rect">
            <a:avLst/>
          </a:prstGeom>
          <a:solidFill>
            <a:schemeClr val="bg1"/>
          </a:solidFill>
          <a:ln w="9525" cap="flat" cmpd="sng" algn="ctr">
            <a:no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algn="ctr" defTabSz="915680"/>
            <a:endParaRPr lang="en-US" sz="1803" dirty="0" err="1"/>
          </a:p>
        </p:txBody>
      </p:sp>
      <p:sp>
        <p:nvSpPr>
          <p:cNvPr id="32" name="TextBox 31"/>
          <p:cNvSpPr txBox="1"/>
          <p:nvPr/>
        </p:nvSpPr>
        <p:spPr>
          <a:xfrm>
            <a:off x="3140824" y="3505464"/>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33" name="TextBox 32"/>
          <p:cNvSpPr txBox="1"/>
          <p:nvPr/>
        </p:nvSpPr>
        <p:spPr>
          <a:xfrm>
            <a:off x="4194572" y="3197261"/>
            <a:ext cx="222697" cy="308205"/>
          </a:xfrm>
          <a:prstGeom prst="rect">
            <a:avLst/>
          </a:prstGeom>
          <a:solidFill>
            <a:schemeClr val="bg1"/>
          </a:solidFill>
        </p:spPr>
        <p:txBody>
          <a:bodyPr wrap="square" rtlCol="0">
            <a:spAutoFit/>
          </a:bodyPr>
          <a:lstStyle/>
          <a:p>
            <a:r>
              <a:rPr lang="en-US" sz="1402" dirty="0">
                <a:solidFill>
                  <a:srgbClr val="FF0000"/>
                </a:solidFill>
                <a:latin typeface="+mn-lt"/>
              </a:rPr>
              <a:t>r</a:t>
            </a:r>
          </a:p>
        </p:txBody>
      </p:sp>
      <p:sp>
        <p:nvSpPr>
          <p:cNvPr id="34" name="TextBox 33"/>
          <p:cNvSpPr txBox="1"/>
          <p:nvPr/>
        </p:nvSpPr>
        <p:spPr>
          <a:xfrm>
            <a:off x="5387434" y="3937151"/>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35" name="TextBox 34"/>
          <p:cNvSpPr txBox="1"/>
          <p:nvPr/>
        </p:nvSpPr>
        <p:spPr>
          <a:xfrm>
            <a:off x="8809452" y="2206880"/>
            <a:ext cx="244317" cy="308527"/>
          </a:xfrm>
          <a:prstGeom prst="rect">
            <a:avLst/>
          </a:prstGeom>
          <a:noFill/>
        </p:spPr>
        <p:txBody>
          <a:bodyPr wrap="none" rtlCol="0">
            <a:spAutoFit/>
          </a:bodyPr>
          <a:lstStyle/>
          <a:p>
            <a:r>
              <a:rPr lang="en-US" sz="1402" dirty="0">
                <a:solidFill>
                  <a:srgbClr val="FF0000"/>
                </a:solidFill>
                <a:latin typeface="+mn-lt"/>
              </a:rPr>
              <a:t>r</a:t>
            </a:r>
          </a:p>
        </p:txBody>
      </p:sp>
      <p:pic>
        <p:nvPicPr>
          <p:cNvPr id="37" name="Picture 36"/>
          <p:cNvPicPr>
            <a:picLocks noChangeAspect="1"/>
          </p:cNvPicPr>
          <p:nvPr/>
        </p:nvPicPr>
        <p:blipFill>
          <a:blip r:embed="rId5"/>
          <a:stretch>
            <a:fillRect/>
          </a:stretch>
        </p:blipFill>
        <p:spPr>
          <a:xfrm>
            <a:off x="3324547" y="2224445"/>
            <a:ext cx="665670" cy="401359"/>
          </a:xfrm>
          <a:prstGeom prst="rect">
            <a:avLst/>
          </a:prstGeom>
        </p:spPr>
      </p:pic>
      <p:sp>
        <p:nvSpPr>
          <p:cNvPr id="38" name="TextBox 37"/>
          <p:cNvSpPr txBox="1"/>
          <p:nvPr/>
        </p:nvSpPr>
        <p:spPr>
          <a:xfrm>
            <a:off x="3997950" y="2513192"/>
            <a:ext cx="244317" cy="308527"/>
          </a:xfrm>
          <a:prstGeom prst="rect">
            <a:avLst/>
          </a:prstGeom>
          <a:noFill/>
        </p:spPr>
        <p:txBody>
          <a:bodyPr wrap="none" rtlCol="0">
            <a:spAutoFit/>
          </a:bodyPr>
          <a:lstStyle/>
          <a:p>
            <a:r>
              <a:rPr lang="en-US" sz="1402" dirty="0">
                <a:solidFill>
                  <a:srgbClr val="FF0000"/>
                </a:solidFill>
                <a:latin typeface="+mn-lt"/>
              </a:rPr>
              <a:t>r</a:t>
            </a:r>
          </a:p>
        </p:txBody>
      </p:sp>
      <p:sp>
        <p:nvSpPr>
          <p:cNvPr id="6" name="Rectangle 5"/>
          <p:cNvSpPr/>
          <p:nvPr/>
        </p:nvSpPr>
        <p:spPr>
          <a:xfrm>
            <a:off x="3140824" y="1981200"/>
            <a:ext cx="1101443" cy="56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a:off x="191029" y="1344785"/>
            <a:ext cx="4562475" cy="981075"/>
          </a:xfrm>
          <a:prstGeom prst="rect">
            <a:avLst/>
          </a:prstGeom>
        </p:spPr>
      </p:pic>
    </p:spTree>
    <p:extLst>
      <p:ext uri="{BB962C8B-B14F-4D97-AF65-F5344CB8AC3E}">
        <p14:creationId xmlns:p14="http://schemas.microsoft.com/office/powerpoint/2010/main" val="66166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Algebraic Viewpoint: Sum Game</a:t>
            </a:r>
          </a:p>
        </p:txBody>
      </p:sp>
      <p:sp>
        <p:nvSpPr>
          <p:cNvPr id="4" name="Rectangle 3"/>
          <p:cNvSpPr>
            <a:spLocks noChangeArrowheads="1"/>
          </p:cNvSpPr>
          <p:nvPr/>
        </p:nvSpPr>
        <p:spPr bwMode="auto">
          <a:xfrm>
            <a:off x="3306770" y="2577985"/>
            <a:ext cx="1988224" cy="1903499"/>
          </a:xfrm>
          <a:prstGeom prst="rect">
            <a:avLst/>
          </a:prstGeom>
          <a:solidFill>
            <a:srgbClr val="00B0F0"/>
          </a:solidFill>
          <a:ln w="50800">
            <a:solidFill>
              <a:srgbClr val="0070C0"/>
            </a:solidFill>
            <a:miter lim="800000"/>
            <a:headEnd/>
            <a:tailEnd/>
          </a:ln>
          <a:effectLst/>
        </p:spPr>
        <p:txBody>
          <a:bodyPr wrap="none" anchor="ct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endParaRPr lang="en-US" altLang="en-US" sz="2846">
              <a:cs typeface="Times New Roman" pitchFamily="18" charset="0"/>
            </a:endParaRPr>
          </a:p>
        </p:txBody>
      </p:sp>
      <p:sp>
        <p:nvSpPr>
          <p:cNvPr id="5" name="Line 4"/>
          <p:cNvSpPr>
            <a:spLocks noChangeShapeType="1"/>
          </p:cNvSpPr>
          <p:nvPr/>
        </p:nvSpPr>
        <p:spPr bwMode="auto">
          <a:xfrm flipH="1" flipV="1">
            <a:off x="4289584" y="2611876"/>
            <a:ext cx="0" cy="1880905"/>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6" name="Line 5"/>
          <p:cNvSpPr>
            <a:spLocks noChangeShapeType="1"/>
          </p:cNvSpPr>
          <p:nvPr/>
        </p:nvSpPr>
        <p:spPr bwMode="auto">
          <a:xfrm>
            <a:off x="3340660" y="3526909"/>
            <a:ext cx="1931740" cy="0"/>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7" name="Rectangle 6"/>
          <p:cNvSpPr>
            <a:spLocks noChangeArrowheads="1"/>
          </p:cNvSpPr>
          <p:nvPr/>
        </p:nvSpPr>
        <p:spPr bwMode="auto">
          <a:xfrm>
            <a:off x="3371726" y="2940893"/>
            <a:ext cx="693337" cy="361147"/>
          </a:xfrm>
          <a:prstGeom prst="rect">
            <a:avLst/>
          </a:prstGeom>
          <a:solidFill>
            <a:srgbClr val="00B0F0"/>
          </a:solid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2134" dirty="0">
                <a:solidFill>
                  <a:srgbClr val="FFFFFF"/>
                </a:solidFill>
                <a:latin typeface="Symbol" panose="05050102010706020507" pitchFamily="18" charset="2"/>
                <a:cs typeface="Times New Roman" pitchFamily="18" charset="0"/>
              </a:rPr>
              <a:t></a:t>
            </a:r>
            <a:r>
              <a:rPr lang="en-US" altLang="en-US" sz="2134" baseline="-25000" dirty="0">
                <a:solidFill>
                  <a:srgbClr val="FFFFFF"/>
                </a:solidFill>
                <a:latin typeface="Symbol" panose="05050102010706020507" pitchFamily="18" charset="2"/>
                <a:cs typeface="Times New Roman" pitchFamily="18" charset="0"/>
              </a:rPr>
              <a:t></a:t>
            </a:r>
            <a:r>
              <a:rPr lang="en-US" altLang="en-US" sz="2134" dirty="0">
                <a:solidFill>
                  <a:srgbClr val="FFFFFF"/>
                </a:solidFill>
                <a:latin typeface="Symbol" panose="05050102010706020507" pitchFamily="18" charset="2"/>
                <a:cs typeface="Times New Roman" pitchFamily="18" charset="0"/>
              </a:rPr>
              <a:t>=4</a:t>
            </a:r>
          </a:p>
        </p:txBody>
      </p:sp>
      <p:sp>
        <p:nvSpPr>
          <p:cNvPr id="8" name="Rectangle 7"/>
          <p:cNvSpPr>
            <a:spLocks noChangeArrowheads="1"/>
          </p:cNvSpPr>
          <p:nvPr/>
        </p:nvSpPr>
        <p:spPr bwMode="auto">
          <a:xfrm>
            <a:off x="4363015" y="2940893"/>
            <a:ext cx="693337" cy="361147"/>
          </a:xfrm>
          <a:prstGeom prst="rect">
            <a:avLst/>
          </a:prstGeom>
          <a:solidFill>
            <a:srgbClr val="00B0F0"/>
          </a:solid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2134">
                <a:solidFill>
                  <a:srgbClr val="FFFFFF"/>
                </a:solidFill>
                <a:latin typeface="Symbol" panose="05050102010706020507" pitchFamily="18" charset="2"/>
                <a:cs typeface="Times New Roman" pitchFamily="18" charset="0"/>
              </a:rPr>
              <a:t></a:t>
            </a:r>
            <a:r>
              <a:rPr lang="en-US" altLang="en-US" sz="2134" baseline="-25000">
                <a:solidFill>
                  <a:srgbClr val="FFFFFF"/>
                </a:solidFill>
                <a:latin typeface="Symbol" panose="05050102010706020507" pitchFamily="18" charset="2"/>
                <a:cs typeface="Times New Roman" pitchFamily="18" charset="0"/>
              </a:rPr>
              <a:t>2</a:t>
            </a:r>
            <a:r>
              <a:rPr lang="en-US" altLang="en-US" sz="2134">
                <a:solidFill>
                  <a:srgbClr val="FFFFFF"/>
                </a:solidFill>
                <a:latin typeface="Symbol" panose="05050102010706020507" pitchFamily="18" charset="2"/>
                <a:cs typeface="Times New Roman" pitchFamily="18" charset="0"/>
              </a:rPr>
              <a:t>=3</a:t>
            </a:r>
          </a:p>
        </p:txBody>
      </p:sp>
      <p:sp>
        <p:nvSpPr>
          <p:cNvPr id="9" name="Rectangle 8"/>
          <p:cNvSpPr>
            <a:spLocks noChangeArrowheads="1"/>
          </p:cNvSpPr>
          <p:nvPr/>
        </p:nvSpPr>
        <p:spPr bwMode="auto">
          <a:xfrm>
            <a:off x="3397145" y="3855928"/>
            <a:ext cx="693337" cy="361147"/>
          </a:xfrm>
          <a:prstGeom prst="rect">
            <a:avLst/>
          </a:prstGeom>
          <a:solidFill>
            <a:srgbClr val="00B0F0"/>
          </a:solid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2134">
                <a:solidFill>
                  <a:srgbClr val="FFFFFF"/>
                </a:solidFill>
                <a:latin typeface="Symbol" panose="05050102010706020507" pitchFamily="18" charset="2"/>
                <a:cs typeface="Times New Roman" pitchFamily="18" charset="0"/>
              </a:rPr>
              <a:t></a:t>
            </a:r>
            <a:r>
              <a:rPr lang="en-US" altLang="en-US" sz="2134" baseline="-25000">
                <a:solidFill>
                  <a:srgbClr val="FFFFFF"/>
                </a:solidFill>
                <a:latin typeface="Symbol" panose="05050102010706020507" pitchFamily="18" charset="2"/>
                <a:cs typeface="Times New Roman" pitchFamily="18" charset="0"/>
              </a:rPr>
              <a:t>3</a:t>
            </a:r>
            <a:r>
              <a:rPr lang="en-US" altLang="en-US" sz="2134">
                <a:solidFill>
                  <a:srgbClr val="FFFFFF"/>
                </a:solidFill>
                <a:latin typeface="Symbol" panose="05050102010706020507" pitchFamily="18" charset="2"/>
                <a:cs typeface="Times New Roman" pitchFamily="18" charset="0"/>
              </a:rPr>
              <a:t>=2</a:t>
            </a:r>
          </a:p>
        </p:txBody>
      </p:sp>
      <p:sp>
        <p:nvSpPr>
          <p:cNvPr id="10" name="Rectangle 9"/>
          <p:cNvSpPr>
            <a:spLocks noChangeArrowheads="1"/>
          </p:cNvSpPr>
          <p:nvPr/>
        </p:nvSpPr>
        <p:spPr bwMode="auto">
          <a:xfrm>
            <a:off x="4363015" y="3855928"/>
            <a:ext cx="693337" cy="361147"/>
          </a:xfrm>
          <a:prstGeom prst="rect">
            <a:avLst/>
          </a:prstGeom>
          <a:solidFill>
            <a:srgbClr val="00B0F0"/>
          </a:solidFill>
          <a:ln>
            <a:noFill/>
          </a:ln>
          <a:effectLst/>
        </p:spPr>
        <p:txBody>
          <a:bodyPr lIns="64956" tIns="32478" rIns="64956" bIns="32478">
            <a:spAutoFit/>
          </a:bodyPr>
          <a:lstStyle>
            <a:lvl1pPr defTabSz="585788">
              <a:defRPr sz="3200" b="1">
                <a:solidFill>
                  <a:srgbClr val="FAFD00"/>
                </a:solidFill>
                <a:latin typeface="Arial" panose="020B0604020202020204" pitchFamily="34" charset="0"/>
              </a:defRPr>
            </a:lvl1pPr>
            <a:lvl2pPr marL="742950" indent="-285750" defTabSz="585788">
              <a:defRPr sz="3200" b="1">
                <a:solidFill>
                  <a:srgbClr val="FAFD00"/>
                </a:solidFill>
                <a:latin typeface="Arial" panose="020B0604020202020204" pitchFamily="34" charset="0"/>
              </a:defRPr>
            </a:lvl2pPr>
            <a:lvl3pPr marL="1143000" indent="-228600" defTabSz="585788">
              <a:defRPr sz="3200" b="1">
                <a:solidFill>
                  <a:srgbClr val="FAFD00"/>
                </a:solidFill>
                <a:latin typeface="Arial" panose="020B0604020202020204" pitchFamily="34" charset="0"/>
              </a:defRPr>
            </a:lvl3pPr>
            <a:lvl4pPr marL="1600200" indent="-228600" defTabSz="585788">
              <a:defRPr sz="3200" b="1">
                <a:solidFill>
                  <a:srgbClr val="FAFD00"/>
                </a:solidFill>
                <a:latin typeface="Arial" panose="020B0604020202020204" pitchFamily="34" charset="0"/>
              </a:defRPr>
            </a:lvl4pPr>
            <a:lvl5pPr marL="2057400" indent="-228600" defTabSz="585788">
              <a:defRPr sz="3200" b="1">
                <a:solidFill>
                  <a:srgbClr val="FAFD00"/>
                </a:solidFill>
                <a:latin typeface="Arial" panose="020B0604020202020204" pitchFamily="34" charset="0"/>
              </a:defRPr>
            </a:lvl5pPr>
            <a:lvl6pPr marL="2514600" indent="-228600" defTabSz="585788" eaLnBrk="0" fontAlgn="base" hangingPunct="0">
              <a:spcBef>
                <a:spcPct val="0"/>
              </a:spcBef>
              <a:spcAft>
                <a:spcPct val="0"/>
              </a:spcAft>
              <a:defRPr sz="3200" b="1">
                <a:solidFill>
                  <a:srgbClr val="FAFD00"/>
                </a:solidFill>
                <a:latin typeface="Arial" panose="020B0604020202020204" pitchFamily="34" charset="0"/>
              </a:defRPr>
            </a:lvl6pPr>
            <a:lvl7pPr marL="2971800" indent="-228600" defTabSz="585788" eaLnBrk="0" fontAlgn="base" hangingPunct="0">
              <a:spcBef>
                <a:spcPct val="0"/>
              </a:spcBef>
              <a:spcAft>
                <a:spcPct val="0"/>
              </a:spcAft>
              <a:defRPr sz="3200" b="1">
                <a:solidFill>
                  <a:srgbClr val="FAFD00"/>
                </a:solidFill>
                <a:latin typeface="Arial" panose="020B0604020202020204" pitchFamily="34" charset="0"/>
              </a:defRPr>
            </a:lvl7pPr>
            <a:lvl8pPr marL="3429000" indent="-228600" defTabSz="585788" eaLnBrk="0" fontAlgn="base" hangingPunct="0">
              <a:spcBef>
                <a:spcPct val="0"/>
              </a:spcBef>
              <a:spcAft>
                <a:spcPct val="0"/>
              </a:spcAft>
              <a:defRPr sz="3200" b="1">
                <a:solidFill>
                  <a:srgbClr val="FAFD00"/>
                </a:solidFill>
                <a:latin typeface="Arial" panose="020B0604020202020204" pitchFamily="34" charset="0"/>
              </a:defRPr>
            </a:lvl8pPr>
            <a:lvl9pPr marL="3886200" indent="-228600" defTabSz="585788" eaLnBrk="0" fontAlgn="base" hangingPunct="0">
              <a:spcBef>
                <a:spcPct val="0"/>
              </a:spcBef>
              <a:spcAft>
                <a:spcPct val="0"/>
              </a:spcAft>
              <a:defRPr sz="3200" b="1">
                <a:solidFill>
                  <a:srgbClr val="FAFD00"/>
                </a:solidFill>
                <a:latin typeface="Arial" panose="020B0604020202020204" pitchFamily="34" charset="0"/>
              </a:defRPr>
            </a:lvl9pPr>
          </a:lstStyle>
          <a:p>
            <a:pPr defTabSz="520321">
              <a:lnSpc>
                <a:spcPct val="90000"/>
              </a:lnSpc>
              <a:defRPr/>
            </a:pPr>
            <a:r>
              <a:rPr lang="en-US" altLang="en-US" sz="2134">
                <a:solidFill>
                  <a:srgbClr val="FFFFFF"/>
                </a:solidFill>
                <a:latin typeface="Symbol" panose="05050102010706020507" pitchFamily="18" charset="2"/>
                <a:cs typeface="Times New Roman" pitchFamily="18" charset="0"/>
              </a:rPr>
              <a:t></a:t>
            </a:r>
            <a:r>
              <a:rPr lang="en-US" altLang="en-US" sz="2134" baseline="-25000">
                <a:solidFill>
                  <a:srgbClr val="FFFFFF"/>
                </a:solidFill>
                <a:latin typeface="Symbol" panose="05050102010706020507" pitchFamily="18" charset="2"/>
                <a:cs typeface="Times New Roman" pitchFamily="18" charset="0"/>
              </a:rPr>
              <a:t>4</a:t>
            </a:r>
            <a:r>
              <a:rPr lang="en-US" altLang="en-US" sz="2134">
                <a:solidFill>
                  <a:srgbClr val="FFFFFF"/>
                </a:solidFill>
                <a:latin typeface="Symbol" panose="05050102010706020507" pitchFamily="18" charset="2"/>
                <a:cs typeface="Times New Roman" pitchFamily="18" charset="0"/>
              </a:rPr>
              <a:t>=1</a:t>
            </a:r>
          </a:p>
        </p:txBody>
      </p:sp>
      <p:sp>
        <p:nvSpPr>
          <p:cNvPr id="11" name="Line 10"/>
          <p:cNvSpPr>
            <a:spLocks noChangeShapeType="1"/>
          </p:cNvSpPr>
          <p:nvPr/>
        </p:nvSpPr>
        <p:spPr bwMode="auto">
          <a:xfrm>
            <a:off x="3069539" y="4255548"/>
            <a:ext cx="2473983"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2" name="Line 11"/>
          <p:cNvSpPr>
            <a:spLocks noChangeShapeType="1"/>
          </p:cNvSpPr>
          <p:nvPr/>
        </p:nvSpPr>
        <p:spPr bwMode="auto">
          <a:xfrm>
            <a:off x="3103429" y="3323568"/>
            <a:ext cx="2473983"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3" name="Line 12"/>
          <p:cNvSpPr>
            <a:spLocks noChangeShapeType="1"/>
          </p:cNvSpPr>
          <p:nvPr/>
        </p:nvSpPr>
        <p:spPr bwMode="auto">
          <a:xfrm flipV="1">
            <a:off x="5086003" y="2349226"/>
            <a:ext cx="0" cy="230453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4" name="Line 13"/>
          <p:cNvSpPr>
            <a:spLocks noChangeShapeType="1"/>
          </p:cNvSpPr>
          <p:nvPr/>
        </p:nvSpPr>
        <p:spPr bwMode="auto">
          <a:xfrm flipV="1">
            <a:off x="4103188" y="2366171"/>
            <a:ext cx="0" cy="230453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graphicFrame>
        <p:nvGraphicFramePr>
          <p:cNvPr id="15" name="Object 14"/>
          <p:cNvGraphicFramePr>
            <a:graphicFrameLocks noChangeAspect="1"/>
          </p:cNvGraphicFramePr>
          <p:nvPr/>
        </p:nvGraphicFramePr>
        <p:xfrm>
          <a:off x="6181788" y="2102111"/>
          <a:ext cx="2507873" cy="2907495"/>
        </p:xfrm>
        <a:graphic>
          <a:graphicData uri="http://schemas.openxmlformats.org/presentationml/2006/ole">
            <mc:AlternateContent xmlns:mc="http://schemas.openxmlformats.org/markup-compatibility/2006">
              <mc:Choice xmlns:v="urn:schemas-microsoft-com:vml" Requires="v">
                <p:oleObj name="Equation" r:id="rId2" imgW="812447" imgH="939392" progId="Equation.3">
                  <p:embed/>
                </p:oleObj>
              </mc:Choice>
              <mc:Fallback>
                <p:oleObj name="Equation" r:id="rId2" imgW="812447" imgH="939392" progId="Equation.3">
                  <p:embed/>
                  <p:pic>
                    <p:nvPicPr>
                      <p:cNvPr id="15"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88" y="2102111"/>
                        <a:ext cx="2507873" cy="2907495"/>
                      </a:xfrm>
                      <a:prstGeom prst="rect">
                        <a:avLst/>
                      </a:prstGeom>
                      <a:solidFill>
                        <a:schemeClr val="bg1"/>
                      </a:solidFill>
                      <a:ln>
                        <a:noFill/>
                      </a:ln>
                      <a:effectLst/>
                    </p:spPr>
                  </p:pic>
                </p:oleObj>
              </mc:Fallback>
            </mc:AlternateContent>
          </a:graphicData>
        </a:graphic>
      </p:graphicFrame>
      <p:sp>
        <p:nvSpPr>
          <p:cNvPr id="16" name="Line 13"/>
          <p:cNvSpPr>
            <a:spLocks noChangeShapeType="1"/>
          </p:cNvSpPr>
          <p:nvPr/>
        </p:nvSpPr>
        <p:spPr bwMode="auto">
          <a:xfrm flipV="1">
            <a:off x="3058241" y="2080927"/>
            <a:ext cx="2699919" cy="266038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12209">
              <a:defRPr/>
            </a:pPr>
            <a:endParaRPr lang="en-US" sz="2846">
              <a:cs typeface="Times New Roman" pitchFamily="18" charset="0"/>
            </a:endParaRPr>
          </a:p>
        </p:txBody>
      </p:sp>
      <p:sp>
        <p:nvSpPr>
          <p:cNvPr id="17" name="Rectangle 1029"/>
          <p:cNvSpPr>
            <a:spLocks noChangeArrowheads="1"/>
          </p:cNvSpPr>
          <p:nvPr/>
        </p:nvSpPr>
        <p:spPr bwMode="auto">
          <a:xfrm>
            <a:off x="3050814" y="5204473"/>
            <a:ext cx="7440446" cy="868212"/>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490" tIns="39539" rIns="80490" bIns="39539">
            <a:spAutoFit/>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812209">
              <a:lnSpc>
                <a:spcPct val="90000"/>
              </a:lnSpc>
              <a:defRPr/>
            </a:pPr>
            <a:r>
              <a:rPr lang="en-US" altLang="en-US" sz="2846" dirty="0">
                <a:solidFill>
                  <a:srgbClr val="000000"/>
                </a:solidFill>
                <a:cs typeface="Times New Roman" pitchFamily="18" charset="0"/>
              </a:rPr>
              <a:t>A practical problem has many more unknowns but the idea is the same!</a:t>
            </a:r>
          </a:p>
        </p:txBody>
      </p:sp>
    </p:spTree>
    <p:extLst>
      <p:ext uri="{BB962C8B-B14F-4D97-AF65-F5344CB8AC3E}">
        <p14:creationId xmlns:p14="http://schemas.microsoft.com/office/powerpoint/2010/main" val="140846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037D29BF67744493AC767626542B74" ma:contentTypeVersion="8" ma:contentTypeDescription="Create a new document." ma:contentTypeScope="" ma:versionID="9fba13bb70f6fdc0d8881ca83cca6939">
  <xsd:schema xmlns:xsd="http://www.w3.org/2001/XMLSchema" xmlns:xs="http://www.w3.org/2001/XMLSchema" xmlns:p="http://schemas.microsoft.com/office/2006/metadata/properties" xmlns:ns3="e5cbae32-1e56-4ed1-98f0-920e58778960" targetNamespace="http://schemas.microsoft.com/office/2006/metadata/properties" ma:root="true" ma:fieldsID="e0701a60e0df51587e5e07234ec8de35" ns3:_="">
    <xsd:import namespace="e5cbae32-1e56-4ed1-98f0-920e587789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bae32-1e56-4ed1-98f0-920e58778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B10355-A441-4EDA-B44D-7727BD6250AA}">
  <ds:schemaRefs>
    <ds:schemaRef ds:uri="http://schemas.microsoft.com/sharepoint/v3/contenttype/forms"/>
  </ds:schemaRefs>
</ds:datastoreItem>
</file>

<file path=customXml/itemProps2.xml><?xml version="1.0" encoding="utf-8"?>
<ds:datastoreItem xmlns:ds="http://schemas.openxmlformats.org/officeDocument/2006/customXml" ds:itemID="{87E0D81F-FD3B-4692-82F9-CF66C76BDE22}">
  <ds:schemaRef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e5cbae32-1e56-4ed1-98f0-920e58778960"/>
    <ds:schemaRef ds:uri="http://purl.org/dc/dcmitype/"/>
  </ds:schemaRefs>
</ds:datastoreItem>
</file>

<file path=customXml/itemProps3.xml><?xml version="1.0" encoding="utf-8"?>
<ds:datastoreItem xmlns:ds="http://schemas.openxmlformats.org/officeDocument/2006/customXml" ds:itemID="{6538D22B-7418-4B83-9BEF-05CEE3E2A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bae32-1e56-4ed1-98f0-920e58778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21176</TotalTime>
  <Words>1981</Words>
  <Application>Microsoft Office PowerPoint</Application>
  <PresentationFormat>Widescreen</PresentationFormat>
  <Paragraphs>277</Paragraphs>
  <Slides>43</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Arial</vt:lpstr>
      <vt:lpstr>Calibri</vt:lpstr>
      <vt:lpstr>Cambria Math</vt:lpstr>
      <vt:lpstr>Corbel</vt:lpstr>
      <vt:lpstr>Courier New</vt:lpstr>
      <vt:lpstr>Symbol</vt:lpstr>
      <vt:lpstr>Times New Roman</vt:lpstr>
      <vt:lpstr>Wingdings</vt:lpstr>
      <vt:lpstr>Wingdings 2</vt:lpstr>
      <vt:lpstr>Metro</vt:lpstr>
      <vt:lpstr>Equation</vt:lpstr>
      <vt:lpstr>PowerPoint Presentation</vt:lpstr>
      <vt:lpstr>MI Schedule for F21</vt:lpstr>
      <vt:lpstr>1D 2A 3B 4C 5B</vt:lpstr>
      <vt:lpstr>PowerPoint Presentation</vt:lpstr>
      <vt:lpstr>PowerPoint Presentation</vt:lpstr>
      <vt:lpstr>PowerPoint Presentation</vt:lpstr>
      <vt:lpstr>1D Fourier Slice</vt:lpstr>
      <vt:lpstr>Analytic Viewpoint: Forward vs Backprojection</vt:lpstr>
      <vt:lpstr>Algebraic Viewpoint: Sum Game</vt:lpstr>
      <vt:lpstr>Algebraic Viewpoint: Trial &amp; Error</vt:lpstr>
      <vt:lpstr>Taking Weights into Account</vt:lpstr>
      <vt:lpstr>Outline</vt:lpstr>
      <vt:lpstr>Convolution vs Deconv. (Transposed Conv.)</vt:lpstr>
      <vt:lpstr>Generalized: Matrix A &amp; Its Transpose AT</vt:lpstr>
      <vt:lpstr>Backprojection Needed in FBP &amp; Iteration</vt:lpstr>
      <vt:lpstr>Heuristically-derived SART Formula</vt:lpstr>
      <vt:lpstr>PowerPoint Presentation</vt:lpstr>
      <vt:lpstr>Weighted Contributions</vt:lpstr>
      <vt:lpstr>Reconstruction from Sparse Data</vt:lpstr>
      <vt:lpstr>Outline</vt:lpstr>
      <vt:lpstr>Auto-encoder</vt:lpstr>
      <vt:lpstr>U-Net for Denoising &amp; More</vt:lpstr>
      <vt:lpstr>Low-dose CT Denoising: FBP + Network</vt:lpstr>
      <vt:lpstr>Image Preprocessing</vt:lpstr>
      <vt:lpstr>CT Number (HU)</vt:lpstr>
      <vt:lpstr>Examples &amp; Idea (16 Bits?)</vt:lpstr>
      <vt:lpstr>Deep Denoising Results</vt:lpstr>
      <vt:lpstr>GE Medical CT Denoising (RSNA’18)</vt:lpstr>
      <vt:lpstr>PowerPoint Presentation</vt:lpstr>
      <vt:lpstr>Few-view CT</vt:lpstr>
      <vt:lpstr>Outline</vt:lpstr>
      <vt:lpstr>CT Fourier Slide Theorem</vt:lpstr>
      <vt:lpstr>MRI k-Space Theorem</vt:lpstr>
      <vt:lpstr>Sparse-data CT De-artifacts: “LEARN”</vt:lpstr>
      <vt:lpstr>AUTOMAP with O(N^4 ) Complexity</vt:lpstr>
      <vt:lpstr>iCT Network</vt:lpstr>
      <vt:lpstr>iCTNet with O(N^2×N_c ) Complexity</vt:lpstr>
      <vt:lpstr>PowerPoint Presentation</vt:lpstr>
      <vt:lpstr>Our Key Idea: Smart BP with O(N2) Complexity</vt:lpstr>
      <vt:lpstr>Our Key Idea: Smart BP with O(N) Complexity</vt:lpstr>
      <vt:lpstr>Results</vt:lpstr>
      <vt:lpstr>U-net Helps (Combine for Denoising)</vt:lpstr>
      <vt:lpstr>Homework</vt:lpstr>
    </vt:vector>
  </TitlesOfParts>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PowerPoint Template2</dc:title>
  <dc:creator>David Stanley</dc:creator>
  <cp:lastModifiedBy>Wang, Ge</cp:lastModifiedBy>
  <cp:revision>3140</cp:revision>
  <cp:lastPrinted>2012-03-08T21:40:16Z</cp:lastPrinted>
  <dcterms:created xsi:type="dcterms:W3CDTF">2006-10-23T16:36:06Z</dcterms:created>
  <dcterms:modified xsi:type="dcterms:W3CDTF">2021-10-01T16:59:37Z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0x010100AE037D29BF67744493AC767626542B74</vt:lpwstr>
  </property>
</Properties>
</file>