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53"/>
  </p:notesMasterIdLst>
  <p:handoutMasterIdLst>
    <p:handoutMasterId r:id="rId54"/>
  </p:handoutMasterIdLst>
  <p:sldIdLst>
    <p:sldId id="1214" r:id="rId5"/>
    <p:sldId id="1581" r:id="rId6"/>
    <p:sldId id="1569" r:id="rId7"/>
    <p:sldId id="1671" r:id="rId8"/>
    <p:sldId id="1618" r:id="rId9"/>
    <p:sldId id="1662" r:id="rId10"/>
    <p:sldId id="1596" r:id="rId11"/>
    <p:sldId id="1595" r:id="rId12"/>
    <p:sldId id="1597" r:id="rId13"/>
    <p:sldId id="1669" r:id="rId14"/>
    <p:sldId id="1670" r:id="rId15"/>
    <p:sldId id="1672" r:id="rId16"/>
    <p:sldId id="1216" r:id="rId17"/>
    <p:sldId id="1477" r:id="rId18"/>
    <p:sldId id="1481" r:id="rId19"/>
    <p:sldId id="1482" r:id="rId20"/>
    <p:sldId id="1428" r:id="rId21"/>
    <p:sldId id="1478" r:id="rId22"/>
    <p:sldId id="1396" r:id="rId23"/>
    <p:sldId id="1489" r:id="rId24"/>
    <p:sldId id="1397" r:id="rId25"/>
    <p:sldId id="1479" r:id="rId26"/>
    <p:sldId id="1425" r:id="rId27"/>
    <p:sldId id="1220" r:id="rId28"/>
    <p:sldId id="1427" r:id="rId29"/>
    <p:sldId id="1426" r:id="rId30"/>
    <p:sldId id="1431" r:id="rId31"/>
    <p:sldId id="1463" r:id="rId32"/>
    <p:sldId id="1436" r:id="rId33"/>
    <p:sldId id="1432" r:id="rId34"/>
    <p:sldId id="1437" r:id="rId35"/>
    <p:sldId id="1433" r:id="rId36"/>
    <p:sldId id="1484" r:id="rId37"/>
    <p:sldId id="1438" r:id="rId38"/>
    <p:sldId id="1434" r:id="rId39"/>
    <p:sldId id="1494" r:id="rId40"/>
    <p:sldId id="1673" r:id="rId41"/>
    <p:sldId id="1485" r:id="rId42"/>
    <p:sldId id="1440" r:id="rId43"/>
    <p:sldId id="1486" r:id="rId44"/>
    <p:sldId id="1464" r:id="rId45"/>
    <p:sldId id="1465" r:id="rId46"/>
    <p:sldId id="1487" r:id="rId47"/>
    <p:sldId id="1441" r:id="rId48"/>
    <p:sldId id="1442" r:id="rId49"/>
    <p:sldId id="1488" r:id="rId50"/>
    <p:sldId id="1491" r:id="rId51"/>
    <p:sldId id="1674" r:id="rId5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9900FF"/>
    <a:srgbClr val="FF9900"/>
    <a:srgbClr val="33CC33"/>
    <a:srgbClr val="CCFFFF"/>
    <a:srgbClr val="CC0000"/>
    <a:srgbClr val="C5F3FF"/>
    <a:srgbClr val="0033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1" autoAdjust="0"/>
    <p:restoredTop sz="97216" autoAdjust="0"/>
  </p:normalViewPr>
  <p:slideViewPr>
    <p:cSldViewPr snapToGrid="0">
      <p:cViewPr varScale="1">
        <p:scale>
          <a:sx n="56" d="100"/>
          <a:sy n="56" d="100"/>
        </p:scale>
        <p:origin x="38" y="174"/>
      </p:cViewPr>
      <p:guideLst>
        <p:guide orient="horz" pos="2160"/>
        <p:guide pos="3840"/>
      </p:guideLst>
    </p:cSldViewPr>
  </p:slideViewPr>
  <p:outlineViewPr>
    <p:cViewPr>
      <p:scale>
        <a:sx n="33" d="100"/>
        <a:sy n="33" d="100"/>
      </p:scale>
      <p:origin x="0" y="-17622"/>
    </p:cViewPr>
  </p:outlineViewPr>
  <p:notesTextViewPr>
    <p:cViewPr>
      <p:scale>
        <a:sx n="3" d="2"/>
        <a:sy n="3" d="2"/>
      </p:scale>
      <p:origin x="0" y="0"/>
    </p:cViewPr>
  </p:notesTextViewPr>
  <p:sorterViewPr>
    <p:cViewPr varScale="1">
      <p:scale>
        <a:sx n="1" d="1"/>
        <a:sy n="1" d="1"/>
      </p:scale>
      <p:origin x="0" y="-4380"/>
    </p:cViewPr>
  </p:sorterViewPr>
  <p:notesViewPr>
    <p:cSldViewPr snapToGrid="0">
      <p:cViewPr varScale="1">
        <p:scale>
          <a:sx n="68" d="100"/>
          <a:sy n="68" d="100"/>
        </p:scale>
        <p:origin x="3204"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34316-6637-4CE1-9B72-F0CA3A461E32}" type="datetimeFigureOut">
              <a:rPr lang="en-US" smtClean="0"/>
              <a:t>9/12/2021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BF9BD-D9D2-4553-9EC6-6BBB2D7F9AFC}" type="slidenum">
              <a:rPr lang="en-US" smtClean="0"/>
              <a:t>‹#›</a:t>
            </a:fld>
            <a:endParaRPr lang="en-US"/>
          </a:p>
        </p:txBody>
      </p:sp>
    </p:spTree>
    <p:extLst>
      <p:ext uri="{BB962C8B-B14F-4D97-AF65-F5344CB8AC3E}">
        <p14:creationId xmlns:p14="http://schemas.microsoft.com/office/powerpoint/2010/main" val="154511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30534E-9FB8-46AE-8E3B-5675B268AE6A}" type="slidenum">
              <a:rPr lang="en-US"/>
              <a:pPr/>
              <a:t>‹#›</a:t>
            </a:fld>
            <a:endParaRPr lang="en-US"/>
          </a:p>
        </p:txBody>
      </p:sp>
    </p:spTree>
    <p:extLst>
      <p:ext uri="{BB962C8B-B14F-4D97-AF65-F5344CB8AC3E}">
        <p14:creationId xmlns:p14="http://schemas.microsoft.com/office/powerpoint/2010/main" val="3913618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since Professor Wang has a conference today</a:t>
            </a:r>
            <a:r>
              <a:rPr lang="en-US" baseline="0" dirty="0"/>
              <a:t> out of town</a:t>
            </a:r>
            <a:r>
              <a:rPr lang="en-US" dirty="0"/>
              <a:t>, I will give this hands-on introduction</a:t>
            </a:r>
            <a:r>
              <a:rPr lang="en-US" baseline="0" dirty="0"/>
              <a:t> based on this PPT we prepared together. As he mentioned last time,</a:t>
            </a:r>
            <a:r>
              <a:rPr lang="en-US" dirty="0"/>
              <a:t> we will have deep learning final projects by the end of the semester. Tentatively, we will have five lectures on deep learning hands-on,</a:t>
            </a:r>
            <a:r>
              <a:rPr lang="en-US" baseline="0" dirty="0"/>
              <a:t> including this one</a:t>
            </a:r>
            <a:r>
              <a:rPr lang="en-US" dirty="0"/>
              <a:t>.</a:t>
            </a:r>
          </a:p>
        </p:txBody>
      </p:sp>
      <p:sp>
        <p:nvSpPr>
          <p:cNvPr id="4" name="Slide Number Placeholder 3"/>
          <p:cNvSpPr>
            <a:spLocks noGrp="1"/>
          </p:cNvSpPr>
          <p:nvPr>
            <p:ph type="sldNum" sz="quarter" idx="5"/>
          </p:nvPr>
        </p:nvSpPr>
        <p:spPr/>
        <p:txBody>
          <a:bodyPr/>
          <a:lstStyle/>
          <a:p>
            <a:fld id="{9F30534E-9FB8-46AE-8E3B-5675B268AE6A}" type="slidenum">
              <a:rPr lang="en-US" smtClean="0"/>
              <a:pPr/>
              <a:t>1</a:t>
            </a:fld>
            <a:endParaRPr lang="en-US"/>
          </a:p>
        </p:txBody>
      </p:sp>
    </p:spTree>
    <p:extLst>
      <p:ext uri="{BB962C8B-B14F-4D97-AF65-F5344CB8AC3E}">
        <p14:creationId xmlns:p14="http://schemas.microsoft.com/office/powerpoint/2010/main" val="194821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3</a:t>
            </a:fld>
            <a:endParaRPr lang="en-US"/>
          </a:p>
        </p:txBody>
      </p:sp>
    </p:spTree>
    <p:extLst>
      <p:ext uri="{BB962C8B-B14F-4D97-AF65-F5344CB8AC3E}">
        <p14:creationId xmlns:p14="http://schemas.microsoft.com/office/powerpoint/2010/main" val="273898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since Professor Wang has a conference today</a:t>
            </a:r>
            <a:r>
              <a:rPr lang="en-US" baseline="0" dirty="0"/>
              <a:t> out of town</a:t>
            </a:r>
            <a:r>
              <a:rPr lang="en-US" dirty="0"/>
              <a:t>, I will give this hands-on introduction</a:t>
            </a:r>
            <a:r>
              <a:rPr lang="en-US" baseline="0" dirty="0"/>
              <a:t> based on this PPT we prepared together. As he mentioned last time,</a:t>
            </a:r>
            <a:r>
              <a:rPr lang="en-US" dirty="0"/>
              <a:t> we will have deep learning final projects by the end of the semester. Tentatively, we will have five lectures on deep learning hands-on,</a:t>
            </a:r>
            <a:r>
              <a:rPr lang="en-US" baseline="0" dirty="0"/>
              <a:t> including this one</a:t>
            </a:r>
            <a:r>
              <a:rPr lang="en-US" dirty="0"/>
              <a:t>.</a:t>
            </a:r>
          </a:p>
        </p:txBody>
      </p:sp>
      <p:sp>
        <p:nvSpPr>
          <p:cNvPr id="4" name="Slide Number Placeholder 3"/>
          <p:cNvSpPr>
            <a:spLocks noGrp="1"/>
          </p:cNvSpPr>
          <p:nvPr>
            <p:ph type="sldNum" sz="quarter" idx="5"/>
          </p:nvPr>
        </p:nvSpPr>
        <p:spPr/>
        <p:txBody>
          <a:bodyPr/>
          <a:lstStyle/>
          <a:p>
            <a:fld id="{9F30534E-9FB8-46AE-8E3B-5675B268AE6A}" type="slidenum">
              <a:rPr lang="en-US" smtClean="0"/>
              <a:pPr/>
              <a:t>12</a:t>
            </a:fld>
            <a:endParaRPr lang="en-US"/>
          </a:p>
        </p:txBody>
      </p:sp>
    </p:spTree>
    <p:extLst>
      <p:ext uri="{BB962C8B-B14F-4D97-AF65-F5344CB8AC3E}">
        <p14:creationId xmlns:p14="http://schemas.microsoft.com/office/powerpoint/2010/main" val="194821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is a high level, object-oriented and relatively simple programming language.</a:t>
            </a:r>
          </a:p>
        </p:txBody>
      </p:sp>
      <p:sp>
        <p:nvSpPr>
          <p:cNvPr id="4" name="Slide Number Placeholder 3"/>
          <p:cNvSpPr>
            <a:spLocks noGrp="1"/>
          </p:cNvSpPr>
          <p:nvPr>
            <p:ph type="sldNum" sz="quarter" idx="5"/>
          </p:nvPr>
        </p:nvSpPr>
        <p:spPr/>
        <p:txBody>
          <a:bodyPr/>
          <a:lstStyle/>
          <a:p>
            <a:fld id="{9F30534E-9FB8-46AE-8E3B-5675B268AE6A}" type="slidenum">
              <a:rPr lang="en-US" smtClean="0"/>
              <a:pPr/>
              <a:t>13</a:t>
            </a:fld>
            <a:endParaRPr lang="en-US"/>
          </a:p>
        </p:txBody>
      </p:sp>
    </p:spTree>
    <p:extLst>
      <p:ext uri="{BB962C8B-B14F-4D97-AF65-F5344CB8AC3E}">
        <p14:creationId xmlns:p14="http://schemas.microsoft.com/office/powerpoint/2010/main" val="158112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30534E-9FB8-46AE-8E3B-5675B268AE6A}" type="slidenum">
              <a:rPr lang="en-US" smtClean="0"/>
              <a:pPr/>
              <a:t>14</a:t>
            </a:fld>
            <a:endParaRPr lang="en-US"/>
          </a:p>
        </p:txBody>
      </p:sp>
    </p:spTree>
    <p:extLst>
      <p:ext uri="{BB962C8B-B14F-4D97-AF65-F5344CB8AC3E}">
        <p14:creationId xmlns:p14="http://schemas.microsoft.com/office/powerpoint/2010/main" val="164660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Code shows bmed6590_medical_imaging as directory name, but instructions list bmed6590medical_imaging (missing underscore) as name. Just ensure consistency</a:t>
            </a:r>
          </a:p>
        </p:txBody>
      </p:sp>
      <p:sp>
        <p:nvSpPr>
          <p:cNvPr id="4" name="Slide Number Placeholder 3"/>
          <p:cNvSpPr>
            <a:spLocks noGrp="1"/>
          </p:cNvSpPr>
          <p:nvPr>
            <p:ph type="sldNum" sz="quarter" idx="5"/>
          </p:nvPr>
        </p:nvSpPr>
        <p:spPr/>
        <p:txBody>
          <a:bodyPr/>
          <a:lstStyle/>
          <a:p>
            <a:fld id="{9F30534E-9FB8-46AE-8E3B-5675B268AE6A}" type="slidenum">
              <a:rPr lang="en-US" smtClean="0"/>
              <a:pPr/>
              <a:t>42</a:t>
            </a:fld>
            <a:endParaRPr lang="en-US"/>
          </a:p>
        </p:txBody>
      </p:sp>
    </p:spTree>
    <p:extLst>
      <p:ext uri="{BB962C8B-B14F-4D97-AF65-F5344CB8AC3E}">
        <p14:creationId xmlns:p14="http://schemas.microsoft.com/office/powerpoint/2010/main" val="83054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Normalize function is defined, but never run on </a:t>
            </a:r>
            <a:r>
              <a:rPr lang="en-US" dirty="0" err="1"/>
              <a:t>img</a:t>
            </a:r>
            <a:r>
              <a:rPr lang="en-US" dirty="0"/>
              <a:t>. Shouldn’t code include:</a:t>
            </a:r>
          </a:p>
          <a:p>
            <a:r>
              <a:rPr lang="en-US" dirty="0" err="1"/>
              <a:t>img</a:t>
            </a:r>
            <a:r>
              <a:rPr lang="en-US" dirty="0"/>
              <a:t> = normalize(</a:t>
            </a:r>
            <a:r>
              <a:rPr lang="en-US" dirty="0" err="1"/>
              <a:t>img</a:t>
            </a:r>
            <a:r>
              <a:rPr lang="en-US" dirty="0"/>
              <a:t>)</a:t>
            </a:r>
          </a:p>
        </p:txBody>
      </p:sp>
      <p:sp>
        <p:nvSpPr>
          <p:cNvPr id="4" name="Slide Number Placeholder 3"/>
          <p:cNvSpPr>
            <a:spLocks noGrp="1"/>
          </p:cNvSpPr>
          <p:nvPr>
            <p:ph type="sldNum" sz="quarter" idx="5"/>
          </p:nvPr>
        </p:nvSpPr>
        <p:spPr/>
        <p:txBody>
          <a:bodyPr/>
          <a:lstStyle/>
          <a:p>
            <a:fld id="{9F30534E-9FB8-46AE-8E3B-5675B268AE6A}" type="slidenum">
              <a:rPr lang="en-US" smtClean="0"/>
              <a:pPr/>
              <a:t>45</a:t>
            </a:fld>
            <a:endParaRPr lang="en-US"/>
          </a:p>
        </p:txBody>
      </p:sp>
    </p:spTree>
    <p:extLst>
      <p:ext uri="{BB962C8B-B14F-4D97-AF65-F5344CB8AC3E}">
        <p14:creationId xmlns:p14="http://schemas.microsoft.com/office/powerpoint/2010/main" val="251417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70BB656-96AB-4B78-8EA5-C82FE78C7608}" type="datetime1">
              <a:rPr lang="en-US" smtClean="0"/>
              <a:t>9/12/2021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A09340-0AFB-4924-A558-5568C0609C8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37177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ACAD0C-DDA8-41F8-B355-8FC9FC1D91D6}"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FABA215-C6CD-4E2F-96B1-2280DCFBB8B3}" type="slidenum">
              <a:rPr lang="en-US" smtClean="0"/>
              <a:pPr>
                <a:defRPr/>
              </a:pPr>
              <a:t>‹#›</a:t>
            </a:fld>
            <a:endParaRPr lang="en-US"/>
          </a:p>
        </p:txBody>
      </p:sp>
    </p:spTree>
    <p:extLst>
      <p:ext uri="{BB962C8B-B14F-4D97-AF65-F5344CB8AC3E}">
        <p14:creationId xmlns:p14="http://schemas.microsoft.com/office/powerpoint/2010/main" val="234664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4"/>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C40C58-476B-4006-B784-E343E3609029}"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8083724-F38A-4329-8323-400DF434F34B}" type="slidenum">
              <a:rPr lang="en-US" smtClean="0"/>
              <a:pPr>
                <a:defRPr/>
              </a:pPr>
              <a:t>‹#›</a:t>
            </a:fld>
            <a:endParaRPr lang="en-US"/>
          </a:p>
        </p:txBody>
      </p:sp>
    </p:spTree>
    <p:extLst>
      <p:ext uri="{BB962C8B-B14F-4D97-AF65-F5344CB8AC3E}">
        <p14:creationId xmlns:p14="http://schemas.microsoft.com/office/powerpoint/2010/main" val="18630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426464"/>
          </a:xfrm>
          <a:solidFill>
            <a:schemeClr val="accent4">
              <a:lumMod val="20000"/>
              <a:lumOff val="80000"/>
            </a:schemeClr>
          </a:solidFill>
        </p:spPr>
        <p:txBody>
          <a:bodyPr anchor="ctr"/>
          <a:lstStyle>
            <a:lvl1pPr>
              <a:defRPr sz="4400"/>
            </a:lvl1pPr>
          </a:lstStyle>
          <a:p>
            <a:r>
              <a:rPr kumimoji="0" lang="en-US" dirty="0"/>
              <a:t>Click to Edit Master Title Style</a:t>
            </a:r>
          </a:p>
        </p:txBody>
      </p:sp>
      <p:sp>
        <p:nvSpPr>
          <p:cNvPr id="3" name="Content Placeholder 2"/>
          <p:cNvSpPr>
            <a:spLocks noGrp="1"/>
          </p:cNvSpPr>
          <p:nvPr>
            <p:ph idx="1"/>
          </p:nvPr>
        </p:nvSpPr>
        <p:spPr/>
        <p:txBody>
          <a:bodyPr/>
          <a:lstStyle>
            <a:lvl1pPr marL="411480" indent="-342900">
              <a:buFont typeface="Courier New" panose="02070309020205020404" pitchFamily="49" charset="0"/>
              <a:buChar char="o"/>
              <a:defRPr/>
            </a:lvl1pPr>
            <a:lvl2pPr marL="740664" indent="-285750">
              <a:buFont typeface="Courier New" panose="02070309020205020404" pitchFamily="49" charset="0"/>
              <a:buChar char="o"/>
              <a:defRPr/>
            </a:lvl2pPr>
            <a:lvl3pPr marL="996696" indent="-228600">
              <a:buFont typeface="Courier New" panose="02070309020205020404" pitchFamily="49" charset="0"/>
              <a:buChar char="o"/>
              <a:defRPr/>
            </a:lvl3pPr>
            <a:lvl4pPr marL="1261872" indent="-228600">
              <a:buFont typeface="Courier New" panose="02070309020205020404" pitchFamily="49" charset="0"/>
              <a:buChar char="o"/>
              <a:defRPr/>
            </a:lvl4pPr>
            <a:lvl5pPr marL="1481328" indent="-210312">
              <a:buFont typeface="Courier New" panose="02070309020205020404" pitchFamily="49" charset="0"/>
              <a:buChar char="o"/>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2CB4C854-A830-46F9-8731-1A14C89D0846}" type="datetime1">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497C6A27-C62F-4789-8D4F-AF7F735C11DC}" type="slidenum">
              <a:rPr lang="en-US" smtClean="0"/>
              <a:pPr>
                <a:defRPr/>
              </a:pPr>
              <a:t>‹#›</a:t>
            </a:fld>
            <a:endParaRPr lang="en-US" dirty="0"/>
          </a:p>
        </p:txBody>
      </p:sp>
    </p:spTree>
    <p:extLst>
      <p:ext uri="{BB962C8B-B14F-4D97-AF65-F5344CB8AC3E}">
        <p14:creationId xmlns:p14="http://schemas.microsoft.com/office/powerpoint/2010/main" val="421813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4" y="4246568"/>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739A26-BFCB-49C7-BDA3-6C4EAADC5527}" type="datetime1">
              <a:rPr lang="en-US" smtClean="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224DB9F-C2A9-4DA1-8168-14E954073F73}" type="slidenum">
              <a:rPr lang="en-US" smtClean="0"/>
              <a:pPr>
                <a:defRPr/>
              </a:pPr>
              <a:t>‹#›</a:t>
            </a:fld>
            <a:endParaRPr lang="en-US"/>
          </a:p>
        </p:txBody>
      </p:sp>
      <p:sp>
        <p:nvSpPr>
          <p:cNvPr id="7" name="Rectangle 6"/>
          <p:cNvSpPr/>
          <p:nvPr/>
        </p:nvSpPr>
        <p:spPr>
          <a:xfrm>
            <a:off x="484213" y="402269"/>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392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4DAFE1-5DCF-4C10-81B8-B7CC92F60F92}" type="datetime1">
              <a:rPr lang="en-US" smtClean="0"/>
              <a:t>9/12/2021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6E4DA1F-CCFE-42FC-8C6A-1168F5C4F1A0}" type="slidenum">
              <a:rPr lang="en-US" smtClean="0"/>
              <a:pPr>
                <a:defRPr/>
              </a:pPr>
              <a:t>‹#›</a:t>
            </a:fld>
            <a:endParaRPr lang="en-US"/>
          </a:p>
        </p:txBody>
      </p:sp>
      <p:pic>
        <p:nvPicPr>
          <p:cNvPr id="8" name="Picture 7"/>
          <p:cNvPicPr>
            <a:picLocks noChangeAspect="1"/>
          </p:cNvPicPr>
          <p:nvPr userDrawn="1"/>
        </p:nvPicPr>
        <p:blipFill>
          <a:blip r:embed="rId2"/>
          <a:stretch>
            <a:fillRect/>
          </a:stretch>
        </p:blipFill>
        <p:spPr>
          <a:xfrm>
            <a:off x="10939020" y="6446496"/>
            <a:ext cx="520237" cy="335309"/>
          </a:xfrm>
          <a:prstGeom prst="rect">
            <a:avLst/>
          </a:prstGeom>
        </p:spPr>
      </p:pic>
    </p:spTree>
    <p:extLst>
      <p:ext uri="{BB962C8B-B14F-4D97-AF65-F5344CB8AC3E}">
        <p14:creationId xmlns:p14="http://schemas.microsoft.com/office/powerpoint/2010/main" val="37763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F1B744-4202-4B78-8640-C8EB1C667614}" type="datetime1">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69046C9-A841-4F2A-9FD5-0D30883EBC7D}" type="slidenum">
              <a:rPr lang="en-US" smtClean="0"/>
              <a:pPr>
                <a:defRPr/>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13964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1B8773A-30F8-4BFE-9C82-4AED503D8992}" type="datetime1">
              <a:rPr lang="en-US" smtClean="0"/>
              <a:t>9/12/2021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46E770A-854C-46B1-A8DF-99DCD4C291EA}" type="slidenum">
              <a:rPr lang="en-US" smtClean="0"/>
              <a:pPr>
                <a:defRPr/>
              </a:pPr>
              <a:t>‹#›</a:t>
            </a:fld>
            <a:endParaRPr lang="en-US" dirty="0"/>
          </a:p>
        </p:txBody>
      </p:sp>
    </p:spTree>
    <p:extLst>
      <p:ext uri="{BB962C8B-B14F-4D97-AF65-F5344CB8AC3E}">
        <p14:creationId xmlns:p14="http://schemas.microsoft.com/office/powerpoint/2010/main" val="15219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F4151-F107-4210-85EB-AF6F1712F0F0}" type="datetime1">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B4FD61-213A-40C2-9122-0632383D12D8}" type="slidenum">
              <a:rPr lang="en-US" smtClean="0"/>
              <a:pPr>
                <a:defRPr/>
              </a:pPr>
              <a:t>‹#›</a:t>
            </a:fld>
            <a:endParaRPr lang="en-US"/>
          </a:p>
        </p:txBody>
      </p:sp>
    </p:spTree>
    <p:extLst>
      <p:ext uri="{BB962C8B-B14F-4D97-AF65-F5344CB8AC3E}">
        <p14:creationId xmlns:p14="http://schemas.microsoft.com/office/powerpoint/2010/main" val="26452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16DEE-364E-4BA0-AFFE-B3858B53AE08}"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DDC8ED9-5CFF-48E8-9D63-1C87EF331A7A}" type="slidenum">
              <a:rPr lang="en-US" smtClean="0"/>
              <a:pPr>
                <a:defRPr/>
              </a:pPr>
              <a:t>‹#›</a:t>
            </a:fld>
            <a:endParaRPr lang="en-US"/>
          </a:p>
        </p:txBody>
      </p:sp>
    </p:spTree>
    <p:extLst>
      <p:ext uri="{BB962C8B-B14F-4D97-AF65-F5344CB8AC3E}">
        <p14:creationId xmlns:p14="http://schemas.microsoft.com/office/powerpoint/2010/main" val="34720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5"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6"/>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5"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81"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425B349-B583-4A5D-98C2-DCEC0016445A}" type="datetime1">
              <a:rPr lang="en-US" smtClean="0"/>
              <a:t>9/12/2021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pPr>
              <a:defRPr/>
            </a:pPr>
            <a:fld id="{69B8646F-6C54-4D73-BE5F-D7471B73A58F}" type="slidenum">
              <a:rPr lang="en-US" smtClean="0"/>
              <a:pPr>
                <a:defRPr/>
              </a:pPr>
              <a:t>‹#›</a:t>
            </a:fld>
            <a:endParaRPr lang="en-US"/>
          </a:p>
        </p:txBody>
      </p:sp>
    </p:spTree>
    <p:extLst>
      <p:ext uri="{BB962C8B-B14F-4D97-AF65-F5344CB8AC3E}">
        <p14:creationId xmlns:p14="http://schemas.microsoft.com/office/powerpoint/2010/main" val="36933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906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906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80"/>
            <a:ext cx="2844800" cy="365125"/>
          </a:xfrm>
          <a:prstGeom prst="rect">
            <a:avLst/>
          </a:prstGeom>
        </p:spPr>
        <p:txBody>
          <a:bodyPr vert="horz" anchor="b"/>
          <a:lstStyle>
            <a:lvl1pPr algn="l" eaLnBrk="1" latinLnBrk="0" hangingPunct="1">
              <a:defRPr kumimoji="0" sz="1100">
                <a:solidFill>
                  <a:schemeClr val="tx2"/>
                </a:solidFill>
                <a:latin typeface="Arial" panose="020B0604020202020204" pitchFamily="34" charset="0"/>
                <a:cs typeface="Arial" panose="020B0604020202020204" pitchFamily="34" charset="0"/>
              </a:defRPr>
            </a:lvl1pPr>
            <a:extLst/>
          </a:lstStyle>
          <a:p>
            <a:fld id="{83AEBA2D-B4AE-4DD3-A7AC-69EDD2B88F39}" type="datetime1">
              <a:rPr lang="en-US" smtClean="0"/>
              <a:pPr/>
              <a:t>9/12/2021</a:t>
            </a:fld>
            <a:endParaRPr lang="en-US"/>
          </a:p>
        </p:txBody>
      </p:sp>
      <p:sp>
        <p:nvSpPr>
          <p:cNvPr id="3" name="Footer Placeholder 2"/>
          <p:cNvSpPr>
            <a:spLocks noGrp="1"/>
          </p:cNvSpPr>
          <p:nvPr>
            <p:ph type="ftr" sz="quarter" idx="3"/>
          </p:nvPr>
        </p:nvSpPr>
        <p:spPr>
          <a:xfrm>
            <a:off x="1219200" y="6416680"/>
            <a:ext cx="7416800" cy="365125"/>
          </a:xfrm>
          <a:prstGeom prst="rect">
            <a:avLst/>
          </a:prstGeom>
        </p:spPr>
        <p:txBody>
          <a:bodyPr vert="horz" anchor="b"/>
          <a:lstStyle>
            <a:lvl1pPr algn="r" eaLnBrk="1" latinLnBrk="0" hangingPunct="1">
              <a:defRPr kumimoji="0" sz="1100">
                <a:solidFill>
                  <a:schemeClr val="tx2"/>
                </a:solidFill>
                <a:latin typeface="Arial" panose="020B0604020202020204" pitchFamily="34" charset="0"/>
                <a:cs typeface="Arial" panose="020B0604020202020204" pitchFamily="34" charset="0"/>
              </a:defRPr>
            </a:lvl1pPr>
            <a:extLst/>
          </a:lstStyle>
          <a:p>
            <a:endParaRPr lang="en-US"/>
          </a:p>
        </p:txBody>
      </p:sp>
      <p:sp>
        <p:nvSpPr>
          <p:cNvPr id="23" name="Slide Number Placeholder 22"/>
          <p:cNvSpPr>
            <a:spLocks noGrp="1"/>
          </p:cNvSpPr>
          <p:nvPr>
            <p:ph type="sldNum" sz="quarter" idx="4"/>
          </p:nvPr>
        </p:nvSpPr>
        <p:spPr>
          <a:xfrm>
            <a:off x="11480800" y="6416680"/>
            <a:ext cx="609600" cy="365125"/>
          </a:xfrm>
          <a:prstGeom prst="rect">
            <a:avLst/>
          </a:prstGeom>
        </p:spPr>
        <p:txBody>
          <a:bodyPr vert="horz" anchor="b"/>
          <a:lstStyle>
            <a:lvl1pPr algn="l" eaLnBrk="1" latinLnBrk="0" hangingPunct="1">
              <a:defRPr kumimoji="0" sz="1200">
                <a:solidFill>
                  <a:schemeClr val="tx2"/>
                </a:solidFill>
                <a:latin typeface="Arial" panose="020B0604020202020204" pitchFamily="34" charset="0"/>
                <a:cs typeface="Arial" panose="020B0604020202020204" pitchFamily="34" charset="0"/>
              </a:defRPr>
            </a:lvl1pPr>
            <a:extLst/>
          </a:lstStyle>
          <a:p>
            <a:pPr>
              <a:defRPr/>
            </a:pPr>
            <a:r>
              <a:rPr lang="en-US"/>
              <a:t>Slide</a:t>
            </a:r>
            <a:fld id="{088F9C99-2D15-43C9-BB30-1A2892BDD46B}" type="slidenum">
              <a:rPr lang="en-US" smtClean="0"/>
              <a:pPr>
                <a:defRPr/>
              </a:pPr>
              <a:t>‹#›</a:t>
            </a:fld>
            <a:endParaRPr lang="en-US"/>
          </a:p>
        </p:txBody>
      </p:sp>
    </p:spTree>
    <p:extLst>
      <p:ext uri="{BB962C8B-B14F-4D97-AF65-F5344CB8AC3E}">
        <p14:creationId xmlns:p14="http://schemas.microsoft.com/office/powerpoint/2010/main" val="3674472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000" b="1" kern="1200" spc="-100" baseline="0">
          <a:solidFill>
            <a:schemeClr val="tx1"/>
          </a:solidFill>
          <a:latin typeface="Arial" panose="020B0604020202020204" pitchFamily="34" charset="0"/>
          <a:ea typeface="+mj-ea"/>
          <a:cs typeface="Arial" panose="020B0604020202020204" pitchFamily="34" charset="0"/>
        </a:defRPr>
      </a:lvl1pPr>
      <a:extLst/>
    </p:titleStyle>
    <p:bodyStyle>
      <a:lvl1pPr marL="411480" indent="-342900" algn="l" rtl="0" eaLnBrk="1" latinLnBrk="0" hangingPunct="1">
        <a:spcBef>
          <a:spcPts val="700"/>
        </a:spcBef>
        <a:buClrTx/>
        <a:buSzPct val="95000"/>
        <a:buFont typeface="Wingdings" panose="05000000000000000000" pitchFamily="2" charset="2"/>
        <a:buChar char="l"/>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Wingdings" panose="05000000000000000000" pitchFamily="2" charset="2"/>
        <a:buChar char="l"/>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Wingdings" panose="05000000000000000000" pitchFamily="2" charset="2"/>
        <a:buChar char="l"/>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Wingdings" panose="05000000000000000000" pitchFamily="2" charset="2"/>
        <a:buChar char="l"/>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Wingdings" panose="05000000000000000000" pitchFamily="2" charset="2"/>
        <a:buChar char="l"/>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mailto:wangg6@rpi.ed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xieh2@rpi.edu"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youtube.com/watch?v=_uQrJ0TkZl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hmatthes.github.io/pcc/cheatsheets/README.html"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medium.com/@Alibaba_Cloud/mars-matrix-based-universal-distributed-computing-framework-a88909afa4a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vVe648dJOd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wiedec@rpi.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rensselaer.webex.com/meet/wiedec"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harpsightlabs.com/blog/numpy-append/"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n.wikipedia.org/wiki/Halting_problem#Sketch_of_proo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aapm.org/GrandChallenge/LowDoseCT/"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dropbox.com/home/MIMI-F2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8.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441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a:ea typeface="宋体" panose="02010600030101010101" pitchFamily="2" charset="-122"/>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110751"/>
            <a:ext cx="1453662" cy="1382751"/>
          </a:xfrm>
          <a:prstGeom prst="rect">
            <a:avLst/>
          </a:prstGeom>
        </p:spPr>
      </p:pic>
      <p:pic>
        <p:nvPicPr>
          <p:cNvPr id="6" name="Picture 2" descr="lgplogo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10752"/>
            <a:ext cx="6324600" cy="12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 y="4038600"/>
            <a:ext cx="1218324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p:cNvSpPr txBox="1">
            <a:spLocks noChangeArrowheads="1"/>
          </p:cNvSpPr>
          <p:nvPr/>
        </p:nvSpPr>
        <p:spPr bwMode="auto">
          <a:xfrm>
            <a:off x="-8755" y="1493503"/>
            <a:ext cx="12192000" cy="2946802"/>
          </a:xfrm>
          <a:prstGeom prst="rect">
            <a:avLst/>
          </a:prstGeom>
          <a:gradFill>
            <a:gsLst>
              <a:gs pos="0">
                <a:schemeClr val="accent1">
                  <a:lumMod val="5000"/>
                  <a:lumOff val="95000"/>
                </a:schemeClr>
              </a:gs>
              <a:gs pos="83000">
                <a:schemeClr val="bg2"/>
              </a:gs>
              <a:gs pos="100000">
                <a:schemeClr val="bg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0" algn="ctr" eaLnBrk="1" hangingPunct="1">
              <a:spcBef>
                <a:spcPts val="0"/>
              </a:spcBef>
              <a:spcAft>
                <a:spcPts val="600"/>
              </a:spcAft>
              <a:defRPr/>
            </a:pPr>
            <a:r>
              <a:rPr lang="en-US" sz="4600" b="1" dirty="0">
                <a:solidFill>
                  <a:schemeClr val="tx1"/>
                </a:solidFill>
                <a:latin typeface="Arial" panose="020B0604020202020204" pitchFamily="34" charset="0"/>
                <a:ea typeface="ＭＳ Ｐゴシック" pitchFamily="116" charset="-128"/>
                <a:cs typeface="Arial" panose="020B0604020202020204" pitchFamily="34" charset="0"/>
              </a:rPr>
              <a:t>Hands-on 1: Python, Colab, &amp; TensorF</a:t>
            </a:r>
            <a:endParaRPr kumimoji="0" lang="en-US" sz="4600" b="1" i="0" u="none" strike="noStrike" kern="1200" cap="none" spc="0" normalizeH="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endParaRPr>
          </a:p>
          <a:p>
            <a:pPr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Ge Wang, Huidong Xie, Christopher Wiedeman</a:t>
            </a:r>
          </a:p>
          <a:p>
            <a:pPr lvl="0"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AI-based X-ray Imaging System (AXIS) Lab</a:t>
            </a:r>
          </a:p>
          <a:p>
            <a:pPr lvl="0" algn="ctr" eaLnBrk="1" hangingPunct="1">
              <a:spcBef>
                <a:spcPts val="0"/>
              </a:spcBef>
              <a:spcAft>
                <a:spcPts val="60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Rensselaer</a:t>
            </a:r>
            <a:r>
              <a:rPr kumimoji="0" lang="en-US" sz="24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Polytechnic Institute, Troy, New York, USA</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1200"/>
              </a:spcAft>
              <a:buClr>
                <a:srgbClr val="691638"/>
              </a:buClr>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September </a:t>
            </a:r>
            <a:r>
              <a:rPr lang="en-US" sz="2400" noProof="0" dirty="0">
                <a:solidFill>
                  <a:schemeClr val="tx1"/>
                </a:solidFill>
                <a:latin typeface="Arial" panose="020B0604020202020204" pitchFamily="34" charset="0"/>
                <a:cs typeface="Arial" panose="020B0604020202020204" pitchFamily="34" charset="0"/>
              </a:rPr>
              <a:t>10</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2021</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70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Key Points in BP Derivation</a:t>
            </a:r>
          </a:p>
        </p:txBody>
      </p:sp>
      <p:pic>
        <p:nvPicPr>
          <p:cNvPr id="4" name="Picture 3"/>
          <p:cNvPicPr>
            <a:picLocks noChangeAspect="1"/>
          </p:cNvPicPr>
          <p:nvPr/>
        </p:nvPicPr>
        <p:blipFill>
          <a:blip r:embed="rId2"/>
          <a:stretch>
            <a:fillRect/>
          </a:stretch>
        </p:blipFill>
        <p:spPr>
          <a:xfrm>
            <a:off x="2012208" y="3295887"/>
            <a:ext cx="8968740" cy="3132773"/>
          </a:xfrm>
          <a:prstGeom prst="rect">
            <a:avLst/>
          </a:prstGeom>
        </p:spPr>
      </p:pic>
      <p:pic>
        <p:nvPicPr>
          <p:cNvPr id="5" name="Picture 4"/>
          <p:cNvPicPr>
            <a:picLocks noChangeAspect="1"/>
          </p:cNvPicPr>
          <p:nvPr/>
        </p:nvPicPr>
        <p:blipFill>
          <a:blip r:embed="rId3"/>
          <a:stretch>
            <a:fillRect/>
          </a:stretch>
        </p:blipFill>
        <p:spPr>
          <a:xfrm>
            <a:off x="2033977" y="3590110"/>
            <a:ext cx="2043112" cy="1980248"/>
          </a:xfrm>
          <a:prstGeom prst="rect">
            <a:avLst/>
          </a:prstGeom>
        </p:spPr>
      </p:pic>
      <p:pic>
        <p:nvPicPr>
          <p:cNvPr id="6" name="Picture 5"/>
          <p:cNvPicPr>
            <a:picLocks noChangeAspect="1"/>
          </p:cNvPicPr>
          <p:nvPr/>
        </p:nvPicPr>
        <p:blipFill>
          <a:blip r:embed="rId4"/>
          <a:stretch>
            <a:fillRect/>
          </a:stretch>
        </p:blipFill>
        <p:spPr>
          <a:xfrm>
            <a:off x="7689190" y="2982955"/>
            <a:ext cx="3782379" cy="890588"/>
          </a:xfrm>
          <a:prstGeom prst="rect">
            <a:avLst/>
          </a:prstGeom>
        </p:spPr>
      </p:pic>
      <p:pic>
        <p:nvPicPr>
          <p:cNvPr id="7" name="Picture 6"/>
          <p:cNvPicPr>
            <a:picLocks noChangeAspect="1"/>
          </p:cNvPicPr>
          <p:nvPr/>
        </p:nvPicPr>
        <p:blipFill>
          <a:blip r:embed="rId5"/>
          <a:stretch>
            <a:fillRect/>
          </a:stretch>
        </p:blipFill>
        <p:spPr>
          <a:xfrm>
            <a:off x="8658369" y="4186476"/>
            <a:ext cx="2902269" cy="1110616"/>
          </a:xfrm>
          <a:prstGeom prst="rect">
            <a:avLst/>
          </a:prstGeom>
        </p:spPr>
      </p:pic>
      <p:cxnSp>
        <p:nvCxnSpPr>
          <p:cNvPr id="9" name="Straight Arrow Connector 8">
            <a:extLst>
              <a:ext uri="{FF2B5EF4-FFF2-40B4-BE49-F238E27FC236}">
                <a16:creationId xmlns:a16="http://schemas.microsoft.com/office/drawing/2014/main" id="{12305934-8DC6-4D69-BB3A-65FF34958EC3}"/>
              </a:ext>
            </a:extLst>
          </p:cNvPr>
          <p:cNvCxnSpPr>
            <a:stCxn id="21" idx="6"/>
            <a:endCxn id="22" idx="1"/>
          </p:cNvCxnSpPr>
          <p:nvPr/>
        </p:nvCxnSpPr>
        <p:spPr bwMode="auto">
          <a:xfrm flipV="1">
            <a:off x="4608167" y="2388367"/>
            <a:ext cx="1681001" cy="2"/>
          </a:xfrm>
          <a:prstGeom prst="straightConnector1">
            <a:avLst/>
          </a:prstGeom>
          <a:solidFill>
            <a:schemeClr val="accent1"/>
          </a:solidFill>
          <a:ln w="63500" cap="flat" cmpd="sng" algn="ctr">
            <a:solidFill>
              <a:schemeClr val="accent1">
                <a:lumMod val="75000"/>
              </a:schemeClr>
            </a:solidFill>
            <a:prstDash val="solid"/>
            <a:round/>
            <a:headEnd type="none"/>
            <a:tailEnd type="triangle"/>
          </a:ln>
          <a:effectLst/>
        </p:spPr>
      </p:cxnSp>
      <p:cxnSp>
        <p:nvCxnSpPr>
          <p:cNvPr id="10" name="Straight Arrow Connector 9">
            <a:extLst>
              <a:ext uri="{FF2B5EF4-FFF2-40B4-BE49-F238E27FC236}">
                <a16:creationId xmlns:a16="http://schemas.microsoft.com/office/drawing/2014/main" id="{D73C18DF-C4A2-41CA-8626-BBB784FD76E6}"/>
              </a:ext>
            </a:extLst>
          </p:cNvPr>
          <p:cNvCxnSpPr/>
          <p:nvPr/>
        </p:nvCxnSpPr>
        <p:spPr bwMode="auto">
          <a:xfrm>
            <a:off x="7018779" y="2380997"/>
            <a:ext cx="636743" cy="0"/>
          </a:xfrm>
          <a:prstGeom prst="straightConnector1">
            <a:avLst/>
          </a:prstGeom>
          <a:solidFill>
            <a:schemeClr val="accent1"/>
          </a:solidFill>
          <a:ln w="63500" cap="flat" cmpd="sng" algn="ctr">
            <a:solidFill>
              <a:schemeClr val="accent1">
                <a:lumMod val="75000"/>
              </a:schemeClr>
            </a:solidFill>
            <a:prstDash val="solid"/>
            <a:round/>
            <a:headEnd type="none"/>
            <a:tailEnd type="triangle"/>
          </a:ln>
          <a:effectLst/>
        </p:spPr>
      </p:cxnSp>
      <p:grpSp>
        <p:nvGrpSpPr>
          <p:cNvPr id="25" name="Group 24">
            <a:extLst>
              <a:ext uri="{FF2B5EF4-FFF2-40B4-BE49-F238E27FC236}">
                <a16:creationId xmlns:a16="http://schemas.microsoft.com/office/drawing/2014/main" id="{F1EB7568-7526-487F-99F5-4B3CDAF0345D}"/>
              </a:ext>
            </a:extLst>
          </p:cNvPr>
          <p:cNvGrpSpPr/>
          <p:nvPr/>
        </p:nvGrpSpPr>
        <p:grpSpPr>
          <a:xfrm>
            <a:off x="1201164" y="1720687"/>
            <a:ext cx="2550118" cy="968324"/>
            <a:chOff x="2536792" y="1720687"/>
            <a:chExt cx="1214490" cy="968324"/>
          </a:xfrm>
        </p:grpSpPr>
        <p:sp>
          <p:nvSpPr>
            <p:cNvPr id="8" name="Title 1">
              <a:extLst>
                <a:ext uri="{FF2B5EF4-FFF2-40B4-BE49-F238E27FC236}">
                  <a16:creationId xmlns:a16="http://schemas.microsoft.com/office/drawing/2014/main" id="{3E1B4A33-411B-419D-A6BD-49396A9CFEE8}"/>
                </a:ext>
              </a:extLst>
            </p:cNvPr>
            <p:cNvSpPr txBox="1">
              <a:spLocks/>
            </p:cNvSpPr>
            <p:nvPr/>
          </p:nvSpPr>
          <p:spPr bwMode="auto">
            <a:xfrm>
              <a:off x="2536792" y="1720687"/>
              <a:ext cx="1214490" cy="295289"/>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eaLnBrk="1" hangingPunct="1">
                <a:defRPr/>
              </a:pPr>
              <a:r>
                <a:rPr lang="en-US" sz="1600" b="0" i="1" kern="0" dirty="0">
                  <a:solidFill>
                    <a:srgbClr val="000000"/>
                  </a:solidFill>
                  <a:latin typeface="Arial"/>
                  <a:ea typeface="ＭＳ Ｐゴシック"/>
                </a:rPr>
                <a:t>w: Weight</a:t>
              </a:r>
            </a:p>
          </p:txBody>
        </p:sp>
        <p:grpSp>
          <p:nvGrpSpPr>
            <p:cNvPr id="11" name="Group 10">
              <a:extLst>
                <a:ext uri="{FF2B5EF4-FFF2-40B4-BE49-F238E27FC236}">
                  <a16:creationId xmlns:a16="http://schemas.microsoft.com/office/drawing/2014/main" id="{435E7423-EDFB-4615-BB6C-607768FF7C15}"/>
                </a:ext>
              </a:extLst>
            </p:cNvPr>
            <p:cNvGrpSpPr/>
            <p:nvPr/>
          </p:nvGrpSpPr>
          <p:grpSpPr>
            <a:xfrm>
              <a:off x="2566393" y="2390997"/>
              <a:ext cx="1091085" cy="0"/>
              <a:chOff x="4571646" y="4971259"/>
              <a:chExt cx="1340103" cy="0"/>
            </a:xfrm>
          </p:grpSpPr>
          <p:cxnSp>
            <p:nvCxnSpPr>
              <p:cNvPr id="12" name="Straight Connector 11">
                <a:extLst>
                  <a:ext uri="{FF2B5EF4-FFF2-40B4-BE49-F238E27FC236}">
                    <a16:creationId xmlns:a16="http://schemas.microsoft.com/office/drawing/2014/main" id="{6038E9EC-6853-4C28-ABAE-C5548EDDCE51}"/>
                  </a:ext>
                </a:extLst>
              </p:cNvPr>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13" name="Straight Connector 12">
                <a:extLst>
                  <a:ext uri="{FF2B5EF4-FFF2-40B4-BE49-F238E27FC236}">
                    <a16:creationId xmlns:a16="http://schemas.microsoft.com/office/drawing/2014/main" id="{DF8E7EB5-AD1A-489A-A7C0-F2CDC0126D5E}"/>
                  </a:ext>
                </a:extLst>
              </p:cNvPr>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C006F831-DD86-4B87-9F96-DFA17C5B82E7}"/>
                </a:ext>
              </a:extLst>
            </p:cNvPr>
            <p:cNvGrpSpPr/>
            <p:nvPr/>
          </p:nvGrpSpPr>
          <p:grpSpPr>
            <a:xfrm>
              <a:off x="2659646" y="2092982"/>
              <a:ext cx="1091085" cy="0"/>
              <a:chOff x="4571646" y="4971259"/>
              <a:chExt cx="1340103" cy="0"/>
            </a:xfrm>
          </p:grpSpPr>
          <p:cxnSp>
            <p:nvCxnSpPr>
              <p:cNvPr id="15" name="Straight Connector 14">
                <a:extLst>
                  <a:ext uri="{FF2B5EF4-FFF2-40B4-BE49-F238E27FC236}">
                    <a16:creationId xmlns:a16="http://schemas.microsoft.com/office/drawing/2014/main" id="{68D37229-0BF4-4F24-BD7D-CE61B11D75B0}"/>
                  </a:ext>
                </a:extLst>
              </p:cNvPr>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16" name="Straight Connector 15">
                <a:extLst>
                  <a:ext uri="{FF2B5EF4-FFF2-40B4-BE49-F238E27FC236}">
                    <a16:creationId xmlns:a16="http://schemas.microsoft.com/office/drawing/2014/main" id="{A0AB2C09-EEAE-4F07-8E35-1AE0C953D53A}"/>
                  </a:ext>
                </a:extLst>
              </p:cNvPr>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grpSp>
          <p:nvGrpSpPr>
            <p:cNvPr id="17" name="Group 16">
              <a:extLst>
                <a:ext uri="{FF2B5EF4-FFF2-40B4-BE49-F238E27FC236}">
                  <a16:creationId xmlns:a16="http://schemas.microsoft.com/office/drawing/2014/main" id="{16BCF494-A476-4D79-A068-7975C9953253}"/>
                </a:ext>
              </a:extLst>
            </p:cNvPr>
            <p:cNvGrpSpPr/>
            <p:nvPr/>
          </p:nvGrpSpPr>
          <p:grpSpPr>
            <a:xfrm>
              <a:off x="2639768" y="2689011"/>
              <a:ext cx="1091085" cy="0"/>
              <a:chOff x="4571646" y="4971259"/>
              <a:chExt cx="1340103" cy="0"/>
            </a:xfrm>
          </p:grpSpPr>
          <p:cxnSp>
            <p:nvCxnSpPr>
              <p:cNvPr id="18" name="Straight Connector 17">
                <a:extLst>
                  <a:ext uri="{FF2B5EF4-FFF2-40B4-BE49-F238E27FC236}">
                    <a16:creationId xmlns:a16="http://schemas.microsoft.com/office/drawing/2014/main" id="{EB2EC7DA-D162-4978-BA40-0A7519AC80BB}"/>
                  </a:ext>
                </a:extLst>
              </p:cNvPr>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19" name="Straight Connector 18">
                <a:extLst>
                  <a:ext uri="{FF2B5EF4-FFF2-40B4-BE49-F238E27FC236}">
                    <a16:creationId xmlns:a16="http://schemas.microsoft.com/office/drawing/2014/main" id="{277A4463-806B-4AB2-BD1D-FFB01A416364}"/>
                  </a:ext>
                </a:extLst>
              </p:cNvPr>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grpSp>
      <p:sp>
        <p:nvSpPr>
          <p:cNvPr id="20" name="Content Placeholder 2">
            <a:extLst>
              <a:ext uri="{FF2B5EF4-FFF2-40B4-BE49-F238E27FC236}">
                <a16:creationId xmlns:a16="http://schemas.microsoft.com/office/drawing/2014/main" id="{20CA5F49-BBF7-4FD5-9774-D5433C72057E}"/>
              </a:ext>
            </a:extLst>
          </p:cNvPr>
          <p:cNvSpPr txBox="1">
            <a:spLocks/>
          </p:cNvSpPr>
          <p:nvPr/>
        </p:nvSpPr>
        <p:spPr bwMode="auto">
          <a:xfrm>
            <a:off x="7018779" y="1868331"/>
            <a:ext cx="2211806" cy="429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lang="en-US" sz="2000" b="0" i="1" kern="0" dirty="0">
                <a:solidFill>
                  <a:srgbClr val="FF0000"/>
                </a:solidFill>
                <a:latin typeface="Arial"/>
                <a:ea typeface="ＭＳ Ｐゴシック"/>
              </a:rPr>
              <a:t>o: out</a:t>
            </a:r>
          </a:p>
        </p:txBody>
      </p:sp>
      <p:sp>
        <p:nvSpPr>
          <p:cNvPr id="21" name="Flowchart: Or 20">
            <a:extLst>
              <a:ext uri="{FF2B5EF4-FFF2-40B4-BE49-F238E27FC236}">
                <a16:creationId xmlns:a16="http://schemas.microsoft.com/office/drawing/2014/main" id="{F152096C-2CA5-44D4-9C92-E4679B06696A}"/>
              </a:ext>
            </a:extLst>
          </p:cNvPr>
          <p:cNvSpPr/>
          <p:nvPr/>
        </p:nvSpPr>
        <p:spPr bwMode="auto">
          <a:xfrm>
            <a:off x="3701516" y="1935043"/>
            <a:ext cx="906651" cy="906651"/>
          </a:xfrm>
          <a:prstGeom prst="flowChartOr">
            <a:avLst/>
          </a:prstGeom>
          <a:noFill/>
          <a:ln w="1270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i="1" dirty="0" err="1">
              <a:solidFill>
                <a:srgbClr val="000000"/>
              </a:solidFill>
              <a:latin typeface="Arial"/>
              <a:ea typeface="ＭＳ Ｐゴシック"/>
              <a:cs typeface="Times New Roman" pitchFamily="18" charset="0"/>
            </a:endParaRPr>
          </a:p>
        </p:txBody>
      </p:sp>
      <p:sp>
        <p:nvSpPr>
          <p:cNvPr id="22" name="Pentagon 25">
            <a:extLst>
              <a:ext uri="{FF2B5EF4-FFF2-40B4-BE49-F238E27FC236}">
                <a16:creationId xmlns:a16="http://schemas.microsoft.com/office/drawing/2014/main" id="{3028C66F-2DFD-4166-B4AC-2530F4F4573B}"/>
              </a:ext>
            </a:extLst>
          </p:cNvPr>
          <p:cNvSpPr/>
          <p:nvPr/>
        </p:nvSpPr>
        <p:spPr bwMode="auto">
          <a:xfrm>
            <a:off x="6289168" y="2214809"/>
            <a:ext cx="707705" cy="347116"/>
          </a:xfrm>
          <a:prstGeom prst="homePlate">
            <a:avLst/>
          </a:prstGeom>
          <a:noFill/>
          <a:ln w="1270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600" i="1" dirty="0" err="1">
              <a:solidFill>
                <a:srgbClr val="000000"/>
              </a:solidFill>
              <a:latin typeface="Arial"/>
              <a:ea typeface="ＭＳ Ｐゴシック"/>
              <a:cs typeface="Times New Roman" pitchFamily="18" charset="0"/>
            </a:endParaRPr>
          </a:p>
        </p:txBody>
      </p:sp>
      <p:sp>
        <p:nvSpPr>
          <p:cNvPr id="23" name="Content Placeholder 2">
            <a:extLst>
              <a:ext uri="{FF2B5EF4-FFF2-40B4-BE49-F238E27FC236}">
                <a16:creationId xmlns:a16="http://schemas.microsoft.com/office/drawing/2014/main" id="{8E9D1C95-EC78-4F3E-9DD9-953A777AD9AA}"/>
              </a:ext>
            </a:extLst>
          </p:cNvPr>
          <p:cNvSpPr txBox="1">
            <a:spLocks/>
          </p:cNvSpPr>
          <p:nvPr/>
        </p:nvSpPr>
        <p:spPr bwMode="auto">
          <a:xfrm>
            <a:off x="4616024" y="1878132"/>
            <a:ext cx="1346529" cy="429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lang="en-US" sz="2000" b="0" i="1" kern="0" dirty="0">
                <a:solidFill>
                  <a:srgbClr val="FF0000"/>
                </a:solidFill>
                <a:latin typeface="Arial"/>
                <a:ea typeface="ＭＳ Ｐゴシック"/>
              </a:rPr>
              <a:t>s: net</a:t>
            </a:r>
          </a:p>
        </p:txBody>
      </p:sp>
      <p:cxnSp>
        <p:nvCxnSpPr>
          <p:cNvPr id="24" name="Straight Connector 23">
            <a:extLst>
              <a:ext uri="{FF2B5EF4-FFF2-40B4-BE49-F238E27FC236}">
                <a16:creationId xmlns:a16="http://schemas.microsoft.com/office/drawing/2014/main" id="{0D235983-1603-4B4A-B7D7-AF1E256E6B54}"/>
              </a:ext>
            </a:extLst>
          </p:cNvPr>
          <p:cNvCxnSpPr/>
          <p:nvPr/>
        </p:nvCxnSpPr>
        <p:spPr>
          <a:xfrm>
            <a:off x="5696911" y="1533808"/>
            <a:ext cx="0" cy="16253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3CEF0E2-5440-4EA9-88C3-EF1F815EB57B}"/>
              </a:ext>
            </a:extLst>
          </p:cNvPr>
          <p:cNvSpPr/>
          <p:nvPr/>
        </p:nvSpPr>
        <p:spPr>
          <a:xfrm>
            <a:off x="2277507" y="3603901"/>
            <a:ext cx="589190" cy="44367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0D2E89F1-135F-4E97-95C9-50DD148B5275}"/>
              </a:ext>
            </a:extLst>
          </p:cNvPr>
          <p:cNvCxnSpPr>
            <a:cxnSpLocks/>
            <a:stCxn id="26" idx="3"/>
          </p:cNvCxnSpPr>
          <p:nvPr/>
        </p:nvCxnSpPr>
        <p:spPr bwMode="auto">
          <a:xfrm>
            <a:off x="2866697" y="3825738"/>
            <a:ext cx="4242803" cy="534768"/>
          </a:xfrm>
          <a:prstGeom prst="straightConnector1">
            <a:avLst/>
          </a:prstGeom>
          <a:solidFill>
            <a:schemeClr val="accent1"/>
          </a:solidFill>
          <a:ln w="63500" cap="flat" cmpd="sng" algn="ctr">
            <a:solidFill>
              <a:srgbClr val="FF0000"/>
            </a:solidFill>
            <a:prstDash val="solid"/>
            <a:round/>
            <a:headEnd type="none"/>
            <a:tailEnd type="triangle"/>
          </a:ln>
          <a:effectLst/>
        </p:spPr>
      </p:cxnSp>
    </p:spTree>
    <p:extLst>
      <p:ext uri="{BB962C8B-B14F-4D97-AF65-F5344CB8AC3E}">
        <p14:creationId xmlns:p14="http://schemas.microsoft.com/office/powerpoint/2010/main" val="603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275" y="-1"/>
            <a:ext cx="11601450" cy="6858001"/>
          </a:xfrm>
          <a:prstGeom prst="rect">
            <a:avLst/>
          </a:prstGeom>
        </p:spPr>
      </p:pic>
      <p:sp>
        <p:nvSpPr>
          <p:cNvPr id="3" name="Rectangle 2">
            <a:extLst>
              <a:ext uri="{FF2B5EF4-FFF2-40B4-BE49-F238E27FC236}">
                <a16:creationId xmlns:a16="http://schemas.microsoft.com/office/drawing/2014/main" id="{C701CF4E-432A-42A3-8E5A-F2ECAC2BEE31}"/>
              </a:ext>
            </a:extLst>
          </p:cNvPr>
          <p:cNvSpPr/>
          <p:nvPr/>
        </p:nvSpPr>
        <p:spPr>
          <a:xfrm>
            <a:off x="2499008" y="0"/>
            <a:ext cx="2936276" cy="44367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BC4388F-DE3E-4C3D-AA78-3EF7B0487FC4}"/>
              </a:ext>
            </a:extLst>
          </p:cNvPr>
          <p:cNvSpPr/>
          <p:nvPr/>
        </p:nvSpPr>
        <p:spPr>
          <a:xfrm>
            <a:off x="447761" y="777145"/>
            <a:ext cx="4482048" cy="44367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156133-1456-4B8A-9CFB-397C7CEEB695}"/>
              </a:ext>
            </a:extLst>
          </p:cNvPr>
          <p:cNvSpPr/>
          <p:nvPr/>
        </p:nvSpPr>
        <p:spPr>
          <a:xfrm>
            <a:off x="3194260" y="2269908"/>
            <a:ext cx="4353800" cy="44367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9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441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a:ea typeface="宋体" panose="02010600030101010101" pitchFamily="2" charset="-122"/>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110751"/>
            <a:ext cx="1453662" cy="1382751"/>
          </a:xfrm>
          <a:prstGeom prst="rect">
            <a:avLst/>
          </a:prstGeom>
        </p:spPr>
      </p:pic>
      <p:pic>
        <p:nvPicPr>
          <p:cNvPr id="6" name="Picture 2" descr="lgplogo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10752"/>
            <a:ext cx="6324600" cy="12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 y="4038600"/>
            <a:ext cx="1218324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txBox="1">
            <a:spLocks noChangeArrowheads="1"/>
          </p:cNvSpPr>
          <p:nvPr/>
        </p:nvSpPr>
        <p:spPr bwMode="auto">
          <a:xfrm>
            <a:off x="-8755" y="1546599"/>
            <a:ext cx="12192000" cy="2893706"/>
          </a:xfrm>
          <a:prstGeom prst="rect">
            <a:avLst/>
          </a:prstGeom>
          <a:gradFill>
            <a:gsLst>
              <a:gs pos="0">
                <a:schemeClr val="accent1">
                  <a:lumMod val="5000"/>
                  <a:lumOff val="95000"/>
                </a:schemeClr>
              </a:gs>
              <a:gs pos="83000">
                <a:schemeClr val="bg2"/>
              </a:gs>
              <a:gs pos="100000">
                <a:schemeClr val="bg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0" algn="ctr" eaLnBrk="1" hangingPunct="1">
              <a:spcBef>
                <a:spcPts val="0"/>
              </a:spcBef>
              <a:spcAft>
                <a:spcPts val="0"/>
              </a:spcAft>
              <a:defRPr/>
            </a:pPr>
            <a:r>
              <a:rPr kumimoji="0" lang="en-US" altLang="zh-CN" sz="46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rPr>
              <a:t>Python, Colab</a:t>
            </a:r>
            <a:r>
              <a:rPr lang="en-US" altLang="zh-CN" sz="4600" b="1" dirty="0">
                <a:solidFill>
                  <a:schemeClr val="tx1"/>
                </a:solidFill>
                <a:latin typeface="Arial" panose="020B0604020202020204" pitchFamily="34" charset="0"/>
                <a:ea typeface="ＭＳ Ｐゴシック" pitchFamily="116" charset="-128"/>
                <a:cs typeface="Arial" panose="020B0604020202020204" pitchFamily="34" charset="0"/>
              </a:rPr>
              <a:t>, </a:t>
            </a:r>
            <a:r>
              <a:rPr kumimoji="0" lang="en-US" altLang="zh-CN" sz="46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rPr>
              <a:t>Tensor</a:t>
            </a:r>
            <a:r>
              <a:rPr lang="en-US" altLang="zh-CN" sz="4600" b="1" dirty="0">
                <a:solidFill>
                  <a:schemeClr val="tx1"/>
                </a:solidFill>
                <a:latin typeface="Arial" panose="020B0604020202020204" pitchFamily="34" charset="0"/>
                <a:ea typeface="ＭＳ Ｐゴシック" pitchFamily="116" charset="-128"/>
                <a:cs typeface="Arial" panose="020B0604020202020204" pitchFamily="34" charset="0"/>
              </a:rPr>
              <a:t>Flow, &amp;</a:t>
            </a:r>
          </a:p>
          <a:p>
            <a:pPr lvl="0" algn="ctr" eaLnBrk="1" hangingPunct="1">
              <a:spcBef>
                <a:spcPts val="0"/>
              </a:spcBef>
              <a:spcAft>
                <a:spcPts val="0"/>
              </a:spcAft>
              <a:defRPr/>
            </a:pPr>
            <a:r>
              <a:rPr kumimoji="0" lang="en-US" sz="46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rPr>
              <a:t>MNIST</a:t>
            </a:r>
            <a:r>
              <a:rPr kumimoji="0" lang="en-US" sz="4600" b="1" i="0" u="none" strike="noStrike" kern="1200" cap="none" spc="0" normalizeH="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rPr>
              <a:t> Example</a:t>
            </a:r>
          </a:p>
          <a:p>
            <a:pPr lvl="0"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Christopher Wiedeman,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Huidong Xie</a:t>
            </a:r>
            <a:r>
              <a:rPr lang="en-US" sz="2400" dirty="0">
                <a:solidFill>
                  <a:schemeClr val="tx1"/>
                </a:solidFill>
                <a:latin typeface="Arial" panose="020B0604020202020204" pitchFamily="34" charset="0"/>
                <a:cs typeface="Arial" panose="020B0604020202020204" pitchFamily="34" charset="0"/>
              </a:rPr>
              <a: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and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 Wang</a:t>
            </a:r>
          </a:p>
          <a:p>
            <a:pPr lvl="0" algn="ctr" eaLnBrk="1" hangingPunct="1">
              <a:spcBef>
                <a:spcPts val="0"/>
              </a:spcBef>
              <a:spcAft>
                <a:spcPts val="600"/>
              </a:spcAft>
              <a:defRPr/>
            </a:pPr>
            <a:r>
              <a:rPr lang="en-US" sz="2400" dirty="0">
                <a:solidFill>
                  <a:schemeClr val="tx1"/>
                </a:solidFill>
                <a:latin typeface="Arial" panose="020B0604020202020204" pitchFamily="34" charset="0"/>
                <a:cs typeface="Arial" panose="020B0604020202020204" pitchFamily="34" charset="0"/>
              </a:rPr>
              <a:t>wiedec@rpi.edu,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6"/>
              </a:rPr>
              <a:t>xieh2@rpi.edu</a:t>
            </a:r>
            <a:r>
              <a:rPr lang="en-US" sz="2400" dirty="0">
                <a:solidFill>
                  <a:schemeClr val="tx1"/>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7"/>
              </a:rPr>
              <a:t>wangg6@rpi.edu</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lvl="0" algn="ctr" eaLnBrk="1" hangingPunct="1">
              <a:spcBef>
                <a:spcPts val="0"/>
              </a:spcBef>
              <a:spcAft>
                <a:spcPts val="600"/>
              </a:spcAft>
              <a:defRPr/>
            </a:pPr>
            <a:r>
              <a:rPr lang="en-US" sz="2400" dirty="0">
                <a:solidFill>
                  <a:schemeClr val="tx1"/>
                </a:solidFill>
                <a:latin typeface="Arial" panose="020B0604020202020204" pitchFamily="34" charset="0"/>
                <a:cs typeface="Arial" panose="020B0604020202020204" pitchFamily="34" charset="0"/>
              </a:rPr>
              <a:t>Sept. 10, 2021</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075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Python?</a:t>
            </a:r>
          </a:p>
        </p:txBody>
      </p:sp>
      <p:sp>
        <p:nvSpPr>
          <p:cNvPr id="20" name="Content Placeholder 2">
            <a:extLst>
              <a:ext uri="{FF2B5EF4-FFF2-40B4-BE49-F238E27FC236}">
                <a16:creationId xmlns:a16="http://schemas.microsoft.com/office/drawing/2014/main" id="{0E5C94CA-FD6B-EC40-8F76-F972C13CBB67}"/>
              </a:ext>
            </a:extLst>
          </p:cNvPr>
          <p:cNvSpPr>
            <a:spLocks noGrp="1"/>
          </p:cNvSpPr>
          <p:nvPr>
            <p:ph idx="1"/>
          </p:nvPr>
        </p:nvSpPr>
        <p:spPr>
          <a:xfrm>
            <a:off x="2242580" y="2087686"/>
            <a:ext cx="7706839" cy="3628924"/>
          </a:xfrm>
        </p:spPr>
        <p:txBody>
          <a:bodyPr anchor="ctr">
            <a:noAutofit/>
          </a:bodyPr>
          <a:lstStyle/>
          <a:p>
            <a:pPr>
              <a:buFont typeface="Arial" panose="020B0604020202020204" pitchFamily="34" charset="0"/>
              <a:buChar char="•"/>
            </a:pPr>
            <a:r>
              <a:rPr lang="en-US" sz="3600" dirty="0"/>
              <a:t>High-level, Relatively Simple</a:t>
            </a:r>
          </a:p>
          <a:p>
            <a:pPr>
              <a:buFont typeface="Arial" panose="020B0604020202020204" pitchFamily="34" charset="0"/>
              <a:buChar char="•"/>
            </a:pPr>
            <a:r>
              <a:rPr lang="en-US" sz="3600" dirty="0"/>
              <a:t>Many Libraries/Frameworks</a:t>
            </a:r>
          </a:p>
          <a:p>
            <a:pPr marL="68580" indent="0">
              <a:buNone/>
            </a:pPr>
            <a:r>
              <a:rPr lang="en-US" sz="3600" dirty="0"/>
              <a:t>	(NumPy, TensorFlow, etc.)</a:t>
            </a:r>
          </a:p>
          <a:p>
            <a:pPr>
              <a:buFont typeface="Arial" panose="020B0604020202020204" pitchFamily="34" charset="0"/>
              <a:buChar char="•"/>
            </a:pPr>
            <a:r>
              <a:rPr lang="en-US" sz="3600" dirty="0"/>
              <a:t>A most popular language</a:t>
            </a:r>
          </a:p>
        </p:txBody>
      </p:sp>
    </p:spTree>
    <p:extLst>
      <p:ext uri="{BB962C8B-B14F-4D97-AF65-F5344CB8AC3E}">
        <p14:creationId xmlns:p14="http://schemas.microsoft.com/office/powerpoint/2010/main" val="109932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Tutorial (Optional)</a:t>
            </a:r>
          </a:p>
        </p:txBody>
      </p:sp>
      <p:pic>
        <p:nvPicPr>
          <p:cNvPr id="7" name="Picture 6"/>
          <p:cNvPicPr>
            <a:picLocks noChangeAspect="1"/>
          </p:cNvPicPr>
          <p:nvPr/>
        </p:nvPicPr>
        <p:blipFill>
          <a:blip r:embed="rId3"/>
          <a:stretch>
            <a:fillRect/>
          </a:stretch>
        </p:blipFill>
        <p:spPr>
          <a:xfrm>
            <a:off x="0" y="1499496"/>
            <a:ext cx="7081002" cy="4645395"/>
          </a:xfrm>
          <a:prstGeom prst="rect">
            <a:avLst/>
          </a:prstGeom>
        </p:spPr>
      </p:pic>
      <p:sp>
        <p:nvSpPr>
          <p:cNvPr id="8" name="Rectangle 7"/>
          <p:cNvSpPr/>
          <p:nvPr/>
        </p:nvSpPr>
        <p:spPr>
          <a:xfrm>
            <a:off x="106392" y="6217923"/>
            <a:ext cx="11987842" cy="461665"/>
          </a:xfrm>
          <a:prstGeom prst="rect">
            <a:avLst/>
          </a:prstGeom>
        </p:spPr>
        <p:txBody>
          <a:bodyPr wrap="square">
            <a:spAutoFit/>
          </a:bodyPr>
          <a:lstStyle/>
          <a:p>
            <a:r>
              <a:rPr lang="en-US" dirty="0">
                <a:solidFill>
                  <a:srgbClr val="FF9900"/>
                </a:solidFill>
                <a:hlinkClick r:id="rId4"/>
              </a:rPr>
              <a:t>https://www.youtube.com/watch?v=_uQrJ0TkZlc</a:t>
            </a:r>
            <a:r>
              <a:rPr lang="en-US" dirty="0">
                <a:solidFill>
                  <a:srgbClr val="FF9900"/>
                </a:solidFill>
              </a:rPr>
              <a:t> (6 hours, 12M views) </a:t>
            </a:r>
          </a:p>
        </p:txBody>
      </p:sp>
      <p:pic>
        <p:nvPicPr>
          <p:cNvPr id="9" name="Picture 8"/>
          <p:cNvPicPr>
            <a:picLocks noChangeAspect="1"/>
          </p:cNvPicPr>
          <p:nvPr/>
        </p:nvPicPr>
        <p:blipFill>
          <a:blip r:embed="rId5"/>
          <a:stretch>
            <a:fillRect/>
          </a:stretch>
        </p:blipFill>
        <p:spPr>
          <a:xfrm>
            <a:off x="5299180" y="2262976"/>
            <a:ext cx="6892820" cy="3881915"/>
          </a:xfrm>
          <a:prstGeom prst="rect">
            <a:avLst/>
          </a:prstGeom>
        </p:spPr>
      </p:pic>
    </p:spTree>
    <p:extLst>
      <p:ext uri="{BB962C8B-B14F-4D97-AF65-F5344CB8AC3E}">
        <p14:creationId xmlns:p14="http://schemas.microsoft.com/office/powerpoint/2010/main" val="351773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Cheat Sheet: </a:t>
            </a:r>
            <a:r>
              <a:rPr lang="en-US" sz="3200" dirty="0">
                <a:hlinkClick r:id="rId2"/>
              </a:rPr>
              <a:t>https://ehmatthes.github.io/pcc/cheatsheets/README.html</a:t>
            </a:r>
            <a:r>
              <a:rPr lang="en-US" sz="3200" dirty="0"/>
              <a:t> </a:t>
            </a:r>
            <a:endParaRPr lang="en-US" dirty="0"/>
          </a:p>
        </p:txBody>
      </p:sp>
      <p:pic>
        <p:nvPicPr>
          <p:cNvPr id="5" name="Picture 4"/>
          <p:cNvPicPr>
            <a:picLocks noChangeAspect="1"/>
          </p:cNvPicPr>
          <p:nvPr/>
        </p:nvPicPr>
        <p:blipFill>
          <a:blip r:embed="rId3"/>
          <a:stretch>
            <a:fillRect/>
          </a:stretch>
        </p:blipFill>
        <p:spPr>
          <a:xfrm>
            <a:off x="0" y="1529437"/>
            <a:ext cx="6804965" cy="5198057"/>
          </a:xfrm>
          <a:prstGeom prst="rect">
            <a:avLst/>
          </a:prstGeom>
        </p:spPr>
      </p:pic>
      <p:pic>
        <p:nvPicPr>
          <p:cNvPr id="6" name="Picture 5"/>
          <p:cNvPicPr>
            <a:picLocks noChangeAspect="1"/>
          </p:cNvPicPr>
          <p:nvPr/>
        </p:nvPicPr>
        <p:blipFill>
          <a:blip r:embed="rId4"/>
          <a:stretch>
            <a:fillRect/>
          </a:stretch>
        </p:blipFill>
        <p:spPr>
          <a:xfrm>
            <a:off x="5452092" y="1543100"/>
            <a:ext cx="6739908" cy="5198057"/>
          </a:xfrm>
          <a:prstGeom prst="rect">
            <a:avLst/>
          </a:prstGeom>
        </p:spPr>
      </p:pic>
    </p:spTree>
    <p:extLst>
      <p:ext uri="{BB962C8B-B14F-4D97-AF65-F5344CB8AC3E}">
        <p14:creationId xmlns:p14="http://schemas.microsoft.com/office/powerpoint/2010/main" val="228386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 for Programming</a:t>
            </a:r>
          </a:p>
        </p:txBody>
      </p:sp>
      <p:pic>
        <p:nvPicPr>
          <p:cNvPr id="5" name="Picture 4"/>
          <p:cNvPicPr>
            <a:picLocks noChangeAspect="1"/>
          </p:cNvPicPr>
          <p:nvPr/>
        </p:nvPicPr>
        <p:blipFill>
          <a:blip r:embed="rId2"/>
          <a:stretch>
            <a:fillRect/>
          </a:stretch>
        </p:blipFill>
        <p:spPr>
          <a:xfrm>
            <a:off x="463264" y="2869537"/>
            <a:ext cx="5419725" cy="952500"/>
          </a:xfrm>
          <a:prstGeom prst="rect">
            <a:avLst/>
          </a:prstGeom>
        </p:spPr>
      </p:pic>
      <p:pic>
        <p:nvPicPr>
          <p:cNvPr id="6" name="Picture 5"/>
          <p:cNvPicPr>
            <a:picLocks noChangeAspect="1"/>
          </p:cNvPicPr>
          <p:nvPr/>
        </p:nvPicPr>
        <p:blipFill>
          <a:blip r:embed="rId3"/>
          <a:stretch>
            <a:fillRect/>
          </a:stretch>
        </p:blipFill>
        <p:spPr>
          <a:xfrm>
            <a:off x="468026" y="3820068"/>
            <a:ext cx="5410200" cy="942975"/>
          </a:xfrm>
          <a:prstGeom prst="rect">
            <a:avLst/>
          </a:prstGeom>
        </p:spPr>
      </p:pic>
      <p:pic>
        <p:nvPicPr>
          <p:cNvPr id="7" name="Picture 6"/>
          <p:cNvPicPr>
            <a:picLocks noChangeAspect="1"/>
          </p:cNvPicPr>
          <p:nvPr/>
        </p:nvPicPr>
        <p:blipFill>
          <a:blip r:embed="rId4"/>
          <a:stretch>
            <a:fillRect/>
          </a:stretch>
        </p:blipFill>
        <p:spPr>
          <a:xfrm>
            <a:off x="463264" y="4737165"/>
            <a:ext cx="5414962" cy="952500"/>
          </a:xfrm>
          <a:prstGeom prst="rect">
            <a:avLst/>
          </a:prstGeom>
        </p:spPr>
      </p:pic>
      <p:pic>
        <p:nvPicPr>
          <p:cNvPr id="8" name="Picture 7"/>
          <p:cNvPicPr>
            <a:picLocks noChangeAspect="1"/>
          </p:cNvPicPr>
          <p:nvPr/>
        </p:nvPicPr>
        <p:blipFill>
          <a:blip r:embed="rId5"/>
          <a:stretch>
            <a:fillRect/>
          </a:stretch>
        </p:blipFill>
        <p:spPr>
          <a:xfrm>
            <a:off x="463265" y="5678171"/>
            <a:ext cx="5414962" cy="904875"/>
          </a:xfrm>
          <a:prstGeom prst="rect">
            <a:avLst/>
          </a:prstGeom>
        </p:spPr>
      </p:pic>
      <p:pic>
        <p:nvPicPr>
          <p:cNvPr id="10" name="Picture 9"/>
          <p:cNvPicPr>
            <a:picLocks noChangeAspect="1"/>
          </p:cNvPicPr>
          <p:nvPr/>
        </p:nvPicPr>
        <p:blipFill>
          <a:blip r:embed="rId6"/>
          <a:stretch>
            <a:fillRect/>
          </a:stretch>
        </p:blipFill>
        <p:spPr>
          <a:xfrm>
            <a:off x="6411223" y="2509330"/>
            <a:ext cx="5406966" cy="962025"/>
          </a:xfrm>
          <a:prstGeom prst="rect">
            <a:avLst/>
          </a:prstGeom>
        </p:spPr>
      </p:pic>
      <p:pic>
        <p:nvPicPr>
          <p:cNvPr id="12" name="Picture 11"/>
          <p:cNvPicPr>
            <a:picLocks noChangeAspect="1"/>
          </p:cNvPicPr>
          <p:nvPr/>
        </p:nvPicPr>
        <p:blipFill>
          <a:blip r:embed="rId7"/>
          <a:stretch>
            <a:fillRect/>
          </a:stretch>
        </p:blipFill>
        <p:spPr>
          <a:xfrm>
            <a:off x="6446941" y="3592196"/>
            <a:ext cx="5371248" cy="1362075"/>
          </a:xfrm>
          <a:prstGeom prst="rect">
            <a:avLst/>
          </a:prstGeom>
        </p:spPr>
      </p:pic>
      <p:pic>
        <p:nvPicPr>
          <p:cNvPr id="13" name="Picture 12"/>
          <p:cNvPicPr>
            <a:picLocks noChangeAspect="1"/>
          </p:cNvPicPr>
          <p:nvPr/>
        </p:nvPicPr>
        <p:blipFill>
          <a:blip r:embed="rId8"/>
          <a:stretch>
            <a:fillRect/>
          </a:stretch>
        </p:blipFill>
        <p:spPr>
          <a:xfrm>
            <a:off x="6446941" y="4954271"/>
            <a:ext cx="5371249" cy="1628775"/>
          </a:xfrm>
          <a:prstGeom prst="rect">
            <a:avLst/>
          </a:prstGeom>
        </p:spPr>
      </p:pic>
      <p:pic>
        <p:nvPicPr>
          <p:cNvPr id="14" name="Picture 13"/>
          <p:cNvPicPr>
            <a:picLocks noChangeAspect="1"/>
          </p:cNvPicPr>
          <p:nvPr/>
        </p:nvPicPr>
        <p:blipFill>
          <a:blip r:embed="rId9"/>
          <a:stretch>
            <a:fillRect/>
          </a:stretch>
        </p:blipFill>
        <p:spPr>
          <a:xfrm>
            <a:off x="6411224" y="1566355"/>
            <a:ext cx="5406966" cy="942975"/>
          </a:xfrm>
          <a:prstGeom prst="rect">
            <a:avLst/>
          </a:prstGeom>
        </p:spPr>
      </p:pic>
      <p:sp>
        <p:nvSpPr>
          <p:cNvPr id="15" name="TextBox 14"/>
          <p:cNvSpPr txBox="1"/>
          <p:nvPr/>
        </p:nvSpPr>
        <p:spPr>
          <a:xfrm>
            <a:off x="655473" y="1794057"/>
            <a:ext cx="5030544" cy="707886"/>
          </a:xfrm>
          <a:prstGeom prst="rect">
            <a:avLst/>
          </a:prstGeom>
          <a:noFill/>
        </p:spPr>
        <p:txBody>
          <a:bodyPr wrap="none" rtlCol="0">
            <a:spAutoFit/>
          </a:bodyPr>
          <a:lstStyle/>
          <a:p>
            <a:r>
              <a:rPr lang="en-US" sz="4000" b="1" dirty="0">
                <a:solidFill>
                  <a:srgbClr val="FF0000"/>
                </a:solidFill>
              </a:rPr>
              <a:t>Data</a:t>
            </a:r>
            <a:r>
              <a:rPr lang="en-US" sz="4000" b="1" dirty="0"/>
              <a:t> </a:t>
            </a:r>
            <a:r>
              <a:rPr lang="en-US" sz="4000" b="1" dirty="0">
                <a:solidFill>
                  <a:srgbClr val="009900"/>
                </a:solidFill>
              </a:rPr>
              <a:t>I/O</a:t>
            </a:r>
            <a:r>
              <a:rPr lang="en-US" sz="4000" b="1" dirty="0"/>
              <a:t> </a:t>
            </a:r>
            <a:r>
              <a:rPr lang="en-US" sz="4000" b="1" dirty="0">
                <a:solidFill>
                  <a:srgbClr val="0000FF"/>
                </a:solidFill>
              </a:rPr>
              <a:t>Processing</a:t>
            </a:r>
          </a:p>
        </p:txBody>
      </p:sp>
    </p:spTree>
    <p:extLst>
      <p:ext uri="{BB962C8B-B14F-4D97-AF65-F5344CB8AC3E}">
        <p14:creationId xmlns:p14="http://schemas.microsoft.com/office/powerpoint/2010/main" val="12008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B750-A09E-634A-8268-6420C8101462}"/>
              </a:ext>
            </a:extLst>
          </p:cNvPr>
          <p:cNvSpPr>
            <a:spLocks noGrp="1"/>
          </p:cNvSpPr>
          <p:nvPr>
            <p:ph type="title"/>
          </p:nvPr>
        </p:nvSpPr>
        <p:spPr/>
        <p:txBody>
          <a:bodyPr/>
          <a:lstStyle/>
          <a:p>
            <a:r>
              <a:rPr lang="en-US" dirty="0"/>
              <a:t>Python’s Ecosystem</a:t>
            </a:r>
          </a:p>
        </p:txBody>
      </p:sp>
      <p:sp>
        <p:nvSpPr>
          <p:cNvPr id="5" name="Content Placeholder 4"/>
          <p:cNvSpPr>
            <a:spLocks noGrp="1"/>
          </p:cNvSpPr>
          <p:nvPr>
            <p:ph idx="1"/>
          </p:nvPr>
        </p:nvSpPr>
        <p:spPr>
          <a:xfrm>
            <a:off x="2670355" y="6160348"/>
            <a:ext cx="7879751" cy="636247"/>
          </a:xfrm>
        </p:spPr>
        <p:txBody>
          <a:bodyPr>
            <a:normAutofit fontScale="92500" lnSpcReduction="10000"/>
          </a:bodyPr>
          <a:lstStyle/>
          <a:p>
            <a:pPr marL="68580" indent="0">
              <a:buNone/>
            </a:pPr>
            <a:r>
              <a:rPr lang="en-US" sz="2000" b="0" dirty="0">
                <a:hlinkClick r:id="rId2"/>
              </a:rPr>
              <a:t>https://medium.com/@Alibaba_Cloud/mars-matrix-based-universal-distributed-computing-framework-a88909afa4ac</a:t>
            </a:r>
            <a:r>
              <a:rPr lang="en-US" sz="2000" b="0" dirty="0"/>
              <a:t> </a:t>
            </a:r>
          </a:p>
        </p:txBody>
      </p:sp>
      <p:pic>
        <p:nvPicPr>
          <p:cNvPr id="1026" name="Picture 2" descr="Image for 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659806"/>
            <a:ext cx="5715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9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Jupyter</a:t>
            </a:r>
          </a:p>
        </p:txBody>
      </p:sp>
      <p:pic>
        <p:nvPicPr>
          <p:cNvPr id="5" name="Picture 4"/>
          <p:cNvPicPr>
            <a:picLocks noChangeAspect="1"/>
          </p:cNvPicPr>
          <p:nvPr/>
        </p:nvPicPr>
        <p:blipFill>
          <a:blip r:embed="rId2"/>
          <a:stretch>
            <a:fillRect/>
          </a:stretch>
        </p:blipFill>
        <p:spPr>
          <a:xfrm>
            <a:off x="200834" y="2182917"/>
            <a:ext cx="11790331" cy="3397644"/>
          </a:xfrm>
          <a:prstGeom prst="rect">
            <a:avLst/>
          </a:prstGeom>
        </p:spPr>
      </p:pic>
      <p:pic>
        <p:nvPicPr>
          <p:cNvPr id="7" name="Picture 6"/>
          <p:cNvPicPr>
            <a:picLocks noChangeAspect="1"/>
          </p:cNvPicPr>
          <p:nvPr/>
        </p:nvPicPr>
        <p:blipFill>
          <a:blip r:embed="rId3"/>
          <a:stretch>
            <a:fillRect/>
          </a:stretch>
        </p:blipFill>
        <p:spPr>
          <a:xfrm>
            <a:off x="4608009" y="230018"/>
            <a:ext cx="2975982" cy="966427"/>
          </a:xfrm>
          <a:prstGeom prst="rect">
            <a:avLst/>
          </a:prstGeom>
        </p:spPr>
      </p:pic>
    </p:spTree>
    <p:extLst>
      <p:ext uri="{BB962C8B-B14F-4D97-AF65-F5344CB8AC3E}">
        <p14:creationId xmlns:p14="http://schemas.microsoft.com/office/powerpoint/2010/main" val="422345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26464"/>
          </a:xfrm>
        </p:spPr>
        <p:txBody>
          <a:bodyPr/>
          <a:lstStyle/>
          <a:p>
            <a:r>
              <a:rPr lang="en-US" dirty="0"/>
              <a:t>Jupyter =&gt; Google Colab</a:t>
            </a:r>
          </a:p>
        </p:txBody>
      </p:sp>
      <p:sp>
        <p:nvSpPr>
          <p:cNvPr id="5" name="Content Placeholder 2">
            <a:extLst>
              <a:ext uri="{FF2B5EF4-FFF2-40B4-BE49-F238E27FC236}">
                <a16:creationId xmlns:a16="http://schemas.microsoft.com/office/drawing/2014/main" id="{0A256F97-7B0F-3642-8A9B-C3C2B93F08E1}"/>
              </a:ext>
            </a:extLst>
          </p:cNvPr>
          <p:cNvSpPr>
            <a:spLocks noGrp="1"/>
          </p:cNvSpPr>
          <p:nvPr>
            <p:ph idx="1"/>
          </p:nvPr>
        </p:nvSpPr>
        <p:spPr>
          <a:xfrm>
            <a:off x="590391" y="2056285"/>
            <a:ext cx="10770597" cy="3982205"/>
          </a:xfrm>
        </p:spPr>
        <p:txBody>
          <a:bodyPr anchor="ctr">
            <a:noAutofit/>
          </a:bodyPr>
          <a:lstStyle/>
          <a:p>
            <a:pPr marL="68580" indent="0">
              <a:buNone/>
            </a:pPr>
            <a:r>
              <a:rPr lang="en-US" sz="3200" dirty="0"/>
              <a:t>Jupyter </a:t>
            </a:r>
            <a:r>
              <a:rPr lang="en-US" sz="3200" b="0" dirty="0"/>
              <a:t>is a web-based integrative development environment for notebooks, codes, and data. Namely, a coding environment on the web.</a:t>
            </a:r>
          </a:p>
          <a:p>
            <a:pPr marL="68580" indent="0" algn="just">
              <a:buNone/>
            </a:pPr>
            <a:endParaRPr lang="en-US" sz="3200" dirty="0"/>
          </a:p>
          <a:p>
            <a:pPr marL="68580" indent="0">
              <a:buNone/>
            </a:pPr>
            <a:r>
              <a:rPr lang="en-US" sz="3200" dirty="0"/>
              <a:t>Google Colab </a:t>
            </a:r>
            <a:r>
              <a:rPr lang="en-US" sz="3200" b="0" dirty="0"/>
              <a:t>is a free Jupyter notebook environment that requires no setup and runs entirely on web. It provides free GPU, which is necessary for deep learning.</a:t>
            </a:r>
          </a:p>
        </p:txBody>
      </p:sp>
    </p:spTree>
    <p:extLst>
      <p:ext uri="{BB962C8B-B14F-4D97-AF65-F5344CB8AC3E}">
        <p14:creationId xmlns:p14="http://schemas.microsoft.com/office/powerpoint/2010/main" val="346637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 Schedule for F21</a:t>
            </a:r>
          </a:p>
        </p:txBody>
      </p:sp>
      <p:graphicFrame>
        <p:nvGraphicFramePr>
          <p:cNvPr id="3" name="Table 2"/>
          <p:cNvGraphicFramePr>
            <a:graphicFrameLocks noGrp="1"/>
          </p:cNvGraphicFramePr>
          <p:nvPr>
            <p:extLst>
              <p:ext uri="{D42A27DB-BD31-4B8C-83A1-F6EECF244321}">
                <p14:modId xmlns:p14="http://schemas.microsoft.com/office/powerpoint/2010/main" val="2605879396"/>
              </p:ext>
            </p:extLst>
          </p:nvPr>
        </p:nvGraphicFramePr>
        <p:xfrm>
          <a:off x="992355" y="1539625"/>
          <a:ext cx="10363200" cy="4850384"/>
        </p:xfrm>
        <a:graphic>
          <a:graphicData uri="http://schemas.openxmlformats.org/drawingml/2006/table">
            <a:tbl>
              <a:tblPr firstRow="1" bandRow="1">
                <a:tableStyleId>{5C22544A-7EE6-4342-B048-85BDC9FD1C3A}</a:tableStyleId>
              </a:tblPr>
              <a:tblGrid>
                <a:gridCol w="982431">
                  <a:extLst>
                    <a:ext uri="{9D8B030D-6E8A-4147-A177-3AD203B41FA5}">
                      <a16:colId xmlns:a16="http://schemas.microsoft.com/office/drawing/2014/main" val="1553029894"/>
                    </a:ext>
                  </a:extLst>
                </a:gridCol>
                <a:gridCol w="3681009">
                  <a:extLst>
                    <a:ext uri="{9D8B030D-6E8A-4147-A177-3AD203B41FA5}">
                      <a16:colId xmlns:a16="http://schemas.microsoft.com/office/drawing/2014/main" val="63396358"/>
                    </a:ext>
                  </a:extLst>
                </a:gridCol>
                <a:gridCol w="876727">
                  <a:extLst>
                    <a:ext uri="{9D8B030D-6E8A-4147-A177-3AD203B41FA5}">
                      <a16:colId xmlns:a16="http://schemas.microsoft.com/office/drawing/2014/main" val="977348966"/>
                    </a:ext>
                  </a:extLst>
                </a:gridCol>
                <a:gridCol w="4823033">
                  <a:extLst>
                    <a:ext uri="{9D8B030D-6E8A-4147-A177-3AD203B41FA5}">
                      <a16:colId xmlns:a16="http://schemas.microsoft.com/office/drawing/2014/main" val="2870360462"/>
                    </a:ext>
                  </a:extLst>
                </a:gridCol>
              </a:tblGrid>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Tue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Fri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4700383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08/31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Introduction</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Neuron, Network &amp; Backpropagation</a:t>
                      </a:r>
                    </a:p>
                  </a:txBody>
                  <a:tcPr/>
                </a:tc>
                <a:extLst>
                  <a:ext uri="{0D108BD9-81ED-4DB2-BD59-A6C34878D82A}">
                    <a16:rowId xmlns:a16="http://schemas.microsoft.com/office/drawing/2014/main" val="245347227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09/07</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No Class</a:t>
                      </a: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Hands-on 1: Python,</a:t>
                      </a:r>
                      <a:r>
                        <a:rPr lang="en-US" sz="1400" b="1" baseline="0" dirty="0">
                          <a:solidFill>
                            <a:srgbClr val="0000FF"/>
                          </a:solidFill>
                          <a:effectLst/>
                          <a:latin typeface="Arial" panose="020B0604020202020204" pitchFamily="34" charset="0"/>
                          <a:ea typeface="Calibri" panose="020F0502020204030204" pitchFamily="34" charset="0"/>
                          <a:cs typeface="Arial" panose="020B0604020202020204" pitchFamily="34" charset="0"/>
                        </a:rPr>
                        <a:t> Colab, &amp; TensorF</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6627241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09/14</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Architectures &amp; Training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2: MNIST Classification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593036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09/21</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CT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4340660"/>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10/01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28325062"/>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10/05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3: CT Networks</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10/08</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CT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7359023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MRI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Spin-Echo</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1537940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10/19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K-Space Theorem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MRI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3198821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10/26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FF0000"/>
                          </a:solidFill>
                          <a:effectLst/>
                          <a:latin typeface="Arial" panose="020B0604020202020204" pitchFamily="34" charset="0"/>
                          <a:cs typeface="Arial" panose="020B0604020202020204" pitchFamily="34" charset="0"/>
                        </a:rPr>
                        <a:t>Mid</a:t>
                      </a:r>
                      <a:r>
                        <a:rPr lang="en-US" sz="1400" b="1" kern="1200" baseline="0" dirty="0">
                          <a:solidFill>
                            <a:srgbClr val="FF0000"/>
                          </a:solidFill>
                          <a:effectLst/>
                          <a:latin typeface="Arial" panose="020B0604020202020204" pitchFamily="34" charset="0"/>
                          <a:cs typeface="Arial" panose="020B0604020202020204" pitchFamily="34" charset="0"/>
                        </a:rPr>
                        <a:t> Exam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MRI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45739297"/>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Hands-on 4: MRI Networks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11/05</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59969859"/>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US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4136899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11/16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Optical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Multimodality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99899988"/>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11/23</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5: Image Conversion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11/26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bg1">
                              <a:lumMod val="65000"/>
                            </a:schemeClr>
                          </a:solidFill>
                          <a:effectLst/>
                          <a:latin typeface="Arial" panose="020B0604020202020204" pitchFamily="34" charset="0"/>
                          <a:cs typeface="Arial" panose="020B0604020202020204" pitchFamily="34" charset="0"/>
                        </a:rPr>
                        <a:t>Thanksgiving</a:t>
                      </a:r>
                      <a:endPar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8827018"/>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11/30</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Stability, Interpretability, &amp; Others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0507817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Overview</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FF0000"/>
                          </a:solidFill>
                          <a:effectLst/>
                          <a:latin typeface="Arial" panose="020B0604020202020204" pitchFamily="34" charset="0"/>
                          <a:cs typeface="Arial" panose="020B0604020202020204" pitchFamily="34" charset="0"/>
                        </a:rPr>
                        <a:t>Final Exam</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283347022"/>
                  </a:ext>
                </a:extLst>
              </a:tr>
            </a:tbl>
          </a:graphicData>
        </a:graphic>
      </p:graphicFrame>
      <p:sp>
        <p:nvSpPr>
          <p:cNvPr id="5" name="TextBox 4">
            <a:extLst>
              <a:ext uri="{FF2B5EF4-FFF2-40B4-BE49-F238E27FC236}">
                <a16:creationId xmlns:a16="http://schemas.microsoft.com/office/drawing/2014/main" id="{DBB7FDAE-7540-46E2-AA82-45E539EF2D48}"/>
              </a:ext>
            </a:extLst>
          </p:cNvPr>
          <p:cNvSpPr txBox="1"/>
          <p:nvPr/>
        </p:nvSpPr>
        <p:spPr>
          <a:xfrm>
            <a:off x="1018040" y="6419115"/>
            <a:ext cx="10363200" cy="307777"/>
          </a:xfrm>
          <a:prstGeom prst="rect">
            <a:avLst/>
          </a:prstGeom>
          <a:noFill/>
        </p:spPr>
        <p:txBody>
          <a:bodyPr wrap="square">
            <a:spAutoFit/>
          </a:bodyPr>
          <a:lstStyle/>
          <a:p>
            <a:pPr algn="r"/>
            <a:r>
              <a:rPr lang="en-US" sz="1400" b="1" dirty="0">
                <a:solidFill>
                  <a:srgbClr val="00B050"/>
                </a:solidFill>
              </a:rPr>
              <a:t>Office Hour: Teaching Day 5-6pm: </a:t>
            </a:r>
            <a:r>
              <a:rPr lang="en-US" sz="1400" b="1" dirty="0">
                <a:solidFill>
                  <a:srgbClr val="FF0000"/>
                </a:solidFill>
              </a:rPr>
              <a:t>https://rensselaer.webex.com/meet/wangg6</a:t>
            </a:r>
          </a:p>
        </p:txBody>
      </p:sp>
    </p:spTree>
    <p:extLst>
      <p:ext uri="{BB962C8B-B14F-4D97-AF65-F5344CB8AC3E}">
        <p14:creationId xmlns:p14="http://schemas.microsoft.com/office/powerpoint/2010/main" val="11238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CPU, GPU &amp; TPU</a:t>
            </a:r>
          </a:p>
        </p:txBody>
      </p:sp>
      <p:pic>
        <p:nvPicPr>
          <p:cNvPr id="5" name="Picture 4"/>
          <p:cNvPicPr>
            <a:picLocks noChangeAspect="1"/>
          </p:cNvPicPr>
          <p:nvPr/>
        </p:nvPicPr>
        <p:blipFill>
          <a:blip r:embed="rId2"/>
          <a:stretch>
            <a:fillRect/>
          </a:stretch>
        </p:blipFill>
        <p:spPr>
          <a:xfrm>
            <a:off x="0" y="1476601"/>
            <a:ext cx="8744966" cy="5317112"/>
          </a:xfrm>
          <a:prstGeom prst="rect">
            <a:avLst/>
          </a:prstGeom>
        </p:spPr>
      </p:pic>
      <p:pic>
        <p:nvPicPr>
          <p:cNvPr id="6" name="Picture 5"/>
          <p:cNvPicPr>
            <a:picLocks noChangeAspect="1"/>
          </p:cNvPicPr>
          <p:nvPr/>
        </p:nvPicPr>
        <p:blipFill>
          <a:blip r:embed="rId3"/>
          <a:stretch>
            <a:fillRect/>
          </a:stretch>
        </p:blipFill>
        <p:spPr>
          <a:xfrm>
            <a:off x="9146215" y="1426464"/>
            <a:ext cx="3045785" cy="5431536"/>
          </a:xfrm>
          <a:prstGeom prst="rect">
            <a:avLst/>
          </a:prstGeom>
        </p:spPr>
      </p:pic>
    </p:spTree>
    <p:extLst>
      <p:ext uri="{BB962C8B-B14F-4D97-AF65-F5344CB8AC3E}">
        <p14:creationId xmlns:p14="http://schemas.microsoft.com/office/powerpoint/2010/main" val="2028770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5" name="Content Placeholder 2">
            <a:extLst>
              <a:ext uri="{FF2B5EF4-FFF2-40B4-BE49-F238E27FC236}">
                <a16:creationId xmlns:a16="http://schemas.microsoft.com/office/drawing/2014/main" id="{0E5C94CA-FD6B-EC40-8F76-F972C13CBB67}"/>
              </a:ext>
            </a:extLst>
          </p:cNvPr>
          <p:cNvSpPr>
            <a:spLocks noGrp="1"/>
          </p:cNvSpPr>
          <p:nvPr/>
        </p:nvSpPr>
        <p:spPr>
          <a:xfrm>
            <a:off x="1293905" y="2059136"/>
            <a:ext cx="9592631" cy="3628924"/>
          </a:xfrm>
          <a:prstGeom prst="rect">
            <a:avLst/>
          </a:prstGeom>
        </p:spPr>
        <p:txBody>
          <a:bodyPr vert="horz" anchor="t">
            <a:noAutofit/>
          </a:bodyPr>
          <a:lstStyle>
            <a:lvl1pPr marL="411480" indent="-342900" algn="l" rtl="0" eaLnBrk="1" latinLnBrk="0" hangingPunct="1">
              <a:spcBef>
                <a:spcPts val="700"/>
              </a:spcBef>
              <a:buClrTx/>
              <a:buSzPct val="95000"/>
              <a:buFont typeface="Courier New" panose="02070309020205020404" pitchFamily="49" charset="0"/>
              <a:buChar char="o"/>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Courier New" panose="02070309020205020404" pitchFamily="49" charset="0"/>
              <a:buChar char="o"/>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Courier New" panose="02070309020205020404" pitchFamily="49" charset="0"/>
              <a:buChar char="o"/>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Courier New" panose="02070309020205020404" pitchFamily="49" charset="0"/>
              <a:buChar char="o"/>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Courier New" panose="02070309020205020404" pitchFamily="49" charset="0"/>
              <a:buChar char="o"/>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982980" indent="-914400">
              <a:buAutoNum type="arabicPeriod"/>
            </a:pPr>
            <a:r>
              <a:rPr lang="en-US" dirty="0"/>
              <a:t>Open the Web Browser</a:t>
            </a:r>
          </a:p>
          <a:p>
            <a:pPr marL="982980" indent="-914400">
              <a:buAutoNum type="arabicPeriod"/>
            </a:pPr>
            <a:r>
              <a:rPr lang="en-US" dirty="0"/>
              <a:t>Google “</a:t>
            </a:r>
            <a:r>
              <a:rPr lang="en-US" dirty="0">
                <a:solidFill>
                  <a:srgbClr val="FF0000"/>
                </a:solidFill>
              </a:rPr>
              <a:t>Google Colab</a:t>
            </a:r>
            <a:r>
              <a:rPr lang="en-US" dirty="0"/>
              <a:t>”</a:t>
            </a:r>
          </a:p>
          <a:p>
            <a:pPr marL="982980" indent="-914400">
              <a:buAutoNum type="arabicPeriod"/>
            </a:pPr>
            <a:r>
              <a:rPr lang="en-US" dirty="0"/>
              <a:t>Click the First Link “</a:t>
            </a:r>
            <a:r>
              <a:rPr lang="en-US" dirty="0">
                <a:solidFill>
                  <a:srgbClr val="FF0000"/>
                </a:solidFill>
              </a:rPr>
              <a:t>Getting Started</a:t>
            </a:r>
            <a:r>
              <a:rPr lang="en-US" dirty="0"/>
              <a:t>”;</a:t>
            </a:r>
          </a:p>
          <a:p>
            <a:pPr marL="982980" indent="-914400">
              <a:buAutoNum type="arabicPeriod"/>
            </a:pPr>
            <a:r>
              <a:rPr lang="en-US" dirty="0"/>
              <a:t>On the Upper Left Corner, Click “</a:t>
            </a:r>
            <a:r>
              <a:rPr lang="en-US" dirty="0">
                <a:solidFill>
                  <a:srgbClr val="FF0000"/>
                </a:solidFill>
              </a:rPr>
              <a:t>File-&gt;New Python3 Notebook</a:t>
            </a:r>
            <a:r>
              <a:rPr lang="en-US" dirty="0"/>
              <a:t>” </a:t>
            </a:r>
            <a:r>
              <a:rPr lang="en-US" b="0" dirty="0"/>
              <a:t>(Log into Your Google Account &amp; Use Your Google Drive </a:t>
            </a:r>
            <a:r>
              <a:rPr lang="en-US" b="0" dirty="0">
                <a:solidFill>
                  <a:srgbClr val="009900"/>
                </a:solidFill>
              </a:rPr>
              <a:t>(More Later)</a:t>
            </a:r>
            <a:r>
              <a:rPr lang="en-US" b="0" dirty="0"/>
              <a:t>)</a:t>
            </a:r>
          </a:p>
          <a:p>
            <a:pPr marL="982980" indent="-914400">
              <a:buAutoNum type="arabicPeriod"/>
            </a:pPr>
            <a:r>
              <a:rPr lang="en-US" dirty="0"/>
              <a:t>Ready to Code!</a:t>
            </a:r>
          </a:p>
        </p:txBody>
      </p:sp>
    </p:spTree>
    <p:extLst>
      <p:ext uri="{BB962C8B-B14F-4D97-AF65-F5344CB8AC3E}">
        <p14:creationId xmlns:p14="http://schemas.microsoft.com/office/powerpoint/2010/main" val="168346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Colab</a:t>
            </a:r>
          </a:p>
        </p:txBody>
      </p:sp>
      <p:sp>
        <p:nvSpPr>
          <p:cNvPr id="8" name="Rectangle 7"/>
          <p:cNvSpPr/>
          <p:nvPr/>
        </p:nvSpPr>
        <p:spPr>
          <a:xfrm>
            <a:off x="1814418" y="6257042"/>
            <a:ext cx="9408544" cy="461665"/>
          </a:xfrm>
          <a:prstGeom prst="rect">
            <a:avLst/>
          </a:prstGeom>
        </p:spPr>
        <p:txBody>
          <a:bodyPr wrap="square">
            <a:spAutoFit/>
          </a:bodyPr>
          <a:lstStyle/>
          <a:p>
            <a:r>
              <a:rPr lang="en-US" dirty="0">
                <a:hlinkClick r:id="rId2"/>
              </a:rPr>
              <a:t>https://www.youtube.com/watch?v=vVe648dJOdI</a:t>
            </a:r>
            <a:r>
              <a:rPr lang="en-US" dirty="0"/>
              <a:t> (12 Minutes) </a:t>
            </a:r>
          </a:p>
        </p:txBody>
      </p:sp>
      <p:pic>
        <p:nvPicPr>
          <p:cNvPr id="3" name="Picture 2"/>
          <p:cNvPicPr>
            <a:picLocks noChangeAspect="1"/>
          </p:cNvPicPr>
          <p:nvPr/>
        </p:nvPicPr>
        <p:blipFill>
          <a:blip r:embed="rId3"/>
          <a:stretch>
            <a:fillRect/>
          </a:stretch>
        </p:blipFill>
        <p:spPr>
          <a:xfrm>
            <a:off x="1922591" y="1581732"/>
            <a:ext cx="8346817" cy="4684105"/>
          </a:xfrm>
          <a:prstGeom prst="rect">
            <a:avLst/>
          </a:prstGeom>
        </p:spPr>
      </p:pic>
    </p:spTree>
    <p:extLst>
      <p:ext uri="{BB962C8B-B14F-4D97-AF65-F5344CB8AC3E}">
        <p14:creationId xmlns:p14="http://schemas.microsoft.com/office/powerpoint/2010/main" val="4099931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BCF4-8DBE-D54A-BF10-DD1C56F71536}"/>
              </a:ext>
            </a:extLst>
          </p:cNvPr>
          <p:cNvSpPr>
            <a:spLocks noGrp="1"/>
          </p:cNvSpPr>
          <p:nvPr>
            <p:ph type="title"/>
          </p:nvPr>
        </p:nvSpPr>
        <p:spPr/>
        <p:txBody>
          <a:bodyPr/>
          <a:lstStyle/>
          <a:p>
            <a:r>
              <a:rPr lang="en-US" dirty="0"/>
              <a:t>Python Example</a:t>
            </a:r>
          </a:p>
        </p:txBody>
      </p:sp>
      <p:sp>
        <p:nvSpPr>
          <p:cNvPr id="3" name="Content Placeholder 2">
            <a:extLst>
              <a:ext uri="{FF2B5EF4-FFF2-40B4-BE49-F238E27FC236}">
                <a16:creationId xmlns:a16="http://schemas.microsoft.com/office/drawing/2014/main" id="{CD6C4E81-ABF0-2444-B48C-E6B35DFD60AC}"/>
              </a:ext>
            </a:extLst>
          </p:cNvPr>
          <p:cNvSpPr>
            <a:spLocks noGrp="1"/>
          </p:cNvSpPr>
          <p:nvPr>
            <p:ph idx="1"/>
          </p:nvPr>
        </p:nvSpPr>
        <p:spPr>
          <a:xfrm>
            <a:off x="592094" y="2076859"/>
            <a:ext cx="11269227" cy="4116908"/>
          </a:xfrm>
        </p:spPr>
        <p:txBody>
          <a:bodyPr>
            <a:normAutofit fontScale="85000" lnSpcReduction="10000"/>
          </a:bodyPr>
          <a:lstStyle/>
          <a:p>
            <a:pPr marL="68580" indent="0">
              <a:buNone/>
            </a:pPr>
            <a:r>
              <a:rPr lang="en-US" b="0" dirty="0"/>
              <a:t>name = input("What is your name: ")  </a:t>
            </a:r>
            <a:r>
              <a:rPr lang="en-US" b="0" dirty="0">
                <a:solidFill>
                  <a:srgbClr val="FF9900"/>
                </a:solidFill>
              </a:rPr>
              <a:t># Wait for input</a:t>
            </a:r>
          </a:p>
          <a:p>
            <a:pPr marL="68580" indent="0">
              <a:buNone/>
            </a:pPr>
            <a:r>
              <a:rPr lang="en-US" b="0" dirty="0"/>
              <a:t>print(“Hello ” + name) 			</a:t>
            </a:r>
            <a:r>
              <a:rPr lang="en-US" b="0" dirty="0">
                <a:solidFill>
                  <a:srgbClr val="FF9900"/>
                </a:solidFill>
              </a:rPr>
              <a:t># Print what you typed</a:t>
            </a:r>
          </a:p>
          <a:p>
            <a:pPr marL="68580" indent="0">
              <a:buNone/>
            </a:pPr>
            <a:r>
              <a:rPr lang="en-US" b="0" dirty="0">
                <a:solidFill>
                  <a:schemeClr val="accent4">
                    <a:lumMod val="60000"/>
                    <a:lumOff val="40000"/>
                  </a:schemeClr>
                </a:solidFill>
              </a:rPr>
              <a:t>What is your name: Ge			</a:t>
            </a:r>
            <a:r>
              <a:rPr lang="en-US" b="0" dirty="0">
                <a:solidFill>
                  <a:srgbClr val="FF9900"/>
                </a:solidFill>
              </a:rPr>
              <a:t># Enter my first name</a:t>
            </a:r>
            <a:endParaRPr lang="en-US" b="0" dirty="0">
              <a:solidFill>
                <a:schemeClr val="accent4">
                  <a:lumMod val="60000"/>
                  <a:lumOff val="40000"/>
                </a:schemeClr>
              </a:solidFill>
            </a:endParaRPr>
          </a:p>
          <a:p>
            <a:pPr marL="68580" indent="0">
              <a:buNone/>
            </a:pPr>
            <a:r>
              <a:rPr lang="en-US" b="0" dirty="0">
                <a:solidFill>
                  <a:schemeClr val="accent4">
                    <a:lumMod val="60000"/>
                    <a:lumOff val="40000"/>
                  </a:schemeClr>
                </a:solidFill>
              </a:rPr>
              <a:t>Hello Ge						</a:t>
            </a:r>
            <a:r>
              <a:rPr lang="en-US" b="0" dirty="0">
                <a:solidFill>
                  <a:srgbClr val="FF9900"/>
                </a:solidFill>
              </a:rPr>
              <a:t># Print a phrase</a:t>
            </a:r>
          </a:p>
          <a:p>
            <a:pPr marL="68580" indent="0">
              <a:buNone/>
            </a:pPr>
            <a:endParaRPr lang="en-US" b="0" dirty="0">
              <a:solidFill>
                <a:srgbClr val="FF9900"/>
              </a:solidFill>
            </a:endParaRPr>
          </a:p>
          <a:p>
            <a:pPr marL="68580" indent="0">
              <a:buNone/>
            </a:pPr>
            <a:r>
              <a:rPr lang="en-US" b="0" dirty="0"/>
              <a:t>print(“Bye Covid-19”)	</a:t>
            </a:r>
            <a:r>
              <a:rPr lang="en-US" b="0" dirty="0">
                <a:solidFill>
                  <a:srgbClr val="FF9900"/>
                </a:solidFill>
              </a:rPr>
              <a:t># Print a string “Bye Covid-19”</a:t>
            </a:r>
          </a:p>
          <a:p>
            <a:pPr marL="68580" indent="0">
              <a:buNone/>
            </a:pPr>
            <a:r>
              <a:rPr lang="en-US" b="0" dirty="0">
                <a:solidFill>
                  <a:srgbClr val="00B0F0"/>
                </a:solidFill>
              </a:rPr>
              <a:t>Bye Covid-19		</a:t>
            </a:r>
            <a:r>
              <a:rPr lang="en-US" dirty="0">
                <a:solidFill>
                  <a:srgbClr val="FF9900"/>
                </a:solidFill>
              </a:rPr>
              <a:t># This </a:t>
            </a:r>
            <a:r>
              <a:rPr lang="en-US" dirty="0">
                <a:solidFill>
                  <a:srgbClr val="00B0F0"/>
                </a:solidFill>
              </a:rPr>
              <a:t>color</a:t>
            </a:r>
            <a:r>
              <a:rPr lang="en-US" dirty="0">
                <a:solidFill>
                  <a:srgbClr val="FF9900"/>
                </a:solidFill>
              </a:rPr>
              <a:t> signifies Python input or output</a:t>
            </a:r>
          </a:p>
          <a:p>
            <a:pPr marL="68580" indent="0">
              <a:buNone/>
            </a:pPr>
            <a:r>
              <a:rPr lang="en-US" b="0" dirty="0"/>
              <a:t>print(‘*’ * 10)  		</a:t>
            </a:r>
            <a:r>
              <a:rPr lang="en-US" b="0" dirty="0">
                <a:solidFill>
                  <a:srgbClr val="FF9900"/>
                </a:solidFill>
              </a:rPr>
              <a:t># Repeat * 10 times</a:t>
            </a:r>
          </a:p>
          <a:p>
            <a:pPr marL="68580" indent="0">
              <a:buNone/>
            </a:pPr>
            <a:r>
              <a:rPr lang="en-US" b="0" dirty="0">
                <a:solidFill>
                  <a:srgbClr val="00B0F0"/>
                </a:solidFill>
              </a:rPr>
              <a:t>**********</a:t>
            </a:r>
            <a:endParaRPr lang="en-US" b="0" dirty="0">
              <a:solidFill>
                <a:srgbClr val="FF9900"/>
              </a:solidFill>
            </a:endParaRPr>
          </a:p>
        </p:txBody>
      </p:sp>
    </p:spTree>
    <p:extLst>
      <p:ext uri="{BB962C8B-B14F-4D97-AF65-F5344CB8AC3E}">
        <p14:creationId xmlns:p14="http://schemas.microsoft.com/office/powerpoint/2010/main" val="268127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Example</a:t>
            </a:r>
          </a:p>
        </p:txBody>
      </p:sp>
      <p:sp>
        <p:nvSpPr>
          <p:cNvPr id="5" name="Content Placeholder 2">
            <a:extLst>
              <a:ext uri="{FF2B5EF4-FFF2-40B4-BE49-F238E27FC236}">
                <a16:creationId xmlns:a16="http://schemas.microsoft.com/office/drawing/2014/main" id="{753F3970-C553-F24F-BE34-321ACE90E550}"/>
              </a:ext>
            </a:extLst>
          </p:cNvPr>
          <p:cNvSpPr>
            <a:spLocks noGrp="1"/>
          </p:cNvSpPr>
          <p:nvPr/>
        </p:nvSpPr>
        <p:spPr>
          <a:xfrm>
            <a:off x="579119" y="1622361"/>
            <a:ext cx="11213189" cy="4950372"/>
          </a:xfrm>
          <a:prstGeom prst="rect">
            <a:avLst/>
          </a:prstGeom>
        </p:spPr>
        <p:txBody>
          <a:bodyPr vert="horz" anchor="t">
            <a:noAutofit/>
          </a:bodyPr>
          <a:lstStyle>
            <a:lvl1pPr marL="411480" indent="-342900" algn="l" rtl="0" eaLnBrk="1" latinLnBrk="0" hangingPunct="1">
              <a:spcBef>
                <a:spcPts val="700"/>
              </a:spcBef>
              <a:buClrTx/>
              <a:buSzPct val="95000"/>
              <a:buFont typeface="Courier New" panose="02070309020205020404" pitchFamily="49" charset="0"/>
              <a:buChar char="o"/>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Courier New" panose="02070309020205020404" pitchFamily="49" charset="0"/>
              <a:buChar char="o"/>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Courier New" panose="02070309020205020404" pitchFamily="49" charset="0"/>
              <a:buChar char="o"/>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Courier New" panose="02070309020205020404" pitchFamily="49" charset="0"/>
              <a:buChar char="o"/>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Courier New" panose="02070309020205020404" pitchFamily="49" charset="0"/>
              <a:buChar char="o"/>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b="0" dirty="0"/>
              <a:t>a = 5			</a:t>
            </a:r>
            <a:r>
              <a:rPr lang="en-US" b="0" dirty="0">
                <a:solidFill>
                  <a:srgbClr val="FF9900"/>
                </a:solidFill>
              </a:rPr>
              <a:t># Define variable a</a:t>
            </a:r>
          </a:p>
          <a:p>
            <a:pPr marL="68580" indent="0">
              <a:buNone/>
            </a:pPr>
            <a:r>
              <a:rPr lang="en-US" b="0" dirty="0"/>
              <a:t>b = 4.0			</a:t>
            </a:r>
            <a:r>
              <a:rPr lang="en-US" b="0" dirty="0">
                <a:solidFill>
                  <a:srgbClr val="FF9900"/>
                </a:solidFill>
              </a:rPr>
              <a:t># Define variable b</a:t>
            </a:r>
          </a:p>
          <a:p>
            <a:pPr marL="68580" indent="0">
              <a:buNone/>
            </a:pPr>
            <a:r>
              <a:rPr lang="en-US" b="0" dirty="0"/>
              <a:t>c = a * b**2 		</a:t>
            </a:r>
            <a:r>
              <a:rPr lang="en-US" b="0" dirty="0">
                <a:solidFill>
                  <a:srgbClr val="FF9900"/>
                </a:solidFill>
              </a:rPr>
              <a:t># Compute a * b^2, assign the result to c</a:t>
            </a:r>
          </a:p>
          <a:p>
            <a:pPr marL="68580" indent="0">
              <a:buNone/>
            </a:pPr>
            <a:r>
              <a:rPr lang="en-US" b="0" dirty="0"/>
              <a:t>print(c) 			</a:t>
            </a:r>
            <a:r>
              <a:rPr lang="en-US" b="0" dirty="0">
                <a:solidFill>
                  <a:srgbClr val="FF9900"/>
                </a:solidFill>
              </a:rPr>
              <a:t># Print c</a:t>
            </a:r>
          </a:p>
          <a:p>
            <a:pPr marL="68580" indent="0">
              <a:buNone/>
            </a:pPr>
            <a:r>
              <a:rPr lang="en-US" b="0" dirty="0">
                <a:solidFill>
                  <a:srgbClr val="00B0F0"/>
                </a:solidFill>
              </a:rPr>
              <a:t>80.0	</a:t>
            </a:r>
            <a:r>
              <a:rPr lang="en-US" b="0" dirty="0"/>
              <a:t>			</a:t>
            </a:r>
            <a:r>
              <a:rPr lang="en-US" b="0" dirty="0">
                <a:solidFill>
                  <a:srgbClr val="FF9900"/>
                </a:solidFill>
              </a:rPr>
              <a:t># Data type is float</a:t>
            </a:r>
          </a:p>
        </p:txBody>
      </p:sp>
    </p:spTree>
    <p:extLst>
      <p:ext uri="{BB962C8B-B14F-4D97-AF65-F5344CB8AC3E}">
        <p14:creationId xmlns:p14="http://schemas.microsoft.com/office/powerpoint/2010/main" val="4261801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9E62-3D0D-2A44-BE60-481B48DEA905}"/>
              </a:ext>
            </a:extLst>
          </p:cNvPr>
          <p:cNvSpPr>
            <a:spLocks noGrp="1"/>
          </p:cNvSpPr>
          <p:nvPr>
            <p:ph type="title"/>
          </p:nvPr>
        </p:nvSpPr>
        <p:spPr/>
        <p:txBody>
          <a:bodyPr/>
          <a:lstStyle/>
          <a:p>
            <a:r>
              <a:rPr lang="en-US" dirty="0"/>
              <a:t>Python Example</a:t>
            </a:r>
          </a:p>
        </p:txBody>
      </p:sp>
      <p:sp>
        <p:nvSpPr>
          <p:cNvPr id="3" name="Content Placeholder 2">
            <a:extLst>
              <a:ext uri="{FF2B5EF4-FFF2-40B4-BE49-F238E27FC236}">
                <a16:creationId xmlns:a16="http://schemas.microsoft.com/office/drawing/2014/main" id="{E9AF7E23-2122-6C4D-9524-E8617E4CB6EF}"/>
              </a:ext>
            </a:extLst>
          </p:cNvPr>
          <p:cNvSpPr>
            <a:spLocks noGrp="1"/>
          </p:cNvSpPr>
          <p:nvPr>
            <p:ph idx="1"/>
          </p:nvPr>
        </p:nvSpPr>
        <p:spPr>
          <a:xfrm>
            <a:off x="913714" y="1610386"/>
            <a:ext cx="10871886" cy="4901184"/>
          </a:xfrm>
        </p:spPr>
        <p:txBody>
          <a:bodyPr>
            <a:normAutofit fontScale="92500"/>
          </a:bodyPr>
          <a:lstStyle/>
          <a:p>
            <a:pPr marL="68580" indent="0">
              <a:buNone/>
            </a:pPr>
            <a:r>
              <a:rPr lang="en-US" b="0" dirty="0"/>
              <a:t>name = ‘</a:t>
            </a:r>
            <a:r>
              <a:rPr lang="en-US" b="0" dirty="0" err="1"/>
              <a:t>abcdefg</a:t>
            </a:r>
            <a:r>
              <a:rPr lang="en-US" b="0" dirty="0"/>
              <a:t>'</a:t>
            </a:r>
          </a:p>
          <a:p>
            <a:pPr marL="68580" indent="0">
              <a:buNone/>
            </a:pPr>
            <a:r>
              <a:rPr lang="en-US" b="0" dirty="0"/>
              <a:t>print(name[0], name[1], name[-1]) </a:t>
            </a:r>
            <a:r>
              <a:rPr lang="en-US" b="0" dirty="0">
                <a:solidFill>
                  <a:srgbClr val="FF9900"/>
                </a:solidFill>
              </a:rPr>
              <a:t># Print selected elements</a:t>
            </a:r>
          </a:p>
          <a:p>
            <a:pPr marL="68580" indent="0">
              <a:buNone/>
            </a:pPr>
            <a:r>
              <a:rPr lang="en-US" b="0" dirty="0">
                <a:solidFill>
                  <a:srgbClr val="00B0F0"/>
                </a:solidFill>
              </a:rPr>
              <a:t>a b g</a:t>
            </a:r>
          </a:p>
          <a:p>
            <a:pPr marL="68580" indent="0">
              <a:buNone/>
            </a:pPr>
            <a:r>
              <a:rPr lang="en-US" b="0" dirty="0"/>
              <a:t>print(name[0:6])	 			</a:t>
            </a:r>
            <a:r>
              <a:rPr lang="en-US" b="0" dirty="0">
                <a:solidFill>
                  <a:srgbClr val="FF9900"/>
                </a:solidFill>
              </a:rPr>
              <a:t># Print the 1</a:t>
            </a:r>
            <a:r>
              <a:rPr lang="en-US" b="0" baseline="30000" dirty="0">
                <a:solidFill>
                  <a:srgbClr val="FF9900"/>
                </a:solidFill>
              </a:rPr>
              <a:t>st</a:t>
            </a:r>
            <a:r>
              <a:rPr lang="en-US" b="0" dirty="0">
                <a:solidFill>
                  <a:srgbClr val="FF9900"/>
                </a:solidFill>
              </a:rPr>
              <a:t> to the 6</a:t>
            </a:r>
            <a:r>
              <a:rPr lang="en-US" b="0" baseline="30000" dirty="0">
                <a:solidFill>
                  <a:srgbClr val="FF9900"/>
                </a:solidFill>
              </a:rPr>
              <a:t>th</a:t>
            </a:r>
            <a:r>
              <a:rPr lang="en-US" b="0" dirty="0">
                <a:solidFill>
                  <a:srgbClr val="FF9900"/>
                </a:solidFill>
              </a:rPr>
              <a:t> elements</a:t>
            </a:r>
          </a:p>
          <a:p>
            <a:pPr marL="68580" indent="0">
              <a:buNone/>
            </a:pPr>
            <a:r>
              <a:rPr lang="en-US" b="0" dirty="0" err="1">
                <a:solidFill>
                  <a:srgbClr val="00B0F0"/>
                </a:solidFill>
              </a:rPr>
              <a:t>abcdef</a:t>
            </a:r>
            <a:endParaRPr lang="en-US" b="0" dirty="0">
              <a:solidFill>
                <a:srgbClr val="00B0F0"/>
              </a:solidFill>
            </a:endParaRPr>
          </a:p>
          <a:p>
            <a:pPr marL="68580" indent="0">
              <a:buNone/>
            </a:pPr>
            <a:r>
              <a:rPr lang="en-US" b="0" dirty="0"/>
              <a:t>digits = [0,1,2,3,4,5,6,7,8,9,10]</a:t>
            </a:r>
          </a:p>
          <a:p>
            <a:pPr marL="68580" indent="0">
              <a:buNone/>
            </a:pPr>
            <a:r>
              <a:rPr lang="en-US" b="0" dirty="0"/>
              <a:t>print(digits[0::2]) 			</a:t>
            </a:r>
            <a:r>
              <a:rPr lang="en-US" b="0" dirty="0">
                <a:solidFill>
                  <a:srgbClr val="FF9900"/>
                </a:solidFill>
              </a:rPr>
              <a:t># Print from 0 to the end with step 2</a:t>
            </a:r>
          </a:p>
          <a:p>
            <a:pPr marL="68580" indent="0">
              <a:buNone/>
            </a:pPr>
            <a:r>
              <a:rPr lang="en-US" b="0" dirty="0">
                <a:solidFill>
                  <a:srgbClr val="00B0F0"/>
                </a:solidFill>
              </a:rPr>
              <a:t>[0, 2, 4, 6, 8, 10]</a:t>
            </a:r>
          </a:p>
          <a:p>
            <a:pPr marL="68580" indent="0">
              <a:buNone/>
            </a:pPr>
            <a:r>
              <a:rPr lang="en-US" b="0" dirty="0"/>
              <a:t>digits = list(range(11)) 		</a:t>
            </a:r>
            <a:r>
              <a:rPr lang="en-US" b="0" dirty="0">
                <a:solidFill>
                  <a:srgbClr val="FF9900"/>
                </a:solidFill>
              </a:rPr>
              <a:t># Generate the same list</a:t>
            </a:r>
          </a:p>
          <a:p>
            <a:pPr marL="68580" indent="0">
              <a:buNone/>
            </a:pPr>
            <a:endParaRPr lang="en-US" b="0" dirty="0">
              <a:solidFill>
                <a:srgbClr val="FF9900"/>
              </a:solidFill>
            </a:endParaRPr>
          </a:p>
        </p:txBody>
      </p:sp>
    </p:spTree>
    <p:extLst>
      <p:ext uri="{BB962C8B-B14F-4D97-AF65-F5344CB8AC3E}">
        <p14:creationId xmlns:p14="http://schemas.microsoft.com/office/powerpoint/2010/main" val="277596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E580-749E-5F4B-BEE0-12495DCF4AFF}"/>
              </a:ext>
            </a:extLst>
          </p:cNvPr>
          <p:cNvSpPr>
            <a:spLocks noGrp="1"/>
          </p:cNvSpPr>
          <p:nvPr>
            <p:ph type="title"/>
          </p:nvPr>
        </p:nvSpPr>
        <p:spPr/>
        <p:txBody>
          <a:bodyPr/>
          <a:lstStyle/>
          <a:p>
            <a:r>
              <a:rPr lang="en-US" dirty="0"/>
              <a:t>Python Example</a:t>
            </a:r>
          </a:p>
        </p:txBody>
      </p:sp>
      <p:sp>
        <p:nvSpPr>
          <p:cNvPr id="3" name="Content Placeholder 2">
            <a:extLst>
              <a:ext uri="{FF2B5EF4-FFF2-40B4-BE49-F238E27FC236}">
                <a16:creationId xmlns:a16="http://schemas.microsoft.com/office/drawing/2014/main" id="{3111CF19-57E6-4241-826D-D6C27655AB14}"/>
              </a:ext>
            </a:extLst>
          </p:cNvPr>
          <p:cNvSpPr>
            <a:spLocks noGrp="1"/>
          </p:cNvSpPr>
          <p:nvPr>
            <p:ph idx="1"/>
          </p:nvPr>
        </p:nvSpPr>
        <p:spPr>
          <a:xfrm>
            <a:off x="612475" y="1783560"/>
            <a:ext cx="11050438" cy="4572000"/>
          </a:xfrm>
        </p:spPr>
        <p:txBody>
          <a:bodyPr>
            <a:normAutofit fontScale="92500" lnSpcReduction="20000"/>
          </a:bodyPr>
          <a:lstStyle/>
          <a:p>
            <a:pPr marL="68580" indent="0">
              <a:buNone/>
            </a:pPr>
            <a:r>
              <a:rPr lang="en-US" b="0" dirty="0" err="1"/>
              <a:t>birth_year</a:t>
            </a:r>
            <a:r>
              <a:rPr lang="en-US" b="0" dirty="0"/>
              <a:t> = input("Birth year: ")	</a:t>
            </a:r>
            <a:r>
              <a:rPr lang="en-US" b="0" dirty="0">
                <a:solidFill>
                  <a:srgbClr val="FF9900"/>
                </a:solidFill>
              </a:rPr>
              <a:t># Your input is a string</a:t>
            </a:r>
          </a:p>
          <a:p>
            <a:pPr marL="68580" indent="0">
              <a:buNone/>
            </a:pPr>
            <a:r>
              <a:rPr lang="en-US" b="0" dirty="0"/>
              <a:t>print(type(</a:t>
            </a:r>
            <a:r>
              <a:rPr lang="en-US" b="0" dirty="0" err="1"/>
              <a:t>birth_year</a:t>
            </a:r>
            <a:r>
              <a:rPr lang="en-US" b="0" dirty="0"/>
              <a:t>))			</a:t>
            </a:r>
            <a:r>
              <a:rPr lang="en-US" b="0" dirty="0">
                <a:solidFill>
                  <a:srgbClr val="FF9900"/>
                </a:solidFill>
              </a:rPr>
              <a:t># Print the type of your input</a:t>
            </a:r>
          </a:p>
          <a:p>
            <a:pPr marL="68580" indent="0">
              <a:buNone/>
            </a:pPr>
            <a:r>
              <a:rPr lang="en-US" b="0" dirty="0" err="1"/>
              <a:t>birth_year</a:t>
            </a:r>
            <a:r>
              <a:rPr lang="en-US" b="0" dirty="0"/>
              <a:t> = int(</a:t>
            </a:r>
            <a:r>
              <a:rPr lang="en-US" b="0" dirty="0" err="1"/>
              <a:t>birth_year</a:t>
            </a:r>
            <a:r>
              <a:rPr lang="en-US" b="0" dirty="0"/>
              <a:t>) 		</a:t>
            </a:r>
            <a:r>
              <a:rPr lang="en-US" b="0" dirty="0">
                <a:solidFill>
                  <a:srgbClr val="FF9900"/>
                </a:solidFill>
              </a:rPr>
              <a:t># Convert the string to an integer</a:t>
            </a:r>
          </a:p>
          <a:p>
            <a:pPr marL="68580" indent="0">
              <a:buNone/>
            </a:pPr>
            <a:r>
              <a:rPr lang="en-US" b="0" dirty="0"/>
              <a:t>print(type(</a:t>
            </a:r>
            <a:r>
              <a:rPr lang="en-US" b="0" dirty="0" err="1"/>
              <a:t>birth_year</a:t>
            </a:r>
            <a:r>
              <a:rPr lang="en-US" b="0" dirty="0"/>
              <a:t>))			</a:t>
            </a:r>
            <a:r>
              <a:rPr lang="en-US" b="0" dirty="0">
                <a:solidFill>
                  <a:srgbClr val="FF9900"/>
                </a:solidFill>
              </a:rPr>
              <a:t># Print the type of the result</a:t>
            </a:r>
          </a:p>
          <a:p>
            <a:pPr marL="68580" indent="0">
              <a:buNone/>
            </a:pPr>
            <a:r>
              <a:rPr lang="en-US" b="0" dirty="0"/>
              <a:t>age = 2019 - </a:t>
            </a:r>
            <a:r>
              <a:rPr lang="en-US" b="0" dirty="0" err="1"/>
              <a:t>birth_year</a:t>
            </a:r>
            <a:r>
              <a:rPr lang="en-US" b="0" dirty="0"/>
              <a:t> 		</a:t>
            </a:r>
            <a:r>
              <a:rPr lang="en-US" b="0" dirty="0">
                <a:solidFill>
                  <a:srgbClr val="FF9900"/>
                </a:solidFill>
              </a:rPr>
              <a:t># Compute the age</a:t>
            </a:r>
          </a:p>
          <a:p>
            <a:pPr marL="68580" indent="0">
              <a:buNone/>
            </a:pPr>
            <a:r>
              <a:rPr lang="en-US" b="0" dirty="0"/>
              <a:t>print(age)</a:t>
            </a:r>
            <a:r>
              <a:rPr lang="en-US" dirty="0"/>
              <a:t> 					</a:t>
            </a:r>
            <a:r>
              <a:rPr lang="en-US" b="0" dirty="0">
                <a:solidFill>
                  <a:srgbClr val="FF9900"/>
                </a:solidFill>
              </a:rPr>
              <a:t># Print age</a:t>
            </a:r>
          </a:p>
          <a:p>
            <a:pPr marL="68580" indent="0">
              <a:buNone/>
            </a:pPr>
            <a:r>
              <a:rPr lang="en-US" b="0" dirty="0">
                <a:solidFill>
                  <a:srgbClr val="00B0F0"/>
                </a:solidFill>
              </a:rPr>
              <a:t>Birth year: 1999</a:t>
            </a:r>
          </a:p>
          <a:p>
            <a:pPr marL="68580" indent="0">
              <a:buNone/>
            </a:pPr>
            <a:r>
              <a:rPr lang="en-US" b="0" dirty="0">
                <a:solidFill>
                  <a:srgbClr val="00B0F0"/>
                </a:solidFill>
              </a:rPr>
              <a:t>&lt;class 'str’&gt;</a:t>
            </a:r>
          </a:p>
          <a:p>
            <a:pPr marL="68580" indent="0">
              <a:buNone/>
            </a:pPr>
            <a:r>
              <a:rPr lang="en-US" b="0" dirty="0">
                <a:solidFill>
                  <a:srgbClr val="00B0F0"/>
                </a:solidFill>
              </a:rPr>
              <a:t>&lt;class 'int’&gt;</a:t>
            </a:r>
          </a:p>
          <a:p>
            <a:pPr marL="68580" indent="0">
              <a:buNone/>
            </a:pPr>
            <a:r>
              <a:rPr lang="en-US" b="0" dirty="0">
                <a:solidFill>
                  <a:srgbClr val="00B0F0"/>
                </a:solidFill>
              </a:rPr>
              <a:t>20</a:t>
            </a:r>
            <a:endParaRPr lang="en-US" dirty="0">
              <a:solidFill>
                <a:srgbClr val="00B0F0"/>
              </a:solidFill>
            </a:endParaRPr>
          </a:p>
        </p:txBody>
      </p:sp>
    </p:spTree>
    <p:extLst>
      <p:ext uri="{BB962C8B-B14F-4D97-AF65-F5344CB8AC3E}">
        <p14:creationId xmlns:p14="http://schemas.microsoft.com/office/powerpoint/2010/main" val="514675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7D5C-56C9-3B4E-9549-22EDCA1FE9A7}"/>
              </a:ext>
            </a:extLst>
          </p:cNvPr>
          <p:cNvSpPr>
            <a:spLocks noGrp="1"/>
          </p:cNvSpPr>
          <p:nvPr>
            <p:ph type="title"/>
          </p:nvPr>
        </p:nvSpPr>
        <p:spPr/>
        <p:txBody>
          <a:bodyPr/>
          <a:lstStyle/>
          <a:p>
            <a:r>
              <a:rPr lang="en-US" dirty="0"/>
              <a:t>NumPy Import</a:t>
            </a:r>
          </a:p>
        </p:txBody>
      </p:sp>
      <p:sp>
        <p:nvSpPr>
          <p:cNvPr id="3" name="Content Placeholder 2">
            <a:extLst>
              <a:ext uri="{FF2B5EF4-FFF2-40B4-BE49-F238E27FC236}">
                <a16:creationId xmlns:a16="http://schemas.microsoft.com/office/drawing/2014/main" id="{667776D2-F54C-9B4E-99BE-2DD1C9D98E01}"/>
              </a:ext>
            </a:extLst>
          </p:cNvPr>
          <p:cNvSpPr>
            <a:spLocks noGrp="1"/>
          </p:cNvSpPr>
          <p:nvPr>
            <p:ph idx="1"/>
          </p:nvPr>
        </p:nvSpPr>
        <p:spPr>
          <a:xfrm>
            <a:off x="112146" y="1412638"/>
            <a:ext cx="12028098" cy="617688"/>
          </a:xfrm>
        </p:spPr>
        <p:txBody>
          <a:bodyPr>
            <a:normAutofit/>
          </a:bodyPr>
          <a:lstStyle/>
          <a:p>
            <a:pPr marL="68580" indent="0">
              <a:buNone/>
            </a:pPr>
            <a:r>
              <a:rPr lang="en-US" b="0" dirty="0"/>
              <a:t>import </a:t>
            </a:r>
            <a:r>
              <a:rPr lang="en-US" b="0" dirty="0" err="1"/>
              <a:t>numpy</a:t>
            </a:r>
            <a:r>
              <a:rPr lang="en-US" b="0" dirty="0"/>
              <a:t> as np </a:t>
            </a:r>
            <a:r>
              <a:rPr lang="en-US" b="0" dirty="0">
                <a:solidFill>
                  <a:srgbClr val="FF9900"/>
                </a:solidFill>
              </a:rPr>
              <a:t># Import the package first before it can be used</a:t>
            </a:r>
            <a:endParaRPr lang="en-US" b="0" dirty="0"/>
          </a:p>
        </p:txBody>
      </p:sp>
      <p:pic>
        <p:nvPicPr>
          <p:cNvPr id="5" name="Picture 4"/>
          <p:cNvPicPr>
            <a:picLocks noChangeAspect="1"/>
          </p:cNvPicPr>
          <p:nvPr/>
        </p:nvPicPr>
        <p:blipFill>
          <a:blip r:embed="rId2"/>
          <a:stretch>
            <a:fillRect/>
          </a:stretch>
        </p:blipFill>
        <p:spPr>
          <a:xfrm>
            <a:off x="3076787" y="2118552"/>
            <a:ext cx="6038425" cy="4546251"/>
          </a:xfrm>
          <a:prstGeom prst="rect">
            <a:avLst/>
          </a:prstGeom>
        </p:spPr>
      </p:pic>
    </p:spTree>
    <p:extLst>
      <p:ext uri="{BB962C8B-B14F-4D97-AF65-F5344CB8AC3E}">
        <p14:creationId xmlns:p14="http://schemas.microsoft.com/office/powerpoint/2010/main" val="554975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B25E-E11C-9C45-8637-7D9733A866FE}"/>
              </a:ext>
            </a:extLst>
          </p:cNvPr>
          <p:cNvSpPr>
            <a:spLocks noGrp="1"/>
          </p:cNvSpPr>
          <p:nvPr>
            <p:ph type="title"/>
          </p:nvPr>
        </p:nvSpPr>
        <p:spPr/>
        <p:txBody>
          <a:bodyPr/>
          <a:lstStyle/>
          <a:p>
            <a:r>
              <a:rPr lang="en-US" dirty="0"/>
              <a:t>NumPy Example</a:t>
            </a:r>
          </a:p>
        </p:txBody>
      </p:sp>
      <p:sp>
        <p:nvSpPr>
          <p:cNvPr id="3" name="Content Placeholder 2">
            <a:extLst>
              <a:ext uri="{FF2B5EF4-FFF2-40B4-BE49-F238E27FC236}">
                <a16:creationId xmlns:a16="http://schemas.microsoft.com/office/drawing/2014/main" id="{896B4308-54F1-A244-82FC-D897721C5A18}"/>
              </a:ext>
            </a:extLst>
          </p:cNvPr>
          <p:cNvSpPr>
            <a:spLocks noGrp="1"/>
          </p:cNvSpPr>
          <p:nvPr>
            <p:ph idx="1"/>
          </p:nvPr>
        </p:nvSpPr>
        <p:spPr>
          <a:xfrm>
            <a:off x="914400" y="2057880"/>
            <a:ext cx="10363200" cy="2240988"/>
          </a:xfrm>
        </p:spPr>
        <p:txBody>
          <a:bodyPr/>
          <a:lstStyle/>
          <a:p>
            <a:pPr marL="68580" indent="0">
              <a:buNone/>
            </a:pPr>
            <a:r>
              <a:rPr lang="en-US" b="0" dirty="0"/>
              <a:t>a = </a:t>
            </a:r>
            <a:r>
              <a:rPr lang="en-US" b="0" dirty="0" err="1"/>
              <a:t>np.linspace</a:t>
            </a:r>
            <a:r>
              <a:rPr lang="en-US" b="0" dirty="0"/>
              <a:t>(0, 360, 300, endpoint=False)</a:t>
            </a:r>
          </a:p>
          <a:p>
            <a:pPr marL="68580" indent="0">
              <a:buNone/>
            </a:pPr>
            <a:r>
              <a:rPr lang="en-US" b="0" dirty="0">
                <a:solidFill>
                  <a:srgbClr val="FF9900"/>
                </a:solidFill>
              </a:rPr>
              <a:t># Generate an </a:t>
            </a:r>
            <a:r>
              <a:rPr lang="en-US" b="0" dirty="0" err="1">
                <a:solidFill>
                  <a:srgbClr val="FF9900"/>
                </a:solidFill>
              </a:rPr>
              <a:t>np.array</a:t>
            </a:r>
            <a:r>
              <a:rPr lang="en-US" b="0" dirty="0">
                <a:solidFill>
                  <a:srgbClr val="FF9900"/>
                </a:solidFill>
              </a:rPr>
              <a:t> of 300 elements</a:t>
            </a:r>
          </a:p>
          <a:p>
            <a:pPr marL="68580" indent="0">
              <a:buNone/>
            </a:pPr>
            <a:r>
              <a:rPr lang="en-US" b="0" dirty="0">
                <a:solidFill>
                  <a:srgbClr val="FF9900"/>
                </a:solidFill>
              </a:rPr>
              <a:t># when endpoint=False, the elements distributed in [0, 360)</a:t>
            </a:r>
          </a:p>
          <a:p>
            <a:pPr marL="68580" indent="0">
              <a:buNone/>
            </a:pPr>
            <a:r>
              <a:rPr lang="en-US" b="0" dirty="0">
                <a:solidFill>
                  <a:srgbClr val="FF9900"/>
                </a:solidFill>
              </a:rPr>
              <a:t># when endpoint=True, the elements distributed in [0, 360]</a:t>
            </a:r>
          </a:p>
        </p:txBody>
      </p:sp>
    </p:spTree>
    <p:extLst>
      <p:ext uri="{BB962C8B-B14F-4D97-AF65-F5344CB8AC3E}">
        <p14:creationId xmlns:p14="http://schemas.microsoft.com/office/powerpoint/2010/main" val="4281764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84E2-B396-884F-B823-C211815556BD}"/>
              </a:ext>
            </a:extLst>
          </p:cNvPr>
          <p:cNvSpPr>
            <a:spLocks noGrp="1"/>
          </p:cNvSpPr>
          <p:nvPr>
            <p:ph type="title"/>
          </p:nvPr>
        </p:nvSpPr>
        <p:spPr/>
        <p:txBody>
          <a:bodyPr/>
          <a:lstStyle/>
          <a:p>
            <a:r>
              <a:rPr lang="en-US" dirty="0"/>
              <a:t>NumPy Example</a:t>
            </a:r>
          </a:p>
        </p:txBody>
      </p:sp>
      <p:sp>
        <p:nvSpPr>
          <p:cNvPr id="3" name="Content Placeholder 2">
            <a:extLst>
              <a:ext uri="{FF2B5EF4-FFF2-40B4-BE49-F238E27FC236}">
                <a16:creationId xmlns:a16="http://schemas.microsoft.com/office/drawing/2014/main" id="{E0EF36F3-EB65-E34D-8365-2816D11E24B2}"/>
              </a:ext>
            </a:extLst>
          </p:cNvPr>
          <p:cNvSpPr>
            <a:spLocks noGrp="1"/>
          </p:cNvSpPr>
          <p:nvPr>
            <p:ph idx="1"/>
          </p:nvPr>
        </p:nvSpPr>
        <p:spPr/>
        <p:txBody>
          <a:bodyPr>
            <a:normAutofit fontScale="92500" lnSpcReduction="20000"/>
          </a:bodyPr>
          <a:lstStyle/>
          <a:p>
            <a:pPr marL="68580" indent="0">
              <a:buNone/>
            </a:pPr>
            <a:r>
              <a:rPr lang="en-US" b="0" dirty="0"/>
              <a:t>a = np.array([1,2,3])</a:t>
            </a:r>
          </a:p>
          <a:p>
            <a:pPr marL="68580" indent="0">
              <a:buNone/>
            </a:pPr>
            <a:r>
              <a:rPr lang="en-US" b="0" dirty="0"/>
              <a:t>b = a</a:t>
            </a:r>
          </a:p>
          <a:p>
            <a:pPr marL="68580" indent="0">
              <a:buNone/>
            </a:pPr>
            <a:r>
              <a:rPr lang="en-US" b="0" dirty="0"/>
              <a:t>b[0] = 500</a:t>
            </a:r>
          </a:p>
          <a:p>
            <a:pPr marL="68580" indent="0">
              <a:buNone/>
            </a:pPr>
            <a:r>
              <a:rPr lang="en-US" b="0" dirty="0"/>
              <a:t>print(b)</a:t>
            </a:r>
          </a:p>
          <a:p>
            <a:pPr marL="68580" indent="0">
              <a:buNone/>
            </a:pPr>
            <a:r>
              <a:rPr lang="en-US" b="0" dirty="0"/>
              <a:t>print(a)</a:t>
            </a:r>
          </a:p>
          <a:p>
            <a:pPr marL="68580" indent="0">
              <a:buNone/>
            </a:pPr>
            <a:r>
              <a:rPr lang="en-US" b="0" dirty="0">
                <a:solidFill>
                  <a:srgbClr val="00B0F0"/>
                </a:solidFill>
              </a:rPr>
              <a:t>[500 2 3] </a:t>
            </a:r>
          </a:p>
          <a:p>
            <a:pPr marL="68580" indent="0">
              <a:buNone/>
            </a:pPr>
            <a:r>
              <a:rPr lang="en-US" b="0" dirty="0">
                <a:solidFill>
                  <a:srgbClr val="00B0F0"/>
                </a:solidFill>
              </a:rPr>
              <a:t>[500 2 3]</a:t>
            </a:r>
          </a:p>
          <a:p>
            <a:pPr marL="68580" indent="0">
              <a:buNone/>
            </a:pPr>
            <a:endParaRPr lang="en-US" dirty="0"/>
          </a:p>
          <a:p>
            <a:pPr marL="68580" indent="0">
              <a:buNone/>
            </a:pPr>
            <a:r>
              <a:rPr lang="en-US" b="0" dirty="0">
                <a:solidFill>
                  <a:srgbClr val="FF9900"/>
                </a:solidFill>
              </a:rPr>
              <a:t># Use b = </a:t>
            </a:r>
            <a:r>
              <a:rPr lang="en-US" b="0" dirty="0" err="1">
                <a:solidFill>
                  <a:srgbClr val="FF9900"/>
                </a:solidFill>
              </a:rPr>
              <a:t>a.copy</a:t>
            </a:r>
            <a:r>
              <a:rPr lang="en-US" b="0" dirty="0">
                <a:solidFill>
                  <a:srgbClr val="FF9900"/>
                </a:solidFill>
              </a:rPr>
              <a:t>() to solve the problem</a:t>
            </a:r>
          </a:p>
          <a:p>
            <a:pPr marL="68580" indent="0">
              <a:buNone/>
            </a:pPr>
            <a:r>
              <a:rPr lang="en-US" b="0" dirty="0">
                <a:solidFill>
                  <a:srgbClr val="FF9900"/>
                </a:solidFill>
              </a:rPr>
              <a:t># This is because both b and a point to the same address</a:t>
            </a:r>
          </a:p>
        </p:txBody>
      </p:sp>
      <p:sp>
        <p:nvSpPr>
          <p:cNvPr id="4" name="Slide Number Placeholder 3">
            <a:extLst>
              <a:ext uri="{FF2B5EF4-FFF2-40B4-BE49-F238E27FC236}">
                <a16:creationId xmlns:a16="http://schemas.microsoft.com/office/drawing/2014/main" id="{7F40EB66-0BB2-3E4E-A719-ADBAF05BF8E5}"/>
              </a:ext>
            </a:extLst>
          </p:cNvPr>
          <p:cNvSpPr>
            <a:spLocks noGrp="1"/>
          </p:cNvSpPr>
          <p:nvPr>
            <p:ph type="sldNum" sz="quarter" idx="12"/>
          </p:nvPr>
        </p:nvSpPr>
        <p:spPr/>
        <p:txBody>
          <a:bodyPr/>
          <a:lstStyle/>
          <a:p>
            <a:pPr>
              <a:defRPr/>
            </a:pPr>
            <a:fld id="{497C6A27-C62F-4789-8D4F-AF7F735C11DC}" type="slidenum">
              <a:rPr lang="en-US" smtClean="0"/>
              <a:pPr>
                <a:defRPr/>
              </a:pPr>
              <a:t>29</a:t>
            </a:fld>
            <a:endParaRPr lang="en-US" dirty="0"/>
          </a:p>
        </p:txBody>
      </p:sp>
    </p:spTree>
    <p:extLst>
      <p:ext uri="{BB962C8B-B14F-4D97-AF65-F5344CB8AC3E}">
        <p14:creationId xmlns:p14="http://schemas.microsoft.com/office/powerpoint/2010/main" val="262127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TA: Chris Wiedeman</a:t>
            </a:r>
          </a:p>
        </p:txBody>
      </p:sp>
      <p:sp>
        <p:nvSpPr>
          <p:cNvPr id="4" name="Title 1"/>
          <p:cNvSpPr txBox="1">
            <a:spLocks/>
          </p:cNvSpPr>
          <p:nvPr/>
        </p:nvSpPr>
        <p:spPr bwMode="auto">
          <a:xfrm>
            <a:off x="4679303" y="1701511"/>
            <a:ext cx="7204614" cy="512953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marL="571500" indent="-571500" eaLnBrk="1" hangingPunct="1">
              <a:buFont typeface="Arial" panose="020B0604020202020204" pitchFamily="34" charset="0"/>
              <a:buChar char="•"/>
            </a:pPr>
            <a:r>
              <a:rPr lang="en-US" sz="2400" kern="0" dirty="0">
                <a:solidFill>
                  <a:schemeClr val="tx1"/>
                </a:solidFill>
                <a:latin typeface="Arial" panose="020B0604020202020204" pitchFamily="34" charset="0"/>
                <a:cs typeface="Arial" panose="020B0604020202020204" pitchFamily="34" charset="0"/>
              </a:rPr>
              <a:t>Advisor: Ge Wang</a:t>
            </a:r>
          </a:p>
          <a:p>
            <a:pPr marL="571500" indent="-571500" eaLnBrk="1" hangingPunct="1">
              <a:buFont typeface="Arial" panose="020B0604020202020204" pitchFamily="34" charset="0"/>
              <a:buChar char="•"/>
            </a:pPr>
            <a:r>
              <a:rPr lang="en-US" sz="2400" kern="0" dirty="0">
                <a:solidFill>
                  <a:schemeClr val="tx1"/>
                </a:solidFill>
                <a:latin typeface="Arial" panose="020B0604020202020204" pitchFamily="34" charset="0"/>
                <a:cs typeface="Arial" panose="020B0604020202020204" pitchFamily="34" charset="0"/>
              </a:rPr>
              <a:t>BS in biomedical engineering (Arizona State University)</a:t>
            </a:r>
          </a:p>
          <a:p>
            <a:pPr marL="571500" indent="-571500" eaLnBrk="1" hangingPunct="1">
              <a:buFont typeface="Arial" panose="020B0604020202020204" pitchFamily="34" charset="0"/>
              <a:buChar char="•"/>
            </a:pPr>
            <a:r>
              <a:rPr lang="en-US" sz="2400" kern="0" dirty="0">
                <a:solidFill>
                  <a:schemeClr val="tx1"/>
                </a:solidFill>
                <a:latin typeface="Arial" panose="020B0604020202020204" pitchFamily="34" charset="0"/>
                <a:cs typeface="Arial" panose="020B0604020202020204" pitchFamily="34" charset="0"/>
              </a:rPr>
              <a:t>Industry experience with ultrasound imaging (Merz North America)</a:t>
            </a:r>
          </a:p>
          <a:p>
            <a:pPr marL="571500" indent="-571500" eaLnBrk="1" hangingPunct="1">
              <a:buFont typeface="Arial" panose="020B0604020202020204" pitchFamily="34" charset="0"/>
              <a:buChar char="•"/>
            </a:pPr>
            <a:r>
              <a:rPr lang="en-US" sz="2400" kern="0" dirty="0">
                <a:solidFill>
                  <a:schemeClr val="tx1"/>
                </a:solidFill>
                <a:latin typeface="Arial" panose="020B0604020202020204" pitchFamily="34" charset="0"/>
                <a:cs typeface="Arial" panose="020B0604020202020204" pitchFamily="34" charset="0"/>
              </a:rPr>
              <a:t>Researcher in AXIS Lab</a:t>
            </a:r>
          </a:p>
          <a:p>
            <a:pPr marL="571500" indent="-571500" eaLnBrk="1" hangingPunct="1">
              <a:buFont typeface="Arial" panose="020B0604020202020204" pitchFamily="34" charset="0"/>
              <a:buChar char="•"/>
            </a:pPr>
            <a:r>
              <a:rPr lang="en-US" sz="2400" kern="0" dirty="0">
                <a:solidFill>
                  <a:schemeClr val="tx1"/>
                </a:solidFill>
                <a:latin typeface="Arial" panose="020B0604020202020204" pitchFamily="34" charset="0"/>
                <a:cs typeface="Arial" panose="020B0604020202020204" pitchFamily="34" charset="0"/>
              </a:rPr>
              <a:t>NSF Fellowship Recipient</a:t>
            </a:r>
          </a:p>
          <a:p>
            <a:pPr marL="571500" indent="-571500" eaLnBrk="1" hangingPunct="1">
              <a:buFont typeface="Arial" panose="020B0604020202020204" pitchFamily="34" charset="0"/>
              <a:buChar char="•"/>
            </a:pPr>
            <a:r>
              <a:rPr lang="en-US" sz="2400" kern="0" dirty="0">
                <a:solidFill>
                  <a:schemeClr val="tx1"/>
                </a:solidFill>
                <a:latin typeface="Arial" panose="020B0604020202020204" pitchFamily="34" charset="0"/>
                <a:cs typeface="Arial" panose="020B0604020202020204" pitchFamily="34" charset="0"/>
                <a:hlinkClick r:id="rId3"/>
              </a:rPr>
              <a:t>wiedec@rpi.edu</a:t>
            </a:r>
            <a:endParaRPr lang="en-US" sz="2400" kern="0" dirty="0">
              <a:solidFill>
                <a:schemeClr val="tx1"/>
              </a:solidFill>
              <a:latin typeface="Arial" panose="020B0604020202020204" pitchFamily="34" charset="0"/>
              <a:cs typeface="Arial" panose="020B0604020202020204" pitchFamily="34" charset="0"/>
            </a:endParaRPr>
          </a:p>
          <a:p>
            <a:pPr eaLnBrk="1" hangingPunct="1"/>
            <a:r>
              <a:rPr lang="en-US" sz="2400" kern="0" dirty="0">
                <a:solidFill>
                  <a:schemeClr val="tx1"/>
                </a:solidFill>
                <a:latin typeface="Arial" panose="020B0604020202020204" pitchFamily="34" charset="0"/>
                <a:cs typeface="Arial" panose="020B0604020202020204" pitchFamily="34" charset="0"/>
              </a:rPr>
              <a:t>He is our volunteer TA.  After each of his five hands-on, he will do his office hour on my next teaching day (</a:t>
            </a:r>
            <a:r>
              <a:rPr lang="en-US" sz="2400" kern="0" dirty="0">
                <a:solidFill>
                  <a:srgbClr val="0000FF"/>
                </a:solidFill>
                <a:latin typeface="Arial" panose="020B0604020202020204" pitchFamily="34" charset="0"/>
                <a:cs typeface="Arial" panose="020B0604020202020204" pitchFamily="34" charset="0"/>
              </a:rPr>
              <a:t>in blue color</a:t>
            </a:r>
            <a:r>
              <a:rPr lang="en-US" sz="2400" kern="0" dirty="0">
                <a:solidFill>
                  <a:schemeClr val="tx1"/>
                </a:solidFill>
                <a:latin typeface="Arial" panose="020B0604020202020204" pitchFamily="34" charset="0"/>
                <a:cs typeface="Arial" panose="020B0604020202020204" pitchFamily="34" charset="0"/>
              </a:rPr>
              <a:t>) in his WebEx room:</a:t>
            </a:r>
          </a:p>
          <a:p>
            <a:pPr eaLnBrk="1" hangingPunct="1"/>
            <a:r>
              <a:rPr lang="en-US" sz="2400" kern="0" dirty="0">
                <a:solidFill>
                  <a:schemeClr val="tx1"/>
                </a:solidFill>
                <a:latin typeface="Arial" panose="020B0604020202020204" pitchFamily="34" charset="0"/>
                <a:cs typeface="Arial" panose="020B0604020202020204" pitchFamily="34" charset="0"/>
                <a:hlinkClick r:id="rId4"/>
              </a:rPr>
              <a:t>https://rensselaer.webex.com/meet/wiedec</a:t>
            </a:r>
            <a:r>
              <a:rPr lang="en-US" sz="2400" kern="0" dirty="0">
                <a:solidFill>
                  <a:schemeClr val="tx1"/>
                </a:solidFill>
                <a:latin typeface="Arial" panose="020B0604020202020204" pitchFamily="34" charset="0"/>
                <a:cs typeface="Arial" panose="020B0604020202020204" pitchFamily="34" charset="0"/>
              </a:rPr>
              <a:t>,</a:t>
            </a:r>
          </a:p>
          <a:p>
            <a:pPr eaLnBrk="1" hangingPunct="1"/>
            <a:r>
              <a:rPr lang="en-US" sz="2400" kern="0" dirty="0">
                <a:solidFill>
                  <a:srgbClr val="0000FF"/>
                </a:solidFill>
                <a:latin typeface="Arial" panose="020B0604020202020204" pitchFamily="34" charset="0"/>
                <a:cs typeface="Arial" panose="020B0604020202020204" pitchFamily="34" charset="0"/>
              </a:rPr>
              <a:t>Tue 3:30-4:30pm </a:t>
            </a:r>
            <a:r>
              <a:rPr lang="en-US" sz="2400" kern="0">
                <a:solidFill>
                  <a:srgbClr val="0000FF"/>
                </a:solidFill>
                <a:latin typeface="Arial" panose="020B0604020202020204" pitchFamily="34" charset="0"/>
                <a:cs typeface="Arial" panose="020B0604020202020204" pitchFamily="34" charset="0"/>
              </a:rPr>
              <a:t>and Fri </a:t>
            </a:r>
            <a:r>
              <a:rPr lang="en-US" sz="2400" kern="0" dirty="0">
                <a:solidFill>
                  <a:srgbClr val="0000FF"/>
                </a:solidFill>
                <a:latin typeface="Arial" panose="020B0604020202020204" pitchFamily="34" charset="0"/>
                <a:cs typeface="Arial" panose="020B0604020202020204" pitchFamily="34" charset="0"/>
              </a:rPr>
              <a:t>5-6pm on blue days</a:t>
            </a:r>
          </a:p>
          <a:p>
            <a:pPr eaLnBrk="1" hangingPunct="1"/>
            <a:r>
              <a:rPr lang="en-US" sz="2400" kern="0" dirty="0">
                <a:solidFill>
                  <a:schemeClr val="tx1"/>
                </a:solidFill>
                <a:latin typeface="Arial" panose="020B0604020202020204" pitchFamily="34" charset="0"/>
                <a:cs typeface="Arial" panose="020B0604020202020204" pitchFamily="34" charset="0"/>
              </a:rPr>
              <a:t>If needed, you can email him your questions.</a:t>
            </a:r>
          </a:p>
          <a:p>
            <a:pPr marL="571500" indent="-571500" eaLnBrk="1" hangingPunct="1">
              <a:buFont typeface="Arial" panose="020B0604020202020204" pitchFamily="34" charset="0"/>
              <a:buChar char="•"/>
            </a:pPr>
            <a:endParaRPr lang="en-US" sz="2400" kern="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FD3F78-F4DA-47A4-9BBB-B1F183F6C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50" y="1701511"/>
            <a:ext cx="3219450" cy="4829175"/>
          </a:xfrm>
          <a:prstGeom prst="rect">
            <a:avLst/>
          </a:prstGeom>
        </p:spPr>
      </p:pic>
    </p:spTree>
    <p:extLst>
      <p:ext uri="{BB962C8B-B14F-4D97-AF65-F5344CB8AC3E}">
        <p14:creationId xmlns:p14="http://schemas.microsoft.com/office/powerpoint/2010/main" val="592016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22BD-1687-9443-920B-ABAFE903BC61}"/>
              </a:ext>
            </a:extLst>
          </p:cNvPr>
          <p:cNvSpPr>
            <a:spLocks noGrp="1"/>
          </p:cNvSpPr>
          <p:nvPr>
            <p:ph type="title"/>
          </p:nvPr>
        </p:nvSpPr>
        <p:spPr/>
        <p:txBody>
          <a:bodyPr/>
          <a:lstStyle/>
          <a:p>
            <a:r>
              <a:rPr lang="en-US" dirty="0"/>
              <a:t>NumPy Example</a:t>
            </a:r>
          </a:p>
        </p:txBody>
      </p:sp>
      <p:sp>
        <p:nvSpPr>
          <p:cNvPr id="3" name="Content Placeholder 2">
            <a:extLst>
              <a:ext uri="{FF2B5EF4-FFF2-40B4-BE49-F238E27FC236}">
                <a16:creationId xmlns:a16="http://schemas.microsoft.com/office/drawing/2014/main" id="{69B5EAB5-369C-D44B-A8DC-3577F77350F4}"/>
              </a:ext>
            </a:extLst>
          </p:cNvPr>
          <p:cNvSpPr>
            <a:spLocks noGrp="1"/>
          </p:cNvSpPr>
          <p:nvPr>
            <p:ph idx="1"/>
          </p:nvPr>
        </p:nvSpPr>
        <p:spPr>
          <a:xfrm>
            <a:off x="914399" y="2679495"/>
            <a:ext cx="10725665" cy="2860359"/>
          </a:xfrm>
        </p:spPr>
        <p:txBody>
          <a:bodyPr>
            <a:normAutofit fontScale="92500" lnSpcReduction="10000"/>
          </a:bodyPr>
          <a:lstStyle/>
          <a:p>
            <a:pPr marL="68580" indent="0">
              <a:buNone/>
            </a:pPr>
            <a:r>
              <a:rPr lang="en-US" b="0" dirty="0"/>
              <a:t>print(</a:t>
            </a:r>
            <a:r>
              <a:rPr lang="en-US" b="0" dirty="0" err="1"/>
              <a:t>a.dtype</a:t>
            </a:r>
            <a:r>
              <a:rPr lang="en-US" b="0" dirty="0"/>
              <a:t>)        </a:t>
            </a:r>
            <a:r>
              <a:rPr lang="en-US" b="0" dirty="0">
                <a:solidFill>
                  <a:srgbClr val="FF9900"/>
                </a:solidFill>
              </a:rPr>
              <a:t># Print the type of the np array</a:t>
            </a:r>
          </a:p>
          <a:p>
            <a:pPr marL="68580" indent="0">
              <a:buNone/>
            </a:pPr>
            <a:r>
              <a:rPr lang="en-US" b="0" dirty="0">
                <a:solidFill>
                  <a:srgbClr val="00B0F0"/>
                </a:solidFill>
              </a:rPr>
              <a:t>int64</a:t>
            </a:r>
            <a:r>
              <a:rPr lang="en-US" b="0" dirty="0"/>
              <a:t>			  </a:t>
            </a:r>
            <a:r>
              <a:rPr lang="en-US" b="0" dirty="0">
                <a:solidFill>
                  <a:srgbClr val="FF9900"/>
                </a:solidFill>
              </a:rPr>
              <a:t># By default, all numerical elements are int 64</a:t>
            </a:r>
          </a:p>
          <a:p>
            <a:pPr marL="68580" indent="0">
              <a:buNone/>
            </a:pPr>
            <a:r>
              <a:rPr lang="en-US" b="0" dirty="0"/>
              <a:t>a = np.array([1,2,3], </a:t>
            </a:r>
            <a:r>
              <a:rPr lang="en-US" b="0" dirty="0" err="1"/>
              <a:t>dtype</a:t>
            </a:r>
            <a:r>
              <a:rPr lang="en-US" b="0" dirty="0"/>
              <a:t>=np.int16)</a:t>
            </a:r>
          </a:p>
          <a:p>
            <a:pPr marL="68580" indent="0">
              <a:buNone/>
            </a:pPr>
            <a:r>
              <a:rPr lang="en-US" b="0" dirty="0"/>
              <a:t> 			  </a:t>
            </a:r>
            <a:r>
              <a:rPr lang="en-US" b="0" dirty="0">
                <a:solidFill>
                  <a:srgbClr val="FF9900"/>
                </a:solidFill>
              </a:rPr>
              <a:t># Specify the type to save memory</a:t>
            </a:r>
          </a:p>
          <a:p>
            <a:pPr marL="68580" indent="0">
              <a:buNone/>
            </a:pPr>
            <a:r>
              <a:rPr lang="en-US" b="0" dirty="0"/>
              <a:t>print(</a:t>
            </a:r>
            <a:r>
              <a:rPr lang="en-US" b="0" dirty="0" err="1"/>
              <a:t>a.dtype</a:t>
            </a:r>
            <a:r>
              <a:rPr lang="en-US" b="0" dirty="0"/>
              <a:t>)</a:t>
            </a:r>
          </a:p>
          <a:p>
            <a:pPr marL="68580" indent="0">
              <a:buNone/>
            </a:pPr>
            <a:r>
              <a:rPr lang="en-US" b="0" dirty="0">
                <a:solidFill>
                  <a:srgbClr val="00B0F0"/>
                </a:solidFill>
              </a:rPr>
              <a:t>int16</a:t>
            </a:r>
          </a:p>
        </p:txBody>
      </p:sp>
    </p:spTree>
    <p:extLst>
      <p:ext uri="{BB962C8B-B14F-4D97-AF65-F5344CB8AC3E}">
        <p14:creationId xmlns:p14="http://schemas.microsoft.com/office/powerpoint/2010/main" val="86171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1A8F-F0F4-8B40-8619-331CE18A8A7C}"/>
              </a:ext>
            </a:extLst>
          </p:cNvPr>
          <p:cNvSpPr>
            <a:spLocks noGrp="1"/>
          </p:cNvSpPr>
          <p:nvPr>
            <p:ph type="title"/>
          </p:nvPr>
        </p:nvSpPr>
        <p:spPr/>
        <p:txBody>
          <a:bodyPr/>
          <a:lstStyle/>
          <a:p>
            <a:r>
              <a:rPr lang="en-US" dirty="0"/>
              <a:t>NumPy Example</a:t>
            </a:r>
          </a:p>
        </p:txBody>
      </p:sp>
      <p:sp>
        <p:nvSpPr>
          <p:cNvPr id="3" name="Content Placeholder 2">
            <a:extLst>
              <a:ext uri="{FF2B5EF4-FFF2-40B4-BE49-F238E27FC236}">
                <a16:creationId xmlns:a16="http://schemas.microsoft.com/office/drawing/2014/main" id="{80DCABA3-EB33-C941-9D6C-344D4BA351C6}"/>
              </a:ext>
            </a:extLst>
          </p:cNvPr>
          <p:cNvSpPr>
            <a:spLocks noGrp="1"/>
          </p:cNvSpPr>
          <p:nvPr>
            <p:ph idx="1"/>
          </p:nvPr>
        </p:nvSpPr>
        <p:spPr>
          <a:xfrm>
            <a:off x="2087592" y="1771685"/>
            <a:ext cx="9687465" cy="4572000"/>
          </a:xfrm>
        </p:spPr>
        <p:txBody>
          <a:bodyPr>
            <a:normAutofit fontScale="92500" lnSpcReduction="10000"/>
          </a:bodyPr>
          <a:lstStyle/>
          <a:p>
            <a:pPr marL="68580" indent="0">
              <a:buNone/>
            </a:pPr>
            <a:r>
              <a:rPr lang="en-US" b="0" dirty="0"/>
              <a:t>a = np.array([1,2,3])</a:t>
            </a:r>
          </a:p>
          <a:p>
            <a:pPr marL="68580" indent="0">
              <a:buNone/>
            </a:pPr>
            <a:r>
              <a:rPr lang="en-US" b="0" dirty="0"/>
              <a:t>b = np.array([1,5,3])</a:t>
            </a:r>
          </a:p>
          <a:p>
            <a:pPr marL="68580" indent="0">
              <a:buNone/>
            </a:pPr>
            <a:r>
              <a:rPr lang="en-US" b="0" dirty="0"/>
              <a:t>c=</a:t>
            </a:r>
            <a:r>
              <a:rPr lang="en-US" b="0" dirty="0" err="1"/>
              <a:t>a+b</a:t>
            </a:r>
            <a:endParaRPr lang="en-US" b="0" dirty="0"/>
          </a:p>
          <a:p>
            <a:pPr marL="68580" indent="0">
              <a:buNone/>
            </a:pPr>
            <a:r>
              <a:rPr lang="en-US" b="0" dirty="0"/>
              <a:t>print(c)</a:t>
            </a:r>
          </a:p>
          <a:p>
            <a:pPr marL="68580" indent="0">
              <a:buNone/>
            </a:pPr>
            <a:r>
              <a:rPr lang="en-US" b="0" dirty="0">
                <a:solidFill>
                  <a:srgbClr val="00B0F0"/>
                </a:solidFill>
              </a:rPr>
              <a:t>[2 7 6]				</a:t>
            </a:r>
            <a:r>
              <a:rPr lang="en-US" b="0" dirty="0">
                <a:solidFill>
                  <a:srgbClr val="FF9900"/>
                </a:solidFill>
              </a:rPr>
              <a:t># Output the matrix c</a:t>
            </a:r>
          </a:p>
          <a:p>
            <a:pPr marL="68580" indent="0">
              <a:buNone/>
            </a:pPr>
            <a:r>
              <a:rPr lang="en-US" b="0" dirty="0"/>
              <a:t>a + b</a:t>
            </a:r>
          </a:p>
          <a:p>
            <a:pPr marL="68580" indent="0">
              <a:buNone/>
            </a:pPr>
            <a:r>
              <a:rPr lang="en-US" b="0" dirty="0"/>
              <a:t>a * 2</a:t>
            </a:r>
          </a:p>
          <a:p>
            <a:pPr marL="68580" indent="0">
              <a:buNone/>
            </a:pPr>
            <a:r>
              <a:rPr lang="en-US" b="0" dirty="0"/>
              <a:t>a * b</a:t>
            </a:r>
          </a:p>
          <a:p>
            <a:pPr marL="68580" indent="0">
              <a:buNone/>
            </a:pPr>
            <a:r>
              <a:rPr lang="en-US" b="0" dirty="0" err="1"/>
              <a:t>np.sin</a:t>
            </a:r>
            <a:r>
              <a:rPr lang="en-US" b="0" dirty="0"/>
              <a:t>(a)				</a:t>
            </a:r>
            <a:r>
              <a:rPr lang="en-US" sz="3200" b="0" dirty="0">
                <a:solidFill>
                  <a:srgbClr val="FF9900"/>
                </a:solidFill>
              </a:rPr>
              <a:t># Element-wise operations</a:t>
            </a:r>
            <a:endParaRPr lang="en-US" b="0" dirty="0">
              <a:solidFill>
                <a:srgbClr val="FF9900"/>
              </a:solidFill>
            </a:endParaRPr>
          </a:p>
        </p:txBody>
      </p:sp>
    </p:spTree>
    <p:extLst>
      <p:ext uri="{BB962C8B-B14F-4D97-AF65-F5344CB8AC3E}">
        <p14:creationId xmlns:p14="http://schemas.microsoft.com/office/powerpoint/2010/main" val="1640213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A06D-8829-8A4C-93F5-010CB529E453}"/>
              </a:ext>
            </a:extLst>
          </p:cNvPr>
          <p:cNvSpPr>
            <a:spLocks noGrp="1"/>
          </p:cNvSpPr>
          <p:nvPr>
            <p:ph type="title"/>
          </p:nvPr>
        </p:nvSpPr>
        <p:spPr/>
        <p:txBody>
          <a:bodyPr/>
          <a:lstStyle/>
          <a:p>
            <a:r>
              <a:rPr lang="en-US" dirty="0"/>
              <a:t>NumPy Example</a:t>
            </a:r>
          </a:p>
        </p:txBody>
      </p:sp>
      <p:sp>
        <p:nvSpPr>
          <p:cNvPr id="3" name="Content Placeholder 2">
            <a:extLst>
              <a:ext uri="{FF2B5EF4-FFF2-40B4-BE49-F238E27FC236}">
                <a16:creationId xmlns:a16="http://schemas.microsoft.com/office/drawing/2014/main" id="{67F87147-55B0-C645-9495-75205F6F7A11}"/>
              </a:ext>
            </a:extLst>
          </p:cNvPr>
          <p:cNvSpPr>
            <a:spLocks noGrp="1"/>
          </p:cNvSpPr>
          <p:nvPr>
            <p:ph idx="1"/>
          </p:nvPr>
        </p:nvSpPr>
        <p:spPr>
          <a:xfrm>
            <a:off x="571500" y="2249386"/>
            <a:ext cx="11049000" cy="3582070"/>
          </a:xfrm>
        </p:spPr>
        <p:txBody>
          <a:bodyPr>
            <a:normAutofit lnSpcReduction="10000"/>
          </a:bodyPr>
          <a:lstStyle/>
          <a:p>
            <a:pPr marL="68580" indent="0">
              <a:buNone/>
            </a:pPr>
            <a:r>
              <a:rPr lang="en-US" b="0" dirty="0"/>
              <a:t>a = np.array([[1,2,3,4,5,6,7],[8,9,10,11,12,13,14]])</a:t>
            </a:r>
          </a:p>
          <a:p>
            <a:pPr marL="68580" indent="0">
              <a:buNone/>
            </a:pPr>
            <a:r>
              <a:rPr lang="en-US" b="0" dirty="0"/>
              <a:t>print(a)</a:t>
            </a:r>
          </a:p>
          <a:p>
            <a:pPr marL="68580" indent="0">
              <a:buNone/>
            </a:pPr>
            <a:r>
              <a:rPr lang="en-US" b="0" dirty="0">
                <a:solidFill>
                  <a:srgbClr val="00B0F0"/>
                </a:solidFill>
              </a:rPr>
              <a:t>[[ 1 2 3 4 5 6 7] [ 8 9 10 11 12 13 14]]</a:t>
            </a:r>
          </a:p>
          <a:p>
            <a:pPr marL="68580" indent="0">
              <a:buNone/>
            </a:pPr>
            <a:r>
              <a:rPr lang="en-US" b="0" dirty="0"/>
              <a:t>print(a[0,:])           </a:t>
            </a:r>
            <a:r>
              <a:rPr lang="en-US" b="0" dirty="0">
                <a:solidFill>
                  <a:srgbClr val="FF9900"/>
                </a:solidFill>
              </a:rPr>
              <a:t># Print the first row, ‘:’ means all the elements </a:t>
            </a:r>
            <a:r>
              <a:rPr lang="en-US" b="0" dirty="0">
                <a:solidFill>
                  <a:srgbClr val="00B0F0"/>
                </a:solidFill>
              </a:rPr>
              <a:t>[ 1 2 3 4 5 6 7]</a:t>
            </a:r>
          </a:p>
          <a:p>
            <a:pPr marL="68580" indent="0">
              <a:buNone/>
            </a:pPr>
            <a:r>
              <a:rPr lang="en-US" b="0" dirty="0"/>
              <a:t>print(a[0,2])           </a:t>
            </a:r>
            <a:r>
              <a:rPr lang="en-US" b="0" dirty="0">
                <a:solidFill>
                  <a:srgbClr val="FF9900"/>
                </a:solidFill>
              </a:rPr>
              <a:t># Print the 3</a:t>
            </a:r>
            <a:r>
              <a:rPr lang="en-US" b="0" baseline="30000" dirty="0">
                <a:solidFill>
                  <a:srgbClr val="FF9900"/>
                </a:solidFill>
              </a:rPr>
              <a:t>rd</a:t>
            </a:r>
            <a:r>
              <a:rPr lang="en-US" b="0" dirty="0">
                <a:solidFill>
                  <a:srgbClr val="FF9900"/>
                </a:solidFill>
              </a:rPr>
              <a:t> element in the 1</a:t>
            </a:r>
            <a:r>
              <a:rPr lang="en-US" b="0" baseline="30000" dirty="0">
                <a:solidFill>
                  <a:srgbClr val="FF9900"/>
                </a:solidFill>
              </a:rPr>
              <a:t>st</a:t>
            </a:r>
            <a:r>
              <a:rPr lang="en-US" b="0" dirty="0">
                <a:solidFill>
                  <a:srgbClr val="FF9900"/>
                </a:solidFill>
              </a:rPr>
              <a:t> row                         </a:t>
            </a:r>
            <a:r>
              <a:rPr lang="en-US" b="0" dirty="0">
                <a:solidFill>
                  <a:srgbClr val="00B0F0"/>
                </a:solidFill>
              </a:rPr>
              <a:t>3</a:t>
            </a:r>
          </a:p>
          <a:p>
            <a:pPr marL="68580" indent="0">
              <a:buNone/>
            </a:pPr>
            <a:endParaRPr lang="en-US" b="0" dirty="0">
              <a:solidFill>
                <a:srgbClr val="00B0F0"/>
              </a:solidFill>
            </a:endParaRPr>
          </a:p>
          <a:p>
            <a:pPr marL="68580" indent="0">
              <a:buNone/>
            </a:pPr>
            <a:endParaRPr lang="en-US" b="0" dirty="0">
              <a:solidFill>
                <a:srgbClr val="00B0F0"/>
              </a:solidFill>
            </a:endParaRPr>
          </a:p>
        </p:txBody>
      </p:sp>
    </p:spTree>
    <p:extLst>
      <p:ext uri="{BB962C8B-B14F-4D97-AF65-F5344CB8AC3E}">
        <p14:creationId xmlns:p14="http://schemas.microsoft.com/office/powerpoint/2010/main" val="205130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7D5C-56C9-3B4E-9549-22EDCA1FE9A7}"/>
              </a:ext>
            </a:extLst>
          </p:cNvPr>
          <p:cNvSpPr>
            <a:spLocks noGrp="1"/>
          </p:cNvSpPr>
          <p:nvPr>
            <p:ph type="title"/>
          </p:nvPr>
        </p:nvSpPr>
        <p:spPr/>
        <p:txBody>
          <a:bodyPr/>
          <a:lstStyle/>
          <a:p>
            <a:r>
              <a:rPr lang="en-US" dirty="0"/>
              <a:t>NumPy Example</a:t>
            </a:r>
          </a:p>
        </p:txBody>
      </p:sp>
      <p:sp>
        <p:nvSpPr>
          <p:cNvPr id="3" name="Content Placeholder 2">
            <a:extLst>
              <a:ext uri="{FF2B5EF4-FFF2-40B4-BE49-F238E27FC236}">
                <a16:creationId xmlns:a16="http://schemas.microsoft.com/office/drawing/2014/main" id="{667776D2-F54C-9B4E-99BE-2DD1C9D98E01}"/>
              </a:ext>
            </a:extLst>
          </p:cNvPr>
          <p:cNvSpPr>
            <a:spLocks noGrp="1"/>
          </p:cNvSpPr>
          <p:nvPr>
            <p:ph idx="1"/>
          </p:nvPr>
        </p:nvSpPr>
        <p:spPr>
          <a:xfrm>
            <a:off x="1786387" y="1688670"/>
            <a:ext cx="8619226" cy="4874094"/>
          </a:xfrm>
        </p:spPr>
        <p:txBody>
          <a:bodyPr>
            <a:normAutofit fontScale="62500" lnSpcReduction="20000"/>
          </a:bodyPr>
          <a:lstStyle/>
          <a:p>
            <a:pPr marL="68580" indent="0">
              <a:buNone/>
            </a:pPr>
            <a:r>
              <a:rPr lang="en-US" b="0" dirty="0"/>
              <a:t>import </a:t>
            </a:r>
            <a:r>
              <a:rPr lang="en-US" b="0" dirty="0" err="1"/>
              <a:t>numpy</a:t>
            </a:r>
            <a:r>
              <a:rPr lang="en-US" b="0" dirty="0"/>
              <a:t> as np              </a:t>
            </a:r>
            <a:r>
              <a:rPr lang="en-US" b="0" dirty="0">
                <a:solidFill>
                  <a:srgbClr val="FF9900"/>
                </a:solidFill>
              </a:rPr>
              <a:t># Import the package first before it can be used</a:t>
            </a:r>
            <a:endParaRPr lang="en-US" b="0" dirty="0"/>
          </a:p>
          <a:p>
            <a:pPr marL="68580" indent="0">
              <a:buNone/>
            </a:pPr>
            <a:r>
              <a:rPr lang="en-US" b="0" dirty="0"/>
              <a:t>a = np.array([1,2,3])	      </a:t>
            </a:r>
            <a:r>
              <a:rPr lang="en-US" b="0" dirty="0">
                <a:solidFill>
                  <a:srgbClr val="FF9900"/>
                </a:solidFill>
              </a:rPr>
              <a:t># Define an array with element [1,2,3]</a:t>
            </a:r>
          </a:p>
          <a:p>
            <a:pPr marL="68580" indent="0">
              <a:buNone/>
            </a:pPr>
            <a:r>
              <a:rPr lang="en-US" b="0" dirty="0"/>
              <a:t>print(a)</a:t>
            </a:r>
          </a:p>
          <a:p>
            <a:pPr marL="68580" indent="0">
              <a:buNone/>
            </a:pPr>
            <a:r>
              <a:rPr lang="en-US" b="0" dirty="0">
                <a:solidFill>
                  <a:srgbClr val="00B0F0"/>
                </a:solidFill>
              </a:rPr>
              <a:t>[1 2 3]</a:t>
            </a:r>
          </a:p>
          <a:p>
            <a:pPr marL="68580" indent="0">
              <a:buNone/>
            </a:pPr>
            <a:r>
              <a:rPr lang="en-US" b="0" dirty="0"/>
              <a:t>b = np.array([[1,2,3],[4,5,6]]) </a:t>
            </a:r>
            <a:r>
              <a:rPr lang="en-US" b="0" dirty="0">
                <a:solidFill>
                  <a:srgbClr val="FF9900"/>
                </a:solidFill>
              </a:rPr>
              <a:t># Define a 2D array</a:t>
            </a:r>
          </a:p>
          <a:p>
            <a:pPr marL="68580" indent="0">
              <a:buNone/>
            </a:pPr>
            <a:r>
              <a:rPr lang="en-US" b="0" dirty="0"/>
              <a:t>print(b)</a:t>
            </a:r>
          </a:p>
          <a:p>
            <a:pPr marL="68580" indent="0">
              <a:buNone/>
            </a:pPr>
            <a:r>
              <a:rPr lang="en-US" b="0" dirty="0">
                <a:solidFill>
                  <a:srgbClr val="00B0F0"/>
                </a:solidFill>
              </a:rPr>
              <a:t>[[1 2 3] [4 5 6]]</a:t>
            </a:r>
          </a:p>
          <a:p>
            <a:pPr marL="68580" indent="0">
              <a:buNone/>
            </a:pPr>
            <a:r>
              <a:rPr lang="en-US" b="0" dirty="0"/>
              <a:t>print(</a:t>
            </a:r>
            <a:r>
              <a:rPr lang="en-US" b="0" dirty="0" err="1"/>
              <a:t>a.ndim</a:t>
            </a:r>
            <a:r>
              <a:rPr lang="en-US" b="0" dirty="0"/>
              <a:t>)		</a:t>
            </a:r>
            <a:r>
              <a:rPr lang="en-US" b="0" dirty="0">
                <a:solidFill>
                  <a:srgbClr val="FF9900"/>
                </a:solidFill>
              </a:rPr>
              <a:t># Print the dimension of the array a</a:t>
            </a:r>
          </a:p>
          <a:p>
            <a:pPr marL="68580" indent="0">
              <a:buNone/>
            </a:pPr>
            <a:r>
              <a:rPr lang="en-US" b="0" dirty="0">
                <a:solidFill>
                  <a:srgbClr val="00B0F0"/>
                </a:solidFill>
              </a:rPr>
              <a:t>1</a:t>
            </a:r>
          </a:p>
          <a:p>
            <a:pPr marL="68580" indent="0">
              <a:buNone/>
            </a:pPr>
            <a:r>
              <a:rPr lang="en-US" b="0" dirty="0"/>
              <a:t>print(</a:t>
            </a:r>
            <a:r>
              <a:rPr lang="en-US" b="0" dirty="0" err="1"/>
              <a:t>b.ndim</a:t>
            </a:r>
            <a:r>
              <a:rPr lang="en-US" b="0" dirty="0"/>
              <a:t>)		</a:t>
            </a:r>
            <a:r>
              <a:rPr lang="en-US" b="0" dirty="0">
                <a:solidFill>
                  <a:srgbClr val="FF9900"/>
                </a:solidFill>
              </a:rPr>
              <a:t># Print the dimension of the array b</a:t>
            </a:r>
          </a:p>
          <a:p>
            <a:pPr marL="68580" indent="0">
              <a:buNone/>
            </a:pPr>
            <a:r>
              <a:rPr lang="en-US" b="0" dirty="0">
                <a:solidFill>
                  <a:srgbClr val="00B0F0"/>
                </a:solidFill>
              </a:rPr>
              <a:t>2</a:t>
            </a:r>
          </a:p>
          <a:p>
            <a:pPr marL="68580" indent="0">
              <a:buNone/>
            </a:pPr>
            <a:r>
              <a:rPr lang="en-US" b="0" dirty="0"/>
              <a:t>print(</a:t>
            </a:r>
            <a:r>
              <a:rPr lang="en-US" b="0" dirty="0" err="1"/>
              <a:t>a.shape</a:t>
            </a:r>
            <a:r>
              <a:rPr lang="en-US" b="0" dirty="0"/>
              <a:t>)		</a:t>
            </a:r>
            <a:r>
              <a:rPr lang="en-US" b="0" dirty="0">
                <a:solidFill>
                  <a:srgbClr val="FF9900"/>
                </a:solidFill>
              </a:rPr>
              <a:t># Print the shape of a</a:t>
            </a:r>
          </a:p>
          <a:p>
            <a:pPr marL="68580" indent="0">
              <a:buNone/>
            </a:pPr>
            <a:r>
              <a:rPr lang="en-US" b="0" dirty="0">
                <a:solidFill>
                  <a:srgbClr val="00B0F0"/>
                </a:solidFill>
              </a:rPr>
              <a:t>(3,)</a:t>
            </a:r>
          </a:p>
          <a:p>
            <a:pPr marL="68580" indent="0">
              <a:buNone/>
            </a:pPr>
            <a:r>
              <a:rPr lang="en-US" b="0" dirty="0"/>
              <a:t>print(</a:t>
            </a:r>
            <a:r>
              <a:rPr lang="en-US" b="0" dirty="0" err="1"/>
              <a:t>b.shape</a:t>
            </a:r>
            <a:r>
              <a:rPr lang="en-US" b="0" dirty="0"/>
              <a:t>)		</a:t>
            </a:r>
            <a:r>
              <a:rPr lang="en-US" b="0" dirty="0">
                <a:solidFill>
                  <a:srgbClr val="FF9900"/>
                </a:solidFill>
              </a:rPr>
              <a:t># Print the shape of b</a:t>
            </a:r>
          </a:p>
          <a:p>
            <a:pPr marL="68580" indent="0">
              <a:buNone/>
            </a:pPr>
            <a:r>
              <a:rPr lang="en-US" b="0" dirty="0">
                <a:solidFill>
                  <a:srgbClr val="00B0F0"/>
                </a:solidFill>
              </a:rPr>
              <a:t>(2,3)</a:t>
            </a:r>
          </a:p>
        </p:txBody>
      </p:sp>
    </p:spTree>
    <p:extLst>
      <p:ext uri="{BB962C8B-B14F-4D97-AF65-F5344CB8AC3E}">
        <p14:creationId xmlns:p14="http://schemas.microsoft.com/office/powerpoint/2010/main" val="532556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FB5A-B26B-F44F-920D-3EC4680E52B9}"/>
              </a:ext>
            </a:extLst>
          </p:cNvPr>
          <p:cNvSpPr>
            <a:spLocks noGrp="1"/>
          </p:cNvSpPr>
          <p:nvPr>
            <p:ph type="title"/>
          </p:nvPr>
        </p:nvSpPr>
        <p:spPr/>
        <p:txBody>
          <a:bodyPr/>
          <a:lstStyle/>
          <a:p>
            <a:r>
              <a:rPr lang="en-US" dirty="0"/>
              <a:t>NumPy Example</a:t>
            </a:r>
          </a:p>
        </p:txBody>
      </p:sp>
      <p:sp>
        <p:nvSpPr>
          <p:cNvPr id="3" name="Content Placeholder 2">
            <a:extLst>
              <a:ext uri="{FF2B5EF4-FFF2-40B4-BE49-F238E27FC236}">
                <a16:creationId xmlns:a16="http://schemas.microsoft.com/office/drawing/2014/main" id="{D98BD652-0B3B-ED46-AD33-5D08409BF1EE}"/>
              </a:ext>
            </a:extLst>
          </p:cNvPr>
          <p:cNvSpPr>
            <a:spLocks noGrp="1"/>
          </p:cNvSpPr>
          <p:nvPr>
            <p:ph idx="1"/>
          </p:nvPr>
        </p:nvSpPr>
        <p:spPr>
          <a:xfrm>
            <a:off x="990600" y="1783560"/>
            <a:ext cx="10363200" cy="4160040"/>
          </a:xfrm>
        </p:spPr>
        <p:txBody>
          <a:bodyPr>
            <a:normAutofit lnSpcReduction="10000"/>
          </a:bodyPr>
          <a:lstStyle/>
          <a:p>
            <a:pPr marL="68580" indent="0">
              <a:buNone/>
            </a:pPr>
            <a:r>
              <a:rPr lang="en-US" b="0" dirty="0"/>
              <a:t>a = </a:t>
            </a:r>
            <a:r>
              <a:rPr lang="en-US" b="0" dirty="0" err="1"/>
              <a:t>np.ones</a:t>
            </a:r>
            <a:r>
              <a:rPr lang="en-US" b="0" dirty="0"/>
              <a:t>((2,3))</a:t>
            </a:r>
          </a:p>
          <a:p>
            <a:pPr marL="68580" indent="0">
              <a:buNone/>
            </a:pPr>
            <a:r>
              <a:rPr lang="en-US" b="0" dirty="0"/>
              <a:t>b = </a:t>
            </a:r>
            <a:r>
              <a:rPr lang="en-US" b="0" dirty="0" err="1"/>
              <a:t>np.full</a:t>
            </a:r>
            <a:r>
              <a:rPr lang="en-US" b="0" dirty="0"/>
              <a:t>((3,2), 2)</a:t>
            </a:r>
          </a:p>
          <a:p>
            <a:pPr marL="68580" indent="0">
              <a:buNone/>
            </a:pPr>
            <a:r>
              <a:rPr lang="en-US" b="0" dirty="0">
                <a:solidFill>
                  <a:srgbClr val="FF9900"/>
                </a:solidFill>
              </a:rPr>
              <a:t># Generate a matrix with all elemental values equal to 2</a:t>
            </a:r>
          </a:p>
          <a:p>
            <a:pPr marL="68580" indent="0">
              <a:buNone/>
            </a:pPr>
            <a:r>
              <a:rPr lang="en-US" b="0" dirty="0"/>
              <a:t>print(</a:t>
            </a:r>
            <a:r>
              <a:rPr lang="en-US" b="0" dirty="0" err="1"/>
              <a:t>np.matmul</a:t>
            </a:r>
            <a:r>
              <a:rPr lang="en-US" b="0" dirty="0"/>
              <a:t>(</a:t>
            </a:r>
            <a:r>
              <a:rPr lang="en-US" b="0" dirty="0" err="1"/>
              <a:t>a,b</a:t>
            </a:r>
            <a:r>
              <a:rPr lang="en-US" b="0" dirty="0"/>
              <a:t>))</a:t>
            </a:r>
          </a:p>
          <a:p>
            <a:pPr marL="68580" indent="0">
              <a:buNone/>
            </a:pPr>
            <a:r>
              <a:rPr lang="en-US" b="0" dirty="0">
                <a:solidFill>
                  <a:schemeClr val="bg2">
                    <a:lumMod val="75000"/>
                  </a:schemeClr>
                </a:solidFill>
              </a:rPr>
              <a:t>[[6. 6.]</a:t>
            </a:r>
          </a:p>
          <a:p>
            <a:pPr marL="68580" indent="0">
              <a:buNone/>
            </a:pPr>
            <a:r>
              <a:rPr lang="en-US" b="0" dirty="0">
                <a:solidFill>
                  <a:schemeClr val="bg2">
                    <a:lumMod val="75000"/>
                  </a:schemeClr>
                </a:solidFill>
              </a:rPr>
              <a:t> [6. 6.]]  </a:t>
            </a:r>
          </a:p>
          <a:p>
            <a:pPr marL="68580" indent="0">
              <a:buNone/>
            </a:pPr>
            <a:r>
              <a:rPr lang="en-US" b="0" dirty="0">
                <a:solidFill>
                  <a:srgbClr val="FF9900"/>
                </a:solidFill>
              </a:rPr>
              <a:t># a*b does not work since they have different dimensions</a:t>
            </a:r>
          </a:p>
          <a:p>
            <a:pPr marL="68580" indent="0">
              <a:buNone/>
            </a:pPr>
            <a:r>
              <a:rPr lang="en-US" b="0" dirty="0">
                <a:solidFill>
                  <a:srgbClr val="FF9900"/>
                </a:solidFill>
              </a:rPr>
              <a:t>Use the </a:t>
            </a:r>
            <a:r>
              <a:rPr lang="en-US" b="0" dirty="0" err="1">
                <a:solidFill>
                  <a:srgbClr val="FF9900"/>
                </a:solidFill>
              </a:rPr>
              <a:t>matmul</a:t>
            </a:r>
            <a:r>
              <a:rPr lang="en-US" b="0" dirty="0">
                <a:solidFill>
                  <a:srgbClr val="FF9900"/>
                </a:solidFill>
              </a:rPr>
              <a:t> function to perform the matrix multiplication</a:t>
            </a:r>
          </a:p>
          <a:p>
            <a:pPr marL="68580" indent="0">
              <a:buNone/>
            </a:pPr>
            <a:endParaRPr lang="en-US" b="0" dirty="0"/>
          </a:p>
        </p:txBody>
      </p:sp>
    </p:spTree>
    <p:extLst>
      <p:ext uri="{BB962C8B-B14F-4D97-AF65-F5344CB8AC3E}">
        <p14:creationId xmlns:p14="http://schemas.microsoft.com/office/powerpoint/2010/main" val="735176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6831-9A50-744A-B688-F4580CDDAA7F}"/>
              </a:ext>
            </a:extLst>
          </p:cNvPr>
          <p:cNvSpPr>
            <a:spLocks noGrp="1"/>
          </p:cNvSpPr>
          <p:nvPr>
            <p:ph type="title"/>
          </p:nvPr>
        </p:nvSpPr>
        <p:spPr/>
        <p:txBody>
          <a:bodyPr/>
          <a:lstStyle/>
          <a:p>
            <a:r>
              <a:rPr lang="en-US" dirty="0"/>
              <a:t>NumPy Example</a:t>
            </a:r>
          </a:p>
        </p:txBody>
      </p:sp>
      <p:sp>
        <p:nvSpPr>
          <p:cNvPr id="3" name="Content Placeholder 2">
            <a:extLst>
              <a:ext uri="{FF2B5EF4-FFF2-40B4-BE49-F238E27FC236}">
                <a16:creationId xmlns:a16="http://schemas.microsoft.com/office/drawing/2014/main" id="{D6322250-8635-9C40-88B0-F52E8C64244B}"/>
              </a:ext>
            </a:extLst>
          </p:cNvPr>
          <p:cNvSpPr>
            <a:spLocks noGrp="1"/>
          </p:cNvSpPr>
          <p:nvPr>
            <p:ph idx="1"/>
          </p:nvPr>
        </p:nvSpPr>
        <p:spPr/>
        <p:txBody>
          <a:bodyPr>
            <a:normAutofit fontScale="70000" lnSpcReduction="20000"/>
          </a:bodyPr>
          <a:lstStyle/>
          <a:p>
            <a:pPr marL="68580" indent="0">
              <a:buNone/>
            </a:pPr>
            <a:r>
              <a:rPr lang="en-US" b="0" dirty="0"/>
              <a:t>a = </a:t>
            </a:r>
            <a:r>
              <a:rPr lang="en-US" b="0" dirty="0" err="1"/>
              <a:t>np.random.randint</a:t>
            </a:r>
            <a:r>
              <a:rPr lang="en-US" b="0" dirty="0"/>
              <a:t>(1, 100, (3,3), </a:t>
            </a:r>
            <a:r>
              <a:rPr lang="en-US" b="0" dirty="0" err="1"/>
              <a:t>dtype</a:t>
            </a:r>
            <a:r>
              <a:rPr lang="en-US" b="0" dirty="0"/>
              <a:t>=np.int32)</a:t>
            </a:r>
          </a:p>
          <a:p>
            <a:pPr marL="68580" indent="0">
              <a:buNone/>
            </a:pPr>
            <a:r>
              <a:rPr lang="en-US" b="0" dirty="0">
                <a:solidFill>
                  <a:srgbClr val="FF9900"/>
                </a:solidFill>
              </a:rPr>
              <a:t># Generate random integers within [1, 100) of int32 type</a:t>
            </a:r>
          </a:p>
          <a:p>
            <a:pPr marL="68580" indent="0">
              <a:buNone/>
            </a:pPr>
            <a:r>
              <a:rPr lang="en-US" b="0" dirty="0"/>
              <a:t>b = </a:t>
            </a:r>
            <a:r>
              <a:rPr lang="en-US" b="0" dirty="0" err="1"/>
              <a:t>np.random.randint</a:t>
            </a:r>
            <a:r>
              <a:rPr lang="en-US" b="0" dirty="0"/>
              <a:t>(1, 100, (3,3), </a:t>
            </a:r>
            <a:r>
              <a:rPr lang="en-US" b="0" dirty="0" err="1"/>
              <a:t>dtype</a:t>
            </a:r>
            <a:r>
              <a:rPr lang="en-US" b="0" dirty="0"/>
              <a:t>=np.int32)</a:t>
            </a:r>
          </a:p>
          <a:p>
            <a:pPr marL="68580" indent="0">
              <a:buNone/>
            </a:pPr>
            <a:r>
              <a:rPr lang="en-US" b="0" dirty="0"/>
              <a:t>c = </a:t>
            </a:r>
            <a:r>
              <a:rPr lang="en-US" b="0" dirty="0" err="1"/>
              <a:t>np.append</a:t>
            </a:r>
            <a:r>
              <a:rPr lang="en-US" b="0" dirty="0"/>
              <a:t>(</a:t>
            </a:r>
            <a:r>
              <a:rPr lang="en-US" b="0" dirty="0" err="1"/>
              <a:t>a,b,axis</a:t>
            </a:r>
            <a:r>
              <a:rPr lang="en-US" b="0" dirty="0"/>
              <a:t>=0)</a:t>
            </a:r>
          </a:p>
          <a:p>
            <a:pPr marL="68580" indent="0">
              <a:buNone/>
            </a:pPr>
            <a:r>
              <a:rPr lang="en-US" b="0" dirty="0"/>
              <a:t>print(</a:t>
            </a:r>
            <a:r>
              <a:rPr lang="en-US" b="0" dirty="0" err="1"/>
              <a:t>c.shape</a:t>
            </a:r>
            <a:r>
              <a:rPr lang="en-US" b="0" dirty="0"/>
              <a:t>)</a:t>
            </a:r>
          </a:p>
          <a:p>
            <a:pPr marL="68580" indent="0">
              <a:buNone/>
            </a:pPr>
            <a:r>
              <a:rPr lang="en-US" b="0" dirty="0"/>
              <a:t>print(c)</a:t>
            </a:r>
          </a:p>
          <a:p>
            <a:pPr marL="68580" indent="0">
              <a:buNone/>
            </a:pPr>
            <a:r>
              <a:rPr lang="en-US" b="0" dirty="0">
                <a:solidFill>
                  <a:srgbClr val="00B0F0"/>
                </a:solidFill>
              </a:rPr>
              <a:t>(6, 3)</a:t>
            </a:r>
          </a:p>
          <a:p>
            <a:pPr marL="68580" indent="0">
              <a:buNone/>
            </a:pPr>
            <a:r>
              <a:rPr lang="en-US" b="0" dirty="0">
                <a:solidFill>
                  <a:srgbClr val="00B0F0"/>
                </a:solidFill>
              </a:rPr>
              <a:t>[[22 9 57]</a:t>
            </a:r>
          </a:p>
          <a:p>
            <a:pPr marL="68580" indent="0">
              <a:buNone/>
            </a:pPr>
            <a:r>
              <a:rPr lang="en-US" b="0" dirty="0">
                <a:solidFill>
                  <a:srgbClr val="00B0F0"/>
                </a:solidFill>
              </a:rPr>
              <a:t> [ 4 76 87]</a:t>
            </a:r>
          </a:p>
          <a:p>
            <a:pPr marL="68580" indent="0">
              <a:buNone/>
            </a:pPr>
            <a:r>
              <a:rPr lang="en-US" b="0" dirty="0">
                <a:solidFill>
                  <a:srgbClr val="00B0F0"/>
                </a:solidFill>
              </a:rPr>
              <a:t> [42 56 99]</a:t>
            </a:r>
          </a:p>
          <a:p>
            <a:pPr marL="68580" indent="0">
              <a:buNone/>
            </a:pPr>
            <a:r>
              <a:rPr lang="en-US" b="0" dirty="0">
                <a:solidFill>
                  <a:srgbClr val="00B0F0"/>
                </a:solidFill>
              </a:rPr>
              <a:t> [49 35 27]</a:t>
            </a:r>
          </a:p>
          <a:p>
            <a:pPr marL="68580" indent="0">
              <a:buNone/>
            </a:pPr>
            <a:r>
              <a:rPr lang="en-US" b="0" dirty="0">
                <a:solidFill>
                  <a:srgbClr val="00B0F0"/>
                </a:solidFill>
              </a:rPr>
              <a:t> [20 58 21]</a:t>
            </a:r>
          </a:p>
          <a:p>
            <a:pPr marL="68580" indent="0">
              <a:buNone/>
            </a:pPr>
            <a:r>
              <a:rPr lang="en-US" b="0" dirty="0">
                <a:solidFill>
                  <a:srgbClr val="00B0F0"/>
                </a:solidFill>
              </a:rPr>
              <a:t> [41 61 38]]</a:t>
            </a:r>
          </a:p>
        </p:txBody>
      </p:sp>
      <p:pic>
        <p:nvPicPr>
          <p:cNvPr id="4" name="Picture 3"/>
          <p:cNvPicPr>
            <a:picLocks noChangeAspect="1"/>
          </p:cNvPicPr>
          <p:nvPr/>
        </p:nvPicPr>
        <p:blipFill>
          <a:blip r:embed="rId2"/>
          <a:stretch>
            <a:fillRect/>
          </a:stretch>
        </p:blipFill>
        <p:spPr>
          <a:xfrm>
            <a:off x="4303355" y="2887986"/>
            <a:ext cx="5983432" cy="3273136"/>
          </a:xfrm>
          <a:prstGeom prst="rect">
            <a:avLst/>
          </a:prstGeom>
        </p:spPr>
      </p:pic>
      <p:sp>
        <p:nvSpPr>
          <p:cNvPr id="6" name="Rectangle 5"/>
          <p:cNvSpPr/>
          <p:nvPr/>
        </p:nvSpPr>
        <p:spPr>
          <a:xfrm>
            <a:off x="3427561" y="6221947"/>
            <a:ext cx="7372711" cy="461665"/>
          </a:xfrm>
          <a:prstGeom prst="rect">
            <a:avLst/>
          </a:prstGeom>
        </p:spPr>
        <p:txBody>
          <a:bodyPr wrap="square">
            <a:spAutoFit/>
          </a:bodyPr>
          <a:lstStyle/>
          <a:p>
            <a:r>
              <a:rPr lang="en-US" dirty="0">
                <a:hlinkClick r:id="rId3"/>
              </a:rPr>
              <a:t>https://www.sharpsightlabs.com/blog/numpy-append/</a:t>
            </a:r>
            <a:r>
              <a:rPr lang="en-US" dirty="0"/>
              <a:t> </a:t>
            </a:r>
          </a:p>
        </p:txBody>
      </p:sp>
    </p:spTree>
    <p:extLst>
      <p:ext uri="{BB962C8B-B14F-4D97-AF65-F5344CB8AC3E}">
        <p14:creationId xmlns:p14="http://schemas.microsoft.com/office/powerpoint/2010/main" val="127047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Turing’s Halting Problem</a:t>
            </a:r>
          </a:p>
        </p:txBody>
      </p:sp>
      <p:sp>
        <p:nvSpPr>
          <p:cNvPr id="3" name="Content Placeholder 2"/>
          <p:cNvSpPr>
            <a:spLocks noGrp="1"/>
          </p:cNvSpPr>
          <p:nvPr>
            <p:ph idx="1"/>
          </p:nvPr>
        </p:nvSpPr>
        <p:spPr>
          <a:xfrm>
            <a:off x="981974" y="2128617"/>
            <a:ext cx="10363200" cy="3832236"/>
          </a:xfrm>
        </p:spPr>
        <p:txBody>
          <a:bodyPr>
            <a:normAutofit/>
          </a:bodyPr>
          <a:lstStyle/>
          <a:p>
            <a:pPr marL="68580" indent="0">
              <a:buNone/>
            </a:pPr>
            <a:r>
              <a:rPr lang="en-US" sz="2800" b="0" dirty="0"/>
              <a:t>In computability theory, the halting problem is the problem of determining, from a description of an arbitrary computer program and an input, whether the program will finish running, or continue to run forever. Alan Turing proved in 1936 that a general algorithm to solve the halting problem for all possible program-input pairs cannot exist. </a:t>
            </a:r>
          </a:p>
          <a:p>
            <a:pPr marL="68580" indent="0">
              <a:buNone/>
            </a:pPr>
            <a:endParaRPr lang="en-US" sz="2800" b="0" dirty="0"/>
          </a:p>
          <a:p>
            <a:pPr marL="68580" indent="0">
              <a:buNone/>
            </a:pPr>
            <a:r>
              <a:rPr lang="en-US" sz="2800" b="0" dirty="0">
                <a:hlinkClick r:id="rId2"/>
              </a:rPr>
              <a:t>https://en.wikipedia.org/wiki/Halting_problem#Sketch_of_proof</a:t>
            </a:r>
            <a:r>
              <a:rPr lang="en-US" sz="2800" b="0" dirty="0"/>
              <a:t> </a:t>
            </a:r>
          </a:p>
        </p:txBody>
      </p:sp>
    </p:spTree>
    <p:extLst>
      <p:ext uri="{BB962C8B-B14F-4D97-AF65-F5344CB8AC3E}">
        <p14:creationId xmlns:p14="http://schemas.microsoft.com/office/powerpoint/2010/main" val="1708394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9A50FA2E-FC53-4DE6-9F7A-0FD7AAA36FC1}"/>
              </a:ext>
            </a:extLst>
          </p:cNvPr>
          <p:cNvPicPr>
            <a:picLocks noChangeAspect="1"/>
          </p:cNvPicPr>
          <p:nvPr/>
        </p:nvPicPr>
        <p:blipFill>
          <a:blip r:embed="rId2"/>
          <a:stretch>
            <a:fillRect/>
          </a:stretch>
        </p:blipFill>
        <p:spPr>
          <a:xfrm>
            <a:off x="643467" y="689102"/>
            <a:ext cx="10905066" cy="5479794"/>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482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Pydicom Website</a:t>
            </a:r>
          </a:p>
        </p:txBody>
      </p:sp>
      <p:pic>
        <p:nvPicPr>
          <p:cNvPr id="5" name="Picture 4"/>
          <p:cNvPicPr>
            <a:picLocks noChangeAspect="1"/>
          </p:cNvPicPr>
          <p:nvPr/>
        </p:nvPicPr>
        <p:blipFill>
          <a:blip r:embed="rId2"/>
          <a:stretch>
            <a:fillRect/>
          </a:stretch>
        </p:blipFill>
        <p:spPr>
          <a:xfrm>
            <a:off x="576284" y="1460968"/>
            <a:ext cx="11004917" cy="5368636"/>
          </a:xfrm>
          <a:prstGeom prst="rect">
            <a:avLst/>
          </a:prstGeom>
        </p:spPr>
      </p:pic>
    </p:spTree>
    <p:extLst>
      <p:ext uri="{BB962C8B-B14F-4D97-AF65-F5344CB8AC3E}">
        <p14:creationId xmlns:p14="http://schemas.microsoft.com/office/powerpoint/2010/main" val="524433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2BC0-3110-254E-AAED-B3C70BCFBAC4}"/>
              </a:ext>
            </a:extLst>
          </p:cNvPr>
          <p:cNvSpPr>
            <a:spLocks noGrp="1"/>
          </p:cNvSpPr>
          <p:nvPr>
            <p:ph type="title"/>
          </p:nvPr>
        </p:nvSpPr>
        <p:spPr/>
        <p:txBody>
          <a:bodyPr/>
          <a:lstStyle/>
          <a:p>
            <a:r>
              <a:rPr lang="en-US" dirty="0"/>
              <a:t>Linking Colab &amp; Google Drive</a:t>
            </a:r>
          </a:p>
        </p:txBody>
      </p:sp>
      <p:pic>
        <p:nvPicPr>
          <p:cNvPr id="5" name="Picture 4"/>
          <p:cNvPicPr>
            <a:picLocks noChangeAspect="1"/>
          </p:cNvPicPr>
          <p:nvPr/>
        </p:nvPicPr>
        <p:blipFill>
          <a:blip r:embed="rId2"/>
          <a:stretch>
            <a:fillRect/>
          </a:stretch>
        </p:blipFill>
        <p:spPr>
          <a:xfrm>
            <a:off x="361241" y="1740410"/>
            <a:ext cx="9847748" cy="4927810"/>
          </a:xfrm>
          <a:prstGeom prst="rect">
            <a:avLst/>
          </a:prstGeom>
        </p:spPr>
      </p:pic>
      <p:sp>
        <p:nvSpPr>
          <p:cNvPr id="3" name="Content Placeholder 2">
            <a:extLst>
              <a:ext uri="{FF2B5EF4-FFF2-40B4-BE49-F238E27FC236}">
                <a16:creationId xmlns:a16="http://schemas.microsoft.com/office/drawing/2014/main" id="{4235950A-E000-D94A-B0B7-80D474AF8EB7}"/>
              </a:ext>
            </a:extLst>
          </p:cNvPr>
          <p:cNvSpPr>
            <a:spLocks noGrp="1"/>
          </p:cNvSpPr>
          <p:nvPr>
            <p:ph idx="1"/>
          </p:nvPr>
        </p:nvSpPr>
        <p:spPr>
          <a:xfrm>
            <a:off x="7556740" y="3133790"/>
            <a:ext cx="4373591" cy="1826399"/>
          </a:xfrm>
        </p:spPr>
        <p:txBody>
          <a:bodyPr>
            <a:normAutofit lnSpcReduction="10000"/>
          </a:bodyPr>
          <a:lstStyle/>
          <a:p>
            <a:pPr marL="68580" indent="0">
              <a:buNone/>
            </a:pPr>
            <a:r>
              <a:rPr lang="en-US" sz="2400" dirty="0">
                <a:solidFill>
                  <a:srgbClr val="FF9900"/>
                </a:solidFill>
              </a:rPr>
              <a:t>You must upload data to your google drive so that you can read in the Jupyter notebook. Please mount your gdrive to Colab!</a:t>
            </a:r>
          </a:p>
        </p:txBody>
      </p:sp>
    </p:spTree>
    <p:extLst>
      <p:ext uri="{BB962C8B-B14F-4D97-AF65-F5344CB8AC3E}">
        <p14:creationId xmlns:p14="http://schemas.microsoft.com/office/powerpoint/2010/main" val="41510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7E05-5AFD-4C77-B15E-799BC27717B2}"/>
              </a:ext>
            </a:extLst>
          </p:cNvPr>
          <p:cNvSpPr>
            <a:spLocks noGrp="1"/>
          </p:cNvSpPr>
          <p:nvPr>
            <p:ph type="title"/>
          </p:nvPr>
        </p:nvSpPr>
        <p:spPr/>
        <p:txBody>
          <a:bodyPr/>
          <a:lstStyle/>
          <a:p>
            <a:r>
              <a:rPr lang="en-US" dirty="0"/>
              <a:t>Homework Arrangement</a:t>
            </a:r>
          </a:p>
        </p:txBody>
      </p:sp>
      <p:sp>
        <p:nvSpPr>
          <p:cNvPr id="3" name="Content Placeholder 2">
            <a:extLst>
              <a:ext uri="{FF2B5EF4-FFF2-40B4-BE49-F238E27FC236}">
                <a16:creationId xmlns:a16="http://schemas.microsoft.com/office/drawing/2014/main" id="{5EB6FE83-F65D-4CC2-BCB6-FC6088572D5A}"/>
              </a:ext>
            </a:extLst>
          </p:cNvPr>
          <p:cNvSpPr>
            <a:spLocks noGrp="1"/>
          </p:cNvSpPr>
          <p:nvPr>
            <p:ph idx="1"/>
          </p:nvPr>
        </p:nvSpPr>
        <p:spPr>
          <a:xfrm>
            <a:off x="990600" y="2184168"/>
            <a:ext cx="10363200" cy="3654144"/>
          </a:xfrm>
        </p:spPr>
        <p:txBody>
          <a:bodyPr/>
          <a:lstStyle/>
          <a:p>
            <a:r>
              <a:rPr lang="en-US" dirty="0"/>
              <a:t>Normally, the last slide in each lecture</a:t>
            </a:r>
          </a:p>
          <a:p>
            <a:r>
              <a:rPr lang="en-US" dirty="0"/>
              <a:t>Due date is one week later</a:t>
            </a:r>
          </a:p>
          <a:p>
            <a:r>
              <a:rPr lang="en-US" dirty="0"/>
              <a:t>You can discuss with fellow students</a:t>
            </a:r>
          </a:p>
          <a:p>
            <a:r>
              <a:rPr lang="en-US" dirty="0"/>
              <a:t>We use “Pass” or “Fail”</a:t>
            </a:r>
          </a:p>
          <a:p>
            <a:r>
              <a:rPr lang="en-US" dirty="0"/>
              <a:t>Note that mid and final exams will be scored rigorously so that we can reliably distinguish the levels of your proficiency</a:t>
            </a:r>
          </a:p>
        </p:txBody>
      </p:sp>
      <p:sp>
        <p:nvSpPr>
          <p:cNvPr id="4" name="Slide Number Placeholder 3">
            <a:extLst>
              <a:ext uri="{FF2B5EF4-FFF2-40B4-BE49-F238E27FC236}">
                <a16:creationId xmlns:a16="http://schemas.microsoft.com/office/drawing/2014/main" id="{F5F8F1D0-54E7-4AE5-8E4D-AD1322541B52}"/>
              </a:ext>
            </a:extLst>
          </p:cNvPr>
          <p:cNvSpPr>
            <a:spLocks noGrp="1"/>
          </p:cNvSpPr>
          <p:nvPr>
            <p:ph type="sldNum" sz="quarter" idx="12"/>
          </p:nvPr>
        </p:nvSpPr>
        <p:spPr/>
        <p:txBody>
          <a:bodyPr/>
          <a:lstStyle/>
          <a:p>
            <a:pPr>
              <a:defRPr/>
            </a:pPr>
            <a:fld id="{497C6A27-C62F-4789-8D4F-AF7F735C11DC}" type="slidenum">
              <a:rPr lang="en-US" smtClean="0"/>
              <a:pPr>
                <a:defRPr/>
              </a:pPr>
              <a:t>4</a:t>
            </a:fld>
            <a:endParaRPr lang="en-US" dirty="0"/>
          </a:p>
        </p:txBody>
      </p:sp>
    </p:spTree>
    <p:extLst>
      <p:ext uri="{BB962C8B-B14F-4D97-AF65-F5344CB8AC3E}">
        <p14:creationId xmlns:p14="http://schemas.microsoft.com/office/powerpoint/2010/main" val="2222941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Mounting Google Drive as Needed</a:t>
            </a:r>
          </a:p>
        </p:txBody>
      </p:sp>
      <p:sp>
        <p:nvSpPr>
          <p:cNvPr id="5" name="Content Placeholder 4"/>
          <p:cNvSpPr>
            <a:spLocks noGrp="1"/>
          </p:cNvSpPr>
          <p:nvPr>
            <p:ph idx="1"/>
          </p:nvPr>
        </p:nvSpPr>
        <p:spPr>
          <a:xfrm>
            <a:off x="1111369" y="2094110"/>
            <a:ext cx="10363200" cy="3875420"/>
          </a:xfrm>
          <a:prstGeom prst="rect">
            <a:avLst/>
          </a:prstGeom>
        </p:spPr>
        <p:txBody>
          <a:bodyPr>
            <a:spAutoFit/>
          </a:bodyPr>
          <a:lstStyle/>
          <a:p>
            <a:pPr marL="68580" indent="0">
              <a:buNone/>
            </a:pPr>
            <a:r>
              <a:rPr lang="en-US" dirty="0"/>
              <a:t>Question: </a:t>
            </a:r>
            <a:r>
              <a:rPr lang="en-US" b="0" dirty="0"/>
              <a:t>I mounted gdrive already.  When I log into my Colab in the future, should I mount again every time?</a:t>
            </a:r>
          </a:p>
          <a:p>
            <a:pPr marL="68580" indent="0">
              <a:buNone/>
            </a:pPr>
            <a:r>
              <a:rPr lang="en-US" dirty="0"/>
              <a:t>Answer: </a:t>
            </a:r>
            <a:r>
              <a:rPr lang="en-US" b="0" dirty="0"/>
              <a:t>Yes.</a:t>
            </a:r>
            <a:r>
              <a:rPr lang="en-US" dirty="0"/>
              <a:t> </a:t>
            </a:r>
            <a:r>
              <a:rPr lang="en-US" b="0" dirty="0"/>
              <a:t>Whenever Google Colab 'ends the session' (which can happen if it's idle for long enough), it clears its memory, including all variables and any mounts to the drive. If the drive is already mounted, then there's no harm in running the code again (it will simply say that's it's already mounted). </a:t>
            </a:r>
          </a:p>
        </p:txBody>
      </p:sp>
    </p:spTree>
    <p:extLst>
      <p:ext uri="{BB962C8B-B14F-4D97-AF65-F5344CB8AC3E}">
        <p14:creationId xmlns:p14="http://schemas.microsoft.com/office/powerpoint/2010/main" val="4114939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F776-1704-A447-81A8-EF3F76CB2892}"/>
              </a:ext>
            </a:extLst>
          </p:cNvPr>
          <p:cNvSpPr>
            <a:spLocks noGrp="1"/>
          </p:cNvSpPr>
          <p:nvPr>
            <p:ph type="title"/>
          </p:nvPr>
        </p:nvSpPr>
        <p:spPr/>
        <p:txBody>
          <a:bodyPr/>
          <a:lstStyle/>
          <a:p>
            <a:r>
              <a:rPr lang="en-US" dirty="0"/>
              <a:t>Basic Linux Commands</a:t>
            </a:r>
          </a:p>
        </p:txBody>
      </p:sp>
      <p:sp>
        <p:nvSpPr>
          <p:cNvPr id="3" name="Content Placeholder 2">
            <a:extLst>
              <a:ext uri="{FF2B5EF4-FFF2-40B4-BE49-F238E27FC236}">
                <a16:creationId xmlns:a16="http://schemas.microsoft.com/office/drawing/2014/main" id="{ECBB0398-3400-C142-83B0-447E3C140862}"/>
              </a:ext>
            </a:extLst>
          </p:cNvPr>
          <p:cNvSpPr>
            <a:spLocks noGrp="1"/>
          </p:cNvSpPr>
          <p:nvPr>
            <p:ph idx="1"/>
          </p:nvPr>
        </p:nvSpPr>
        <p:spPr>
          <a:xfrm>
            <a:off x="2183892" y="2198168"/>
            <a:ext cx="7824216" cy="3446808"/>
          </a:xfrm>
        </p:spPr>
        <p:txBody>
          <a:bodyPr/>
          <a:lstStyle/>
          <a:p>
            <a:pPr marL="68580" indent="0">
              <a:buNone/>
            </a:pPr>
            <a:r>
              <a:rPr lang="en-US" dirty="0"/>
              <a:t>ls: </a:t>
            </a:r>
            <a:r>
              <a:rPr lang="en-US" b="0" dirty="0">
                <a:solidFill>
                  <a:srgbClr val="FF9900"/>
                </a:solidFill>
              </a:rPr>
              <a:t>Show all content in the current directory</a:t>
            </a:r>
          </a:p>
          <a:p>
            <a:pPr marL="68580" indent="0">
              <a:buNone/>
            </a:pPr>
            <a:r>
              <a:rPr lang="en-US" dirty="0"/>
              <a:t>cd: </a:t>
            </a:r>
            <a:r>
              <a:rPr lang="en-US" b="0" dirty="0">
                <a:solidFill>
                  <a:srgbClr val="FF9900"/>
                </a:solidFill>
              </a:rPr>
              <a:t>Go to any directory. Ex: cd gdrive. </a:t>
            </a:r>
          </a:p>
          <a:p>
            <a:pPr marL="68580" indent="0">
              <a:buNone/>
            </a:pPr>
            <a:r>
              <a:rPr lang="en-US" dirty="0" err="1"/>
              <a:t>pwd</a:t>
            </a:r>
            <a:r>
              <a:rPr lang="en-US" dirty="0"/>
              <a:t>: </a:t>
            </a:r>
            <a:r>
              <a:rPr lang="en-US" b="0" dirty="0">
                <a:solidFill>
                  <a:srgbClr val="FF9900"/>
                </a:solidFill>
              </a:rPr>
              <a:t>Return the current directory</a:t>
            </a:r>
          </a:p>
          <a:p>
            <a:pPr marL="68580" indent="0">
              <a:buNone/>
            </a:pPr>
            <a:r>
              <a:rPr lang="en-US" dirty="0"/>
              <a:t>cd.. : </a:t>
            </a:r>
            <a:r>
              <a:rPr lang="en-US" b="0" dirty="0">
                <a:solidFill>
                  <a:srgbClr val="FF9900"/>
                </a:solidFill>
              </a:rPr>
              <a:t>Return to the previous directory</a:t>
            </a:r>
          </a:p>
          <a:p>
            <a:pPr marL="68580" indent="0">
              <a:buNone/>
            </a:pPr>
            <a:r>
              <a:rPr lang="en-US" dirty="0"/>
              <a:t>cd/: </a:t>
            </a:r>
            <a:r>
              <a:rPr lang="en-US" b="0" dirty="0">
                <a:solidFill>
                  <a:srgbClr val="FF9900"/>
                </a:solidFill>
              </a:rPr>
              <a:t>Return to the root directory</a:t>
            </a:r>
          </a:p>
          <a:p>
            <a:pPr marL="68580" indent="0">
              <a:buNone/>
            </a:pPr>
            <a:r>
              <a:rPr lang="en-US" dirty="0" err="1"/>
              <a:t>mkdir</a:t>
            </a:r>
            <a:r>
              <a:rPr lang="en-US" dirty="0"/>
              <a:t> : </a:t>
            </a:r>
            <a:r>
              <a:rPr lang="en-US" b="0" dirty="0">
                <a:solidFill>
                  <a:srgbClr val="FF9900"/>
                </a:solidFill>
              </a:rPr>
              <a:t>Create a directory</a:t>
            </a:r>
          </a:p>
        </p:txBody>
      </p:sp>
    </p:spTree>
    <p:extLst>
      <p:ext uri="{BB962C8B-B14F-4D97-AF65-F5344CB8AC3E}">
        <p14:creationId xmlns:p14="http://schemas.microsoft.com/office/powerpoint/2010/main" val="3175730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E84B7-61A3-994B-BDE3-2EE781FFE85F}"/>
              </a:ext>
            </a:extLst>
          </p:cNvPr>
          <p:cNvPicPr>
            <a:picLocks noChangeAspect="1"/>
          </p:cNvPicPr>
          <p:nvPr/>
        </p:nvPicPr>
        <p:blipFill>
          <a:blip r:embed="rId3"/>
          <a:stretch>
            <a:fillRect/>
          </a:stretch>
        </p:blipFill>
        <p:spPr>
          <a:xfrm>
            <a:off x="648667" y="1542238"/>
            <a:ext cx="5806008" cy="5239567"/>
          </a:xfrm>
          <a:prstGeom prst="rect">
            <a:avLst/>
          </a:prstGeom>
        </p:spPr>
      </p:pic>
      <p:sp>
        <p:nvSpPr>
          <p:cNvPr id="2" name="Title 1">
            <a:extLst>
              <a:ext uri="{FF2B5EF4-FFF2-40B4-BE49-F238E27FC236}">
                <a16:creationId xmlns:a16="http://schemas.microsoft.com/office/drawing/2014/main" id="{C254EF85-0929-9E4D-862A-65E2E45B3707}"/>
              </a:ext>
            </a:extLst>
          </p:cNvPr>
          <p:cNvSpPr>
            <a:spLocks noGrp="1"/>
          </p:cNvSpPr>
          <p:nvPr>
            <p:ph type="title"/>
          </p:nvPr>
        </p:nvSpPr>
        <p:spPr/>
        <p:txBody>
          <a:bodyPr/>
          <a:lstStyle/>
          <a:p>
            <a:r>
              <a:rPr lang="en-US" dirty="0"/>
              <a:t>Directory Creation</a:t>
            </a:r>
          </a:p>
        </p:txBody>
      </p:sp>
      <p:sp>
        <p:nvSpPr>
          <p:cNvPr id="3" name="Content Placeholder 2">
            <a:extLst>
              <a:ext uri="{FF2B5EF4-FFF2-40B4-BE49-F238E27FC236}">
                <a16:creationId xmlns:a16="http://schemas.microsoft.com/office/drawing/2014/main" id="{6B7F83B2-96D1-3049-9C28-67750174593E}"/>
              </a:ext>
            </a:extLst>
          </p:cNvPr>
          <p:cNvSpPr>
            <a:spLocks noGrp="1"/>
          </p:cNvSpPr>
          <p:nvPr>
            <p:ph idx="1"/>
          </p:nvPr>
        </p:nvSpPr>
        <p:spPr>
          <a:xfrm>
            <a:off x="5859939" y="3218773"/>
            <a:ext cx="5508277" cy="1886496"/>
          </a:xfrm>
        </p:spPr>
        <p:txBody>
          <a:bodyPr>
            <a:normAutofit lnSpcReduction="10000"/>
          </a:bodyPr>
          <a:lstStyle/>
          <a:p>
            <a:pPr marL="68580" indent="0">
              <a:buNone/>
            </a:pPr>
            <a:r>
              <a:rPr lang="en-US" b="0" dirty="0">
                <a:solidFill>
                  <a:srgbClr val="FFC000"/>
                </a:solidFill>
              </a:rPr>
              <a:t>Use the commands described previously, go to the ‘My Drive’ and create a new directory ‘F21-MI2-Data’</a:t>
            </a:r>
          </a:p>
          <a:p>
            <a:pPr marL="68580" indent="0">
              <a:buNone/>
            </a:pPr>
            <a:endParaRPr lang="en-US" b="0" dirty="0">
              <a:solidFill>
                <a:srgbClr val="FFC000"/>
              </a:solidFill>
            </a:endParaRPr>
          </a:p>
        </p:txBody>
      </p:sp>
      <p:sp>
        <p:nvSpPr>
          <p:cNvPr id="6" name="Content Placeholder 2">
            <a:extLst>
              <a:ext uri="{FF2B5EF4-FFF2-40B4-BE49-F238E27FC236}">
                <a16:creationId xmlns:a16="http://schemas.microsoft.com/office/drawing/2014/main" id="{6B7F83B2-96D1-3049-9C28-67750174593E}"/>
              </a:ext>
            </a:extLst>
          </p:cNvPr>
          <p:cNvSpPr txBox="1">
            <a:spLocks/>
          </p:cNvSpPr>
          <p:nvPr/>
        </p:nvSpPr>
        <p:spPr>
          <a:xfrm>
            <a:off x="1041284" y="5148399"/>
            <a:ext cx="5508277" cy="1459435"/>
          </a:xfrm>
          <a:prstGeom prst="rect">
            <a:avLst/>
          </a:prstGeom>
          <a:solidFill>
            <a:schemeClr val="bg1"/>
          </a:solidFill>
        </p:spPr>
        <p:txBody>
          <a:bodyPr vert="horz">
            <a:normAutofit/>
          </a:bodyPr>
          <a:lstStyle>
            <a:lvl1pPr marL="411480" indent="-342900" algn="l" rtl="0" eaLnBrk="1" latinLnBrk="0" hangingPunct="1">
              <a:spcBef>
                <a:spcPts val="700"/>
              </a:spcBef>
              <a:buClrTx/>
              <a:buSzPct val="95000"/>
              <a:buFont typeface="Courier New" panose="02070309020205020404" pitchFamily="49" charset="0"/>
              <a:buChar char="o"/>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Courier New" panose="02070309020205020404" pitchFamily="49" charset="0"/>
              <a:buChar char="o"/>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Courier New" panose="02070309020205020404" pitchFamily="49" charset="0"/>
              <a:buChar char="o"/>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Courier New" panose="02070309020205020404" pitchFamily="49" charset="0"/>
              <a:buChar char="o"/>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Courier New" panose="02070309020205020404" pitchFamily="49" charset="0"/>
              <a:buChar char="o"/>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Courier New" panose="02070309020205020404" pitchFamily="49" charset="0"/>
              <a:buNone/>
            </a:pPr>
            <a:r>
              <a:rPr lang="en-US" sz="1800" b="0" dirty="0" err="1">
                <a:solidFill>
                  <a:srgbClr val="FF0000"/>
                </a:solidFill>
              </a:rPr>
              <a:t>Mkdir</a:t>
            </a:r>
            <a:r>
              <a:rPr lang="en-US" sz="1800" b="0" dirty="0">
                <a:solidFill>
                  <a:srgbClr val="FF0000"/>
                </a:solidFill>
              </a:rPr>
              <a:t> F21-MI2-Data</a:t>
            </a:r>
          </a:p>
        </p:txBody>
      </p:sp>
    </p:spTree>
    <p:extLst>
      <p:ext uri="{BB962C8B-B14F-4D97-AF65-F5344CB8AC3E}">
        <p14:creationId xmlns:p14="http://schemas.microsoft.com/office/powerpoint/2010/main" val="580158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FDF0-7559-744E-964B-FCAC7915F7F3}"/>
              </a:ext>
            </a:extLst>
          </p:cNvPr>
          <p:cNvSpPr>
            <a:spLocks noGrp="1"/>
          </p:cNvSpPr>
          <p:nvPr>
            <p:ph type="title"/>
          </p:nvPr>
        </p:nvSpPr>
        <p:spPr/>
        <p:txBody>
          <a:bodyPr/>
          <a:lstStyle/>
          <a:p>
            <a:r>
              <a:rPr lang="en-US" dirty="0"/>
              <a:t>Pydicom</a:t>
            </a:r>
          </a:p>
        </p:txBody>
      </p:sp>
      <p:sp>
        <p:nvSpPr>
          <p:cNvPr id="3" name="Content Placeholder 2">
            <a:extLst>
              <a:ext uri="{FF2B5EF4-FFF2-40B4-BE49-F238E27FC236}">
                <a16:creationId xmlns:a16="http://schemas.microsoft.com/office/drawing/2014/main" id="{DA458EB1-8835-414F-982B-E36C416700B5}"/>
              </a:ext>
            </a:extLst>
          </p:cNvPr>
          <p:cNvSpPr>
            <a:spLocks noGrp="1"/>
          </p:cNvSpPr>
          <p:nvPr>
            <p:ph idx="1"/>
          </p:nvPr>
        </p:nvSpPr>
        <p:spPr>
          <a:xfrm>
            <a:off x="710577" y="1522146"/>
            <a:ext cx="10770845" cy="3349614"/>
          </a:xfrm>
        </p:spPr>
        <p:txBody>
          <a:bodyPr>
            <a:normAutofit fontScale="92500" lnSpcReduction="20000"/>
          </a:bodyPr>
          <a:lstStyle/>
          <a:p>
            <a:pPr marL="68580" indent="0">
              <a:buNone/>
            </a:pPr>
            <a:r>
              <a:rPr lang="en-US" dirty="0"/>
              <a:t>We can read a medical image using python</a:t>
            </a:r>
          </a:p>
          <a:p>
            <a:pPr marL="68580" indent="0">
              <a:buNone/>
            </a:pPr>
            <a:r>
              <a:rPr lang="en-US" dirty="0"/>
              <a:t>Medical images have a DICOM format called .</a:t>
            </a:r>
            <a:r>
              <a:rPr lang="en-US" dirty="0" err="1"/>
              <a:t>dcm</a:t>
            </a:r>
            <a:r>
              <a:rPr lang="en-US" dirty="0"/>
              <a:t> or .IMA</a:t>
            </a:r>
          </a:p>
          <a:p>
            <a:pPr marL="68580" indent="0">
              <a:buNone/>
            </a:pPr>
            <a:endParaRPr lang="en-US" dirty="0"/>
          </a:p>
          <a:p>
            <a:pPr marL="68580" indent="0">
              <a:buNone/>
            </a:pPr>
            <a:r>
              <a:rPr lang="en-US" dirty="0"/>
              <a:t>Pydicom is a python package to work with DICOM files. The </a:t>
            </a:r>
            <a:r>
              <a:rPr lang="en-US" dirty="0" err="1"/>
              <a:t>pydicom</a:t>
            </a:r>
            <a:r>
              <a:rPr lang="en-US" dirty="0"/>
              <a:t> package is not natively installed in Colab. Please do the following to install this package:</a:t>
            </a:r>
          </a:p>
          <a:p>
            <a:pPr marL="68580" indent="0">
              <a:buNone/>
            </a:pPr>
            <a:endParaRPr lang="en-US" dirty="0">
              <a:solidFill>
                <a:srgbClr val="FF0000"/>
              </a:solidFill>
            </a:endParaRPr>
          </a:p>
          <a:p>
            <a:pPr marL="68580" indent="0">
              <a:buNone/>
            </a:pPr>
            <a:r>
              <a:rPr lang="en-US" dirty="0">
                <a:solidFill>
                  <a:srgbClr val="FF0000"/>
                </a:solidFill>
              </a:rPr>
              <a:t>pip install </a:t>
            </a:r>
            <a:r>
              <a:rPr lang="en-US" dirty="0" err="1">
                <a:solidFill>
                  <a:srgbClr val="FF0000"/>
                </a:solidFill>
              </a:rPr>
              <a:t>pydicom</a:t>
            </a:r>
            <a:endParaRPr lang="en-US" dirty="0"/>
          </a:p>
        </p:txBody>
      </p:sp>
      <p:pic>
        <p:nvPicPr>
          <p:cNvPr id="4" name="Picture 3"/>
          <p:cNvPicPr>
            <a:picLocks noChangeAspect="1"/>
          </p:cNvPicPr>
          <p:nvPr/>
        </p:nvPicPr>
        <p:blipFill>
          <a:blip r:embed="rId2"/>
          <a:stretch>
            <a:fillRect/>
          </a:stretch>
        </p:blipFill>
        <p:spPr>
          <a:xfrm>
            <a:off x="894810" y="4871760"/>
            <a:ext cx="7486650" cy="1809750"/>
          </a:xfrm>
          <a:prstGeom prst="rect">
            <a:avLst/>
          </a:prstGeom>
        </p:spPr>
      </p:pic>
    </p:spTree>
    <p:extLst>
      <p:ext uri="{BB962C8B-B14F-4D97-AF65-F5344CB8AC3E}">
        <p14:creationId xmlns:p14="http://schemas.microsoft.com/office/powerpoint/2010/main" val="3939512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CE40-0C40-5F45-A7F7-6D8B40A69638}"/>
              </a:ext>
            </a:extLst>
          </p:cNvPr>
          <p:cNvSpPr>
            <a:spLocks noGrp="1"/>
          </p:cNvSpPr>
          <p:nvPr>
            <p:ph type="title"/>
          </p:nvPr>
        </p:nvSpPr>
        <p:spPr/>
        <p:txBody>
          <a:bodyPr/>
          <a:lstStyle/>
          <a:p>
            <a:r>
              <a:rPr lang="en-US" dirty="0"/>
              <a:t>Image Input</a:t>
            </a:r>
          </a:p>
        </p:txBody>
      </p:sp>
      <p:sp>
        <p:nvSpPr>
          <p:cNvPr id="3" name="Content Placeholder 2">
            <a:extLst>
              <a:ext uri="{FF2B5EF4-FFF2-40B4-BE49-F238E27FC236}">
                <a16:creationId xmlns:a16="http://schemas.microsoft.com/office/drawing/2014/main" id="{4D208DAA-A8B9-C640-A694-4ACF5574FD34}"/>
              </a:ext>
            </a:extLst>
          </p:cNvPr>
          <p:cNvSpPr>
            <a:spLocks noGrp="1"/>
          </p:cNvSpPr>
          <p:nvPr>
            <p:ph idx="1"/>
          </p:nvPr>
        </p:nvSpPr>
        <p:spPr>
          <a:xfrm>
            <a:off x="517585" y="1608320"/>
            <a:ext cx="10760015" cy="4300088"/>
          </a:xfrm>
        </p:spPr>
        <p:txBody>
          <a:bodyPr>
            <a:noAutofit/>
          </a:bodyPr>
          <a:lstStyle/>
          <a:p>
            <a:pPr marL="68580" indent="0">
              <a:buNone/>
            </a:pPr>
            <a:r>
              <a:rPr lang="en-US" sz="2400" b="0" dirty="0">
                <a:solidFill>
                  <a:srgbClr val="FF9900"/>
                </a:solidFill>
              </a:rPr>
              <a:t>Drag the medical image on LMS to the folder you just created in your google drive. If you did everything correctly, you should be able to see the folder.</a:t>
            </a:r>
          </a:p>
          <a:p>
            <a:pPr marL="68580" indent="0">
              <a:buNone/>
            </a:pPr>
            <a:r>
              <a:rPr lang="en-US" sz="2400" b="0" dirty="0"/>
              <a:t>import </a:t>
            </a:r>
            <a:r>
              <a:rPr lang="en-US" sz="2400" b="0" dirty="0" err="1"/>
              <a:t>pydicom</a:t>
            </a:r>
            <a:r>
              <a:rPr lang="en-US" sz="2400" b="0" dirty="0"/>
              <a:t>		</a:t>
            </a:r>
            <a:r>
              <a:rPr lang="en-US" sz="2400" b="0" dirty="0">
                <a:solidFill>
                  <a:srgbClr val="FF9900"/>
                </a:solidFill>
              </a:rPr>
              <a:t># import package first</a:t>
            </a:r>
          </a:p>
          <a:p>
            <a:pPr marL="68580" indent="0">
              <a:buNone/>
            </a:pPr>
            <a:r>
              <a:rPr lang="en-US" sz="2400" b="0" dirty="0" err="1"/>
              <a:t>img</a:t>
            </a:r>
            <a:r>
              <a:rPr lang="en-US" sz="2400" b="0" dirty="0"/>
              <a:t> = </a:t>
            </a:r>
            <a:r>
              <a:rPr lang="en-US" sz="2400" b="0" dirty="0" err="1"/>
              <a:t>pydicom.read_file</a:t>
            </a:r>
            <a:r>
              <a:rPr lang="en-US" sz="2400" b="0" dirty="0"/>
              <a:t>(‘/content/gdrive/My Drive/F20-MI2-Data/</a:t>
            </a:r>
            <a:r>
              <a:rPr lang="en-US" sz="2400" b="0" dirty="0" err="1"/>
              <a:t>Mayo_medical_img.IMA</a:t>
            </a:r>
            <a:r>
              <a:rPr lang="en-US" sz="2400" b="0" dirty="0"/>
              <a:t>’)</a:t>
            </a:r>
            <a:endParaRPr lang="en-US" sz="2400" b="0" dirty="0">
              <a:solidFill>
                <a:srgbClr val="FF9900"/>
              </a:solidFill>
            </a:endParaRPr>
          </a:p>
          <a:p>
            <a:pPr marL="68580" indent="0">
              <a:buNone/>
            </a:pPr>
            <a:r>
              <a:rPr lang="en-US" sz="2400" b="0" dirty="0"/>
              <a:t>print(</a:t>
            </a:r>
            <a:r>
              <a:rPr lang="en-US" sz="2400" b="0" dirty="0" err="1"/>
              <a:t>img</a:t>
            </a:r>
            <a:r>
              <a:rPr lang="en-US" sz="2400" b="0" dirty="0"/>
              <a:t>)			</a:t>
            </a:r>
            <a:r>
              <a:rPr lang="en-US" sz="2400" b="0" dirty="0">
                <a:solidFill>
                  <a:srgbClr val="FF9900"/>
                </a:solidFill>
              </a:rPr>
              <a:t># Print the header info</a:t>
            </a:r>
          </a:p>
          <a:p>
            <a:pPr marL="68580" indent="0">
              <a:buNone/>
            </a:pPr>
            <a:r>
              <a:rPr lang="en-US" sz="2400" b="0" dirty="0" err="1"/>
              <a:t>img</a:t>
            </a:r>
            <a:r>
              <a:rPr lang="en-US" sz="2400" b="0" dirty="0"/>
              <a:t> = </a:t>
            </a:r>
            <a:r>
              <a:rPr lang="en-US" sz="2400" b="0" dirty="0" err="1"/>
              <a:t>img.pixel_array</a:t>
            </a:r>
            <a:r>
              <a:rPr lang="en-US" sz="2400" b="0" dirty="0"/>
              <a:t>	</a:t>
            </a:r>
            <a:r>
              <a:rPr lang="en-US" sz="2400" b="0" dirty="0">
                <a:solidFill>
                  <a:srgbClr val="FF9900"/>
                </a:solidFill>
              </a:rPr>
              <a:t># Obtain the image</a:t>
            </a:r>
          </a:p>
          <a:p>
            <a:pPr marL="68580" indent="0">
              <a:buNone/>
            </a:pPr>
            <a:r>
              <a:rPr lang="en-US" sz="2400" b="0" dirty="0">
                <a:solidFill>
                  <a:srgbClr val="9900FF"/>
                </a:solidFill>
              </a:rPr>
              <a:t>from</a:t>
            </a:r>
            <a:r>
              <a:rPr lang="en-US" sz="2400" b="0" dirty="0"/>
              <a:t> </a:t>
            </a:r>
            <a:r>
              <a:rPr lang="en-US" sz="2400" b="0" dirty="0" err="1"/>
              <a:t>matplotlib</a:t>
            </a:r>
            <a:r>
              <a:rPr lang="en-US" sz="2400" b="0" dirty="0"/>
              <a:t> </a:t>
            </a:r>
            <a:r>
              <a:rPr lang="en-US" sz="2400" b="0" dirty="0">
                <a:solidFill>
                  <a:srgbClr val="9900FF"/>
                </a:solidFill>
              </a:rPr>
              <a:t>import</a:t>
            </a:r>
            <a:r>
              <a:rPr lang="en-US" sz="2400" b="0" dirty="0"/>
              <a:t> </a:t>
            </a:r>
            <a:r>
              <a:rPr lang="en-US" sz="2400" b="0" dirty="0" err="1"/>
              <a:t>pyplot</a:t>
            </a:r>
            <a:r>
              <a:rPr lang="en-US" sz="2400" b="0" dirty="0"/>
              <a:t> </a:t>
            </a:r>
            <a:r>
              <a:rPr lang="en-US" sz="2400" b="0" dirty="0">
                <a:solidFill>
                  <a:srgbClr val="9900FF"/>
                </a:solidFill>
              </a:rPr>
              <a:t>as</a:t>
            </a:r>
            <a:r>
              <a:rPr lang="en-US" sz="2400" b="0" dirty="0"/>
              <a:t> </a:t>
            </a:r>
            <a:r>
              <a:rPr lang="en-US" sz="2400" b="0" dirty="0" err="1"/>
              <a:t>plt</a:t>
            </a:r>
            <a:endParaRPr lang="en-US" sz="2400" b="0" dirty="0"/>
          </a:p>
          <a:p>
            <a:pPr marL="68580" indent="0">
              <a:buNone/>
            </a:pPr>
            <a:r>
              <a:rPr lang="en-US" sz="2400" b="0" dirty="0" err="1"/>
              <a:t>plt.imshow</a:t>
            </a:r>
            <a:r>
              <a:rPr lang="en-US" sz="2400" b="0" dirty="0"/>
              <a:t>(</a:t>
            </a:r>
            <a:r>
              <a:rPr lang="en-US" sz="2400" b="0" dirty="0" err="1"/>
              <a:t>img</a:t>
            </a:r>
            <a:r>
              <a:rPr lang="en-US" sz="2400" b="0" dirty="0"/>
              <a:t>, </a:t>
            </a:r>
            <a:r>
              <a:rPr lang="en-US" sz="2400" b="0" dirty="0" err="1"/>
              <a:t>cmap</a:t>
            </a:r>
            <a:r>
              <a:rPr lang="en-US" sz="2400" b="0" dirty="0"/>
              <a:t>='gray’)          </a:t>
            </a:r>
          </a:p>
          <a:p>
            <a:pPr marL="68580" indent="0">
              <a:buNone/>
            </a:pPr>
            <a:r>
              <a:rPr lang="en-US" sz="2400" b="0" dirty="0" err="1"/>
              <a:t>plt.show</a:t>
            </a:r>
            <a:r>
              <a:rPr lang="en-US" sz="2400" b="0" dirty="0"/>
              <a:t>()</a:t>
            </a:r>
            <a:endParaRPr lang="en-US" sz="2400" b="0" dirty="0">
              <a:solidFill>
                <a:srgbClr val="FF9900"/>
              </a:solidFill>
            </a:endParaRPr>
          </a:p>
          <a:p>
            <a:pPr marL="68580" indent="0">
              <a:buNone/>
            </a:pPr>
            <a:endParaRPr lang="en-US" sz="2400" b="0" dirty="0"/>
          </a:p>
        </p:txBody>
      </p:sp>
      <p:pic>
        <p:nvPicPr>
          <p:cNvPr id="5" name="Picture 4"/>
          <p:cNvPicPr>
            <a:picLocks noChangeAspect="1"/>
          </p:cNvPicPr>
          <p:nvPr/>
        </p:nvPicPr>
        <p:blipFill>
          <a:blip r:embed="rId2"/>
          <a:stretch>
            <a:fillRect/>
          </a:stretch>
        </p:blipFill>
        <p:spPr>
          <a:xfrm>
            <a:off x="8200845" y="3650231"/>
            <a:ext cx="3219450" cy="3095625"/>
          </a:xfrm>
          <a:prstGeom prst="rect">
            <a:avLst/>
          </a:prstGeom>
        </p:spPr>
      </p:pic>
      <p:sp>
        <p:nvSpPr>
          <p:cNvPr id="6" name="TextBox 5">
            <a:extLst>
              <a:ext uri="{FF2B5EF4-FFF2-40B4-BE49-F238E27FC236}">
                <a16:creationId xmlns:a16="http://schemas.microsoft.com/office/drawing/2014/main" id="{E19F5BA4-2B1B-494D-A86A-0FBC64402517}"/>
              </a:ext>
            </a:extLst>
          </p:cNvPr>
          <p:cNvSpPr txBox="1"/>
          <p:nvPr/>
        </p:nvSpPr>
        <p:spPr>
          <a:xfrm>
            <a:off x="593306" y="6152371"/>
            <a:ext cx="7341112" cy="461665"/>
          </a:xfrm>
          <a:prstGeom prst="rect">
            <a:avLst/>
          </a:prstGeom>
          <a:noFill/>
        </p:spPr>
        <p:txBody>
          <a:bodyPr wrap="none" rtlCol="0">
            <a:spAutoFit/>
          </a:bodyPr>
          <a:lstStyle/>
          <a:p>
            <a:r>
              <a:rPr lang="en-US" dirty="0">
                <a:hlinkClick r:id="rId3"/>
              </a:rPr>
              <a:t>https://www.aapm.org/GrandChallenge/LowDoseCT/</a:t>
            </a:r>
            <a:endParaRPr lang="en-US" dirty="0"/>
          </a:p>
        </p:txBody>
      </p:sp>
    </p:spTree>
    <p:extLst>
      <p:ext uri="{BB962C8B-B14F-4D97-AF65-F5344CB8AC3E}">
        <p14:creationId xmlns:p14="http://schemas.microsoft.com/office/powerpoint/2010/main" val="21041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4BC7-4480-AD4C-BB3E-DDD7056946B8}"/>
              </a:ext>
            </a:extLst>
          </p:cNvPr>
          <p:cNvSpPr>
            <a:spLocks noGrp="1"/>
          </p:cNvSpPr>
          <p:nvPr>
            <p:ph type="title"/>
          </p:nvPr>
        </p:nvSpPr>
        <p:spPr/>
        <p:txBody>
          <a:bodyPr/>
          <a:lstStyle/>
          <a:p>
            <a:r>
              <a:rPr lang="en-US" dirty="0"/>
              <a:t>Image Normalization</a:t>
            </a:r>
          </a:p>
        </p:txBody>
      </p:sp>
      <p:sp>
        <p:nvSpPr>
          <p:cNvPr id="3" name="Content Placeholder 2">
            <a:extLst>
              <a:ext uri="{FF2B5EF4-FFF2-40B4-BE49-F238E27FC236}">
                <a16:creationId xmlns:a16="http://schemas.microsoft.com/office/drawing/2014/main" id="{E95BFB6C-65D3-D647-9275-0E60FD867D2B}"/>
              </a:ext>
            </a:extLst>
          </p:cNvPr>
          <p:cNvSpPr>
            <a:spLocks noGrp="1"/>
          </p:cNvSpPr>
          <p:nvPr>
            <p:ph idx="1"/>
          </p:nvPr>
        </p:nvSpPr>
        <p:spPr>
          <a:xfrm>
            <a:off x="1042358" y="1757680"/>
            <a:ext cx="10363200" cy="4505097"/>
          </a:xfrm>
        </p:spPr>
        <p:txBody>
          <a:bodyPr>
            <a:normAutofit fontScale="77500" lnSpcReduction="20000"/>
          </a:bodyPr>
          <a:lstStyle/>
          <a:p>
            <a:pPr marL="68580" indent="0">
              <a:buNone/>
            </a:pPr>
            <a:r>
              <a:rPr lang="en-US" b="0" dirty="0" err="1">
                <a:solidFill>
                  <a:srgbClr val="0000FF"/>
                </a:solidFill>
              </a:rPr>
              <a:t>def</a:t>
            </a:r>
            <a:r>
              <a:rPr lang="en-US" b="0" dirty="0"/>
              <a:t> normalize(</a:t>
            </a:r>
            <a:r>
              <a:rPr lang="en-US" b="0" dirty="0" err="1">
                <a:solidFill>
                  <a:srgbClr val="0000FF"/>
                </a:solidFill>
              </a:rPr>
              <a:t>img</a:t>
            </a:r>
            <a:r>
              <a:rPr lang="en-US" b="0" dirty="0"/>
              <a:t>, lower=-160, upper=240): </a:t>
            </a:r>
            <a:r>
              <a:rPr lang="en-US" b="0" dirty="0">
                <a:solidFill>
                  <a:srgbClr val="FF9900"/>
                </a:solidFill>
              </a:rPr>
              <a:t># Normalization</a:t>
            </a:r>
            <a:endParaRPr lang="en-US" b="0" dirty="0"/>
          </a:p>
          <a:p>
            <a:pPr marL="68580" indent="0">
              <a:buNone/>
            </a:pPr>
            <a:r>
              <a:rPr lang="en-US" b="0" dirty="0"/>
              <a:t>  </a:t>
            </a:r>
            <a:r>
              <a:rPr lang="en-US" b="0" dirty="0" err="1"/>
              <a:t>img</a:t>
            </a:r>
            <a:r>
              <a:rPr lang="en-US" b="0" dirty="0"/>
              <a:t> = (img-1024.0  - lower) / (upper-lower)</a:t>
            </a:r>
          </a:p>
          <a:p>
            <a:pPr marL="68580" indent="0">
              <a:buNone/>
            </a:pPr>
            <a:r>
              <a:rPr lang="en-US" b="0" dirty="0">
                <a:solidFill>
                  <a:srgbClr val="FF9900"/>
                </a:solidFill>
              </a:rPr>
              <a:t>  # Adjust contrast and brightness (“img-1024” is to get correct CT numbers)</a:t>
            </a:r>
          </a:p>
          <a:p>
            <a:pPr marL="68580" indent="0">
              <a:buNone/>
            </a:pPr>
            <a:r>
              <a:rPr lang="en-US" b="0" dirty="0"/>
              <a:t>  </a:t>
            </a:r>
            <a:r>
              <a:rPr lang="en-US" b="0" dirty="0" err="1"/>
              <a:t>img</a:t>
            </a:r>
            <a:r>
              <a:rPr lang="en-US" b="0" dirty="0"/>
              <a:t>[</a:t>
            </a:r>
            <a:r>
              <a:rPr lang="en-US" b="0" dirty="0" err="1"/>
              <a:t>img</a:t>
            </a:r>
            <a:r>
              <a:rPr lang="en-US" b="0" dirty="0"/>
              <a:t>&gt;1.0] = 1.0 	</a:t>
            </a:r>
            <a:r>
              <a:rPr lang="en-US" b="0" dirty="0">
                <a:solidFill>
                  <a:srgbClr val="FF9900"/>
                </a:solidFill>
              </a:rPr>
              <a:t># Set pixels above upper limit to 1</a:t>
            </a:r>
          </a:p>
          <a:p>
            <a:pPr marL="68580" indent="0">
              <a:buNone/>
            </a:pPr>
            <a:r>
              <a:rPr lang="en-US" b="0" dirty="0"/>
              <a:t>  </a:t>
            </a:r>
            <a:r>
              <a:rPr lang="en-US" b="0" dirty="0" err="1"/>
              <a:t>img</a:t>
            </a:r>
            <a:r>
              <a:rPr lang="en-US" b="0" dirty="0"/>
              <a:t>[</a:t>
            </a:r>
            <a:r>
              <a:rPr lang="en-US" b="0" dirty="0" err="1"/>
              <a:t>img</a:t>
            </a:r>
            <a:r>
              <a:rPr lang="en-US" b="0" dirty="0"/>
              <a:t>&lt;0.0] = 0.0 	</a:t>
            </a:r>
            <a:r>
              <a:rPr lang="en-US" b="0" dirty="0">
                <a:solidFill>
                  <a:srgbClr val="FF9900"/>
                </a:solidFill>
              </a:rPr>
              <a:t># Set pixels below lower limit to 0</a:t>
            </a:r>
          </a:p>
          <a:p>
            <a:pPr marL="68580" indent="0">
              <a:buNone/>
            </a:pPr>
            <a:r>
              <a:rPr lang="en-US" b="0" dirty="0"/>
              <a:t>  </a:t>
            </a:r>
            <a:r>
              <a:rPr lang="en-US" b="0" dirty="0">
                <a:solidFill>
                  <a:srgbClr val="9900FF"/>
                </a:solidFill>
              </a:rPr>
              <a:t>return</a:t>
            </a:r>
            <a:r>
              <a:rPr lang="en-US" b="0" dirty="0"/>
              <a:t> </a:t>
            </a:r>
            <a:r>
              <a:rPr lang="en-US" b="0" dirty="0" err="1"/>
              <a:t>img</a:t>
            </a:r>
            <a:endParaRPr lang="en-US" b="0" dirty="0"/>
          </a:p>
          <a:p>
            <a:pPr marL="68580" indent="0">
              <a:buNone/>
            </a:pPr>
            <a:r>
              <a:rPr lang="en-US" b="0" dirty="0" err="1"/>
              <a:t>plt.imshow</a:t>
            </a:r>
            <a:r>
              <a:rPr lang="en-US" b="0" dirty="0"/>
              <a:t>(normalize(</a:t>
            </a:r>
            <a:r>
              <a:rPr lang="en-US" b="0" dirty="0" err="1"/>
              <a:t>img</a:t>
            </a:r>
            <a:r>
              <a:rPr lang="en-US" b="0" dirty="0"/>
              <a:t>), </a:t>
            </a:r>
            <a:r>
              <a:rPr lang="en-US" b="0" dirty="0" err="1"/>
              <a:t>cmap</a:t>
            </a:r>
            <a:r>
              <a:rPr lang="en-US" b="0" dirty="0"/>
              <a:t>='gray')</a:t>
            </a:r>
          </a:p>
          <a:p>
            <a:pPr marL="68580" indent="0">
              <a:buNone/>
            </a:pPr>
            <a:r>
              <a:rPr lang="en-US" b="0" dirty="0" err="1"/>
              <a:t>plt.show</a:t>
            </a:r>
            <a:r>
              <a:rPr lang="en-US" b="0" dirty="0"/>
              <a:t>()</a:t>
            </a:r>
          </a:p>
          <a:p>
            <a:pPr marL="68580" indent="0">
              <a:buNone/>
            </a:pPr>
            <a:endParaRPr lang="en-US" b="0" dirty="0"/>
          </a:p>
          <a:p>
            <a:pPr marL="68580" indent="0">
              <a:buNone/>
            </a:pPr>
            <a:r>
              <a:rPr lang="en-US" b="0" dirty="0" err="1"/>
              <a:t>plt.imshow</a:t>
            </a:r>
            <a:r>
              <a:rPr lang="en-US" b="0" dirty="0"/>
              <a:t>(</a:t>
            </a:r>
            <a:r>
              <a:rPr lang="en-US" b="0" dirty="0" err="1"/>
              <a:t>img</a:t>
            </a:r>
            <a:r>
              <a:rPr lang="en-US" b="0" dirty="0"/>
              <a:t>, </a:t>
            </a:r>
            <a:r>
              <a:rPr lang="en-US" b="0" dirty="0" err="1"/>
              <a:t>cmap</a:t>
            </a:r>
            <a:r>
              <a:rPr lang="en-US" b="0" dirty="0"/>
              <a:t>='gray’)	</a:t>
            </a:r>
          </a:p>
          <a:p>
            <a:pPr marL="68580" indent="0">
              <a:buNone/>
            </a:pPr>
            <a:r>
              <a:rPr lang="en-US" b="0" dirty="0" err="1"/>
              <a:t>plt.show</a:t>
            </a:r>
            <a:r>
              <a:rPr lang="en-US" b="0" dirty="0"/>
              <a:t>()	</a:t>
            </a:r>
            <a:r>
              <a:rPr lang="en-US" b="0" dirty="0">
                <a:solidFill>
                  <a:srgbClr val="FF9900"/>
                </a:solidFill>
              </a:rPr>
              <a:t># After normalization</a:t>
            </a:r>
            <a:endParaRPr lang="en-US" b="0" dirty="0"/>
          </a:p>
          <a:p>
            <a:pPr marL="68580" indent="0">
              <a:buNone/>
            </a:pPr>
            <a:endParaRPr lang="en-US" b="0" dirty="0"/>
          </a:p>
          <a:p>
            <a:pPr marL="68580" indent="0">
              <a:buNone/>
            </a:pPr>
            <a:endParaRPr lang="en-US" b="0" dirty="0"/>
          </a:p>
          <a:p>
            <a:pPr marL="68580" indent="0">
              <a:buNone/>
            </a:pPr>
            <a:endParaRPr lang="en-US" dirty="0"/>
          </a:p>
        </p:txBody>
      </p:sp>
      <p:pic>
        <p:nvPicPr>
          <p:cNvPr id="7" name="Picture 6"/>
          <p:cNvPicPr>
            <a:picLocks noChangeAspect="1"/>
          </p:cNvPicPr>
          <p:nvPr/>
        </p:nvPicPr>
        <p:blipFill>
          <a:blip r:embed="rId3"/>
          <a:stretch>
            <a:fillRect/>
          </a:stretch>
        </p:blipFill>
        <p:spPr>
          <a:xfrm>
            <a:off x="7914557" y="3857625"/>
            <a:ext cx="3143250" cy="3000375"/>
          </a:xfrm>
          <a:prstGeom prst="rect">
            <a:avLst/>
          </a:prstGeom>
        </p:spPr>
      </p:pic>
    </p:spTree>
    <p:extLst>
      <p:ext uri="{BB962C8B-B14F-4D97-AF65-F5344CB8AC3E}">
        <p14:creationId xmlns:p14="http://schemas.microsoft.com/office/powerpoint/2010/main" val="3463736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TensorFlow</a:t>
            </a:r>
          </a:p>
        </p:txBody>
      </p:sp>
      <p:pic>
        <p:nvPicPr>
          <p:cNvPr id="5" name="Picture 4"/>
          <p:cNvPicPr>
            <a:picLocks noChangeAspect="1"/>
          </p:cNvPicPr>
          <p:nvPr/>
        </p:nvPicPr>
        <p:blipFill>
          <a:blip r:embed="rId2"/>
          <a:stretch>
            <a:fillRect/>
          </a:stretch>
        </p:blipFill>
        <p:spPr>
          <a:xfrm>
            <a:off x="868667" y="1495472"/>
            <a:ext cx="10454665" cy="5308654"/>
          </a:xfrm>
          <a:prstGeom prst="rect">
            <a:avLst/>
          </a:prstGeom>
        </p:spPr>
      </p:pic>
    </p:spTree>
    <p:extLst>
      <p:ext uri="{BB962C8B-B14F-4D97-AF65-F5344CB8AC3E}">
        <p14:creationId xmlns:p14="http://schemas.microsoft.com/office/powerpoint/2010/main" val="2314224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Going through </a:t>
            </a:r>
            <a:r>
              <a:rPr lang="en-US" dirty="0" err="1"/>
              <a:t>PreLab</a:t>
            </a:r>
            <a:endParaRPr lang="en-US" dirty="0"/>
          </a:p>
        </p:txBody>
      </p:sp>
      <p:sp>
        <p:nvSpPr>
          <p:cNvPr id="5" name="Rectangle 4"/>
          <p:cNvSpPr/>
          <p:nvPr/>
        </p:nvSpPr>
        <p:spPr>
          <a:xfrm>
            <a:off x="644106" y="1853748"/>
            <a:ext cx="10903787" cy="4401205"/>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Preview: </a:t>
            </a:r>
            <a:r>
              <a:rPr lang="en-US" altLang="zh-CN" sz="2000" b="1" dirty="0">
                <a:latin typeface="Arial" panose="020B0604020202020204" pitchFamily="34" charset="0"/>
                <a:cs typeface="Arial" panose="020B0604020202020204" pitchFamily="34" charset="0"/>
              </a:rPr>
              <a:t>Hands-on #1 in</a:t>
            </a:r>
            <a:r>
              <a:rPr lang="zh-CN" altLang="en-US" sz="2000" b="1" dirty="0">
                <a:latin typeface="Arial" panose="020B0604020202020204" pitchFamily="34" charset="0"/>
                <a:cs typeface="Arial" panose="020B0604020202020204" pitchFamily="34" charset="0"/>
              </a:rPr>
              <a:t> </a:t>
            </a:r>
            <a:r>
              <a:rPr lang="en-US" altLang="zh-CN" sz="2000" b="1" dirty="0">
                <a:latin typeface="Arial" panose="020B0604020202020204" pitchFamily="34" charset="0"/>
                <a:cs typeface="Arial" panose="020B0604020202020204" pitchFamily="34" charset="0"/>
              </a:rPr>
              <a:t>my</a:t>
            </a:r>
            <a:r>
              <a:rPr lang="zh-CN" altLang="en-US"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dropbox</a:t>
            </a:r>
            <a:r>
              <a:rPr lang="en-US" altLang="zh-CN" sz="2000" b="1" dirty="0">
                <a:latin typeface="Arial" panose="020B0604020202020204" pitchFamily="34" charset="0"/>
                <a:cs typeface="Arial" panose="020B0604020202020204" pitchFamily="34" charset="0"/>
              </a:rPr>
              <a:t> </a:t>
            </a:r>
            <a:r>
              <a:rPr lang="en-US" altLang="zh-CN" sz="2000" b="1" dirty="0">
                <a:latin typeface="Arial" panose="020B0604020202020204" pitchFamily="34" charset="0"/>
                <a:cs typeface="Arial" panose="020B0604020202020204" pitchFamily="34" charset="0"/>
                <a:hlinkClick r:id="rId2"/>
              </a:rPr>
              <a:t>https://www.dropbox.com/home/MIMI-F21</a:t>
            </a:r>
            <a:r>
              <a:rPr lang="en-US" altLang="zh-CN" sz="2000" b="1" dirty="0">
                <a:latin typeface="Arial" panose="020B0604020202020204" pitchFamily="34" charset="0"/>
                <a:cs typeface="Arial" panose="020B0604020202020204" pitchFamily="34" charset="0"/>
              </a:rPr>
              <a:t> </a:t>
            </a:r>
          </a:p>
          <a:p>
            <a:r>
              <a:rPr lang="en-US" altLang="zh-CN" sz="2000" b="1" dirty="0">
                <a:latin typeface="Arial" panose="020B0604020202020204" pitchFamily="34" charset="0"/>
                <a:cs typeface="Arial" panose="020B0604020202020204" pitchFamily="34" charset="0"/>
              </a:rPr>
              <a:t>If you cannot access the </a:t>
            </a:r>
            <a:r>
              <a:rPr lang="en-US" altLang="zh-CN" sz="2000" b="1" dirty="0" err="1">
                <a:latin typeface="Arial" panose="020B0604020202020204" pitchFamily="34" charset="0"/>
                <a:cs typeface="Arial" panose="020B0604020202020204" pitchFamily="34" charset="0"/>
              </a:rPr>
              <a:t>dropbox</a:t>
            </a:r>
            <a:r>
              <a:rPr lang="en-US" altLang="zh-CN" sz="2000" b="1" dirty="0">
                <a:latin typeface="Arial" panose="020B0604020202020204" pitchFamily="34" charset="0"/>
                <a:cs typeface="Arial" panose="020B0604020202020204" pitchFamily="34" charset="0"/>
              </a:rPr>
              <a:t>, please email me.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Open Google Colab in a web browser:</a:t>
            </a:r>
          </a:p>
          <a:p>
            <a:r>
              <a:rPr lang="en-US" sz="2000" dirty="0">
                <a:latin typeface="Arial" panose="020B0604020202020204" pitchFamily="34" charset="0"/>
                <a:cs typeface="Arial" panose="020B0604020202020204" pitchFamily="34" charset="0"/>
              </a:rPr>
              <a:t>https://colab.research.google.com/notebooks/basic_features_overview.ipynb</a:t>
            </a:r>
          </a:p>
          <a:p>
            <a:r>
              <a:rPr lang="en-US" sz="2000" b="1" dirty="0">
                <a:latin typeface="Arial" panose="020B0604020202020204" pitchFamily="34" charset="0"/>
                <a:cs typeface="Arial" panose="020B0604020202020204" pitchFamily="34" charset="0"/>
              </a:rPr>
              <a:t>Go to ‘File--&gt;Upload Notebook‘;</a:t>
            </a: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Select 'Hands_On_1_PreLab.ipynb' in the dialogue box;</a:t>
            </a:r>
          </a:p>
          <a:p>
            <a:r>
              <a:rPr lang="en-US" sz="2000" b="1" dirty="0">
                <a:latin typeface="Arial" panose="020B0604020202020204" pitchFamily="34" charset="0"/>
                <a:cs typeface="Arial" panose="020B0604020202020204" pitchFamily="34" charset="0"/>
              </a:rPr>
              <a:t>Please put a white square in the CT image, and write a complete report showing your work step by step.</a:t>
            </a:r>
          </a:p>
          <a:p>
            <a:endParaRPr lang="en-US" sz="2000" b="1" dirty="0">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Homework Rule: </a:t>
            </a:r>
            <a:r>
              <a:rPr lang="en-US" sz="2000" dirty="0">
                <a:solidFill>
                  <a:srgbClr val="FF0000"/>
                </a:solidFill>
                <a:latin typeface="Arial" panose="020B0604020202020204" pitchFamily="34" charset="0"/>
                <a:cs typeface="Arial" panose="020B0604020202020204" pitchFamily="34" charset="0"/>
              </a:rPr>
              <a:t>Name your homework report in the format </a:t>
            </a:r>
            <a:r>
              <a:rPr lang="en-US" sz="2000" dirty="0" err="1">
                <a:solidFill>
                  <a:srgbClr val="FF0000"/>
                </a:solidFill>
                <a:latin typeface="Arial" panose="020B0604020202020204" pitchFamily="34" charset="0"/>
                <a:cs typeface="Arial" panose="020B0604020202020204" pitchFamily="34" charset="0"/>
              </a:rPr>
              <a:t>MI_Date_Name</a:t>
            </a:r>
            <a:r>
              <a:rPr lang="en-US" sz="2000" dirty="0">
                <a:solidFill>
                  <a:srgbClr val="FF0000"/>
                </a:solidFill>
                <a:latin typeface="Arial" panose="020B0604020202020204" pitchFamily="34" charset="0"/>
                <a:cs typeface="Arial" panose="020B0604020202020204" pitchFamily="34" charset="0"/>
              </a:rPr>
              <a:t>, where “Date” specifies when the lecture was delivered, and “Name” is your </a:t>
            </a:r>
            <a:r>
              <a:rPr lang="en-US" sz="2000" dirty="0" err="1">
                <a:solidFill>
                  <a:srgbClr val="FF0000"/>
                </a:solidFill>
                <a:latin typeface="Arial" panose="020B0604020202020204" pitchFamily="34" charset="0"/>
                <a:cs typeface="Arial" panose="020B0604020202020204" pitchFamily="34" charset="0"/>
              </a:rPr>
              <a:t>initials+last</a:t>
            </a:r>
            <a:r>
              <a:rPr lang="en-US" sz="2000" dirty="0">
                <a:solidFill>
                  <a:srgbClr val="FF0000"/>
                </a:solidFill>
                <a:latin typeface="Arial" panose="020B0604020202020204" pitchFamily="34" charset="0"/>
                <a:cs typeface="Arial" panose="020B0604020202020204" pitchFamily="34" charset="0"/>
              </a:rPr>
              <a:t> name.  Please convert your homework report into PDF, update to LMS regularly (5 working days after assignment), and submit an integrated single PDF before the final exam.</a:t>
            </a:r>
          </a:p>
        </p:txBody>
      </p:sp>
    </p:spTree>
    <p:extLst>
      <p:ext uri="{BB962C8B-B14F-4D97-AF65-F5344CB8AC3E}">
        <p14:creationId xmlns:p14="http://schemas.microsoft.com/office/powerpoint/2010/main" val="750608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9D92C16-72AF-4C97-A1D0-C8E0023BA51E}"/>
              </a:ext>
            </a:extLst>
          </p:cNvPr>
          <p:cNvPicPr>
            <a:picLocks noGrp="1" noChangeAspect="1"/>
          </p:cNvPicPr>
          <p:nvPr>
            <p:ph idx="1"/>
          </p:nvPr>
        </p:nvPicPr>
        <p:blipFill>
          <a:blip r:embed="rId2"/>
          <a:stretch>
            <a:fillRect/>
          </a:stretch>
        </p:blipFill>
        <p:spPr>
          <a:xfrm>
            <a:off x="660673" y="176973"/>
            <a:ext cx="10454114" cy="6590886"/>
          </a:xfrm>
        </p:spPr>
      </p:pic>
    </p:spTree>
    <p:extLst>
      <p:ext uri="{BB962C8B-B14F-4D97-AF65-F5344CB8AC3E}">
        <p14:creationId xmlns:p14="http://schemas.microsoft.com/office/powerpoint/2010/main" val="322905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Conventional “Linear” Neuron</a:t>
            </a:r>
          </a:p>
        </p:txBody>
      </p:sp>
      <p:pic>
        <p:nvPicPr>
          <p:cNvPr id="35" name="Picture 34">
            <a:extLst>
              <a:ext uri="{FF2B5EF4-FFF2-40B4-BE49-F238E27FC236}">
                <a16:creationId xmlns:a16="http://schemas.microsoft.com/office/drawing/2014/main" id="{CE715A3E-3C29-45AA-A49F-815BD7F35C53}"/>
              </a:ext>
            </a:extLst>
          </p:cNvPr>
          <p:cNvPicPr>
            <a:picLocks noChangeAspect="1"/>
          </p:cNvPicPr>
          <p:nvPr/>
        </p:nvPicPr>
        <p:blipFill>
          <a:blip r:embed="rId2"/>
          <a:stretch>
            <a:fillRect/>
          </a:stretch>
        </p:blipFill>
        <p:spPr>
          <a:xfrm>
            <a:off x="7409694" y="4082302"/>
            <a:ext cx="3508979" cy="2722799"/>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C82115F-F61C-4B78-91A0-04ED97C82029}"/>
                  </a:ext>
                </a:extLst>
              </p:cNvPr>
              <p:cNvSpPr txBox="1"/>
              <p:nvPr/>
            </p:nvSpPr>
            <p:spPr>
              <a:xfrm>
                <a:off x="8916272" y="5020405"/>
                <a:ext cx="2180149" cy="276999"/>
              </a:xfrm>
              <a:prstGeom prst="rect">
                <a:avLst/>
              </a:prstGeom>
              <a:solidFill>
                <a:schemeClr val="bg1">
                  <a:alpha val="62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panose="02040503050406030204" pitchFamily="18" charset="0"/>
                        </a:rPr>
                        <m:t>𝒚</m:t>
                      </m:r>
                      <m:r>
                        <a:rPr lang="en-US" sz="1800" b="1" i="1" smtClean="0">
                          <a:solidFill>
                            <a:schemeClr val="tx1"/>
                          </a:solidFill>
                          <a:latin typeface="Cambria Math" panose="02040503050406030204" pitchFamily="18" charset="0"/>
                        </a:rPr>
                        <m:t>=</m:t>
                      </m:r>
                      <m:r>
                        <a:rPr lang="en-US" sz="1800" i="1">
                          <a:latin typeface="Cambria Math" panose="02040503050406030204" pitchFamily="18" charset="0"/>
                        </a:rPr>
                        <m:t>𝜎</m:t>
                      </m:r>
                      <m:d>
                        <m:dPr>
                          <m:ctrlPr>
                            <a:rPr lang="en-US" sz="1800" b="1" i="1" smtClean="0">
                              <a:latin typeface="Cambria Math" panose="02040503050406030204" pitchFamily="18" charset="0"/>
                            </a:rPr>
                          </m:ctrlPr>
                        </m:dPr>
                        <m:e>
                          <m:r>
                            <a:rPr lang="en-US" sz="1800" b="1" i="1" smtClean="0">
                              <a:latin typeface="Cambria Math" panose="02040503050406030204" pitchFamily="18" charset="0"/>
                            </a:rPr>
                            <m:t>𝒙</m:t>
                          </m:r>
                        </m:e>
                      </m:d>
                      <m:r>
                        <a:rPr lang="en-US" sz="1800" b="1" i="1" smtClean="0">
                          <a:latin typeface="Cambria Math" panose="02040503050406030204" pitchFamily="18" charset="0"/>
                        </a:rPr>
                        <m:t>=</m:t>
                      </m:r>
                      <m:r>
                        <a:rPr lang="en-US" sz="1800" b="1" i="1" smtClean="0">
                          <a:solidFill>
                            <a:schemeClr val="tx1"/>
                          </a:solidFill>
                          <a:latin typeface="Cambria Math" panose="02040503050406030204" pitchFamily="18" charset="0"/>
                        </a:rPr>
                        <m:t>𝑹𝒆𝑳𝑼</m:t>
                      </m:r>
                      <m:r>
                        <a:rPr lang="en-US" sz="1800" b="1" i="1" smtClean="0">
                          <a:solidFill>
                            <a:schemeClr val="tx1"/>
                          </a:solidFill>
                          <a:latin typeface="Cambria Math" panose="02040503050406030204" pitchFamily="18" charset="0"/>
                        </a:rPr>
                        <m:t>⁡(</m:t>
                      </m:r>
                      <m:r>
                        <a:rPr lang="en-US" sz="1800" b="1" i="1" smtClean="0">
                          <a:solidFill>
                            <a:schemeClr val="tx1"/>
                          </a:solidFill>
                          <a:latin typeface="Cambria Math" panose="02040503050406030204" pitchFamily="18" charset="0"/>
                        </a:rPr>
                        <m:t>𝒙</m:t>
                      </m:r>
                      <m:r>
                        <a:rPr lang="en-US" sz="1800" b="1" i="1" smtClean="0">
                          <a:solidFill>
                            <a:schemeClr val="tx1"/>
                          </a:solidFill>
                          <a:latin typeface="Cambria Math" panose="02040503050406030204" pitchFamily="18" charset="0"/>
                        </a:rPr>
                        <m:t>)</m:t>
                      </m:r>
                    </m:oMath>
                  </m:oMathPara>
                </a14:m>
                <a:endParaRPr lang="en-US" sz="1800" b="1" dirty="0">
                  <a:solidFill>
                    <a:schemeClr val="tx1"/>
                  </a:solidFill>
                </a:endParaRPr>
              </a:p>
            </p:txBody>
          </p:sp>
        </mc:Choice>
        <mc:Fallback xmlns="">
          <p:sp>
            <p:nvSpPr>
              <p:cNvPr id="36" name="TextBox 35">
                <a:extLst>
                  <a:ext uri="{FF2B5EF4-FFF2-40B4-BE49-F238E27FC236}">
                    <a16:creationId xmlns:a16="http://schemas.microsoft.com/office/drawing/2014/main" id="{CC82115F-F61C-4B78-91A0-04ED97C82029}"/>
                  </a:ext>
                </a:extLst>
              </p:cNvPr>
              <p:cNvSpPr txBox="1">
                <a:spLocks noRot="1" noChangeAspect="1" noMove="1" noResize="1" noEditPoints="1" noAdjustHandles="1" noChangeArrowheads="1" noChangeShapeType="1" noTextEdit="1"/>
              </p:cNvSpPr>
              <p:nvPr/>
            </p:nvSpPr>
            <p:spPr>
              <a:xfrm>
                <a:off x="8916272" y="5020405"/>
                <a:ext cx="2180149" cy="276999"/>
              </a:xfrm>
              <a:prstGeom prst="rect">
                <a:avLst/>
              </a:prstGeom>
              <a:blipFill>
                <a:blip r:embed="rId3"/>
                <a:stretch>
                  <a:fillRect l="-1961" t="-2222" r="-3641" b="-37778"/>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7C752360-1076-490A-BE9D-3238D9C97060}"/>
              </a:ext>
            </a:extLst>
          </p:cNvPr>
          <p:cNvGrpSpPr/>
          <p:nvPr/>
        </p:nvGrpSpPr>
        <p:grpSpPr>
          <a:xfrm>
            <a:off x="6378249" y="1714484"/>
            <a:ext cx="5493001" cy="2552484"/>
            <a:chOff x="6378249" y="1714484"/>
            <a:chExt cx="5493001" cy="2552484"/>
          </a:xfrm>
        </p:grpSpPr>
        <p:sp>
          <p:nvSpPr>
            <p:cNvPr id="38" name="Rounded Rectangle 34">
              <a:extLst>
                <a:ext uri="{FF2B5EF4-FFF2-40B4-BE49-F238E27FC236}">
                  <a16:creationId xmlns:a16="http://schemas.microsoft.com/office/drawing/2014/main" id="{6FA358A5-04EF-40D3-8F76-5C213D98F8CD}"/>
                </a:ext>
              </a:extLst>
            </p:cNvPr>
            <p:cNvSpPr/>
            <p:nvPr/>
          </p:nvSpPr>
          <p:spPr>
            <a:xfrm>
              <a:off x="7465242" y="1714484"/>
              <a:ext cx="3319602" cy="2452469"/>
            </a:xfrm>
            <a:prstGeom prst="roundRect">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39" name="Straight Arrow Connector 38">
              <a:extLst>
                <a:ext uri="{FF2B5EF4-FFF2-40B4-BE49-F238E27FC236}">
                  <a16:creationId xmlns:a16="http://schemas.microsoft.com/office/drawing/2014/main" id="{33E8F35C-722D-4109-B3C1-23FEAB320990}"/>
                </a:ext>
              </a:extLst>
            </p:cNvPr>
            <p:cNvCxnSpPr>
              <a:cxnSpLocks/>
              <a:stCxn id="41" idx="6"/>
              <a:endCxn id="59" idx="2"/>
            </p:cNvCxnSpPr>
            <p:nvPr/>
          </p:nvCxnSpPr>
          <p:spPr>
            <a:xfrm>
              <a:off x="9012215" y="2939411"/>
              <a:ext cx="657825" cy="755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B3D3733-D977-41CF-9714-31120569136F}"/>
                </a:ext>
              </a:extLst>
            </p:cNvPr>
            <p:cNvCxnSpPr>
              <a:cxnSpLocks/>
              <a:endCxn id="41" idx="3"/>
            </p:cNvCxnSpPr>
            <p:nvPr/>
          </p:nvCxnSpPr>
          <p:spPr>
            <a:xfrm flipV="1">
              <a:off x="7375573" y="3239121"/>
              <a:ext cx="886252" cy="40383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2F8AB12-6237-4FF9-9784-C96F88E3ACE2}"/>
                </a:ext>
              </a:extLst>
            </p:cNvPr>
            <p:cNvSpPr/>
            <p:nvPr/>
          </p:nvSpPr>
          <p:spPr>
            <a:xfrm>
              <a:off x="8133078" y="2515556"/>
              <a:ext cx="879137" cy="847709"/>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Flowchart: Connector 41">
              <a:extLst>
                <a:ext uri="{FF2B5EF4-FFF2-40B4-BE49-F238E27FC236}">
                  <a16:creationId xmlns:a16="http://schemas.microsoft.com/office/drawing/2014/main" id="{74328A6B-EA6B-4D10-AC33-DF930DD4383A}"/>
                </a:ext>
              </a:extLst>
            </p:cNvPr>
            <p:cNvSpPr/>
            <p:nvPr/>
          </p:nvSpPr>
          <p:spPr>
            <a:xfrm>
              <a:off x="8498537" y="2867975"/>
              <a:ext cx="148219" cy="14287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3" name="Straight Arrow Connector 42">
              <a:extLst>
                <a:ext uri="{FF2B5EF4-FFF2-40B4-BE49-F238E27FC236}">
                  <a16:creationId xmlns:a16="http://schemas.microsoft.com/office/drawing/2014/main" id="{C4458F38-F285-440C-989A-8ACF23CC5B4D}"/>
                </a:ext>
              </a:extLst>
            </p:cNvPr>
            <p:cNvCxnSpPr/>
            <p:nvPr/>
          </p:nvCxnSpPr>
          <p:spPr>
            <a:xfrm flipV="1">
              <a:off x="10789469" y="2944665"/>
              <a:ext cx="590619" cy="1"/>
            </a:xfrm>
            <a:prstGeom prst="straightConnector1">
              <a:avLst/>
            </a:prstGeom>
            <a:ln w="635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B21F0D9-C002-4E89-9465-B7E075CCB274}"/>
                    </a:ext>
                  </a:extLst>
                </p:cNvPr>
                <p:cNvSpPr txBox="1"/>
                <p:nvPr/>
              </p:nvSpPr>
              <p:spPr>
                <a:xfrm>
                  <a:off x="10999558" y="2489243"/>
                  <a:ext cx="177100" cy="270652"/>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𝑦</m:t>
                        </m:r>
                      </m:oMath>
                    </m:oMathPara>
                  </a14:m>
                  <a:endParaRPr lang="en-US" sz="1800" baseline="-25000" dirty="0"/>
                </a:p>
              </p:txBody>
            </p:sp>
          </mc:Choice>
          <mc:Fallback xmlns="">
            <p:sp>
              <p:nvSpPr>
                <p:cNvPr id="44" name="TextBox 43">
                  <a:extLst>
                    <a:ext uri="{FF2B5EF4-FFF2-40B4-BE49-F238E27FC236}">
                      <a16:creationId xmlns:a16="http://schemas.microsoft.com/office/drawing/2014/main" id="{6B21F0D9-C002-4E89-9465-B7E075CCB274}"/>
                    </a:ext>
                  </a:extLst>
                </p:cNvPr>
                <p:cNvSpPr txBox="1">
                  <a:spLocks noRot="1" noChangeAspect="1" noMove="1" noResize="1" noEditPoints="1" noAdjustHandles="1" noChangeArrowheads="1" noChangeShapeType="1" noTextEdit="1"/>
                </p:cNvSpPr>
                <p:nvPr/>
              </p:nvSpPr>
              <p:spPr>
                <a:xfrm>
                  <a:off x="10999558" y="2489243"/>
                  <a:ext cx="177100" cy="270652"/>
                </a:xfrm>
                <a:prstGeom prst="rect">
                  <a:avLst/>
                </a:prstGeom>
                <a:blipFill>
                  <a:blip r:embed="rId4"/>
                  <a:stretch>
                    <a:fillRect l="-34483" r="-34483" b="-288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3E47F1E-A1CC-4049-A977-AD61C166DEF6}"/>
                    </a:ext>
                  </a:extLst>
                </p:cNvPr>
                <p:cNvSpPr txBox="1"/>
                <p:nvPr/>
              </p:nvSpPr>
              <p:spPr>
                <a:xfrm>
                  <a:off x="7528674" y="3008714"/>
                  <a:ext cx="305340" cy="270652"/>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𝑤</m:t>
                        </m:r>
                        <m:r>
                          <a:rPr lang="en-US" sz="1800" i="1" baseline="-25000">
                            <a:solidFill>
                              <a:schemeClr val="tx1"/>
                            </a:solidFill>
                            <a:latin typeface="Cambria Math" panose="02040503050406030204" pitchFamily="18" charset="0"/>
                          </a:rPr>
                          <m:t>𝑛</m:t>
                        </m:r>
                      </m:oMath>
                    </m:oMathPara>
                  </a14:m>
                  <a:endParaRPr lang="en-US" sz="1800" baseline="-25000" dirty="0">
                    <a:solidFill>
                      <a:schemeClr val="tx1"/>
                    </a:solidFill>
                  </a:endParaRPr>
                </a:p>
              </p:txBody>
            </p:sp>
          </mc:Choice>
          <mc:Fallback xmlns="">
            <p:sp>
              <p:nvSpPr>
                <p:cNvPr id="45" name="TextBox 44">
                  <a:extLst>
                    <a:ext uri="{FF2B5EF4-FFF2-40B4-BE49-F238E27FC236}">
                      <a16:creationId xmlns:a16="http://schemas.microsoft.com/office/drawing/2014/main" id="{A3E47F1E-A1CC-4049-A977-AD61C166DEF6}"/>
                    </a:ext>
                  </a:extLst>
                </p:cNvPr>
                <p:cNvSpPr txBox="1">
                  <a:spLocks noRot="1" noChangeAspect="1" noMove="1" noResize="1" noEditPoints="1" noAdjustHandles="1" noChangeArrowheads="1" noChangeShapeType="1" noTextEdit="1"/>
                </p:cNvSpPr>
                <p:nvPr/>
              </p:nvSpPr>
              <p:spPr>
                <a:xfrm>
                  <a:off x="7528674" y="3008714"/>
                  <a:ext cx="305340" cy="270652"/>
                </a:xfrm>
                <a:prstGeom prst="rect">
                  <a:avLst/>
                </a:prstGeom>
                <a:blipFill>
                  <a:blip r:embed="rId5"/>
                  <a:stretch>
                    <a:fillRect l="-12000" r="-6000" b="-13636"/>
                  </a:stretch>
                </a:blipFill>
                <a:ln>
                  <a:noFill/>
                </a:ln>
              </p:spPr>
              <p:txBody>
                <a:bodyPr/>
                <a:lstStyle/>
                <a:p>
                  <a:r>
                    <a:rPr lang="en-US">
                      <a:noFill/>
                    </a:rPr>
                    <a:t> </a:t>
                  </a:r>
                </a:p>
              </p:txBody>
            </p:sp>
          </mc:Fallback>
        </mc:AlternateContent>
        <p:sp>
          <p:nvSpPr>
            <p:cNvPr id="46" name="TextBox 45">
              <a:extLst>
                <a:ext uri="{FF2B5EF4-FFF2-40B4-BE49-F238E27FC236}">
                  <a16:creationId xmlns:a16="http://schemas.microsoft.com/office/drawing/2014/main" id="{4D835F5D-9BBA-4E34-8751-EA6822235B24}"/>
                </a:ext>
              </a:extLst>
            </p:cNvPr>
            <p:cNvSpPr txBox="1"/>
            <p:nvPr/>
          </p:nvSpPr>
          <p:spPr>
            <a:xfrm>
              <a:off x="9291835" y="2128617"/>
              <a:ext cx="1373228"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Nonlinear</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8C53B81-7ED1-48FA-8EC7-369C8D80F8E3}"/>
                    </a:ext>
                  </a:extLst>
                </p:cNvPr>
                <p:cNvSpPr txBox="1"/>
                <p:nvPr/>
              </p:nvSpPr>
              <p:spPr>
                <a:xfrm>
                  <a:off x="7780636" y="1991073"/>
                  <a:ext cx="298159" cy="270652"/>
                </a:xfrm>
                <a:prstGeom prst="rect">
                  <a:avLst/>
                </a:prstGeom>
                <a:noFill/>
                <a:ln>
                  <a:noFill/>
                </a:ln>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𝑤</m:t>
                        </m:r>
                        <m:r>
                          <a:rPr lang="en-US" sz="1800" b="0" i="1" baseline="-25000" smtClean="0">
                            <a:solidFill>
                              <a:schemeClr val="tx1"/>
                            </a:solidFill>
                            <a:latin typeface="Cambria Math" panose="02040503050406030204" pitchFamily="18" charset="0"/>
                          </a:rPr>
                          <m:t>1</m:t>
                        </m:r>
                      </m:oMath>
                    </m:oMathPara>
                  </a14:m>
                  <a:endParaRPr lang="en-US" sz="1800" baseline="-25000" dirty="0">
                    <a:solidFill>
                      <a:schemeClr val="tx1"/>
                    </a:solidFill>
                  </a:endParaRPr>
                </a:p>
              </p:txBody>
            </p:sp>
          </mc:Choice>
          <mc:Fallback xmlns="">
            <p:sp>
              <p:nvSpPr>
                <p:cNvPr id="47" name="TextBox 46">
                  <a:extLst>
                    <a:ext uri="{FF2B5EF4-FFF2-40B4-BE49-F238E27FC236}">
                      <a16:creationId xmlns:a16="http://schemas.microsoft.com/office/drawing/2014/main" id="{C8C53B81-7ED1-48FA-8EC7-369C8D80F8E3}"/>
                    </a:ext>
                  </a:extLst>
                </p:cNvPr>
                <p:cNvSpPr txBox="1">
                  <a:spLocks noRot="1" noChangeAspect="1" noMove="1" noResize="1" noEditPoints="1" noAdjustHandles="1" noChangeArrowheads="1" noChangeShapeType="1" noTextEdit="1"/>
                </p:cNvSpPr>
                <p:nvPr/>
              </p:nvSpPr>
              <p:spPr>
                <a:xfrm>
                  <a:off x="7780636" y="1991073"/>
                  <a:ext cx="298159" cy="270652"/>
                </a:xfrm>
                <a:prstGeom prst="rect">
                  <a:avLst/>
                </a:prstGeom>
                <a:blipFill>
                  <a:blip r:embed="rId6"/>
                  <a:stretch>
                    <a:fillRect l="-18367" r="-6122" b="-2045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C5E86E-8338-4E81-A439-306B83158FE8}"/>
                    </a:ext>
                  </a:extLst>
                </p:cNvPr>
                <p:cNvSpPr txBox="1"/>
                <p:nvPr/>
              </p:nvSpPr>
              <p:spPr>
                <a:xfrm>
                  <a:off x="7619354" y="2471251"/>
                  <a:ext cx="298159" cy="270652"/>
                </a:xfrm>
                <a:prstGeom prst="rect">
                  <a:avLst/>
                </a:prstGeom>
                <a:noFill/>
                <a:ln>
                  <a:noFill/>
                </a:ln>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𝑤</m:t>
                        </m:r>
                        <m:r>
                          <a:rPr lang="en-US" sz="1800" b="0" i="1" baseline="-25000" smtClean="0">
                            <a:solidFill>
                              <a:schemeClr val="tx1"/>
                            </a:solidFill>
                            <a:latin typeface="Cambria Math" panose="02040503050406030204" pitchFamily="18" charset="0"/>
                          </a:rPr>
                          <m:t>2</m:t>
                        </m:r>
                      </m:oMath>
                    </m:oMathPara>
                  </a14:m>
                  <a:endParaRPr lang="en-US" sz="1800" baseline="-25000" dirty="0">
                    <a:solidFill>
                      <a:schemeClr val="tx1"/>
                    </a:solidFill>
                  </a:endParaRPr>
                </a:p>
              </p:txBody>
            </p:sp>
          </mc:Choice>
          <mc:Fallback xmlns="">
            <p:sp>
              <p:nvSpPr>
                <p:cNvPr id="48" name="TextBox 47">
                  <a:extLst>
                    <a:ext uri="{FF2B5EF4-FFF2-40B4-BE49-F238E27FC236}">
                      <a16:creationId xmlns:a16="http://schemas.microsoft.com/office/drawing/2014/main" id="{39C5E86E-8338-4E81-A439-306B83158FE8}"/>
                    </a:ext>
                  </a:extLst>
                </p:cNvPr>
                <p:cNvSpPr txBox="1">
                  <a:spLocks noRot="1" noChangeAspect="1" noMove="1" noResize="1" noEditPoints="1" noAdjustHandles="1" noChangeArrowheads="1" noChangeShapeType="1" noTextEdit="1"/>
                </p:cNvSpPr>
                <p:nvPr/>
              </p:nvSpPr>
              <p:spPr>
                <a:xfrm>
                  <a:off x="7619354" y="2471251"/>
                  <a:ext cx="298159" cy="270652"/>
                </a:xfrm>
                <a:prstGeom prst="rect">
                  <a:avLst/>
                </a:prstGeom>
                <a:blipFill>
                  <a:blip r:embed="rId7"/>
                  <a:stretch>
                    <a:fillRect l="-20408" r="-4082" b="-17778"/>
                  </a:stretch>
                </a:blipFill>
                <a:ln>
                  <a:noFill/>
                </a:ln>
              </p:spPr>
              <p:txBody>
                <a:bodyPr/>
                <a:lstStyle/>
                <a:p>
                  <a:r>
                    <a:rPr lang="en-US">
                      <a:noFill/>
                    </a:rPr>
                    <a:t> </a:t>
                  </a:r>
                </a:p>
              </p:txBody>
            </p:sp>
          </mc:Fallback>
        </mc:AlternateContent>
        <p:sp>
          <p:nvSpPr>
            <p:cNvPr id="49" name="TextBox 48">
              <a:extLst>
                <a:ext uri="{FF2B5EF4-FFF2-40B4-BE49-F238E27FC236}">
                  <a16:creationId xmlns:a16="http://schemas.microsoft.com/office/drawing/2014/main" id="{F37DFCD7-BF76-4F4B-A56E-67EB6672D387}"/>
                </a:ext>
              </a:extLst>
            </p:cNvPr>
            <p:cNvSpPr txBox="1"/>
            <p:nvPr/>
          </p:nvSpPr>
          <p:spPr>
            <a:xfrm>
              <a:off x="7807224" y="1777612"/>
              <a:ext cx="1429063"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Linear</a:t>
              </a:r>
            </a:p>
          </p:txBody>
        </p:sp>
        <p:sp>
          <p:nvSpPr>
            <p:cNvPr id="50" name="TextBox 49">
              <a:extLst>
                <a:ext uri="{FF2B5EF4-FFF2-40B4-BE49-F238E27FC236}">
                  <a16:creationId xmlns:a16="http://schemas.microsoft.com/office/drawing/2014/main" id="{03DCF363-C35D-4AE3-82A6-53A143071B56}"/>
                </a:ext>
              </a:extLst>
            </p:cNvPr>
            <p:cNvSpPr txBox="1"/>
            <p:nvPr/>
          </p:nvSpPr>
          <p:spPr>
            <a:xfrm>
              <a:off x="7958042" y="3399618"/>
              <a:ext cx="1207970" cy="646331"/>
            </a:xfrm>
            <a:prstGeom prst="rect">
              <a:avLst/>
            </a:prstGeom>
            <a:noFill/>
          </p:spPr>
          <p:txBody>
            <a:bodyPr wrap="square" rtlCol="0">
              <a:spAutoFit/>
            </a:bodyPr>
            <a:lstStyle/>
            <a:p>
              <a:pPr algn="ctr"/>
              <a:r>
                <a:rPr lang="en-US" altLang="zh-CN" sz="1800" b="1" dirty="0">
                  <a:latin typeface="Arial" panose="020B0604020202020204" pitchFamily="34" charset="0"/>
                  <a:cs typeface="Arial" panose="020B0604020202020204" pitchFamily="34" charset="0"/>
                </a:rPr>
                <a:t>Inner</a:t>
              </a:r>
              <a:r>
                <a:rPr lang="en-US" sz="1800" b="1" dirty="0">
                  <a:latin typeface="Arial" panose="020B0604020202020204" pitchFamily="34" charset="0"/>
                  <a:cs typeface="Arial" panose="020B0604020202020204" pitchFamily="34" charset="0"/>
                </a:rPr>
                <a:t> </a:t>
              </a:r>
              <a:r>
                <a:rPr lang="en-US" altLang="zh-CN" sz="1800" b="1" dirty="0">
                  <a:latin typeface="Arial" panose="020B0604020202020204" pitchFamily="34" charset="0"/>
                  <a:cs typeface="Arial" panose="020B0604020202020204" pitchFamily="34" charset="0"/>
                </a:rPr>
                <a:t>Product</a:t>
              </a:r>
              <a:endParaRPr lang="en-US" sz="1800" b="1"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D9962DC-4C96-44D3-BF12-4E714E42D903}"/>
                </a:ext>
              </a:extLst>
            </p:cNvPr>
            <p:cNvSpPr txBox="1"/>
            <p:nvPr/>
          </p:nvSpPr>
          <p:spPr>
            <a:xfrm>
              <a:off x="6378249" y="3897636"/>
              <a:ext cx="884619"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Input</a:t>
              </a:r>
            </a:p>
          </p:txBody>
        </p:sp>
        <p:cxnSp>
          <p:nvCxnSpPr>
            <p:cNvPr id="52" name="Straight Arrow Connector 51">
              <a:extLst>
                <a:ext uri="{FF2B5EF4-FFF2-40B4-BE49-F238E27FC236}">
                  <a16:creationId xmlns:a16="http://schemas.microsoft.com/office/drawing/2014/main" id="{56382CDC-B094-48FE-A40C-6410A6E121E7}"/>
                </a:ext>
              </a:extLst>
            </p:cNvPr>
            <p:cNvCxnSpPr>
              <a:cxnSpLocks/>
              <a:endCxn id="41" idx="1"/>
            </p:cNvCxnSpPr>
            <p:nvPr/>
          </p:nvCxnSpPr>
          <p:spPr>
            <a:xfrm>
              <a:off x="7340755" y="2152499"/>
              <a:ext cx="921070" cy="48720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02A7A4A-BC75-4630-9D55-660E8DC920C4}"/>
                    </a:ext>
                  </a:extLst>
                </p:cNvPr>
                <p:cNvSpPr txBox="1"/>
                <p:nvPr/>
              </p:nvSpPr>
              <p:spPr>
                <a:xfrm>
                  <a:off x="6669923" y="3459164"/>
                  <a:ext cx="258852" cy="270652"/>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𝑥</m:t>
                        </m:r>
                        <m:r>
                          <a:rPr lang="en-US" sz="1800" i="1" baseline="-25000">
                            <a:solidFill>
                              <a:schemeClr val="tx1"/>
                            </a:solidFill>
                            <a:latin typeface="Cambria Math" panose="02040503050406030204" pitchFamily="18" charset="0"/>
                          </a:rPr>
                          <m:t>𝑛</m:t>
                        </m:r>
                      </m:oMath>
                    </m:oMathPara>
                  </a14:m>
                  <a:endParaRPr lang="en-US" sz="1800" baseline="-25000" dirty="0">
                    <a:solidFill>
                      <a:schemeClr val="tx1"/>
                    </a:solidFill>
                  </a:endParaRPr>
                </a:p>
              </p:txBody>
            </p:sp>
          </mc:Choice>
          <mc:Fallback xmlns="">
            <p:sp>
              <p:nvSpPr>
                <p:cNvPr id="53" name="TextBox 52">
                  <a:extLst>
                    <a:ext uri="{FF2B5EF4-FFF2-40B4-BE49-F238E27FC236}">
                      <a16:creationId xmlns:a16="http://schemas.microsoft.com/office/drawing/2014/main" id="{702A7A4A-BC75-4630-9D55-660E8DC920C4}"/>
                    </a:ext>
                  </a:extLst>
                </p:cNvPr>
                <p:cNvSpPr txBox="1">
                  <a:spLocks noRot="1" noChangeAspect="1" noMove="1" noResize="1" noEditPoints="1" noAdjustHandles="1" noChangeArrowheads="1" noChangeShapeType="1" noTextEdit="1"/>
                </p:cNvSpPr>
                <p:nvPr/>
              </p:nvSpPr>
              <p:spPr>
                <a:xfrm>
                  <a:off x="6669923" y="3459164"/>
                  <a:ext cx="258852" cy="270652"/>
                </a:xfrm>
                <a:prstGeom prst="rect">
                  <a:avLst/>
                </a:prstGeom>
                <a:blipFill>
                  <a:blip r:embed="rId8"/>
                  <a:stretch>
                    <a:fillRect l="-20930" b="-13333"/>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D011EA1E-A7FC-42FC-BDBC-3D386271CC9E}"/>
                </a:ext>
              </a:extLst>
            </p:cNvPr>
            <p:cNvSpPr txBox="1"/>
            <p:nvPr/>
          </p:nvSpPr>
          <p:spPr>
            <a:xfrm rot="5400000">
              <a:off x="6801593" y="3071500"/>
              <a:ext cx="793874"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39DD20D-270F-476C-B95F-FBBBDDE64C5F}"/>
                    </a:ext>
                  </a:extLst>
                </p:cNvPr>
                <p:cNvSpPr txBox="1"/>
                <p:nvPr/>
              </p:nvSpPr>
              <p:spPr>
                <a:xfrm>
                  <a:off x="6554597" y="1918998"/>
                  <a:ext cx="461219" cy="27065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𝑥</m:t>
                        </m:r>
                        <m:r>
                          <a:rPr lang="en-US" sz="1800" i="1" baseline="-25000">
                            <a:solidFill>
                              <a:schemeClr val="tx1"/>
                            </a:solidFill>
                            <a:latin typeface="Cambria Math" panose="02040503050406030204" pitchFamily="18" charset="0"/>
                          </a:rPr>
                          <m:t>1</m:t>
                        </m:r>
                      </m:oMath>
                    </m:oMathPara>
                  </a14:m>
                  <a:endParaRPr lang="en-US" sz="1800" baseline="-25000" dirty="0">
                    <a:solidFill>
                      <a:schemeClr val="tx1"/>
                    </a:solidFill>
                  </a:endParaRPr>
                </a:p>
              </p:txBody>
            </p:sp>
          </mc:Choice>
          <mc:Fallback xmlns="">
            <p:sp>
              <p:nvSpPr>
                <p:cNvPr id="55" name="TextBox 54">
                  <a:extLst>
                    <a:ext uri="{FF2B5EF4-FFF2-40B4-BE49-F238E27FC236}">
                      <a16:creationId xmlns:a16="http://schemas.microsoft.com/office/drawing/2014/main" id="{139DD20D-270F-476C-B95F-FBBBDDE64C5F}"/>
                    </a:ext>
                  </a:extLst>
                </p:cNvPr>
                <p:cNvSpPr txBox="1">
                  <a:spLocks noRot="1" noChangeAspect="1" noMove="1" noResize="1" noEditPoints="1" noAdjustHandles="1" noChangeArrowheads="1" noChangeShapeType="1" noTextEdit="1"/>
                </p:cNvSpPr>
                <p:nvPr/>
              </p:nvSpPr>
              <p:spPr>
                <a:xfrm>
                  <a:off x="6554597" y="1918998"/>
                  <a:ext cx="461219" cy="270652"/>
                </a:xfrm>
                <a:prstGeom prst="rect">
                  <a:avLst/>
                </a:prstGeom>
                <a:blipFill>
                  <a:blip r:embed="rId9"/>
                  <a:stretch>
                    <a:fillRect b="-20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21D62CF-86C3-4572-912B-F52163F22843}"/>
                    </a:ext>
                  </a:extLst>
                </p:cNvPr>
                <p:cNvSpPr txBox="1"/>
                <p:nvPr/>
              </p:nvSpPr>
              <p:spPr>
                <a:xfrm>
                  <a:off x="6695190" y="2698933"/>
                  <a:ext cx="217384" cy="27065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𝑥</m:t>
                        </m:r>
                        <m:r>
                          <a:rPr lang="en-US" sz="1800" b="0" i="1" baseline="-25000" smtClean="0">
                            <a:solidFill>
                              <a:schemeClr val="tx1"/>
                            </a:solidFill>
                            <a:latin typeface="Cambria Math" panose="02040503050406030204" pitchFamily="18" charset="0"/>
                          </a:rPr>
                          <m:t>2</m:t>
                        </m:r>
                      </m:oMath>
                    </m:oMathPara>
                  </a14:m>
                  <a:endParaRPr lang="en-US" sz="1800" baseline="-25000" dirty="0">
                    <a:solidFill>
                      <a:schemeClr val="tx1"/>
                    </a:solidFill>
                  </a:endParaRPr>
                </a:p>
              </p:txBody>
            </p:sp>
          </mc:Choice>
          <mc:Fallback xmlns="">
            <p:sp>
              <p:nvSpPr>
                <p:cNvPr id="56" name="TextBox 55">
                  <a:extLst>
                    <a:ext uri="{FF2B5EF4-FFF2-40B4-BE49-F238E27FC236}">
                      <a16:creationId xmlns:a16="http://schemas.microsoft.com/office/drawing/2014/main" id="{F21D62CF-86C3-4572-912B-F52163F22843}"/>
                    </a:ext>
                  </a:extLst>
                </p:cNvPr>
                <p:cNvSpPr txBox="1">
                  <a:spLocks noRot="1" noChangeAspect="1" noMove="1" noResize="1" noEditPoints="1" noAdjustHandles="1" noChangeArrowheads="1" noChangeShapeType="1" noTextEdit="1"/>
                </p:cNvSpPr>
                <p:nvPr/>
              </p:nvSpPr>
              <p:spPr>
                <a:xfrm>
                  <a:off x="6695190" y="2698933"/>
                  <a:ext cx="217384" cy="270652"/>
                </a:xfrm>
                <a:prstGeom prst="rect">
                  <a:avLst/>
                </a:prstGeom>
                <a:blipFill>
                  <a:blip r:embed="rId10"/>
                  <a:stretch>
                    <a:fillRect l="-33333" r="-13889" b="-20455"/>
                  </a:stretch>
                </a:blipFill>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CF7BED07-CBB5-428F-B400-FB7BA2240575}"/>
                </a:ext>
              </a:extLst>
            </p:cNvPr>
            <p:cNvCxnSpPr>
              <a:cxnSpLocks/>
              <a:stCxn id="38" idx="1"/>
              <a:endCxn id="41" idx="2"/>
            </p:cNvCxnSpPr>
            <p:nvPr/>
          </p:nvCxnSpPr>
          <p:spPr>
            <a:xfrm flipV="1">
              <a:off x="7465242" y="2939411"/>
              <a:ext cx="667836" cy="130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94E15E26-E7CC-4177-B795-2DC1AE56B604}"/>
                </a:ext>
              </a:extLst>
            </p:cNvPr>
            <p:cNvGrpSpPr/>
            <p:nvPr/>
          </p:nvGrpSpPr>
          <p:grpSpPr>
            <a:xfrm>
              <a:off x="7002096" y="2147814"/>
              <a:ext cx="407598" cy="1512364"/>
              <a:chOff x="923717" y="2830863"/>
              <a:chExt cx="749712" cy="1512364"/>
            </a:xfrm>
          </p:grpSpPr>
          <p:cxnSp>
            <p:nvCxnSpPr>
              <p:cNvPr id="65" name="Straight Arrow Connector 64">
                <a:extLst>
                  <a:ext uri="{FF2B5EF4-FFF2-40B4-BE49-F238E27FC236}">
                    <a16:creationId xmlns:a16="http://schemas.microsoft.com/office/drawing/2014/main" id="{F94FD6B3-7F34-43D2-8628-0FCA5D878C74}"/>
                  </a:ext>
                </a:extLst>
              </p:cNvPr>
              <p:cNvCxnSpPr/>
              <p:nvPr/>
            </p:nvCxnSpPr>
            <p:spPr>
              <a:xfrm flipV="1">
                <a:off x="923717" y="2830863"/>
                <a:ext cx="749712" cy="4684"/>
              </a:xfrm>
              <a:prstGeom prst="straightConnector1">
                <a:avLst/>
              </a:prstGeom>
              <a:ln w="635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68AAAD6-6475-430B-A49C-8A1D67B0C122}"/>
                  </a:ext>
                </a:extLst>
              </p:cNvPr>
              <p:cNvCxnSpPr/>
              <p:nvPr/>
            </p:nvCxnSpPr>
            <p:spPr>
              <a:xfrm flipV="1">
                <a:off x="923717" y="4338543"/>
                <a:ext cx="749712" cy="4684"/>
              </a:xfrm>
              <a:prstGeom prst="straightConnector1">
                <a:avLst/>
              </a:prstGeom>
              <a:ln w="635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B402B6FC-E4D8-4515-9112-A8CB5C93D0A4}"/>
                  </a:ext>
                </a:extLst>
              </p:cNvPr>
              <p:cNvCxnSpPr/>
              <p:nvPr/>
            </p:nvCxnSpPr>
            <p:spPr>
              <a:xfrm flipV="1">
                <a:off x="923717" y="3627200"/>
                <a:ext cx="749712" cy="4684"/>
              </a:xfrm>
              <a:prstGeom prst="straightConnector1">
                <a:avLst/>
              </a:prstGeom>
              <a:ln w="635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Extract 58">
              <a:extLst>
                <a:ext uri="{FF2B5EF4-FFF2-40B4-BE49-F238E27FC236}">
                  <a16:creationId xmlns:a16="http://schemas.microsoft.com/office/drawing/2014/main" id="{FFB14261-4009-432B-88C9-DC20613EE0BC}"/>
                </a:ext>
              </a:extLst>
            </p:cNvPr>
            <p:cNvSpPr/>
            <p:nvPr/>
          </p:nvSpPr>
          <p:spPr>
            <a:xfrm rot="5400000">
              <a:off x="9731018" y="2425769"/>
              <a:ext cx="920439" cy="1042396"/>
            </a:xfrm>
            <a:prstGeom prst="flowChartExtra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0" name="Group 59">
              <a:extLst>
                <a:ext uri="{FF2B5EF4-FFF2-40B4-BE49-F238E27FC236}">
                  <a16:creationId xmlns:a16="http://schemas.microsoft.com/office/drawing/2014/main" id="{980E78BA-B4D7-4336-800C-562AC17865DE}"/>
                </a:ext>
              </a:extLst>
            </p:cNvPr>
            <p:cNvGrpSpPr/>
            <p:nvPr/>
          </p:nvGrpSpPr>
          <p:grpSpPr>
            <a:xfrm>
              <a:off x="9831741" y="2781828"/>
              <a:ext cx="184035" cy="379216"/>
              <a:chOff x="8313571" y="3648860"/>
              <a:chExt cx="347559" cy="326502"/>
            </a:xfrm>
          </p:grpSpPr>
          <p:sp>
            <p:nvSpPr>
              <p:cNvPr id="63" name="Freeform 48">
                <a:extLst>
                  <a:ext uri="{FF2B5EF4-FFF2-40B4-BE49-F238E27FC236}">
                    <a16:creationId xmlns:a16="http://schemas.microsoft.com/office/drawing/2014/main" id="{F86F01D7-104C-4586-9237-054CBB4CE5D2}"/>
                  </a:ext>
                </a:extLst>
              </p:cNvPr>
              <p:cNvSpPr/>
              <p:nvPr/>
            </p:nvSpPr>
            <p:spPr>
              <a:xfrm>
                <a:off x="8487336" y="3648860"/>
                <a:ext cx="173794" cy="163670"/>
              </a:xfrm>
              <a:custGeom>
                <a:avLst/>
                <a:gdLst>
                  <a:gd name="connsiteX0" fmla="*/ 3411020 w 3411020"/>
                  <a:gd name="connsiteY0" fmla="*/ 1614 h 2005075"/>
                  <a:gd name="connsiteX1" fmla="*/ 2321959 w 3411020"/>
                  <a:gd name="connsiteY1" fmla="*/ 52985 h 2005075"/>
                  <a:gd name="connsiteX2" fmla="*/ 1284269 w 3411020"/>
                  <a:gd name="connsiteY2" fmla="*/ 350935 h 2005075"/>
                  <a:gd name="connsiteX3" fmla="*/ 801384 w 3411020"/>
                  <a:gd name="connsiteY3" fmla="*/ 679708 h 2005075"/>
                  <a:gd name="connsiteX4" fmla="*/ 421240 w 3411020"/>
                  <a:gd name="connsiteY4" fmla="*/ 1111223 h 2005075"/>
                  <a:gd name="connsiteX5" fmla="*/ 195209 w 3411020"/>
                  <a:gd name="connsiteY5" fmla="*/ 1470819 h 2005075"/>
                  <a:gd name="connsiteX6" fmla="*/ 41096 w 3411020"/>
                  <a:gd name="connsiteY6" fmla="*/ 1830414 h 2005075"/>
                  <a:gd name="connsiteX7" fmla="*/ 0 w 3411020"/>
                  <a:gd name="connsiteY7" fmla="*/ 2005075 h 2005075"/>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79046 h 2004413"/>
                  <a:gd name="connsiteX4" fmla="*/ 421240 w 3411020"/>
                  <a:gd name="connsiteY4" fmla="*/ 1110561 h 2004413"/>
                  <a:gd name="connsiteX5" fmla="*/ 195209 w 3411020"/>
                  <a:gd name="connsiteY5" fmla="*/ 1470157 h 2004413"/>
                  <a:gd name="connsiteX6" fmla="*/ 41096 w 3411020"/>
                  <a:gd name="connsiteY6" fmla="*/ 1829752 h 2004413"/>
                  <a:gd name="connsiteX7" fmla="*/ 0 w 3411020"/>
                  <a:gd name="connsiteY7" fmla="*/ 2004413 h 2004413"/>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99594 h 2004413"/>
                  <a:gd name="connsiteX4" fmla="*/ 421240 w 3411020"/>
                  <a:gd name="connsiteY4" fmla="*/ 1110561 h 2004413"/>
                  <a:gd name="connsiteX5" fmla="*/ 195209 w 3411020"/>
                  <a:gd name="connsiteY5" fmla="*/ 1470157 h 2004413"/>
                  <a:gd name="connsiteX6" fmla="*/ 41096 w 3411020"/>
                  <a:gd name="connsiteY6" fmla="*/ 1829752 h 2004413"/>
                  <a:gd name="connsiteX7" fmla="*/ 0 w 3411020"/>
                  <a:gd name="connsiteY7" fmla="*/ 2004413 h 2004413"/>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99594 h 2004413"/>
                  <a:gd name="connsiteX4" fmla="*/ 421240 w 3411020"/>
                  <a:gd name="connsiteY4" fmla="*/ 1110561 h 2004413"/>
                  <a:gd name="connsiteX5" fmla="*/ 195209 w 3411020"/>
                  <a:gd name="connsiteY5" fmla="*/ 1470157 h 2004413"/>
                  <a:gd name="connsiteX6" fmla="*/ 0 w 3411020"/>
                  <a:gd name="connsiteY6" fmla="*/ 2004413 h 2004413"/>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99594 h 2004413"/>
                  <a:gd name="connsiteX4" fmla="*/ 421240 w 3411020"/>
                  <a:gd name="connsiteY4" fmla="*/ 1110561 h 2004413"/>
                  <a:gd name="connsiteX5" fmla="*/ 195209 w 3411020"/>
                  <a:gd name="connsiteY5" fmla="*/ 1521528 h 2004413"/>
                  <a:gd name="connsiteX6" fmla="*/ 0 w 3411020"/>
                  <a:gd name="connsiteY6" fmla="*/ 2004413 h 2004413"/>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99594 h 2004413"/>
                  <a:gd name="connsiteX4" fmla="*/ 421240 w 3411020"/>
                  <a:gd name="connsiteY4" fmla="*/ 1110561 h 2004413"/>
                  <a:gd name="connsiteX5" fmla="*/ 195209 w 3411020"/>
                  <a:gd name="connsiteY5" fmla="*/ 1521528 h 2004413"/>
                  <a:gd name="connsiteX6" fmla="*/ 0 w 3411020"/>
                  <a:gd name="connsiteY6" fmla="*/ 2004413 h 20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1020" h="2004413">
                    <a:moveTo>
                      <a:pt x="3411020" y="952"/>
                    </a:moveTo>
                    <a:cubicBezTo>
                      <a:pt x="3043718" y="-2473"/>
                      <a:pt x="2649020" y="952"/>
                      <a:pt x="2321959" y="52323"/>
                    </a:cubicBezTo>
                    <a:cubicBezTo>
                      <a:pt x="1994898" y="103694"/>
                      <a:pt x="1702085" y="201298"/>
                      <a:pt x="1448656" y="309176"/>
                    </a:cubicBezTo>
                    <a:cubicBezTo>
                      <a:pt x="1195227" y="417054"/>
                      <a:pt x="972620" y="566030"/>
                      <a:pt x="801384" y="699594"/>
                    </a:cubicBezTo>
                    <a:cubicBezTo>
                      <a:pt x="630148" y="833158"/>
                      <a:pt x="522269" y="973572"/>
                      <a:pt x="421240" y="1110561"/>
                    </a:cubicBezTo>
                    <a:cubicBezTo>
                      <a:pt x="320211" y="1247550"/>
                      <a:pt x="255142" y="1352005"/>
                      <a:pt x="195209" y="1521528"/>
                    </a:cubicBezTo>
                    <a:cubicBezTo>
                      <a:pt x="135276" y="1691051"/>
                      <a:pt x="40669" y="1893110"/>
                      <a:pt x="0" y="2004413"/>
                    </a:cubicBez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Freeform 49">
                <a:extLst>
                  <a:ext uri="{FF2B5EF4-FFF2-40B4-BE49-F238E27FC236}">
                    <a16:creationId xmlns:a16="http://schemas.microsoft.com/office/drawing/2014/main" id="{2E6BF2BE-622E-4236-A69D-48024EF3BC94}"/>
                  </a:ext>
                </a:extLst>
              </p:cNvPr>
              <p:cNvSpPr/>
              <p:nvPr/>
            </p:nvSpPr>
            <p:spPr>
              <a:xfrm flipH="1" flipV="1">
                <a:off x="8313571" y="3811692"/>
                <a:ext cx="173794" cy="163670"/>
              </a:xfrm>
              <a:custGeom>
                <a:avLst/>
                <a:gdLst>
                  <a:gd name="connsiteX0" fmla="*/ 3411020 w 3411020"/>
                  <a:gd name="connsiteY0" fmla="*/ 1614 h 2005075"/>
                  <a:gd name="connsiteX1" fmla="*/ 2321959 w 3411020"/>
                  <a:gd name="connsiteY1" fmla="*/ 52985 h 2005075"/>
                  <a:gd name="connsiteX2" fmla="*/ 1284269 w 3411020"/>
                  <a:gd name="connsiteY2" fmla="*/ 350935 h 2005075"/>
                  <a:gd name="connsiteX3" fmla="*/ 801384 w 3411020"/>
                  <a:gd name="connsiteY3" fmla="*/ 679708 h 2005075"/>
                  <a:gd name="connsiteX4" fmla="*/ 421240 w 3411020"/>
                  <a:gd name="connsiteY4" fmla="*/ 1111223 h 2005075"/>
                  <a:gd name="connsiteX5" fmla="*/ 195209 w 3411020"/>
                  <a:gd name="connsiteY5" fmla="*/ 1470819 h 2005075"/>
                  <a:gd name="connsiteX6" fmla="*/ 41096 w 3411020"/>
                  <a:gd name="connsiteY6" fmla="*/ 1830414 h 2005075"/>
                  <a:gd name="connsiteX7" fmla="*/ 0 w 3411020"/>
                  <a:gd name="connsiteY7" fmla="*/ 2005075 h 2005075"/>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79046 h 2004413"/>
                  <a:gd name="connsiteX4" fmla="*/ 421240 w 3411020"/>
                  <a:gd name="connsiteY4" fmla="*/ 1110561 h 2004413"/>
                  <a:gd name="connsiteX5" fmla="*/ 195209 w 3411020"/>
                  <a:gd name="connsiteY5" fmla="*/ 1470157 h 2004413"/>
                  <a:gd name="connsiteX6" fmla="*/ 41096 w 3411020"/>
                  <a:gd name="connsiteY6" fmla="*/ 1829752 h 2004413"/>
                  <a:gd name="connsiteX7" fmla="*/ 0 w 3411020"/>
                  <a:gd name="connsiteY7" fmla="*/ 2004413 h 2004413"/>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99594 h 2004413"/>
                  <a:gd name="connsiteX4" fmla="*/ 421240 w 3411020"/>
                  <a:gd name="connsiteY4" fmla="*/ 1110561 h 2004413"/>
                  <a:gd name="connsiteX5" fmla="*/ 195209 w 3411020"/>
                  <a:gd name="connsiteY5" fmla="*/ 1470157 h 2004413"/>
                  <a:gd name="connsiteX6" fmla="*/ 41096 w 3411020"/>
                  <a:gd name="connsiteY6" fmla="*/ 1829752 h 2004413"/>
                  <a:gd name="connsiteX7" fmla="*/ 0 w 3411020"/>
                  <a:gd name="connsiteY7" fmla="*/ 2004413 h 2004413"/>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99594 h 2004413"/>
                  <a:gd name="connsiteX4" fmla="*/ 421240 w 3411020"/>
                  <a:gd name="connsiteY4" fmla="*/ 1110561 h 2004413"/>
                  <a:gd name="connsiteX5" fmla="*/ 195209 w 3411020"/>
                  <a:gd name="connsiteY5" fmla="*/ 1470157 h 2004413"/>
                  <a:gd name="connsiteX6" fmla="*/ 0 w 3411020"/>
                  <a:gd name="connsiteY6" fmla="*/ 2004413 h 2004413"/>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99594 h 2004413"/>
                  <a:gd name="connsiteX4" fmla="*/ 421240 w 3411020"/>
                  <a:gd name="connsiteY4" fmla="*/ 1110561 h 2004413"/>
                  <a:gd name="connsiteX5" fmla="*/ 195209 w 3411020"/>
                  <a:gd name="connsiteY5" fmla="*/ 1521528 h 2004413"/>
                  <a:gd name="connsiteX6" fmla="*/ 0 w 3411020"/>
                  <a:gd name="connsiteY6" fmla="*/ 2004413 h 2004413"/>
                  <a:gd name="connsiteX0" fmla="*/ 3411020 w 3411020"/>
                  <a:gd name="connsiteY0" fmla="*/ 952 h 2004413"/>
                  <a:gd name="connsiteX1" fmla="*/ 2321959 w 3411020"/>
                  <a:gd name="connsiteY1" fmla="*/ 52323 h 2004413"/>
                  <a:gd name="connsiteX2" fmla="*/ 1448656 w 3411020"/>
                  <a:gd name="connsiteY2" fmla="*/ 309176 h 2004413"/>
                  <a:gd name="connsiteX3" fmla="*/ 801384 w 3411020"/>
                  <a:gd name="connsiteY3" fmla="*/ 699594 h 2004413"/>
                  <a:gd name="connsiteX4" fmla="*/ 421240 w 3411020"/>
                  <a:gd name="connsiteY4" fmla="*/ 1110561 h 2004413"/>
                  <a:gd name="connsiteX5" fmla="*/ 195209 w 3411020"/>
                  <a:gd name="connsiteY5" fmla="*/ 1521528 h 2004413"/>
                  <a:gd name="connsiteX6" fmla="*/ 0 w 3411020"/>
                  <a:gd name="connsiteY6" fmla="*/ 2004413 h 20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1020" h="2004413">
                    <a:moveTo>
                      <a:pt x="3411020" y="952"/>
                    </a:moveTo>
                    <a:cubicBezTo>
                      <a:pt x="3043718" y="-2473"/>
                      <a:pt x="2649020" y="952"/>
                      <a:pt x="2321959" y="52323"/>
                    </a:cubicBezTo>
                    <a:cubicBezTo>
                      <a:pt x="1994898" y="103694"/>
                      <a:pt x="1702085" y="201298"/>
                      <a:pt x="1448656" y="309176"/>
                    </a:cubicBezTo>
                    <a:cubicBezTo>
                      <a:pt x="1195227" y="417054"/>
                      <a:pt x="972620" y="566030"/>
                      <a:pt x="801384" y="699594"/>
                    </a:cubicBezTo>
                    <a:cubicBezTo>
                      <a:pt x="630148" y="833158"/>
                      <a:pt x="522269" y="973572"/>
                      <a:pt x="421240" y="1110561"/>
                    </a:cubicBezTo>
                    <a:cubicBezTo>
                      <a:pt x="320211" y="1247550"/>
                      <a:pt x="255142" y="1352005"/>
                      <a:pt x="195209" y="1521528"/>
                    </a:cubicBezTo>
                    <a:cubicBezTo>
                      <a:pt x="135276" y="1691051"/>
                      <a:pt x="40669" y="1893110"/>
                      <a:pt x="0" y="2004413"/>
                    </a:cubicBez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1" name="TextBox 60">
              <a:extLst>
                <a:ext uri="{FF2B5EF4-FFF2-40B4-BE49-F238E27FC236}">
                  <a16:creationId xmlns:a16="http://schemas.microsoft.com/office/drawing/2014/main" id="{6FD42BAA-0C23-4B23-B03A-828A3DB281D7}"/>
                </a:ext>
              </a:extLst>
            </p:cNvPr>
            <p:cNvSpPr txBox="1"/>
            <p:nvPr/>
          </p:nvSpPr>
          <p:spPr>
            <a:xfrm>
              <a:off x="10890171" y="3097747"/>
              <a:ext cx="981079"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Output</a:t>
              </a:r>
            </a:p>
          </p:txBody>
        </p:sp>
        <p:cxnSp>
          <p:nvCxnSpPr>
            <p:cNvPr id="62" name="Straight Connector 61">
              <a:extLst>
                <a:ext uri="{FF2B5EF4-FFF2-40B4-BE49-F238E27FC236}">
                  <a16:creationId xmlns:a16="http://schemas.microsoft.com/office/drawing/2014/main" id="{9478A19A-46ED-457A-845B-2FAC682DCAD6}"/>
                </a:ext>
              </a:extLst>
            </p:cNvPr>
            <p:cNvCxnSpPr>
              <a:stCxn id="38" idx="0"/>
              <a:endCxn id="38" idx="2"/>
            </p:cNvCxnSpPr>
            <p:nvPr/>
          </p:nvCxnSpPr>
          <p:spPr>
            <a:xfrm>
              <a:off x="9125043" y="1714484"/>
              <a:ext cx="0" cy="2452469"/>
            </a:xfrm>
            <a:prstGeom prst="line">
              <a:avLst/>
            </a:prstGeom>
            <a:ln w="76200">
              <a:solidFill>
                <a:schemeClr val="bg1">
                  <a:lumMod val="75000"/>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8" name="Rectangle 67">
            <a:extLst>
              <a:ext uri="{FF2B5EF4-FFF2-40B4-BE49-F238E27FC236}">
                <a16:creationId xmlns:a16="http://schemas.microsoft.com/office/drawing/2014/main" id="{8CBFA07D-0D41-4A33-A676-667CC398087B}"/>
              </a:ext>
            </a:extLst>
          </p:cNvPr>
          <p:cNvSpPr/>
          <p:nvPr/>
        </p:nvSpPr>
        <p:spPr>
          <a:xfrm>
            <a:off x="8394405" y="4254322"/>
            <a:ext cx="730638" cy="678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9" name="Picture 68">
            <a:extLst>
              <a:ext uri="{FF2B5EF4-FFF2-40B4-BE49-F238E27FC236}">
                <a16:creationId xmlns:a16="http://schemas.microsoft.com/office/drawing/2014/main" id="{95770A72-D466-44B4-909D-9919EE380A0D}"/>
              </a:ext>
            </a:extLst>
          </p:cNvPr>
          <p:cNvPicPr>
            <a:picLocks noChangeAspect="1"/>
          </p:cNvPicPr>
          <p:nvPr/>
        </p:nvPicPr>
        <p:blipFill>
          <a:blip r:embed="rId11"/>
          <a:stretch>
            <a:fillRect/>
          </a:stretch>
        </p:blipFill>
        <p:spPr>
          <a:xfrm>
            <a:off x="229455" y="2946967"/>
            <a:ext cx="6001968" cy="2900054"/>
          </a:xfrm>
          <a:prstGeom prst="rect">
            <a:avLst/>
          </a:prstGeom>
        </p:spPr>
      </p:pic>
    </p:spTree>
    <p:extLst>
      <p:ext uri="{BB962C8B-B14F-4D97-AF65-F5344CB8AC3E}">
        <p14:creationId xmlns:p14="http://schemas.microsoft.com/office/powerpoint/2010/main" val="370858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Toy Example 1</a:t>
            </a:r>
          </a:p>
        </p:txBody>
      </p:sp>
      <p:sp>
        <p:nvSpPr>
          <p:cNvPr id="5" name="Rectangle 4"/>
          <p:cNvSpPr/>
          <p:nvPr/>
        </p:nvSpPr>
        <p:spPr>
          <a:xfrm>
            <a:off x="591015" y="6028508"/>
            <a:ext cx="11340790" cy="707886"/>
          </a:xfrm>
          <a:prstGeom prst="rect">
            <a:avLst/>
          </a:prstGeom>
        </p:spPr>
        <p:txBody>
          <a:bodyPr wrap="square">
            <a:spAutoFit/>
          </a:bodyPr>
          <a:lstStyle/>
          <a:p>
            <a:r>
              <a:rPr lang="en-US" sz="2000" b="1" dirty="0"/>
              <a:t>https://www.spiedigitallibrary.org/conference-proceedings-of-spie/11113/111131P/Training-artificial-neurons-an-introduction-to-machine-learning/10.1117/12.2530718.full</a:t>
            </a:r>
          </a:p>
        </p:txBody>
      </p:sp>
      <p:pic>
        <p:nvPicPr>
          <p:cNvPr id="6" name="Picture 5"/>
          <p:cNvPicPr>
            <a:picLocks noChangeAspect="1"/>
          </p:cNvPicPr>
          <p:nvPr/>
        </p:nvPicPr>
        <p:blipFill>
          <a:blip r:embed="rId2"/>
          <a:stretch>
            <a:fillRect/>
          </a:stretch>
        </p:blipFill>
        <p:spPr>
          <a:xfrm>
            <a:off x="3171686" y="1616385"/>
            <a:ext cx="5848627" cy="4222202"/>
          </a:xfrm>
          <a:prstGeom prst="rect">
            <a:avLst/>
          </a:prstGeom>
        </p:spPr>
      </p:pic>
    </p:spTree>
    <p:extLst>
      <p:ext uri="{BB962C8B-B14F-4D97-AF65-F5344CB8AC3E}">
        <p14:creationId xmlns:p14="http://schemas.microsoft.com/office/powerpoint/2010/main" val="370247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Poor Outputs</a:t>
            </a:r>
          </a:p>
        </p:txBody>
      </p:sp>
      <p:pic>
        <p:nvPicPr>
          <p:cNvPr id="4" name="Content Placeholder 3"/>
          <p:cNvPicPr>
            <a:picLocks noGrp="1" noChangeAspect="1"/>
          </p:cNvPicPr>
          <p:nvPr>
            <p:ph idx="1"/>
          </p:nvPr>
        </p:nvPicPr>
        <p:blipFill>
          <a:blip r:embed="rId2"/>
          <a:stretch>
            <a:fillRect/>
          </a:stretch>
        </p:blipFill>
        <p:spPr>
          <a:xfrm>
            <a:off x="44606" y="1516566"/>
            <a:ext cx="12069337" cy="5319132"/>
          </a:xfrm>
          <a:prstGeom prst="rect">
            <a:avLst/>
          </a:prstGeom>
        </p:spPr>
      </p:pic>
      <p:sp>
        <p:nvSpPr>
          <p:cNvPr id="3" name="TextBox 2"/>
          <p:cNvSpPr txBox="1"/>
          <p:nvPr/>
        </p:nvSpPr>
        <p:spPr>
          <a:xfrm>
            <a:off x="8759525" y="4804431"/>
            <a:ext cx="889987" cy="369332"/>
          </a:xfrm>
          <a:prstGeom prst="rect">
            <a:avLst/>
          </a:prstGeom>
          <a:noFill/>
        </p:spPr>
        <p:txBody>
          <a:bodyPr wrap="none" rtlCol="0">
            <a:spAutoFit/>
          </a:bodyPr>
          <a:lstStyle/>
          <a:p>
            <a:r>
              <a:rPr lang="en-US" sz="1800" i="1" dirty="0">
                <a:solidFill>
                  <a:srgbClr val="FF0000"/>
                </a:solidFill>
              </a:rPr>
              <a:t>0.6624</a:t>
            </a:r>
          </a:p>
        </p:txBody>
      </p:sp>
      <p:sp>
        <p:nvSpPr>
          <p:cNvPr id="5" name="TextBox 4"/>
          <p:cNvSpPr txBox="1"/>
          <p:nvPr/>
        </p:nvSpPr>
        <p:spPr>
          <a:xfrm>
            <a:off x="8753136" y="3522979"/>
            <a:ext cx="889987" cy="369332"/>
          </a:xfrm>
          <a:prstGeom prst="rect">
            <a:avLst/>
          </a:prstGeom>
          <a:noFill/>
        </p:spPr>
        <p:txBody>
          <a:bodyPr wrap="none" rtlCol="0">
            <a:spAutoFit/>
          </a:bodyPr>
          <a:lstStyle/>
          <a:p>
            <a:r>
              <a:rPr lang="en-US" sz="1800" i="1" dirty="0">
                <a:solidFill>
                  <a:srgbClr val="FF0000"/>
                </a:solidFill>
              </a:rPr>
              <a:t>0.8645</a:t>
            </a:r>
          </a:p>
        </p:txBody>
      </p:sp>
    </p:spTree>
    <p:extLst>
      <p:ext uri="{BB962C8B-B14F-4D97-AF65-F5344CB8AC3E}">
        <p14:creationId xmlns:p14="http://schemas.microsoft.com/office/powerpoint/2010/main" val="4927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70890" y="1752653"/>
            <a:ext cx="8025672" cy="4820135"/>
          </a:xfrm>
          <a:prstGeom prst="rect">
            <a:avLst/>
          </a:prstGeom>
        </p:spPr>
      </p:pic>
      <p:sp>
        <p:nvSpPr>
          <p:cNvPr id="2" name="Title 1"/>
          <p:cNvSpPr>
            <a:spLocks noGrp="1"/>
          </p:cNvSpPr>
          <p:nvPr>
            <p:ph type="title"/>
          </p:nvPr>
        </p:nvSpPr>
        <p:spPr/>
        <p:txBody>
          <a:bodyPr/>
          <a:lstStyle/>
          <a:p>
            <a:r>
              <a:rPr lang="en-US" sz="4400" dirty="0"/>
              <a:t>Refinement of w</a:t>
            </a:r>
            <a:r>
              <a:rPr lang="en-US" sz="4400" baseline="-25000" dirty="0"/>
              <a:t>9</a:t>
            </a:r>
            <a:r>
              <a:rPr lang="en-US" sz="4400" dirty="0"/>
              <a:t> (Similarly, Other Parameters)</a:t>
            </a:r>
            <a:endParaRPr lang="en-US" sz="4400" baseline="-25000" dirty="0"/>
          </a:p>
        </p:txBody>
      </p:sp>
      <p:pic>
        <p:nvPicPr>
          <p:cNvPr id="5" name="Picture 4"/>
          <p:cNvPicPr>
            <a:picLocks noChangeAspect="1"/>
          </p:cNvPicPr>
          <p:nvPr/>
        </p:nvPicPr>
        <p:blipFill>
          <a:blip r:embed="rId3"/>
          <a:stretch>
            <a:fillRect/>
          </a:stretch>
        </p:blipFill>
        <p:spPr>
          <a:xfrm>
            <a:off x="157783" y="1782073"/>
            <a:ext cx="3905250" cy="2867025"/>
          </a:xfrm>
          <a:prstGeom prst="rect">
            <a:avLst/>
          </a:prstGeom>
        </p:spPr>
      </p:pic>
      <p:sp>
        <p:nvSpPr>
          <p:cNvPr id="6" name="Rectangle 5"/>
          <p:cNvSpPr/>
          <p:nvPr/>
        </p:nvSpPr>
        <p:spPr>
          <a:xfrm>
            <a:off x="2753139" y="2062370"/>
            <a:ext cx="248478" cy="36277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83510" y="5136566"/>
            <a:ext cx="1214490" cy="295289"/>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eaLnBrk="1" hangingPunct="1">
              <a:defRPr/>
            </a:pPr>
            <a:r>
              <a:rPr lang="en-US" sz="1600" b="0" i="1" kern="0" dirty="0">
                <a:solidFill>
                  <a:srgbClr val="000000"/>
                </a:solidFill>
                <a:latin typeface="Arial"/>
                <a:ea typeface="ＭＳ Ｐゴシック"/>
              </a:rPr>
              <a:t>Weight</a:t>
            </a:r>
          </a:p>
        </p:txBody>
      </p:sp>
      <p:cxnSp>
        <p:nvCxnSpPr>
          <p:cNvPr id="10" name="Straight Arrow Connector 9"/>
          <p:cNvCxnSpPr>
            <a:stCxn id="25" idx="6"/>
            <a:endCxn id="26" idx="1"/>
          </p:cNvCxnSpPr>
          <p:nvPr/>
        </p:nvCxnSpPr>
        <p:spPr bwMode="auto">
          <a:xfrm flipV="1">
            <a:off x="2154885" y="5804246"/>
            <a:ext cx="674615" cy="2"/>
          </a:xfrm>
          <a:prstGeom prst="straightConnector1">
            <a:avLst/>
          </a:prstGeom>
          <a:solidFill>
            <a:schemeClr val="accent1"/>
          </a:solidFill>
          <a:ln w="63500" cap="flat" cmpd="sng" algn="ctr">
            <a:solidFill>
              <a:schemeClr val="accent1">
                <a:lumMod val="75000"/>
              </a:schemeClr>
            </a:solidFill>
            <a:prstDash val="solid"/>
            <a:round/>
            <a:headEnd type="none"/>
            <a:tailEnd type="triangle"/>
          </a:ln>
          <a:effectLst/>
        </p:spPr>
      </p:cxnSp>
      <p:cxnSp>
        <p:nvCxnSpPr>
          <p:cNvPr id="11" name="Straight Arrow Connector 10"/>
          <p:cNvCxnSpPr/>
          <p:nvPr/>
        </p:nvCxnSpPr>
        <p:spPr bwMode="auto">
          <a:xfrm>
            <a:off x="3559111" y="5796876"/>
            <a:ext cx="636743" cy="0"/>
          </a:xfrm>
          <a:prstGeom prst="straightConnector1">
            <a:avLst/>
          </a:prstGeom>
          <a:solidFill>
            <a:schemeClr val="accent1"/>
          </a:solidFill>
          <a:ln w="63500" cap="flat" cmpd="sng" algn="ctr">
            <a:solidFill>
              <a:schemeClr val="accent1">
                <a:lumMod val="75000"/>
              </a:schemeClr>
            </a:solidFill>
            <a:prstDash val="solid"/>
            <a:round/>
            <a:headEnd type="none"/>
            <a:tailEnd type="triangle"/>
          </a:ln>
          <a:effectLst/>
        </p:spPr>
      </p:cxnSp>
      <p:grpSp>
        <p:nvGrpSpPr>
          <p:cNvPr id="12" name="Group 11"/>
          <p:cNvGrpSpPr/>
          <p:nvPr/>
        </p:nvGrpSpPr>
        <p:grpSpPr>
          <a:xfrm>
            <a:off x="113111" y="5806876"/>
            <a:ext cx="1091085" cy="0"/>
            <a:chOff x="4571646" y="4971259"/>
            <a:chExt cx="1340103" cy="0"/>
          </a:xfrm>
        </p:grpSpPr>
        <p:cxnSp>
          <p:nvCxnSpPr>
            <p:cNvPr id="13" name="Straight Connector 12"/>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14" name="Straight Connector 13"/>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grpSp>
        <p:nvGrpSpPr>
          <p:cNvPr id="15" name="Group 14"/>
          <p:cNvGrpSpPr/>
          <p:nvPr/>
        </p:nvGrpSpPr>
        <p:grpSpPr>
          <a:xfrm>
            <a:off x="206364" y="5508861"/>
            <a:ext cx="1091085" cy="0"/>
            <a:chOff x="4571646" y="4971259"/>
            <a:chExt cx="1340103" cy="0"/>
          </a:xfrm>
        </p:grpSpPr>
        <p:cxnSp>
          <p:nvCxnSpPr>
            <p:cNvPr id="16" name="Straight Connector 15"/>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17" name="Straight Connector 16"/>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grpSp>
        <p:nvGrpSpPr>
          <p:cNvPr id="18" name="Group 17"/>
          <p:cNvGrpSpPr/>
          <p:nvPr/>
        </p:nvGrpSpPr>
        <p:grpSpPr>
          <a:xfrm>
            <a:off x="186486" y="6104890"/>
            <a:ext cx="1091085" cy="0"/>
            <a:chOff x="4571646" y="4971259"/>
            <a:chExt cx="1340103" cy="0"/>
          </a:xfrm>
        </p:grpSpPr>
        <p:cxnSp>
          <p:nvCxnSpPr>
            <p:cNvPr id="19" name="Straight Connector 18"/>
            <p:cNvCxnSpPr/>
            <p:nvPr/>
          </p:nvCxnSpPr>
          <p:spPr bwMode="auto">
            <a:xfrm>
              <a:off x="5170734" y="4971259"/>
              <a:ext cx="741015" cy="0"/>
            </a:xfrm>
            <a:prstGeom prst="line">
              <a:avLst/>
            </a:prstGeom>
            <a:solidFill>
              <a:schemeClr val="accent1"/>
            </a:solidFill>
            <a:ln w="63500" cap="flat" cmpd="sng" algn="ctr">
              <a:solidFill>
                <a:schemeClr val="accent1">
                  <a:lumMod val="75000"/>
                </a:schemeClr>
              </a:solidFill>
              <a:prstDash val="solid"/>
              <a:round/>
              <a:headEnd type="oval" w="med" len="med"/>
              <a:tailEnd type="triangle" w="lg" len="med"/>
            </a:ln>
            <a:effectLst/>
          </p:spPr>
        </p:cxnSp>
        <p:cxnSp>
          <p:nvCxnSpPr>
            <p:cNvPr id="20" name="Straight Connector 19"/>
            <p:cNvCxnSpPr/>
            <p:nvPr/>
          </p:nvCxnSpPr>
          <p:spPr bwMode="auto">
            <a:xfrm>
              <a:off x="4571646" y="4971259"/>
              <a:ext cx="568477" cy="0"/>
            </a:xfrm>
            <a:prstGeom prst="line">
              <a:avLst/>
            </a:prstGeom>
            <a:solidFill>
              <a:schemeClr val="accent1"/>
            </a:solidFill>
            <a:ln w="63500" cap="flat" cmpd="sng" algn="ctr">
              <a:solidFill>
                <a:schemeClr val="accent1">
                  <a:lumMod val="75000"/>
                  <a:alpha val="99000"/>
                </a:schemeClr>
              </a:solidFill>
              <a:prstDash val="solid"/>
              <a:round/>
              <a:headEnd type="none" w="med" len="med"/>
              <a:tailEnd type="none" w="med" len="med"/>
            </a:ln>
            <a:effectLst/>
          </p:spPr>
        </p:cxnSp>
      </p:grpSp>
      <p:sp>
        <p:nvSpPr>
          <p:cNvPr id="24" name="Content Placeholder 2"/>
          <p:cNvSpPr txBox="1">
            <a:spLocks/>
          </p:cNvSpPr>
          <p:nvPr/>
        </p:nvSpPr>
        <p:spPr bwMode="auto">
          <a:xfrm>
            <a:off x="3559111" y="5284210"/>
            <a:ext cx="660757" cy="429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lang="en-US" sz="2000" b="0" i="1" kern="0" dirty="0">
                <a:solidFill>
                  <a:srgbClr val="FF0000"/>
                </a:solidFill>
                <a:latin typeface="Arial"/>
                <a:ea typeface="ＭＳ Ｐゴシック"/>
              </a:rPr>
              <a:t>out</a:t>
            </a:r>
          </a:p>
        </p:txBody>
      </p:sp>
      <p:sp>
        <p:nvSpPr>
          <p:cNvPr id="25" name="Flowchart: Or 24"/>
          <p:cNvSpPr/>
          <p:nvPr/>
        </p:nvSpPr>
        <p:spPr bwMode="auto">
          <a:xfrm>
            <a:off x="1248234" y="5350922"/>
            <a:ext cx="906651" cy="906651"/>
          </a:xfrm>
          <a:prstGeom prst="flowChartOr">
            <a:avLst/>
          </a:prstGeom>
          <a:noFill/>
          <a:ln w="1270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800" i="1" dirty="0" err="1">
              <a:solidFill>
                <a:srgbClr val="000000"/>
              </a:solidFill>
              <a:latin typeface="Arial"/>
              <a:ea typeface="ＭＳ Ｐゴシック"/>
              <a:cs typeface="Times New Roman" pitchFamily="18" charset="0"/>
            </a:endParaRPr>
          </a:p>
        </p:txBody>
      </p:sp>
      <p:sp>
        <p:nvSpPr>
          <p:cNvPr id="26" name="Pentagon 25"/>
          <p:cNvSpPr/>
          <p:nvPr/>
        </p:nvSpPr>
        <p:spPr bwMode="auto">
          <a:xfrm>
            <a:off x="2829500" y="5630688"/>
            <a:ext cx="707705" cy="347116"/>
          </a:xfrm>
          <a:prstGeom prst="homePlate">
            <a:avLst/>
          </a:prstGeom>
          <a:noFill/>
          <a:ln w="1270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en-US" sz="1600" i="1" dirty="0" err="1">
              <a:solidFill>
                <a:srgbClr val="000000"/>
              </a:solidFill>
              <a:latin typeface="Arial"/>
              <a:ea typeface="ＭＳ Ｐゴシック"/>
              <a:cs typeface="Times New Roman" pitchFamily="18" charset="0"/>
            </a:endParaRPr>
          </a:p>
        </p:txBody>
      </p:sp>
      <p:sp>
        <p:nvSpPr>
          <p:cNvPr id="27" name="Content Placeholder 2"/>
          <p:cNvSpPr txBox="1">
            <a:spLocks/>
          </p:cNvSpPr>
          <p:nvPr/>
        </p:nvSpPr>
        <p:spPr bwMode="auto">
          <a:xfrm>
            <a:off x="2162742" y="5294011"/>
            <a:ext cx="660757" cy="429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lang="en-US" sz="2000" b="0" i="1" kern="0" dirty="0">
                <a:solidFill>
                  <a:srgbClr val="FF0000"/>
                </a:solidFill>
                <a:latin typeface="Arial"/>
                <a:ea typeface="ＭＳ Ｐゴシック"/>
              </a:rPr>
              <a:t>net</a:t>
            </a:r>
          </a:p>
        </p:txBody>
      </p:sp>
      <p:cxnSp>
        <p:nvCxnSpPr>
          <p:cNvPr id="28" name="Straight Connector 27"/>
          <p:cNvCxnSpPr/>
          <p:nvPr/>
        </p:nvCxnSpPr>
        <p:spPr>
          <a:xfrm>
            <a:off x="2713382" y="4949687"/>
            <a:ext cx="0" cy="16253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94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2641" y="459445"/>
            <a:ext cx="10595578" cy="1842025"/>
          </a:xfrm>
          <a:prstGeom prst="rect">
            <a:avLst/>
          </a:prstGeom>
        </p:spPr>
      </p:pic>
      <p:pic>
        <p:nvPicPr>
          <p:cNvPr id="3" name="Picture 2"/>
          <p:cNvPicPr>
            <a:picLocks noChangeAspect="1"/>
          </p:cNvPicPr>
          <p:nvPr/>
        </p:nvPicPr>
        <p:blipFill>
          <a:blip r:embed="rId3"/>
          <a:stretch>
            <a:fillRect/>
          </a:stretch>
        </p:blipFill>
        <p:spPr>
          <a:xfrm>
            <a:off x="812641" y="2301470"/>
            <a:ext cx="10406653" cy="2030950"/>
          </a:xfrm>
          <a:prstGeom prst="rect">
            <a:avLst/>
          </a:prstGeom>
        </p:spPr>
      </p:pic>
      <p:pic>
        <p:nvPicPr>
          <p:cNvPr id="7" name="Picture 6"/>
          <p:cNvPicPr>
            <a:picLocks noChangeAspect="1"/>
          </p:cNvPicPr>
          <p:nvPr/>
        </p:nvPicPr>
        <p:blipFill>
          <a:blip r:embed="rId4"/>
          <a:stretch>
            <a:fillRect/>
          </a:stretch>
        </p:blipFill>
        <p:spPr>
          <a:xfrm>
            <a:off x="820512" y="4834003"/>
            <a:ext cx="10390909" cy="1739690"/>
          </a:xfrm>
          <a:prstGeom prst="rect">
            <a:avLst/>
          </a:prstGeom>
        </p:spPr>
      </p:pic>
    </p:spTree>
    <p:extLst>
      <p:ext uri="{BB962C8B-B14F-4D97-AF65-F5344CB8AC3E}">
        <p14:creationId xmlns:p14="http://schemas.microsoft.com/office/powerpoint/2010/main" val="2705064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037D29BF67744493AC767626542B74" ma:contentTypeVersion="8" ma:contentTypeDescription="Create a new document." ma:contentTypeScope="" ma:versionID="9fba13bb70f6fdc0d8881ca83cca6939">
  <xsd:schema xmlns:xsd="http://www.w3.org/2001/XMLSchema" xmlns:xs="http://www.w3.org/2001/XMLSchema" xmlns:p="http://schemas.microsoft.com/office/2006/metadata/properties" xmlns:ns3="e5cbae32-1e56-4ed1-98f0-920e58778960" targetNamespace="http://schemas.microsoft.com/office/2006/metadata/properties" ma:root="true" ma:fieldsID="e0701a60e0df51587e5e07234ec8de35" ns3:_="">
    <xsd:import namespace="e5cbae32-1e56-4ed1-98f0-920e587789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bae32-1e56-4ed1-98f0-920e58778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E0D81F-FD3B-4692-82F9-CF66C76BDE22}">
  <ds:schemaRefs>
    <ds:schemaRef ds:uri="http://www.w3.org/XML/1998/namespace"/>
    <ds:schemaRef ds:uri="http://purl.org/dc/dcmitype/"/>
    <ds:schemaRef ds:uri="http://purl.org/dc/terms/"/>
    <ds:schemaRef ds:uri="http://purl.org/dc/elements/1.1/"/>
    <ds:schemaRef ds:uri="e5cbae32-1e56-4ed1-98f0-920e58778960"/>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538D22B-7418-4B83-9BEF-05CEE3E2A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bae32-1e56-4ed1-98f0-920e58778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B10355-A441-4EDA-B44D-7727BD6250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20917</TotalTime>
  <Words>2706</Words>
  <Application>Microsoft Office PowerPoint</Application>
  <PresentationFormat>Widescreen</PresentationFormat>
  <Paragraphs>343</Paragraphs>
  <Slides>48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Cambria Math</vt:lpstr>
      <vt:lpstr>Corbel</vt:lpstr>
      <vt:lpstr>Courier New</vt:lpstr>
      <vt:lpstr>Wingdings</vt:lpstr>
      <vt:lpstr>Wingdings 2</vt:lpstr>
      <vt:lpstr>Metro</vt:lpstr>
      <vt:lpstr>PowerPoint Presentation</vt:lpstr>
      <vt:lpstr>MI Schedule for F21</vt:lpstr>
      <vt:lpstr>TA: Chris Wiedeman</vt:lpstr>
      <vt:lpstr>Homework Arrangement</vt:lpstr>
      <vt:lpstr>Conventional “Linear” Neuron</vt:lpstr>
      <vt:lpstr>Toy Example 1</vt:lpstr>
      <vt:lpstr>Poor Outputs</vt:lpstr>
      <vt:lpstr>Refinement of w9 (Similarly, Other Parameters)</vt:lpstr>
      <vt:lpstr>PowerPoint Presentation</vt:lpstr>
      <vt:lpstr>Key Points in BP Derivation</vt:lpstr>
      <vt:lpstr>PowerPoint Presentation</vt:lpstr>
      <vt:lpstr>PowerPoint Presentation</vt:lpstr>
      <vt:lpstr>Why Python?</vt:lpstr>
      <vt:lpstr>Python Tutorial (Optional)</vt:lpstr>
      <vt:lpstr>Cheat Sheet: https://ehmatthes.github.io/pcc/cheatsheets/README.html </vt:lpstr>
      <vt:lpstr>Key Elements for Programming</vt:lpstr>
      <vt:lpstr>Python’s Ecosystem</vt:lpstr>
      <vt:lpstr>Jupyter</vt:lpstr>
      <vt:lpstr>Jupyter =&gt; Google Colab</vt:lpstr>
      <vt:lpstr>CPU, GPU &amp; TPU</vt:lpstr>
      <vt:lpstr>Getting Started</vt:lpstr>
      <vt:lpstr>Google Colab</vt:lpstr>
      <vt:lpstr>Python Example</vt:lpstr>
      <vt:lpstr>Python Example</vt:lpstr>
      <vt:lpstr>Python Example</vt:lpstr>
      <vt:lpstr>Python Example</vt:lpstr>
      <vt:lpstr>NumPy Import</vt:lpstr>
      <vt:lpstr>NumPy Example</vt:lpstr>
      <vt:lpstr>NumPy Example</vt:lpstr>
      <vt:lpstr>NumPy Example</vt:lpstr>
      <vt:lpstr>NumPy Example</vt:lpstr>
      <vt:lpstr>NumPy Example</vt:lpstr>
      <vt:lpstr>NumPy Example</vt:lpstr>
      <vt:lpstr>NumPy Example</vt:lpstr>
      <vt:lpstr>NumPy Example</vt:lpstr>
      <vt:lpstr>Turing’s Halting Problem</vt:lpstr>
      <vt:lpstr>PowerPoint Presentation</vt:lpstr>
      <vt:lpstr>Pydicom Website</vt:lpstr>
      <vt:lpstr>Linking Colab &amp; Google Drive</vt:lpstr>
      <vt:lpstr>Mounting Google Drive as Needed</vt:lpstr>
      <vt:lpstr>Basic Linux Commands</vt:lpstr>
      <vt:lpstr>Directory Creation</vt:lpstr>
      <vt:lpstr>Pydicom</vt:lpstr>
      <vt:lpstr>Image Input</vt:lpstr>
      <vt:lpstr>Image Normalization</vt:lpstr>
      <vt:lpstr>TensorFlow</vt:lpstr>
      <vt:lpstr>Homework: Going through PreLab</vt:lpstr>
      <vt:lpstr>PowerPoint Presentation</vt:lpstr>
    </vt:vector>
  </TitlesOfParts>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PowerPoint Template2</dc:title>
  <dc:creator>David Stanley</dc:creator>
  <cp:lastModifiedBy>Wang, Ge</cp:lastModifiedBy>
  <cp:revision>2970</cp:revision>
  <cp:lastPrinted>2012-03-08T21:40:16Z</cp:lastPrinted>
  <dcterms:created xsi:type="dcterms:W3CDTF">2006-10-23T16:36:06Z</dcterms:created>
  <dcterms:modified xsi:type="dcterms:W3CDTF">2021-09-12T18:28:55Z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0x010100AE037D29BF67744493AC767626542B74</vt:lpwstr>
  </property>
</Properties>
</file>