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1" r:id="rId1"/>
    <p:sldMasterId id="2147484374" r:id="rId2"/>
  </p:sldMasterIdLst>
  <p:notesMasterIdLst>
    <p:notesMasterId r:id="rId58"/>
  </p:notesMasterIdLst>
  <p:handoutMasterIdLst>
    <p:handoutMasterId r:id="rId59"/>
  </p:handoutMasterIdLst>
  <p:sldIdLst>
    <p:sldId id="392" r:id="rId3"/>
    <p:sldId id="514" r:id="rId4"/>
    <p:sldId id="425" r:id="rId5"/>
    <p:sldId id="515" r:id="rId6"/>
    <p:sldId id="427" r:id="rId7"/>
    <p:sldId id="428" r:id="rId8"/>
    <p:sldId id="430" r:id="rId9"/>
    <p:sldId id="470" r:id="rId10"/>
    <p:sldId id="431" r:id="rId11"/>
    <p:sldId id="469" r:id="rId12"/>
    <p:sldId id="432" r:id="rId13"/>
    <p:sldId id="433" r:id="rId14"/>
    <p:sldId id="434" r:id="rId15"/>
    <p:sldId id="435" r:id="rId16"/>
    <p:sldId id="473" r:id="rId17"/>
    <p:sldId id="483" r:id="rId18"/>
    <p:sldId id="436" r:id="rId19"/>
    <p:sldId id="463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448" r:id="rId28"/>
    <p:sldId id="449" r:id="rId29"/>
    <p:sldId id="451" r:id="rId30"/>
    <p:sldId id="450" r:id="rId31"/>
    <p:sldId id="452" r:id="rId32"/>
    <p:sldId id="461" r:id="rId33"/>
    <p:sldId id="462" r:id="rId34"/>
    <p:sldId id="460" r:id="rId35"/>
    <p:sldId id="459" r:id="rId36"/>
    <p:sldId id="474" r:id="rId37"/>
    <p:sldId id="472" r:id="rId38"/>
    <p:sldId id="423" r:id="rId39"/>
    <p:sldId id="424" r:id="rId40"/>
    <p:sldId id="475" r:id="rId41"/>
    <p:sldId id="503" r:id="rId42"/>
    <p:sldId id="504" r:id="rId43"/>
    <p:sldId id="506" r:id="rId44"/>
    <p:sldId id="505" r:id="rId45"/>
    <p:sldId id="517" r:id="rId46"/>
    <p:sldId id="518" r:id="rId47"/>
    <p:sldId id="519" r:id="rId48"/>
    <p:sldId id="507" r:id="rId49"/>
    <p:sldId id="508" r:id="rId50"/>
    <p:sldId id="489" r:id="rId51"/>
    <p:sldId id="510" r:id="rId52"/>
    <p:sldId id="511" r:id="rId53"/>
    <p:sldId id="512" r:id="rId54"/>
    <p:sldId id="513" r:id="rId55"/>
    <p:sldId id="502" r:id="rId56"/>
    <p:sldId id="426" r:id="rId57"/>
  </p:sldIdLst>
  <p:sldSz cx="9144000" cy="6858000" type="screen4x3"/>
  <p:notesSz cx="7099300" cy="10234613"/>
  <p:custDataLst>
    <p:tags r:id="rId60"/>
  </p:custDataLst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CC"/>
    <a:srgbClr val="6699FF"/>
    <a:srgbClr val="FFFFCC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/>
  </p:normalViewPr>
  <p:slideViewPr>
    <p:cSldViewPr snapToGrid="0">
      <p:cViewPr varScale="1">
        <p:scale>
          <a:sx n="99" d="100"/>
          <a:sy n="99" d="100"/>
        </p:scale>
        <p:origin x="15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/>
          <a:lstStyle>
            <a:lvl1pPr algn="l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cs typeface="+mn-cs"/>
              </a:defRPr>
            </a:lvl1pPr>
          </a:lstStyle>
          <a:p>
            <a:pPr>
              <a:defRPr/>
            </a:pPr>
            <a:fld id="{A7CDC7F1-5087-9E4E-8E13-3D20ABEB7C78}" type="datetimeFigureOut">
              <a:rPr lang="nl-BE"/>
              <a:pPr>
                <a:defRPr/>
              </a:pPr>
              <a:t>10/04/2018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 anchor="b"/>
          <a:lstStyle>
            <a:lvl1pPr algn="l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cs typeface="+mn-cs"/>
              </a:defRPr>
            </a:lvl1pPr>
          </a:lstStyle>
          <a:p>
            <a:pPr>
              <a:defRPr/>
            </a:pPr>
            <a:fld id="{40726DDE-E5DB-324E-AF19-A41C61B64CFA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9294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2F825321-4359-FB4D-A53E-5201D5DE5DCD}" type="datetimeFigureOut">
              <a:rPr lang="nl-BE"/>
              <a:pPr>
                <a:defRPr/>
              </a:pPr>
              <a:t>10/04/2018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0" tIns="49514" rIns="99030" bIns="49514" rtlCol="0" anchor="ctr"/>
          <a:lstStyle/>
          <a:p>
            <a:pPr lvl="0"/>
            <a:endParaRPr lang="nl-B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30" tIns="49514" rIns="99030" bIns="4951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BE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BDF2422F-E11D-2543-80B4-0FA64BAE35DB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86132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2E5D3-627C-4511-B3F4-264A77E3CF6D}" type="slidenum">
              <a:rPr lang="en-US"/>
              <a:pPr/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1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4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A6136-9E27-43E2-8B6B-B2E3CDFD5864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3859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 smtClean="0"/>
              <a:t>-PNI. Reconstruct concentration of Xe131. Imaging setup</a:t>
            </a:r>
            <a:r>
              <a:rPr lang="en-US" sz="1050" baseline="0" dirty="0" smtClean="0"/>
              <a:t> </a:t>
            </a:r>
          </a:p>
          <a:p>
            <a:r>
              <a:rPr lang="en-US" sz="1050" baseline="0" dirty="0" smtClean="0"/>
              <a:t>-</a:t>
            </a:r>
            <a:r>
              <a:rPr lang="en-US" sz="1050" dirty="0" smtClean="0"/>
              <a:t>Encode spatial information into atomic spin orientation.</a:t>
            </a:r>
          </a:p>
          <a:p>
            <a:r>
              <a:rPr lang="en-US" sz="1050" dirty="0" smtClean="0"/>
              <a:t>-Polarization to create directionally dependent</a:t>
            </a:r>
            <a:r>
              <a:rPr lang="en-US" sz="1050" baseline="0" dirty="0" smtClean="0"/>
              <a:t> gamma emission</a:t>
            </a:r>
          </a:p>
          <a:p>
            <a:r>
              <a:rPr lang="en-US" sz="1050" baseline="0" dirty="0" smtClean="0"/>
              <a:t>-Donut, spin </a:t>
            </a:r>
            <a:r>
              <a:rPr lang="en-US" sz="1050" baseline="0" dirty="0" err="1" smtClean="0"/>
              <a:t>freq</a:t>
            </a:r>
            <a:r>
              <a:rPr lang="en-US" sz="1050" baseline="0" dirty="0" smtClean="0"/>
              <a:t> changes with field strength</a:t>
            </a:r>
            <a:r>
              <a:rPr lang="en-US" sz="1050" dirty="0" smtClean="0"/>
              <a:t> </a:t>
            </a:r>
          </a:p>
          <a:p>
            <a:r>
              <a:rPr lang="en-US" sz="1050" dirty="0" smtClean="0"/>
              <a:t>-RF pulse flips donut</a:t>
            </a:r>
          </a:p>
          <a:p>
            <a:r>
              <a:rPr lang="en-US" sz="1050" baseline="0" dirty="0" smtClean="0"/>
              <a:t>-</a:t>
            </a:r>
            <a:r>
              <a:rPr lang="en-US" sz="1050" baseline="0" dirty="0" err="1" smtClean="0"/>
              <a:t>Zhong</a:t>
            </a:r>
            <a:r>
              <a:rPr lang="en-US" sz="1050" baseline="0" dirty="0" smtClean="0"/>
              <a:t>. </a:t>
            </a:r>
            <a:r>
              <a:rPr lang="en-US" sz="1050" dirty="0" smtClean="0"/>
              <a:t>PNI provides much</a:t>
            </a:r>
            <a:r>
              <a:rPr lang="en-US" sz="1050" baseline="0" dirty="0" smtClean="0"/>
              <a:t> higher sensitivity than MRI </a:t>
            </a:r>
          </a:p>
          <a:p>
            <a:r>
              <a:rPr lang="en-US" sz="1050" baseline="0" dirty="0" smtClean="0"/>
              <a:t>-Drawback: no attenuation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74973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15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EDA7D03F-0D9F-4D6E-A9DA-DA22B08C88FB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3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5D488692-0FB6-433E-9CFB-08D03A34DD8A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36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85BAD774-DDFF-4B0A-AE05-0D450AF43C76}" type="datetimeFigureOut">
              <a:rPr lang="en-US" sz="2400" smtClean="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4/10/2018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56F833A8-2DF3-4424-BA1C-F0A37C312A75}" type="slidenum">
              <a:rPr lang="en-US" sz="2400" smtClean="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381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38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 algn="ctr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076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42551609-7012-4524-8F91-CAEC89A8DA26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93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EC38EB37-9F67-488F-AFCB-318363D4DA79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580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325EC937-4EEB-42FF-9745-F8ECC712C67B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003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6E09F27-08E5-47E1-9081-CDEF6FA99715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985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CC251E47-B223-48F4-A299-CE4A766087D6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6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929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5BB27830-E813-4D5B-BECC-EB4E76333BEB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71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8950E5CE-EF1E-495C-8D34-E9307ADFFB20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4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EDA7D03F-0D9F-4D6E-A9DA-DA22B08C88FB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675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5D488692-0FB6-433E-9CFB-08D03A34DD8A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10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7CB0FFF0-54BA-3647-A41C-5B9BFB72D9A1}" type="datetimeFigureOut">
              <a:rPr lang="en-US" sz="2400" smtClean="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4/10/2018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6C89A89B-94DB-104C-B520-29F91C44CDB5}" type="slidenum">
              <a:rPr lang="en-US" sz="2400" smtClean="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97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9"/>
          <p:cNvSpPr>
            <a:spLocks noChangeShapeType="1"/>
          </p:cNvSpPr>
          <p:nvPr userDrawn="1"/>
        </p:nvSpPr>
        <p:spPr bwMode="auto">
          <a:xfrm>
            <a:off x="837777" y="456368"/>
            <a:ext cx="0" cy="609739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85410" tIns="42704" rIns="85410" bIns="42704" anchor="ctr"/>
          <a:lstStyle/>
          <a:p>
            <a:pPr algn="l">
              <a:lnSpc>
                <a:spcPct val="100000"/>
              </a:lnSpc>
              <a:defRPr/>
            </a:pPr>
            <a:endParaRPr lang="en-US" sz="2665" b="0" baseline="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116" charset="-128"/>
            </a:endParaRPr>
          </a:p>
        </p:txBody>
      </p:sp>
      <p:sp>
        <p:nvSpPr>
          <p:cNvPr id="3" name="Line 30"/>
          <p:cNvSpPr>
            <a:spLocks noChangeShapeType="1"/>
          </p:cNvSpPr>
          <p:nvPr userDrawn="1"/>
        </p:nvSpPr>
        <p:spPr bwMode="auto">
          <a:xfrm>
            <a:off x="837779" y="6553757"/>
            <a:ext cx="7924694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85410" tIns="42704" rIns="85410" bIns="42704" anchor="ctr"/>
          <a:lstStyle/>
          <a:p>
            <a:pPr algn="l">
              <a:lnSpc>
                <a:spcPct val="100000"/>
              </a:lnSpc>
              <a:defRPr/>
            </a:pPr>
            <a:endParaRPr lang="en-US" sz="2665" b="0" baseline="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116" charset="-128"/>
            </a:endParaRPr>
          </a:p>
        </p:txBody>
      </p:sp>
      <p:sp>
        <p:nvSpPr>
          <p:cNvPr id="4" name="Line 31"/>
          <p:cNvSpPr>
            <a:spLocks noChangeShapeType="1"/>
          </p:cNvSpPr>
          <p:nvPr userDrawn="1"/>
        </p:nvSpPr>
        <p:spPr bwMode="auto">
          <a:xfrm flipV="1">
            <a:off x="8762470" y="5791359"/>
            <a:ext cx="0" cy="76239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85410" tIns="42704" rIns="85410" bIns="42704" anchor="ctr"/>
          <a:lstStyle/>
          <a:p>
            <a:pPr algn="l">
              <a:lnSpc>
                <a:spcPct val="100000"/>
              </a:lnSpc>
              <a:defRPr/>
            </a:pPr>
            <a:endParaRPr lang="en-US" sz="2665" b="0" baseline="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116" charset="-128"/>
            </a:endParaRPr>
          </a:p>
        </p:txBody>
      </p:sp>
      <p:sp>
        <p:nvSpPr>
          <p:cNvPr id="5" name="Line 32"/>
          <p:cNvSpPr>
            <a:spLocks noChangeShapeType="1"/>
          </p:cNvSpPr>
          <p:nvPr userDrawn="1"/>
        </p:nvSpPr>
        <p:spPr bwMode="auto">
          <a:xfrm flipH="1">
            <a:off x="6476473" y="5791359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85410" tIns="42704" rIns="85410" bIns="42704" anchor="ctr"/>
          <a:lstStyle/>
          <a:p>
            <a:pPr algn="l">
              <a:lnSpc>
                <a:spcPct val="100000"/>
              </a:lnSpc>
              <a:defRPr/>
            </a:pPr>
            <a:endParaRPr lang="en-US" sz="2665" b="0" baseline="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116" charset="-128"/>
            </a:endParaRPr>
          </a:p>
        </p:txBody>
      </p:sp>
      <p:sp>
        <p:nvSpPr>
          <p:cNvPr id="6" name="Line 35"/>
          <p:cNvSpPr>
            <a:spLocks noChangeShapeType="1"/>
          </p:cNvSpPr>
          <p:nvPr userDrawn="1"/>
        </p:nvSpPr>
        <p:spPr bwMode="auto">
          <a:xfrm>
            <a:off x="837779" y="456365"/>
            <a:ext cx="1295611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85410" tIns="42704" rIns="85410" bIns="42704" anchor="ctr"/>
          <a:lstStyle/>
          <a:p>
            <a:pPr algn="l">
              <a:lnSpc>
                <a:spcPct val="100000"/>
              </a:lnSpc>
              <a:defRPr/>
            </a:pPr>
            <a:endParaRPr lang="en-US" sz="2665" b="0" baseline="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1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6754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42551609-7012-4524-8F91-CAEC89A8DA26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2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EC38EB37-9F67-488F-AFCB-318363D4DA79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7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325EC937-4EEB-42FF-9745-F8ECC712C67B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47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6E09F27-08E5-47E1-9081-CDEF6FA99715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1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CC251E47-B223-48F4-A299-CE4A766087D6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6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5BB27830-E813-4D5B-BECC-EB4E76333BEB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61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8950E5CE-EF1E-495C-8D34-E9307ADFFB20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91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11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  <p:sldLayoutId id="2147484386" r:id="rId12"/>
    <p:sldLayoutId id="2147484387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mNvrj-RahSATLM&amp;tbnid=3SzsO743R9HJ8M:&amp;ved=0CAUQjRw&amp;url=http://commons.wikimedia.org/wiki/File:Components_stress_tensor_cartesian.svg&amp;ei=Htl2UtHNL6__4AOemYH4BA&amp;bvm=bv.55819444,d.cWc&amp;psig=AFQjCNE0Q1H1aS5_i-2t2Xk6HxqLW7pSpg&amp;ust=1383606924235630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youtube.com/watch?v=8jc8URRxPIg" TargetMode="Externa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0.png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0.wmf"/><Relationship Id="rId18" Type="http://schemas.openxmlformats.org/officeDocument/2006/relationships/oleObject" Target="../embeddings/oleObject11.bin"/><Relationship Id="rId3" Type="http://schemas.openxmlformats.org/officeDocument/2006/relationships/notesSlide" Target="../notesSlides/notesSlide5.xml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87.png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82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86.png"/><Relationship Id="rId11" Type="http://schemas.openxmlformats.org/officeDocument/2006/relationships/image" Target="../media/image79.wmf"/><Relationship Id="rId5" Type="http://schemas.openxmlformats.org/officeDocument/2006/relationships/image" Target="../media/image85.png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83.wmf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oleObject" Target="../embeddings/oleObject9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iquestions.com/superconductive-design.html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blog.sciencenet.cn/blog-3004473-954898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9" y="55626"/>
            <a:ext cx="1682262" cy="1600200"/>
          </a:xfrm>
          <a:prstGeom prst="rect">
            <a:avLst/>
          </a:prstGeom>
        </p:spPr>
      </p:pic>
      <p:pic>
        <p:nvPicPr>
          <p:cNvPr id="8194" name="Picture 2" descr="lgplogo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" y="62177"/>
            <a:ext cx="6707205" cy="127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6962"/>
            <a:ext cx="9144000" cy="19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0" y="1722874"/>
            <a:ext cx="9144000" cy="339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</a:rPr>
              <a:t>38655 </a:t>
            </a:r>
            <a:r>
              <a:rPr lang="en-US" sz="2400" dirty="0" smtClean="0">
                <a:solidFill>
                  <a:schemeClr val="tx1"/>
                </a:solidFill>
              </a:rPr>
              <a:t>BMED-2300-02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chemeClr val="tx1"/>
                </a:solidFill>
              </a:rPr>
              <a:t>Lecture 20: MRI Pulse Sequences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Ge Wang, PhD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Biomedical </a:t>
            </a:r>
            <a:r>
              <a:rPr lang="en-US" sz="2400" dirty="0">
                <a:solidFill>
                  <a:schemeClr val="tx1"/>
                </a:solidFill>
              </a:rPr>
              <a:t>Imaging </a:t>
            </a:r>
            <a:r>
              <a:rPr lang="en-US" sz="2400" dirty="0" smtClean="0">
                <a:solidFill>
                  <a:schemeClr val="tx1"/>
                </a:solidFill>
              </a:rPr>
              <a:t>Center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CBIS/BME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RPI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wangg6@rpi.edu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April 10, 2018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4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Idea Behind Gradient Coils</a:t>
            </a:r>
            <a:endParaRPr lang="en-US" dirty="0"/>
          </a:p>
        </p:txBody>
      </p:sp>
      <p:pic>
        <p:nvPicPr>
          <p:cNvPr id="2050" name="Picture 2" descr="Image result for current coil magnetic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2" y="1495607"/>
            <a:ext cx="331470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current coil magnetic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1613" y="1495607"/>
            <a:ext cx="331470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188017" y="4928135"/>
            <a:ext cx="3715351" cy="1472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6" name="Right Arrow 5"/>
          <p:cNvSpPr/>
          <p:nvPr/>
        </p:nvSpPr>
        <p:spPr bwMode="auto">
          <a:xfrm>
            <a:off x="2367814" y="3012707"/>
            <a:ext cx="1424539" cy="64489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8" name="Right Arrow 7"/>
          <p:cNvSpPr/>
          <p:nvPr/>
        </p:nvSpPr>
        <p:spPr bwMode="auto">
          <a:xfrm flipH="1">
            <a:off x="5461137" y="3012706"/>
            <a:ext cx="1424539" cy="644893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</p:spTree>
    <p:extLst>
      <p:ext uri="{BB962C8B-B14F-4D97-AF65-F5344CB8AC3E}">
        <p14:creationId xmlns:p14="http://schemas.microsoft.com/office/powerpoint/2010/main" val="58681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AU" sz="4000" b="1" dirty="0" smtClean="0"/>
              <a:t>Gradient Coils</a:t>
            </a:r>
          </a:p>
        </p:txBody>
      </p:sp>
      <p:pic>
        <p:nvPicPr>
          <p:cNvPr id="839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72050" y="1731963"/>
            <a:ext cx="3914775" cy="3959225"/>
          </a:xfrm>
        </p:spPr>
      </p:pic>
      <p:pic>
        <p:nvPicPr>
          <p:cNvPr id="83972" name="Picture 2" descr="http://www.spiralock.com/images/Mri-machine%2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9413" y="2039938"/>
            <a:ext cx="4038600" cy="3790950"/>
          </a:xfrm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938213" y="5867827"/>
            <a:ext cx="7189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n-lt"/>
                <a:ea typeface="MS PGothic" pitchFamily="34" charset="-128"/>
                <a:cs typeface="+mn-cs"/>
              </a:rPr>
              <a:t>Sounds Are Generated during Imaging due to Mechanical </a:t>
            </a:r>
            <a:r>
              <a:rPr lang="en-US" sz="2400" b="1" dirty="0">
                <a:latin typeface="+mn-lt"/>
                <a:ea typeface="MS PGothic" pitchFamily="34" charset="-128"/>
                <a:cs typeface="+mn-cs"/>
              </a:rPr>
              <a:t>S</a:t>
            </a:r>
            <a:r>
              <a:rPr lang="en-US" sz="2400" b="1" dirty="0" smtClean="0">
                <a:latin typeface="+mn-lt"/>
                <a:ea typeface="MS PGothic" pitchFamily="34" charset="-128"/>
                <a:cs typeface="+mn-cs"/>
              </a:rPr>
              <a:t>tress within Gradient Coils</a:t>
            </a:r>
          </a:p>
        </p:txBody>
      </p:sp>
    </p:spTree>
    <p:extLst>
      <p:ext uri="{BB962C8B-B14F-4D97-AF65-F5344CB8AC3E}">
        <p14:creationId xmlns:p14="http://schemas.microsoft.com/office/powerpoint/2010/main" val="36488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Coils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875454" cy="339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4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Uniform B1 with Bird Cage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25" y="1612696"/>
            <a:ext cx="6478575" cy="4282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61" y="1479670"/>
            <a:ext cx="1597492" cy="1845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0" y="3619099"/>
            <a:ext cx="2712227" cy="198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Non-uniform B1 with Surface Coils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839200" cy="578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Pulse Sequences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0574" y="1269651"/>
            <a:ext cx="690285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MRI Scanners</a:t>
            </a:r>
            <a:endParaRPr lang="en-US" sz="2800" b="1" dirty="0" smtClean="0"/>
          </a:p>
          <a:p>
            <a:r>
              <a:rPr lang="en-US" sz="2800" b="1" dirty="0"/>
              <a:t>	</a:t>
            </a:r>
            <a:r>
              <a:rPr lang="en-US" sz="2800" dirty="0" smtClean="0"/>
              <a:t>Magnet for B0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Gradient Coils for </a:t>
            </a:r>
            <a:r>
              <a:rPr lang="en-US" sz="2800" dirty="0" err="1" smtClean="0"/>
              <a:t>Gx</a:t>
            </a:r>
            <a:r>
              <a:rPr lang="en-US" sz="2800" dirty="0" smtClean="0"/>
              <a:t>, </a:t>
            </a:r>
            <a:r>
              <a:rPr lang="en-US" sz="2800" dirty="0" err="1" smtClean="0"/>
              <a:t>Gy</a:t>
            </a:r>
            <a:r>
              <a:rPr lang="en-US" sz="2800" dirty="0" smtClean="0"/>
              <a:t> &amp; </a:t>
            </a:r>
            <a:r>
              <a:rPr lang="en-US" sz="2800" dirty="0" err="1" smtClean="0"/>
              <a:t>Gz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RF Coil for B1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Pulse Sequences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More on Spin Echo &amp; Gradient Echo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MR Angiography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DWI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&amp; Spectroscopy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MRI Agents &amp; Safety</a:t>
            </a:r>
            <a:endParaRPr lang="en-US" sz="28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Brain Initiatives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Novel Ideas</a:t>
            </a: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033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&amp; Frequency Encoding (</a:t>
            </a:r>
            <a:r>
              <a:rPr lang="el-GR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-&gt;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502326" y="4035880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3502325" y="3990522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628523" y="4035880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5400000">
            <a:off x="5628523" y="3990522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652663" y="4035880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7652663" y="3990522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3502326" y="5626277"/>
            <a:ext cx="93269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16200000" flipH="1">
            <a:off x="4375484" y="4462612"/>
            <a:ext cx="93269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8900000" flipH="1">
            <a:off x="7576465" y="4540389"/>
            <a:ext cx="93269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419526" y="4028772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>
            <a:off x="1419525" y="3983414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608691" y="5534015"/>
            <a:ext cx="184524" cy="18452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235960" y="6465451"/>
            <a:ext cx="2464907" cy="27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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pe_x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y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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pe_y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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cxnSp>
        <p:nvCxnSpPr>
          <p:cNvPr id="23" name="Curved Connector 22"/>
          <p:cNvCxnSpPr>
            <a:stCxn id="21" idx="1"/>
            <a:endCxn id="20" idx="2"/>
          </p:cNvCxnSpPr>
          <p:nvPr/>
        </p:nvCxnSpPr>
        <p:spPr bwMode="auto">
          <a:xfrm rot="10800000" flipH="1">
            <a:off x="235959" y="5718539"/>
            <a:ext cx="464993" cy="884682"/>
          </a:xfrm>
          <a:prstGeom prst="curvedConnector4">
            <a:avLst>
              <a:gd name="adj1" fmla="val -49162"/>
              <a:gd name="adj2" fmla="val 57786"/>
            </a:avLst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5" name="Title 1"/>
          <p:cNvSpPr txBox="1">
            <a:spLocks/>
          </p:cNvSpPr>
          <p:nvPr/>
        </p:nvSpPr>
        <p:spPr bwMode="auto">
          <a:xfrm>
            <a:off x="2099757" y="6114749"/>
            <a:ext cx="2123593" cy="27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y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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pe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cxnSp>
        <p:nvCxnSpPr>
          <p:cNvPr id="26" name="Curved Connector 25"/>
          <p:cNvCxnSpPr>
            <a:stCxn id="25" idx="1"/>
          </p:cNvCxnSpPr>
          <p:nvPr/>
        </p:nvCxnSpPr>
        <p:spPr bwMode="auto">
          <a:xfrm rot="10800000" flipH="1">
            <a:off x="2099757" y="5626277"/>
            <a:ext cx="1398222" cy="626242"/>
          </a:xfrm>
          <a:prstGeom prst="curvedConnector3">
            <a:avLst>
              <a:gd name="adj1" fmla="val -16349"/>
            </a:avLst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0" name="Title 1"/>
          <p:cNvSpPr txBox="1">
            <a:spLocks/>
          </p:cNvSpPr>
          <p:nvPr/>
        </p:nvSpPr>
        <p:spPr bwMode="auto">
          <a:xfrm>
            <a:off x="4360333" y="6351817"/>
            <a:ext cx="2140731" cy="27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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pe_x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y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cxnSp>
        <p:nvCxnSpPr>
          <p:cNvPr id="31" name="Curved Connector 30"/>
          <p:cNvCxnSpPr>
            <a:stCxn id="30" idx="0"/>
          </p:cNvCxnSpPr>
          <p:nvPr/>
        </p:nvCxnSpPr>
        <p:spPr bwMode="auto">
          <a:xfrm rot="16200000" flipV="1">
            <a:off x="4421964" y="5343082"/>
            <a:ext cx="1428601" cy="58887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4" name="Title 1"/>
          <p:cNvSpPr txBox="1">
            <a:spLocks/>
          </p:cNvSpPr>
          <p:nvPr/>
        </p:nvSpPr>
        <p:spPr bwMode="auto">
          <a:xfrm>
            <a:off x="7027331" y="6109006"/>
            <a:ext cx="1964269" cy="27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y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cxnSp>
        <p:nvCxnSpPr>
          <p:cNvPr id="35" name="Curved Connector 34"/>
          <p:cNvCxnSpPr>
            <a:stCxn id="34" idx="1"/>
          </p:cNvCxnSpPr>
          <p:nvPr/>
        </p:nvCxnSpPr>
        <p:spPr bwMode="auto">
          <a:xfrm rot="10800000" flipH="1">
            <a:off x="7027331" y="4916106"/>
            <a:ext cx="620986" cy="1330670"/>
          </a:xfrm>
          <a:prstGeom prst="curvedConnector4">
            <a:avLst>
              <a:gd name="adj1" fmla="val -36812"/>
              <a:gd name="adj2" fmla="val 55177"/>
            </a:avLst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72" y="2639175"/>
            <a:ext cx="6541811" cy="1251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21" y="870164"/>
            <a:ext cx="7967355" cy="956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79" y="1832033"/>
            <a:ext cx="5817138" cy="8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Spin-Echo Imaging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799"/>
            <a:ext cx="8841155" cy="55714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240593" y="1632156"/>
            <a:ext cx="1455175" cy="1061884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pic>
        <p:nvPicPr>
          <p:cNvPr id="7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750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14" idx="3"/>
          </p:cNvCxnSpPr>
          <p:nvPr/>
        </p:nvCxnSpPr>
        <p:spPr bwMode="auto">
          <a:xfrm>
            <a:off x="1922648" y="3537370"/>
            <a:ext cx="1018440" cy="1077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>
            <a:stCxn id="14" idx="2"/>
          </p:cNvCxnSpPr>
          <p:nvPr/>
        </p:nvCxnSpPr>
        <p:spPr bwMode="auto">
          <a:xfrm>
            <a:off x="1015188" y="3829757"/>
            <a:ext cx="1957630" cy="10001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07728" y="3244982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Re-phasing for</a:t>
            </a:r>
          </a:p>
          <a:p>
            <a:r>
              <a:rPr lang="en-US" sz="1600" b="1" dirty="0" smtClean="0">
                <a:solidFill>
                  <a:srgbClr val="00B050"/>
                </a:solidFill>
              </a:rPr>
              <a:t>Gradient Echoes</a:t>
            </a:r>
            <a:endParaRPr lang="en-US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Multi-slice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08" y="920262"/>
            <a:ext cx="6137184" cy="57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7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Echo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0" y="1064188"/>
            <a:ext cx="7800975" cy="208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0" y="3150163"/>
            <a:ext cx="7724775" cy="313372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3588775" y="1278194"/>
            <a:ext cx="23007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2030362" y="2054942"/>
            <a:ext cx="4557251" cy="245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257368" y="2841523"/>
            <a:ext cx="747251" cy="196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870156" y="5142271"/>
            <a:ext cx="2099186" cy="491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588775" y="6051755"/>
            <a:ext cx="196153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8864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64089" y="810653"/>
          <a:ext cx="7615822" cy="5029200"/>
        </p:xfrm>
        <a:graphic>
          <a:graphicData uri="http://schemas.openxmlformats.org/drawingml/2006/table">
            <a:tbl>
              <a:tblPr firstRow="1" bandRow="1"/>
              <a:tblGrid>
                <a:gridCol w="8747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520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76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713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1/16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strike="noStrike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ntro</a:t>
                      </a:r>
                      <a:r>
                        <a:rPr lang="en-US" sz="1600" b="1" strike="noStrike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b="1" strike="noStrike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1/19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 (Basics)</a:t>
                      </a:r>
                      <a:endParaRPr lang="en-US" sz="1600" b="1" strike="noStrike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Convolution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Fourier Series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ouri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-3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7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600" b="1" spc="4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Processing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 FT &amp; FFT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2/13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</a:t>
                      </a:r>
                      <a:r>
                        <a:rPr lang="en-US" sz="1600" b="1" spc="-5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 (Homework)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2/20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600" b="1" baseline="0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Class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&amp; Performance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&amp; Radiography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Reconstruction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3/09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Scanner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3/20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III (CT)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3/27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 &amp; SPECT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3/30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 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</a:t>
                      </a:r>
                      <a:r>
                        <a:rPr lang="en-US" sz="1600" b="1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Imaging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4/24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Machine</a:t>
                      </a:r>
                      <a:r>
                        <a:rPr lang="en-US" sz="1600" b="1" spc="-5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Learning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xam</a:t>
                      </a:r>
                      <a:r>
                        <a:rPr lang="en-US" sz="1600" b="1" spc="-1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152400" y="3679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BB Schedule for S18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403" y="5928390"/>
            <a:ext cx="8227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Hour: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Tue &amp; Fri 3-4 @ CBIS 3209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wangg6@rpi.edu</a:t>
            </a:r>
          </a:p>
          <a:p>
            <a:pPr eaLnBrk="0" hangingPunct="0">
              <a:defRPr/>
            </a:pP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Kathleen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 4-5 &amp; Thurs 4-5 @ JEC 7045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chens18@rpi.edu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Gradient Echo Imaging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003" y="5905103"/>
            <a:ext cx="6558116" cy="930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79" y="990600"/>
            <a:ext cx="7034164" cy="5007077"/>
          </a:xfrm>
          <a:prstGeom prst="rect">
            <a:avLst/>
          </a:prstGeom>
        </p:spPr>
      </p:pic>
      <p:pic>
        <p:nvPicPr>
          <p:cNvPr id="6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9" y="990600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9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Echo-Planar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40" y="1902081"/>
            <a:ext cx="8773320" cy="4488426"/>
          </a:xfrm>
          <a:prstGeom prst="rect">
            <a:avLst/>
          </a:prstGeom>
        </p:spPr>
      </p:pic>
      <p:pic>
        <p:nvPicPr>
          <p:cNvPr id="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92372" y="759492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3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Spiral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799"/>
            <a:ext cx="8834563" cy="5147187"/>
          </a:xfrm>
          <a:prstGeom prst="rect">
            <a:avLst/>
          </a:prstGeom>
        </p:spPr>
      </p:pic>
      <p:pic>
        <p:nvPicPr>
          <p:cNvPr id="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637" y="1229905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7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1066800"/>
            <a:ext cx="7820025" cy="4991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5564" y="1099225"/>
            <a:ext cx="3448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Through-plane Mechanism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596" y="2318786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Phase-Contrast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839088" cy="4262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657" y="5405284"/>
            <a:ext cx="5957831" cy="1372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564" y="1099225"/>
            <a:ext cx="4371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In-plane/Any Direction Mechanism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4724" y="5068236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Weighted Imaging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7" y="1671483"/>
            <a:ext cx="7200498" cy="5099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74" y="976310"/>
            <a:ext cx="5381625" cy="638175"/>
          </a:xfrm>
          <a:prstGeom prst="rect">
            <a:avLst/>
          </a:prstGeom>
        </p:spPr>
      </p:pic>
      <p:pic>
        <p:nvPicPr>
          <p:cNvPr id="6" name="Picture 5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7046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F06CFA0-D537-4D43-9B1E-8A408D657D97}" type="slidenum">
              <a:rPr lang="nl-BE"/>
              <a:pPr>
                <a:defRPr/>
              </a:pPr>
              <a:t>26</a:t>
            </a:fld>
            <a:endParaRPr lang="nl-BE"/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1970" y="4425437"/>
            <a:ext cx="7622030" cy="24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4" name="Picture 6" descr="http://upload.wikimedia.org/wikipedia/commons/thumb/b/b3/Components_stress_tensor_cartesian.svg/505px-Components_stress_tensor_cartesian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25" y="685612"/>
            <a:ext cx="4448175" cy="374332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730" y="2434715"/>
            <a:ext cx="4420826" cy="2345524"/>
          </a:xfrm>
          <a:prstGeom prst="rect">
            <a:avLst/>
          </a:prstGeom>
        </p:spPr>
      </p:pic>
      <p:pic>
        <p:nvPicPr>
          <p:cNvPr id="6" name="Picture 5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47" y="507913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56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8697" y="0"/>
            <a:ext cx="63961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78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36822"/>
            <a:ext cx="8871226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564" y="1099225"/>
            <a:ext cx="7544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Each voxel Emits Signals at Multiple Frequencies, Instead of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</a:rPr>
              <a:t>a Signal of a Single Frequency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Spectroscopy Method 1: PRESS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90" y="1230436"/>
            <a:ext cx="7677150" cy="484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514" y="3869352"/>
            <a:ext cx="1229032" cy="116229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2487875" y="3005158"/>
            <a:ext cx="2713703" cy="884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1239177" y="2433470"/>
            <a:ext cx="4237704" cy="968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358029" y="3654549"/>
            <a:ext cx="2679291" cy="3240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614532" y="2940771"/>
            <a:ext cx="1582994" cy="2505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332288" y="2177304"/>
            <a:ext cx="24119" cy="17619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881165" y="2022973"/>
            <a:ext cx="9675" cy="24275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50007" y="3266592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5582168" y="2035673"/>
            <a:ext cx="1999732" cy="1418727"/>
          </a:xfrm>
          <a:prstGeom prst="rect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6" name="Rectangle 15"/>
          <p:cNvSpPr/>
          <p:nvPr/>
        </p:nvSpPr>
        <p:spPr bwMode="auto">
          <a:xfrm>
            <a:off x="5308251" y="2317392"/>
            <a:ext cx="1999732" cy="1418727"/>
          </a:xfrm>
          <a:prstGeom prst="rect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</p:spTree>
    <p:extLst>
      <p:ext uri="{BB962C8B-B14F-4D97-AF65-F5344CB8AC3E}">
        <p14:creationId xmlns:p14="http://schemas.microsoft.com/office/powerpoint/2010/main" val="24653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Pulse Sequences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0574" y="1269651"/>
            <a:ext cx="690285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MRI Scanners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Magnet for B0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Gradient Coils for </a:t>
            </a:r>
            <a:r>
              <a:rPr lang="en-US" sz="2800" dirty="0" err="1" smtClean="0">
                <a:solidFill>
                  <a:srgbClr val="FF0000"/>
                </a:solidFill>
              </a:rPr>
              <a:t>Gx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Gy</a:t>
            </a:r>
            <a:r>
              <a:rPr lang="en-US" sz="2800" dirty="0" smtClean="0">
                <a:solidFill>
                  <a:srgbClr val="FF0000"/>
                </a:solidFill>
              </a:rPr>
              <a:t> &amp; </a:t>
            </a:r>
            <a:r>
              <a:rPr lang="en-US" sz="2800" dirty="0" err="1" smtClean="0">
                <a:solidFill>
                  <a:srgbClr val="FF0000"/>
                </a:solidFill>
              </a:rPr>
              <a:t>Gz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RF Coil for B1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Pulse Sequences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More on Spin Echo &amp; Gradient Echo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en-US" sz="2800" dirty="0" smtClean="0"/>
              <a:t>MR Angiography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DWI</a:t>
            </a:r>
            <a:r>
              <a:rPr lang="en-US" sz="2800" dirty="0"/>
              <a:t> </a:t>
            </a:r>
            <a:r>
              <a:rPr lang="en-US" sz="2800" dirty="0" smtClean="0"/>
              <a:t>&amp; Spectroscopy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MRI Agents &amp; Safety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Brain Initiatives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Novel Ideas</a:t>
            </a: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26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Spectroscopy Method </a:t>
            </a:r>
            <a:r>
              <a:rPr lang="en-US" dirty="0" smtClean="0"/>
              <a:t>2: CSI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04" y="914400"/>
            <a:ext cx="6688603" cy="4406900"/>
          </a:xfrm>
          <a:prstGeom prst="rect">
            <a:avLst/>
          </a:prstGeom>
        </p:spPr>
      </p:pic>
      <p:pic>
        <p:nvPicPr>
          <p:cNvPr id="5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478" y="2222501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82" y="5283200"/>
            <a:ext cx="7524750" cy="14287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779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Agent: Magnevist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3" y="1874135"/>
            <a:ext cx="9055647" cy="370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Imaging: Brain Tumor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8" y="1077060"/>
            <a:ext cx="8415062" cy="542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Safety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92" y="1037201"/>
            <a:ext cx="8830014" cy="544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915071" cy="49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3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Pulse Sequences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0574" y="1269651"/>
            <a:ext cx="690285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MRI Scanners</a:t>
            </a:r>
            <a:endParaRPr lang="en-US" sz="2800" b="1" dirty="0" smtClean="0"/>
          </a:p>
          <a:p>
            <a:r>
              <a:rPr lang="en-US" sz="2800" b="1" dirty="0"/>
              <a:t>	</a:t>
            </a:r>
            <a:r>
              <a:rPr lang="en-US" sz="2800" dirty="0" smtClean="0"/>
              <a:t>Magnet for B0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Gradient Coils for </a:t>
            </a:r>
            <a:r>
              <a:rPr lang="en-US" sz="2800" dirty="0" err="1" smtClean="0"/>
              <a:t>Gx</a:t>
            </a:r>
            <a:r>
              <a:rPr lang="en-US" sz="2800" dirty="0" smtClean="0"/>
              <a:t>, </a:t>
            </a:r>
            <a:r>
              <a:rPr lang="en-US" sz="2800" dirty="0" err="1" smtClean="0"/>
              <a:t>Gy</a:t>
            </a:r>
            <a:r>
              <a:rPr lang="en-US" sz="2800" dirty="0" smtClean="0"/>
              <a:t> &amp; </a:t>
            </a:r>
            <a:r>
              <a:rPr lang="en-US" sz="2800" dirty="0" err="1" smtClean="0"/>
              <a:t>Gz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RF Coil for B1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Pulse Sequences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More on Spin Echo &amp; Gradient Echo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en-US" sz="2800" dirty="0" smtClean="0"/>
              <a:t>MR Angiography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DWI</a:t>
            </a:r>
            <a:r>
              <a:rPr lang="en-US" sz="2800" dirty="0"/>
              <a:t> </a:t>
            </a:r>
            <a:r>
              <a:rPr lang="en-US" sz="2800" dirty="0" smtClean="0"/>
              <a:t>&amp; Spectroscopy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MRI Agents &amp; Safety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Brain Initiatives</a:t>
            </a:r>
            <a:endParaRPr lang="en-US" sz="28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Novel Ideas</a:t>
            </a:r>
            <a:r>
              <a:rPr lang="en-US" sz="2800" dirty="0"/>
              <a:t>	</a:t>
            </a:r>
          </a:p>
        </p:txBody>
      </p:sp>
      <p:pic>
        <p:nvPicPr>
          <p:cNvPr id="5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23" y="5156915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brain initiativ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4073"/>
            <a:ext cx="9171613" cy="580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3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8BAAB2-30BC-2F45-BCE5-968E8AA53049}" type="datetime1">
              <a:rPr kumimoji="0" lang="nl-B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10/04/2018</a:t>
            </a:fld>
            <a:endParaRPr kumimoji="0" lang="nl-B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3815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t>K.U.Leuven – UZ Leuven Medical Imaging Research Center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06CFA0-D537-4D43-9B1E-8A408D657D97}" type="slidenum">
              <a:rPr kumimoji="0" lang="nl-B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B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43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8BAAB2-30BC-2F45-BCE5-968E8AA53049}" type="datetime1">
              <a:rPr kumimoji="0" lang="nl-B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10/04/2018</a:t>
            </a:fld>
            <a:endParaRPr kumimoji="0" lang="nl-B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3815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t>K.U.Leuven – UZ Leuven Medical Imaging Research Center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06CFA0-D537-4D43-9B1E-8A408D657D97}" type="slidenum">
              <a:rPr kumimoji="0" lang="nl-B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B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pic>
        <p:nvPicPr>
          <p:cNvPr id="1802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8916" y="5215928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  <a:hlinkClick r:id="rId2"/>
              </a:rPr>
              <a:t>http://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  <a:hlinkClick r:id="rId2"/>
              </a:rPr>
              <a:t>www.youtube.com/watch?v=8jc8URRxPIg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5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Pulse Sequences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0574" y="1269651"/>
            <a:ext cx="690285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MRI Scanners</a:t>
            </a:r>
            <a:endParaRPr lang="en-US" sz="2800" b="1" dirty="0" smtClean="0"/>
          </a:p>
          <a:p>
            <a:r>
              <a:rPr lang="en-US" sz="2800" b="1" dirty="0"/>
              <a:t>	</a:t>
            </a:r>
            <a:r>
              <a:rPr lang="en-US" sz="2800" dirty="0" smtClean="0"/>
              <a:t>Magnet for B0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Gradient Coils for </a:t>
            </a:r>
            <a:r>
              <a:rPr lang="en-US" sz="2800" dirty="0" err="1" smtClean="0"/>
              <a:t>Gx</a:t>
            </a:r>
            <a:r>
              <a:rPr lang="en-US" sz="2800" dirty="0" smtClean="0"/>
              <a:t>, </a:t>
            </a:r>
            <a:r>
              <a:rPr lang="en-US" sz="2800" dirty="0" err="1" smtClean="0"/>
              <a:t>Gy</a:t>
            </a:r>
            <a:r>
              <a:rPr lang="en-US" sz="2800" dirty="0" smtClean="0"/>
              <a:t> &amp; </a:t>
            </a:r>
            <a:r>
              <a:rPr lang="en-US" sz="2800" dirty="0" err="1" smtClean="0"/>
              <a:t>Gz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RF Coil for B1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Pulse Sequences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More on Spin Echo &amp; Gradient Echo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en-US" sz="2800" dirty="0" smtClean="0"/>
              <a:t>MR Angiography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DWI</a:t>
            </a:r>
            <a:r>
              <a:rPr lang="en-US" sz="2800" dirty="0"/>
              <a:t> </a:t>
            </a:r>
            <a:r>
              <a:rPr lang="en-US" sz="2800" dirty="0" smtClean="0"/>
              <a:t>&amp; Spectroscopy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MRI Agents &amp; Safety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Brain Initiatives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Novel Ideas</a:t>
            </a:r>
            <a:r>
              <a:rPr lang="en-US" sz="2800" dirty="0"/>
              <a:t>	</a:t>
            </a:r>
          </a:p>
        </p:txBody>
      </p:sp>
      <p:pic>
        <p:nvPicPr>
          <p:cNvPr id="5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23" y="5156915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Model for a 90˚ Pulse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30956" y="801686"/>
            <a:ext cx="9082088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31775" lvl="1" indent="0">
              <a:lnSpc>
                <a:spcPct val="150000"/>
              </a:lnSpc>
              <a:buNone/>
            </a:pPr>
            <a:r>
              <a:rPr lang="en-US" sz="1800" b="1" kern="0" dirty="0" smtClean="0"/>
              <a:t>Rotating Transverse Component of M Induces a Current in </a:t>
            </a:r>
            <a:r>
              <a:rPr lang="en-US" sz="1800" b="1" kern="0" dirty="0"/>
              <a:t>Q</a:t>
            </a:r>
            <a:r>
              <a:rPr lang="en-US" sz="1800" b="1" kern="0" dirty="0" smtClean="0"/>
              <a:t>uadrature Coils</a:t>
            </a:r>
          </a:p>
          <a:p>
            <a:pPr lvl="1">
              <a:lnSpc>
                <a:spcPct val="150000"/>
              </a:lnSpc>
            </a:pPr>
            <a:endParaRPr lang="en-US" sz="1800" b="1" kern="0" dirty="0" smtClean="0"/>
          </a:p>
          <a:p>
            <a:pPr lvl="1">
              <a:lnSpc>
                <a:spcPct val="150000"/>
              </a:lnSpc>
            </a:pPr>
            <a:endParaRPr lang="en-US" sz="1800" b="1" kern="0" dirty="0" smtClean="0"/>
          </a:p>
          <a:p>
            <a:pPr lvl="1">
              <a:lnSpc>
                <a:spcPct val="150000"/>
              </a:lnSpc>
              <a:buFont typeface="Arial" charset="0"/>
              <a:buNone/>
            </a:pPr>
            <a:endParaRPr lang="en-US" sz="1800" b="1" kern="0" dirty="0" smtClean="0"/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endParaRPr lang="en-US" sz="1800" b="1" kern="0" dirty="0" smtClean="0"/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r>
              <a:rPr lang="en-US" sz="1800" b="1" kern="0" dirty="0" smtClean="0"/>
              <a:t>In the </a:t>
            </a:r>
            <a:r>
              <a:rPr lang="en-US" sz="1800" b="1" kern="0" dirty="0"/>
              <a:t>R</a:t>
            </a:r>
            <a:r>
              <a:rPr lang="en-US" sz="1800" b="1" kern="0" dirty="0" smtClean="0"/>
              <a:t>otating Frame:</a:t>
            </a:r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endParaRPr lang="en-US" sz="1800" b="1" kern="0" dirty="0" smtClean="0"/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r>
              <a:rPr lang="en-US" sz="1800" b="1" kern="0" dirty="0" smtClean="0"/>
              <a:t>Repeated after TR:</a:t>
            </a:r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endParaRPr lang="en-US" sz="1800" b="1" kern="0" dirty="0"/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r>
              <a:rPr lang="en-US" sz="1800" b="1" kern="0" dirty="0" smtClean="0"/>
              <a:t>Total Signal:</a:t>
            </a:r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>
            <p:extLst/>
          </p:nvPr>
        </p:nvGraphicFramePr>
        <p:xfrm>
          <a:off x="394635" y="1282460"/>
          <a:ext cx="2362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3" imgW="1574640" imgH="380880" progId="Equation.DSMT4">
                  <p:embed/>
                </p:oleObj>
              </mc:Choice>
              <mc:Fallback>
                <p:oleObj name="Equation" r:id="rId3" imgW="1574640" imgH="380880" progId="Equation.DSMT4">
                  <p:embed/>
                  <p:pic>
                    <p:nvPicPr>
                      <p:cNvPr id="2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635" y="1282460"/>
                        <a:ext cx="23622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"/>
          <p:cNvGraphicFramePr>
            <a:graphicFrameLocks noChangeAspect="1"/>
          </p:cNvGraphicFramePr>
          <p:nvPr>
            <p:extLst/>
          </p:nvPr>
        </p:nvGraphicFramePr>
        <p:xfrm>
          <a:off x="3361146" y="1269852"/>
          <a:ext cx="23431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5" imgW="1562040" imgH="393480" progId="Equation.DSMT4">
                  <p:embed/>
                </p:oleObj>
              </mc:Choice>
              <mc:Fallback>
                <p:oleObj name="Equation" r:id="rId5" imgW="1562040" imgH="393480" progId="Equation.DSMT4">
                  <p:embed/>
                  <p:pic>
                    <p:nvPicPr>
                      <p:cNvPr id="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1146" y="1269852"/>
                        <a:ext cx="23431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4"/>
          <p:cNvGraphicFramePr>
            <a:graphicFrameLocks noChangeAspect="1"/>
          </p:cNvGraphicFramePr>
          <p:nvPr>
            <p:extLst/>
          </p:nvPr>
        </p:nvGraphicFramePr>
        <p:xfrm>
          <a:off x="1987662" y="2292673"/>
          <a:ext cx="31813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7" imgW="2120760" imgH="393480" progId="Equation.DSMT4">
                  <p:embed/>
                </p:oleObj>
              </mc:Choice>
              <mc:Fallback>
                <p:oleObj name="Equation" r:id="rId7" imgW="2120760" imgH="393480" progId="Equation.DSMT4">
                  <p:embed/>
                  <p:pic>
                    <p:nvPicPr>
                      <p:cNvPr id="2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7662" y="2292673"/>
                        <a:ext cx="31813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"/>
          <p:cNvGraphicFramePr>
            <a:graphicFrameLocks noChangeAspect="1"/>
          </p:cNvGraphicFramePr>
          <p:nvPr>
            <p:extLst/>
          </p:nvPr>
        </p:nvGraphicFramePr>
        <p:xfrm>
          <a:off x="2902062" y="3009851"/>
          <a:ext cx="13525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9" imgW="901440" imgH="380880" progId="Equation.DSMT4">
                  <p:embed/>
                </p:oleObj>
              </mc:Choice>
              <mc:Fallback>
                <p:oleObj name="Equation" r:id="rId9" imgW="901440" imgH="380880" progId="Equation.DSMT4">
                  <p:embed/>
                  <p:pic>
                    <p:nvPicPr>
                      <p:cNvPr id="2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062" y="3009851"/>
                        <a:ext cx="13525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61912" y="642937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nl-BE">
              <a:ea typeface="+mn-ea"/>
              <a:cs typeface="+mn-cs"/>
            </a:endParaRPr>
          </a:p>
        </p:txBody>
      </p:sp>
      <p:graphicFrame>
        <p:nvGraphicFramePr>
          <p:cNvPr id="30" name="Object 8"/>
          <p:cNvGraphicFramePr>
            <a:graphicFrameLocks noChangeAspect="1"/>
          </p:cNvGraphicFramePr>
          <p:nvPr>
            <p:extLst/>
          </p:nvPr>
        </p:nvGraphicFramePr>
        <p:xfrm>
          <a:off x="2547267" y="3932610"/>
          <a:ext cx="21717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11" imgW="1447560" imgH="393480" progId="Equation.DSMT4">
                  <p:embed/>
                </p:oleObj>
              </mc:Choice>
              <mc:Fallback>
                <p:oleObj name="Equation" r:id="rId11" imgW="1447560" imgH="393480" progId="Equation.DSMT4">
                  <p:embed/>
                  <p:pic>
                    <p:nvPicPr>
                      <p:cNvPr id="3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7267" y="3932610"/>
                        <a:ext cx="21717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9"/>
          <p:cNvGraphicFramePr>
            <a:graphicFrameLocks noChangeAspect="1"/>
          </p:cNvGraphicFramePr>
          <p:nvPr>
            <p:extLst/>
          </p:nvPr>
        </p:nvGraphicFramePr>
        <p:xfrm>
          <a:off x="1879689" y="4793701"/>
          <a:ext cx="27146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13" imgW="1447800" imgH="381000" progId="">
                  <p:embed/>
                </p:oleObj>
              </mc:Choice>
              <mc:Fallback>
                <p:oleObj name="Equation" r:id="rId13" imgW="1447800" imgH="381000" progId="">
                  <p:embed/>
                  <p:pic>
                    <p:nvPicPr>
                      <p:cNvPr id="3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689" y="4793701"/>
                        <a:ext cx="27146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2547267" y="5495716"/>
            <a:ext cx="38411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+mn-lt"/>
              </a:rPr>
              <a:t>Determined by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latin typeface="+mn-lt"/>
              </a:rPr>
              <a:t>Proton Density </a:t>
            </a:r>
            <a:r>
              <a:rPr lang="el-GR" sz="1600" b="1" dirty="0" smtClean="0">
                <a:latin typeface="+mn-lt"/>
              </a:rPr>
              <a:t>ρ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>
                <a:latin typeface="+mn-lt"/>
              </a:rPr>
              <a:t>T</a:t>
            </a:r>
            <a:r>
              <a:rPr lang="en-US" sz="1600" b="1" baseline="-25000" dirty="0">
                <a:latin typeface="+mn-lt"/>
              </a:rPr>
              <a:t>1</a:t>
            </a:r>
            <a:r>
              <a:rPr lang="en-US" sz="1600" b="1" dirty="0">
                <a:latin typeface="+mn-lt"/>
              </a:rPr>
              <a:t>, </a:t>
            </a:r>
            <a:r>
              <a:rPr lang="en-US" sz="1600" b="1" dirty="0" smtClean="0">
                <a:latin typeface="+mn-lt"/>
              </a:rPr>
              <a:t>&amp; T</a:t>
            </a:r>
            <a:r>
              <a:rPr lang="en-US" sz="1600" b="1" baseline="-25000" dirty="0" smtClean="0">
                <a:latin typeface="+mn-lt"/>
              </a:rPr>
              <a:t>2</a:t>
            </a:r>
            <a:r>
              <a:rPr lang="en-US" sz="1600" b="1" dirty="0" smtClean="0">
                <a:latin typeface="+mn-lt"/>
              </a:rPr>
              <a:t> (Biological)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latin typeface="+mn-lt"/>
              </a:rPr>
              <a:t>B</a:t>
            </a:r>
            <a:r>
              <a:rPr lang="en-US" sz="1600" b="1" baseline="-25000" dirty="0" smtClean="0">
                <a:latin typeface="+mn-lt"/>
              </a:rPr>
              <a:t>0</a:t>
            </a:r>
            <a:r>
              <a:rPr lang="en-US" sz="1600" b="1" dirty="0">
                <a:latin typeface="+mn-lt"/>
              </a:rPr>
              <a:t>, TR</a:t>
            </a:r>
            <a:r>
              <a:rPr lang="en-US" sz="1600" b="1">
                <a:latin typeface="+mn-lt"/>
              </a:rPr>
              <a:t>, </a:t>
            </a:r>
            <a:r>
              <a:rPr lang="en-US" sz="1600" b="1" smtClean="0">
                <a:latin typeface="+mn-lt"/>
              </a:rPr>
              <a:t>TE, &amp; </a:t>
            </a:r>
            <a:r>
              <a:rPr lang="en-US" sz="1600" b="1" dirty="0" smtClean="0">
                <a:latin typeface="+mn-lt"/>
              </a:rPr>
              <a:t>t (Technical)</a:t>
            </a:r>
            <a:endParaRPr lang="nl-BE" sz="1600" b="1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09644" y="1369732"/>
            <a:ext cx="3351129" cy="2566710"/>
            <a:chOff x="5502085" y="1052613"/>
            <a:chExt cx="3351129" cy="25667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75599" y="2226475"/>
              <a:ext cx="797617" cy="423891"/>
            </a:xfrm>
            <a:prstGeom prst="rect">
              <a:avLst/>
            </a:prstGeom>
          </p:spPr>
        </p:pic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6390271" y="2147710"/>
              <a:ext cx="504918" cy="504825"/>
            </a:xfrm>
            <a:prstGeom prst="cube">
              <a:avLst>
                <a:gd name="adj" fmla="val 25000"/>
              </a:avLst>
            </a:prstGeom>
            <a:solidFill>
              <a:srgbClr val="00B0F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6618913" y="1181089"/>
              <a:ext cx="0" cy="12460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7390623" y="1957210"/>
              <a:ext cx="408063" cy="396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 dirty="0">
                  <a:solidFill>
                    <a:srgbClr val="FF0000"/>
                  </a:solidFill>
                  <a:latin typeface="+mn-lt"/>
                </a:rPr>
                <a:t>M</a:t>
              </a:r>
              <a:endParaRPr lang="en-US" sz="2000" b="1" i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6609388" y="2404885"/>
              <a:ext cx="13662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6199736" y="2404885"/>
              <a:ext cx="409650" cy="514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6231433" y="2757471"/>
              <a:ext cx="351378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>
                  <a:latin typeface="+mn-lt"/>
                </a:rPr>
                <a:t>x’</a:t>
              </a:r>
              <a:endParaRPr lang="en-US" sz="2000" i="1">
                <a:latin typeface="+mn-lt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7659430" y="2451373"/>
              <a:ext cx="351378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dirty="0">
                  <a:latin typeface="+mn-lt"/>
                </a:rPr>
                <a:t>y’</a:t>
              </a:r>
              <a:endParaRPr lang="en-US" sz="2000" i="1" dirty="0">
                <a:latin typeface="+mn-lt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6646723" y="1052613"/>
              <a:ext cx="300082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>
                  <a:latin typeface="+mn-lt"/>
                </a:rPr>
                <a:t>z</a:t>
              </a:r>
              <a:endParaRPr lang="en-US" sz="2000" i="1">
                <a:latin typeface="+mn-lt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rot="5400000" flipV="1">
              <a:off x="7171465" y="1861860"/>
              <a:ext cx="0" cy="1086049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 type="oval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8010808" y="1785813"/>
              <a:ext cx="842406" cy="396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>
                  <a:solidFill>
                    <a:srgbClr val="FF0000"/>
                  </a:solidFill>
                  <a:latin typeface="+mn-lt"/>
                </a:rPr>
                <a:t>s</a:t>
              </a:r>
              <a:r>
                <a:rPr lang="en-US" sz="2000" i="1" baseline="-25000">
                  <a:solidFill>
                    <a:srgbClr val="FF0000"/>
                  </a:solidFill>
                  <a:latin typeface="+mn-lt"/>
                </a:rPr>
                <a:t>y</a:t>
              </a:r>
              <a:r>
                <a:rPr lang="en-US" sz="2000" i="1">
                  <a:solidFill>
                    <a:srgbClr val="FF0000"/>
                  </a:solidFill>
                  <a:latin typeface="+mn-lt"/>
                </a:rPr>
                <a:t>(t)</a:t>
              </a:r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6012377" y="3222448"/>
              <a:ext cx="814538" cy="396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 dirty="0" err="1">
                  <a:solidFill>
                    <a:srgbClr val="FF0000"/>
                  </a:solidFill>
                  <a:latin typeface="+mn-lt"/>
                </a:rPr>
                <a:t>s</a:t>
              </a:r>
              <a:r>
                <a:rPr lang="en-US" sz="2000" i="1" baseline="-25000" dirty="0" err="1">
                  <a:solidFill>
                    <a:srgbClr val="FF0000"/>
                  </a:solidFill>
                  <a:latin typeface="+mn-lt"/>
                </a:rPr>
                <a:t>x</a:t>
              </a:r>
              <a:r>
                <a:rPr lang="en-US" sz="2000" i="1" dirty="0">
                  <a:solidFill>
                    <a:srgbClr val="FF0000"/>
                  </a:solidFill>
                  <a:latin typeface="+mn-lt"/>
                </a:rPr>
                <a:t>(t)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8900000">
              <a:off x="5502085" y="3018771"/>
              <a:ext cx="797617" cy="423891"/>
            </a:xfrm>
            <a:prstGeom prst="rect">
              <a:avLst/>
            </a:prstGeom>
          </p:spPr>
        </p:pic>
        <p:sp>
          <p:nvSpPr>
            <p:cNvPr id="34" name="Line 14"/>
            <p:cNvSpPr>
              <a:spLocks noChangeShapeType="1"/>
            </p:cNvSpPr>
            <p:nvPr/>
          </p:nvSpPr>
          <p:spPr bwMode="auto">
            <a:xfrm rot="2700000" flipV="1">
              <a:off x="7032103" y="1484204"/>
              <a:ext cx="0" cy="1086049"/>
            </a:xfrm>
            <a:prstGeom prst="line">
              <a:avLst/>
            </a:prstGeom>
            <a:noFill/>
            <a:ln w="63500">
              <a:solidFill>
                <a:srgbClr val="FF0000">
                  <a:alpha val="50000"/>
                </a:srgbClr>
              </a:solidFill>
              <a:round/>
              <a:headEnd type="oval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</p:grpSp>
      <p:sp>
        <p:nvSpPr>
          <p:cNvPr id="35" name="Left Brace 34"/>
          <p:cNvSpPr/>
          <p:nvPr/>
        </p:nvSpPr>
        <p:spPr bwMode="auto">
          <a:xfrm rot="16200000">
            <a:off x="3193900" y="121388"/>
            <a:ext cx="429330" cy="4024478"/>
          </a:xfrm>
          <a:prstGeom prst="leftBrace">
            <a:avLst>
              <a:gd name="adj1" fmla="val 0"/>
              <a:gd name="adj2" fmla="val 50000"/>
            </a:avLst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pic>
        <p:nvPicPr>
          <p:cNvPr id="36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4080" y="3840656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aghavgupta.files.wordpress.com/2007/05/colortria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4700" y="1807006"/>
            <a:ext cx="3567951" cy="30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102285" y="4922400"/>
            <a:ext cx="3590366" cy="58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2000" kern="0" dirty="0" smtClean="0">
                <a:solidFill>
                  <a:srgbClr val="0000FF"/>
                </a:solidFill>
              </a:rPr>
              <a:t>PET/SPECT-</a:t>
            </a:r>
            <a:r>
              <a:rPr lang="en-US" sz="2000" kern="0" dirty="0" smtClean="0">
                <a:solidFill>
                  <a:srgbClr val="00B050"/>
                </a:solidFill>
              </a:rPr>
              <a:t>MRI</a:t>
            </a:r>
            <a:endParaRPr lang="en-US" sz="2000" kern="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575" y="1167404"/>
            <a:ext cx="869576" cy="58718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692652" y="4594163"/>
            <a:ext cx="869576" cy="58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kern="0" dirty="0" smtClean="0">
                <a:solidFill>
                  <a:srgbClr val="00B050"/>
                </a:solidFill>
              </a:rPr>
              <a:t>MRI</a:t>
            </a:r>
            <a:endParaRPr lang="en-US" kern="0" dirty="0">
              <a:solidFill>
                <a:srgbClr val="00B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20770" y="4594163"/>
            <a:ext cx="2326340" cy="58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kern="0" dirty="0" smtClean="0">
                <a:solidFill>
                  <a:srgbClr val="0000FF"/>
                </a:solidFill>
              </a:rPr>
              <a:t>PET/SPECT</a:t>
            </a:r>
            <a:endParaRPr lang="en-US" kern="0" dirty="0">
              <a:solidFill>
                <a:srgbClr val="0000FF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92050" y="2927849"/>
            <a:ext cx="3886200" cy="58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2000" kern="0" dirty="0" smtClean="0">
                <a:solidFill>
                  <a:srgbClr val="0000FF"/>
                </a:solidFill>
              </a:rPr>
              <a:t>PET/SPECT-</a:t>
            </a:r>
            <a:r>
              <a:rPr lang="en-US" sz="2000" kern="0" dirty="0" smtClean="0">
                <a:solidFill>
                  <a:srgbClr val="FF0000"/>
                </a:solidFill>
              </a:rPr>
              <a:t>CT</a:t>
            </a:r>
            <a:endParaRPr lang="en-US" sz="2000" kern="0" dirty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147110" y="2965108"/>
            <a:ext cx="3590366" cy="58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kern="0" dirty="0" smtClean="0">
                <a:solidFill>
                  <a:schemeClr val="tx1"/>
                </a:solidFill>
              </a:rPr>
              <a:t>CT-</a:t>
            </a:r>
          </a:p>
          <a:p>
            <a:pPr algn="ctr" eaLnBrk="1" hangingPunct="1"/>
            <a:r>
              <a:rPr lang="en-US" kern="0" dirty="0" smtClean="0">
                <a:solidFill>
                  <a:schemeClr val="tx1"/>
                </a:solidFill>
              </a:rPr>
              <a:t>MRI-</a:t>
            </a:r>
          </a:p>
          <a:p>
            <a:pPr algn="ctr" eaLnBrk="1" hangingPunct="1"/>
            <a:r>
              <a:rPr lang="en-US" kern="0" dirty="0" smtClean="0">
                <a:solidFill>
                  <a:schemeClr val="tx1"/>
                </a:solidFill>
              </a:rPr>
              <a:t>PET/SPECT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161260" y="2892832"/>
            <a:ext cx="3590366" cy="58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800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2000" kern="0" dirty="0" smtClean="0">
                <a:solidFill>
                  <a:srgbClr val="FF0000"/>
                </a:solidFill>
              </a:rPr>
              <a:t>CT-</a:t>
            </a:r>
            <a:r>
              <a:rPr lang="en-US" sz="2000" kern="0" dirty="0" smtClean="0">
                <a:solidFill>
                  <a:srgbClr val="00B050"/>
                </a:solidFill>
              </a:rPr>
              <a:t>MRI</a:t>
            </a:r>
            <a:endParaRPr lang="en-US" sz="2000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8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5102"/>
            <a:ext cx="8839200" cy="838200"/>
          </a:xfrm>
        </p:spPr>
        <p:txBody>
          <a:bodyPr/>
          <a:lstStyle/>
          <a:p>
            <a:pPr algn="ctr"/>
            <a:r>
              <a:rPr lang="en-US" sz="4000" dirty="0" smtClean="0"/>
              <a:t>Omni-tomography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All-in-One, </a:t>
            </a:r>
            <a:r>
              <a:rPr lang="en-US" sz="3200" dirty="0" smtClean="0">
                <a:solidFill>
                  <a:srgbClr val="009900"/>
                </a:solidFill>
              </a:rPr>
              <a:t>All-at-Once, </a:t>
            </a:r>
            <a:r>
              <a:rPr lang="en-US" sz="3200" dirty="0" smtClean="0">
                <a:solidFill>
                  <a:srgbClr val="3366CC"/>
                </a:solidFill>
              </a:rPr>
              <a:t>All-of-Couplings</a:t>
            </a:r>
            <a:endParaRPr lang="en-US" sz="3200" dirty="0">
              <a:solidFill>
                <a:srgbClr val="3366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5" y="1320511"/>
            <a:ext cx="8875568" cy="42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 descr="Image result for interior tom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75" y="667760"/>
            <a:ext cx="5099368" cy="55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82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1819" cy="2146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36" y="2146738"/>
            <a:ext cx="8529145" cy="46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7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78" y="241300"/>
            <a:ext cx="7292243" cy="3578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78" y="3819436"/>
            <a:ext cx="7972504" cy="26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5153025" cy="40100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4625" y="2495550"/>
            <a:ext cx="6429375" cy="4371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3775"/>
            <a:ext cx="4965700" cy="18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58" y="25401"/>
            <a:ext cx="7793182" cy="2290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2775160"/>
            <a:ext cx="5200650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249" y="2426120"/>
            <a:ext cx="4321674" cy="44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8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69" y="294290"/>
            <a:ext cx="8635475" cy="2007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769" y="2641872"/>
            <a:ext cx="5857875" cy="3781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2" y="2641871"/>
            <a:ext cx="3059278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2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632" y="1136149"/>
            <a:ext cx="6308558" cy="1142678"/>
          </a:xfrm>
        </p:spPr>
        <p:txBody>
          <a:bodyPr/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Polarized Nuclear </a:t>
            </a:r>
            <a:r>
              <a:rPr lang="en-US" dirty="0">
                <a:latin typeface="+mj-lt"/>
              </a:rPr>
              <a:t>I</a:t>
            </a:r>
            <a:r>
              <a:rPr lang="en-US" dirty="0" smtClean="0">
                <a:latin typeface="+mj-lt"/>
              </a:rPr>
              <a:t>maging (PNI)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MR </a:t>
            </a:r>
            <a:r>
              <a:rPr lang="en-US" dirty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ramework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5782" y="6008807"/>
            <a:ext cx="522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+mj-lt"/>
              </a:rPr>
              <a:t>Y. Zheng 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et al. 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</a:rPr>
              <a:t>Nature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 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</a:rPr>
              <a:t>537.7622: 652-655, 2016</a:t>
            </a:r>
          </a:p>
        </p:txBody>
      </p:sp>
      <p:pic>
        <p:nvPicPr>
          <p:cNvPr id="13" name="Content Placeholder 3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95"/>
          <a:stretch/>
        </p:blipFill>
        <p:spPr bwMode="auto">
          <a:xfrm>
            <a:off x="243640" y="2664953"/>
            <a:ext cx="3466971" cy="278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3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11" y="2660810"/>
            <a:ext cx="5330067" cy="153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75782" y="4345098"/>
            <a:ext cx="4986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smtClean="0">
                <a:latin typeface="+mj-lt"/>
              </a:rPr>
              <a:t>(a) Polar plot of emission probability, (b) 100% polarized nuclei along a main magnetic field, (c) Nuclei oriented in transverse plane rotate about z-axis</a:t>
            </a:r>
            <a:endParaRPr lang="en-US" sz="14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52400" y="2278827"/>
            <a:ext cx="473242" cy="6568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</p:spTree>
    <p:extLst>
      <p:ext uri="{BB962C8B-B14F-4D97-AF65-F5344CB8AC3E}">
        <p14:creationId xmlns:p14="http://schemas.microsoft.com/office/powerpoint/2010/main" val="10699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Polarizable Tracers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78175" y="1498600"/>
          <a:ext cx="8813425" cy="435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5880">
                  <a:extLst>
                    <a:ext uri="{9D8B030D-6E8A-4147-A177-3AD203B41FA5}">
                      <a16:colId xmlns:a16="http://schemas.microsoft.com/office/drawing/2014/main" xmlns="" val="2683372852"/>
                    </a:ext>
                  </a:extLst>
                </a:gridCol>
                <a:gridCol w="1679002">
                  <a:extLst>
                    <a:ext uri="{9D8B030D-6E8A-4147-A177-3AD203B41FA5}">
                      <a16:colId xmlns:a16="http://schemas.microsoft.com/office/drawing/2014/main" xmlns="" val="1869150322"/>
                    </a:ext>
                  </a:extLst>
                </a:gridCol>
                <a:gridCol w="1602441">
                  <a:extLst>
                    <a:ext uri="{9D8B030D-6E8A-4147-A177-3AD203B41FA5}">
                      <a16:colId xmlns:a16="http://schemas.microsoft.com/office/drawing/2014/main" xmlns="" val="1480496169"/>
                    </a:ext>
                  </a:extLst>
                </a:gridCol>
                <a:gridCol w="1922929">
                  <a:extLst>
                    <a:ext uri="{9D8B030D-6E8A-4147-A177-3AD203B41FA5}">
                      <a16:colId xmlns:a16="http://schemas.microsoft.com/office/drawing/2014/main" xmlns="" val="126996268"/>
                    </a:ext>
                  </a:extLst>
                </a:gridCol>
                <a:gridCol w="2083173">
                  <a:extLst>
                    <a:ext uri="{9D8B030D-6E8A-4147-A177-3AD203B41FA5}">
                      <a16:colId xmlns:a16="http://schemas.microsoft.com/office/drawing/2014/main" xmlns="" val="4195292943"/>
                    </a:ext>
                  </a:extLst>
                </a:gridCol>
              </a:tblGrid>
              <a:tr h="1410148">
                <a:tc gridSpan="5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7030A0"/>
                          </a:solidFill>
                          <a:effectLst/>
                        </a:rPr>
                        <a:t>Characteristics 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effectLst/>
                        </a:rPr>
                        <a:t>of some radioisotopes that are the best known candidates for SET at this time. However, these would not be practical for clinical </a:t>
                      </a:r>
                      <a:r>
                        <a:rPr lang="en-US" sz="2200" dirty="0" smtClean="0">
                          <a:solidFill>
                            <a:srgbClr val="7030A0"/>
                          </a:solidFill>
                          <a:effectLst/>
                        </a:rPr>
                        <a:t>imaging.</a:t>
                      </a:r>
                      <a:r>
                        <a:rPr lang="en-US" sz="2500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en-US" sz="3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405133"/>
                  </a:ext>
                </a:extLst>
              </a:tr>
              <a:tr h="11537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7030A0"/>
                          </a:solidFill>
                          <a:effectLst/>
                        </a:rPr>
                        <a:t>Isotope</a:t>
                      </a:r>
                      <a:endParaRPr lang="en-US" sz="3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Half-life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Spin number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γ-ray Emission (keV)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γ-ray Branching Ratio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b"/>
                </a:tc>
                <a:extLst>
                  <a:ext uri="{0D108BD9-81ED-4DB2-BD59-A6C34878D82A}">
                    <a16:rowId xmlns:a16="http://schemas.microsoft.com/office/drawing/2014/main" xmlns="" val="3788615633"/>
                  </a:ext>
                </a:extLst>
              </a:tr>
              <a:tr h="512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aseline="30000" dirty="0">
                          <a:solidFill>
                            <a:srgbClr val="7030A0"/>
                          </a:solidFill>
                          <a:effectLst/>
                        </a:rPr>
                        <a:t>131m</a:t>
                      </a:r>
                      <a:r>
                        <a:rPr lang="en-US" sz="2500" dirty="0">
                          <a:solidFill>
                            <a:srgbClr val="7030A0"/>
                          </a:solidFill>
                          <a:effectLst/>
                        </a:rPr>
                        <a:t>Xe</a:t>
                      </a:r>
                      <a:endParaRPr lang="en-US" sz="3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12 days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11/2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164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2%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extLst>
                  <a:ext uri="{0D108BD9-81ED-4DB2-BD59-A6C34878D82A}">
                    <a16:rowId xmlns:a16="http://schemas.microsoft.com/office/drawing/2014/main" xmlns="" val="1528203657"/>
                  </a:ext>
                </a:extLst>
              </a:tr>
              <a:tr h="7691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aseline="30000" dirty="0">
                          <a:solidFill>
                            <a:srgbClr val="7030A0"/>
                          </a:solidFill>
                          <a:effectLst/>
                        </a:rPr>
                        <a:t>127m</a:t>
                      </a:r>
                      <a:r>
                        <a:rPr lang="en-US" sz="2500" dirty="0">
                          <a:solidFill>
                            <a:srgbClr val="7030A0"/>
                          </a:solidFill>
                          <a:effectLst/>
                        </a:rPr>
                        <a:t>Xe</a:t>
                      </a:r>
                      <a:endParaRPr lang="en-US" sz="3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69 sec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9/2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124.8-172.5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38%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extLst>
                  <a:ext uri="{0D108BD9-81ED-4DB2-BD59-A6C34878D82A}">
                    <a16:rowId xmlns:a16="http://schemas.microsoft.com/office/drawing/2014/main" xmlns="" val="513732519"/>
                  </a:ext>
                </a:extLst>
              </a:tr>
              <a:tr h="512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aseline="30000" dirty="0">
                          <a:solidFill>
                            <a:srgbClr val="7030A0"/>
                          </a:solidFill>
                          <a:effectLst/>
                        </a:rPr>
                        <a:t>79m</a:t>
                      </a:r>
                      <a:r>
                        <a:rPr lang="en-US" sz="2500" dirty="0">
                          <a:solidFill>
                            <a:srgbClr val="7030A0"/>
                          </a:solidFill>
                          <a:effectLst/>
                        </a:rPr>
                        <a:t>Kr</a:t>
                      </a:r>
                      <a:endParaRPr lang="en-US" sz="3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50 sec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7/2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</a:rPr>
                        <a:t>130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27%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2293" marR="192293" marT="0" marB="0" anchor="ctr"/>
                </a:tc>
                <a:extLst>
                  <a:ext uri="{0D108BD9-81ED-4DB2-BD59-A6C34878D82A}">
                    <a16:rowId xmlns:a16="http://schemas.microsoft.com/office/drawing/2014/main" xmlns="" val="2130042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8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System Diagram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30" y="1123950"/>
            <a:ext cx="7119340" cy="5734050"/>
          </a:xfrm>
          <a:prstGeom prst="rect">
            <a:avLst/>
          </a:prstGeom>
        </p:spPr>
      </p:pic>
      <p:pic>
        <p:nvPicPr>
          <p:cNvPr id="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4872" y="3146559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Pumping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165225"/>
            <a:ext cx="69342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Manipulation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3355" r="1033" b="-2014"/>
          <a:stretch/>
        </p:blipFill>
        <p:spPr bwMode="auto">
          <a:xfrm>
            <a:off x="152400" y="1544091"/>
            <a:ext cx="8839200" cy="45900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718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Concept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" y="1313744"/>
            <a:ext cx="5806440" cy="5008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708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Data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53211" y="1983102"/>
            <a:ext cx="3313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j-lt"/>
                <a:cs typeface="Times New Roman" panose="02020603050405020304" pitchFamily="18" charset="0"/>
              </a:rPr>
              <a:t>At location </a:t>
            </a:r>
            <a:r>
              <a:rPr lang="en-US" sz="1800" i="1" u="sng" dirty="0" smtClean="0">
                <a:latin typeface="+mj-lt"/>
                <a:cs typeface="Times New Roman" panose="02020603050405020304" pitchFamily="18" charset="0"/>
              </a:rPr>
              <a:t>r</a:t>
            </a:r>
          </a:p>
          <a:p>
            <a:r>
              <a:rPr lang="en-US" sz="1800" i="1" dirty="0" smtClean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1800" i="1" baseline="-25000" dirty="0" smtClean="0">
                <a:latin typeface="+mj-lt"/>
                <a:cs typeface="Times New Roman" panose="02020603050405020304" pitchFamily="18" charset="0"/>
              </a:rPr>
              <a:t>1</a:t>
            </a:r>
            <a:r>
              <a:rPr lang="en-US" sz="1800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+mj-lt"/>
                <a:cs typeface="Times New Roman" panose="02020603050405020304" pitchFamily="18" charset="0"/>
              </a:rPr>
              <a:t>and</a:t>
            </a:r>
            <a:r>
              <a:rPr lang="en-US" sz="1800" i="1" dirty="0" smtClean="0">
                <a:latin typeface="+mj-lt"/>
                <a:cs typeface="Times New Roman" panose="02020603050405020304" pitchFamily="18" charset="0"/>
              </a:rPr>
              <a:t> m</a:t>
            </a:r>
            <a:r>
              <a:rPr lang="en-US" sz="1800" i="1" baseline="-25000" dirty="0" smtClean="0">
                <a:latin typeface="+mj-lt"/>
                <a:cs typeface="Times New Roman" panose="02020603050405020304" pitchFamily="18" charset="0"/>
              </a:rPr>
              <a:t>2</a:t>
            </a:r>
            <a:r>
              <a:rPr lang="en-US" sz="1800" i="1" dirty="0" smtClean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1800" dirty="0" smtClean="0">
                <a:latin typeface="+mj-lt"/>
                <a:cs typeface="Times New Roman" panose="02020603050405020304" pitchFamily="18" charset="0"/>
              </a:rPr>
              <a:t>paired data</a:t>
            </a:r>
          </a:p>
          <a:p>
            <a:r>
              <a:rPr lang="el-GR" sz="1800" i="1" dirty="0" smtClean="0">
                <a:latin typeface="+mj-lt"/>
                <a:cs typeface="Times New Roman" panose="02020603050405020304" pitchFamily="18" charset="0"/>
              </a:rPr>
              <a:t>Φ</a:t>
            </a:r>
            <a:r>
              <a:rPr lang="en-US" sz="1800" i="1" dirty="0" smtClean="0">
                <a:latin typeface="+mj-lt"/>
                <a:cs typeface="Times New Roman" panose="02020603050405020304" pitchFamily="18" charset="0"/>
              </a:rPr>
              <a:t>: </a:t>
            </a:r>
            <a:r>
              <a:rPr lang="el-GR" sz="1800" dirty="0" smtClean="0">
                <a:latin typeface="+mj-lt"/>
                <a:cs typeface="Times New Roman" panose="02020603050405020304" pitchFamily="18" charset="0"/>
              </a:rPr>
              <a:t>γ</a:t>
            </a:r>
            <a:r>
              <a:rPr lang="en-US" sz="1800" dirty="0" smtClean="0">
                <a:latin typeface="+mj-lt"/>
                <a:cs typeface="Times New Roman" panose="02020603050405020304" pitchFamily="18" charset="0"/>
              </a:rPr>
              <a:t>-ray flux</a:t>
            </a:r>
          </a:p>
          <a:p>
            <a:r>
              <a:rPr lang="en-US" sz="1800" dirty="0" smtClean="0">
                <a:latin typeface="+mj-lt"/>
                <a:cs typeface="Times New Roman" panose="02020603050405020304" pitchFamily="18" charset="0"/>
              </a:rPr>
              <a:t>µ: attenuation coefficient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3211" y="3897599"/>
            <a:ext cx="2886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j-lt"/>
                <a:cs typeface="Times New Roman" panose="02020603050405020304" pitchFamily="18" charset="0"/>
              </a:rPr>
              <a:t>Linear integral equation permits inverse solution of</a:t>
            </a:r>
          </a:p>
          <a:p>
            <a:r>
              <a:rPr lang="en-US" sz="1800" dirty="0" smtClean="0">
                <a:latin typeface="+mj-lt"/>
                <a:cs typeface="Times New Roman" panose="02020603050405020304" pitchFamily="18" charset="0"/>
              </a:rPr>
              <a:t>Attenuation coefficients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53211" y="5438761"/>
            <a:ext cx="3287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800" dirty="0" smtClean="0">
                <a:latin typeface="+mj-lt"/>
                <a:cs typeface="Times New Roman" panose="02020603050405020304" pitchFamily="18" charset="0"/>
              </a:rPr>
              <a:t>lux </a:t>
            </a:r>
            <a:r>
              <a:rPr lang="en-US" sz="1800" dirty="0">
                <a:latin typeface="+mj-lt"/>
                <a:cs typeface="Times New Roman" panose="02020603050405020304" pitchFamily="18" charset="0"/>
              </a:rPr>
              <a:t>escaping each side of </a:t>
            </a:r>
            <a:r>
              <a:rPr lang="en-US" sz="1800" dirty="0" smtClean="0">
                <a:latin typeface="+mj-lt"/>
                <a:cs typeface="Times New Roman" panose="02020603050405020304" pitchFamily="18" charset="0"/>
              </a:rPr>
              <a:t>activated location proportional to concentration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89" y="1978781"/>
            <a:ext cx="3611766" cy="648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88" y="2661922"/>
            <a:ext cx="3554587" cy="648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68" y="3631000"/>
            <a:ext cx="3497236" cy="5536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52" y="5285154"/>
            <a:ext cx="3368758" cy="6480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53" y="6005994"/>
            <a:ext cx="3325874" cy="648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914" y="4303198"/>
            <a:ext cx="2997098" cy="64802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>
            <a:off x="403158" y="3449284"/>
            <a:ext cx="833768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3158" y="5147449"/>
            <a:ext cx="833768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5453211" y="1165571"/>
            <a:ext cx="1257477" cy="742340"/>
            <a:chOff x="5453211" y="1165571"/>
            <a:chExt cx="1257477" cy="74234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5829807" y="1166024"/>
              <a:ext cx="477940" cy="47794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graphicFrame>
          <p:nvGraphicFramePr>
            <p:cNvPr id="25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6108562" y="1430987"/>
            <a:ext cx="111510" cy="141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4" name="Equation" r:id="rId10" imgW="139680" imgH="177480" progId="Equation.DSMT4">
                    <p:embed/>
                  </p:oleObj>
                </mc:Choice>
                <mc:Fallback>
                  <p:oleObj name="Equation" r:id="rId10" imgW="139680" imgH="177480" progId="Equation.DSMT4">
                    <p:embed/>
                    <p:pic>
                      <p:nvPicPr>
                        <p:cNvPr id="25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08562" y="1430987"/>
                          <a:ext cx="111510" cy="1419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rgbClr val="000099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5907873" y="1257970"/>
            <a:ext cx="121899" cy="13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5" name="Equation" r:id="rId12" imgW="152280" imgH="164880" progId="Equation.DSMT4">
                    <p:embed/>
                  </p:oleObj>
                </mc:Choice>
                <mc:Fallback>
                  <p:oleObj name="Equation" r:id="rId12" imgW="152280" imgH="164880" progId="Equation.DSMT4">
                    <p:embed/>
                    <p:pic>
                      <p:nvPicPr>
                        <p:cNvPr id="2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07873" y="1257970"/>
                          <a:ext cx="121899" cy="132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rgbClr val="000099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Down Arrow 26"/>
            <p:cNvSpPr/>
            <p:nvPr/>
          </p:nvSpPr>
          <p:spPr bwMode="auto">
            <a:xfrm rot="5400000">
              <a:off x="5602029" y="1261320"/>
              <a:ext cx="140221" cy="27583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28" name="Down Arrow 27"/>
            <p:cNvSpPr/>
            <p:nvPr/>
          </p:nvSpPr>
          <p:spPr bwMode="auto">
            <a:xfrm rot="16200000" flipH="1">
              <a:off x="6395304" y="1261320"/>
              <a:ext cx="140221" cy="27583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graphicFrame>
          <p:nvGraphicFramePr>
            <p:cNvPr id="2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6447497" y="1170292"/>
            <a:ext cx="263191" cy="141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6" name="Equation" r:id="rId14" imgW="330120" imgH="177480" progId="Equation.DSMT4">
                    <p:embed/>
                  </p:oleObj>
                </mc:Choice>
                <mc:Fallback>
                  <p:oleObj name="Equation" r:id="rId14" imgW="330120" imgH="177480" progId="Equation.DSMT4">
                    <p:embed/>
                    <p:pic>
                      <p:nvPicPr>
                        <p:cNvPr id="29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47497" y="1170292"/>
                          <a:ext cx="263191" cy="1419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rgbClr val="000099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0" name="Straight Arrow Connector 29"/>
            <p:cNvCxnSpPr/>
            <p:nvPr/>
          </p:nvCxnSpPr>
          <p:spPr bwMode="auto">
            <a:xfrm>
              <a:off x="5603929" y="1643964"/>
              <a:ext cx="1019815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5828875" y="1769974"/>
              <a:ext cx="47887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rot="16200000">
              <a:off x="6185680" y="1766631"/>
              <a:ext cx="2441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graphicFrame>
          <p:nvGraphicFramePr>
            <p:cNvPr id="33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6020316" y="1795709"/>
            <a:ext cx="101121" cy="112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7" name="Equation" r:id="rId16" imgW="126720" imgH="139680" progId="Equation.DSMT4">
                    <p:embed/>
                  </p:oleObj>
                </mc:Choice>
                <mc:Fallback>
                  <p:oleObj name="Equation" r:id="rId16" imgW="126720" imgH="139680" progId="Equation.DSMT4">
                    <p:embed/>
                    <p:pic>
                      <p:nvPicPr>
                        <p:cNvPr id="33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20316" y="1795709"/>
                          <a:ext cx="101121" cy="112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rgbClr val="000099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5453211" y="1165571"/>
            <a:ext cx="263191" cy="141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8" name="Equation" r:id="rId18" imgW="330120" imgH="177480" progId="Equation.DSMT4">
                    <p:embed/>
                  </p:oleObj>
                </mc:Choice>
                <mc:Fallback>
                  <p:oleObj name="Equation" r:id="rId18" imgW="330120" imgH="177480" progId="Equation.DSMT4">
                    <p:embed/>
                    <p:pic>
                      <p:nvPicPr>
                        <p:cNvPr id="3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53211" y="1165571"/>
                          <a:ext cx="263191" cy="1419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rgbClr val="000099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Group 40"/>
          <p:cNvGrpSpPr/>
          <p:nvPr/>
        </p:nvGrpSpPr>
        <p:grpSpPr>
          <a:xfrm>
            <a:off x="501650" y="1129443"/>
            <a:ext cx="2971800" cy="517358"/>
            <a:chOff x="501650" y="1129443"/>
            <a:chExt cx="2971800" cy="517358"/>
          </a:xfrm>
        </p:grpSpPr>
        <p:sp>
          <p:nvSpPr>
            <p:cNvPr id="5" name="Rectangle 4"/>
            <p:cNvSpPr/>
            <p:nvPr/>
          </p:nvSpPr>
          <p:spPr bwMode="auto">
            <a:xfrm>
              <a:off x="710980" y="1129443"/>
              <a:ext cx="517358" cy="517358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228338" y="1129443"/>
              <a:ext cx="517358" cy="517358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746034" y="1129443"/>
              <a:ext cx="517358" cy="517358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268593" y="1129443"/>
              <a:ext cx="517358" cy="517358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780750" y="1129443"/>
              <a:ext cx="517358" cy="517358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graphicFrame>
          <p:nvGraphicFramePr>
            <p:cNvPr id="37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1536712" y="1403638"/>
            <a:ext cx="111510" cy="141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9" name="Equation" r:id="rId20" imgW="139680" imgH="177480" progId="Equation.DSMT4">
                    <p:embed/>
                  </p:oleObj>
                </mc:Choice>
                <mc:Fallback>
                  <p:oleObj name="Equation" r:id="rId20" imgW="139680" imgH="177480" progId="Equation.DSMT4">
                    <p:embed/>
                    <p:pic>
                      <p:nvPicPr>
                        <p:cNvPr id="37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712" y="1403638"/>
                          <a:ext cx="111510" cy="1419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rgbClr val="000099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1336023" y="1230621"/>
            <a:ext cx="121899" cy="13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0" name="Equation" r:id="rId21" imgW="152280" imgH="164880" progId="Equation.DSMT4">
                    <p:embed/>
                  </p:oleObj>
                </mc:Choice>
                <mc:Fallback>
                  <p:oleObj name="Equation" r:id="rId21" imgW="152280" imgH="164880" progId="Equation.DSMT4">
                    <p:embed/>
                    <p:pic>
                      <p:nvPicPr>
                        <p:cNvPr id="38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6023" y="1230621"/>
                          <a:ext cx="121899" cy="132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rgbClr val="000099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Down Arrow 38"/>
            <p:cNvSpPr/>
            <p:nvPr/>
          </p:nvSpPr>
          <p:spPr bwMode="auto">
            <a:xfrm rot="5400000">
              <a:off x="792966" y="1057528"/>
              <a:ext cx="140221" cy="722853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40" name="Down Arrow 39"/>
            <p:cNvSpPr/>
            <p:nvPr/>
          </p:nvSpPr>
          <p:spPr bwMode="auto">
            <a:xfrm rot="16200000" flipH="1">
              <a:off x="2537585" y="553200"/>
              <a:ext cx="140221" cy="1731509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32565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850900"/>
          </a:xfrm>
        </p:spPr>
        <p:txBody>
          <a:bodyPr/>
          <a:lstStyle/>
          <a:p>
            <a:r>
              <a:rPr lang="en-US" sz="4000" dirty="0" smtClean="0"/>
              <a:t>Whole Body Imaging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43" y="1075562"/>
            <a:ext cx="6243914" cy="54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BB20 Homework</a:t>
            </a:r>
            <a:endParaRPr lang="en-US" sz="4000" b="1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610316" y="3381958"/>
            <a:ext cx="7101883" cy="2447342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ClrTx/>
            </a:pPr>
            <a:endParaRPr lang="en-US" sz="2400" kern="0" dirty="0" smtClean="0"/>
          </a:p>
          <a:p>
            <a:pPr eaLnBrk="1" hangingPunct="1">
              <a:buClrTx/>
            </a:pPr>
            <a:r>
              <a:rPr lang="en-US" sz="2400" kern="0" dirty="0" smtClean="0">
                <a:solidFill>
                  <a:srgbClr val="FF0000"/>
                </a:solidFill>
              </a:rPr>
              <a:t>Due Date: Same (1 Working Week Later)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6591" y="1289785"/>
            <a:ext cx="5923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Draw Diagrams for All Pulse Sequences Covered in This Lecture, and Explain the Working Principle for Each of Them. </a:t>
            </a:r>
            <a:endParaRPr lang="en-US" sz="2400" b="1" dirty="0"/>
          </a:p>
        </p:txBody>
      </p:sp>
      <p:pic>
        <p:nvPicPr>
          <p:cNvPr id="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5" y="990600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5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Detection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37804" y="1069667"/>
            <a:ext cx="8068393" cy="5512698"/>
            <a:chOff x="134384" y="794032"/>
            <a:chExt cx="8875232" cy="60639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84" y="1988113"/>
              <a:ext cx="8875232" cy="48698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75" y="794032"/>
              <a:ext cx="7715250" cy="139065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 bwMode="auto">
            <a:xfrm flipV="1">
              <a:off x="816077" y="1632155"/>
              <a:ext cx="5397910" cy="983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728451" y="1887794"/>
              <a:ext cx="2934930" cy="199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9690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Magnet</a:t>
            </a:r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87" y="1066800"/>
            <a:ext cx="857222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3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Magnet</a:t>
            </a:r>
            <a:endParaRPr lang="en-US" dirty="0"/>
          </a:p>
        </p:txBody>
      </p:sp>
      <p:pic>
        <p:nvPicPr>
          <p:cNvPr id="3074" name="Picture 2" descr="Image result for superconducting magnet 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69" y="1058871"/>
            <a:ext cx="6273222" cy="49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35390" y="6086540"/>
            <a:ext cx="7392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www.mriquestions.com/superconductive-design.html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blog.sciencenet.cn/blog-3004473-954898.html</a:t>
            </a:r>
            <a:r>
              <a:rPr lang="en-US" dirty="0" smtClean="0"/>
              <a:t> (Teleportation 8-) </a:t>
            </a:r>
            <a:endParaRPr lang="en-US" dirty="0"/>
          </a:p>
        </p:txBody>
      </p:sp>
      <p:pic>
        <p:nvPicPr>
          <p:cNvPr id="6" name="Picture 5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3" y="1190943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Coils</a:t>
            </a:r>
            <a:endParaRPr lang="en-US" dirty="0"/>
          </a:p>
        </p:txBody>
      </p:sp>
      <p:sp>
        <p:nvSpPr>
          <p:cNvPr id="5" name="Freeform 333"/>
          <p:cNvSpPr>
            <a:spLocks noChangeAspect="1"/>
          </p:cNvSpPr>
          <p:nvPr/>
        </p:nvSpPr>
        <p:spPr bwMode="auto">
          <a:xfrm flipH="1">
            <a:off x="2895805" y="3320235"/>
            <a:ext cx="1752962" cy="263087"/>
          </a:xfrm>
          <a:custGeom>
            <a:avLst/>
            <a:gdLst>
              <a:gd name="T0" fmla="*/ 597 w 3990"/>
              <a:gd name="T1" fmla="*/ 233 h 543"/>
              <a:gd name="T2" fmla="*/ 731 w 3990"/>
              <a:gd name="T3" fmla="*/ 208 h 543"/>
              <a:gd name="T4" fmla="*/ 860 w 3990"/>
              <a:gd name="T5" fmla="*/ 79 h 543"/>
              <a:gd name="T6" fmla="*/ 1237 w 3990"/>
              <a:gd name="T7" fmla="*/ 0 h 543"/>
              <a:gd name="T8" fmla="*/ 1415 w 3990"/>
              <a:gd name="T9" fmla="*/ 50 h 543"/>
              <a:gd name="T10" fmla="*/ 1614 w 3990"/>
              <a:gd name="T11" fmla="*/ 64 h 543"/>
              <a:gd name="T12" fmla="*/ 1956 w 3990"/>
              <a:gd name="T13" fmla="*/ 69 h 543"/>
              <a:gd name="T14" fmla="*/ 2189 w 3990"/>
              <a:gd name="T15" fmla="*/ 129 h 543"/>
              <a:gd name="T16" fmla="*/ 2462 w 3990"/>
              <a:gd name="T17" fmla="*/ 164 h 543"/>
              <a:gd name="T18" fmla="*/ 2754 w 3990"/>
              <a:gd name="T19" fmla="*/ 193 h 543"/>
              <a:gd name="T20" fmla="*/ 3022 w 3990"/>
              <a:gd name="T21" fmla="*/ 297 h 543"/>
              <a:gd name="T22" fmla="*/ 3349 w 3990"/>
              <a:gd name="T23" fmla="*/ 332 h 543"/>
              <a:gd name="T24" fmla="*/ 3617 w 3990"/>
              <a:gd name="T25" fmla="*/ 332 h 543"/>
              <a:gd name="T26" fmla="*/ 3815 w 3990"/>
              <a:gd name="T27" fmla="*/ 292 h 543"/>
              <a:gd name="T28" fmla="*/ 3949 w 3990"/>
              <a:gd name="T29" fmla="*/ 109 h 543"/>
              <a:gd name="T30" fmla="*/ 3954 w 3990"/>
              <a:gd name="T31" fmla="*/ 233 h 543"/>
              <a:gd name="T32" fmla="*/ 3909 w 3990"/>
              <a:gd name="T33" fmla="*/ 407 h 543"/>
              <a:gd name="T34" fmla="*/ 3855 w 3990"/>
              <a:gd name="T35" fmla="*/ 486 h 543"/>
              <a:gd name="T36" fmla="*/ 3577 w 3990"/>
              <a:gd name="T37" fmla="*/ 486 h 543"/>
              <a:gd name="T38" fmla="*/ 3111 w 3990"/>
              <a:gd name="T39" fmla="*/ 496 h 543"/>
              <a:gd name="T40" fmla="*/ 2714 w 3990"/>
              <a:gd name="T41" fmla="*/ 491 h 543"/>
              <a:gd name="T42" fmla="*/ 2471 w 3990"/>
              <a:gd name="T43" fmla="*/ 456 h 543"/>
              <a:gd name="T44" fmla="*/ 2110 w 3990"/>
              <a:gd name="T45" fmla="*/ 526 h 543"/>
              <a:gd name="T46" fmla="*/ 1624 w 3990"/>
              <a:gd name="T47" fmla="*/ 526 h 543"/>
              <a:gd name="T48" fmla="*/ 1133 w 3990"/>
              <a:gd name="T49" fmla="*/ 531 h 543"/>
              <a:gd name="T50" fmla="*/ 706 w 3990"/>
              <a:gd name="T51" fmla="*/ 516 h 543"/>
              <a:gd name="T52" fmla="*/ 468 w 3990"/>
              <a:gd name="T53" fmla="*/ 416 h 543"/>
              <a:gd name="T54" fmla="*/ 255 w 3990"/>
              <a:gd name="T55" fmla="*/ 511 h 543"/>
              <a:gd name="T56" fmla="*/ 22 w 3990"/>
              <a:gd name="T57" fmla="*/ 407 h 543"/>
              <a:gd name="T58" fmla="*/ 37 w 3990"/>
              <a:gd name="T59" fmla="*/ 164 h 543"/>
              <a:gd name="T60" fmla="*/ 191 w 3990"/>
              <a:gd name="T61" fmla="*/ 45 h 543"/>
              <a:gd name="T62" fmla="*/ 334 w 3990"/>
              <a:gd name="T63" fmla="*/ 0 h 543"/>
              <a:gd name="T64" fmla="*/ 463 w 3990"/>
              <a:gd name="T65" fmla="*/ 54 h 543"/>
              <a:gd name="T66" fmla="*/ 533 w 3990"/>
              <a:gd name="T67" fmla="*/ 188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990" h="543">
                <a:moveTo>
                  <a:pt x="533" y="188"/>
                </a:moveTo>
                <a:cubicBezTo>
                  <a:pt x="544" y="207"/>
                  <a:pt x="575" y="225"/>
                  <a:pt x="597" y="233"/>
                </a:cubicBezTo>
                <a:cubicBezTo>
                  <a:pt x="619" y="241"/>
                  <a:pt x="645" y="242"/>
                  <a:pt x="667" y="238"/>
                </a:cubicBezTo>
                <a:cubicBezTo>
                  <a:pt x="689" y="234"/>
                  <a:pt x="714" y="221"/>
                  <a:pt x="731" y="208"/>
                </a:cubicBezTo>
                <a:cubicBezTo>
                  <a:pt x="748" y="195"/>
                  <a:pt x="750" y="180"/>
                  <a:pt x="771" y="159"/>
                </a:cubicBezTo>
                <a:cubicBezTo>
                  <a:pt x="792" y="138"/>
                  <a:pt x="826" y="101"/>
                  <a:pt x="860" y="79"/>
                </a:cubicBezTo>
                <a:cubicBezTo>
                  <a:pt x="894" y="57"/>
                  <a:pt x="911" y="38"/>
                  <a:pt x="974" y="25"/>
                </a:cubicBezTo>
                <a:cubicBezTo>
                  <a:pt x="1037" y="12"/>
                  <a:pt x="1178" y="0"/>
                  <a:pt x="1237" y="0"/>
                </a:cubicBezTo>
                <a:cubicBezTo>
                  <a:pt x="1296" y="0"/>
                  <a:pt x="1296" y="17"/>
                  <a:pt x="1326" y="25"/>
                </a:cubicBezTo>
                <a:cubicBezTo>
                  <a:pt x="1356" y="33"/>
                  <a:pt x="1388" y="44"/>
                  <a:pt x="1415" y="50"/>
                </a:cubicBezTo>
                <a:cubicBezTo>
                  <a:pt x="1442" y="56"/>
                  <a:pt x="1457" y="57"/>
                  <a:pt x="1490" y="59"/>
                </a:cubicBezTo>
                <a:cubicBezTo>
                  <a:pt x="1523" y="61"/>
                  <a:pt x="1560" y="65"/>
                  <a:pt x="1614" y="64"/>
                </a:cubicBezTo>
                <a:cubicBezTo>
                  <a:pt x="1668" y="63"/>
                  <a:pt x="1760" y="53"/>
                  <a:pt x="1817" y="54"/>
                </a:cubicBezTo>
                <a:cubicBezTo>
                  <a:pt x="1874" y="55"/>
                  <a:pt x="1917" y="62"/>
                  <a:pt x="1956" y="69"/>
                </a:cubicBezTo>
                <a:cubicBezTo>
                  <a:pt x="1995" y="76"/>
                  <a:pt x="2011" y="89"/>
                  <a:pt x="2050" y="99"/>
                </a:cubicBezTo>
                <a:cubicBezTo>
                  <a:pt x="2089" y="109"/>
                  <a:pt x="2140" y="119"/>
                  <a:pt x="2189" y="129"/>
                </a:cubicBezTo>
                <a:cubicBezTo>
                  <a:pt x="2238" y="139"/>
                  <a:pt x="2298" y="153"/>
                  <a:pt x="2343" y="159"/>
                </a:cubicBezTo>
                <a:cubicBezTo>
                  <a:pt x="2388" y="165"/>
                  <a:pt x="2419" y="164"/>
                  <a:pt x="2462" y="164"/>
                </a:cubicBezTo>
                <a:cubicBezTo>
                  <a:pt x="2505" y="164"/>
                  <a:pt x="2551" y="154"/>
                  <a:pt x="2600" y="159"/>
                </a:cubicBezTo>
                <a:cubicBezTo>
                  <a:pt x="2649" y="164"/>
                  <a:pt x="2710" y="184"/>
                  <a:pt x="2754" y="193"/>
                </a:cubicBezTo>
                <a:cubicBezTo>
                  <a:pt x="2798" y="202"/>
                  <a:pt x="2818" y="196"/>
                  <a:pt x="2863" y="213"/>
                </a:cubicBezTo>
                <a:cubicBezTo>
                  <a:pt x="2908" y="230"/>
                  <a:pt x="2974" y="281"/>
                  <a:pt x="3022" y="297"/>
                </a:cubicBezTo>
                <a:cubicBezTo>
                  <a:pt x="3070" y="313"/>
                  <a:pt x="3096" y="301"/>
                  <a:pt x="3151" y="307"/>
                </a:cubicBezTo>
                <a:cubicBezTo>
                  <a:pt x="3206" y="313"/>
                  <a:pt x="3298" y="328"/>
                  <a:pt x="3349" y="332"/>
                </a:cubicBezTo>
                <a:cubicBezTo>
                  <a:pt x="3400" y="336"/>
                  <a:pt x="3413" y="332"/>
                  <a:pt x="3458" y="332"/>
                </a:cubicBezTo>
                <a:cubicBezTo>
                  <a:pt x="3503" y="332"/>
                  <a:pt x="3575" y="329"/>
                  <a:pt x="3617" y="332"/>
                </a:cubicBezTo>
                <a:cubicBezTo>
                  <a:pt x="3659" y="335"/>
                  <a:pt x="3678" y="359"/>
                  <a:pt x="3711" y="352"/>
                </a:cubicBezTo>
                <a:cubicBezTo>
                  <a:pt x="3744" y="345"/>
                  <a:pt x="3786" y="320"/>
                  <a:pt x="3815" y="292"/>
                </a:cubicBezTo>
                <a:cubicBezTo>
                  <a:pt x="3844" y="264"/>
                  <a:pt x="3863" y="213"/>
                  <a:pt x="3885" y="183"/>
                </a:cubicBezTo>
                <a:cubicBezTo>
                  <a:pt x="3907" y="153"/>
                  <a:pt x="3932" y="133"/>
                  <a:pt x="3949" y="109"/>
                </a:cubicBezTo>
                <a:cubicBezTo>
                  <a:pt x="3966" y="85"/>
                  <a:pt x="3988" y="19"/>
                  <a:pt x="3989" y="40"/>
                </a:cubicBezTo>
                <a:cubicBezTo>
                  <a:pt x="3990" y="61"/>
                  <a:pt x="3964" y="185"/>
                  <a:pt x="3954" y="233"/>
                </a:cubicBezTo>
                <a:cubicBezTo>
                  <a:pt x="3944" y="281"/>
                  <a:pt x="3936" y="298"/>
                  <a:pt x="3929" y="327"/>
                </a:cubicBezTo>
                <a:cubicBezTo>
                  <a:pt x="3922" y="356"/>
                  <a:pt x="3915" y="382"/>
                  <a:pt x="3909" y="407"/>
                </a:cubicBezTo>
                <a:cubicBezTo>
                  <a:pt x="3903" y="432"/>
                  <a:pt x="3904" y="463"/>
                  <a:pt x="3895" y="476"/>
                </a:cubicBezTo>
                <a:cubicBezTo>
                  <a:pt x="3886" y="489"/>
                  <a:pt x="3881" y="489"/>
                  <a:pt x="3855" y="486"/>
                </a:cubicBezTo>
                <a:cubicBezTo>
                  <a:pt x="3829" y="483"/>
                  <a:pt x="3787" y="456"/>
                  <a:pt x="3741" y="456"/>
                </a:cubicBezTo>
                <a:cubicBezTo>
                  <a:pt x="3695" y="456"/>
                  <a:pt x="3643" y="481"/>
                  <a:pt x="3577" y="486"/>
                </a:cubicBezTo>
                <a:cubicBezTo>
                  <a:pt x="3511" y="491"/>
                  <a:pt x="3422" y="484"/>
                  <a:pt x="3344" y="486"/>
                </a:cubicBezTo>
                <a:cubicBezTo>
                  <a:pt x="3266" y="488"/>
                  <a:pt x="3184" y="493"/>
                  <a:pt x="3111" y="496"/>
                </a:cubicBezTo>
                <a:cubicBezTo>
                  <a:pt x="3038" y="499"/>
                  <a:pt x="2969" y="507"/>
                  <a:pt x="2903" y="506"/>
                </a:cubicBezTo>
                <a:cubicBezTo>
                  <a:pt x="2837" y="505"/>
                  <a:pt x="2761" y="493"/>
                  <a:pt x="2714" y="491"/>
                </a:cubicBezTo>
                <a:cubicBezTo>
                  <a:pt x="2667" y="489"/>
                  <a:pt x="2660" y="502"/>
                  <a:pt x="2620" y="496"/>
                </a:cubicBezTo>
                <a:cubicBezTo>
                  <a:pt x="2580" y="490"/>
                  <a:pt x="2529" y="454"/>
                  <a:pt x="2471" y="456"/>
                </a:cubicBezTo>
                <a:cubicBezTo>
                  <a:pt x="2413" y="458"/>
                  <a:pt x="2333" y="499"/>
                  <a:pt x="2273" y="511"/>
                </a:cubicBezTo>
                <a:cubicBezTo>
                  <a:pt x="2213" y="523"/>
                  <a:pt x="2172" y="523"/>
                  <a:pt x="2110" y="526"/>
                </a:cubicBezTo>
                <a:cubicBezTo>
                  <a:pt x="2048" y="529"/>
                  <a:pt x="1982" y="531"/>
                  <a:pt x="1901" y="531"/>
                </a:cubicBezTo>
                <a:cubicBezTo>
                  <a:pt x="1820" y="531"/>
                  <a:pt x="1702" y="529"/>
                  <a:pt x="1624" y="526"/>
                </a:cubicBezTo>
                <a:cubicBezTo>
                  <a:pt x="1546" y="523"/>
                  <a:pt x="1517" y="510"/>
                  <a:pt x="1435" y="511"/>
                </a:cubicBezTo>
                <a:cubicBezTo>
                  <a:pt x="1353" y="512"/>
                  <a:pt x="1223" y="532"/>
                  <a:pt x="1133" y="531"/>
                </a:cubicBezTo>
                <a:cubicBezTo>
                  <a:pt x="1043" y="530"/>
                  <a:pt x="966" y="508"/>
                  <a:pt x="895" y="506"/>
                </a:cubicBezTo>
                <a:cubicBezTo>
                  <a:pt x="824" y="504"/>
                  <a:pt x="758" y="524"/>
                  <a:pt x="706" y="516"/>
                </a:cubicBezTo>
                <a:cubicBezTo>
                  <a:pt x="654" y="508"/>
                  <a:pt x="622" y="473"/>
                  <a:pt x="582" y="456"/>
                </a:cubicBezTo>
                <a:cubicBezTo>
                  <a:pt x="542" y="439"/>
                  <a:pt x="501" y="412"/>
                  <a:pt x="468" y="416"/>
                </a:cubicBezTo>
                <a:cubicBezTo>
                  <a:pt x="435" y="420"/>
                  <a:pt x="419" y="465"/>
                  <a:pt x="384" y="481"/>
                </a:cubicBezTo>
                <a:cubicBezTo>
                  <a:pt x="349" y="497"/>
                  <a:pt x="303" y="504"/>
                  <a:pt x="255" y="511"/>
                </a:cubicBezTo>
                <a:cubicBezTo>
                  <a:pt x="207" y="518"/>
                  <a:pt x="135" y="543"/>
                  <a:pt x="96" y="526"/>
                </a:cubicBezTo>
                <a:cubicBezTo>
                  <a:pt x="57" y="509"/>
                  <a:pt x="38" y="447"/>
                  <a:pt x="22" y="407"/>
                </a:cubicBezTo>
                <a:cubicBezTo>
                  <a:pt x="6" y="367"/>
                  <a:pt x="0" y="328"/>
                  <a:pt x="2" y="288"/>
                </a:cubicBezTo>
                <a:cubicBezTo>
                  <a:pt x="4" y="248"/>
                  <a:pt x="19" y="198"/>
                  <a:pt x="37" y="164"/>
                </a:cubicBezTo>
                <a:cubicBezTo>
                  <a:pt x="55" y="130"/>
                  <a:pt x="85" y="104"/>
                  <a:pt x="111" y="84"/>
                </a:cubicBezTo>
                <a:cubicBezTo>
                  <a:pt x="137" y="64"/>
                  <a:pt x="166" y="49"/>
                  <a:pt x="191" y="45"/>
                </a:cubicBezTo>
                <a:cubicBezTo>
                  <a:pt x="216" y="41"/>
                  <a:pt x="236" y="66"/>
                  <a:pt x="260" y="59"/>
                </a:cubicBezTo>
                <a:cubicBezTo>
                  <a:pt x="284" y="52"/>
                  <a:pt x="317" y="0"/>
                  <a:pt x="334" y="0"/>
                </a:cubicBezTo>
                <a:cubicBezTo>
                  <a:pt x="351" y="0"/>
                  <a:pt x="343" y="50"/>
                  <a:pt x="364" y="59"/>
                </a:cubicBezTo>
                <a:cubicBezTo>
                  <a:pt x="385" y="68"/>
                  <a:pt x="435" y="44"/>
                  <a:pt x="463" y="54"/>
                </a:cubicBezTo>
                <a:cubicBezTo>
                  <a:pt x="491" y="64"/>
                  <a:pt x="519" y="96"/>
                  <a:pt x="533" y="119"/>
                </a:cubicBezTo>
                <a:cubicBezTo>
                  <a:pt x="547" y="142"/>
                  <a:pt x="522" y="169"/>
                  <a:pt x="533" y="188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8100" dir="162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334"/>
          <p:cNvSpPr>
            <a:spLocks noChangeAspect="1"/>
          </p:cNvSpPr>
          <p:nvPr/>
        </p:nvSpPr>
        <p:spPr bwMode="auto">
          <a:xfrm flipH="1">
            <a:off x="3662190" y="3446059"/>
            <a:ext cx="583367" cy="111526"/>
          </a:xfrm>
          <a:custGeom>
            <a:avLst/>
            <a:gdLst>
              <a:gd name="T0" fmla="*/ 0 w 1323"/>
              <a:gd name="T1" fmla="*/ 26 h 229"/>
              <a:gd name="T2" fmla="*/ 54 w 1323"/>
              <a:gd name="T3" fmla="*/ 1 h 229"/>
              <a:gd name="T4" fmla="*/ 133 w 1323"/>
              <a:gd name="T5" fmla="*/ 21 h 229"/>
              <a:gd name="T6" fmla="*/ 203 w 1323"/>
              <a:gd name="T7" fmla="*/ 36 h 229"/>
              <a:gd name="T8" fmla="*/ 287 w 1323"/>
              <a:gd name="T9" fmla="*/ 65 h 229"/>
              <a:gd name="T10" fmla="*/ 357 w 1323"/>
              <a:gd name="T11" fmla="*/ 75 h 229"/>
              <a:gd name="T12" fmla="*/ 446 w 1323"/>
              <a:gd name="T13" fmla="*/ 75 h 229"/>
              <a:gd name="T14" fmla="*/ 500 w 1323"/>
              <a:gd name="T15" fmla="*/ 90 h 229"/>
              <a:gd name="T16" fmla="*/ 590 w 1323"/>
              <a:gd name="T17" fmla="*/ 80 h 229"/>
              <a:gd name="T18" fmla="*/ 659 w 1323"/>
              <a:gd name="T19" fmla="*/ 100 h 229"/>
              <a:gd name="T20" fmla="*/ 728 w 1323"/>
              <a:gd name="T21" fmla="*/ 100 h 229"/>
              <a:gd name="T22" fmla="*/ 798 w 1323"/>
              <a:gd name="T23" fmla="*/ 105 h 229"/>
              <a:gd name="T24" fmla="*/ 828 w 1323"/>
              <a:gd name="T25" fmla="*/ 125 h 229"/>
              <a:gd name="T26" fmla="*/ 892 w 1323"/>
              <a:gd name="T27" fmla="*/ 120 h 229"/>
              <a:gd name="T28" fmla="*/ 947 w 1323"/>
              <a:gd name="T29" fmla="*/ 135 h 229"/>
              <a:gd name="T30" fmla="*/ 1011 w 1323"/>
              <a:gd name="T31" fmla="*/ 135 h 229"/>
              <a:gd name="T32" fmla="*/ 1090 w 1323"/>
              <a:gd name="T33" fmla="*/ 140 h 229"/>
              <a:gd name="T34" fmla="*/ 1150 w 1323"/>
              <a:gd name="T35" fmla="*/ 130 h 229"/>
              <a:gd name="T36" fmla="*/ 1190 w 1323"/>
              <a:gd name="T37" fmla="*/ 150 h 229"/>
              <a:gd name="T38" fmla="*/ 1244 w 1323"/>
              <a:gd name="T39" fmla="*/ 164 h 229"/>
              <a:gd name="T40" fmla="*/ 1274 w 1323"/>
              <a:gd name="T41" fmla="*/ 184 h 229"/>
              <a:gd name="T42" fmla="*/ 1313 w 1323"/>
              <a:gd name="T43" fmla="*/ 199 h 229"/>
              <a:gd name="T44" fmla="*/ 1323 w 1323"/>
              <a:gd name="T45" fmla="*/ 229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23" h="229">
                <a:moveTo>
                  <a:pt x="0" y="26"/>
                </a:moveTo>
                <a:cubicBezTo>
                  <a:pt x="16" y="14"/>
                  <a:pt x="32" y="2"/>
                  <a:pt x="54" y="1"/>
                </a:cubicBezTo>
                <a:cubicBezTo>
                  <a:pt x="76" y="0"/>
                  <a:pt x="108" y="15"/>
                  <a:pt x="133" y="21"/>
                </a:cubicBezTo>
                <a:cubicBezTo>
                  <a:pt x="158" y="27"/>
                  <a:pt x="177" y="29"/>
                  <a:pt x="203" y="36"/>
                </a:cubicBezTo>
                <a:cubicBezTo>
                  <a:pt x="229" y="43"/>
                  <a:pt x="261" y="59"/>
                  <a:pt x="287" y="65"/>
                </a:cubicBezTo>
                <a:cubicBezTo>
                  <a:pt x="313" y="71"/>
                  <a:pt x="331" y="73"/>
                  <a:pt x="357" y="75"/>
                </a:cubicBezTo>
                <a:cubicBezTo>
                  <a:pt x="383" y="77"/>
                  <a:pt x="422" y="72"/>
                  <a:pt x="446" y="75"/>
                </a:cubicBezTo>
                <a:cubicBezTo>
                  <a:pt x="470" y="78"/>
                  <a:pt x="476" y="89"/>
                  <a:pt x="500" y="90"/>
                </a:cubicBezTo>
                <a:cubicBezTo>
                  <a:pt x="524" y="91"/>
                  <a:pt x="564" y="78"/>
                  <a:pt x="590" y="80"/>
                </a:cubicBezTo>
                <a:cubicBezTo>
                  <a:pt x="616" y="82"/>
                  <a:pt x="636" y="97"/>
                  <a:pt x="659" y="100"/>
                </a:cubicBezTo>
                <a:cubicBezTo>
                  <a:pt x="682" y="103"/>
                  <a:pt x="705" y="99"/>
                  <a:pt x="728" y="100"/>
                </a:cubicBezTo>
                <a:cubicBezTo>
                  <a:pt x="751" y="101"/>
                  <a:pt x="781" y="101"/>
                  <a:pt x="798" y="105"/>
                </a:cubicBezTo>
                <a:cubicBezTo>
                  <a:pt x="815" y="109"/>
                  <a:pt x="812" y="123"/>
                  <a:pt x="828" y="125"/>
                </a:cubicBezTo>
                <a:cubicBezTo>
                  <a:pt x="844" y="127"/>
                  <a:pt x="872" y="118"/>
                  <a:pt x="892" y="120"/>
                </a:cubicBezTo>
                <a:cubicBezTo>
                  <a:pt x="912" y="122"/>
                  <a:pt x="927" y="133"/>
                  <a:pt x="947" y="135"/>
                </a:cubicBezTo>
                <a:cubicBezTo>
                  <a:pt x="967" y="137"/>
                  <a:pt x="987" y="134"/>
                  <a:pt x="1011" y="135"/>
                </a:cubicBezTo>
                <a:cubicBezTo>
                  <a:pt x="1035" y="136"/>
                  <a:pt x="1067" y="141"/>
                  <a:pt x="1090" y="140"/>
                </a:cubicBezTo>
                <a:cubicBezTo>
                  <a:pt x="1113" y="139"/>
                  <a:pt x="1133" y="128"/>
                  <a:pt x="1150" y="130"/>
                </a:cubicBezTo>
                <a:cubicBezTo>
                  <a:pt x="1167" y="132"/>
                  <a:pt x="1174" y="144"/>
                  <a:pt x="1190" y="150"/>
                </a:cubicBezTo>
                <a:cubicBezTo>
                  <a:pt x="1206" y="156"/>
                  <a:pt x="1230" y="158"/>
                  <a:pt x="1244" y="164"/>
                </a:cubicBezTo>
                <a:cubicBezTo>
                  <a:pt x="1258" y="170"/>
                  <a:pt x="1262" y="178"/>
                  <a:pt x="1274" y="184"/>
                </a:cubicBezTo>
                <a:cubicBezTo>
                  <a:pt x="1286" y="190"/>
                  <a:pt x="1305" y="192"/>
                  <a:pt x="1313" y="199"/>
                </a:cubicBezTo>
                <a:cubicBezTo>
                  <a:pt x="1321" y="206"/>
                  <a:pt x="1322" y="217"/>
                  <a:pt x="1323" y="229"/>
                </a:cubicBezTo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335"/>
          <p:cNvSpPr>
            <a:spLocks noChangeAspect="1"/>
          </p:cNvSpPr>
          <p:nvPr/>
        </p:nvSpPr>
        <p:spPr bwMode="auto">
          <a:xfrm flipH="1">
            <a:off x="4411417" y="3417463"/>
            <a:ext cx="28596" cy="65772"/>
          </a:xfrm>
          <a:custGeom>
            <a:avLst/>
            <a:gdLst>
              <a:gd name="T0" fmla="*/ 0 w 68"/>
              <a:gd name="T1" fmla="*/ 139 h 139"/>
              <a:gd name="T2" fmla="*/ 45 w 68"/>
              <a:gd name="T3" fmla="*/ 95 h 139"/>
              <a:gd name="T4" fmla="*/ 65 w 68"/>
              <a:gd name="T5" fmla="*/ 50 h 139"/>
              <a:gd name="T6" fmla="*/ 65 w 68"/>
              <a:gd name="T7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139">
                <a:moveTo>
                  <a:pt x="0" y="139"/>
                </a:moveTo>
                <a:cubicBezTo>
                  <a:pt x="17" y="124"/>
                  <a:pt x="34" y="110"/>
                  <a:pt x="45" y="95"/>
                </a:cubicBezTo>
                <a:cubicBezTo>
                  <a:pt x="56" y="80"/>
                  <a:pt x="62" y="66"/>
                  <a:pt x="65" y="50"/>
                </a:cubicBezTo>
                <a:cubicBezTo>
                  <a:pt x="68" y="34"/>
                  <a:pt x="66" y="17"/>
                  <a:pt x="65" y="0"/>
                </a:cubicBezTo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299"/>
          <p:cNvSpPr>
            <a:spLocks noChangeAspect="1" noChangeArrowheads="1"/>
          </p:cNvSpPr>
          <p:nvPr/>
        </p:nvSpPr>
        <p:spPr bwMode="auto">
          <a:xfrm rot="16200000">
            <a:off x="1022739" y="2276465"/>
            <a:ext cx="1086665" cy="2210505"/>
          </a:xfrm>
          <a:prstGeom prst="can">
            <a:avLst>
              <a:gd name="adj" fmla="val 3506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rc 145"/>
          <p:cNvSpPr>
            <a:spLocks noChangeAspect="1"/>
          </p:cNvSpPr>
          <p:nvPr/>
        </p:nvSpPr>
        <p:spPr bwMode="auto">
          <a:xfrm flipH="1">
            <a:off x="4176926" y="3626217"/>
            <a:ext cx="137263" cy="391771"/>
          </a:xfrm>
          <a:custGeom>
            <a:avLst/>
            <a:gdLst>
              <a:gd name="G0" fmla="+- 21561 0 0"/>
              <a:gd name="G1" fmla="+- 0 0 0"/>
              <a:gd name="G2" fmla="+- 21600 0 0"/>
              <a:gd name="T0" fmla="*/ 30799 w 30799"/>
              <a:gd name="T1" fmla="*/ 19525 h 21600"/>
              <a:gd name="T2" fmla="*/ 0 w 30799"/>
              <a:gd name="T3" fmla="*/ 1297 h 21600"/>
              <a:gd name="T4" fmla="*/ 21561 w 30799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99" h="21600" fill="none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</a:path>
              <a:path w="30799" h="21600" stroke="0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  <a:lnTo>
                  <a:pt x="2156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rc 146"/>
          <p:cNvSpPr>
            <a:spLocks noChangeAspect="1"/>
          </p:cNvSpPr>
          <p:nvPr/>
        </p:nvSpPr>
        <p:spPr bwMode="auto">
          <a:xfrm flipH="1">
            <a:off x="3725102" y="3626217"/>
            <a:ext cx="140123" cy="391771"/>
          </a:xfrm>
          <a:custGeom>
            <a:avLst/>
            <a:gdLst>
              <a:gd name="G0" fmla="+- 21561 0 0"/>
              <a:gd name="G1" fmla="+- 0 0 0"/>
              <a:gd name="G2" fmla="+- 21600 0 0"/>
              <a:gd name="T0" fmla="*/ 30799 w 30799"/>
              <a:gd name="T1" fmla="*/ 19525 h 21600"/>
              <a:gd name="T2" fmla="*/ 0 w 30799"/>
              <a:gd name="T3" fmla="*/ 1297 h 21600"/>
              <a:gd name="T4" fmla="*/ 21561 w 30799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99" h="21600" fill="none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</a:path>
              <a:path w="30799" h="21600" stroke="0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  <a:lnTo>
                  <a:pt x="2156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47"/>
          <p:cNvSpPr>
            <a:spLocks noChangeAspect="1" noChangeShapeType="1"/>
          </p:cNvSpPr>
          <p:nvPr/>
        </p:nvSpPr>
        <p:spPr bwMode="auto">
          <a:xfrm flipH="1" flipV="1">
            <a:off x="3865225" y="3649094"/>
            <a:ext cx="448964" cy="286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rc 151"/>
          <p:cNvSpPr>
            <a:spLocks noChangeAspect="1"/>
          </p:cNvSpPr>
          <p:nvPr/>
        </p:nvSpPr>
        <p:spPr bwMode="auto">
          <a:xfrm flipH="1">
            <a:off x="5026240" y="3626217"/>
            <a:ext cx="137263" cy="391771"/>
          </a:xfrm>
          <a:custGeom>
            <a:avLst/>
            <a:gdLst>
              <a:gd name="G0" fmla="+- 21561 0 0"/>
              <a:gd name="G1" fmla="+- 0 0 0"/>
              <a:gd name="G2" fmla="+- 21600 0 0"/>
              <a:gd name="T0" fmla="*/ 30799 w 30799"/>
              <a:gd name="T1" fmla="*/ 19525 h 21600"/>
              <a:gd name="T2" fmla="*/ 0 w 30799"/>
              <a:gd name="T3" fmla="*/ 1297 h 21600"/>
              <a:gd name="T4" fmla="*/ 21561 w 30799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99" h="21600" fill="none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</a:path>
              <a:path w="30799" h="21600" stroke="0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  <a:lnTo>
                  <a:pt x="2156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rc 152"/>
          <p:cNvSpPr>
            <a:spLocks noChangeAspect="1"/>
          </p:cNvSpPr>
          <p:nvPr/>
        </p:nvSpPr>
        <p:spPr bwMode="auto">
          <a:xfrm flipH="1">
            <a:off x="4574416" y="3626217"/>
            <a:ext cx="140123" cy="391771"/>
          </a:xfrm>
          <a:custGeom>
            <a:avLst/>
            <a:gdLst>
              <a:gd name="G0" fmla="+- 21561 0 0"/>
              <a:gd name="G1" fmla="+- 0 0 0"/>
              <a:gd name="G2" fmla="+- 21600 0 0"/>
              <a:gd name="T0" fmla="*/ 30799 w 30799"/>
              <a:gd name="T1" fmla="*/ 19525 h 21600"/>
              <a:gd name="T2" fmla="*/ 0 w 30799"/>
              <a:gd name="T3" fmla="*/ 1297 h 21600"/>
              <a:gd name="T4" fmla="*/ 21561 w 30799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99" h="21600" fill="none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</a:path>
              <a:path w="30799" h="21600" stroke="0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  <a:lnTo>
                  <a:pt x="2156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53"/>
          <p:cNvSpPr>
            <a:spLocks noChangeAspect="1" noChangeShapeType="1"/>
          </p:cNvSpPr>
          <p:nvPr/>
        </p:nvSpPr>
        <p:spPr bwMode="auto">
          <a:xfrm flipH="1" flipV="1">
            <a:off x="4714539" y="3649094"/>
            <a:ext cx="448964" cy="286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rc 157"/>
          <p:cNvSpPr>
            <a:spLocks noChangeAspect="1"/>
          </p:cNvSpPr>
          <p:nvPr/>
        </p:nvSpPr>
        <p:spPr bwMode="auto">
          <a:xfrm flipH="1" flipV="1">
            <a:off x="4171207" y="2839815"/>
            <a:ext cx="137263" cy="391771"/>
          </a:xfrm>
          <a:custGeom>
            <a:avLst/>
            <a:gdLst>
              <a:gd name="G0" fmla="+- 21561 0 0"/>
              <a:gd name="G1" fmla="+- 0 0 0"/>
              <a:gd name="G2" fmla="+- 21600 0 0"/>
              <a:gd name="T0" fmla="*/ 30799 w 30799"/>
              <a:gd name="T1" fmla="*/ 19525 h 21600"/>
              <a:gd name="T2" fmla="*/ 0 w 30799"/>
              <a:gd name="T3" fmla="*/ 1297 h 21600"/>
              <a:gd name="T4" fmla="*/ 21561 w 30799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99" h="21600" fill="none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</a:path>
              <a:path w="30799" h="21600" stroke="0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  <a:lnTo>
                  <a:pt x="2156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rc 158"/>
          <p:cNvSpPr>
            <a:spLocks noChangeAspect="1"/>
          </p:cNvSpPr>
          <p:nvPr/>
        </p:nvSpPr>
        <p:spPr bwMode="auto">
          <a:xfrm flipH="1" flipV="1">
            <a:off x="3719383" y="2839815"/>
            <a:ext cx="140123" cy="391771"/>
          </a:xfrm>
          <a:custGeom>
            <a:avLst/>
            <a:gdLst>
              <a:gd name="G0" fmla="+- 21561 0 0"/>
              <a:gd name="G1" fmla="+- 0 0 0"/>
              <a:gd name="G2" fmla="+- 21600 0 0"/>
              <a:gd name="T0" fmla="*/ 30799 w 30799"/>
              <a:gd name="T1" fmla="*/ 19525 h 21600"/>
              <a:gd name="T2" fmla="*/ 0 w 30799"/>
              <a:gd name="T3" fmla="*/ 1297 h 21600"/>
              <a:gd name="T4" fmla="*/ 21561 w 30799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99" h="21600" fill="none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</a:path>
              <a:path w="30799" h="21600" stroke="0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  <a:lnTo>
                  <a:pt x="2156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59"/>
          <p:cNvSpPr>
            <a:spLocks noChangeAspect="1" noChangeShapeType="1"/>
          </p:cNvSpPr>
          <p:nvPr/>
        </p:nvSpPr>
        <p:spPr bwMode="auto">
          <a:xfrm flipH="1">
            <a:off x="3859505" y="3205849"/>
            <a:ext cx="448964" cy="286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rc 163"/>
          <p:cNvSpPr>
            <a:spLocks noChangeAspect="1"/>
          </p:cNvSpPr>
          <p:nvPr/>
        </p:nvSpPr>
        <p:spPr bwMode="auto">
          <a:xfrm flipH="1" flipV="1">
            <a:off x="5049117" y="2839815"/>
            <a:ext cx="140123" cy="391771"/>
          </a:xfrm>
          <a:custGeom>
            <a:avLst/>
            <a:gdLst>
              <a:gd name="G0" fmla="+- 21561 0 0"/>
              <a:gd name="G1" fmla="+- 0 0 0"/>
              <a:gd name="G2" fmla="+- 21600 0 0"/>
              <a:gd name="T0" fmla="*/ 30799 w 30799"/>
              <a:gd name="T1" fmla="*/ 19525 h 21600"/>
              <a:gd name="T2" fmla="*/ 0 w 30799"/>
              <a:gd name="T3" fmla="*/ 1297 h 21600"/>
              <a:gd name="T4" fmla="*/ 21561 w 30799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99" h="21600" fill="none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</a:path>
              <a:path w="30799" h="21600" stroke="0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  <a:lnTo>
                  <a:pt x="2156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rc 164"/>
          <p:cNvSpPr>
            <a:spLocks noChangeAspect="1"/>
          </p:cNvSpPr>
          <p:nvPr/>
        </p:nvSpPr>
        <p:spPr bwMode="auto">
          <a:xfrm flipH="1" flipV="1">
            <a:off x="4600153" y="2839815"/>
            <a:ext cx="137263" cy="391771"/>
          </a:xfrm>
          <a:custGeom>
            <a:avLst/>
            <a:gdLst>
              <a:gd name="G0" fmla="+- 21561 0 0"/>
              <a:gd name="G1" fmla="+- 0 0 0"/>
              <a:gd name="G2" fmla="+- 21600 0 0"/>
              <a:gd name="T0" fmla="*/ 30799 w 30799"/>
              <a:gd name="T1" fmla="*/ 19525 h 21600"/>
              <a:gd name="T2" fmla="*/ 0 w 30799"/>
              <a:gd name="T3" fmla="*/ 1297 h 21600"/>
              <a:gd name="T4" fmla="*/ 21561 w 30799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99" h="21600" fill="none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</a:path>
              <a:path w="30799" h="21600" stroke="0" extrusionOk="0">
                <a:moveTo>
                  <a:pt x="30798" y="19524"/>
                </a:moveTo>
                <a:cubicBezTo>
                  <a:pt x="27910" y="20891"/>
                  <a:pt x="24755" y="21600"/>
                  <a:pt x="21561" y="21600"/>
                </a:cubicBezTo>
                <a:cubicBezTo>
                  <a:pt x="10135" y="21600"/>
                  <a:pt x="686" y="12702"/>
                  <a:pt x="-1" y="1297"/>
                </a:cubicBezTo>
                <a:lnTo>
                  <a:pt x="2156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65"/>
          <p:cNvSpPr>
            <a:spLocks noChangeAspect="1" noChangeShapeType="1"/>
          </p:cNvSpPr>
          <p:nvPr/>
        </p:nvSpPr>
        <p:spPr bwMode="auto">
          <a:xfrm flipH="1">
            <a:off x="4737416" y="3205849"/>
            <a:ext cx="451824" cy="286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173"/>
          <p:cNvSpPr>
            <a:spLocks noChangeAspect="1" noChangeArrowheads="1"/>
          </p:cNvSpPr>
          <p:nvPr/>
        </p:nvSpPr>
        <p:spPr bwMode="auto">
          <a:xfrm rot="16200000">
            <a:off x="3808032" y="2316500"/>
            <a:ext cx="1089524" cy="2227662"/>
          </a:xfrm>
          <a:prstGeom prst="can">
            <a:avLst>
              <a:gd name="adj" fmla="val 3524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305"/>
          <p:cNvSpPr>
            <a:spLocks noChangeAspect="1" noChangeArrowheads="1"/>
          </p:cNvSpPr>
          <p:nvPr/>
        </p:nvSpPr>
        <p:spPr bwMode="auto">
          <a:xfrm flipH="1">
            <a:off x="3782295" y="2974218"/>
            <a:ext cx="102947" cy="1172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306"/>
          <p:cNvSpPr>
            <a:spLocks noChangeAspect="1" noChangeArrowheads="1"/>
          </p:cNvSpPr>
          <p:nvPr/>
        </p:nvSpPr>
        <p:spPr bwMode="auto">
          <a:xfrm flipH="1" flipV="1">
            <a:off x="4254136" y="2974218"/>
            <a:ext cx="102947" cy="1172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307"/>
          <p:cNvSpPr>
            <a:spLocks noChangeAspect="1" noChangeArrowheads="1"/>
          </p:cNvSpPr>
          <p:nvPr/>
        </p:nvSpPr>
        <p:spPr bwMode="auto">
          <a:xfrm flipH="1">
            <a:off x="4665925" y="2974218"/>
            <a:ext cx="102947" cy="1172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308"/>
          <p:cNvSpPr>
            <a:spLocks noChangeAspect="1" noChangeArrowheads="1"/>
          </p:cNvSpPr>
          <p:nvPr/>
        </p:nvSpPr>
        <p:spPr bwMode="auto">
          <a:xfrm flipH="1" flipV="1">
            <a:off x="5129187" y="2974218"/>
            <a:ext cx="102947" cy="1172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309"/>
          <p:cNvSpPr>
            <a:spLocks noChangeAspect="1" noChangeArrowheads="1"/>
          </p:cNvSpPr>
          <p:nvPr/>
        </p:nvSpPr>
        <p:spPr bwMode="auto">
          <a:xfrm flipH="1" flipV="1">
            <a:off x="3790874" y="3774918"/>
            <a:ext cx="102947" cy="1172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310"/>
          <p:cNvSpPr>
            <a:spLocks noChangeAspect="1" noChangeArrowheads="1"/>
          </p:cNvSpPr>
          <p:nvPr/>
        </p:nvSpPr>
        <p:spPr bwMode="auto">
          <a:xfrm flipH="1">
            <a:off x="4251277" y="3792076"/>
            <a:ext cx="102947" cy="1172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311"/>
          <p:cNvSpPr>
            <a:spLocks noChangeAspect="1" noChangeArrowheads="1"/>
          </p:cNvSpPr>
          <p:nvPr/>
        </p:nvSpPr>
        <p:spPr bwMode="auto">
          <a:xfrm flipH="1" flipV="1">
            <a:off x="4645907" y="3774918"/>
            <a:ext cx="102947" cy="1172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312"/>
          <p:cNvSpPr>
            <a:spLocks noChangeAspect="1" noChangeArrowheads="1"/>
          </p:cNvSpPr>
          <p:nvPr/>
        </p:nvSpPr>
        <p:spPr bwMode="auto">
          <a:xfrm flipH="1">
            <a:off x="5106310" y="3749181"/>
            <a:ext cx="105807" cy="11724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204"/>
          <p:cNvSpPr>
            <a:spLocks noChangeAspect="1" noChangeArrowheads="1"/>
          </p:cNvSpPr>
          <p:nvPr/>
        </p:nvSpPr>
        <p:spPr bwMode="auto">
          <a:xfrm rot="16200000">
            <a:off x="6490378" y="2276465"/>
            <a:ext cx="1086665" cy="2213364"/>
          </a:xfrm>
          <a:prstGeom prst="can">
            <a:avLst>
              <a:gd name="adj" fmla="val 3510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rc 206"/>
          <p:cNvSpPr>
            <a:spLocks noChangeAspect="1"/>
          </p:cNvSpPr>
          <p:nvPr/>
        </p:nvSpPr>
        <p:spPr bwMode="auto">
          <a:xfrm>
            <a:off x="6990815" y="3105761"/>
            <a:ext cx="51474" cy="5633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47"/>
              <a:gd name="T2" fmla="*/ 1517 w 21600"/>
              <a:gd name="T3" fmla="*/ 43147 h 43147"/>
              <a:gd name="T4" fmla="*/ 0 w 21600"/>
              <a:gd name="T5" fmla="*/ 21600 h 43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</a:path>
              <a:path w="21600" h="431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rc 207"/>
          <p:cNvSpPr>
            <a:spLocks noChangeAspect="1"/>
          </p:cNvSpPr>
          <p:nvPr/>
        </p:nvSpPr>
        <p:spPr bwMode="auto">
          <a:xfrm>
            <a:off x="6527553" y="3105761"/>
            <a:ext cx="51474" cy="5633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47"/>
              <a:gd name="T2" fmla="*/ 1517 w 21600"/>
              <a:gd name="T3" fmla="*/ 43147 h 43147"/>
              <a:gd name="T4" fmla="*/ 0 w 21600"/>
              <a:gd name="T5" fmla="*/ 21600 h 43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</a:path>
              <a:path w="21600" h="431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208"/>
          <p:cNvSpPr>
            <a:spLocks noChangeAspect="1" noChangeShapeType="1"/>
          </p:cNvSpPr>
          <p:nvPr/>
        </p:nvSpPr>
        <p:spPr bwMode="auto">
          <a:xfrm>
            <a:off x="6536132" y="3105761"/>
            <a:ext cx="4632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209"/>
          <p:cNvSpPr>
            <a:spLocks noChangeAspect="1" noChangeShapeType="1"/>
          </p:cNvSpPr>
          <p:nvPr/>
        </p:nvSpPr>
        <p:spPr bwMode="auto">
          <a:xfrm>
            <a:off x="6533272" y="3669111"/>
            <a:ext cx="4632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rc 214"/>
          <p:cNvSpPr>
            <a:spLocks noChangeAspect="1"/>
          </p:cNvSpPr>
          <p:nvPr/>
        </p:nvSpPr>
        <p:spPr bwMode="auto">
          <a:xfrm>
            <a:off x="7825831" y="3105761"/>
            <a:ext cx="51474" cy="5633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47"/>
              <a:gd name="T2" fmla="*/ 1517 w 21600"/>
              <a:gd name="T3" fmla="*/ 43147 h 43147"/>
              <a:gd name="T4" fmla="*/ 0 w 21600"/>
              <a:gd name="T5" fmla="*/ 21600 h 43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</a:path>
              <a:path w="21600" h="431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rc 215"/>
          <p:cNvSpPr>
            <a:spLocks noChangeAspect="1"/>
          </p:cNvSpPr>
          <p:nvPr/>
        </p:nvSpPr>
        <p:spPr bwMode="auto">
          <a:xfrm>
            <a:off x="7365429" y="3105761"/>
            <a:ext cx="51474" cy="5633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47"/>
              <a:gd name="T2" fmla="*/ 1517 w 21600"/>
              <a:gd name="T3" fmla="*/ 43147 h 43147"/>
              <a:gd name="T4" fmla="*/ 0 w 21600"/>
              <a:gd name="T5" fmla="*/ 21600 h 43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</a:path>
              <a:path w="21600" h="431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216"/>
          <p:cNvSpPr>
            <a:spLocks noChangeAspect="1" noChangeShapeType="1"/>
          </p:cNvSpPr>
          <p:nvPr/>
        </p:nvSpPr>
        <p:spPr bwMode="auto">
          <a:xfrm>
            <a:off x="7374007" y="3105761"/>
            <a:ext cx="4632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217"/>
          <p:cNvSpPr>
            <a:spLocks noChangeAspect="1" noChangeShapeType="1"/>
          </p:cNvSpPr>
          <p:nvPr/>
        </p:nvSpPr>
        <p:spPr bwMode="auto">
          <a:xfrm>
            <a:off x="7371148" y="3669111"/>
            <a:ext cx="46040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rc 221"/>
          <p:cNvSpPr>
            <a:spLocks noChangeAspect="1"/>
          </p:cNvSpPr>
          <p:nvPr/>
        </p:nvSpPr>
        <p:spPr bwMode="auto">
          <a:xfrm flipH="1">
            <a:off x="6438904" y="3054288"/>
            <a:ext cx="51474" cy="5633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47"/>
              <a:gd name="T2" fmla="*/ 1517 w 21600"/>
              <a:gd name="T3" fmla="*/ 43147 h 43147"/>
              <a:gd name="T4" fmla="*/ 0 w 21600"/>
              <a:gd name="T5" fmla="*/ 21600 h 43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</a:path>
              <a:path w="21600" h="431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rc 222"/>
          <p:cNvSpPr>
            <a:spLocks noChangeAspect="1"/>
          </p:cNvSpPr>
          <p:nvPr/>
        </p:nvSpPr>
        <p:spPr bwMode="auto">
          <a:xfrm flipH="1">
            <a:off x="6902166" y="3054288"/>
            <a:ext cx="51474" cy="5633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47"/>
              <a:gd name="T2" fmla="*/ 1517 w 21600"/>
              <a:gd name="T3" fmla="*/ 43147 h 43147"/>
              <a:gd name="T4" fmla="*/ 0 w 21600"/>
              <a:gd name="T5" fmla="*/ 21600 h 43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</a:path>
              <a:path w="21600" h="431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223"/>
          <p:cNvSpPr>
            <a:spLocks noChangeAspect="1" noChangeShapeType="1"/>
          </p:cNvSpPr>
          <p:nvPr/>
        </p:nvSpPr>
        <p:spPr bwMode="auto">
          <a:xfrm flipH="1">
            <a:off x="6481799" y="3054288"/>
            <a:ext cx="46326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224"/>
          <p:cNvSpPr>
            <a:spLocks noChangeAspect="1" noChangeShapeType="1"/>
          </p:cNvSpPr>
          <p:nvPr/>
        </p:nvSpPr>
        <p:spPr bwMode="auto">
          <a:xfrm flipH="1">
            <a:off x="6484658" y="3617638"/>
            <a:ext cx="46326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Arc 228"/>
          <p:cNvSpPr>
            <a:spLocks noChangeAspect="1"/>
          </p:cNvSpPr>
          <p:nvPr/>
        </p:nvSpPr>
        <p:spPr bwMode="auto">
          <a:xfrm flipH="1">
            <a:off x="7288218" y="3054288"/>
            <a:ext cx="51474" cy="5633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47"/>
              <a:gd name="T2" fmla="*/ 1517 w 21600"/>
              <a:gd name="T3" fmla="*/ 43147 h 43147"/>
              <a:gd name="T4" fmla="*/ 0 w 21600"/>
              <a:gd name="T5" fmla="*/ 21600 h 43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</a:path>
              <a:path w="21600" h="431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rc 229"/>
          <p:cNvSpPr>
            <a:spLocks noChangeAspect="1"/>
          </p:cNvSpPr>
          <p:nvPr/>
        </p:nvSpPr>
        <p:spPr bwMode="auto">
          <a:xfrm flipH="1">
            <a:off x="7751480" y="3054288"/>
            <a:ext cx="51474" cy="5633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47"/>
              <a:gd name="T2" fmla="*/ 1517 w 21600"/>
              <a:gd name="T3" fmla="*/ 43147 h 43147"/>
              <a:gd name="T4" fmla="*/ 0 w 21600"/>
              <a:gd name="T5" fmla="*/ 21600 h 43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</a:path>
              <a:path w="21600" h="431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940"/>
                  <a:pt x="12829" y="42350"/>
                  <a:pt x="1516" y="43146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230"/>
          <p:cNvSpPr>
            <a:spLocks noChangeAspect="1" noChangeShapeType="1"/>
          </p:cNvSpPr>
          <p:nvPr/>
        </p:nvSpPr>
        <p:spPr bwMode="auto">
          <a:xfrm flipH="1">
            <a:off x="7331113" y="3054288"/>
            <a:ext cx="46326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231"/>
          <p:cNvSpPr>
            <a:spLocks noChangeAspect="1" noChangeShapeType="1"/>
          </p:cNvSpPr>
          <p:nvPr/>
        </p:nvSpPr>
        <p:spPr bwMode="auto">
          <a:xfrm flipH="1">
            <a:off x="7333972" y="3617638"/>
            <a:ext cx="46326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313"/>
          <p:cNvSpPr>
            <a:spLocks noChangeAspect="1" noChangeArrowheads="1"/>
          </p:cNvSpPr>
          <p:nvPr/>
        </p:nvSpPr>
        <p:spPr bwMode="auto">
          <a:xfrm flipH="1">
            <a:off x="6527553" y="3311656"/>
            <a:ext cx="102947" cy="11438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314"/>
          <p:cNvSpPr>
            <a:spLocks noChangeAspect="1" noChangeArrowheads="1"/>
          </p:cNvSpPr>
          <p:nvPr/>
        </p:nvSpPr>
        <p:spPr bwMode="auto">
          <a:xfrm flipH="1" flipV="1">
            <a:off x="6387430" y="3311656"/>
            <a:ext cx="102947" cy="11438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315"/>
          <p:cNvSpPr>
            <a:spLocks noChangeAspect="1" noChangeArrowheads="1"/>
          </p:cNvSpPr>
          <p:nvPr/>
        </p:nvSpPr>
        <p:spPr bwMode="auto">
          <a:xfrm flipH="1" flipV="1">
            <a:off x="6985096" y="3311656"/>
            <a:ext cx="102947" cy="11438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316"/>
          <p:cNvSpPr>
            <a:spLocks noChangeAspect="1" noChangeArrowheads="1"/>
          </p:cNvSpPr>
          <p:nvPr/>
        </p:nvSpPr>
        <p:spPr bwMode="auto">
          <a:xfrm flipH="1">
            <a:off x="6850693" y="3311656"/>
            <a:ext cx="102947" cy="11438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317"/>
          <p:cNvSpPr>
            <a:spLocks noChangeAspect="1" noChangeArrowheads="1"/>
          </p:cNvSpPr>
          <p:nvPr/>
        </p:nvSpPr>
        <p:spPr bwMode="auto">
          <a:xfrm flipH="1" flipV="1">
            <a:off x="7242464" y="3311656"/>
            <a:ext cx="102947" cy="11438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AutoShape 318"/>
          <p:cNvSpPr>
            <a:spLocks noChangeAspect="1" noChangeArrowheads="1"/>
          </p:cNvSpPr>
          <p:nvPr/>
        </p:nvSpPr>
        <p:spPr bwMode="auto">
          <a:xfrm flipH="1" flipV="1">
            <a:off x="7825831" y="3311656"/>
            <a:ext cx="102947" cy="11438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AutoShape 319"/>
          <p:cNvSpPr>
            <a:spLocks noChangeAspect="1" noChangeArrowheads="1"/>
          </p:cNvSpPr>
          <p:nvPr/>
        </p:nvSpPr>
        <p:spPr bwMode="auto">
          <a:xfrm flipH="1">
            <a:off x="7365429" y="3363129"/>
            <a:ext cx="102947" cy="11438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AutoShape 320"/>
          <p:cNvSpPr>
            <a:spLocks noChangeAspect="1" noChangeArrowheads="1"/>
          </p:cNvSpPr>
          <p:nvPr/>
        </p:nvSpPr>
        <p:spPr bwMode="auto">
          <a:xfrm flipH="1">
            <a:off x="7705726" y="3363129"/>
            <a:ext cx="102947" cy="11438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292"/>
          <p:cNvSpPr txBox="1">
            <a:spLocks noChangeAspect="1" noChangeArrowheads="1"/>
          </p:cNvSpPr>
          <p:nvPr/>
        </p:nvSpPr>
        <p:spPr bwMode="auto">
          <a:xfrm>
            <a:off x="1145703" y="4252479"/>
            <a:ext cx="554771" cy="44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B</a:t>
            </a:r>
            <a:r>
              <a:rPr lang="en-US" altLang="en-US" sz="1000" baseline="-25000"/>
              <a:t>z</a:t>
            </a:r>
            <a:endParaRPr lang="en-US" altLang="en-US" sz="1000"/>
          </a:p>
        </p:txBody>
      </p:sp>
      <p:sp>
        <p:nvSpPr>
          <p:cNvPr id="56" name="Line 293"/>
          <p:cNvSpPr>
            <a:spLocks noChangeAspect="1" noChangeShapeType="1"/>
          </p:cNvSpPr>
          <p:nvPr/>
        </p:nvSpPr>
        <p:spPr bwMode="auto">
          <a:xfrm flipV="1">
            <a:off x="1651860" y="4512706"/>
            <a:ext cx="0" cy="13039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296"/>
          <p:cNvSpPr>
            <a:spLocks noChangeAspect="1" noChangeShapeType="1"/>
          </p:cNvSpPr>
          <p:nvPr/>
        </p:nvSpPr>
        <p:spPr bwMode="auto">
          <a:xfrm>
            <a:off x="596652" y="5816704"/>
            <a:ext cx="20560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323"/>
          <p:cNvSpPr txBox="1">
            <a:spLocks noChangeAspect="1" noChangeArrowheads="1"/>
          </p:cNvSpPr>
          <p:nvPr/>
        </p:nvSpPr>
        <p:spPr bwMode="auto">
          <a:xfrm>
            <a:off x="2505076" y="5820304"/>
            <a:ext cx="434666" cy="44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z</a:t>
            </a:r>
          </a:p>
        </p:txBody>
      </p:sp>
      <p:sp>
        <p:nvSpPr>
          <p:cNvPr id="59" name="Text Box 343"/>
          <p:cNvSpPr txBox="1">
            <a:spLocks noChangeAspect="1" noChangeArrowheads="1"/>
          </p:cNvSpPr>
          <p:nvPr/>
        </p:nvSpPr>
        <p:spPr bwMode="auto">
          <a:xfrm>
            <a:off x="4025365" y="4252479"/>
            <a:ext cx="3129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 smtClean="0"/>
              <a:t>B</a:t>
            </a:r>
            <a:r>
              <a:rPr lang="en-US" altLang="en-US" sz="1000" baseline="-25000" dirty="0" smtClean="0"/>
              <a:t>y</a:t>
            </a:r>
            <a:endParaRPr lang="en-US" altLang="en-US" sz="1000" dirty="0"/>
          </a:p>
        </p:txBody>
      </p:sp>
      <p:sp>
        <p:nvSpPr>
          <p:cNvPr id="60" name="Line 344"/>
          <p:cNvSpPr>
            <a:spLocks noChangeAspect="1" noChangeShapeType="1"/>
          </p:cNvSpPr>
          <p:nvPr/>
        </p:nvSpPr>
        <p:spPr bwMode="auto">
          <a:xfrm flipV="1">
            <a:off x="4531522" y="4512706"/>
            <a:ext cx="0" cy="13039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345"/>
          <p:cNvSpPr>
            <a:spLocks noChangeAspect="1" noChangeShapeType="1"/>
          </p:cNvSpPr>
          <p:nvPr/>
        </p:nvSpPr>
        <p:spPr bwMode="auto">
          <a:xfrm>
            <a:off x="3554971" y="5816704"/>
            <a:ext cx="20589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Text Box 348"/>
          <p:cNvSpPr txBox="1">
            <a:spLocks noChangeAspect="1" noChangeArrowheads="1"/>
          </p:cNvSpPr>
          <p:nvPr/>
        </p:nvSpPr>
        <p:spPr bwMode="auto">
          <a:xfrm>
            <a:off x="5393316" y="5820304"/>
            <a:ext cx="446104" cy="44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y</a:t>
            </a:r>
          </a:p>
        </p:txBody>
      </p:sp>
      <p:sp>
        <p:nvSpPr>
          <p:cNvPr id="63" name="Text Box 351"/>
          <p:cNvSpPr txBox="1">
            <a:spLocks noChangeAspect="1" noChangeArrowheads="1"/>
          </p:cNvSpPr>
          <p:nvPr/>
        </p:nvSpPr>
        <p:spPr bwMode="auto">
          <a:xfrm>
            <a:off x="6630500" y="4252479"/>
            <a:ext cx="3129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 err="1" smtClean="0"/>
              <a:t>B</a:t>
            </a:r>
            <a:r>
              <a:rPr lang="en-US" altLang="en-US" sz="1000" baseline="-25000" dirty="0" err="1" smtClean="0"/>
              <a:t>x</a:t>
            </a:r>
            <a:endParaRPr lang="en-US" altLang="en-US" sz="1000" dirty="0"/>
          </a:p>
        </p:txBody>
      </p:sp>
      <p:sp>
        <p:nvSpPr>
          <p:cNvPr id="64" name="Line 352"/>
          <p:cNvSpPr>
            <a:spLocks noChangeAspect="1" noChangeShapeType="1"/>
          </p:cNvSpPr>
          <p:nvPr/>
        </p:nvSpPr>
        <p:spPr bwMode="auto">
          <a:xfrm flipV="1">
            <a:off x="7136657" y="4512706"/>
            <a:ext cx="0" cy="13039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353"/>
          <p:cNvSpPr>
            <a:spLocks noChangeAspect="1" noChangeShapeType="1"/>
          </p:cNvSpPr>
          <p:nvPr/>
        </p:nvSpPr>
        <p:spPr bwMode="auto">
          <a:xfrm>
            <a:off x="6084308" y="5816704"/>
            <a:ext cx="20560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356"/>
          <p:cNvSpPr txBox="1">
            <a:spLocks noChangeAspect="1" noChangeArrowheads="1"/>
          </p:cNvSpPr>
          <p:nvPr/>
        </p:nvSpPr>
        <p:spPr bwMode="auto">
          <a:xfrm>
            <a:off x="7998452" y="5820304"/>
            <a:ext cx="446104" cy="44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x</a:t>
            </a:r>
          </a:p>
        </p:txBody>
      </p:sp>
      <p:sp>
        <p:nvSpPr>
          <p:cNvPr id="67" name="Line 357"/>
          <p:cNvSpPr>
            <a:spLocks noChangeAspect="1" noChangeShapeType="1"/>
          </p:cNvSpPr>
          <p:nvPr/>
        </p:nvSpPr>
        <p:spPr bwMode="auto">
          <a:xfrm flipV="1">
            <a:off x="4299891" y="1664501"/>
            <a:ext cx="0" cy="5490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358"/>
          <p:cNvSpPr>
            <a:spLocks noChangeAspect="1" noChangeShapeType="1"/>
          </p:cNvSpPr>
          <p:nvPr/>
        </p:nvSpPr>
        <p:spPr bwMode="auto">
          <a:xfrm>
            <a:off x="4299891" y="2213553"/>
            <a:ext cx="4804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359"/>
          <p:cNvSpPr>
            <a:spLocks noChangeAspect="1" noChangeShapeType="1"/>
          </p:cNvSpPr>
          <p:nvPr/>
        </p:nvSpPr>
        <p:spPr bwMode="auto">
          <a:xfrm flipH="1">
            <a:off x="3956733" y="2213553"/>
            <a:ext cx="343157" cy="2745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Text Box 360"/>
          <p:cNvSpPr txBox="1">
            <a:spLocks noChangeAspect="1" noChangeArrowheads="1"/>
          </p:cNvSpPr>
          <p:nvPr/>
        </p:nvSpPr>
        <p:spPr bwMode="auto">
          <a:xfrm>
            <a:off x="3633594" y="2322219"/>
            <a:ext cx="446104" cy="44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x</a:t>
            </a:r>
          </a:p>
        </p:txBody>
      </p:sp>
      <p:sp>
        <p:nvSpPr>
          <p:cNvPr id="71" name="Text Box 361"/>
          <p:cNvSpPr txBox="1">
            <a:spLocks noChangeAspect="1" noChangeArrowheads="1"/>
          </p:cNvSpPr>
          <p:nvPr/>
        </p:nvSpPr>
        <p:spPr bwMode="auto">
          <a:xfrm>
            <a:off x="4114014" y="1224116"/>
            <a:ext cx="446104" cy="44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y</a:t>
            </a:r>
          </a:p>
        </p:txBody>
      </p:sp>
      <p:sp>
        <p:nvSpPr>
          <p:cNvPr id="72" name="Text Box 362"/>
          <p:cNvSpPr txBox="1">
            <a:spLocks noChangeAspect="1" noChangeArrowheads="1"/>
          </p:cNvSpPr>
          <p:nvPr/>
        </p:nvSpPr>
        <p:spPr bwMode="auto">
          <a:xfrm>
            <a:off x="4794609" y="1979062"/>
            <a:ext cx="434666" cy="44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z</a:t>
            </a:r>
          </a:p>
        </p:txBody>
      </p:sp>
      <p:sp>
        <p:nvSpPr>
          <p:cNvPr id="73" name="Arc 300"/>
          <p:cNvSpPr>
            <a:spLocks noChangeAspect="1"/>
          </p:cNvSpPr>
          <p:nvPr/>
        </p:nvSpPr>
        <p:spPr bwMode="auto">
          <a:xfrm>
            <a:off x="1008441" y="2851253"/>
            <a:ext cx="205894" cy="107808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2615"/>
              <a:gd name="T2" fmla="*/ 4992 w 21600"/>
              <a:gd name="T3" fmla="*/ 42615 h 42615"/>
              <a:gd name="T4" fmla="*/ 0 w 21600"/>
              <a:gd name="T5" fmla="*/ 21600 h 42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61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</a:path>
              <a:path w="21600" h="4261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304"/>
          <p:cNvSpPr>
            <a:spLocks noChangeAspect="1" noChangeArrowheads="1"/>
          </p:cNvSpPr>
          <p:nvPr/>
        </p:nvSpPr>
        <p:spPr bwMode="auto">
          <a:xfrm flipH="1" flipV="1">
            <a:off x="1200037" y="3343112"/>
            <a:ext cx="154421" cy="168719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rc 365"/>
          <p:cNvSpPr>
            <a:spLocks noChangeAspect="1"/>
          </p:cNvSpPr>
          <p:nvPr/>
        </p:nvSpPr>
        <p:spPr bwMode="auto">
          <a:xfrm>
            <a:off x="1131405" y="2851253"/>
            <a:ext cx="205894" cy="107808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2615"/>
              <a:gd name="T2" fmla="*/ 4992 w 21600"/>
              <a:gd name="T3" fmla="*/ 42615 h 42615"/>
              <a:gd name="T4" fmla="*/ 0 w 21600"/>
              <a:gd name="T5" fmla="*/ 21600 h 42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61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</a:path>
              <a:path w="21600" h="4261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rc 366"/>
          <p:cNvSpPr>
            <a:spLocks noChangeAspect="1"/>
          </p:cNvSpPr>
          <p:nvPr/>
        </p:nvSpPr>
        <p:spPr bwMode="auto">
          <a:xfrm>
            <a:off x="1085651" y="2851253"/>
            <a:ext cx="205894" cy="107808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2615"/>
              <a:gd name="T2" fmla="*/ 4992 w 21600"/>
              <a:gd name="T3" fmla="*/ 42615 h 42615"/>
              <a:gd name="T4" fmla="*/ 0 w 21600"/>
              <a:gd name="T5" fmla="*/ 21600 h 42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61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</a:path>
              <a:path w="21600" h="4261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rc 367"/>
          <p:cNvSpPr>
            <a:spLocks noChangeAspect="1"/>
          </p:cNvSpPr>
          <p:nvPr/>
        </p:nvSpPr>
        <p:spPr bwMode="auto">
          <a:xfrm>
            <a:off x="1051335" y="2851253"/>
            <a:ext cx="205894" cy="107808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2615"/>
              <a:gd name="T2" fmla="*/ 4992 w 21600"/>
              <a:gd name="T3" fmla="*/ 42615 h 42615"/>
              <a:gd name="T4" fmla="*/ 0 w 21600"/>
              <a:gd name="T5" fmla="*/ 21600 h 42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61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</a:path>
              <a:path w="21600" h="4261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Arc 370"/>
          <p:cNvSpPr>
            <a:spLocks noChangeAspect="1"/>
          </p:cNvSpPr>
          <p:nvPr/>
        </p:nvSpPr>
        <p:spPr bwMode="auto">
          <a:xfrm flipV="1">
            <a:off x="1969281" y="2839815"/>
            <a:ext cx="205894" cy="107808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2615"/>
              <a:gd name="T2" fmla="*/ 4992 w 21600"/>
              <a:gd name="T3" fmla="*/ 42615 h 42615"/>
              <a:gd name="T4" fmla="*/ 0 w 21600"/>
              <a:gd name="T5" fmla="*/ 21600 h 42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61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</a:path>
              <a:path w="21600" h="4261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371"/>
          <p:cNvSpPr>
            <a:spLocks noChangeAspect="1" noChangeArrowheads="1"/>
          </p:cNvSpPr>
          <p:nvPr/>
        </p:nvSpPr>
        <p:spPr bwMode="auto">
          <a:xfrm flipH="1">
            <a:off x="2160877" y="3260182"/>
            <a:ext cx="154421" cy="168719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Arc 372"/>
          <p:cNvSpPr>
            <a:spLocks noChangeAspect="1"/>
          </p:cNvSpPr>
          <p:nvPr/>
        </p:nvSpPr>
        <p:spPr bwMode="auto">
          <a:xfrm flipV="1">
            <a:off x="2092246" y="2839815"/>
            <a:ext cx="205894" cy="107808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2615"/>
              <a:gd name="T2" fmla="*/ 4992 w 21600"/>
              <a:gd name="T3" fmla="*/ 42615 h 42615"/>
              <a:gd name="T4" fmla="*/ 0 w 21600"/>
              <a:gd name="T5" fmla="*/ 21600 h 42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61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</a:path>
              <a:path w="21600" h="4261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Arc 373"/>
          <p:cNvSpPr>
            <a:spLocks noChangeAspect="1"/>
          </p:cNvSpPr>
          <p:nvPr/>
        </p:nvSpPr>
        <p:spPr bwMode="auto">
          <a:xfrm flipV="1">
            <a:off x="2046491" y="2839815"/>
            <a:ext cx="205894" cy="107808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2615"/>
              <a:gd name="T2" fmla="*/ 4992 w 21600"/>
              <a:gd name="T3" fmla="*/ 42615 h 42615"/>
              <a:gd name="T4" fmla="*/ 0 w 21600"/>
              <a:gd name="T5" fmla="*/ 21600 h 42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61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</a:path>
              <a:path w="21600" h="4261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Arc 374"/>
          <p:cNvSpPr>
            <a:spLocks noChangeAspect="1"/>
          </p:cNvSpPr>
          <p:nvPr/>
        </p:nvSpPr>
        <p:spPr bwMode="auto">
          <a:xfrm flipV="1">
            <a:off x="2012176" y="2839815"/>
            <a:ext cx="205894" cy="107808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2615"/>
              <a:gd name="T2" fmla="*/ 4992 w 21600"/>
              <a:gd name="T3" fmla="*/ 42615 h 42615"/>
              <a:gd name="T4" fmla="*/ 0 w 21600"/>
              <a:gd name="T5" fmla="*/ 21600 h 42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61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</a:path>
              <a:path w="21600" h="4261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06"/>
                  <a:pt x="14727" y="40302"/>
                  <a:pt x="4992" y="42615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Freeform 388"/>
          <p:cNvSpPr>
            <a:spLocks/>
          </p:cNvSpPr>
          <p:nvPr/>
        </p:nvSpPr>
        <p:spPr bwMode="auto">
          <a:xfrm>
            <a:off x="736774" y="4870162"/>
            <a:ext cx="1724365" cy="491859"/>
          </a:xfrm>
          <a:custGeom>
            <a:avLst/>
            <a:gdLst>
              <a:gd name="T0" fmla="*/ 0 w 603"/>
              <a:gd name="T1" fmla="*/ 89 h 172"/>
              <a:gd name="T2" fmla="*/ 104 w 603"/>
              <a:gd name="T3" fmla="*/ 133 h 172"/>
              <a:gd name="T4" fmla="*/ 177 w 603"/>
              <a:gd name="T5" fmla="*/ 162 h 172"/>
              <a:gd name="T6" fmla="*/ 265 w 603"/>
              <a:gd name="T7" fmla="*/ 149 h 172"/>
              <a:gd name="T8" fmla="*/ 417 w 603"/>
              <a:gd name="T9" fmla="*/ 23 h 172"/>
              <a:gd name="T10" fmla="*/ 480 w 603"/>
              <a:gd name="T11" fmla="*/ 10 h 172"/>
              <a:gd name="T12" fmla="*/ 543 w 603"/>
              <a:gd name="T13" fmla="*/ 45 h 172"/>
              <a:gd name="T14" fmla="*/ 603 w 603"/>
              <a:gd name="T15" fmla="*/ 73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3" h="172">
                <a:moveTo>
                  <a:pt x="0" y="89"/>
                </a:moveTo>
                <a:cubicBezTo>
                  <a:pt x="37" y="105"/>
                  <a:pt x="75" y="121"/>
                  <a:pt x="104" y="133"/>
                </a:cubicBezTo>
                <a:cubicBezTo>
                  <a:pt x="133" y="145"/>
                  <a:pt x="150" y="159"/>
                  <a:pt x="177" y="162"/>
                </a:cubicBezTo>
                <a:cubicBezTo>
                  <a:pt x="204" y="165"/>
                  <a:pt x="225" y="172"/>
                  <a:pt x="265" y="149"/>
                </a:cubicBezTo>
                <a:cubicBezTo>
                  <a:pt x="305" y="126"/>
                  <a:pt x="381" y="46"/>
                  <a:pt x="417" y="23"/>
                </a:cubicBezTo>
                <a:cubicBezTo>
                  <a:pt x="453" y="0"/>
                  <a:pt x="459" y="6"/>
                  <a:pt x="480" y="10"/>
                </a:cubicBezTo>
                <a:cubicBezTo>
                  <a:pt x="501" y="14"/>
                  <a:pt x="522" y="34"/>
                  <a:pt x="543" y="45"/>
                </a:cubicBezTo>
                <a:cubicBezTo>
                  <a:pt x="564" y="56"/>
                  <a:pt x="583" y="64"/>
                  <a:pt x="603" y="73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Freeform 389"/>
          <p:cNvSpPr>
            <a:spLocks/>
          </p:cNvSpPr>
          <p:nvPr/>
        </p:nvSpPr>
        <p:spPr bwMode="auto">
          <a:xfrm>
            <a:off x="3584980" y="4873021"/>
            <a:ext cx="1724365" cy="491859"/>
          </a:xfrm>
          <a:custGeom>
            <a:avLst/>
            <a:gdLst>
              <a:gd name="T0" fmla="*/ 0 w 603"/>
              <a:gd name="T1" fmla="*/ 89 h 172"/>
              <a:gd name="T2" fmla="*/ 104 w 603"/>
              <a:gd name="T3" fmla="*/ 133 h 172"/>
              <a:gd name="T4" fmla="*/ 177 w 603"/>
              <a:gd name="T5" fmla="*/ 162 h 172"/>
              <a:gd name="T6" fmla="*/ 265 w 603"/>
              <a:gd name="T7" fmla="*/ 149 h 172"/>
              <a:gd name="T8" fmla="*/ 417 w 603"/>
              <a:gd name="T9" fmla="*/ 23 h 172"/>
              <a:gd name="T10" fmla="*/ 480 w 603"/>
              <a:gd name="T11" fmla="*/ 10 h 172"/>
              <a:gd name="T12" fmla="*/ 543 w 603"/>
              <a:gd name="T13" fmla="*/ 45 h 172"/>
              <a:gd name="T14" fmla="*/ 603 w 603"/>
              <a:gd name="T15" fmla="*/ 73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3" h="172">
                <a:moveTo>
                  <a:pt x="0" y="89"/>
                </a:moveTo>
                <a:cubicBezTo>
                  <a:pt x="37" y="105"/>
                  <a:pt x="75" y="121"/>
                  <a:pt x="104" y="133"/>
                </a:cubicBezTo>
                <a:cubicBezTo>
                  <a:pt x="133" y="145"/>
                  <a:pt x="150" y="159"/>
                  <a:pt x="177" y="162"/>
                </a:cubicBezTo>
                <a:cubicBezTo>
                  <a:pt x="204" y="165"/>
                  <a:pt x="225" y="172"/>
                  <a:pt x="265" y="149"/>
                </a:cubicBezTo>
                <a:cubicBezTo>
                  <a:pt x="305" y="126"/>
                  <a:pt x="381" y="46"/>
                  <a:pt x="417" y="23"/>
                </a:cubicBezTo>
                <a:cubicBezTo>
                  <a:pt x="453" y="0"/>
                  <a:pt x="459" y="6"/>
                  <a:pt x="480" y="10"/>
                </a:cubicBezTo>
                <a:cubicBezTo>
                  <a:pt x="501" y="14"/>
                  <a:pt x="522" y="34"/>
                  <a:pt x="543" y="45"/>
                </a:cubicBezTo>
                <a:cubicBezTo>
                  <a:pt x="564" y="56"/>
                  <a:pt x="583" y="64"/>
                  <a:pt x="603" y="73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Freeform 390"/>
          <p:cNvSpPr>
            <a:spLocks/>
          </p:cNvSpPr>
          <p:nvPr/>
        </p:nvSpPr>
        <p:spPr bwMode="auto">
          <a:xfrm>
            <a:off x="6170097" y="4895898"/>
            <a:ext cx="1724365" cy="491859"/>
          </a:xfrm>
          <a:custGeom>
            <a:avLst/>
            <a:gdLst>
              <a:gd name="T0" fmla="*/ 0 w 603"/>
              <a:gd name="T1" fmla="*/ 89 h 172"/>
              <a:gd name="T2" fmla="*/ 104 w 603"/>
              <a:gd name="T3" fmla="*/ 133 h 172"/>
              <a:gd name="T4" fmla="*/ 177 w 603"/>
              <a:gd name="T5" fmla="*/ 162 h 172"/>
              <a:gd name="T6" fmla="*/ 265 w 603"/>
              <a:gd name="T7" fmla="*/ 149 h 172"/>
              <a:gd name="T8" fmla="*/ 417 w 603"/>
              <a:gd name="T9" fmla="*/ 23 h 172"/>
              <a:gd name="T10" fmla="*/ 480 w 603"/>
              <a:gd name="T11" fmla="*/ 10 h 172"/>
              <a:gd name="T12" fmla="*/ 543 w 603"/>
              <a:gd name="T13" fmla="*/ 45 h 172"/>
              <a:gd name="T14" fmla="*/ 603 w 603"/>
              <a:gd name="T15" fmla="*/ 73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3" h="172">
                <a:moveTo>
                  <a:pt x="0" y="89"/>
                </a:moveTo>
                <a:cubicBezTo>
                  <a:pt x="37" y="105"/>
                  <a:pt x="75" y="121"/>
                  <a:pt x="104" y="133"/>
                </a:cubicBezTo>
                <a:cubicBezTo>
                  <a:pt x="133" y="145"/>
                  <a:pt x="150" y="159"/>
                  <a:pt x="177" y="162"/>
                </a:cubicBezTo>
                <a:cubicBezTo>
                  <a:pt x="204" y="165"/>
                  <a:pt x="225" y="172"/>
                  <a:pt x="265" y="149"/>
                </a:cubicBezTo>
                <a:cubicBezTo>
                  <a:pt x="305" y="126"/>
                  <a:pt x="381" y="46"/>
                  <a:pt x="417" y="23"/>
                </a:cubicBezTo>
                <a:cubicBezTo>
                  <a:pt x="453" y="0"/>
                  <a:pt x="459" y="6"/>
                  <a:pt x="480" y="10"/>
                </a:cubicBezTo>
                <a:cubicBezTo>
                  <a:pt x="501" y="14"/>
                  <a:pt x="522" y="34"/>
                  <a:pt x="543" y="45"/>
                </a:cubicBezTo>
                <a:cubicBezTo>
                  <a:pt x="564" y="56"/>
                  <a:pt x="583" y="64"/>
                  <a:pt x="603" y="73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bf135e3c8cafc22f8ce5d5c6bcff8b5d334ca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10374</TotalTime>
  <Words>702</Words>
  <Application>Microsoft Office PowerPoint</Application>
  <PresentationFormat>On-screen Show (4:3)</PresentationFormat>
  <Paragraphs>260</Paragraphs>
  <Slides>55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Blank Presentation</vt:lpstr>
      <vt:lpstr>2_Blank Presentation</vt:lpstr>
      <vt:lpstr>Equation</vt:lpstr>
      <vt:lpstr>PowerPoint Presentation</vt:lpstr>
      <vt:lpstr>PowerPoint Presentation</vt:lpstr>
      <vt:lpstr>MRI Pulse Sequences</vt:lpstr>
      <vt:lpstr>Signal Model for a 90˚ Pulse</vt:lpstr>
      <vt:lpstr>MRI System Diagram</vt:lpstr>
      <vt:lpstr>Signal Detection</vt:lpstr>
      <vt:lpstr>Superconducting Magnet</vt:lpstr>
      <vt:lpstr>Superconducting Magnet</vt:lpstr>
      <vt:lpstr>Gradient Coils</vt:lpstr>
      <vt:lpstr>Simple Idea Behind Gradient Coils</vt:lpstr>
      <vt:lpstr>Gradient Coils</vt:lpstr>
      <vt:lpstr>RF Coils</vt:lpstr>
      <vt:lpstr>Uniform B1 with Bird Cage</vt:lpstr>
      <vt:lpstr>Non-uniform B1 with Surface Coils</vt:lpstr>
      <vt:lpstr>MRI Pulse Sequences</vt:lpstr>
      <vt:lpstr>Phase &amp; Frequency Encoding (τ-&gt;t)</vt:lpstr>
      <vt:lpstr>Spin-Echo Imaging Sequence</vt:lpstr>
      <vt:lpstr>Multi-slice Imaging</vt:lpstr>
      <vt:lpstr>Gradient Echo Imaging</vt:lpstr>
      <vt:lpstr>3D Gradient Echo Imaging</vt:lpstr>
      <vt:lpstr>Echo-Planar Imaging</vt:lpstr>
      <vt:lpstr>Spiral Imaging</vt:lpstr>
      <vt:lpstr>Time-of-Flight Imaging</vt:lpstr>
      <vt:lpstr>Phase-Contrast Imaging</vt:lpstr>
      <vt:lpstr>Diffusion Weighted Imaging</vt:lpstr>
      <vt:lpstr>PowerPoint Presentation</vt:lpstr>
      <vt:lpstr>PowerPoint Presentation</vt:lpstr>
      <vt:lpstr>Spectral Imaging</vt:lpstr>
      <vt:lpstr>Spectroscopy Method 1: PRESS</vt:lpstr>
      <vt:lpstr>Spectroscopy Method 2: CSI</vt:lpstr>
      <vt:lpstr>Example Agent: Magnevist</vt:lpstr>
      <vt:lpstr>Example Imaging: Brain Tumor</vt:lpstr>
      <vt:lpstr>MRI Safety</vt:lpstr>
      <vt:lpstr>European Action</vt:lpstr>
      <vt:lpstr>MRI Pulse Sequences</vt:lpstr>
      <vt:lpstr>PowerPoint Presentation</vt:lpstr>
      <vt:lpstr>PowerPoint Presentation</vt:lpstr>
      <vt:lpstr>PowerPoint Presentation</vt:lpstr>
      <vt:lpstr>MRI Pulse Sequences</vt:lpstr>
      <vt:lpstr>PowerPoint Presentation</vt:lpstr>
      <vt:lpstr>Omni-tomography All-in-One, All-at-Once, All-of-Couplings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Motivation for SET</vt:lpstr>
      <vt:lpstr>Existing Polarizable Tracers</vt:lpstr>
      <vt:lpstr>Optical Pumping</vt:lpstr>
      <vt:lpstr>Spin Manipulation</vt:lpstr>
      <vt:lpstr>System Concept</vt:lpstr>
      <vt:lpstr>SET Data Model</vt:lpstr>
      <vt:lpstr>Whole Body Imaging</vt:lpstr>
      <vt:lpstr>PowerPoint Presentation</vt:lpstr>
    </vt:vector>
  </TitlesOfParts>
  <Company>U.Z. Leuven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Resonance Imaging</dc:title>
  <dc:creator>Paul Suetens</dc:creator>
  <cp:lastModifiedBy>Kathleen Chen</cp:lastModifiedBy>
  <cp:revision>556</cp:revision>
  <dcterms:created xsi:type="dcterms:W3CDTF">2009-02-13T14:58:07Z</dcterms:created>
  <dcterms:modified xsi:type="dcterms:W3CDTF">2018-04-10T17:08:00Z</dcterms:modified>
</cp:coreProperties>
</file>