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61" r:id="rId1"/>
    <p:sldMasterId id="2147484374" r:id="rId2"/>
  </p:sldMasterIdLst>
  <p:notesMasterIdLst>
    <p:notesMasterId r:id="rId57"/>
  </p:notesMasterIdLst>
  <p:handoutMasterIdLst>
    <p:handoutMasterId r:id="rId58"/>
  </p:handoutMasterIdLst>
  <p:sldIdLst>
    <p:sldId id="392" r:id="rId3"/>
    <p:sldId id="479" r:id="rId4"/>
    <p:sldId id="394" r:id="rId5"/>
    <p:sldId id="399" r:id="rId6"/>
    <p:sldId id="426" r:id="rId7"/>
    <p:sldId id="427" r:id="rId8"/>
    <p:sldId id="401" r:id="rId9"/>
    <p:sldId id="402" r:id="rId10"/>
    <p:sldId id="405" r:id="rId11"/>
    <p:sldId id="397" r:id="rId12"/>
    <p:sldId id="398" r:id="rId13"/>
    <p:sldId id="403" r:id="rId14"/>
    <p:sldId id="379" r:id="rId15"/>
    <p:sldId id="469" r:id="rId16"/>
    <p:sldId id="454" r:id="rId17"/>
    <p:sldId id="387" r:id="rId18"/>
    <p:sldId id="388" r:id="rId19"/>
    <p:sldId id="430" r:id="rId20"/>
    <p:sldId id="432" r:id="rId21"/>
    <p:sldId id="459" r:id="rId22"/>
    <p:sldId id="431" r:id="rId23"/>
    <p:sldId id="433" r:id="rId24"/>
    <p:sldId id="456" r:id="rId25"/>
    <p:sldId id="413" r:id="rId26"/>
    <p:sldId id="416" r:id="rId27"/>
    <p:sldId id="414" r:id="rId28"/>
    <p:sldId id="417" r:id="rId29"/>
    <p:sldId id="415" r:id="rId30"/>
    <p:sldId id="418" r:id="rId31"/>
    <p:sldId id="419" r:id="rId32"/>
    <p:sldId id="420" r:id="rId33"/>
    <p:sldId id="421" r:id="rId34"/>
    <p:sldId id="446" r:id="rId35"/>
    <p:sldId id="475" r:id="rId36"/>
    <p:sldId id="471" r:id="rId37"/>
    <p:sldId id="476" r:id="rId38"/>
    <p:sldId id="472" r:id="rId39"/>
    <p:sldId id="477" r:id="rId40"/>
    <p:sldId id="474" r:id="rId41"/>
    <p:sldId id="444" r:id="rId42"/>
    <p:sldId id="445" r:id="rId43"/>
    <p:sldId id="447" r:id="rId44"/>
    <p:sldId id="448" r:id="rId45"/>
    <p:sldId id="449" r:id="rId46"/>
    <p:sldId id="457" r:id="rId47"/>
    <p:sldId id="422" r:id="rId48"/>
    <p:sldId id="450" r:id="rId49"/>
    <p:sldId id="451" r:id="rId50"/>
    <p:sldId id="452" r:id="rId51"/>
    <p:sldId id="453" r:id="rId52"/>
    <p:sldId id="480" r:id="rId53"/>
    <p:sldId id="481" r:id="rId54"/>
    <p:sldId id="382" r:id="rId55"/>
    <p:sldId id="478" r:id="rId56"/>
  </p:sldIdLst>
  <p:sldSz cx="9144000" cy="6858000" type="screen4x3"/>
  <p:notesSz cx="7099300" cy="10234613"/>
  <p:custDataLst>
    <p:tags r:id="rId59"/>
  </p:custDataLst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99FF"/>
    <a:srgbClr val="FFFFCC"/>
    <a:srgbClr val="FFFF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7628" autoAdjust="0"/>
    <p:restoredTop sz="86410"/>
  </p:normalViewPr>
  <p:slideViewPr>
    <p:cSldViewPr snapToGrid="0">
      <p:cViewPr varScale="1">
        <p:scale>
          <a:sx n="76" d="100"/>
          <a:sy n="76" d="100"/>
        </p:scale>
        <p:origin x="237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48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1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6" Type="http://schemas.openxmlformats.org/officeDocument/2006/relationships/image" Target="../media/image76.wmf"/><Relationship Id="rId5" Type="http://schemas.openxmlformats.org/officeDocument/2006/relationships/image" Target="../media/image70.wmf"/><Relationship Id="rId4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3" Type="http://schemas.openxmlformats.org/officeDocument/2006/relationships/image" Target="../media/image79.wmf"/><Relationship Id="rId7" Type="http://schemas.openxmlformats.org/officeDocument/2006/relationships/image" Target="../media/image75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82.wmf"/><Relationship Id="rId1" Type="http://schemas.openxmlformats.org/officeDocument/2006/relationships/image" Target="../media/image84.wmf"/><Relationship Id="rId4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A7CDC7F1-5087-9E4E-8E13-3D20ABEB7C78}" type="datetimeFigureOut">
              <a:rPr lang="nl-BE"/>
              <a:pPr>
                <a:defRPr/>
              </a:pPr>
              <a:t>6/04/2018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cs typeface="+mn-cs"/>
              </a:defRPr>
            </a:lvl1pPr>
          </a:lstStyle>
          <a:p>
            <a:pPr>
              <a:defRPr/>
            </a:pPr>
            <a:fld id="{40726DDE-E5DB-324E-AF19-A41C61B64CF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9294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2F825321-4359-FB4D-A53E-5201D5DE5DCD}" type="datetimeFigureOut">
              <a:rPr lang="nl-BE"/>
              <a:pPr>
                <a:defRPr/>
              </a:pPr>
              <a:t>6/04/2018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0" tIns="49514" rIns="99030" bIns="49514" rtlCol="0" anchor="ctr"/>
          <a:lstStyle/>
          <a:p>
            <a:pPr lvl="0"/>
            <a:endParaRPr lang="nl-B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30" tIns="49514" rIns="99030" bIns="4951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l-BE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30" tIns="49514" rIns="99030" bIns="4951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30" tIns="49514" rIns="99030" bIns="4951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BDF2422F-E11D-2543-80B4-0FA64BAE35D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686132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42E5D3-627C-4511-B3F4-264A77E3CF6D}" type="slidenum">
              <a:rPr lang="en-US"/>
              <a:pPr/>
              <a:t>1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817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30534E-9FB8-46AE-8E3B-5675B268A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48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5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DA7D03F-0D9F-4D6E-A9DA-DA22B08C88F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35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D488692-0FB6-433E-9CFB-08D03A34DD8A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36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85BAD774-DDFF-4B0A-AE05-0D450AF43C76}" type="datetimeFigureOut">
              <a:rPr lang="en-US" sz="2400" smtClean="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4/6/2018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56F833A8-2DF3-4424-BA1C-F0A37C312A75}" type="slidenum">
              <a:rPr lang="en-US" sz="2400" smtClean="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38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5" name="Line 29"/>
          <p:cNvSpPr>
            <a:spLocks noChangeShapeType="1"/>
          </p:cNvSpPr>
          <p:nvPr userDrawn="1"/>
        </p:nvSpPr>
        <p:spPr bwMode="auto">
          <a:xfrm>
            <a:off x="838200" y="457200"/>
            <a:ext cx="0" cy="6096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6" name="Line 30"/>
          <p:cNvSpPr>
            <a:spLocks noChangeShapeType="1"/>
          </p:cNvSpPr>
          <p:nvPr userDrawn="1"/>
        </p:nvSpPr>
        <p:spPr bwMode="auto">
          <a:xfrm>
            <a:off x="838200" y="6553200"/>
            <a:ext cx="79248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7" name="Line 31"/>
          <p:cNvSpPr>
            <a:spLocks noChangeShapeType="1"/>
          </p:cNvSpPr>
          <p:nvPr userDrawn="1"/>
        </p:nvSpPr>
        <p:spPr bwMode="auto">
          <a:xfrm flipV="1">
            <a:off x="8763000" y="5791200"/>
            <a:ext cx="0" cy="7620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28" name="Line 32"/>
          <p:cNvSpPr>
            <a:spLocks noChangeShapeType="1"/>
          </p:cNvSpPr>
          <p:nvPr userDrawn="1"/>
        </p:nvSpPr>
        <p:spPr bwMode="auto">
          <a:xfrm flipH="1">
            <a:off x="6477000" y="5791200"/>
            <a:ext cx="2286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4131" name="Line 35"/>
          <p:cNvSpPr>
            <a:spLocks noChangeShapeType="1"/>
          </p:cNvSpPr>
          <p:nvPr userDrawn="1"/>
        </p:nvSpPr>
        <p:spPr bwMode="auto">
          <a:xfrm>
            <a:off x="838200" y="457200"/>
            <a:ext cx="1295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38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3600"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076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2551609-7012-4524-8F91-CAEC89A8DA26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93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C38EB37-9F67-488F-AFCB-318363D4DA79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580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25EC937-4EEB-42FF-9745-F8ECC712C67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03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6E09F27-08E5-47E1-9081-CDEF6FA99715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98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251E47-B223-48F4-A299-CE4A766087D6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61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</p:spPr>
        <p:txBody>
          <a:bodyPr/>
          <a:lstStyle>
            <a:lvl1pPr algn="ctr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4419600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29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BB27830-E813-4D5B-BECC-EB4E76333BE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1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8950E5CE-EF1E-495C-8D34-E9307ADFFB20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4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DA7D03F-0D9F-4D6E-A9DA-DA22B08C88FB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675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D488692-0FB6-433E-9CFB-08D03A34DD8A}" type="slidenum">
              <a:rPr lang="en-US" sz="240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05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7CB0FFF0-54BA-3647-A41C-5B9BFB72D9A1}" type="datetimeFigureOut">
              <a:rPr lang="en-US" sz="2400" smtClean="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4/6/2018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6C89A89B-94DB-104C-B520-29F91C44CDB5}" type="slidenum">
              <a:rPr lang="en-US" sz="2400" smtClean="0">
                <a:solidFill>
                  <a:srgbClr val="000000"/>
                </a:solidFill>
                <a:ea typeface="ＭＳ Ｐゴシック"/>
                <a:cs typeface="Times New Roman" pitchFamily="18" charset="0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9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42551609-7012-4524-8F91-CAEC89A8DA2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21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EC38EB37-9F67-488F-AFCB-318363D4DA79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77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325EC937-4EEB-42FF-9745-F8ECC712C67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7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26E09F27-08E5-47E1-9081-CDEF6FA99715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CC251E47-B223-48F4-A299-CE4A766087D6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6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5BB27830-E813-4D5B-BECC-EB4E76333BEB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10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9538" y="6288088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hangingPunct="0"/>
            <a:fld id="{8950E5CE-EF1E-495C-8D34-E9307ADFFB20}" type="slidenum">
              <a:rPr lang="en-US" sz="2400">
                <a:solidFill>
                  <a:srgbClr val="000000"/>
                </a:solidFill>
                <a:ea typeface="ＭＳ Ｐゴシック" pitchFamily="116" charset="-128"/>
                <a:cs typeface="+mn-cs"/>
              </a:rPr>
              <a:pPr eaLnBrk="0" hangingPunct="0"/>
              <a:t>‹#›</a:t>
            </a:fld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913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 pitchFamily="116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13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42" name="Line 18"/>
          <p:cNvSpPr>
            <a:spLocks noChangeShapeType="1"/>
          </p:cNvSpPr>
          <p:nvPr userDrawn="1"/>
        </p:nvSpPr>
        <p:spPr bwMode="auto">
          <a:xfrm>
            <a:off x="152400" y="6629400"/>
            <a:ext cx="533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3" name="Line 19"/>
          <p:cNvSpPr>
            <a:spLocks noChangeShapeType="1"/>
          </p:cNvSpPr>
          <p:nvPr userDrawn="1"/>
        </p:nvSpPr>
        <p:spPr bwMode="auto">
          <a:xfrm flipV="1">
            <a:off x="152400" y="6400800"/>
            <a:ext cx="0" cy="2286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  <p:sp>
        <p:nvSpPr>
          <p:cNvPr id="1044" name="Line 20"/>
          <p:cNvSpPr>
            <a:spLocks noChangeShapeType="1"/>
          </p:cNvSpPr>
          <p:nvPr userDrawn="1"/>
        </p:nvSpPr>
        <p:spPr bwMode="auto">
          <a:xfrm>
            <a:off x="152400" y="6400800"/>
            <a:ext cx="22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>
              <a:solidFill>
                <a:srgbClr val="000000"/>
              </a:solidFill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  <p:sldLayoutId id="214748438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691638"/>
          </a:solidFill>
          <a:latin typeface="Arial" charset="0"/>
          <a:ea typeface="ＭＳ Ｐゴシック" pitchFamily="116" charset="-128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Clr>
          <a:srgbClr val="691638"/>
        </a:buClr>
        <a:buNone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C5A21"/>
        </a:buClr>
        <a:buFont typeface="Times" pitchFamily="18" charset="0"/>
        <a:buChar char="•"/>
        <a:defRPr sz="24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87ADB0"/>
        </a:buClr>
        <a:buChar char="•"/>
        <a:defRPr sz="20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chopen.com/source/html/43522/media/image3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9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image" Target="../media/image61.png"/><Relationship Id="rId10" Type="http://schemas.openxmlformats.org/officeDocument/2006/relationships/image" Target="../media/image58.wmf"/><Relationship Id="rId4" Type="http://schemas.openxmlformats.org/officeDocument/2006/relationships/image" Target="../media/image5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60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9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76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83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81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80.wmf"/><Relationship Id="rId4" Type="http://schemas.openxmlformats.org/officeDocument/2006/relationships/image" Target="../media/image77.wmf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82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2.wmf"/><Relationship Id="rId11" Type="http://schemas.openxmlformats.org/officeDocument/2006/relationships/image" Target="../media/image86.png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85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26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vpa1gqG06g" TargetMode="External"/><Relationship Id="rId2" Type="http://schemas.openxmlformats.org/officeDocument/2006/relationships/hyperlink" Target="https://www.youtube.com/watch?v=vMh11VtUA5o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S8HFHML0ac" TargetMode="External"/><Relationship Id="rId4" Type="http://schemas.openxmlformats.org/officeDocument/2006/relationships/hyperlink" Target="https://www.youtube.com/watch?v=MnlG51a4sLE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549" y="55626"/>
            <a:ext cx="1682262" cy="1600200"/>
          </a:xfrm>
          <a:prstGeom prst="rect">
            <a:avLst/>
          </a:prstGeom>
        </p:spPr>
      </p:pic>
      <p:pic>
        <p:nvPicPr>
          <p:cNvPr id="8194" name="Picture 2" descr="lgplogo2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8" y="62177"/>
            <a:ext cx="6707205" cy="127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6962"/>
            <a:ext cx="9144000" cy="196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5"/>
          <p:cNvSpPr txBox="1">
            <a:spLocks noChangeArrowheads="1"/>
          </p:cNvSpPr>
          <p:nvPr/>
        </p:nvSpPr>
        <p:spPr bwMode="auto">
          <a:xfrm>
            <a:off x="0" y="1722874"/>
            <a:ext cx="9144000" cy="339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>
                <a:solidFill>
                  <a:schemeClr val="tx1"/>
                </a:solidFill>
              </a:rPr>
              <a:t>38655 </a:t>
            </a:r>
            <a:r>
              <a:rPr lang="en-US" sz="2400" dirty="0" smtClean="0">
                <a:solidFill>
                  <a:schemeClr val="tx1"/>
                </a:solidFill>
              </a:rPr>
              <a:t>BMED-2300-02</a:t>
            </a:r>
          </a:p>
          <a:p>
            <a:pPr algn="ctr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smtClean="0">
                <a:solidFill>
                  <a:schemeClr val="tx1"/>
                </a:solidFill>
              </a:rPr>
              <a:t>Lecture 19: MRI Imaging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Ge Wang, PhD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Biomedical </a:t>
            </a:r>
            <a:r>
              <a:rPr lang="en-US" sz="2400" dirty="0">
                <a:solidFill>
                  <a:schemeClr val="tx1"/>
                </a:solidFill>
              </a:rPr>
              <a:t>Imaging </a:t>
            </a:r>
            <a:r>
              <a:rPr lang="en-US" sz="2400" dirty="0" smtClean="0">
                <a:solidFill>
                  <a:schemeClr val="tx1"/>
                </a:solidFill>
              </a:rPr>
              <a:t>Center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CBIS/BME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</a:rPr>
              <a:t>RPI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wangg6@rpi.edu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400" dirty="0" smtClean="0">
                <a:solidFill>
                  <a:schemeClr val="tx1"/>
                </a:solidFill>
              </a:rPr>
              <a:t>April 6, 2018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Visualize it!</a:t>
            </a:r>
            <a:endParaRPr lang="en-US" dirty="0"/>
          </a:p>
        </p:txBody>
      </p:sp>
      <p:pic>
        <p:nvPicPr>
          <p:cNvPr id="4098" name="Picture 2" descr="http://fmri.mchmi.com/images/fMRI2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83" y="1017222"/>
            <a:ext cx="6069833" cy="55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2400" y="676352"/>
            <a:ext cx="1691484" cy="169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3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040" y="1956619"/>
            <a:ext cx="6598849" cy="2689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T2: Spin-Echo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479" y="990600"/>
            <a:ext cx="7113041" cy="5867400"/>
          </a:xfrm>
          <a:prstGeom prst="rect">
            <a:avLst/>
          </a:prstGeom>
        </p:spPr>
      </p:pic>
      <p:pic>
        <p:nvPicPr>
          <p:cNvPr id="6" name="Picture 5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63542" y="265135"/>
            <a:ext cx="1691484" cy="169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5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Trick for Spin Echo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1066800"/>
            <a:ext cx="7649349" cy="55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2" y="107132"/>
            <a:ext cx="8839200" cy="838200"/>
          </a:xfrm>
        </p:spPr>
        <p:txBody>
          <a:bodyPr/>
          <a:lstStyle/>
          <a:p>
            <a:pPr algn="ctr"/>
            <a:r>
              <a:rPr lang="en-US" sz="4000" dirty="0" smtClean="0"/>
              <a:t>Simple Idea Behind Spin Echo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5890" y="1975962"/>
            <a:ext cx="1225083" cy="736600"/>
          </a:xfrm>
        </p:spPr>
        <p:txBody>
          <a:bodyPr/>
          <a:lstStyle/>
          <a:p>
            <a:pPr algn="ctr"/>
            <a:r>
              <a:rPr lang="en-US" sz="2000" dirty="0" smtClean="0"/>
              <a:t>Starting Point</a:t>
            </a:r>
            <a:endParaRPr lang="en-US" sz="2000" dirty="0"/>
          </a:p>
        </p:txBody>
      </p:sp>
      <p:pic>
        <p:nvPicPr>
          <p:cNvPr id="2052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8" y="1176862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8" y="1903686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798" y="2630509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94" y="1176862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86" y="1903686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37" y="2630509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4294" y="4043137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12686" y="4769960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7037" y="5496784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3798" y="4043137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3798" y="4769960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upload.wikimedia.org/wikipedia/commons/thumb/b/b0/Running_icon_-_Noun_Project_17825.svg/1024px-Running_icon_-_Noun_Project_17825.sv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3798" y="5496784"/>
            <a:ext cx="895550" cy="89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 bwMode="auto">
          <a:xfrm rot="5400000">
            <a:off x="5801835" y="3107442"/>
            <a:ext cx="812800" cy="531133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 smtClean="0">
              <a:solidFill>
                <a:srgbClr val="000000"/>
              </a:solidFill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3776132" y="4938687"/>
            <a:ext cx="812800" cy="531133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 smtClean="0">
              <a:solidFill>
                <a:srgbClr val="000000"/>
              </a:solidFill>
            </a:endParaRPr>
          </a:p>
        </p:txBody>
      </p:sp>
      <p:sp>
        <p:nvSpPr>
          <p:cNvPr id="21" name="Right Arrow 20"/>
          <p:cNvSpPr/>
          <p:nvPr/>
        </p:nvSpPr>
        <p:spPr bwMode="auto">
          <a:xfrm>
            <a:off x="3928532" y="2191204"/>
            <a:ext cx="812800" cy="531133"/>
          </a:xfrm>
          <a:prstGeom prst="right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 err="1" smtClean="0">
              <a:solidFill>
                <a:srgbClr val="000000"/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6685844" y="2138441"/>
            <a:ext cx="1628421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000" kern="0" dirty="0" smtClean="0">
                <a:solidFill>
                  <a:srgbClr val="000000"/>
                </a:solidFill>
              </a:rPr>
              <a:t>Different Mileage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6733885" y="4769960"/>
            <a:ext cx="1628421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000" kern="0" dirty="0" smtClean="0">
                <a:solidFill>
                  <a:srgbClr val="000000"/>
                </a:solidFill>
              </a:rPr>
              <a:t>Direction Change</a:t>
            </a: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 bwMode="auto">
          <a:xfrm>
            <a:off x="774220" y="4769960"/>
            <a:ext cx="1628421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2000" kern="0" dirty="0" smtClean="0">
                <a:solidFill>
                  <a:srgbClr val="000000"/>
                </a:solidFill>
              </a:rPr>
              <a:t>New Alignment</a:t>
            </a:r>
            <a:endParaRPr lang="en-US" sz="2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9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 &amp; TR Parameters</a:t>
            </a:r>
            <a:endParaRPr lang="en-US" dirty="0"/>
          </a:p>
        </p:txBody>
      </p:sp>
      <p:pic>
        <p:nvPicPr>
          <p:cNvPr id="388098" name="Picture 2" descr="Image result for spin ech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25" y="3583957"/>
            <a:ext cx="3984074" cy="30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0" name="Picture 4" descr="http://www.mriquestions.com/uploads/3/4/5/7/34572113/2994768_orig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25" y="1129682"/>
            <a:ext cx="6229149" cy="2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4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685" y="1298521"/>
            <a:ext cx="59046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Revisit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How to Model T1 &amp; T2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How to Measure T1 &amp; T2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Slice Selection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Gradient Field Along One Axis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Slice Thickness &amp; Re-phasing</a:t>
            </a: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Sampling in the k-Space</a:t>
            </a:r>
          </a:p>
          <a:p>
            <a:r>
              <a:rPr lang="en-US" sz="2800" dirty="0" smtClean="0"/>
              <a:t>	Phase Encoding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Frequency Encoding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k-Theorem</a:t>
            </a:r>
            <a:endParaRPr 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MRI Scanners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875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Processional Frequency on B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847" y="1216183"/>
            <a:ext cx="5425397" cy="2538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900" y="3018579"/>
            <a:ext cx="5423026" cy="335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60" y="1866658"/>
            <a:ext cx="2219325" cy="86677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>
            <a:off x="4010685" y="3018579"/>
            <a:ext cx="878186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010685" y="4293609"/>
            <a:ext cx="54528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630810" y="6075633"/>
            <a:ext cx="7257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31460" y="1162029"/>
            <a:ext cx="2285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/>
            <a:r>
              <a:rPr lang="en-US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P: Angular Moment</a:t>
            </a:r>
          </a:p>
          <a:p>
            <a:pPr algn="just" eaLnBrk="0" hangingPunct="0"/>
            <a:r>
              <a:rPr lang="en-US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μ: Magnetic Moment</a:t>
            </a:r>
          </a:p>
        </p:txBody>
      </p:sp>
    </p:spTree>
    <p:extLst>
      <p:ext uri="{BB962C8B-B14F-4D97-AF65-F5344CB8AC3E}">
        <p14:creationId xmlns:p14="http://schemas.microsoft.com/office/powerpoint/2010/main" val="363138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</a:rPr>
              <a:t>If You Want to Exercise More</a:t>
            </a:r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4" name="Picture 4" descr="http://hyperphysics.phy-astr.gsu.edu/hbase/mechanics/imgmech/toppr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566" y="1288526"/>
            <a:ext cx="5115034" cy="506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834" name="Picture 2" descr="Image result for angular momentum rotational inerti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3" y="3413156"/>
            <a:ext cx="4101561" cy="163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94" y="1288526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6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Gradient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990599"/>
            <a:ext cx="8840073" cy="46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Thickness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0" y="1663567"/>
            <a:ext cx="8847310" cy="4950542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3274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57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764089" y="810653"/>
          <a:ext cx="7615822" cy="5029200"/>
        </p:xfrm>
        <a:graphic>
          <a:graphicData uri="http://schemas.openxmlformats.org/drawingml/2006/table">
            <a:tbl>
              <a:tblPr firstRow="1" bandRow="1"/>
              <a:tblGrid>
                <a:gridCol w="8747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2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7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713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Topic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1/16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strike="noStrike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ntro</a:t>
                      </a:r>
                      <a:r>
                        <a:rPr lang="en-US" sz="1600" b="1" strike="noStrike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r>
                        <a:rPr lang="en-US" sz="1600" b="1" strike="noStrike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lang="en-US" sz="1600" b="1" strike="noStrike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1/19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trike="noStrike" spc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 (Basics)</a:t>
                      </a:r>
                      <a:endParaRPr lang="en-US" sz="1600" b="1" strike="noStrike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System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Convolution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Fourier Series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ouri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-3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7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r>
                        <a:rPr lang="en-US" sz="1600" b="1" spc="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1600" b="1" spc="4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 Processing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2/09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Discrete FT &amp; FFT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2/13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en-US" sz="1600" b="1" spc="-5" baseline="0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 (Homework)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2/16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2/20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600" b="1" baseline="0" dirty="0" smtClean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Class</a:t>
                      </a:r>
                      <a:endParaRPr lang="en-US" sz="1600" b="1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&amp; Performance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3/02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X-ray &amp; Radiography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Reconstruction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3/09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 Scanner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3/20</a:t>
                      </a:r>
                      <a:endParaRPr lang="en-US" sz="1600" b="1" dirty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 III (CT)</a:t>
                      </a:r>
                      <a:endParaRPr lang="en-US" sz="1600" b="1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Nuclear Physics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3/27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 &amp; SPECT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3/30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</a:t>
                      </a:r>
                      <a:r>
                        <a:rPr lang="en-US" sz="16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</a:t>
                      </a:r>
                      <a:endParaRPr lang="en-US" sz="1600" b="1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spc="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4/06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MRI III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4/13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 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4/17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Ultrasound</a:t>
                      </a:r>
                      <a:r>
                        <a:rPr lang="en-US" sz="1600" b="1" spc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4/20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</a:t>
                      </a:r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ical</a:t>
                      </a:r>
                      <a:r>
                        <a:rPr lang="en-US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Imaging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5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4/24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Machine</a:t>
                      </a:r>
                      <a:r>
                        <a:rPr lang="en-US" sz="1600" b="1" spc="-5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Learning</a:t>
                      </a:r>
                      <a:endParaRPr lang="en-US" sz="1600" b="1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4/27</a:t>
                      </a:r>
                      <a:endParaRPr lang="en-U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spc="-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xam</a:t>
                      </a:r>
                      <a:r>
                        <a:rPr lang="en-US" sz="1600" b="1" spc="-15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spc="-1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6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12" name="Title 1"/>
          <p:cNvSpPr txBox="1">
            <a:spLocks/>
          </p:cNvSpPr>
          <p:nvPr/>
        </p:nvSpPr>
        <p:spPr>
          <a:xfrm>
            <a:off x="152400" y="36790"/>
            <a:ext cx="883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BB Schedule for S18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403" y="5928390"/>
            <a:ext cx="8227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Hour: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Tue &amp; Fri 3-4 @ CBIS 3209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wangg6@rpi.edu</a:t>
            </a:r>
          </a:p>
          <a:p>
            <a:pPr eaLnBrk="0" hangingPunct="0">
              <a:defRPr/>
            </a:pP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Kathleen </a:t>
            </a:r>
            <a:r>
              <a:rPr lang="en-U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 4-5 &amp; Thurs 4-5 @ JEC 7045 </a:t>
            </a:r>
            <a:r>
              <a:rPr lang="en-U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chens18@rpi.edu</a:t>
            </a:r>
            <a:endParaRPr lang="en-U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12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Thickness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1" y="1545248"/>
            <a:ext cx="8451717" cy="44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Slice Selection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06" y="990600"/>
            <a:ext cx="7580387" cy="57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Re-phasing Gradient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2460279"/>
            <a:ext cx="7658100" cy="4397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049594"/>
            <a:ext cx="7658100" cy="150495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6383865" y="3469932"/>
            <a:ext cx="0" cy="914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oval" w="med" len="med"/>
            <a:tailEnd type="triangle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flipH="1" flipV="1">
            <a:off x="6000750" y="3758850"/>
            <a:ext cx="383119" cy="6635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6383867" y="3724275"/>
            <a:ext cx="403081" cy="6981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Arc 10"/>
          <p:cNvSpPr/>
          <p:nvPr/>
        </p:nvSpPr>
        <p:spPr bwMode="auto">
          <a:xfrm>
            <a:off x="6189132" y="4022982"/>
            <a:ext cx="389466" cy="307629"/>
          </a:xfrm>
          <a:prstGeom prst="arc">
            <a:avLst>
              <a:gd name="adj1" fmla="val 12046300"/>
              <a:gd name="adj2" fmla="val 20319226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5831939" y="3790938"/>
            <a:ext cx="992724" cy="868201"/>
          </a:xfrm>
          <a:prstGeom prst="arc">
            <a:avLst>
              <a:gd name="adj1" fmla="val 16886118"/>
              <a:gd name="adj2" fmla="val 1916279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1783" y="3403420"/>
            <a:ext cx="147251" cy="371474"/>
          </a:xfrm>
          <a:prstGeom prst="rect">
            <a:avLst/>
          </a:prstGeom>
        </p:spPr>
      </p:pic>
      <p:pic>
        <p:nvPicPr>
          <p:cNvPr id="12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92570" y="3541377"/>
            <a:ext cx="1270837" cy="12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685" y="1298521"/>
            <a:ext cx="59046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Revisit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How to Model T1 &amp; T2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How to Measure T1 &amp; T2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Slice Selection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Gradient Field Along One Axis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Slice Thickness &amp; Re-phasing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Sampling in the k-Space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	Phase Encoding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Frequency Encoding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k-Theorem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MRI Scanners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900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Encoding</a:t>
            </a:r>
            <a:endParaRPr lang="en-US" dirty="0"/>
          </a:p>
        </p:txBody>
      </p:sp>
      <p:pic>
        <p:nvPicPr>
          <p:cNvPr id="4098" name="Picture 2" descr="http://mri-q.com/uploads/3/2/7/4/3274160/9833029_ori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842" y="1277937"/>
            <a:ext cx="5715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65" y="0"/>
            <a:ext cx="8189259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3102077" y="5053781"/>
            <a:ext cx="3023420" cy="216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27631" y="5669335"/>
            <a:ext cx="1397921" cy="139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 flipV="1">
            <a:off x="2458784" y="6742881"/>
            <a:ext cx="4426589" cy="216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939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Encoding</a:t>
            </a:r>
            <a:endParaRPr lang="en-US" dirty="0"/>
          </a:p>
        </p:txBody>
      </p:sp>
      <p:pic>
        <p:nvPicPr>
          <p:cNvPr id="5122" name="Picture 2" descr="http://mri-q.com/uploads/3/2/7/4/3274160/2575308_orig.gif?28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65" y="1143000"/>
            <a:ext cx="4099470" cy="552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53" y="1341333"/>
            <a:ext cx="7705725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53" y="2331933"/>
            <a:ext cx="7715250" cy="43529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1820467" y="4037364"/>
            <a:ext cx="2698955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V="1">
            <a:off x="1112544" y="5668591"/>
            <a:ext cx="5579807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05" y="-186752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12655" y="414394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63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&amp; Frequency Encoding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26" y="1066800"/>
            <a:ext cx="6982747" cy="5492527"/>
          </a:xfrm>
          <a:prstGeom prst="rect">
            <a:avLst/>
          </a:prstGeom>
        </p:spPr>
      </p:pic>
      <p:pic>
        <p:nvPicPr>
          <p:cNvPr id="5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59665" y="3480473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3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Fourier Imaging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23" y="1433171"/>
            <a:ext cx="7753350" cy="114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23" y="2652371"/>
            <a:ext cx="7791450" cy="35147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 flipV="1">
            <a:off x="2277823" y="5774878"/>
            <a:ext cx="4409769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648" y="4922235"/>
            <a:ext cx="266700" cy="2190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148" y="4922234"/>
            <a:ext cx="266700" cy="21907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44905" y="-129001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3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685" y="1298521"/>
            <a:ext cx="59046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Revisit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How to Model T1 &amp; T2</a:t>
            </a:r>
          </a:p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How to Measure T1 &amp; T2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Slice Selection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Gradient Field Along One Axis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Slice Thickness &amp; Re-phasing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Sampling in the k-Space</a:t>
            </a:r>
          </a:p>
          <a:p>
            <a:r>
              <a:rPr lang="en-US" sz="2800" dirty="0" smtClean="0"/>
              <a:t>	Phase Encoding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Frequency Encoding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k-Theorem</a:t>
            </a:r>
            <a:endParaRPr 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MRI Scanners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0854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 the k-Space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1066800"/>
            <a:ext cx="78676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Coverage in the k-Space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" y="1066800"/>
            <a:ext cx="7953375" cy="5534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602658" y="2428569"/>
            <a:ext cx="1563329" cy="106188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97305" y="381874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1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&amp; Frequency Encoding (</a:t>
            </a:r>
            <a:r>
              <a:rPr lang="el-GR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-&gt;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502326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 rot="5400000">
            <a:off x="3502325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628523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rot="5400000">
            <a:off x="5628523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7652663" y="4035880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7652663" y="399052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H="1">
            <a:off x="3502326" y="5626277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rot="16200000" flipH="1">
            <a:off x="4375484" y="4462612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18900000" flipH="1">
            <a:off x="7576465" y="4540389"/>
            <a:ext cx="93269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1419526" y="4028772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>
            <a:off x="1419525" y="3983414"/>
            <a:ext cx="0" cy="186538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608691" y="5534015"/>
            <a:ext cx="184524" cy="1845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235960" y="6465451"/>
            <a:ext cx="2464907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23" name="Curved Connector 22"/>
          <p:cNvCxnSpPr>
            <a:stCxn id="21" idx="1"/>
            <a:endCxn id="20" idx="2"/>
          </p:cNvCxnSpPr>
          <p:nvPr/>
        </p:nvCxnSpPr>
        <p:spPr bwMode="auto">
          <a:xfrm rot="10800000" flipH="1">
            <a:off x="235959" y="5718539"/>
            <a:ext cx="464993" cy="884682"/>
          </a:xfrm>
          <a:prstGeom prst="curvedConnector4">
            <a:avLst>
              <a:gd name="adj1" fmla="val -49162"/>
              <a:gd name="adj2" fmla="val 57786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25" name="Title 1"/>
          <p:cNvSpPr txBox="1">
            <a:spLocks/>
          </p:cNvSpPr>
          <p:nvPr/>
        </p:nvSpPr>
        <p:spPr bwMode="auto">
          <a:xfrm>
            <a:off x="2099757" y="6114749"/>
            <a:ext cx="2123593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26" name="Curved Connector 25"/>
          <p:cNvCxnSpPr>
            <a:stCxn id="25" idx="1"/>
          </p:cNvCxnSpPr>
          <p:nvPr/>
        </p:nvCxnSpPr>
        <p:spPr bwMode="auto">
          <a:xfrm rot="10800000" flipH="1">
            <a:off x="2099757" y="5626277"/>
            <a:ext cx="1398222" cy="626242"/>
          </a:xfrm>
          <a:prstGeom prst="curvedConnector3">
            <a:avLst>
              <a:gd name="adj1" fmla="val -16349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0" name="Title 1"/>
          <p:cNvSpPr txBox="1">
            <a:spLocks/>
          </p:cNvSpPr>
          <p:nvPr/>
        </p:nvSpPr>
        <p:spPr bwMode="auto">
          <a:xfrm>
            <a:off x="4360333" y="6351817"/>
            <a:ext cx="2140731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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pe_x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31" name="Curved Connector 30"/>
          <p:cNvCxnSpPr>
            <a:stCxn id="30" idx="0"/>
          </p:cNvCxnSpPr>
          <p:nvPr/>
        </p:nvCxnSpPr>
        <p:spPr bwMode="auto">
          <a:xfrm rot="16200000" flipV="1">
            <a:off x="4421964" y="5343082"/>
            <a:ext cx="1428601" cy="58887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4" name="Title 1"/>
          <p:cNvSpPr txBox="1">
            <a:spLocks/>
          </p:cNvSpPr>
          <p:nvPr/>
        </p:nvSpPr>
        <p:spPr bwMode="auto">
          <a:xfrm>
            <a:off x="7027331" y="6109006"/>
            <a:ext cx="1964269" cy="275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x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,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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G</a:t>
            </a:r>
            <a:r>
              <a:rPr kumimoji="0" lang="en-US" sz="16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y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 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  <a:sym typeface="Symbol" panose="05050102010706020507" pitchFamily="18" charset="2"/>
              </a:rPr>
              <a:t>/2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j-cs"/>
            </a:endParaRPr>
          </a:p>
        </p:txBody>
      </p:sp>
      <p:cxnSp>
        <p:nvCxnSpPr>
          <p:cNvPr id="35" name="Curved Connector 34"/>
          <p:cNvCxnSpPr>
            <a:stCxn id="34" idx="1"/>
          </p:cNvCxnSpPr>
          <p:nvPr/>
        </p:nvCxnSpPr>
        <p:spPr bwMode="auto">
          <a:xfrm rot="10800000" flipH="1">
            <a:off x="7027331" y="4916106"/>
            <a:ext cx="620986" cy="1330670"/>
          </a:xfrm>
          <a:prstGeom prst="curvedConnector4">
            <a:avLst>
              <a:gd name="adj1" fmla="val -36812"/>
              <a:gd name="adj2" fmla="val 55177"/>
            </a:avLst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772" y="2639175"/>
            <a:ext cx="6541811" cy="1251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21" y="870164"/>
            <a:ext cx="7967355" cy="9565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979" y="1832033"/>
            <a:ext cx="5817138" cy="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Understood?  Or Confused?</a:t>
            </a:r>
            <a:endParaRPr lang="en-US" dirty="0"/>
          </a:p>
        </p:txBody>
      </p:sp>
      <p:pic>
        <p:nvPicPr>
          <p:cNvPr id="378884" name="Picture 4" descr="Image result for confused cartoon fac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" y="1928951"/>
            <a:ext cx="2531444" cy="24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86" name="Picture 6" descr="Image result for confused cartoon fac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491" y="1773387"/>
            <a:ext cx="2741997" cy="27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0146" name="Picture 2" descr="Image result for smile  carto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5" y="195376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2400" y="4919131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kern="0" dirty="0" smtClean="0">
                <a:solidFill>
                  <a:srgbClr val="FF0000"/>
                </a:solidFill>
              </a:rPr>
              <a:t>Let Me Explain Again,</a:t>
            </a:r>
          </a:p>
          <a:p>
            <a:r>
              <a:rPr lang="en-US" kern="0" dirty="0" smtClean="0">
                <a:solidFill>
                  <a:srgbClr val="FF0000"/>
                </a:solidFill>
              </a:rPr>
              <a:t>With More Details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7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Illustration of Spin Echo</a:t>
            </a:r>
            <a:endParaRPr lang="en-US" dirty="0"/>
          </a:p>
        </p:txBody>
      </p:sp>
      <p:pic>
        <p:nvPicPr>
          <p:cNvPr id="2050" name="Picture 2" descr="http://www.intechopen.com/source/html/43522/media/imag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670"/>
            <a:ext cx="8849836" cy="479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104474"/>
            <a:ext cx="759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  <a:hlinkClick r:id="rId3"/>
              </a:rPr>
              <a:t>http://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  <a:hlinkClick r:id="rId3"/>
              </a:rPr>
              <a:t>www.intechopen.com/source/html/43522/media/image3.png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16" charset="-128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16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916" y="2971800"/>
            <a:ext cx="4965100" cy="81586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186653" y="3402431"/>
            <a:ext cx="61056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r>
              <a:rPr lang="en-US" sz="2000" kern="0" dirty="0" smtClean="0">
                <a:solidFill>
                  <a:srgbClr val="FF0000"/>
                </a:solidFill>
              </a:rPr>
              <a:t>This is a highly simplified signal model.</a:t>
            </a:r>
            <a:endParaRPr lang="en-US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8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FID Signal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3" y="1130300"/>
            <a:ext cx="8786927" cy="5511800"/>
          </a:xfrm>
        </p:spPr>
      </p:pic>
    </p:spTree>
    <p:extLst>
      <p:ext uri="{BB962C8B-B14F-4D97-AF65-F5344CB8AC3E}">
        <p14:creationId xmlns:p14="http://schemas.microsoft.com/office/powerpoint/2010/main" val="40649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 &amp; TR Parameters</a:t>
            </a:r>
            <a:endParaRPr lang="en-US" dirty="0"/>
          </a:p>
        </p:txBody>
      </p:sp>
      <p:pic>
        <p:nvPicPr>
          <p:cNvPr id="388098" name="Picture 2" descr="Image result for spin ech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25" y="3583957"/>
            <a:ext cx="3984074" cy="307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8100" name="Picture 4" descr="http://www.mriquestions.com/uploads/3/4/5/7/34572113/2994768_orig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425" y="1129682"/>
            <a:ext cx="6229149" cy="231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08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Model for a 90˚ Pulse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 bwMode="auto">
          <a:xfrm>
            <a:off x="30956" y="801686"/>
            <a:ext cx="908208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31775" lvl="1" indent="0">
              <a:lnSpc>
                <a:spcPct val="150000"/>
              </a:lnSpc>
              <a:buNone/>
            </a:pPr>
            <a:r>
              <a:rPr lang="en-US" sz="1800" b="1" kern="0" dirty="0" smtClean="0"/>
              <a:t>Rotating Transverse Component of M Induces a Current in </a:t>
            </a:r>
            <a:r>
              <a:rPr lang="en-US" sz="1800" b="1" kern="0" dirty="0"/>
              <a:t>Q</a:t>
            </a:r>
            <a:r>
              <a:rPr lang="en-US" sz="1800" b="1" kern="0" dirty="0" smtClean="0"/>
              <a:t>uadrature Coils</a:t>
            </a:r>
          </a:p>
          <a:p>
            <a:pPr lvl="1">
              <a:lnSpc>
                <a:spcPct val="150000"/>
              </a:lnSpc>
            </a:pPr>
            <a:endParaRPr lang="en-US" sz="1800" b="1" kern="0" dirty="0" smtClean="0"/>
          </a:p>
          <a:p>
            <a:pPr lvl="1">
              <a:lnSpc>
                <a:spcPct val="150000"/>
              </a:lnSpc>
            </a:pPr>
            <a:endParaRPr lang="en-US" sz="1800" b="1" kern="0" dirty="0" smtClean="0"/>
          </a:p>
          <a:p>
            <a:pPr lvl="1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In the </a:t>
            </a:r>
            <a:r>
              <a:rPr lang="en-US" sz="1800" b="1" kern="0" dirty="0"/>
              <a:t>R</a:t>
            </a:r>
            <a:r>
              <a:rPr lang="en-US" sz="1800" b="1" kern="0" dirty="0" smtClean="0"/>
              <a:t>otating Frame:</a:t>
            </a:r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 smtClean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Repeated after TR:</a:t>
            </a:r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endParaRPr lang="en-US" sz="1800" b="1" kern="0" dirty="0"/>
          </a:p>
          <a:p>
            <a:pPr marL="231775" lvl="1" indent="0">
              <a:lnSpc>
                <a:spcPct val="150000"/>
              </a:lnSpc>
              <a:buFont typeface="Arial" charset="0"/>
              <a:buNone/>
            </a:pPr>
            <a:r>
              <a:rPr lang="en-US" sz="1800" b="1" kern="0" dirty="0" smtClean="0"/>
              <a:t>Total Signal:</a:t>
            </a: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/>
          </p:nvPr>
        </p:nvGraphicFramePr>
        <p:xfrm>
          <a:off x="394635" y="1282460"/>
          <a:ext cx="23622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4" name="Equation" r:id="rId3" imgW="1574640" imgH="380880" progId="Equation.DSMT4">
                  <p:embed/>
                </p:oleObj>
              </mc:Choice>
              <mc:Fallback>
                <p:oleObj name="Equation" r:id="rId3" imgW="1574640" imgH="380880" progId="Equation.DSMT4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635" y="1282460"/>
                        <a:ext cx="236220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3"/>
          <p:cNvGraphicFramePr>
            <a:graphicFrameLocks noChangeAspect="1"/>
          </p:cNvGraphicFramePr>
          <p:nvPr>
            <p:extLst/>
          </p:nvPr>
        </p:nvGraphicFramePr>
        <p:xfrm>
          <a:off x="3361146" y="1269852"/>
          <a:ext cx="23431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5" name="Equation" r:id="rId5" imgW="1562040" imgH="393480" progId="Equation.DSMT4">
                  <p:embed/>
                </p:oleObj>
              </mc:Choice>
              <mc:Fallback>
                <p:oleObj name="Equation" r:id="rId5" imgW="1562040" imgH="393480" progId="Equation.DSMT4">
                  <p:embed/>
                  <p:pic>
                    <p:nvPicPr>
                      <p:cNvPr id="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1146" y="1269852"/>
                        <a:ext cx="23431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4"/>
          <p:cNvGraphicFramePr>
            <a:graphicFrameLocks noChangeAspect="1"/>
          </p:cNvGraphicFramePr>
          <p:nvPr>
            <p:extLst/>
          </p:nvPr>
        </p:nvGraphicFramePr>
        <p:xfrm>
          <a:off x="1987662" y="2292673"/>
          <a:ext cx="31813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6" name="Equation" r:id="rId7" imgW="2120760" imgH="393480" progId="Equation.DSMT4">
                  <p:embed/>
                </p:oleObj>
              </mc:Choice>
              <mc:Fallback>
                <p:oleObj name="Equation" r:id="rId7" imgW="2120760" imgH="393480" progId="Equation.DSMT4">
                  <p:embed/>
                  <p:pic>
                    <p:nvPicPr>
                      <p:cNvPr id="2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7662" y="2292673"/>
                        <a:ext cx="318135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"/>
          <p:cNvGraphicFramePr>
            <a:graphicFrameLocks noChangeAspect="1"/>
          </p:cNvGraphicFramePr>
          <p:nvPr>
            <p:extLst/>
          </p:nvPr>
        </p:nvGraphicFramePr>
        <p:xfrm>
          <a:off x="2902062" y="3009851"/>
          <a:ext cx="135255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7" name="Equation" r:id="rId9" imgW="901440" imgH="380880" progId="Equation.DSMT4">
                  <p:embed/>
                </p:oleObj>
              </mc:Choice>
              <mc:Fallback>
                <p:oleObj name="Equation" r:id="rId9" imgW="901440" imgH="380880" progId="Equation.DSMT4">
                  <p:embed/>
                  <p:pic>
                    <p:nvPicPr>
                      <p:cNvPr id="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2062" y="3009851"/>
                        <a:ext cx="1352550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61912" y="642937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nl-BE">
              <a:ea typeface="+mn-ea"/>
              <a:cs typeface="+mn-cs"/>
            </a:endParaRPr>
          </a:p>
        </p:txBody>
      </p:sp>
      <p:graphicFrame>
        <p:nvGraphicFramePr>
          <p:cNvPr id="30" name="Object 8"/>
          <p:cNvGraphicFramePr>
            <a:graphicFrameLocks noChangeAspect="1"/>
          </p:cNvGraphicFramePr>
          <p:nvPr>
            <p:extLst/>
          </p:nvPr>
        </p:nvGraphicFramePr>
        <p:xfrm>
          <a:off x="2547267" y="3932610"/>
          <a:ext cx="217170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8" name="Equation" r:id="rId11" imgW="1447560" imgH="393480" progId="Equation.DSMT4">
                  <p:embed/>
                </p:oleObj>
              </mc:Choice>
              <mc:Fallback>
                <p:oleObj name="Equation" r:id="rId11" imgW="1447560" imgH="393480" progId="Equation.DSMT4">
                  <p:embed/>
                  <p:pic>
                    <p:nvPicPr>
                      <p:cNvPr id="3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7267" y="3932610"/>
                        <a:ext cx="2171700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9"/>
          <p:cNvGraphicFramePr>
            <a:graphicFrameLocks noChangeAspect="1"/>
          </p:cNvGraphicFramePr>
          <p:nvPr>
            <p:extLst/>
          </p:nvPr>
        </p:nvGraphicFramePr>
        <p:xfrm>
          <a:off x="1879689" y="4793701"/>
          <a:ext cx="27146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19" name="Equation" r:id="rId13" imgW="1447800" imgH="381000" progId="">
                  <p:embed/>
                </p:oleObj>
              </mc:Choice>
              <mc:Fallback>
                <p:oleObj name="Equation" r:id="rId13" imgW="1447800" imgH="381000" progId="">
                  <p:embed/>
                  <p:pic>
                    <p:nvPicPr>
                      <p:cNvPr id="3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9689" y="4793701"/>
                        <a:ext cx="2714625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ctangle 35"/>
          <p:cNvSpPr>
            <a:spLocks noChangeArrowheads="1"/>
          </p:cNvSpPr>
          <p:nvPr/>
        </p:nvSpPr>
        <p:spPr bwMode="auto">
          <a:xfrm>
            <a:off x="2547267" y="5495716"/>
            <a:ext cx="38411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Determined by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Proton Density </a:t>
            </a:r>
            <a:r>
              <a:rPr lang="el-GR" sz="1600" b="1" dirty="0" smtClean="0">
                <a:latin typeface="+mn-lt"/>
              </a:rPr>
              <a:t>ρ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latin typeface="+mn-lt"/>
              </a:rPr>
              <a:t>T</a:t>
            </a:r>
            <a:r>
              <a:rPr lang="en-US" sz="1600" b="1" baseline="-25000" dirty="0">
                <a:latin typeface="+mn-lt"/>
              </a:rPr>
              <a:t>1</a:t>
            </a:r>
            <a:r>
              <a:rPr lang="en-US" sz="1600" b="1" dirty="0">
                <a:latin typeface="+mn-lt"/>
              </a:rPr>
              <a:t>, </a:t>
            </a:r>
            <a:r>
              <a:rPr lang="en-US" sz="1600" b="1" dirty="0" smtClean="0">
                <a:latin typeface="+mn-lt"/>
              </a:rPr>
              <a:t>&amp; T</a:t>
            </a:r>
            <a:r>
              <a:rPr lang="en-US" sz="1600" b="1" baseline="-25000" dirty="0" smtClean="0">
                <a:latin typeface="+mn-lt"/>
              </a:rPr>
              <a:t>2</a:t>
            </a:r>
            <a:r>
              <a:rPr lang="en-US" sz="1600" b="1" dirty="0" smtClean="0">
                <a:latin typeface="+mn-lt"/>
              </a:rPr>
              <a:t> (Biological)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+mn-lt"/>
              </a:rPr>
              <a:t>B</a:t>
            </a:r>
            <a:r>
              <a:rPr lang="en-US" sz="1600" b="1" baseline="-25000" dirty="0" smtClean="0">
                <a:latin typeface="+mn-lt"/>
              </a:rPr>
              <a:t>0</a:t>
            </a:r>
            <a:r>
              <a:rPr lang="en-US" sz="1600" b="1" dirty="0">
                <a:latin typeface="+mn-lt"/>
              </a:rPr>
              <a:t>, TR</a:t>
            </a:r>
            <a:r>
              <a:rPr lang="en-US" sz="1600" b="1">
                <a:latin typeface="+mn-lt"/>
              </a:rPr>
              <a:t>, </a:t>
            </a:r>
            <a:r>
              <a:rPr lang="en-US" sz="1600" b="1" smtClean="0">
                <a:latin typeface="+mn-lt"/>
              </a:rPr>
              <a:t>TE, &amp; </a:t>
            </a:r>
            <a:r>
              <a:rPr lang="en-US" sz="1600" b="1" dirty="0" smtClean="0">
                <a:latin typeface="+mn-lt"/>
              </a:rPr>
              <a:t>t (Technical)</a:t>
            </a:r>
            <a:endParaRPr lang="nl-BE" sz="1600" b="1" dirty="0">
              <a:latin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09644" y="1369732"/>
            <a:ext cx="3351129" cy="2566710"/>
            <a:chOff x="5502085" y="1052613"/>
            <a:chExt cx="3351129" cy="25667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975599" y="2226475"/>
              <a:ext cx="797617" cy="423891"/>
            </a:xfrm>
            <a:prstGeom prst="rect">
              <a:avLst/>
            </a:prstGeom>
          </p:spPr>
        </p:pic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6390271" y="2147710"/>
              <a:ext cx="504918" cy="504825"/>
            </a:xfrm>
            <a:prstGeom prst="cube">
              <a:avLst>
                <a:gd name="adj" fmla="val 25000"/>
              </a:avLst>
            </a:prstGeom>
            <a:solidFill>
              <a:srgbClr val="00B0F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6618913" y="1181089"/>
              <a:ext cx="0" cy="12460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390623" y="1957210"/>
              <a:ext cx="408063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b="1" i="1" dirty="0">
                  <a:solidFill>
                    <a:srgbClr val="FF0000"/>
                  </a:solidFill>
                  <a:latin typeface="+mn-lt"/>
                </a:rPr>
                <a:t>M</a:t>
              </a:r>
              <a:endParaRPr lang="en-US" sz="2000" b="1" i="1" baseline="-250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6609388" y="2404885"/>
              <a:ext cx="13662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H="1">
              <a:off x="6199736" y="2404885"/>
              <a:ext cx="409650" cy="5143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6231433" y="2757471"/>
              <a:ext cx="351378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latin typeface="+mn-lt"/>
                </a:rPr>
                <a:t>x’</a:t>
              </a:r>
              <a:endParaRPr lang="en-US" sz="2000" i="1">
                <a:latin typeface="+mn-lt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7659430" y="2451373"/>
              <a:ext cx="351378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 dirty="0">
                  <a:latin typeface="+mn-lt"/>
                </a:rPr>
                <a:t>y’</a:t>
              </a:r>
              <a:endParaRPr lang="en-US" sz="2000" i="1" dirty="0">
                <a:latin typeface="+mn-lt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6646723" y="1052613"/>
              <a:ext cx="30008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i="1">
                  <a:latin typeface="+mn-lt"/>
                </a:rPr>
                <a:t>z</a:t>
              </a:r>
              <a:endParaRPr lang="en-US" sz="2000" i="1">
                <a:latin typeface="+mn-lt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rot="5400000" flipV="1">
              <a:off x="7171465" y="1861860"/>
              <a:ext cx="0" cy="1086049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 type="oval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  <p:sp>
          <p:nvSpPr>
            <p:cNvPr id="23" name="Text Box 29"/>
            <p:cNvSpPr txBox="1">
              <a:spLocks noChangeArrowheads="1"/>
            </p:cNvSpPr>
            <p:nvPr/>
          </p:nvSpPr>
          <p:spPr bwMode="auto">
            <a:xfrm>
              <a:off x="8010808" y="1785813"/>
              <a:ext cx="842406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2000" i="1" baseline="-25000">
                  <a:solidFill>
                    <a:srgbClr val="FF0000"/>
                  </a:solidFill>
                  <a:latin typeface="+mn-lt"/>
                </a:rPr>
                <a:t>y</a:t>
              </a:r>
              <a:r>
                <a:rPr lang="en-US" sz="2000" i="1">
                  <a:solidFill>
                    <a:srgbClr val="FF0000"/>
                  </a:solidFill>
                  <a:latin typeface="+mn-lt"/>
                </a:rPr>
                <a:t>(t)</a:t>
              </a:r>
            </a:p>
          </p:txBody>
        </p:sp>
        <p:sp>
          <p:nvSpPr>
            <p:cNvPr id="24" name="Text Box 30"/>
            <p:cNvSpPr txBox="1">
              <a:spLocks noChangeArrowheads="1"/>
            </p:cNvSpPr>
            <p:nvPr/>
          </p:nvSpPr>
          <p:spPr bwMode="auto">
            <a:xfrm>
              <a:off x="6012377" y="3222448"/>
              <a:ext cx="814538" cy="3968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 i="1" dirty="0" err="1">
                  <a:solidFill>
                    <a:srgbClr val="FF0000"/>
                  </a:solidFill>
                  <a:latin typeface="+mn-lt"/>
                </a:rPr>
                <a:t>s</a:t>
              </a:r>
              <a:r>
                <a:rPr lang="en-US" sz="2000" i="1" baseline="-25000" dirty="0" err="1">
                  <a:solidFill>
                    <a:srgbClr val="FF0000"/>
                  </a:solidFill>
                  <a:latin typeface="+mn-lt"/>
                </a:rPr>
                <a:t>x</a:t>
              </a:r>
              <a:r>
                <a:rPr lang="en-US" sz="2000" i="1" dirty="0">
                  <a:solidFill>
                    <a:srgbClr val="FF0000"/>
                  </a:solidFill>
                  <a:latin typeface="+mn-lt"/>
                </a:rPr>
                <a:t>(t)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18900000">
              <a:off x="5502085" y="3018771"/>
              <a:ext cx="797617" cy="423891"/>
            </a:xfrm>
            <a:prstGeom prst="rect">
              <a:avLst/>
            </a:prstGeom>
          </p:spPr>
        </p:pic>
        <p:sp>
          <p:nvSpPr>
            <p:cNvPr id="34" name="Line 14"/>
            <p:cNvSpPr>
              <a:spLocks noChangeShapeType="1"/>
            </p:cNvSpPr>
            <p:nvPr/>
          </p:nvSpPr>
          <p:spPr bwMode="auto">
            <a:xfrm rot="2700000" flipV="1">
              <a:off x="7032103" y="1484204"/>
              <a:ext cx="0" cy="1086049"/>
            </a:xfrm>
            <a:prstGeom prst="line">
              <a:avLst/>
            </a:prstGeom>
            <a:noFill/>
            <a:ln w="63500">
              <a:solidFill>
                <a:srgbClr val="FF0000">
                  <a:alpha val="50000"/>
                </a:srgbClr>
              </a:solidFill>
              <a:round/>
              <a:headEnd type="oval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i="1">
                <a:latin typeface="+mn-lt"/>
              </a:endParaRPr>
            </a:p>
          </p:txBody>
        </p:sp>
      </p:grpSp>
      <p:sp>
        <p:nvSpPr>
          <p:cNvPr id="35" name="Left Brace 34"/>
          <p:cNvSpPr/>
          <p:nvPr/>
        </p:nvSpPr>
        <p:spPr bwMode="auto">
          <a:xfrm rot="16200000">
            <a:off x="3193900" y="121388"/>
            <a:ext cx="429330" cy="4024478"/>
          </a:xfrm>
          <a:prstGeom prst="leftBrace">
            <a:avLst>
              <a:gd name="adj1" fmla="val 0"/>
              <a:gd name="adj2" fmla="val 50000"/>
            </a:avLst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3389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ρ</a:t>
            </a:r>
            <a:r>
              <a:rPr lang="en-US" dirty="0" smtClean="0"/>
              <a:t>-, T</a:t>
            </a:r>
            <a:r>
              <a:rPr lang="en-US" baseline="-25000" dirty="0" smtClean="0"/>
              <a:t>1</a:t>
            </a:r>
            <a:r>
              <a:rPr lang="en-US" dirty="0" smtClean="0"/>
              <a:t>- &amp; T</a:t>
            </a:r>
            <a:r>
              <a:rPr lang="en-US" baseline="-25000" dirty="0" smtClean="0"/>
              <a:t>2</a:t>
            </a:r>
            <a:r>
              <a:rPr lang="en-US" dirty="0" smtClean="0"/>
              <a:t>-weighting Illustrated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4075" y="2373211"/>
            <a:ext cx="1371600" cy="482867"/>
          </a:xfrm>
        </p:spPr>
        <p:txBody>
          <a:bodyPr/>
          <a:lstStyle/>
          <a:p>
            <a:r>
              <a:rPr lang="en-US" sz="2000" dirty="0" smtClean="0"/>
              <a:t>Short TR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235" y="990600"/>
            <a:ext cx="1285875" cy="1304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47" y="3031895"/>
            <a:ext cx="1371600" cy="135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73" y="1022967"/>
            <a:ext cx="1343025" cy="13144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820466" y="2340844"/>
            <a:ext cx="1371600" cy="48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Long TR</a:t>
            </a:r>
            <a:endParaRPr lang="en-US" sz="2000" kern="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994075" y="4595550"/>
            <a:ext cx="1371600" cy="48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Short TE</a:t>
            </a:r>
            <a:endParaRPr lang="en-US" sz="2000" kern="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20466" y="4563183"/>
            <a:ext cx="1371600" cy="482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Long TE</a:t>
            </a:r>
            <a:endParaRPr lang="en-US" sz="2000" kern="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6018110" y="2640836"/>
            <a:ext cx="416644" cy="5752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3" name="Rectangle 12"/>
          <p:cNvSpPr/>
          <p:nvPr/>
        </p:nvSpPr>
        <p:spPr bwMode="auto">
          <a:xfrm>
            <a:off x="1475085" y="4274675"/>
            <a:ext cx="455046" cy="32087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75875" y="5280623"/>
            <a:ext cx="6659532" cy="132463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pitchFamily="116" charset="-128"/>
                <a:cs typeface="Times New Roman"/>
              </a:rPr>
              <a:t>Short TR (Short TE):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pitchFamily="116" charset="-128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ＭＳ Ｐゴシック" pitchFamily="116" charset="-128"/>
                <a:cs typeface="Times New Roman"/>
              </a:rPr>
              <a:t>T1-weighted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dirty="0" smtClean="0">
                <a:solidFill>
                  <a:srgbClr val="00B050"/>
                </a:solidFill>
                <a:ea typeface="ＭＳ Ｐゴシック" pitchFamily="116" charset="-128"/>
                <a:cs typeface="Times New Roman"/>
              </a:rPr>
              <a:t>Long </a:t>
            </a:r>
            <a:r>
              <a:rPr lang="en-US" sz="2400" b="1" dirty="0">
                <a:solidFill>
                  <a:srgbClr val="00B050"/>
                </a:solidFill>
                <a:ea typeface="ＭＳ Ｐゴシック" pitchFamily="116" charset="-128"/>
                <a:cs typeface="Times New Roman"/>
              </a:rPr>
              <a:t>TE </a:t>
            </a:r>
            <a:r>
              <a:rPr lang="en-US" sz="2400" b="1" dirty="0" smtClean="0">
                <a:solidFill>
                  <a:srgbClr val="00B050"/>
                </a:solidFill>
                <a:ea typeface="ＭＳ Ｐゴシック" pitchFamily="116" charset="-128"/>
                <a:cs typeface="Times New Roman"/>
              </a:rPr>
              <a:t>(Long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ea typeface="ＭＳ Ｐゴシック" pitchFamily="116" charset="-128"/>
                <a:cs typeface="Times New Roman"/>
              </a:rPr>
              <a:t> TR): T2-weighted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L</a:t>
            </a:r>
            <a:r>
              <a:rPr lang="en-US" sz="2400" b="1" dirty="0" smtClean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ong </a:t>
            </a:r>
            <a:r>
              <a:rPr lang="en-US" sz="2400" b="1" dirty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TR </a:t>
            </a:r>
            <a:r>
              <a:rPr lang="en-US" sz="2400" b="1" dirty="0" smtClean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&amp; Short TE: </a:t>
            </a:r>
            <a:r>
              <a:rPr lang="el-GR" sz="2400" b="1" dirty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ρ-</a:t>
            </a:r>
            <a:r>
              <a:rPr lang="en-US" sz="2400" b="1" dirty="0">
                <a:solidFill>
                  <a:srgbClr val="0000FF"/>
                </a:solidFill>
                <a:ea typeface="ＭＳ Ｐゴシック" pitchFamily="116" charset="-128"/>
                <a:cs typeface="Times New Roman"/>
              </a:rPr>
              <a:t>weighted </a:t>
            </a: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itchFamily="116" charset="-128"/>
              <a:cs typeface="Times New Roman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itchFamily="116" charset="-128"/>
              <a:cs typeface="Times New Roman"/>
            </a:endParaRPr>
          </a:p>
          <a:p>
            <a:pPr marL="457200" lvl="1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itchFamily="116" charset="-128"/>
              <a:cs typeface="Times New Roman"/>
            </a:endParaRPr>
          </a:p>
          <a:p>
            <a:pPr marL="0" indent="0" eaLnBrk="1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/>
              <a:cs typeface="Times New Roman"/>
            </a:endParaRPr>
          </a:p>
        </p:txBody>
      </p:sp>
      <p:cxnSp>
        <p:nvCxnSpPr>
          <p:cNvPr id="17" name="Curved Connector 16"/>
          <p:cNvCxnSpPr>
            <a:stCxn id="8" idx="1"/>
            <a:endCxn id="7" idx="1"/>
          </p:cNvCxnSpPr>
          <p:nvPr/>
        </p:nvCxnSpPr>
        <p:spPr bwMode="auto">
          <a:xfrm rot="10800000" flipH="1" flipV="1">
            <a:off x="803573" y="1680192"/>
            <a:ext cx="103874" cy="2027978"/>
          </a:xfrm>
          <a:prstGeom prst="curvedConnector3">
            <a:avLst>
              <a:gd name="adj1" fmla="val -22007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694" y="3031895"/>
            <a:ext cx="1364581" cy="1486939"/>
          </a:xfrm>
          <a:prstGeom prst="rect">
            <a:avLst/>
          </a:prstGeom>
        </p:spPr>
      </p:pic>
      <p:cxnSp>
        <p:nvCxnSpPr>
          <p:cNvPr id="19" name="Curved Connector 18"/>
          <p:cNvCxnSpPr>
            <a:stCxn id="6" idx="3"/>
            <a:endCxn id="18" idx="3"/>
          </p:cNvCxnSpPr>
          <p:nvPr/>
        </p:nvCxnSpPr>
        <p:spPr bwMode="auto">
          <a:xfrm>
            <a:off x="6018110" y="1643063"/>
            <a:ext cx="83165" cy="2132302"/>
          </a:xfrm>
          <a:prstGeom prst="curvedConnector3">
            <a:avLst>
              <a:gd name="adj1" fmla="val 374875"/>
            </a:avLst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5" name="Curved Connector 24"/>
          <p:cNvCxnSpPr>
            <a:stCxn id="8" idx="3"/>
            <a:endCxn id="18" idx="1"/>
          </p:cNvCxnSpPr>
          <p:nvPr/>
        </p:nvCxnSpPr>
        <p:spPr bwMode="auto">
          <a:xfrm>
            <a:off x="2146598" y="1680192"/>
            <a:ext cx="2590096" cy="2095173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35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22" name="Curved Connector 21"/>
          <p:cNvCxnSpPr>
            <a:stCxn id="6" idx="1"/>
            <a:endCxn id="7" idx="3"/>
          </p:cNvCxnSpPr>
          <p:nvPr/>
        </p:nvCxnSpPr>
        <p:spPr bwMode="auto">
          <a:xfrm rot="10800000" flipV="1">
            <a:off x="2279047" y="1643062"/>
            <a:ext cx="2453188" cy="2065107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63500" cap="flat" cmpd="sng" algn="ctr">
            <a:solidFill>
              <a:srgbClr val="0000FF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28" name="Multiply 27"/>
          <p:cNvSpPr/>
          <p:nvPr/>
        </p:nvSpPr>
        <p:spPr bwMode="auto">
          <a:xfrm>
            <a:off x="2498123" y="1488515"/>
            <a:ext cx="866274" cy="904775"/>
          </a:xfrm>
          <a:prstGeom prst="mathMultiply">
            <a:avLst/>
          </a:prstGeom>
          <a:solidFill>
            <a:schemeClr val="bg1">
              <a:lumMod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20" name="Text Box 1042"/>
          <p:cNvSpPr txBox="1">
            <a:spLocks noChangeArrowheads="1"/>
          </p:cNvSpPr>
          <p:nvPr/>
        </p:nvSpPr>
        <p:spPr bwMode="auto">
          <a:xfrm>
            <a:off x="6933048" y="1327394"/>
            <a:ext cx="2038009" cy="280076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 smtClean="0">
                <a:latin typeface="+mn-lt"/>
              </a:rPr>
              <a:t>Key Points to Understand:</a:t>
            </a:r>
          </a:p>
          <a:p>
            <a:pPr eaLnBrk="1" hangingPunct="1"/>
            <a:endParaRPr lang="en-US" sz="1600" b="1" dirty="0">
              <a:latin typeface="+mn-lt"/>
            </a:endParaRPr>
          </a:p>
          <a:p>
            <a:pPr eaLnBrk="1" hangingPunct="1"/>
            <a:r>
              <a:rPr lang="en-US" sz="1600" b="1" dirty="0" smtClean="0">
                <a:latin typeface="+mn-lt"/>
              </a:rPr>
              <a:t>Long TR: </a:t>
            </a:r>
            <a:r>
              <a:rPr lang="en-US" sz="1600" dirty="0" smtClean="0">
                <a:latin typeface="+mn-lt"/>
              </a:rPr>
              <a:t>M Fully Recovered so No T</a:t>
            </a:r>
            <a:r>
              <a:rPr lang="en-US" sz="1600" baseline="-25000" dirty="0" smtClean="0">
                <a:latin typeface="+mn-lt"/>
              </a:rPr>
              <a:t>1</a:t>
            </a:r>
            <a:r>
              <a:rPr lang="en-US" sz="1600" dirty="0" smtClean="0">
                <a:latin typeface="+mn-lt"/>
              </a:rPr>
              <a:t> Effect</a:t>
            </a:r>
          </a:p>
          <a:p>
            <a:pPr eaLnBrk="1" hangingPunct="1"/>
            <a:endParaRPr lang="en-US" sz="1600" b="1" dirty="0" smtClean="0">
              <a:latin typeface="+mn-lt"/>
            </a:endParaRPr>
          </a:p>
          <a:p>
            <a:pPr eaLnBrk="1" hangingPunct="1"/>
            <a:r>
              <a:rPr lang="en-US" sz="1600" b="1" dirty="0" smtClean="0">
                <a:latin typeface="+mn-lt"/>
              </a:rPr>
              <a:t>Short TE: </a:t>
            </a:r>
            <a:r>
              <a:rPr lang="en-US" sz="1600" dirty="0" err="1" smtClean="0">
                <a:latin typeface="+mn-lt"/>
              </a:rPr>
              <a:t>M</a:t>
            </a:r>
            <a:r>
              <a:rPr lang="en-US" sz="1600" baseline="-25000" dirty="0" err="1" smtClean="0">
                <a:latin typeface="+mn-lt"/>
              </a:rPr>
              <a:t>xy</a:t>
            </a:r>
            <a:r>
              <a:rPr lang="en-US" sz="1600" dirty="0" smtClean="0">
                <a:latin typeface="+mn-lt"/>
              </a:rPr>
              <a:t> Has Little Time to De-phase so No </a:t>
            </a:r>
            <a:r>
              <a:rPr lang="en-US" sz="1600" dirty="0" smtClean="0"/>
              <a:t>T</a:t>
            </a:r>
            <a:r>
              <a:rPr lang="en-US" sz="1600" baseline="-25000" dirty="0"/>
              <a:t>2</a:t>
            </a:r>
            <a:r>
              <a:rPr lang="en-US" sz="1600" dirty="0" smtClean="0"/>
              <a:t> </a:t>
            </a:r>
            <a:r>
              <a:rPr lang="en-US" sz="1600" dirty="0"/>
              <a:t>Effect</a:t>
            </a:r>
            <a:endParaRPr lang="en-US" sz="1600" dirty="0" smtClean="0">
              <a:latin typeface="+mn-lt"/>
            </a:endParaRPr>
          </a:p>
        </p:txBody>
      </p:sp>
      <p:pic>
        <p:nvPicPr>
          <p:cNvPr id="21" name="Picture 2" descr="nuancier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274" y="4384445"/>
            <a:ext cx="2990509" cy="229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88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Brain Images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400734"/>
            <a:ext cx="8467725" cy="229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6468177" y="1412043"/>
            <a:ext cx="265998" cy="9753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7123176" y="1400734"/>
            <a:ext cx="351974" cy="737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6301229" y="3124219"/>
            <a:ext cx="237686" cy="57045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7178434" y="1023855"/>
            <a:ext cx="59343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CSF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116" charset="-128"/>
              <a:cs typeface="Times New Roman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227804" y="3683435"/>
            <a:ext cx="67313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sz="1600" b="1" dirty="0" smtClean="0">
                <a:solidFill>
                  <a:srgbClr val="000000"/>
                </a:solidFill>
                <a:latin typeface="+mn-lt"/>
                <a:ea typeface="ＭＳ Ｐゴシック" pitchFamily="116" charset="-128"/>
                <a:cs typeface="Times New Roman"/>
              </a:rPr>
              <a:t>Ρ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  <a:ea typeface="ＭＳ Ｐゴシック" pitchFamily="116" charset="-128"/>
                <a:cs typeface="Times New Roman"/>
              </a:rPr>
              <a:t>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Weighted                         T2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Weighted                  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     T1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Weighted</a:t>
            </a:r>
          </a:p>
        </p:txBody>
      </p:sp>
      <p:graphicFrame>
        <p:nvGraphicFramePr>
          <p:cNvPr id="15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15451"/>
              </p:ext>
            </p:extLst>
          </p:nvPr>
        </p:nvGraphicFramePr>
        <p:xfrm>
          <a:off x="4158114" y="4492381"/>
          <a:ext cx="4121551" cy="1859880"/>
        </p:xfrm>
        <a:graphic>
          <a:graphicData uri="http://schemas.openxmlformats.org/drawingml/2006/table">
            <a:tbl>
              <a:tblPr>
                <a:tableStyleId>{91EBBBCC-DAD2-459C-BE2E-F6DE35CF9A28}</a:tableStyleId>
              </a:tblPr>
              <a:tblGrid>
                <a:gridCol w="22563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5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17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Tissue Type</a:t>
                      </a:r>
                      <a:endParaRPr kumimoji="0" lang="en-US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T1(s)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T2(s)</a:t>
                      </a:r>
                      <a:endParaRPr kumimoji="0" lang="en-US" alt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Grey Matter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1.0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0.10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White Matter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0.7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0.08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5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Cerebrospinal Fluid (CSF)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2.0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Blood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1.2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0.25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9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Water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4.7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3.50</a:t>
                      </a:r>
                      <a:endParaRPr kumimoji="0" lang="en-US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6" name="Picture 2" descr="nuanci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4" y="4093578"/>
            <a:ext cx="3198290" cy="245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116146" y="1023855"/>
            <a:ext cx="744114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White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116" charset="-128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82589" y="3660877"/>
            <a:ext cx="65274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pitchFamily="116" charset="-128"/>
                <a:cs typeface="Times New Roman"/>
              </a:rPr>
              <a:t>Grey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ＭＳ Ｐゴシック" pitchFamily="116" charset="-128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03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_t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187" y="1141967"/>
            <a:ext cx="3833813" cy="525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T1 &amp; T2 Relaxation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52400" y="1861238"/>
            <a:ext cx="5769873" cy="479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T1: Recovery</a:t>
            </a: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Recovery of M along the z-Axis</a:t>
            </a: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T1 Time Defined as 63% Recovery of M</a:t>
            </a:r>
            <a:r>
              <a:rPr lang="en-US" b="1" kern="0" baseline="-25000" dirty="0" smtClean="0">
                <a:solidFill>
                  <a:schemeClr val="tx1"/>
                </a:solidFill>
              </a:rPr>
              <a:t>0</a:t>
            </a: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Spin-Lattice interaction</a:t>
            </a:r>
          </a:p>
          <a:p>
            <a:r>
              <a:rPr lang="en-US" sz="2400" kern="0" dirty="0" smtClean="0">
                <a:solidFill>
                  <a:schemeClr val="tx1"/>
                </a:solidFill>
              </a:rPr>
              <a:t>T2: Dephasing</a:t>
            </a: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Loss of M in the x-y Plane</a:t>
            </a: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T2 Time as 37% Loss of M</a:t>
            </a:r>
            <a:r>
              <a:rPr lang="en-US" b="1" kern="0" baseline="-25000" dirty="0" smtClean="0">
                <a:solidFill>
                  <a:schemeClr val="tx1"/>
                </a:solidFill>
              </a:rPr>
              <a:t>0</a:t>
            </a:r>
            <a:endParaRPr lang="en-US" b="1" kern="0" dirty="0" smtClean="0">
              <a:solidFill>
                <a:schemeClr val="tx1"/>
              </a:solidFill>
            </a:endParaRPr>
          </a:p>
          <a:p>
            <a:pPr lvl="1">
              <a:buClrTx/>
            </a:pPr>
            <a:r>
              <a:rPr lang="en-US" b="1" kern="0" dirty="0" smtClean="0">
                <a:solidFill>
                  <a:schemeClr val="tx1"/>
                </a:solidFill>
              </a:rPr>
              <a:t>Spin-spin Interaction</a:t>
            </a:r>
          </a:p>
          <a:p>
            <a:endParaRPr lang="en-AU" sz="2400" kern="0" dirty="0" smtClean="0"/>
          </a:p>
        </p:txBody>
      </p:sp>
      <p:pic>
        <p:nvPicPr>
          <p:cNvPr id="6" name="Picture 12" descr="http://www.magic-emoji.com/emoji/images/83_emoji_iphone_black_diamond_suit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8791" y="-32748"/>
            <a:ext cx="2046695" cy="204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7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t Placeholder 1"/>
          <p:cNvSpPr txBox="1">
            <a:spLocks/>
          </p:cNvSpPr>
          <p:nvPr/>
        </p:nvSpPr>
        <p:spPr bwMode="auto">
          <a:xfrm>
            <a:off x="335756" y="919121"/>
            <a:ext cx="8472488" cy="92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b="1" kern="0" dirty="0" smtClean="0"/>
              <a:t>Linear Gradient </a:t>
            </a:r>
            <a:r>
              <a:rPr lang="en-US" i="1" kern="0" dirty="0" err="1"/>
              <a:t>G</a:t>
            </a:r>
            <a:r>
              <a:rPr lang="en-US" i="1" kern="0" baseline="-25000" dirty="0" err="1"/>
              <a:t>x</a:t>
            </a:r>
            <a:r>
              <a:rPr lang="en-US" b="1" kern="0" dirty="0" smtClean="0"/>
              <a:t> along the x Axis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charset="0"/>
              <a:buNone/>
              <a:defRPr/>
            </a:pPr>
            <a:r>
              <a:rPr lang="en-US" b="1" kern="0" dirty="0" smtClean="0"/>
              <a:t>Precession Frequency Depends on Coordinate x:</a:t>
            </a:r>
            <a:endParaRPr lang="en-US" b="1" kern="0" baseline="-25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Special Case of </a:t>
            </a:r>
            <a:r>
              <a:rPr lang="en-US" sz="4000" dirty="0" err="1" smtClean="0"/>
              <a:t>G</a:t>
            </a:r>
            <a:r>
              <a:rPr lang="en-US" sz="4000" baseline="-25000" dirty="0" err="1" smtClean="0"/>
              <a:t>x</a:t>
            </a:r>
            <a:r>
              <a:rPr lang="en-US" sz="4000" dirty="0" smtClean="0"/>
              <a:t> Encoding</a:t>
            </a:r>
            <a:endParaRPr lang="en-US" sz="4000" dirty="0"/>
          </a:p>
        </p:txBody>
      </p:sp>
      <p:graphicFrame>
        <p:nvGraphicFramePr>
          <p:cNvPr id="2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582502"/>
              </p:ext>
            </p:extLst>
          </p:nvPr>
        </p:nvGraphicFramePr>
        <p:xfrm>
          <a:off x="2161704" y="3180091"/>
          <a:ext cx="59690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963" name="Equation" r:id="rId3" imgW="2984400" imgH="558720" progId="Equation.DSMT4">
                  <p:embed/>
                </p:oleObj>
              </mc:Choice>
              <mc:Fallback>
                <p:oleObj name="Equation" r:id="rId3" imgW="29844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1704" y="3180091"/>
                        <a:ext cx="59690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/>
          <p:cNvSpPr/>
          <p:nvPr/>
        </p:nvSpPr>
        <p:spPr bwMode="auto">
          <a:xfrm>
            <a:off x="1244601" y="3233988"/>
            <a:ext cx="917104" cy="10577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30" name="Line 12"/>
          <p:cNvSpPr>
            <a:spLocks noChangeShapeType="1"/>
          </p:cNvSpPr>
          <p:nvPr/>
        </p:nvSpPr>
        <p:spPr bwMode="auto">
          <a:xfrm flipH="1">
            <a:off x="563352" y="4293287"/>
            <a:ext cx="1622618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V="1">
            <a:off x="545921" y="2996162"/>
            <a:ext cx="1588" cy="1313019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6" name="TextBox 28"/>
          <p:cNvSpPr txBox="1">
            <a:spLocks noChangeArrowheads="1"/>
          </p:cNvSpPr>
          <p:nvPr/>
        </p:nvSpPr>
        <p:spPr bwMode="auto">
          <a:xfrm>
            <a:off x="968329" y="4332992"/>
            <a:ext cx="413896" cy="307777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400" i="1" dirty="0">
                <a:latin typeface="+mn-lt"/>
              </a:rPr>
              <a:t>TE</a:t>
            </a:r>
          </a:p>
        </p:txBody>
      </p:sp>
      <p:sp>
        <p:nvSpPr>
          <p:cNvPr id="37" name="TextBox 29"/>
          <p:cNvSpPr txBox="1">
            <a:spLocks noChangeArrowheads="1"/>
          </p:cNvSpPr>
          <p:nvPr/>
        </p:nvSpPr>
        <p:spPr bwMode="auto">
          <a:xfrm>
            <a:off x="1956126" y="4332992"/>
            <a:ext cx="234414" cy="307814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400" i="1">
                <a:latin typeface="+mn-lt"/>
              </a:rPr>
              <a:t>t</a:t>
            </a:r>
          </a:p>
        </p:txBody>
      </p:sp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152143" y="3080081"/>
            <a:ext cx="383526" cy="307814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400" i="1" dirty="0">
                <a:latin typeface="+mn-lt"/>
              </a:rPr>
              <a:t>G</a:t>
            </a:r>
            <a:r>
              <a:rPr lang="nl-BE" sz="1400" i="1" baseline="-25000" dirty="0">
                <a:latin typeface="+mn-lt"/>
              </a:rPr>
              <a:t>x</a:t>
            </a:r>
            <a:endParaRPr lang="nl-BE" sz="1400" i="1" dirty="0">
              <a:latin typeface="+mn-lt"/>
            </a:endParaRPr>
          </a:p>
        </p:txBody>
      </p:sp>
      <p:graphicFrame>
        <p:nvGraphicFramePr>
          <p:cNvPr id="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295519"/>
              </p:ext>
            </p:extLst>
          </p:nvPr>
        </p:nvGraphicFramePr>
        <p:xfrm>
          <a:off x="2617697" y="5017157"/>
          <a:ext cx="62357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964" name="Equation" r:id="rId5" imgW="3022560" imgH="558720" progId="Equation.DSMT4">
                  <p:embed/>
                </p:oleObj>
              </mc:Choice>
              <mc:Fallback>
                <p:oleObj name="Equation" r:id="rId5" imgW="30225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7697" y="5017157"/>
                        <a:ext cx="6235700" cy="11525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6" name="Straight Connector 45"/>
          <p:cNvCxnSpPr/>
          <p:nvPr/>
        </p:nvCxnSpPr>
        <p:spPr bwMode="auto">
          <a:xfrm>
            <a:off x="3961203" y="3949700"/>
            <a:ext cx="99205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5066358" y="3949700"/>
            <a:ext cx="99205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6165041" y="3949700"/>
            <a:ext cx="5599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itle 1"/>
          <p:cNvSpPr txBox="1">
            <a:spLocks/>
          </p:cNvSpPr>
          <p:nvPr/>
        </p:nvSpPr>
        <p:spPr bwMode="auto">
          <a:xfrm>
            <a:off x="3975367" y="3970963"/>
            <a:ext cx="963723" cy="74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Local Proton Density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0" name="Title 1"/>
          <p:cNvSpPr txBox="1">
            <a:spLocks/>
          </p:cNvSpPr>
          <p:nvPr/>
        </p:nvSpPr>
        <p:spPr bwMode="auto">
          <a:xfrm>
            <a:off x="4928972" y="4047163"/>
            <a:ext cx="1139222" cy="61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B05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Partial Recovery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B05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Due to T1 </a:t>
            </a:r>
            <a:endParaRPr kumimoji="0" lang="en-US" sz="1600" b="1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903" y="2136951"/>
            <a:ext cx="6505575" cy="79057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52" name="Title 1"/>
          <p:cNvSpPr txBox="1">
            <a:spLocks/>
          </p:cNvSpPr>
          <p:nvPr/>
        </p:nvSpPr>
        <p:spPr bwMode="auto">
          <a:xfrm>
            <a:off x="5879625" y="4047163"/>
            <a:ext cx="1139222" cy="61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Decay Due to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00FF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T2</a:t>
            </a:r>
          </a:p>
        </p:txBody>
      </p:sp>
      <p:sp>
        <p:nvSpPr>
          <p:cNvPr id="53" name="Left Brace 52"/>
          <p:cNvSpPr/>
          <p:nvPr/>
        </p:nvSpPr>
        <p:spPr bwMode="auto">
          <a:xfrm rot="16200000">
            <a:off x="5274137" y="3361325"/>
            <a:ext cx="201461" cy="2827324"/>
          </a:xfrm>
          <a:prstGeom prst="leftBrac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4046965" y="5854700"/>
            <a:ext cx="257312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itle 1"/>
          <p:cNvSpPr txBox="1">
            <a:spLocks/>
          </p:cNvSpPr>
          <p:nvPr/>
        </p:nvSpPr>
        <p:spPr bwMode="auto">
          <a:xfrm>
            <a:off x="4413252" y="5863040"/>
            <a:ext cx="1840553" cy="61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FFC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Amplitude of Local Signal</a:t>
            </a:r>
          </a:p>
        </p:txBody>
      </p:sp>
      <p:cxnSp>
        <p:nvCxnSpPr>
          <p:cNvPr id="56" name="Straight Connector 55"/>
          <p:cNvCxnSpPr/>
          <p:nvPr/>
        </p:nvCxnSpPr>
        <p:spPr bwMode="auto">
          <a:xfrm>
            <a:off x="6905292" y="5842000"/>
            <a:ext cx="12003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itle 1"/>
          <p:cNvSpPr txBox="1">
            <a:spLocks/>
          </p:cNvSpPr>
          <p:nvPr/>
        </p:nvSpPr>
        <p:spPr bwMode="auto">
          <a:xfrm>
            <a:off x="6585207" y="5892432"/>
            <a:ext cx="1840553" cy="61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solidFill>
                  <a:srgbClr val="00B0F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Frequency of Local Signal</a:t>
            </a:r>
          </a:p>
        </p:txBody>
      </p:sp>
      <p:sp>
        <p:nvSpPr>
          <p:cNvPr id="60" name="Line 12"/>
          <p:cNvSpPr>
            <a:spLocks noChangeShapeType="1"/>
          </p:cNvSpPr>
          <p:nvPr/>
        </p:nvSpPr>
        <p:spPr bwMode="auto">
          <a:xfrm flipH="1">
            <a:off x="539086" y="3233988"/>
            <a:ext cx="1622618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61" name="Down Arrow 60"/>
          <p:cNvSpPr/>
          <p:nvPr/>
        </p:nvSpPr>
        <p:spPr bwMode="auto">
          <a:xfrm>
            <a:off x="5194300" y="2954492"/>
            <a:ext cx="508000" cy="420936"/>
          </a:xfrm>
          <a:prstGeom prst="down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</p:spTree>
    <p:extLst>
      <p:ext uri="{BB962C8B-B14F-4D97-AF65-F5344CB8AC3E}">
        <p14:creationId xmlns:p14="http://schemas.microsoft.com/office/powerpoint/2010/main" val="133158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For</a:t>
            </a:r>
            <a:r>
              <a:rPr lang="en-US" sz="4000" i="1" dirty="0" smtClean="0"/>
              <a:t> k</a:t>
            </a:r>
            <a:r>
              <a:rPr lang="en-US" sz="4000" dirty="0" smtClean="0"/>
              <a:t>-Space Data</a:t>
            </a:r>
            <a:endParaRPr lang="en-US" sz="4000" dirty="0"/>
          </a:p>
        </p:txBody>
      </p:sp>
      <p:graphicFrame>
        <p:nvGraphicFramePr>
          <p:cNvPr id="5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958193"/>
              </p:ext>
            </p:extLst>
          </p:nvPr>
        </p:nvGraphicFramePr>
        <p:xfrm>
          <a:off x="334197" y="2502482"/>
          <a:ext cx="4060825" cy="79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48" name="Equation" r:id="rId3" imgW="1892160" imgH="368280" progId="Equation.DSMT4">
                  <p:embed/>
                </p:oleObj>
              </mc:Choice>
              <mc:Fallback>
                <p:oleObj name="Equation" r:id="rId3" imgW="18921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97" y="2502482"/>
                        <a:ext cx="4060825" cy="790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131059"/>
              </p:ext>
            </p:extLst>
          </p:nvPr>
        </p:nvGraphicFramePr>
        <p:xfrm>
          <a:off x="334197" y="5747966"/>
          <a:ext cx="3214687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49" name="Equation" r:id="rId5" imgW="1498320" imgH="228600" progId="Equation.DSMT4">
                  <p:embed/>
                </p:oleObj>
              </mc:Choice>
              <mc:Fallback>
                <p:oleObj name="Equation" r:id="rId5" imgW="1498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97" y="5747966"/>
                        <a:ext cx="3214687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507622"/>
              </p:ext>
            </p:extLst>
          </p:nvPr>
        </p:nvGraphicFramePr>
        <p:xfrm>
          <a:off x="740597" y="3479006"/>
          <a:ext cx="2786063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50" name="Equation" r:id="rId7" imgW="1193760" imgH="393480" progId="Equation.DSMT4">
                  <p:embed/>
                </p:oleObj>
              </mc:Choice>
              <mc:Fallback>
                <p:oleObj name="Equation" r:id="rId7" imgW="11937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597" y="3479006"/>
                        <a:ext cx="2786063" cy="9191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43"/>
          <p:cNvSpPr txBox="1">
            <a:spLocks noChangeArrowheads="1"/>
          </p:cNvSpPr>
          <p:nvPr/>
        </p:nvSpPr>
        <p:spPr bwMode="auto">
          <a:xfrm>
            <a:off x="8150131" y="5898362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x</a:t>
            </a:r>
            <a:endParaRPr lang="nl-BE" sz="1600" i="1" dirty="0">
              <a:latin typeface="+mn-lt"/>
            </a:endParaRPr>
          </a:p>
        </p:txBody>
      </p:sp>
      <p:sp>
        <p:nvSpPr>
          <p:cNvPr id="23" name="TextBox 44"/>
          <p:cNvSpPr txBox="1">
            <a:spLocks noChangeArrowheads="1"/>
          </p:cNvSpPr>
          <p:nvPr/>
        </p:nvSpPr>
        <p:spPr bwMode="auto">
          <a:xfrm>
            <a:off x="6702786" y="4450244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y</a:t>
            </a:r>
            <a:endParaRPr lang="nl-BE" sz="1600" i="1" dirty="0">
              <a:latin typeface="+mn-lt"/>
            </a:endParaRPr>
          </a:p>
        </p:txBody>
      </p:sp>
      <p:sp>
        <p:nvSpPr>
          <p:cNvPr id="24" name="TextBox 45"/>
          <p:cNvSpPr txBox="1">
            <a:spLocks noChangeArrowheads="1"/>
          </p:cNvSpPr>
          <p:nvPr/>
        </p:nvSpPr>
        <p:spPr bwMode="auto">
          <a:xfrm>
            <a:off x="7151527" y="5366351"/>
            <a:ext cx="62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i="1" dirty="0">
                <a:solidFill>
                  <a:srgbClr val="FF0000"/>
                </a:solidFill>
                <a:latin typeface="+mn-lt"/>
              </a:rPr>
              <a:t>s(t)</a:t>
            </a:r>
          </a:p>
        </p:txBody>
      </p:sp>
      <p:graphicFrame>
        <p:nvGraphicFramePr>
          <p:cNvPr id="41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196432"/>
              </p:ext>
            </p:extLst>
          </p:nvPr>
        </p:nvGraphicFramePr>
        <p:xfrm>
          <a:off x="7803692" y="4518442"/>
          <a:ext cx="4302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51" name="Equation" r:id="rId9" imgW="177480" imgH="177480" progId="Equation.DSMT4">
                  <p:embed/>
                </p:oleObj>
              </mc:Choice>
              <mc:Fallback>
                <p:oleObj name="Equation" r:id="rId9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3692" y="4518442"/>
                        <a:ext cx="430213" cy="43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394856"/>
              </p:ext>
            </p:extLst>
          </p:nvPr>
        </p:nvGraphicFramePr>
        <p:xfrm>
          <a:off x="334197" y="1164008"/>
          <a:ext cx="6235700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52" name="Equation" r:id="rId11" imgW="3022560" imgH="558720" progId="Equation.DSMT4">
                  <p:embed/>
                </p:oleObj>
              </mc:Choice>
              <mc:Fallback>
                <p:oleObj name="Equation" r:id="rId11" imgW="302256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97" y="1164008"/>
                        <a:ext cx="6235700" cy="11525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155024"/>
              </p:ext>
            </p:extLst>
          </p:nvPr>
        </p:nvGraphicFramePr>
        <p:xfrm>
          <a:off x="334197" y="4584117"/>
          <a:ext cx="5422901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53" name="Equation" r:id="rId13" imgW="2527200" imgH="457200" progId="Equation.DSMT4">
                  <p:embed/>
                </p:oleObj>
              </mc:Choice>
              <mc:Fallback>
                <p:oleObj name="Equation" r:id="rId13" imgW="2527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197" y="4584117"/>
                        <a:ext cx="5422901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Line 12"/>
          <p:cNvSpPr>
            <a:spLocks noChangeShapeType="1"/>
          </p:cNvSpPr>
          <p:nvPr/>
        </p:nvSpPr>
        <p:spPr bwMode="auto">
          <a:xfrm flipH="1">
            <a:off x="6702785" y="5879303"/>
            <a:ext cx="1638461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i="1">
              <a:latin typeface="+mn-lt"/>
            </a:endParaRPr>
          </a:p>
        </p:txBody>
      </p:sp>
      <p:sp>
        <p:nvSpPr>
          <p:cNvPr id="54" name="Line 14"/>
          <p:cNvSpPr>
            <a:spLocks noChangeShapeType="1"/>
          </p:cNvSpPr>
          <p:nvPr/>
        </p:nvSpPr>
        <p:spPr bwMode="auto">
          <a:xfrm flipV="1">
            <a:off x="6702786" y="4582177"/>
            <a:ext cx="0" cy="181171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cxnSp>
        <p:nvCxnSpPr>
          <p:cNvPr id="59" name="Curved Connector 58"/>
          <p:cNvCxnSpPr>
            <a:stCxn id="6" idx="3"/>
            <a:endCxn id="24" idx="1"/>
          </p:cNvCxnSpPr>
          <p:nvPr/>
        </p:nvCxnSpPr>
        <p:spPr bwMode="auto">
          <a:xfrm flipV="1">
            <a:off x="3548884" y="5597184"/>
            <a:ext cx="3602643" cy="395257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61" name="Left Brace 60"/>
          <p:cNvSpPr/>
          <p:nvPr/>
        </p:nvSpPr>
        <p:spPr bwMode="auto">
          <a:xfrm rot="16200000">
            <a:off x="2944916" y="1038768"/>
            <a:ext cx="201461" cy="2827324"/>
          </a:xfrm>
          <a:prstGeom prst="leftBrac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cxnSp>
        <p:nvCxnSpPr>
          <p:cNvPr id="62" name="Straight Connector 61"/>
          <p:cNvCxnSpPr/>
          <p:nvPr/>
        </p:nvCxnSpPr>
        <p:spPr bwMode="auto">
          <a:xfrm>
            <a:off x="4657392" y="1993900"/>
            <a:ext cx="12003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Curved Connector 62"/>
          <p:cNvCxnSpPr/>
          <p:nvPr/>
        </p:nvCxnSpPr>
        <p:spPr bwMode="auto">
          <a:xfrm rot="10800000" flipV="1">
            <a:off x="3548884" y="1993900"/>
            <a:ext cx="2077218" cy="19431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716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Then, the General Case</a:t>
            </a:r>
            <a:endParaRPr lang="en-US" dirty="0"/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872417"/>
              </p:ext>
            </p:extLst>
          </p:nvPr>
        </p:nvGraphicFramePr>
        <p:xfrm>
          <a:off x="1201745" y="3099421"/>
          <a:ext cx="221138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78" name="Equation" r:id="rId3" imgW="1244520" imgH="203040" progId="Equation.DSMT4">
                  <p:embed/>
                </p:oleObj>
              </mc:Choice>
              <mc:Fallback>
                <p:oleObj name="Equation" r:id="rId3" imgW="1244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45" y="3099421"/>
                        <a:ext cx="2211388" cy="3603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026476"/>
              </p:ext>
            </p:extLst>
          </p:nvPr>
        </p:nvGraphicFramePr>
        <p:xfrm>
          <a:off x="481806" y="915593"/>
          <a:ext cx="636111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79" name="Equation" r:id="rId5" imgW="3581280" imgH="596880" progId="Equation.DSMT4">
                  <p:embed/>
                </p:oleObj>
              </mc:Choice>
              <mc:Fallback>
                <p:oleObj name="Equation" r:id="rId5" imgW="35812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" y="915593"/>
                        <a:ext cx="6361113" cy="10604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994314"/>
              </p:ext>
            </p:extLst>
          </p:nvPr>
        </p:nvGraphicFramePr>
        <p:xfrm>
          <a:off x="1201745" y="3455016"/>
          <a:ext cx="2211388" cy="70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0" name="Equation" r:id="rId7" imgW="1218960" imgH="393480" progId="Equation.DSMT4">
                  <p:embed/>
                </p:oleObj>
              </mc:Choice>
              <mc:Fallback>
                <p:oleObj name="Equation" r:id="rId7" imgW="1218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45" y="3455016"/>
                        <a:ext cx="2211388" cy="7000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786641"/>
              </p:ext>
            </p:extLst>
          </p:nvPr>
        </p:nvGraphicFramePr>
        <p:xfrm>
          <a:off x="421482" y="4326529"/>
          <a:ext cx="5100638" cy="54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1" name="Equation" r:id="rId9" imgW="2869920" imgH="304560" progId="Equation.DSMT4">
                  <p:embed/>
                </p:oleObj>
              </mc:Choice>
              <mc:Fallback>
                <p:oleObj name="Equation" r:id="rId9" imgW="28699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2" y="4326529"/>
                        <a:ext cx="5100638" cy="54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136356"/>
              </p:ext>
            </p:extLst>
          </p:nvPr>
        </p:nvGraphicFramePr>
        <p:xfrm>
          <a:off x="481806" y="2200206"/>
          <a:ext cx="3813175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2" name="Equation" r:id="rId11" imgW="2145960" imgH="368280" progId="Equation.DSMT4">
                  <p:embed/>
                </p:oleObj>
              </mc:Choice>
              <mc:Fallback>
                <p:oleObj name="Equation" r:id="rId11" imgW="214596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806" y="2200206"/>
                        <a:ext cx="3813175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329136"/>
              </p:ext>
            </p:extLst>
          </p:nvPr>
        </p:nvGraphicFramePr>
        <p:xfrm>
          <a:off x="444499" y="5957287"/>
          <a:ext cx="33162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3" name="Equation" r:id="rId13" imgW="1866600" imgH="241200" progId="Equation.DSMT4">
                  <p:embed/>
                </p:oleObj>
              </mc:Choice>
              <mc:Fallback>
                <p:oleObj name="Equation" r:id="rId13" imgW="1866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99" y="5957287"/>
                        <a:ext cx="33162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eft Brace 19"/>
          <p:cNvSpPr/>
          <p:nvPr/>
        </p:nvSpPr>
        <p:spPr bwMode="auto">
          <a:xfrm rot="16200000">
            <a:off x="2985371" y="654740"/>
            <a:ext cx="201461" cy="2827324"/>
          </a:xfrm>
          <a:prstGeom prst="leftBrace">
            <a:avLst/>
          </a:prstGeom>
          <a:noFill/>
          <a:ln w="635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4555792" y="1651000"/>
            <a:ext cx="12003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urved Connector 21"/>
          <p:cNvCxnSpPr/>
          <p:nvPr/>
        </p:nvCxnSpPr>
        <p:spPr bwMode="auto">
          <a:xfrm rot="10800000" flipV="1">
            <a:off x="3447284" y="1651000"/>
            <a:ext cx="2077218" cy="194310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3868912" y="4521200"/>
            <a:ext cx="74534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itle 1"/>
          <p:cNvSpPr txBox="1">
            <a:spLocks/>
          </p:cNvSpPr>
          <p:nvPr/>
        </p:nvSpPr>
        <p:spPr bwMode="auto">
          <a:xfrm>
            <a:off x="4572000" y="2265198"/>
            <a:ext cx="3855150" cy="192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G (or k) Varies, Whose Effect (Upon the Procession State) Is Accumulative w.r.t. Time.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Furthermore, the Linear Gradient Field Leads to the Inner Product Form</a:t>
            </a:r>
          </a:p>
        </p:txBody>
      </p:sp>
      <p:sp>
        <p:nvSpPr>
          <p:cNvPr id="25" name="TextBox 43"/>
          <p:cNvSpPr txBox="1">
            <a:spLocks noChangeArrowheads="1"/>
          </p:cNvSpPr>
          <p:nvPr/>
        </p:nvSpPr>
        <p:spPr bwMode="auto">
          <a:xfrm>
            <a:off x="8150131" y="5898362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y</a:t>
            </a:r>
            <a:endParaRPr lang="nl-BE" sz="1600" i="1" dirty="0">
              <a:latin typeface="+mn-lt"/>
            </a:endParaRPr>
          </a:p>
        </p:txBody>
      </p:sp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6702786" y="4450244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z</a:t>
            </a:r>
            <a:endParaRPr lang="nl-BE" sz="1600" i="1" dirty="0">
              <a:latin typeface="+mn-lt"/>
            </a:endParaRPr>
          </a:p>
        </p:txBody>
      </p:sp>
      <p:sp>
        <p:nvSpPr>
          <p:cNvPr id="27" name="TextBox 45"/>
          <p:cNvSpPr txBox="1">
            <a:spLocks noChangeArrowheads="1"/>
          </p:cNvSpPr>
          <p:nvPr/>
        </p:nvSpPr>
        <p:spPr bwMode="auto">
          <a:xfrm>
            <a:off x="5525175" y="5188094"/>
            <a:ext cx="62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i="1" dirty="0">
                <a:solidFill>
                  <a:srgbClr val="FF0000"/>
                </a:solidFill>
                <a:latin typeface="+mn-lt"/>
              </a:rPr>
              <a:t>s(t)</a:t>
            </a:r>
          </a:p>
        </p:txBody>
      </p:sp>
      <p:graphicFrame>
        <p:nvGraphicFramePr>
          <p:cNvPr id="2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9108643"/>
              </p:ext>
            </p:extLst>
          </p:nvPr>
        </p:nvGraphicFramePr>
        <p:xfrm>
          <a:off x="7803692" y="4518442"/>
          <a:ext cx="4302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4" name="Equation" r:id="rId15" imgW="177480" imgH="177480" progId="Equation.DSMT4">
                  <p:embed/>
                </p:oleObj>
              </mc:Choice>
              <mc:Fallback>
                <p:oleObj name="Equation" r:id="rId15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3692" y="4518442"/>
                        <a:ext cx="430213" cy="43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Line 12"/>
          <p:cNvSpPr>
            <a:spLocks noChangeShapeType="1"/>
          </p:cNvSpPr>
          <p:nvPr/>
        </p:nvSpPr>
        <p:spPr bwMode="auto">
          <a:xfrm flipH="1">
            <a:off x="6253151" y="5879303"/>
            <a:ext cx="2088096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i="1">
              <a:latin typeface="+mn-lt"/>
            </a:endParaRPr>
          </a:p>
        </p:txBody>
      </p:sp>
      <p:sp>
        <p:nvSpPr>
          <p:cNvPr id="30" name="Line 14"/>
          <p:cNvSpPr>
            <a:spLocks noChangeShapeType="1"/>
          </p:cNvSpPr>
          <p:nvPr/>
        </p:nvSpPr>
        <p:spPr bwMode="auto">
          <a:xfrm flipV="1">
            <a:off x="6702786" y="4582177"/>
            <a:ext cx="0" cy="181171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rot="7200000" flipH="1">
            <a:off x="5948132" y="6137070"/>
            <a:ext cx="122007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i="1">
              <a:latin typeface="+mn-lt"/>
            </a:endParaRPr>
          </a:p>
        </p:txBody>
      </p:sp>
      <p:sp>
        <p:nvSpPr>
          <p:cNvPr id="32" name="TextBox 44"/>
          <p:cNvSpPr txBox="1">
            <a:spLocks noChangeArrowheads="1"/>
          </p:cNvSpPr>
          <p:nvPr/>
        </p:nvSpPr>
        <p:spPr bwMode="auto">
          <a:xfrm>
            <a:off x="6339801" y="6414841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x</a:t>
            </a:r>
            <a:endParaRPr lang="nl-BE" sz="1600" i="1" dirty="0">
              <a:latin typeface="+mn-lt"/>
            </a:endParaRPr>
          </a:p>
        </p:txBody>
      </p:sp>
      <p:sp>
        <p:nvSpPr>
          <p:cNvPr id="33" name="Freeform 32"/>
          <p:cNvSpPr/>
          <p:nvPr/>
        </p:nvSpPr>
        <p:spPr bwMode="auto">
          <a:xfrm>
            <a:off x="6159500" y="5016500"/>
            <a:ext cx="1092200" cy="1193800"/>
          </a:xfrm>
          <a:custGeom>
            <a:avLst/>
            <a:gdLst>
              <a:gd name="connsiteX0" fmla="*/ 330200 w 1092200"/>
              <a:gd name="connsiteY0" fmla="*/ 0 h 1193800"/>
              <a:gd name="connsiteX1" fmla="*/ 177800 w 1092200"/>
              <a:gd name="connsiteY1" fmla="*/ 25400 h 1193800"/>
              <a:gd name="connsiteX2" fmla="*/ 139700 w 1092200"/>
              <a:gd name="connsiteY2" fmla="*/ 50800 h 1193800"/>
              <a:gd name="connsiteX3" fmla="*/ 63500 w 1092200"/>
              <a:gd name="connsiteY3" fmla="*/ 88900 h 1193800"/>
              <a:gd name="connsiteX4" fmla="*/ 38100 w 1092200"/>
              <a:gd name="connsiteY4" fmla="*/ 139700 h 1193800"/>
              <a:gd name="connsiteX5" fmla="*/ 25400 w 1092200"/>
              <a:gd name="connsiteY5" fmla="*/ 177800 h 1193800"/>
              <a:gd name="connsiteX6" fmla="*/ 0 w 1092200"/>
              <a:gd name="connsiteY6" fmla="*/ 215900 h 1193800"/>
              <a:gd name="connsiteX7" fmla="*/ 12700 w 1092200"/>
              <a:gd name="connsiteY7" fmla="*/ 381000 h 1193800"/>
              <a:gd name="connsiteX8" fmla="*/ 38100 w 1092200"/>
              <a:gd name="connsiteY8" fmla="*/ 457200 h 1193800"/>
              <a:gd name="connsiteX9" fmla="*/ 76200 w 1092200"/>
              <a:gd name="connsiteY9" fmla="*/ 482600 h 1193800"/>
              <a:gd name="connsiteX10" fmla="*/ 165100 w 1092200"/>
              <a:gd name="connsiteY10" fmla="*/ 533400 h 1193800"/>
              <a:gd name="connsiteX11" fmla="*/ 406400 w 1092200"/>
              <a:gd name="connsiteY11" fmla="*/ 520700 h 1193800"/>
              <a:gd name="connsiteX12" fmla="*/ 457200 w 1092200"/>
              <a:gd name="connsiteY12" fmla="*/ 495300 h 1193800"/>
              <a:gd name="connsiteX13" fmla="*/ 495300 w 1092200"/>
              <a:gd name="connsiteY13" fmla="*/ 482600 h 1193800"/>
              <a:gd name="connsiteX14" fmla="*/ 533400 w 1092200"/>
              <a:gd name="connsiteY14" fmla="*/ 457200 h 1193800"/>
              <a:gd name="connsiteX15" fmla="*/ 571500 w 1092200"/>
              <a:gd name="connsiteY15" fmla="*/ 444500 h 1193800"/>
              <a:gd name="connsiteX16" fmla="*/ 635000 w 1092200"/>
              <a:gd name="connsiteY16" fmla="*/ 419100 h 1193800"/>
              <a:gd name="connsiteX17" fmla="*/ 685800 w 1092200"/>
              <a:gd name="connsiteY17" fmla="*/ 393700 h 1193800"/>
              <a:gd name="connsiteX18" fmla="*/ 762000 w 1092200"/>
              <a:gd name="connsiteY18" fmla="*/ 368300 h 1193800"/>
              <a:gd name="connsiteX19" fmla="*/ 800100 w 1092200"/>
              <a:gd name="connsiteY19" fmla="*/ 355600 h 1193800"/>
              <a:gd name="connsiteX20" fmla="*/ 838200 w 1092200"/>
              <a:gd name="connsiteY20" fmla="*/ 330200 h 1193800"/>
              <a:gd name="connsiteX21" fmla="*/ 952500 w 1092200"/>
              <a:gd name="connsiteY21" fmla="*/ 342900 h 1193800"/>
              <a:gd name="connsiteX22" fmla="*/ 965200 w 1092200"/>
              <a:gd name="connsiteY22" fmla="*/ 381000 h 1193800"/>
              <a:gd name="connsiteX23" fmla="*/ 1003300 w 1092200"/>
              <a:gd name="connsiteY23" fmla="*/ 419100 h 1193800"/>
              <a:gd name="connsiteX24" fmla="*/ 1041400 w 1092200"/>
              <a:gd name="connsiteY24" fmla="*/ 533400 h 1193800"/>
              <a:gd name="connsiteX25" fmla="*/ 1066800 w 1092200"/>
              <a:gd name="connsiteY25" fmla="*/ 622300 h 1193800"/>
              <a:gd name="connsiteX26" fmla="*/ 1092200 w 1092200"/>
              <a:gd name="connsiteY26" fmla="*/ 749300 h 1193800"/>
              <a:gd name="connsiteX27" fmla="*/ 1079500 w 1092200"/>
              <a:gd name="connsiteY27" fmla="*/ 977900 h 1193800"/>
              <a:gd name="connsiteX28" fmla="*/ 1066800 w 1092200"/>
              <a:gd name="connsiteY28" fmla="*/ 1016000 h 1193800"/>
              <a:gd name="connsiteX29" fmla="*/ 1028700 w 1092200"/>
              <a:gd name="connsiteY29" fmla="*/ 1041400 h 1193800"/>
              <a:gd name="connsiteX30" fmla="*/ 977900 w 1092200"/>
              <a:gd name="connsiteY30" fmla="*/ 1079500 h 1193800"/>
              <a:gd name="connsiteX31" fmla="*/ 889000 w 1092200"/>
              <a:gd name="connsiteY31" fmla="*/ 1130300 h 1193800"/>
              <a:gd name="connsiteX32" fmla="*/ 838200 w 1092200"/>
              <a:gd name="connsiteY32" fmla="*/ 1143000 h 1193800"/>
              <a:gd name="connsiteX33" fmla="*/ 762000 w 1092200"/>
              <a:gd name="connsiteY33" fmla="*/ 1168400 h 1193800"/>
              <a:gd name="connsiteX34" fmla="*/ 495300 w 1092200"/>
              <a:gd name="connsiteY34" fmla="*/ 1193800 h 1193800"/>
              <a:gd name="connsiteX35" fmla="*/ 177800 w 1092200"/>
              <a:gd name="connsiteY35" fmla="*/ 1181100 h 1193800"/>
              <a:gd name="connsiteX36" fmla="*/ 203200 w 1092200"/>
              <a:gd name="connsiteY36" fmla="*/ 1092200 h 1193800"/>
              <a:gd name="connsiteX37" fmla="*/ 241300 w 1092200"/>
              <a:gd name="connsiteY37" fmla="*/ 1079500 h 1193800"/>
              <a:gd name="connsiteX38" fmla="*/ 292100 w 1092200"/>
              <a:gd name="connsiteY38" fmla="*/ 1054100 h 1193800"/>
              <a:gd name="connsiteX39" fmla="*/ 330200 w 1092200"/>
              <a:gd name="connsiteY39" fmla="*/ 1041400 h 1193800"/>
              <a:gd name="connsiteX40" fmla="*/ 368300 w 1092200"/>
              <a:gd name="connsiteY40" fmla="*/ 1016000 h 1193800"/>
              <a:gd name="connsiteX41" fmla="*/ 444500 w 1092200"/>
              <a:gd name="connsiteY41" fmla="*/ 990600 h 1193800"/>
              <a:gd name="connsiteX42" fmla="*/ 482600 w 1092200"/>
              <a:gd name="connsiteY42" fmla="*/ 977900 h 1193800"/>
              <a:gd name="connsiteX43" fmla="*/ 520700 w 1092200"/>
              <a:gd name="connsiteY43" fmla="*/ 939800 h 1193800"/>
              <a:gd name="connsiteX44" fmla="*/ 546100 w 1092200"/>
              <a:gd name="connsiteY44" fmla="*/ 8509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92200" h="1193800">
                <a:moveTo>
                  <a:pt x="330200" y="0"/>
                </a:moveTo>
                <a:cubicBezTo>
                  <a:pt x="307797" y="2800"/>
                  <a:pt x="212352" y="10592"/>
                  <a:pt x="177800" y="25400"/>
                </a:cubicBezTo>
                <a:cubicBezTo>
                  <a:pt x="163771" y="31413"/>
                  <a:pt x="153352" y="43974"/>
                  <a:pt x="139700" y="50800"/>
                </a:cubicBezTo>
                <a:cubicBezTo>
                  <a:pt x="34540" y="103380"/>
                  <a:pt x="172689" y="16107"/>
                  <a:pt x="63500" y="88900"/>
                </a:cubicBezTo>
                <a:cubicBezTo>
                  <a:pt x="55033" y="105833"/>
                  <a:pt x="45558" y="122299"/>
                  <a:pt x="38100" y="139700"/>
                </a:cubicBezTo>
                <a:cubicBezTo>
                  <a:pt x="32827" y="152005"/>
                  <a:pt x="31387" y="165826"/>
                  <a:pt x="25400" y="177800"/>
                </a:cubicBezTo>
                <a:cubicBezTo>
                  <a:pt x="18574" y="191452"/>
                  <a:pt x="8467" y="203200"/>
                  <a:pt x="0" y="215900"/>
                </a:cubicBezTo>
                <a:cubicBezTo>
                  <a:pt x="4233" y="270933"/>
                  <a:pt x="4092" y="326480"/>
                  <a:pt x="12700" y="381000"/>
                </a:cubicBezTo>
                <a:cubicBezTo>
                  <a:pt x="16876" y="407446"/>
                  <a:pt x="15823" y="442348"/>
                  <a:pt x="38100" y="457200"/>
                </a:cubicBezTo>
                <a:cubicBezTo>
                  <a:pt x="50800" y="465667"/>
                  <a:pt x="62948" y="475027"/>
                  <a:pt x="76200" y="482600"/>
                </a:cubicBezTo>
                <a:cubicBezTo>
                  <a:pt x="188991" y="547052"/>
                  <a:pt x="72275" y="471517"/>
                  <a:pt x="165100" y="533400"/>
                </a:cubicBezTo>
                <a:cubicBezTo>
                  <a:pt x="245533" y="529167"/>
                  <a:pt x="326532" y="531118"/>
                  <a:pt x="406400" y="520700"/>
                </a:cubicBezTo>
                <a:cubicBezTo>
                  <a:pt x="425173" y="518251"/>
                  <a:pt x="439799" y="502758"/>
                  <a:pt x="457200" y="495300"/>
                </a:cubicBezTo>
                <a:cubicBezTo>
                  <a:pt x="469505" y="490027"/>
                  <a:pt x="483326" y="488587"/>
                  <a:pt x="495300" y="482600"/>
                </a:cubicBezTo>
                <a:cubicBezTo>
                  <a:pt x="508952" y="475774"/>
                  <a:pt x="519748" y="464026"/>
                  <a:pt x="533400" y="457200"/>
                </a:cubicBezTo>
                <a:cubicBezTo>
                  <a:pt x="545374" y="451213"/>
                  <a:pt x="558965" y="449200"/>
                  <a:pt x="571500" y="444500"/>
                </a:cubicBezTo>
                <a:cubicBezTo>
                  <a:pt x="592846" y="436495"/>
                  <a:pt x="614168" y="428359"/>
                  <a:pt x="635000" y="419100"/>
                </a:cubicBezTo>
                <a:cubicBezTo>
                  <a:pt x="652300" y="411411"/>
                  <a:pt x="668222" y="400731"/>
                  <a:pt x="685800" y="393700"/>
                </a:cubicBezTo>
                <a:cubicBezTo>
                  <a:pt x="710659" y="383756"/>
                  <a:pt x="736600" y="376767"/>
                  <a:pt x="762000" y="368300"/>
                </a:cubicBezTo>
                <a:cubicBezTo>
                  <a:pt x="774700" y="364067"/>
                  <a:pt x="788961" y="363026"/>
                  <a:pt x="800100" y="355600"/>
                </a:cubicBezTo>
                <a:lnTo>
                  <a:pt x="838200" y="330200"/>
                </a:lnTo>
                <a:cubicBezTo>
                  <a:pt x="876300" y="334433"/>
                  <a:pt x="916907" y="328663"/>
                  <a:pt x="952500" y="342900"/>
                </a:cubicBezTo>
                <a:cubicBezTo>
                  <a:pt x="964929" y="347872"/>
                  <a:pt x="957774" y="369861"/>
                  <a:pt x="965200" y="381000"/>
                </a:cubicBezTo>
                <a:cubicBezTo>
                  <a:pt x="975163" y="395944"/>
                  <a:pt x="990600" y="406400"/>
                  <a:pt x="1003300" y="419100"/>
                </a:cubicBezTo>
                <a:lnTo>
                  <a:pt x="1041400" y="533400"/>
                </a:lnTo>
                <a:cubicBezTo>
                  <a:pt x="1052281" y="566044"/>
                  <a:pt x="1060421" y="587217"/>
                  <a:pt x="1066800" y="622300"/>
                </a:cubicBezTo>
                <a:cubicBezTo>
                  <a:pt x="1090149" y="750720"/>
                  <a:pt x="1066118" y="671055"/>
                  <a:pt x="1092200" y="749300"/>
                </a:cubicBezTo>
                <a:cubicBezTo>
                  <a:pt x="1087967" y="825500"/>
                  <a:pt x="1086736" y="901926"/>
                  <a:pt x="1079500" y="977900"/>
                </a:cubicBezTo>
                <a:cubicBezTo>
                  <a:pt x="1078231" y="991227"/>
                  <a:pt x="1075163" y="1005547"/>
                  <a:pt x="1066800" y="1016000"/>
                </a:cubicBezTo>
                <a:cubicBezTo>
                  <a:pt x="1057265" y="1027919"/>
                  <a:pt x="1041120" y="1032528"/>
                  <a:pt x="1028700" y="1041400"/>
                </a:cubicBezTo>
                <a:cubicBezTo>
                  <a:pt x="1011476" y="1053703"/>
                  <a:pt x="995124" y="1067197"/>
                  <a:pt x="977900" y="1079500"/>
                </a:cubicBezTo>
                <a:cubicBezTo>
                  <a:pt x="950750" y="1098893"/>
                  <a:pt x="920332" y="1118551"/>
                  <a:pt x="889000" y="1130300"/>
                </a:cubicBezTo>
                <a:cubicBezTo>
                  <a:pt x="872657" y="1136429"/>
                  <a:pt x="854918" y="1137984"/>
                  <a:pt x="838200" y="1143000"/>
                </a:cubicBezTo>
                <a:cubicBezTo>
                  <a:pt x="812555" y="1150693"/>
                  <a:pt x="788410" y="1163998"/>
                  <a:pt x="762000" y="1168400"/>
                </a:cubicBezTo>
                <a:cubicBezTo>
                  <a:pt x="623025" y="1191563"/>
                  <a:pt x="711493" y="1179387"/>
                  <a:pt x="495300" y="1193800"/>
                </a:cubicBezTo>
                <a:lnTo>
                  <a:pt x="177800" y="1181100"/>
                </a:lnTo>
                <a:cubicBezTo>
                  <a:pt x="177527" y="1181043"/>
                  <a:pt x="197420" y="1097980"/>
                  <a:pt x="203200" y="1092200"/>
                </a:cubicBezTo>
                <a:cubicBezTo>
                  <a:pt x="212666" y="1082734"/>
                  <a:pt x="228995" y="1084773"/>
                  <a:pt x="241300" y="1079500"/>
                </a:cubicBezTo>
                <a:cubicBezTo>
                  <a:pt x="258701" y="1072042"/>
                  <a:pt x="274699" y="1061558"/>
                  <a:pt x="292100" y="1054100"/>
                </a:cubicBezTo>
                <a:cubicBezTo>
                  <a:pt x="304405" y="1048827"/>
                  <a:pt x="318226" y="1047387"/>
                  <a:pt x="330200" y="1041400"/>
                </a:cubicBezTo>
                <a:cubicBezTo>
                  <a:pt x="343852" y="1034574"/>
                  <a:pt x="354352" y="1022199"/>
                  <a:pt x="368300" y="1016000"/>
                </a:cubicBezTo>
                <a:cubicBezTo>
                  <a:pt x="392766" y="1005126"/>
                  <a:pt x="419100" y="999067"/>
                  <a:pt x="444500" y="990600"/>
                </a:cubicBezTo>
                <a:lnTo>
                  <a:pt x="482600" y="977900"/>
                </a:lnTo>
                <a:cubicBezTo>
                  <a:pt x="495300" y="965200"/>
                  <a:pt x="511978" y="955500"/>
                  <a:pt x="520700" y="939800"/>
                </a:cubicBezTo>
                <a:cubicBezTo>
                  <a:pt x="547439" y="891670"/>
                  <a:pt x="546100" y="885301"/>
                  <a:pt x="546100" y="850900"/>
                </a:cubicBezTo>
              </a:path>
            </a:pathLst>
          </a:cu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cxnSp>
        <p:nvCxnSpPr>
          <p:cNvPr id="34" name="Curved Connector 33"/>
          <p:cNvCxnSpPr>
            <a:stCxn id="11" idx="3"/>
          </p:cNvCxnSpPr>
          <p:nvPr/>
        </p:nvCxnSpPr>
        <p:spPr bwMode="auto">
          <a:xfrm flipV="1">
            <a:off x="3760786" y="6096000"/>
            <a:ext cx="2492365" cy="75599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7" name="Title 1"/>
          <p:cNvSpPr txBox="1">
            <a:spLocks/>
          </p:cNvSpPr>
          <p:nvPr/>
        </p:nvSpPr>
        <p:spPr bwMode="auto">
          <a:xfrm>
            <a:off x="421482" y="5523233"/>
            <a:ext cx="3339304" cy="3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k-Space Theorem</a:t>
            </a:r>
          </a:p>
        </p:txBody>
      </p:sp>
      <p:graphicFrame>
        <p:nvGraphicFramePr>
          <p:cNvPr id="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721662"/>
              </p:ext>
            </p:extLst>
          </p:nvPr>
        </p:nvGraphicFramePr>
        <p:xfrm>
          <a:off x="3615718" y="4944263"/>
          <a:ext cx="103822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85" name="Equation" r:id="rId17" imgW="583920" imgH="203040" progId="Equation.DSMT4">
                  <p:embed/>
                </p:oleObj>
              </mc:Choice>
              <mc:Fallback>
                <p:oleObj name="Equation" r:id="rId17" imgW="5839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5718" y="4944263"/>
                        <a:ext cx="1038225" cy="3603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9" name="Curved Connector 38"/>
          <p:cNvCxnSpPr>
            <a:endCxn id="38" idx="0"/>
          </p:cNvCxnSpPr>
          <p:nvPr/>
        </p:nvCxnSpPr>
        <p:spPr bwMode="auto">
          <a:xfrm rot="5400000">
            <a:off x="3974794" y="4677473"/>
            <a:ext cx="426826" cy="106754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5657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Approximations</a:t>
            </a:r>
            <a:endParaRPr lang="en-US" dirty="0"/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434569"/>
              </p:ext>
            </p:extLst>
          </p:nvPr>
        </p:nvGraphicFramePr>
        <p:xfrm>
          <a:off x="100806" y="1258493"/>
          <a:ext cx="6361113" cy="106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50" name="Equation" r:id="rId3" imgW="3581280" imgH="596880" progId="Equation.DSMT4">
                  <p:embed/>
                </p:oleObj>
              </mc:Choice>
              <mc:Fallback>
                <p:oleObj name="Equation" r:id="rId3" imgW="3581280" imgH="596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806" y="1258493"/>
                        <a:ext cx="6361113" cy="10604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Curved Connector 21"/>
          <p:cNvCxnSpPr>
            <a:endCxn id="35" idx="0"/>
          </p:cNvCxnSpPr>
          <p:nvPr/>
        </p:nvCxnSpPr>
        <p:spPr bwMode="auto">
          <a:xfrm rot="16200000" flipH="1">
            <a:off x="4443288" y="2434111"/>
            <a:ext cx="1744865" cy="229441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5" name="Title 1"/>
          <p:cNvSpPr txBox="1">
            <a:spLocks/>
          </p:cNvSpPr>
          <p:nvPr/>
        </p:nvSpPr>
        <p:spPr bwMode="auto">
          <a:xfrm>
            <a:off x="4307682" y="3421265"/>
            <a:ext cx="224551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Spin Motion </a:t>
            </a:r>
            <a:r>
              <a:rPr lang="en-US" sz="1600" kern="0" dirty="0" smtClean="0">
                <a:latin typeface="Arial"/>
                <a:ea typeface="ＭＳ Ｐゴシック"/>
                <a:sym typeface="Symbol" panose="05050102010706020507" pitchFamily="18" charset="2"/>
              </a:rPr>
              <a:t>Negligible Relative to Spatial Resolution</a:t>
            </a:r>
          </a:p>
        </p:txBody>
      </p:sp>
      <p:cxnSp>
        <p:nvCxnSpPr>
          <p:cNvPr id="36" name="Curved Connector 35"/>
          <p:cNvCxnSpPr/>
          <p:nvPr/>
        </p:nvCxnSpPr>
        <p:spPr bwMode="auto">
          <a:xfrm rot="5400000">
            <a:off x="2394647" y="1934668"/>
            <a:ext cx="1474586" cy="1437879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8" name="Title 1"/>
          <p:cNvSpPr txBox="1">
            <a:spLocks/>
          </p:cNvSpPr>
          <p:nvPr/>
        </p:nvSpPr>
        <p:spPr bwMode="auto">
          <a:xfrm>
            <a:off x="1068984" y="3421265"/>
            <a:ext cx="2474316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Readout 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latin typeface="Arial"/>
                <a:ea typeface="ＭＳ Ｐゴシック"/>
                <a:sym typeface="Symbol" panose="05050102010706020507" pitchFamily="18" charset="2"/>
              </a:rPr>
              <a:t>Negligible Relative to T2 Decay (&amp; T1 Decay)</a:t>
            </a:r>
          </a:p>
        </p:txBody>
      </p:sp>
      <p:graphicFrame>
        <p:nvGraphicFramePr>
          <p:cNvPr id="4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565894"/>
              </p:ext>
            </p:extLst>
          </p:nvPr>
        </p:nvGraphicFramePr>
        <p:xfrm>
          <a:off x="444499" y="5957287"/>
          <a:ext cx="3316287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51" name="Equation" r:id="rId5" imgW="1866600" imgH="241200" progId="Equation.DSMT4">
                  <p:embed/>
                </p:oleObj>
              </mc:Choice>
              <mc:Fallback>
                <p:oleObj name="Equation" r:id="rId5" imgW="18666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499" y="5957287"/>
                        <a:ext cx="3316287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7961" dir="2700000" algn="ctr" rotWithShape="0">
                                <a:srgbClr val="000099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3"/>
          <p:cNvSpPr txBox="1">
            <a:spLocks noChangeArrowheads="1"/>
          </p:cNvSpPr>
          <p:nvPr/>
        </p:nvSpPr>
        <p:spPr bwMode="auto">
          <a:xfrm>
            <a:off x="8150131" y="5898362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y</a:t>
            </a:r>
            <a:endParaRPr lang="nl-BE" sz="1600" i="1" dirty="0">
              <a:latin typeface="+mn-lt"/>
            </a:endParaRPr>
          </a:p>
        </p:txBody>
      </p:sp>
      <p:sp>
        <p:nvSpPr>
          <p:cNvPr id="43" name="TextBox 44"/>
          <p:cNvSpPr txBox="1">
            <a:spLocks noChangeArrowheads="1"/>
          </p:cNvSpPr>
          <p:nvPr/>
        </p:nvSpPr>
        <p:spPr bwMode="auto">
          <a:xfrm>
            <a:off x="6702786" y="4450244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z</a:t>
            </a:r>
            <a:endParaRPr lang="nl-BE" sz="1600" i="1" dirty="0">
              <a:latin typeface="+mn-lt"/>
            </a:endParaRPr>
          </a:p>
        </p:txBody>
      </p:sp>
      <p:sp>
        <p:nvSpPr>
          <p:cNvPr id="44" name="TextBox 45"/>
          <p:cNvSpPr txBox="1">
            <a:spLocks noChangeArrowheads="1"/>
          </p:cNvSpPr>
          <p:nvPr/>
        </p:nvSpPr>
        <p:spPr bwMode="auto">
          <a:xfrm>
            <a:off x="5525175" y="5188094"/>
            <a:ext cx="6286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i="1" dirty="0">
                <a:solidFill>
                  <a:srgbClr val="FF0000"/>
                </a:solidFill>
                <a:latin typeface="+mn-lt"/>
              </a:rPr>
              <a:t>s(t)</a:t>
            </a:r>
          </a:p>
        </p:txBody>
      </p:sp>
      <p:graphicFrame>
        <p:nvGraphicFramePr>
          <p:cNvPr id="45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028600"/>
              </p:ext>
            </p:extLst>
          </p:nvPr>
        </p:nvGraphicFramePr>
        <p:xfrm>
          <a:off x="7803692" y="4518442"/>
          <a:ext cx="4302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52" name="Equation" r:id="rId7" imgW="177480" imgH="177480" progId="Equation.DSMT4">
                  <p:embed/>
                </p:oleObj>
              </mc:Choice>
              <mc:Fallback>
                <p:oleObj name="Equation" r:id="rId7" imgW="17748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3692" y="4518442"/>
                        <a:ext cx="430213" cy="4318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Line 12"/>
          <p:cNvSpPr>
            <a:spLocks noChangeShapeType="1"/>
          </p:cNvSpPr>
          <p:nvPr/>
        </p:nvSpPr>
        <p:spPr bwMode="auto">
          <a:xfrm flipH="1">
            <a:off x="6253151" y="5879303"/>
            <a:ext cx="2088096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i="1">
              <a:latin typeface="+mn-lt"/>
            </a:endParaRPr>
          </a:p>
        </p:txBody>
      </p:sp>
      <p:sp>
        <p:nvSpPr>
          <p:cNvPr id="47" name="Line 14"/>
          <p:cNvSpPr>
            <a:spLocks noChangeShapeType="1"/>
          </p:cNvSpPr>
          <p:nvPr/>
        </p:nvSpPr>
        <p:spPr bwMode="auto">
          <a:xfrm flipV="1">
            <a:off x="6702786" y="4582177"/>
            <a:ext cx="0" cy="1811711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8" name="Line 12"/>
          <p:cNvSpPr>
            <a:spLocks noChangeShapeType="1"/>
          </p:cNvSpPr>
          <p:nvPr/>
        </p:nvSpPr>
        <p:spPr bwMode="auto">
          <a:xfrm rot="7200000" flipH="1">
            <a:off x="5948132" y="6137070"/>
            <a:ext cx="122007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 type="triangle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600" i="1">
              <a:latin typeface="+mn-lt"/>
            </a:endParaRPr>
          </a:p>
        </p:txBody>
      </p:sp>
      <p:sp>
        <p:nvSpPr>
          <p:cNvPr id="49" name="TextBox 44"/>
          <p:cNvSpPr txBox="1">
            <a:spLocks noChangeArrowheads="1"/>
          </p:cNvSpPr>
          <p:nvPr/>
        </p:nvSpPr>
        <p:spPr bwMode="auto">
          <a:xfrm>
            <a:off x="6339801" y="6414841"/>
            <a:ext cx="356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nl-BE" sz="1600" i="1" dirty="0" smtClean="0">
                <a:latin typeface="+mn-lt"/>
              </a:rPr>
              <a:t>k</a:t>
            </a:r>
            <a:r>
              <a:rPr lang="nl-BE" sz="1600" i="1" baseline="-25000" dirty="0">
                <a:latin typeface="+mn-lt"/>
              </a:rPr>
              <a:t>x</a:t>
            </a:r>
            <a:endParaRPr lang="nl-BE" sz="1600" i="1" dirty="0">
              <a:latin typeface="+mn-lt"/>
            </a:endParaRPr>
          </a:p>
        </p:txBody>
      </p:sp>
      <p:sp>
        <p:nvSpPr>
          <p:cNvPr id="50" name="Freeform 49"/>
          <p:cNvSpPr/>
          <p:nvPr/>
        </p:nvSpPr>
        <p:spPr bwMode="auto">
          <a:xfrm>
            <a:off x="6159500" y="5016500"/>
            <a:ext cx="1092200" cy="1193800"/>
          </a:xfrm>
          <a:custGeom>
            <a:avLst/>
            <a:gdLst>
              <a:gd name="connsiteX0" fmla="*/ 330200 w 1092200"/>
              <a:gd name="connsiteY0" fmla="*/ 0 h 1193800"/>
              <a:gd name="connsiteX1" fmla="*/ 177800 w 1092200"/>
              <a:gd name="connsiteY1" fmla="*/ 25400 h 1193800"/>
              <a:gd name="connsiteX2" fmla="*/ 139700 w 1092200"/>
              <a:gd name="connsiteY2" fmla="*/ 50800 h 1193800"/>
              <a:gd name="connsiteX3" fmla="*/ 63500 w 1092200"/>
              <a:gd name="connsiteY3" fmla="*/ 88900 h 1193800"/>
              <a:gd name="connsiteX4" fmla="*/ 38100 w 1092200"/>
              <a:gd name="connsiteY4" fmla="*/ 139700 h 1193800"/>
              <a:gd name="connsiteX5" fmla="*/ 25400 w 1092200"/>
              <a:gd name="connsiteY5" fmla="*/ 177800 h 1193800"/>
              <a:gd name="connsiteX6" fmla="*/ 0 w 1092200"/>
              <a:gd name="connsiteY6" fmla="*/ 215900 h 1193800"/>
              <a:gd name="connsiteX7" fmla="*/ 12700 w 1092200"/>
              <a:gd name="connsiteY7" fmla="*/ 381000 h 1193800"/>
              <a:gd name="connsiteX8" fmla="*/ 38100 w 1092200"/>
              <a:gd name="connsiteY8" fmla="*/ 457200 h 1193800"/>
              <a:gd name="connsiteX9" fmla="*/ 76200 w 1092200"/>
              <a:gd name="connsiteY9" fmla="*/ 482600 h 1193800"/>
              <a:gd name="connsiteX10" fmla="*/ 165100 w 1092200"/>
              <a:gd name="connsiteY10" fmla="*/ 533400 h 1193800"/>
              <a:gd name="connsiteX11" fmla="*/ 406400 w 1092200"/>
              <a:gd name="connsiteY11" fmla="*/ 520700 h 1193800"/>
              <a:gd name="connsiteX12" fmla="*/ 457200 w 1092200"/>
              <a:gd name="connsiteY12" fmla="*/ 495300 h 1193800"/>
              <a:gd name="connsiteX13" fmla="*/ 495300 w 1092200"/>
              <a:gd name="connsiteY13" fmla="*/ 482600 h 1193800"/>
              <a:gd name="connsiteX14" fmla="*/ 533400 w 1092200"/>
              <a:gd name="connsiteY14" fmla="*/ 457200 h 1193800"/>
              <a:gd name="connsiteX15" fmla="*/ 571500 w 1092200"/>
              <a:gd name="connsiteY15" fmla="*/ 444500 h 1193800"/>
              <a:gd name="connsiteX16" fmla="*/ 635000 w 1092200"/>
              <a:gd name="connsiteY16" fmla="*/ 419100 h 1193800"/>
              <a:gd name="connsiteX17" fmla="*/ 685800 w 1092200"/>
              <a:gd name="connsiteY17" fmla="*/ 393700 h 1193800"/>
              <a:gd name="connsiteX18" fmla="*/ 762000 w 1092200"/>
              <a:gd name="connsiteY18" fmla="*/ 368300 h 1193800"/>
              <a:gd name="connsiteX19" fmla="*/ 800100 w 1092200"/>
              <a:gd name="connsiteY19" fmla="*/ 355600 h 1193800"/>
              <a:gd name="connsiteX20" fmla="*/ 838200 w 1092200"/>
              <a:gd name="connsiteY20" fmla="*/ 330200 h 1193800"/>
              <a:gd name="connsiteX21" fmla="*/ 952500 w 1092200"/>
              <a:gd name="connsiteY21" fmla="*/ 342900 h 1193800"/>
              <a:gd name="connsiteX22" fmla="*/ 965200 w 1092200"/>
              <a:gd name="connsiteY22" fmla="*/ 381000 h 1193800"/>
              <a:gd name="connsiteX23" fmla="*/ 1003300 w 1092200"/>
              <a:gd name="connsiteY23" fmla="*/ 419100 h 1193800"/>
              <a:gd name="connsiteX24" fmla="*/ 1041400 w 1092200"/>
              <a:gd name="connsiteY24" fmla="*/ 533400 h 1193800"/>
              <a:gd name="connsiteX25" fmla="*/ 1066800 w 1092200"/>
              <a:gd name="connsiteY25" fmla="*/ 622300 h 1193800"/>
              <a:gd name="connsiteX26" fmla="*/ 1092200 w 1092200"/>
              <a:gd name="connsiteY26" fmla="*/ 749300 h 1193800"/>
              <a:gd name="connsiteX27" fmla="*/ 1079500 w 1092200"/>
              <a:gd name="connsiteY27" fmla="*/ 977900 h 1193800"/>
              <a:gd name="connsiteX28" fmla="*/ 1066800 w 1092200"/>
              <a:gd name="connsiteY28" fmla="*/ 1016000 h 1193800"/>
              <a:gd name="connsiteX29" fmla="*/ 1028700 w 1092200"/>
              <a:gd name="connsiteY29" fmla="*/ 1041400 h 1193800"/>
              <a:gd name="connsiteX30" fmla="*/ 977900 w 1092200"/>
              <a:gd name="connsiteY30" fmla="*/ 1079500 h 1193800"/>
              <a:gd name="connsiteX31" fmla="*/ 889000 w 1092200"/>
              <a:gd name="connsiteY31" fmla="*/ 1130300 h 1193800"/>
              <a:gd name="connsiteX32" fmla="*/ 838200 w 1092200"/>
              <a:gd name="connsiteY32" fmla="*/ 1143000 h 1193800"/>
              <a:gd name="connsiteX33" fmla="*/ 762000 w 1092200"/>
              <a:gd name="connsiteY33" fmla="*/ 1168400 h 1193800"/>
              <a:gd name="connsiteX34" fmla="*/ 495300 w 1092200"/>
              <a:gd name="connsiteY34" fmla="*/ 1193800 h 1193800"/>
              <a:gd name="connsiteX35" fmla="*/ 177800 w 1092200"/>
              <a:gd name="connsiteY35" fmla="*/ 1181100 h 1193800"/>
              <a:gd name="connsiteX36" fmla="*/ 203200 w 1092200"/>
              <a:gd name="connsiteY36" fmla="*/ 1092200 h 1193800"/>
              <a:gd name="connsiteX37" fmla="*/ 241300 w 1092200"/>
              <a:gd name="connsiteY37" fmla="*/ 1079500 h 1193800"/>
              <a:gd name="connsiteX38" fmla="*/ 292100 w 1092200"/>
              <a:gd name="connsiteY38" fmla="*/ 1054100 h 1193800"/>
              <a:gd name="connsiteX39" fmla="*/ 330200 w 1092200"/>
              <a:gd name="connsiteY39" fmla="*/ 1041400 h 1193800"/>
              <a:gd name="connsiteX40" fmla="*/ 368300 w 1092200"/>
              <a:gd name="connsiteY40" fmla="*/ 1016000 h 1193800"/>
              <a:gd name="connsiteX41" fmla="*/ 444500 w 1092200"/>
              <a:gd name="connsiteY41" fmla="*/ 990600 h 1193800"/>
              <a:gd name="connsiteX42" fmla="*/ 482600 w 1092200"/>
              <a:gd name="connsiteY42" fmla="*/ 977900 h 1193800"/>
              <a:gd name="connsiteX43" fmla="*/ 520700 w 1092200"/>
              <a:gd name="connsiteY43" fmla="*/ 939800 h 1193800"/>
              <a:gd name="connsiteX44" fmla="*/ 546100 w 1092200"/>
              <a:gd name="connsiteY44" fmla="*/ 850900 h 1193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092200" h="1193800">
                <a:moveTo>
                  <a:pt x="330200" y="0"/>
                </a:moveTo>
                <a:cubicBezTo>
                  <a:pt x="307797" y="2800"/>
                  <a:pt x="212352" y="10592"/>
                  <a:pt x="177800" y="25400"/>
                </a:cubicBezTo>
                <a:cubicBezTo>
                  <a:pt x="163771" y="31413"/>
                  <a:pt x="153352" y="43974"/>
                  <a:pt x="139700" y="50800"/>
                </a:cubicBezTo>
                <a:cubicBezTo>
                  <a:pt x="34540" y="103380"/>
                  <a:pt x="172689" y="16107"/>
                  <a:pt x="63500" y="88900"/>
                </a:cubicBezTo>
                <a:cubicBezTo>
                  <a:pt x="55033" y="105833"/>
                  <a:pt x="45558" y="122299"/>
                  <a:pt x="38100" y="139700"/>
                </a:cubicBezTo>
                <a:cubicBezTo>
                  <a:pt x="32827" y="152005"/>
                  <a:pt x="31387" y="165826"/>
                  <a:pt x="25400" y="177800"/>
                </a:cubicBezTo>
                <a:cubicBezTo>
                  <a:pt x="18574" y="191452"/>
                  <a:pt x="8467" y="203200"/>
                  <a:pt x="0" y="215900"/>
                </a:cubicBezTo>
                <a:cubicBezTo>
                  <a:pt x="4233" y="270933"/>
                  <a:pt x="4092" y="326480"/>
                  <a:pt x="12700" y="381000"/>
                </a:cubicBezTo>
                <a:cubicBezTo>
                  <a:pt x="16876" y="407446"/>
                  <a:pt x="15823" y="442348"/>
                  <a:pt x="38100" y="457200"/>
                </a:cubicBezTo>
                <a:cubicBezTo>
                  <a:pt x="50800" y="465667"/>
                  <a:pt x="62948" y="475027"/>
                  <a:pt x="76200" y="482600"/>
                </a:cubicBezTo>
                <a:cubicBezTo>
                  <a:pt x="188991" y="547052"/>
                  <a:pt x="72275" y="471517"/>
                  <a:pt x="165100" y="533400"/>
                </a:cubicBezTo>
                <a:cubicBezTo>
                  <a:pt x="245533" y="529167"/>
                  <a:pt x="326532" y="531118"/>
                  <a:pt x="406400" y="520700"/>
                </a:cubicBezTo>
                <a:cubicBezTo>
                  <a:pt x="425173" y="518251"/>
                  <a:pt x="439799" y="502758"/>
                  <a:pt x="457200" y="495300"/>
                </a:cubicBezTo>
                <a:cubicBezTo>
                  <a:pt x="469505" y="490027"/>
                  <a:pt x="483326" y="488587"/>
                  <a:pt x="495300" y="482600"/>
                </a:cubicBezTo>
                <a:cubicBezTo>
                  <a:pt x="508952" y="475774"/>
                  <a:pt x="519748" y="464026"/>
                  <a:pt x="533400" y="457200"/>
                </a:cubicBezTo>
                <a:cubicBezTo>
                  <a:pt x="545374" y="451213"/>
                  <a:pt x="558965" y="449200"/>
                  <a:pt x="571500" y="444500"/>
                </a:cubicBezTo>
                <a:cubicBezTo>
                  <a:pt x="592846" y="436495"/>
                  <a:pt x="614168" y="428359"/>
                  <a:pt x="635000" y="419100"/>
                </a:cubicBezTo>
                <a:cubicBezTo>
                  <a:pt x="652300" y="411411"/>
                  <a:pt x="668222" y="400731"/>
                  <a:pt x="685800" y="393700"/>
                </a:cubicBezTo>
                <a:cubicBezTo>
                  <a:pt x="710659" y="383756"/>
                  <a:pt x="736600" y="376767"/>
                  <a:pt x="762000" y="368300"/>
                </a:cubicBezTo>
                <a:cubicBezTo>
                  <a:pt x="774700" y="364067"/>
                  <a:pt x="788961" y="363026"/>
                  <a:pt x="800100" y="355600"/>
                </a:cubicBezTo>
                <a:lnTo>
                  <a:pt x="838200" y="330200"/>
                </a:lnTo>
                <a:cubicBezTo>
                  <a:pt x="876300" y="334433"/>
                  <a:pt x="916907" y="328663"/>
                  <a:pt x="952500" y="342900"/>
                </a:cubicBezTo>
                <a:cubicBezTo>
                  <a:pt x="964929" y="347872"/>
                  <a:pt x="957774" y="369861"/>
                  <a:pt x="965200" y="381000"/>
                </a:cubicBezTo>
                <a:cubicBezTo>
                  <a:pt x="975163" y="395944"/>
                  <a:pt x="990600" y="406400"/>
                  <a:pt x="1003300" y="419100"/>
                </a:cubicBezTo>
                <a:lnTo>
                  <a:pt x="1041400" y="533400"/>
                </a:lnTo>
                <a:cubicBezTo>
                  <a:pt x="1052281" y="566044"/>
                  <a:pt x="1060421" y="587217"/>
                  <a:pt x="1066800" y="622300"/>
                </a:cubicBezTo>
                <a:cubicBezTo>
                  <a:pt x="1090149" y="750720"/>
                  <a:pt x="1066118" y="671055"/>
                  <a:pt x="1092200" y="749300"/>
                </a:cubicBezTo>
                <a:cubicBezTo>
                  <a:pt x="1087967" y="825500"/>
                  <a:pt x="1086736" y="901926"/>
                  <a:pt x="1079500" y="977900"/>
                </a:cubicBezTo>
                <a:cubicBezTo>
                  <a:pt x="1078231" y="991227"/>
                  <a:pt x="1075163" y="1005547"/>
                  <a:pt x="1066800" y="1016000"/>
                </a:cubicBezTo>
                <a:cubicBezTo>
                  <a:pt x="1057265" y="1027919"/>
                  <a:pt x="1041120" y="1032528"/>
                  <a:pt x="1028700" y="1041400"/>
                </a:cubicBezTo>
                <a:cubicBezTo>
                  <a:pt x="1011476" y="1053703"/>
                  <a:pt x="995124" y="1067197"/>
                  <a:pt x="977900" y="1079500"/>
                </a:cubicBezTo>
                <a:cubicBezTo>
                  <a:pt x="950750" y="1098893"/>
                  <a:pt x="920332" y="1118551"/>
                  <a:pt x="889000" y="1130300"/>
                </a:cubicBezTo>
                <a:cubicBezTo>
                  <a:pt x="872657" y="1136429"/>
                  <a:pt x="854918" y="1137984"/>
                  <a:pt x="838200" y="1143000"/>
                </a:cubicBezTo>
                <a:cubicBezTo>
                  <a:pt x="812555" y="1150693"/>
                  <a:pt x="788410" y="1163998"/>
                  <a:pt x="762000" y="1168400"/>
                </a:cubicBezTo>
                <a:cubicBezTo>
                  <a:pt x="623025" y="1191563"/>
                  <a:pt x="711493" y="1179387"/>
                  <a:pt x="495300" y="1193800"/>
                </a:cubicBezTo>
                <a:lnTo>
                  <a:pt x="177800" y="1181100"/>
                </a:lnTo>
                <a:cubicBezTo>
                  <a:pt x="177527" y="1181043"/>
                  <a:pt x="197420" y="1097980"/>
                  <a:pt x="203200" y="1092200"/>
                </a:cubicBezTo>
                <a:cubicBezTo>
                  <a:pt x="212666" y="1082734"/>
                  <a:pt x="228995" y="1084773"/>
                  <a:pt x="241300" y="1079500"/>
                </a:cubicBezTo>
                <a:cubicBezTo>
                  <a:pt x="258701" y="1072042"/>
                  <a:pt x="274699" y="1061558"/>
                  <a:pt x="292100" y="1054100"/>
                </a:cubicBezTo>
                <a:cubicBezTo>
                  <a:pt x="304405" y="1048827"/>
                  <a:pt x="318226" y="1047387"/>
                  <a:pt x="330200" y="1041400"/>
                </a:cubicBezTo>
                <a:cubicBezTo>
                  <a:pt x="343852" y="1034574"/>
                  <a:pt x="354352" y="1022199"/>
                  <a:pt x="368300" y="1016000"/>
                </a:cubicBezTo>
                <a:cubicBezTo>
                  <a:pt x="392766" y="1005126"/>
                  <a:pt x="419100" y="999067"/>
                  <a:pt x="444500" y="990600"/>
                </a:cubicBezTo>
                <a:lnTo>
                  <a:pt x="482600" y="977900"/>
                </a:lnTo>
                <a:cubicBezTo>
                  <a:pt x="495300" y="965200"/>
                  <a:pt x="511978" y="955500"/>
                  <a:pt x="520700" y="939800"/>
                </a:cubicBezTo>
                <a:cubicBezTo>
                  <a:pt x="547439" y="891670"/>
                  <a:pt x="546100" y="885301"/>
                  <a:pt x="546100" y="850900"/>
                </a:cubicBezTo>
              </a:path>
            </a:pathLst>
          </a:cu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6" charset="-128"/>
            </a:endParaRPr>
          </a:p>
        </p:txBody>
      </p:sp>
      <p:cxnSp>
        <p:nvCxnSpPr>
          <p:cNvPr id="51" name="Curved Connector 50"/>
          <p:cNvCxnSpPr>
            <a:stCxn id="40" idx="3"/>
          </p:cNvCxnSpPr>
          <p:nvPr/>
        </p:nvCxnSpPr>
        <p:spPr bwMode="auto">
          <a:xfrm flipV="1">
            <a:off x="3760786" y="6096000"/>
            <a:ext cx="2492365" cy="75599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52" name="Title 1"/>
          <p:cNvSpPr txBox="1">
            <a:spLocks/>
          </p:cNvSpPr>
          <p:nvPr/>
        </p:nvSpPr>
        <p:spPr bwMode="auto">
          <a:xfrm>
            <a:off x="421482" y="5523233"/>
            <a:ext cx="4205262" cy="3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k-Space Theorem</a:t>
            </a:r>
          </a:p>
        </p:txBody>
      </p:sp>
      <p:graphicFrame>
        <p:nvGraphicFramePr>
          <p:cNvPr id="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971252"/>
              </p:ext>
            </p:extLst>
          </p:nvPr>
        </p:nvGraphicFramePr>
        <p:xfrm>
          <a:off x="3128766" y="2776764"/>
          <a:ext cx="2211388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153" name="Equation" r:id="rId9" imgW="1244520" imgH="203040" progId="Equation.DSMT4">
                  <p:embed/>
                </p:oleObj>
              </mc:Choice>
              <mc:Fallback>
                <p:oleObj name="Equation" r:id="rId9" imgW="12445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766" y="2776764"/>
                        <a:ext cx="2211388" cy="3603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5" name="Straight Connector 54"/>
          <p:cNvCxnSpPr/>
          <p:nvPr/>
        </p:nvCxnSpPr>
        <p:spPr bwMode="auto">
          <a:xfrm>
            <a:off x="4425651" y="1676400"/>
            <a:ext cx="90186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Curved Connector 55"/>
          <p:cNvCxnSpPr>
            <a:endCxn id="54" idx="0"/>
          </p:cNvCxnSpPr>
          <p:nvPr/>
        </p:nvCxnSpPr>
        <p:spPr bwMode="auto">
          <a:xfrm rot="5400000">
            <a:off x="3954648" y="1956212"/>
            <a:ext cx="1100364" cy="54074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/>
          </a:ln>
          <a:effectLst/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53774" y="1916314"/>
            <a:ext cx="2247900" cy="115252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cxnSp>
        <p:nvCxnSpPr>
          <p:cNvPr id="24" name="Curved Connector 23"/>
          <p:cNvCxnSpPr>
            <a:endCxn id="3" idx="1"/>
          </p:cNvCxnSpPr>
          <p:nvPr/>
        </p:nvCxnSpPr>
        <p:spPr bwMode="auto">
          <a:xfrm>
            <a:off x="4297960" y="1893097"/>
            <a:ext cx="2455814" cy="59948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triangle"/>
          </a:ln>
          <a:effectLst/>
        </p:spPr>
      </p:cxnSp>
      <p:sp>
        <p:nvSpPr>
          <p:cNvPr id="31" name="Title 1"/>
          <p:cNvSpPr txBox="1">
            <a:spLocks/>
          </p:cNvSpPr>
          <p:nvPr/>
        </p:nvSpPr>
        <p:spPr bwMode="auto">
          <a:xfrm>
            <a:off x="6642100" y="3017779"/>
            <a:ext cx="247696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Arial"/>
                <a:ea typeface="ＭＳ Ｐゴシック"/>
                <a:sym typeface="Symbol" panose="05050102010706020507" pitchFamily="18" charset="2"/>
              </a:rPr>
              <a:t>T2* Decay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0" dirty="0" smtClean="0">
                <a:latin typeface="Arial"/>
                <a:ea typeface="ＭＳ Ｐゴシック"/>
                <a:sym typeface="Symbol" panose="05050102010706020507" pitchFamily="18" charset="2"/>
              </a:rPr>
              <a:t>Negligible </a:t>
            </a:r>
            <a:r>
              <a:rPr lang="en-US" sz="1600" kern="0" dirty="0" smtClean="0">
                <a:latin typeface="Arial"/>
                <a:ea typeface="ＭＳ Ｐゴシック"/>
                <a:sym typeface="Symbol" panose="05050102010706020507" pitchFamily="18" charset="2"/>
              </a:rPr>
              <a:t>Relative to </a:t>
            </a:r>
            <a:r>
              <a:rPr lang="en-US" sz="1600" kern="0" dirty="0" smtClean="0">
                <a:latin typeface="Arial"/>
                <a:ea typeface="ＭＳ Ｐゴシック"/>
                <a:sym typeface="Symbol" panose="05050102010706020507" pitchFamily="18" charset="2"/>
              </a:rPr>
              <a:t>T2* Decay (&amp; T1 Decay)</a:t>
            </a:r>
            <a:endParaRPr lang="en-US" sz="1600" kern="0" dirty="0" smtClean="0">
              <a:latin typeface="Arial"/>
              <a:ea typeface="ＭＳ Ｐゴシック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8691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Example</a:t>
            </a:r>
            <a:endParaRPr lang="en-US" dirty="0"/>
          </a:p>
        </p:txBody>
      </p:sp>
      <p:pic>
        <p:nvPicPr>
          <p:cNvPr id="4" name="Picture 1026" descr="rawfu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1727200"/>
            <a:ext cx="3552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27" descr="modfu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727200"/>
            <a:ext cx="3552825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28"/>
          <p:cNvSpPr txBox="1">
            <a:spLocks noChangeArrowheads="1"/>
          </p:cNvSpPr>
          <p:nvPr/>
        </p:nvSpPr>
        <p:spPr bwMode="auto">
          <a:xfrm>
            <a:off x="1159866" y="5385882"/>
            <a:ext cx="70102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latin typeface="+mn-lt"/>
              </a:rPr>
              <a:t>Modulus of </a:t>
            </a:r>
            <a:r>
              <a:rPr lang="en-US" b="1" i="1" dirty="0">
                <a:latin typeface="+mn-lt"/>
              </a:rPr>
              <a:t>F(</a:t>
            </a:r>
            <a:r>
              <a:rPr lang="en-US" b="1" i="1" dirty="0" err="1">
                <a:latin typeface="+mn-lt"/>
              </a:rPr>
              <a:t>k</a:t>
            </a:r>
            <a:r>
              <a:rPr lang="en-US" b="1" i="1" baseline="-25000" dirty="0" err="1">
                <a:latin typeface="+mn-lt"/>
              </a:rPr>
              <a:t>x</a:t>
            </a:r>
            <a:r>
              <a:rPr lang="en-US" b="1" i="1" dirty="0" err="1">
                <a:latin typeface="+mn-lt"/>
              </a:rPr>
              <a:t>,k</a:t>
            </a:r>
            <a:r>
              <a:rPr lang="en-US" b="1" i="1" baseline="-25000" dirty="0" err="1">
                <a:latin typeface="+mn-lt"/>
              </a:rPr>
              <a:t>y</a:t>
            </a:r>
            <a:r>
              <a:rPr lang="en-US" b="1" i="1" dirty="0" smtClean="0">
                <a:latin typeface="+mn-lt"/>
              </a:rPr>
              <a:t>)</a:t>
            </a:r>
            <a:r>
              <a:rPr lang="en-US" b="1" dirty="0">
                <a:latin typeface="+mn-lt"/>
              </a:rPr>
              <a:t>	</a:t>
            </a:r>
            <a:r>
              <a:rPr lang="en-US" b="1" dirty="0" smtClean="0">
                <a:latin typeface="+mn-lt"/>
              </a:rPr>
              <a:t>Inverse </a:t>
            </a:r>
            <a:r>
              <a:rPr lang="en-US" b="1" dirty="0">
                <a:latin typeface="+mn-lt"/>
              </a:rPr>
              <a:t>FT of </a:t>
            </a:r>
            <a:r>
              <a:rPr lang="en-US" b="1" i="1" dirty="0">
                <a:latin typeface="+mn-lt"/>
              </a:rPr>
              <a:t>F(</a:t>
            </a:r>
            <a:r>
              <a:rPr lang="en-US" b="1" i="1" dirty="0" err="1">
                <a:latin typeface="+mn-lt"/>
              </a:rPr>
              <a:t>k</a:t>
            </a:r>
            <a:r>
              <a:rPr lang="en-US" b="1" i="1" baseline="-25000" dirty="0" err="1">
                <a:latin typeface="+mn-lt"/>
              </a:rPr>
              <a:t>x</a:t>
            </a:r>
            <a:r>
              <a:rPr lang="en-US" b="1" i="1" dirty="0" err="1">
                <a:latin typeface="+mn-lt"/>
              </a:rPr>
              <a:t>,k</a:t>
            </a:r>
            <a:r>
              <a:rPr lang="en-US" b="1" i="1" baseline="-25000" dirty="0" err="1">
                <a:latin typeface="+mn-lt"/>
              </a:rPr>
              <a:t>y</a:t>
            </a:r>
            <a:r>
              <a:rPr lang="en-US" b="1" i="1" dirty="0">
                <a:latin typeface="+mn-lt"/>
              </a:rPr>
              <a:t>)</a:t>
            </a:r>
          </a:p>
        </p:txBody>
      </p:sp>
      <p:sp>
        <p:nvSpPr>
          <p:cNvPr id="7" name="Line 1041"/>
          <p:cNvSpPr>
            <a:spLocks noChangeShapeType="1"/>
          </p:cNvSpPr>
          <p:nvPr/>
        </p:nvSpPr>
        <p:spPr bwMode="auto">
          <a:xfrm>
            <a:off x="4729162" y="3571875"/>
            <a:ext cx="3481387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i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Line 1042"/>
          <p:cNvSpPr>
            <a:spLocks noChangeShapeType="1"/>
          </p:cNvSpPr>
          <p:nvPr/>
        </p:nvSpPr>
        <p:spPr bwMode="auto">
          <a:xfrm flipV="1">
            <a:off x="6459538" y="1779587"/>
            <a:ext cx="0" cy="3500437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Text Box 1043"/>
          <p:cNvSpPr txBox="1">
            <a:spLocks noChangeArrowheads="1"/>
          </p:cNvSpPr>
          <p:nvPr/>
        </p:nvSpPr>
        <p:spPr bwMode="auto">
          <a:xfrm>
            <a:off x="7870825" y="3587750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FFFF00"/>
                </a:solidFill>
                <a:latin typeface="+mn-lt"/>
              </a:rPr>
              <a:t>x</a:t>
            </a:r>
          </a:p>
        </p:txBody>
      </p:sp>
      <p:sp>
        <p:nvSpPr>
          <p:cNvPr id="10" name="Text Box 1044"/>
          <p:cNvSpPr txBox="1">
            <a:spLocks noChangeArrowheads="1"/>
          </p:cNvSpPr>
          <p:nvPr/>
        </p:nvSpPr>
        <p:spPr bwMode="auto">
          <a:xfrm>
            <a:off x="6519863" y="1738313"/>
            <a:ext cx="3129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FFFF00"/>
                </a:solidFill>
                <a:latin typeface="+mn-lt"/>
              </a:rPr>
              <a:t>y</a:t>
            </a:r>
          </a:p>
        </p:txBody>
      </p:sp>
      <p:sp>
        <p:nvSpPr>
          <p:cNvPr id="11" name="Text Box 1046"/>
          <p:cNvSpPr txBox="1">
            <a:spLocks noChangeArrowheads="1"/>
          </p:cNvSpPr>
          <p:nvPr/>
        </p:nvSpPr>
        <p:spPr bwMode="auto">
          <a:xfrm>
            <a:off x="3967163" y="3535363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FFFF00"/>
                </a:solidFill>
                <a:latin typeface="+mn-lt"/>
              </a:rPr>
              <a:t>k</a:t>
            </a:r>
            <a:r>
              <a:rPr lang="en-US" sz="1800" b="1" i="1" baseline="-25000">
                <a:solidFill>
                  <a:srgbClr val="FFFF00"/>
                </a:solidFill>
                <a:latin typeface="+mn-lt"/>
              </a:rPr>
              <a:t>x</a:t>
            </a:r>
            <a:endParaRPr lang="en-US" sz="1800" b="1" i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Text Box 1049"/>
          <p:cNvSpPr txBox="1">
            <a:spLocks noChangeArrowheads="1"/>
          </p:cNvSpPr>
          <p:nvPr/>
        </p:nvSpPr>
        <p:spPr bwMode="auto">
          <a:xfrm>
            <a:off x="3227388" y="4829175"/>
            <a:ext cx="11400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i="1" dirty="0">
                <a:solidFill>
                  <a:srgbClr val="FFFF00"/>
                </a:solidFill>
                <a:latin typeface="+mn-lt"/>
              </a:rPr>
              <a:t>k-space</a:t>
            </a:r>
          </a:p>
        </p:txBody>
      </p:sp>
      <p:sp>
        <p:nvSpPr>
          <p:cNvPr id="13" name="Line 1050"/>
          <p:cNvSpPr>
            <a:spLocks noChangeShapeType="1"/>
          </p:cNvSpPr>
          <p:nvPr/>
        </p:nvSpPr>
        <p:spPr bwMode="auto">
          <a:xfrm>
            <a:off x="862014" y="3551238"/>
            <a:ext cx="3478212" cy="0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i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Line 1051"/>
          <p:cNvSpPr>
            <a:spLocks noChangeShapeType="1"/>
          </p:cNvSpPr>
          <p:nvPr/>
        </p:nvSpPr>
        <p:spPr bwMode="auto">
          <a:xfrm flipV="1">
            <a:off x="2589213" y="1811337"/>
            <a:ext cx="0" cy="3482974"/>
          </a:xfrm>
          <a:prstGeom prst="line">
            <a:avLst/>
          </a:prstGeom>
          <a:noFill/>
          <a:ln w="635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 i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ext Box 1052"/>
          <p:cNvSpPr txBox="1">
            <a:spLocks noChangeArrowheads="1"/>
          </p:cNvSpPr>
          <p:nvPr/>
        </p:nvSpPr>
        <p:spPr bwMode="auto">
          <a:xfrm>
            <a:off x="2640013" y="1712913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i="1">
                <a:solidFill>
                  <a:srgbClr val="FFFF00"/>
                </a:solidFill>
                <a:latin typeface="+mn-lt"/>
              </a:rPr>
              <a:t>k</a:t>
            </a:r>
            <a:r>
              <a:rPr lang="en-US" sz="1800" b="1" i="1" baseline="-25000">
                <a:solidFill>
                  <a:srgbClr val="FFFF00"/>
                </a:solidFill>
                <a:latin typeface="+mn-lt"/>
              </a:rPr>
              <a:t>y</a:t>
            </a:r>
            <a:endParaRPr lang="en-US" sz="1800" b="1" i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6" name="Rectangle 1053"/>
          <p:cNvSpPr>
            <a:spLocks noChangeArrowheads="1"/>
          </p:cNvSpPr>
          <p:nvPr/>
        </p:nvSpPr>
        <p:spPr bwMode="auto">
          <a:xfrm>
            <a:off x="828675" y="1892300"/>
            <a:ext cx="17443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FFFF00"/>
                </a:solidFill>
                <a:latin typeface="+mn-lt"/>
              </a:rPr>
              <a:t>s(t) = F(</a:t>
            </a:r>
            <a:r>
              <a:rPr lang="en-US" sz="2000" b="1" i="1" dirty="0" err="1">
                <a:solidFill>
                  <a:srgbClr val="FFFF00"/>
                </a:solidFill>
                <a:latin typeface="+mn-lt"/>
              </a:rPr>
              <a:t>k</a:t>
            </a:r>
            <a:r>
              <a:rPr lang="en-US" sz="2000" b="1" i="1" baseline="-25000" dirty="0" err="1">
                <a:solidFill>
                  <a:srgbClr val="FFFF00"/>
                </a:solidFill>
                <a:latin typeface="+mn-lt"/>
              </a:rPr>
              <a:t>x</a:t>
            </a:r>
            <a:r>
              <a:rPr lang="en-US" sz="2000" b="1" i="1" dirty="0" err="1">
                <a:solidFill>
                  <a:srgbClr val="FFFF00"/>
                </a:solidFill>
                <a:latin typeface="+mn-lt"/>
              </a:rPr>
              <a:t>,k</a:t>
            </a:r>
            <a:r>
              <a:rPr lang="en-US" sz="2000" b="1" i="1" baseline="-25000" dirty="0" err="1">
                <a:solidFill>
                  <a:srgbClr val="FFFF00"/>
                </a:solidFill>
                <a:latin typeface="+mn-lt"/>
              </a:rPr>
              <a:t>y</a:t>
            </a:r>
            <a:r>
              <a:rPr lang="en-US" sz="2000" b="1" i="1" dirty="0">
                <a:solidFill>
                  <a:srgbClr val="FFFF00"/>
                </a:solidFill>
                <a:latin typeface="+mn-lt"/>
              </a:rPr>
              <a:t>)</a:t>
            </a:r>
          </a:p>
        </p:txBody>
      </p:sp>
      <p:sp>
        <p:nvSpPr>
          <p:cNvPr id="17" name="Rectangle 1055"/>
          <p:cNvSpPr>
            <a:spLocks noChangeArrowheads="1"/>
          </p:cNvSpPr>
          <p:nvPr/>
        </p:nvSpPr>
        <p:spPr bwMode="auto">
          <a:xfrm>
            <a:off x="4832350" y="1870075"/>
            <a:ext cx="79541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FFFF00"/>
                </a:solidFill>
                <a:latin typeface="+mn-lt"/>
              </a:rPr>
              <a:t>f(x,y)</a:t>
            </a:r>
          </a:p>
        </p:txBody>
      </p:sp>
    </p:spTree>
    <p:extLst>
      <p:ext uri="{BB962C8B-B14F-4D97-AF65-F5344CB8AC3E}">
        <p14:creationId xmlns:p14="http://schemas.microsoft.com/office/powerpoint/2010/main" val="182835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Imaging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685" y="1298521"/>
            <a:ext cx="590463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Revisit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How to Model T1 &amp; T2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How to Measure T1 &amp; T2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Slice Selection</a:t>
            </a:r>
          </a:p>
          <a:p>
            <a:r>
              <a:rPr lang="en-US" sz="2800" b="1" dirty="0"/>
              <a:t>	</a:t>
            </a:r>
            <a:r>
              <a:rPr lang="en-US" sz="2800" dirty="0" smtClean="0"/>
              <a:t>Gradient Field Along One Axis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Slice Thickness &amp; Re-phasing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/>
              <a:t>Sampling in the k-Space</a:t>
            </a:r>
          </a:p>
          <a:p>
            <a:r>
              <a:rPr lang="en-US" sz="2800" dirty="0" smtClean="0"/>
              <a:t>	Phase Encoding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Frequency Encoding</a:t>
            </a:r>
            <a:endParaRPr lang="en-US" sz="2800" dirty="0"/>
          </a:p>
          <a:p>
            <a:r>
              <a:rPr lang="en-US" sz="2800" dirty="0"/>
              <a:t>	</a:t>
            </a:r>
            <a:r>
              <a:rPr lang="en-US" sz="2800" dirty="0" smtClean="0"/>
              <a:t>k-Theorem</a:t>
            </a:r>
            <a:endParaRPr lang="en-US" sz="28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MRI Scanners</a:t>
            </a:r>
            <a:r>
              <a:rPr lang="en-US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4256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System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0" y="1123950"/>
            <a:ext cx="711934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Rendering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81" y="1155589"/>
            <a:ext cx="7335838" cy="570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48" y="6262184"/>
            <a:ext cx="8267700" cy="368300"/>
          </a:xfrm>
        </p:spPr>
        <p:txBody>
          <a:bodyPr/>
          <a:lstStyle/>
          <a:p>
            <a:r>
              <a:rPr lang="en-US" sz="2000" dirty="0"/>
              <a:t>Sparkler 1.5T MRI </a:t>
            </a:r>
            <a:r>
              <a:rPr lang="en-US" sz="2000" dirty="0" smtClean="0"/>
              <a:t>Made by Philips </a:t>
            </a:r>
            <a:r>
              <a:rPr lang="en-US" sz="2000" dirty="0"/>
              <a:t>&amp; Neusoft Joint Venture in 2008</a:t>
            </a:r>
            <a:endParaRPr lang="en-US" sz="2000" cap="all" dirty="0"/>
          </a:p>
        </p:txBody>
      </p:sp>
      <p:pic>
        <p:nvPicPr>
          <p:cNvPr id="382978" name="Picture 2" descr="Image result for mri syste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066" y="990600"/>
            <a:ext cx="6139865" cy="52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50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PET-MRI Scanner</a:t>
            </a:r>
            <a:endParaRPr lang="en-US" dirty="0"/>
          </a:p>
        </p:txBody>
      </p:sp>
      <p:pic>
        <p:nvPicPr>
          <p:cNvPr id="385026" name="Picture 2" descr="Image result for pet-mri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990600"/>
            <a:ext cx="49815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175" y="1927080"/>
            <a:ext cx="3886200" cy="3842039"/>
          </a:xfrm>
          <a:prstGeom prst="rect">
            <a:avLst/>
          </a:prstGeom>
        </p:spPr>
      </p:pic>
      <p:pic>
        <p:nvPicPr>
          <p:cNvPr id="385028" name="Picture 4" descr="Image result for siemen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917" y="5769119"/>
            <a:ext cx="3768940" cy="89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1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 Proportional to Amount</a:t>
            </a:r>
            <a:endParaRPr lang="en-US" dirty="0"/>
          </a:p>
        </p:txBody>
      </p:sp>
      <p:pic>
        <p:nvPicPr>
          <p:cNvPr id="376836" name="Picture 4" descr="Image result for chemical reaction rate proportional to amount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01" y="1457324"/>
            <a:ext cx="8706299" cy="454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728" y="2679930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90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087" y="1733550"/>
            <a:ext cx="4695825" cy="3390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Preclinical MRI Scanner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6210300"/>
            <a:ext cx="7758112" cy="508000"/>
          </a:xfrm>
        </p:spPr>
        <p:txBody>
          <a:bodyPr/>
          <a:lstStyle/>
          <a:p>
            <a:r>
              <a:rPr lang="en-US" sz="2000" dirty="0"/>
              <a:t>Bruker BioSpec Avance III 94/20 </a:t>
            </a:r>
            <a:r>
              <a:rPr lang="en-US" sz="2000" dirty="0" smtClean="0"/>
              <a:t>9.4T Preclinical MRI Scanner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386050" name="Picture 2" descr="http://www.analytical.unsw.edu.au/sites/default/files/styles/feature_tall/public/instrument_image/mripf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082518"/>
            <a:ext cx="6677025" cy="512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8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1860" cy="6858000"/>
          </a:xfr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04800" y="304800"/>
            <a:ext cx="883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5399" dir="2700000" algn="ctr" rotWithShape="0">
              <a:schemeClr val="bg2">
                <a:alpha val="31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kern="0" dirty="0" smtClean="0"/>
              <a:t>CT-MRI: Radiation Therapy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6427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 bwMode="auto">
          <a:xfrm>
            <a:off x="777875" y="338138"/>
            <a:ext cx="8026880" cy="677862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pPr>
              <a:spcAft>
                <a:spcPct val="0"/>
              </a:spcAft>
            </a:pPr>
            <a:r>
              <a:rPr lang="en-US" sz="2800" dirty="0" smtClean="0">
                <a:latin typeface="Helvetica" charset="0"/>
              </a:rPr>
              <a:t>Potential </a:t>
            </a:r>
            <a:r>
              <a:rPr lang="en-US" sz="2800" dirty="0" smtClean="0">
                <a:latin typeface="Helvetica" charset="0"/>
              </a:rPr>
              <a:t>Design (</a:t>
            </a:r>
            <a:r>
              <a:rPr lang="en-US" sz="2800" dirty="0" err="1" smtClean="0">
                <a:latin typeface="Helvetica" charset="0"/>
              </a:rPr>
              <a:t>Xun</a:t>
            </a:r>
            <a:r>
              <a:rPr lang="en-US" sz="2800" dirty="0" smtClean="0">
                <a:latin typeface="Helvetica" charset="0"/>
              </a:rPr>
              <a:t> Jia et al.)</a:t>
            </a:r>
            <a:endParaRPr lang="en-US" sz="2800" dirty="0">
              <a:latin typeface="Helvetica" charset="0"/>
            </a:endParaRPr>
          </a:p>
        </p:txBody>
      </p:sp>
      <p:pic>
        <p:nvPicPr>
          <p:cNvPr id="1026" name="Picture 2" descr="T:\Physics Research\PICO Users\Nima\SnapShots\RingC50 G90-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02"/>
          <a:stretch/>
        </p:blipFill>
        <p:spPr bwMode="auto">
          <a:xfrm>
            <a:off x="4018403" y="1238775"/>
            <a:ext cx="4691714" cy="49387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238" y="1250130"/>
            <a:ext cx="3796366" cy="3982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r>
              <a:rPr lang="en-US" altLang="zh-CN" sz="2000" kern="0" dirty="0" smtClean="0">
                <a:solidFill>
                  <a:srgbClr val="194278"/>
                </a:solidFill>
                <a:latin typeface="Arial"/>
                <a:ea typeface="宋体" pitchFamily="2" charset="-122"/>
                <a:cs typeface="Arial"/>
              </a:rPr>
              <a:t>Magnet separation ~70 cm</a:t>
            </a: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endParaRPr lang="en-US" altLang="zh-CN" sz="2000" kern="0" dirty="0">
              <a:solidFill>
                <a:srgbClr val="194278"/>
              </a:solidFill>
              <a:latin typeface="Arial"/>
              <a:ea typeface="宋体" pitchFamily="2" charset="-122"/>
              <a:cs typeface="Arial"/>
            </a:endParaRP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r>
              <a:rPr lang="en-US" altLang="zh-CN" sz="2000" kern="0" dirty="0" smtClean="0">
                <a:solidFill>
                  <a:srgbClr val="194278"/>
                </a:solidFill>
                <a:latin typeface="Arial"/>
                <a:ea typeface="宋体" pitchFamily="2" charset="-122"/>
                <a:cs typeface="Arial"/>
              </a:rPr>
              <a:t>Couch rotation ~±25°</a:t>
            </a: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endParaRPr lang="en-US" altLang="zh-CN" sz="2000" kern="0" dirty="0">
              <a:solidFill>
                <a:srgbClr val="194278"/>
              </a:solidFill>
              <a:latin typeface="Arial"/>
              <a:ea typeface="宋体" pitchFamily="2" charset="-122"/>
              <a:cs typeface="Arial"/>
            </a:endParaRP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r>
              <a:rPr lang="en-US" altLang="zh-CN" sz="2000" kern="0" dirty="0" smtClean="0">
                <a:solidFill>
                  <a:srgbClr val="194278"/>
                </a:solidFill>
                <a:latin typeface="Arial"/>
                <a:ea typeface="宋体" pitchFamily="2" charset="-122"/>
                <a:cs typeface="Arial"/>
              </a:rPr>
              <a:t>Ring design for mechanical stability and magnet shielding</a:t>
            </a: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endParaRPr lang="en-US" altLang="zh-CN" sz="2000" kern="0" dirty="0">
              <a:solidFill>
                <a:srgbClr val="194278"/>
              </a:solidFill>
              <a:latin typeface="Arial"/>
              <a:ea typeface="宋体" pitchFamily="2" charset="-122"/>
              <a:cs typeface="Arial"/>
            </a:endParaRP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r>
              <a:rPr lang="en-US" altLang="zh-CN" sz="2000" kern="0" dirty="0" smtClean="0">
                <a:solidFill>
                  <a:srgbClr val="194278"/>
                </a:solidFill>
                <a:latin typeface="Arial"/>
                <a:ea typeface="宋体" pitchFamily="2" charset="-122"/>
                <a:cs typeface="Arial"/>
              </a:rPr>
              <a:t>CBCT on the ring (not shown)</a:t>
            </a:r>
          </a:p>
          <a:p>
            <a:pPr marL="398463" lvl="1" indent="-342900">
              <a:spcBef>
                <a:spcPct val="20000"/>
              </a:spcBef>
              <a:buSzPct val="60000"/>
              <a:buFont typeface="Wingdings" pitchFamily="2" charset="2"/>
              <a:buChar char="l"/>
              <a:defRPr/>
            </a:pPr>
            <a:endParaRPr lang="en-US" altLang="zh-CN" sz="2400" kern="0" dirty="0" smtClean="0">
              <a:solidFill>
                <a:srgbClr val="194278"/>
              </a:solidFill>
              <a:latin typeface="Arial"/>
              <a:ea typeface="宋体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A Few Links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 Echo: </a:t>
            </a:r>
            <a:endParaRPr lang="en-US" dirty="0" smtClean="0"/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www.youtube.com/watch?v=dFp2Z3wjrmo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www.youtube.com/watch?v=vMh11VtUA5o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Gradient Echo: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www.youtube.com/watch?v=Rvpa1gqG06g</a:t>
            </a:r>
            <a:endParaRPr lang="en-US" dirty="0" smtClean="0"/>
          </a:p>
          <a:p>
            <a:r>
              <a:rPr lang="en-US" dirty="0">
                <a:solidFill>
                  <a:srgbClr val="000000"/>
                </a:solidFill>
                <a:hlinkClick r:id="rId4"/>
              </a:rPr>
              <a:t>https://www.youtube.com/watch?v=MnlG51a4sLE</a:t>
            </a:r>
            <a:r>
              <a:rPr lang="en-US" dirty="0">
                <a:solidFill>
                  <a:srgbClr val="000000"/>
                </a:solidFill>
              </a:rPr>
              <a:t>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Slice Selection:</a:t>
            </a:r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www.youtube.com/watch?v=TS8HFHML0ac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4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152400" y="152400"/>
            <a:ext cx="8839200" cy="8382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691638"/>
                </a:solidFill>
                <a:latin typeface="Arial" charset="0"/>
                <a:ea typeface="ＭＳ Ｐゴシック" pitchFamily="116" charset="-128"/>
              </a:defRPr>
            </a:lvl9pPr>
          </a:lstStyle>
          <a:p>
            <a:pPr algn="ctr" eaLnBrk="1" hangingPunct="1"/>
            <a:r>
              <a:rPr lang="en-US" sz="4000" b="1" kern="0" dirty="0" smtClean="0"/>
              <a:t>BB19 Homework</a:t>
            </a:r>
            <a:endParaRPr lang="en-US" sz="4000" b="1" kern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89703" y="5672770"/>
            <a:ext cx="6764594" cy="1069554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ClrTx/>
            </a:pPr>
            <a:endParaRPr lang="en-US" sz="2400" kern="0" dirty="0" smtClean="0"/>
          </a:p>
          <a:p>
            <a:pPr eaLnBrk="1" hangingPunct="1">
              <a:buClrTx/>
            </a:pPr>
            <a:r>
              <a:rPr lang="en-US" sz="2400" kern="0" dirty="0" smtClean="0">
                <a:solidFill>
                  <a:srgbClr val="FF0000"/>
                </a:solidFill>
              </a:rPr>
              <a:t>Due Date: Same (1 Working Week Later)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01" y="3579242"/>
            <a:ext cx="7045676" cy="2628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703" y="832281"/>
            <a:ext cx="4096003" cy="27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Steps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1085850"/>
            <a:ext cx="5543550" cy="5495925"/>
          </a:xfrm>
          <a:prstGeom prst="rect">
            <a:avLst/>
          </a:prstGeom>
        </p:spPr>
      </p:pic>
      <p:pic>
        <p:nvPicPr>
          <p:cNvPr id="5" name="Picture 4" descr="http://www.wpclipart.com/blanks/buttons/round/button_round_green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94" y="2862810"/>
            <a:ext cx="1490954" cy="149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23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, T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+</a:t>
            </a:r>
            <a:r>
              <a:rPr lang="en-US" dirty="0" smtClean="0"/>
              <a:t> &amp; T</a:t>
            </a:r>
            <a:r>
              <a:rPr lang="en-US" baseline="-25000" dirty="0" smtClean="0"/>
              <a:t>2</a:t>
            </a:r>
            <a:r>
              <a:rPr lang="en-US" baseline="30000" dirty="0"/>
              <a:t>*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22554"/>
            <a:ext cx="8852553" cy="47286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1455174" y="2025445"/>
            <a:ext cx="739385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47623" y="5871691"/>
            <a:ext cx="17518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I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nhomogeneous </a:t>
            </a:r>
            <a:r>
              <a:rPr lang="en-US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F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ield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219357" y="5871691"/>
            <a:ext cx="2919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Spin-spin interaction, Time-varying Inhomogeneous Magnetic F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ield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372824" y="4979406"/>
            <a:ext cx="443620" cy="742384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5090136" y="4997513"/>
            <a:ext cx="403291" cy="74238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10" name="Curved Connector 9"/>
          <p:cNvCxnSpPr>
            <a:stCxn id="8" idx="1"/>
            <a:endCxn id="6" idx="0"/>
          </p:cNvCxnSpPr>
          <p:nvPr/>
        </p:nvCxnSpPr>
        <p:spPr bwMode="auto">
          <a:xfrm rot="10800000" flipV="1">
            <a:off x="4023530" y="5350597"/>
            <a:ext cx="349295" cy="521093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1" name="Curved Connector 10"/>
          <p:cNvCxnSpPr>
            <a:stCxn id="9" idx="3"/>
            <a:endCxn id="7" idx="0"/>
          </p:cNvCxnSpPr>
          <p:nvPr/>
        </p:nvCxnSpPr>
        <p:spPr bwMode="auto">
          <a:xfrm>
            <a:off x="5493427" y="5368705"/>
            <a:ext cx="1185784" cy="502986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6197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500312"/>
            <a:ext cx="8058150" cy="3286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Details</a:t>
            </a:r>
            <a:endParaRPr lang="en-US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3147622" y="5871691"/>
            <a:ext cx="19425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Inherent Decay of Physical or Chemical Nature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219357" y="5871691"/>
            <a:ext cx="2919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Biological Decay on top of the physical Decay (Decay Rates Are Additive)</a:t>
            </a:r>
            <a:endParaRPr kumimoji="0" lang="en-US" altLang="en-US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372824" y="4979406"/>
            <a:ext cx="443620" cy="742384"/>
          </a:xfrm>
          <a:prstGeom prst="rect">
            <a:avLst/>
          </a:prstGeom>
          <a:solidFill>
            <a:srgbClr val="00B05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sp>
        <p:nvSpPr>
          <p:cNvPr id="7" name="Rectangle 6"/>
          <p:cNvSpPr/>
          <p:nvPr/>
        </p:nvSpPr>
        <p:spPr bwMode="auto">
          <a:xfrm>
            <a:off x="5090136" y="4997513"/>
            <a:ext cx="403291" cy="742384"/>
          </a:xfrm>
          <a:prstGeom prst="rect">
            <a:avLst/>
          </a:prstGeom>
          <a:solidFill>
            <a:srgbClr val="FF0000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 err="1" smtClean="0"/>
          </a:p>
        </p:txBody>
      </p:sp>
      <p:cxnSp>
        <p:nvCxnSpPr>
          <p:cNvPr id="8" name="Curved Connector 7"/>
          <p:cNvCxnSpPr>
            <a:stCxn id="6" idx="1"/>
            <a:endCxn id="4" idx="0"/>
          </p:cNvCxnSpPr>
          <p:nvPr/>
        </p:nvCxnSpPr>
        <p:spPr bwMode="auto">
          <a:xfrm rot="10800000" flipV="1">
            <a:off x="4118880" y="5350597"/>
            <a:ext cx="253945" cy="521093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9" name="Curved Connector 8"/>
          <p:cNvCxnSpPr>
            <a:stCxn id="7" idx="3"/>
            <a:endCxn id="5" idx="0"/>
          </p:cNvCxnSpPr>
          <p:nvPr/>
        </p:nvCxnSpPr>
        <p:spPr bwMode="auto">
          <a:xfrm>
            <a:off x="5493427" y="5368705"/>
            <a:ext cx="1185784" cy="502986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81025" y="1075854"/>
            <a:ext cx="8105775" cy="479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691638"/>
              </a:buClr>
              <a:buNone/>
              <a:defRPr sz="28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DC5A21"/>
              </a:buClr>
              <a:buFont typeface="Times" pitchFamily="18" charset="0"/>
              <a:buChar char="•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87ADB0"/>
              </a:buClr>
              <a:buChar char="•"/>
              <a:defRPr sz="2000">
                <a:solidFill>
                  <a:schemeClr val="tx2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2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400" kern="0" dirty="0" smtClean="0">
                <a:solidFill>
                  <a:schemeClr val="tx1"/>
                </a:solidFill>
              </a:rPr>
              <a:t>Let Us Compare with What We Learned on Nuclear Tomography, and Note the Common Reciprocal Relationship for Time Constants</a:t>
            </a:r>
            <a:endParaRPr lang="en-AU" sz="2400" kern="0" dirty="0" smtClean="0"/>
          </a:p>
        </p:txBody>
      </p:sp>
    </p:spTree>
    <p:extLst>
      <p:ext uri="{BB962C8B-B14F-4D97-AF65-F5344CB8AC3E}">
        <p14:creationId xmlns:p14="http://schemas.microsoft.com/office/powerpoint/2010/main" val="191512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T1: Inversion Recovery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71179"/>
            <a:ext cx="8847105" cy="2403987"/>
          </a:xfrm>
          <a:prstGeom prst="rect">
            <a:avLst/>
          </a:prstGeom>
        </p:spPr>
      </p:pic>
      <p:pic>
        <p:nvPicPr>
          <p:cNvPr id="2050" name="Picture 2" descr="http://www.chemie.uni-hamburg.de/nmr/insensitive/tutorial/pp_t1ir1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3" y="3580853"/>
            <a:ext cx="6418280" cy="253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104402" y="2530690"/>
            <a:ext cx="177861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eaLnBrk="0" hangingPunct="0"/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(Note: </a:t>
            </a:r>
            <a:r>
              <a:rPr lang="en-US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S(0)=- M</a:t>
            </a:r>
            <a:r>
              <a:rPr lang="en-US" altLang="en-US" sz="1600" b="1" baseline="-25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en-US" altLang="en-US" sz="1600" b="1" i="0" u="none" strike="noStrike" cap="none" normalizeH="0" baseline="-2500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2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bf135e3c8cafc22f8ce5d5c6bcff8b5d334ca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sz="1800" dirty="0" err="1" smtClean="0"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12083</TotalTime>
  <Words>877</Words>
  <Application>Microsoft Office PowerPoint</Application>
  <PresentationFormat>On-screen Show (4:3)</PresentationFormat>
  <Paragraphs>312</Paragraphs>
  <Slides>54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ＭＳ Ｐゴシック</vt:lpstr>
      <vt:lpstr>宋体</vt:lpstr>
      <vt:lpstr>Arial</vt:lpstr>
      <vt:lpstr>Arial Narrow</vt:lpstr>
      <vt:lpstr>Calibri</vt:lpstr>
      <vt:lpstr>Helvetica</vt:lpstr>
      <vt:lpstr>Symbol</vt:lpstr>
      <vt:lpstr>Times</vt:lpstr>
      <vt:lpstr>Times New Roman</vt:lpstr>
      <vt:lpstr>Wingdings</vt:lpstr>
      <vt:lpstr>Blank Presentation</vt:lpstr>
      <vt:lpstr>2_Blank Presentation</vt:lpstr>
      <vt:lpstr>Equation</vt:lpstr>
      <vt:lpstr>PowerPoint Presentation</vt:lpstr>
      <vt:lpstr>PowerPoint Presentation</vt:lpstr>
      <vt:lpstr>MRI Imaging</vt:lpstr>
      <vt:lpstr>T1 &amp; T2 Relaxation</vt:lpstr>
      <vt:lpstr>Rate Proportional to Amount</vt:lpstr>
      <vt:lpstr>Mathematical Steps</vt:lpstr>
      <vt:lpstr>T2, T2+ &amp; T2*</vt:lpstr>
      <vt:lpstr>Mathematical Details</vt:lpstr>
      <vt:lpstr>T1: Inversion Recovery</vt:lpstr>
      <vt:lpstr>Visualize it!</vt:lpstr>
      <vt:lpstr>T2: Spin-Echo</vt:lpstr>
      <vt:lpstr>Another Trick for Spin Echo</vt:lpstr>
      <vt:lpstr>Simple Idea Behind Spin Echo</vt:lpstr>
      <vt:lpstr>TE &amp; TR Parameters</vt:lpstr>
      <vt:lpstr>MRI Imaging</vt:lpstr>
      <vt:lpstr>Processional Frequency on B</vt:lpstr>
      <vt:lpstr>If You Want to Exercise More</vt:lpstr>
      <vt:lpstr>Field Gradient</vt:lpstr>
      <vt:lpstr>Slice Thickness</vt:lpstr>
      <vt:lpstr>Slice Thickness</vt:lpstr>
      <vt:lpstr>Slice Selection</vt:lpstr>
      <vt:lpstr>Re-phasing Gradient</vt:lpstr>
      <vt:lpstr>MRI Imaging</vt:lpstr>
      <vt:lpstr>Phase Encoding</vt:lpstr>
      <vt:lpstr>PowerPoint Presentation</vt:lpstr>
      <vt:lpstr>Frequency Encoding</vt:lpstr>
      <vt:lpstr>PowerPoint Presentation</vt:lpstr>
      <vt:lpstr>Phase &amp; Frequency Encoding</vt:lpstr>
      <vt:lpstr>Fourier Imaging</vt:lpstr>
      <vt:lpstr>Data in the k-Space</vt:lpstr>
      <vt:lpstr>Full Coverage in the k-Space</vt:lpstr>
      <vt:lpstr>Phase &amp; Frequency Encoding (τ-&gt;t)</vt:lpstr>
      <vt:lpstr>Understood?  Or Confused?</vt:lpstr>
      <vt:lpstr>Another Illustration of Spin Echo</vt:lpstr>
      <vt:lpstr>FID Signal</vt:lpstr>
      <vt:lpstr>TE &amp; TR Parameters</vt:lpstr>
      <vt:lpstr>Signal Model for a 90˚ Pulse</vt:lpstr>
      <vt:lpstr>ρ-, T1- &amp; T2-weighting Illustrated</vt:lpstr>
      <vt:lpstr>Example: Brain Images</vt:lpstr>
      <vt:lpstr>Special Case of Gx Encoding</vt:lpstr>
      <vt:lpstr>For k-Space Data</vt:lpstr>
      <vt:lpstr>Then, the General Case</vt:lpstr>
      <vt:lpstr>Three Approximations</vt:lpstr>
      <vt:lpstr>MRI Example</vt:lpstr>
      <vt:lpstr>MRI Imaging</vt:lpstr>
      <vt:lpstr>MRI System Diagram</vt:lpstr>
      <vt:lpstr>3D Rendering</vt:lpstr>
      <vt:lpstr>MRI Scanner</vt:lpstr>
      <vt:lpstr>PET-MRI Scanner</vt:lpstr>
      <vt:lpstr>Preclinical MRI Scanner</vt:lpstr>
      <vt:lpstr>PowerPoint Presentation</vt:lpstr>
      <vt:lpstr>Potential Design (Xun Jia et al.)</vt:lpstr>
      <vt:lpstr>A Few Links</vt:lpstr>
      <vt:lpstr>PowerPoint Presentation</vt:lpstr>
    </vt:vector>
  </TitlesOfParts>
  <Company>U.Z. 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Resonance Imaging</dc:title>
  <dc:creator>Paul Suetens</dc:creator>
  <cp:lastModifiedBy>student</cp:lastModifiedBy>
  <cp:revision>568</cp:revision>
  <dcterms:created xsi:type="dcterms:W3CDTF">2009-02-13T14:58:07Z</dcterms:created>
  <dcterms:modified xsi:type="dcterms:W3CDTF">2018-04-06T12:52:41Z</dcterms:modified>
</cp:coreProperties>
</file>