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9"/>
  </p:notesMasterIdLst>
  <p:sldIdLst>
    <p:sldId id="603" r:id="rId2"/>
    <p:sldId id="1804" r:id="rId3"/>
    <p:sldId id="1805" r:id="rId4"/>
    <p:sldId id="1815" r:id="rId5"/>
    <p:sldId id="1799" r:id="rId6"/>
    <p:sldId id="1785" r:id="rId7"/>
    <p:sldId id="1786" r:id="rId8"/>
    <p:sldId id="1787" r:id="rId9"/>
    <p:sldId id="1818" r:id="rId10"/>
    <p:sldId id="1801" r:id="rId11"/>
    <p:sldId id="1789" r:id="rId12"/>
    <p:sldId id="1791" r:id="rId13"/>
    <p:sldId id="1845" r:id="rId14"/>
    <p:sldId id="1847" r:id="rId15"/>
    <p:sldId id="1849" r:id="rId16"/>
    <p:sldId id="1819" r:id="rId17"/>
    <p:sldId id="1806" r:id="rId18"/>
    <p:sldId id="1808" r:id="rId19"/>
    <p:sldId id="1807" r:id="rId20"/>
    <p:sldId id="1810" r:id="rId21"/>
    <p:sldId id="1824" r:id="rId22"/>
    <p:sldId id="1812" r:id="rId23"/>
    <p:sldId id="1813" r:id="rId24"/>
    <p:sldId id="1814" r:id="rId25"/>
    <p:sldId id="1822" r:id="rId26"/>
    <p:sldId id="1823" r:id="rId27"/>
    <p:sldId id="1820" r:id="rId28"/>
    <p:sldId id="1826" r:id="rId29"/>
    <p:sldId id="1825" r:id="rId30"/>
    <p:sldId id="1829" r:id="rId31"/>
    <p:sldId id="1838" r:id="rId32"/>
    <p:sldId id="1841" r:id="rId33"/>
    <p:sldId id="1839" r:id="rId34"/>
    <p:sldId id="1842" r:id="rId35"/>
    <p:sldId id="1843" r:id="rId36"/>
    <p:sldId id="1846" r:id="rId37"/>
    <p:sldId id="1861" r:id="rId38"/>
    <p:sldId id="1848" r:id="rId39"/>
    <p:sldId id="1854" r:id="rId40"/>
    <p:sldId id="1840" r:id="rId41"/>
    <p:sldId id="1853" r:id="rId42"/>
    <p:sldId id="1850" r:id="rId43"/>
    <p:sldId id="1844" r:id="rId44"/>
    <p:sldId id="1827" r:id="rId45"/>
    <p:sldId id="1828" r:id="rId46"/>
    <p:sldId id="1858" r:id="rId47"/>
    <p:sldId id="1830" r:id="rId48"/>
    <p:sldId id="1831" r:id="rId49"/>
    <p:sldId id="1832" r:id="rId50"/>
    <p:sldId id="1862" r:id="rId51"/>
    <p:sldId id="1833" r:id="rId52"/>
    <p:sldId id="1834" r:id="rId53"/>
    <p:sldId id="1835" r:id="rId54"/>
    <p:sldId id="1836" r:id="rId55"/>
    <p:sldId id="1863" r:id="rId56"/>
    <p:sldId id="1859" r:id="rId57"/>
    <p:sldId id="1855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8952C3-8D71-4981-A474-217CEE3D5C71}">
          <p14:sldIdLst>
            <p14:sldId id="603"/>
            <p14:sldId id="1804"/>
            <p14:sldId id="1805"/>
            <p14:sldId id="1815"/>
            <p14:sldId id="1799"/>
            <p14:sldId id="1785"/>
            <p14:sldId id="1786"/>
            <p14:sldId id="1787"/>
            <p14:sldId id="1818"/>
            <p14:sldId id="1801"/>
            <p14:sldId id="1789"/>
            <p14:sldId id="1791"/>
            <p14:sldId id="1845"/>
            <p14:sldId id="1847"/>
            <p14:sldId id="1849"/>
            <p14:sldId id="1819"/>
            <p14:sldId id="1806"/>
            <p14:sldId id="1808"/>
            <p14:sldId id="1807"/>
            <p14:sldId id="1810"/>
            <p14:sldId id="1824"/>
            <p14:sldId id="1812"/>
            <p14:sldId id="1813"/>
            <p14:sldId id="1814"/>
            <p14:sldId id="1822"/>
            <p14:sldId id="1823"/>
            <p14:sldId id="1820"/>
            <p14:sldId id="1826"/>
            <p14:sldId id="1825"/>
            <p14:sldId id="1829"/>
            <p14:sldId id="1838"/>
            <p14:sldId id="1841"/>
            <p14:sldId id="1839"/>
            <p14:sldId id="1842"/>
            <p14:sldId id="1843"/>
            <p14:sldId id="1846"/>
            <p14:sldId id="1861"/>
            <p14:sldId id="1848"/>
            <p14:sldId id="1854"/>
            <p14:sldId id="1840"/>
            <p14:sldId id="1853"/>
            <p14:sldId id="1850"/>
            <p14:sldId id="1844"/>
            <p14:sldId id="1827"/>
            <p14:sldId id="1828"/>
            <p14:sldId id="1858"/>
            <p14:sldId id="1830"/>
            <p14:sldId id="1831"/>
            <p14:sldId id="1832"/>
            <p14:sldId id="1862"/>
            <p14:sldId id="1833"/>
            <p14:sldId id="1834"/>
            <p14:sldId id="1835"/>
            <p14:sldId id="1836"/>
            <p14:sldId id="1863"/>
            <p14:sldId id="1859"/>
            <p14:sldId id="18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9900FF"/>
    <a:srgbClr val="33CC33"/>
    <a:srgbClr val="0000FF"/>
    <a:srgbClr val="0033CC"/>
    <a:srgbClr val="3399FF"/>
    <a:srgbClr val="FF7C80"/>
    <a:srgbClr val="009900"/>
    <a:srgbClr val="FF99FF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7" autoAdjust="0"/>
    <p:restoredTop sz="86421" autoAdjust="0"/>
  </p:normalViewPr>
  <p:slideViewPr>
    <p:cSldViewPr snapToGrid="0">
      <p:cViewPr varScale="1">
        <p:scale>
          <a:sx n="97" d="100"/>
          <a:sy n="97" d="100"/>
        </p:scale>
        <p:origin x="74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60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000"/>
    </p:cViewPr>
  </p:sorterViewPr>
  <p:notesViewPr>
    <p:cSldViewPr snapToGrid="0">
      <p:cViewPr varScale="1">
        <p:scale>
          <a:sx n="52" d="100"/>
          <a:sy n="52" d="100"/>
        </p:scale>
        <p:origin x="2608" y="5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30534E-9FB8-46AE-8E3B-5675B268AE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18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42E5D3-627C-4511-B3F4-264A77E3CF6D}" type="slidenum">
              <a:rPr lang="en-US"/>
              <a:pPr/>
              <a:t>1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96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0534E-9FB8-46AE-8E3B-5675B268AE6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9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0534E-9FB8-46AE-8E3B-5675B268AE6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18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Line 29"/>
          <p:cNvSpPr>
            <a:spLocks noChangeShapeType="1"/>
          </p:cNvSpPr>
          <p:nvPr userDrawn="1"/>
        </p:nvSpPr>
        <p:spPr bwMode="auto">
          <a:xfrm>
            <a:off x="838200" y="457200"/>
            <a:ext cx="0" cy="6096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6" name="Line 30"/>
          <p:cNvSpPr>
            <a:spLocks noChangeShapeType="1"/>
          </p:cNvSpPr>
          <p:nvPr userDrawn="1"/>
        </p:nvSpPr>
        <p:spPr bwMode="auto">
          <a:xfrm>
            <a:off x="838200" y="6553200"/>
            <a:ext cx="792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7" name="Line 31"/>
          <p:cNvSpPr>
            <a:spLocks noChangeShapeType="1"/>
          </p:cNvSpPr>
          <p:nvPr userDrawn="1"/>
        </p:nvSpPr>
        <p:spPr bwMode="auto">
          <a:xfrm flipV="1">
            <a:off x="8763000" y="5791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8" name="Line 32"/>
          <p:cNvSpPr>
            <a:spLocks noChangeShapeType="1"/>
          </p:cNvSpPr>
          <p:nvPr userDrawn="1"/>
        </p:nvSpPr>
        <p:spPr bwMode="auto">
          <a:xfrm flipH="1">
            <a:off x="6477000" y="57912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1" name="Line 35"/>
          <p:cNvSpPr>
            <a:spLocks noChangeShapeType="1"/>
          </p:cNvSpPr>
          <p:nvPr userDrawn="1"/>
        </p:nvSpPr>
        <p:spPr bwMode="auto">
          <a:xfrm>
            <a:off x="838200" y="4572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DA7D03F-0D9F-4D6E-A9DA-DA22B08C88F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D488692-0FB6-433E-9CFB-08D03A34DD8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441960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2551609-7012-4524-8F91-CAEC89A8DA26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C38EB37-9F67-488F-AFCB-318363D4DA79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25EC937-4EEB-42FF-9745-F8ECC712C67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6E09F27-08E5-47E1-9081-CDEF6FA99715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C251E47-B223-48F4-A299-CE4A766087D6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B27830-E813-4D5B-BECC-EB4E76333BE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950E5CE-EF1E-495C-8D34-E9307ADFFB20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152400" y="6629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3" name="Line 19"/>
          <p:cNvSpPr>
            <a:spLocks noChangeShapeType="1"/>
          </p:cNvSpPr>
          <p:nvPr userDrawn="1"/>
        </p:nvSpPr>
        <p:spPr bwMode="auto">
          <a:xfrm flipV="1">
            <a:off x="152400" y="64008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20"/>
          <p:cNvSpPr>
            <a:spLocks noChangeShapeType="1"/>
          </p:cNvSpPr>
          <p:nvPr userDrawn="1"/>
        </p:nvSpPr>
        <p:spPr bwMode="auto">
          <a:xfrm>
            <a:off x="152400" y="64008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Clr>
          <a:srgbClr val="691638"/>
        </a:buClr>
        <a:buNone/>
        <a:defRPr sz="24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C5A21"/>
        </a:buClr>
        <a:buFont typeface="Times" pitchFamily="18" charset="0"/>
        <a:buChar char="•"/>
        <a:defRPr sz="24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87ADB0"/>
        </a:buClr>
        <a:buChar char="•"/>
        <a:defRPr sz="20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wmf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11" Type="http://schemas.openxmlformats.org/officeDocument/2006/relationships/image" Target="../media/image17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6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7.png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38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15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3.wmf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file:///C:\Presentations\Slides%20lessen\Nuclear%20Medicine\WME_demo_mltr.wmv" TargetMode="External"/><Relationship Id="rId7" Type="http://schemas.openxmlformats.org/officeDocument/2006/relationships/image" Target="../media/image47.png"/><Relationship Id="rId2" Type="http://schemas.openxmlformats.org/officeDocument/2006/relationships/video" Target="file:///C:\Presentations\Slides%20lessen\Nuclear%20Medicine\WME_demo_fbp.wmv" TargetMode="External"/><Relationship Id="rId1" Type="http://schemas.microsoft.com/office/2007/relationships/media" Target="file:///C:\Presentations\Slides%20lessen\Nuclear%20Medicine\WME_demo_fbp.wmv" TargetMode="External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0.png"/><Relationship Id="rId4" Type="http://schemas.openxmlformats.org/officeDocument/2006/relationships/video" Target="file:///C:\Presentations\Slides%20lessen\Nuclear%20Medicine\WME_demo_mltr.wmv" TargetMode="External"/><Relationship Id="rId9" Type="http://schemas.openxmlformats.org/officeDocument/2006/relationships/image" Target="../media/image4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Presentations\Slides%20lessen\Nuclear%20Medicine\WME_wb.wmv" TargetMode="External"/><Relationship Id="rId1" Type="http://schemas.microsoft.com/office/2007/relationships/media" Target="file:///C:\Presentations\Slides%20lessen\Nuclear%20Medicine\WME_wb.wmv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49" y="55626"/>
            <a:ext cx="1682262" cy="1600200"/>
          </a:xfrm>
          <a:prstGeom prst="rect">
            <a:avLst/>
          </a:prstGeom>
        </p:spPr>
      </p:pic>
      <p:pic>
        <p:nvPicPr>
          <p:cNvPr id="8194" name="Picture 2" descr="lgplogo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" y="62177"/>
            <a:ext cx="6707205" cy="127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6962"/>
            <a:ext cx="9144000" cy="19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0" y="1722874"/>
            <a:ext cx="9144000" cy="339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</a:rPr>
              <a:t>38655 </a:t>
            </a:r>
            <a:r>
              <a:rPr lang="en-US" sz="2400" dirty="0" smtClean="0">
                <a:solidFill>
                  <a:schemeClr val="tx1"/>
                </a:solidFill>
              </a:rPr>
              <a:t>BMED-2300-02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smtClean="0">
                <a:solidFill>
                  <a:schemeClr val="tx1"/>
                </a:solidFill>
              </a:rPr>
              <a:t>Lecture 17: </a:t>
            </a:r>
            <a:r>
              <a:rPr lang="en-US" sz="4400" b="1" dirty="0" smtClean="0">
                <a:solidFill>
                  <a:schemeClr val="tx1"/>
                </a:solidFill>
              </a:rPr>
              <a:t>SPECT &amp; PET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Ge Wang, PhD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Biomedical </a:t>
            </a:r>
            <a:r>
              <a:rPr lang="en-US" sz="2400" dirty="0">
                <a:solidFill>
                  <a:schemeClr val="tx1"/>
                </a:solidFill>
              </a:rPr>
              <a:t>Imaging </a:t>
            </a:r>
            <a:r>
              <a:rPr lang="en-US" sz="2400" dirty="0" smtClean="0">
                <a:solidFill>
                  <a:schemeClr val="tx1"/>
                </a:solidFill>
              </a:rPr>
              <a:t>Center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CBIS/BME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chemeClr val="tx1"/>
                </a:solidFill>
              </a:rPr>
              <a:t>RPI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wangg6@rpi.edu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March 28, 2017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5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with &amp; w/o Constant Weight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123585" y="975911"/>
            <a:ext cx="8229600" cy="268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 eaLnBrk="1" hangingPunct="1">
              <a:lnSpc>
                <a:spcPct val="150000"/>
              </a:lnSpc>
              <a:buNone/>
            </a:pPr>
            <a:r>
              <a:rPr lang="en-US" b="1" kern="0" dirty="0" smtClean="0">
                <a:solidFill>
                  <a:schemeClr val="tx1"/>
                </a:solidFill>
              </a:rPr>
              <a:t>E ~ 60-600keV  (e.g., E </a:t>
            </a:r>
            <a:r>
              <a:rPr lang="en-US" b="1" kern="0" baseline="-25000" dirty="0" smtClean="0">
                <a:solidFill>
                  <a:schemeClr val="tx1"/>
                </a:solidFill>
              </a:rPr>
              <a:t>99mTc</a:t>
            </a:r>
            <a:r>
              <a:rPr lang="en-US" b="1" kern="0" dirty="0" smtClean="0">
                <a:solidFill>
                  <a:schemeClr val="tx1"/>
                </a:solidFill>
              </a:rPr>
              <a:t>=140keV)</a:t>
            </a:r>
          </a:p>
          <a:p>
            <a:pPr marL="914400" lvl="2" indent="0" eaLnBrk="1" hangingPunct="1">
              <a:lnSpc>
                <a:spcPct val="150000"/>
              </a:lnSpc>
              <a:buNone/>
            </a:pPr>
            <a:r>
              <a:rPr lang="en-US" b="1" kern="0" dirty="0">
                <a:solidFill>
                  <a:schemeClr val="tx1"/>
                </a:solidFill>
              </a:rPr>
              <a:t>S</a:t>
            </a:r>
            <a:r>
              <a:rPr lang="en-US" b="1" kern="0" dirty="0" smtClean="0">
                <a:solidFill>
                  <a:schemeClr val="tx1"/>
                </a:solidFill>
              </a:rPr>
              <a:t>ingle </a:t>
            </a:r>
            <a:r>
              <a:rPr lang="en-US" b="1" kern="0" dirty="0">
                <a:solidFill>
                  <a:schemeClr val="tx1"/>
                </a:solidFill>
              </a:rPr>
              <a:t>P</a:t>
            </a:r>
            <a:r>
              <a:rPr lang="en-US" b="1" kern="0" dirty="0" smtClean="0">
                <a:solidFill>
                  <a:schemeClr val="tx1"/>
                </a:solidFill>
              </a:rPr>
              <a:t>hoton </a:t>
            </a:r>
            <a:r>
              <a:rPr lang="en-US" b="1" kern="0" dirty="0">
                <a:solidFill>
                  <a:schemeClr val="tx1"/>
                </a:solidFill>
              </a:rPr>
              <a:t>E</a:t>
            </a:r>
            <a:r>
              <a:rPr lang="en-US" b="1" kern="0" dirty="0" smtClean="0">
                <a:solidFill>
                  <a:schemeClr val="tx1"/>
                </a:solidFill>
              </a:rPr>
              <a:t>mission:			</a:t>
            </a:r>
          </a:p>
          <a:p>
            <a:pPr lvl="2" eaLnBrk="1" hangingPunct="1">
              <a:buFont typeface="Symbol" charset="0"/>
              <a:buNone/>
            </a:pPr>
            <a:endParaRPr lang="en-US" sz="1600" b="1" kern="0" dirty="0" smtClean="0">
              <a:solidFill>
                <a:schemeClr val="tx1"/>
              </a:solidFill>
            </a:endParaRPr>
          </a:p>
          <a:p>
            <a:pPr lvl="2" eaLnBrk="1" hangingPunct="1">
              <a:buFont typeface="Symbol" charset="0"/>
              <a:buNone/>
            </a:pPr>
            <a:r>
              <a:rPr lang="en-US" sz="1600" b="1" kern="0" dirty="0" smtClean="0">
                <a:solidFill>
                  <a:schemeClr val="tx1"/>
                </a:solidFill>
              </a:rPr>
              <a:t>			           </a:t>
            </a:r>
          </a:p>
          <a:p>
            <a:pPr marL="914400" lvl="2" indent="0" eaLnBrk="1" hangingPunct="1">
              <a:lnSpc>
                <a:spcPct val="150000"/>
              </a:lnSpc>
              <a:buNone/>
            </a:pPr>
            <a:endParaRPr lang="en-US" b="1" kern="0" dirty="0" smtClean="0">
              <a:solidFill>
                <a:schemeClr val="tx1"/>
              </a:solidFill>
            </a:endParaRPr>
          </a:p>
          <a:p>
            <a:pPr marL="914400" lvl="2" indent="0" eaLnBrk="1" hangingPunct="1">
              <a:lnSpc>
                <a:spcPct val="150000"/>
              </a:lnSpc>
              <a:buNone/>
            </a:pPr>
            <a:r>
              <a:rPr lang="en-US" b="1" kern="0" dirty="0" smtClean="0">
                <a:solidFill>
                  <a:schemeClr val="tx1"/>
                </a:solidFill>
              </a:rPr>
              <a:t>Paired Photon Emission:</a:t>
            </a:r>
          </a:p>
          <a:p>
            <a:pPr lvl="2" eaLnBrk="1" hangingPunct="1">
              <a:lnSpc>
                <a:spcPct val="150000"/>
              </a:lnSpc>
            </a:pPr>
            <a:endParaRPr lang="en-US" sz="1600" b="1" kern="0" dirty="0" smtClean="0">
              <a:solidFill>
                <a:schemeClr val="tx1"/>
              </a:solidFill>
            </a:endParaRPr>
          </a:p>
          <a:p>
            <a:pPr lvl="1" eaLnBrk="1" hangingPunct="1">
              <a:lnSpc>
                <a:spcPct val="150000"/>
              </a:lnSpc>
              <a:buFont typeface="Arial" charset="0"/>
              <a:buNone/>
            </a:pPr>
            <a:endParaRPr lang="nl-BE" b="1" kern="0" dirty="0">
              <a:solidFill>
                <a:schemeClr val="tx1"/>
              </a:solidFill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249814"/>
              </p:ext>
            </p:extLst>
          </p:nvPr>
        </p:nvGraphicFramePr>
        <p:xfrm>
          <a:off x="1204119" y="2092584"/>
          <a:ext cx="2336800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8" name="Equation" r:id="rId3" imgW="1396800" imgH="419040" progId="Equation.DSMT4">
                  <p:embed/>
                </p:oleObj>
              </mc:Choice>
              <mc:Fallback>
                <p:oleObj name="Equation" r:id="rId3" imgW="1396800" imgH="419040" progId="Equation.DSMT4">
                  <p:embed/>
                  <p:pic>
                    <p:nvPicPr>
                      <p:cNvPr id="3789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4119" y="2092584"/>
                        <a:ext cx="2336800" cy="70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040523"/>
              </p:ext>
            </p:extLst>
          </p:nvPr>
        </p:nvGraphicFramePr>
        <p:xfrm>
          <a:off x="1158052" y="3831711"/>
          <a:ext cx="3652838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9" name="Equation" r:id="rId5" imgW="2184120" imgH="469800" progId="Equation.DSMT4">
                  <p:embed/>
                </p:oleObj>
              </mc:Choice>
              <mc:Fallback>
                <p:oleObj name="Equation" r:id="rId5" imgW="2184120" imgH="469800" progId="Equation.DSMT4">
                  <p:embed/>
                  <p:pic>
                    <p:nvPicPr>
                      <p:cNvPr id="3789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052" y="3831711"/>
                        <a:ext cx="3652838" cy="78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043"/>
          <p:cNvGrpSpPr>
            <a:grpSpLocks/>
          </p:cNvGrpSpPr>
          <p:nvPr/>
        </p:nvGrpSpPr>
        <p:grpSpPr bwMode="auto">
          <a:xfrm>
            <a:off x="5983289" y="1737968"/>
            <a:ext cx="2798763" cy="1562100"/>
            <a:chOff x="2304" y="1512"/>
            <a:chExt cx="1763" cy="984"/>
          </a:xfrm>
        </p:grpSpPr>
        <p:sp>
          <p:nvSpPr>
            <p:cNvPr id="11" name="Oval 1033"/>
            <p:cNvSpPr>
              <a:spLocks noChangeArrowheads="1"/>
            </p:cNvSpPr>
            <p:nvPr/>
          </p:nvSpPr>
          <p:spPr bwMode="auto">
            <a:xfrm>
              <a:off x="2466" y="1512"/>
              <a:ext cx="984" cy="98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" name="Line 1034"/>
            <p:cNvSpPr>
              <a:spLocks noChangeShapeType="1"/>
            </p:cNvSpPr>
            <p:nvPr/>
          </p:nvSpPr>
          <p:spPr bwMode="auto">
            <a:xfrm>
              <a:off x="2304" y="1686"/>
              <a:ext cx="1566" cy="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" name="Text Box 1035"/>
            <p:cNvSpPr txBox="1">
              <a:spLocks noChangeArrowheads="1"/>
            </p:cNvSpPr>
            <p:nvPr/>
          </p:nvSpPr>
          <p:spPr bwMode="auto">
            <a:xfrm>
              <a:off x="3878" y="1880"/>
              <a:ext cx="18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+mn-lt"/>
                </a:rPr>
                <a:t>s</a:t>
              </a:r>
            </a:p>
          </p:txBody>
        </p:sp>
        <p:sp>
          <p:nvSpPr>
            <p:cNvPr id="14" name="Oval 1036"/>
            <p:cNvSpPr>
              <a:spLocks noChangeArrowheads="1"/>
            </p:cNvSpPr>
            <p:nvPr/>
          </p:nvSpPr>
          <p:spPr bwMode="auto">
            <a:xfrm>
              <a:off x="2874" y="1764"/>
              <a:ext cx="72" cy="72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" name="Text Box 1037"/>
            <p:cNvSpPr txBox="1">
              <a:spLocks noChangeArrowheads="1"/>
            </p:cNvSpPr>
            <p:nvPr/>
          </p:nvSpPr>
          <p:spPr bwMode="auto">
            <a:xfrm>
              <a:off x="2762" y="1778"/>
              <a:ext cx="36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+mn-lt"/>
                </a:rPr>
                <a:t>s=a</a:t>
              </a:r>
            </a:p>
          </p:txBody>
        </p:sp>
        <p:sp>
          <p:nvSpPr>
            <p:cNvPr id="16" name="Rectangle 1041"/>
            <p:cNvSpPr>
              <a:spLocks noChangeArrowheads="1"/>
            </p:cNvSpPr>
            <p:nvPr/>
          </p:nvSpPr>
          <p:spPr bwMode="auto">
            <a:xfrm rot="575436">
              <a:off x="3525" y="1872"/>
              <a:ext cx="207" cy="111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" name="Text Box 1042"/>
            <p:cNvSpPr txBox="1">
              <a:spLocks noChangeArrowheads="1"/>
            </p:cNvSpPr>
            <p:nvPr/>
          </p:nvSpPr>
          <p:spPr bwMode="auto">
            <a:xfrm>
              <a:off x="3380" y="1664"/>
              <a:ext cx="35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+mn-lt"/>
                </a:rPr>
                <a:t>s=d</a:t>
              </a:r>
            </a:p>
          </p:txBody>
        </p:sp>
      </p:grpSp>
      <p:grpSp>
        <p:nvGrpSpPr>
          <p:cNvPr id="18" name="Group 29"/>
          <p:cNvGrpSpPr>
            <a:grpSpLocks/>
          </p:cNvGrpSpPr>
          <p:nvPr/>
        </p:nvGrpSpPr>
        <p:grpSpPr bwMode="auto">
          <a:xfrm>
            <a:off x="5682891" y="3614495"/>
            <a:ext cx="3119399" cy="1720850"/>
            <a:chOff x="2117725" y="3746500"/>
            <a:chExt cx="3119491" cy="1720850"/>
          </a:xfrm>
        </p:grpSpPr>
        <p:sp>
          <p:nvSpPr>
            <p:cNvPr id="19" name="Oval 1048"/>
            <p:cNvSpPr>
              <a:spLocks noChangeArrowheads="1"/>
            </p:cNvSpPr>
            <p:nvPr/>
          </p:nvSpPr>
          <p:spPr bwMode="auto">
            <a:xfrm>
              <a:off x="2695575" y="3905250"/>
              <a:ext cx="1562100" cy="15621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" name="Text Box 1050"/>
            <p:cNvSpPr txBox="1">
              <a:spLocks noChangeArrowheads="1"/>
            </p:cNvSpPr>
            <p:nvPr/>
          </p:nvSpPr>
          <p:spPr bwMode="auto">
            <a:xfrm>
              <a:off x="4937125" y="4489450"/>
              <a:ext cx="3000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+mn-lt"/>
                </a:rPr>
                <a:t>s</a:t>
              </a:r>
            </a:p>
          </p:txBody>
        </p:sp>
        <p:grpSp>
          <p:nvGrpSpPr>
            <p:cNvPr id="21" name="Group 36"/>
            <p:cNvGrpSpPr>
              <a:grpSpLocks/>
            </p:cNvGrpSpPr>
            <p:nvPr/>
          </p:nvGrpSpPr>
          <p:grpSpPr bwMode="auto">
            <a:xfrm>
              <a:off x="2117725" y="3746500"/>
              <a:ext cx="2835777" cy="950357"/>
              <a:chOff x="2117725" y="3746500"/>
              <a:chExt cx="2835777" cy="950357"/>
            </a:xfrm>
          </p:grpSpPr>
          <p:sp>
            <p:nvSpPr>
              <p:cNvPr id="22" name="Line 1049"/>
              <p:cNvSpPr>
                <a:spLocks noChangeShapeType="1"/>
              </p:cNvSpPr>
              <p:nvPr/>
            </p:nvSpPr>
            <p:spPr bwMode="auto">
              <a:xfrm>
                <a:off x="2438400" y="4181475"/>
                <a:ext cx="2486025" cy="4762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3" name="Text Box 1052"/>
              <p:cNvSpPr txBox="1">
                <a:spLocks noChangeArrowheads="1"/>
              </p:cNvSpPr>
              <p:nvPr/>
            </p:nvSpPr>
            <p:spPr bwMode="auto">
              <a:xfrm>
                <a:off x="3165475" y="4327525"/>
                <a:ext cx="5758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+mn-lt"/>
                  </a:rPr>
                  <a:t>s=a</a:t>
                </a:r>
              </a:p>
            </p:txBody>
          </p:sp>
          <p:sp>
            <p:nvSpPr>
              <p:cNvPr id="24" name="Rectangle 1053"/>
              <p:cNvSpPr>
                <a:spLocks noChangeArrowheads="1"/>
              </p:cNvSpPr>
              <p:nvPr/>
            </p:nvSpPr>
            <p:spPr bwMode="auto">
              <a:xfrm rot="575436">
                <a:off x="4376738" y="4476750"/>
                <a:ext cx="328612" cy="176213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5" name="Text Box 1054"/>
              <p:cNvSpPr txBox="1">
                <a:spLocks noChangeArrowheads="1"/>
              </p:cNvSpPr>
              <p:nvPr/>
            </p:nvSpPr>
            <p:spPr bwMode="auto">
              <a:xfrm>
                <a:off x="4279900" y="4146550"/>
                <a:ext cx="6736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latin typeface="+mn-lt"/>
                  </a:rPr>
                  <a:t>s=d</a:t>
                </a:r>
                <a:r>
                  <a:rPr lang="en-US" sz="1800" baseline="-25000" dirty="0">
                    <a:latin typeface="+mn-lt"/>
                  </a:rPr>
                  <a:t>2</a:t>
                </a:r>
                <a:endParaRPr lang="en-US" sz="1800" dirty="0">
                  <a:latin typeface="+mn-lt"/>
                </a:endParaRPr>
              </a:p>
            </p:txBody>
          </p:sp>
          <p:sp>
            <p:nvSpPr>
              <p:cNvPr id="26" name="Text Box 1055"/>
              <p:cNvSpPr txBox="1">
                <a:spLocks noChangeArrowheads="1"/>
              </p:cNvSpPr>
              <p:nvPr/>
            </p:nvSpPr>
            <p:spPr bwMode="auto">
              <a:xfrm>
                <a:off x="3517900" y="3981450"/>
                <a:ext cx="1847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en-US" sz="1800" dirty="0">
                  <a:latin typeface="+mn-lt"/>
                </a:endParaRPr>
              </a:p>
            </p:txBody>
          </p:sp>
          <p:sp>
            <p:nvSpPr>
              <p:cNvPr id="27" name="Line 1056"/>
              <p:cNvSpPr>
                <a:spLocks noChangeShapeType="1"/>
              </p:cNvSpPr>
              <p:nvPr/>
            </p:nvSpPr>
            <p:spPr bwMode="auto">
              <a:xfrm>
                <a:off x="3571875" y="4324350"/>
                <a:ext cx="266700" cy="57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8" name="Line 1057"/>
              <p:cNvSpPr>
                <a:spLocks noChangeShapeType="1"/>
              </p:cNvSpPr>
              <p:nvPr/>
            </p:nvSpPr>
            <p:spPr bwMode="auto">
              <a:xfrm>
                <a:off x="3076575" y="4200525"/>
                <a:ext cx="266700" cy="57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9" name="Text Box 1058"/>
              <p:cNvSpPr txBox="1">
                <a:spLocks noChangeArrowheads="1"/>
              </p:cNvSpPr>
              <p:nvPr/>
            </p:nvSpPr>
            <p:spPr bwMode="auto">
              <a:xfrm>
                <a:off x="3146425" y="3905250"/>
                <a:ext cx="1847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en-US" sz="1800" dirty="0">
                  <a:latin typeface="+mn-lt"/>
                </a:endParaRPr>
              </a:p>
            </p:txBody>
          </p:sp>
          <p:sp>
            <p:nvSpPr>
              <p:cNvPr id="30" name="Rectangle 1059"/>
              <p:cNvSpPr>
                <a:spLocks noChangeArrowheads="1"/>
              </p:cNvSpPr>
              <p:nvPr/>
            </p:nvSpPr>
            <p:spPr bwMode="auto">
              <a:xfrm rot="575436">
                <a:off x="2233613" y="4076700"/>
                <a:ext cx="328612" cy="176213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1" name="Text Box 1060"/>
              <p:cNvSpPr txBox="1">
                <a:spLocks noChangeArrowheads="1"/>
              </p:cNvSpPr>
              <p:nvPr/>
            </p:nvSpPr>
            <p:spPr bwMode="auto">
              <a:xfrm>
                <a:off x="2117725" y="3746500"/>
                <a:ext cx="6736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+mn-lt"/>
                  </a:rPr>
                  <a:t>s=d</a:t>
                </a:r>
                <a:r>
                  <a:rPr lang="en-US" sz="1800" baseline="-25000">
                    <a:latin typeface="+mn-lt"/>
                  </a:rPr>
                  <a:t>1</a:t>
                </a:r>
                <a:endParaRPr lang="en-US" sz="1800">
                  <a:latin typeface="+mn-lt"/>
                </a:endParaRPr>
              </a:p>
            </p:txBody>
          </p:sp>
          <p:sp>
            <p:nvSpPr>
              <p:cNvPr id="32" name="AutoShape 1065"/>
              <p:cNvSpPr>
                <a:spLocks noChangeArrowheads="1"/>
              </p:cNvSpPr>
              <p:nvPr/>
            </p:nvSpPr>
            <p:spPr bwMode="auto">
              <a:xfrm>
                <a:off x="3309938" y="4271963"/>
                <a:ext cx="203200" cy="176212"/>
              </a:xfrm>
              <a:prstGeom prst="irregularSeal2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</p:grpSp>
      <p:graphicFrame>
        <p:nvGraphicFramePr>
          <p:cNvPr id="3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178995"/>
              </p:ext>
            </p:extLst>
          </p:nvPr>
        </p:nvGraphicFramePr>
        <p:xfrm>
          <a:off x="2109172" y="4753400"/>
          <a:ext cx="176212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0" name="Equation" r:id="rId7" imgW="1054080" imgH="457200" progId="Equation.DSMT4">
                  <p:embed/>
                </p:oleObj>
              </mc:Choice>
              <mc:Fallback>
                <p:oleObj name="Equation" r:id="rId7" imgW="1054080" imgH="457200" progId="Equation.DSMT4">
                  <p:embed/>
                  <p:pic>
                    <p:nvPicPr>
                      <p:cNvPr id="3789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172" y="4753400"/>
                        <a:ext cx="176212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Connector 33"/>
          <p:cNvCxnSpPr/>
          <p:nvPr/>
        </p:nvCxnSpPr>
        <p:spPr bwMode="auto">
          <a:xfrm>
            <a:off x="2890683" y="4662450"/>
            <a:ext cx="192020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5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732" y="1968184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1058"/>
          <p:cNvSpPr txBox="1">
            <a:spLocks noChangeArrowheads="1"/>
          </p:cNvSpPr>
          <p:nvPr/>
        </p:nvSpPr>
        <p:spPr bwMode="auto">
          <a:xfrm>
            <a:off x="6699454" y="3734113"/>
            <a:ext cx="279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2"/>
                </a:solidFill>
                <a:latin typeface="Symbol" charset="0"/>
              </a:rPr>
              <a:t>g</a:t>
            </a:r>
          </a:p>
        </p:txBody>
      </p:sp>
      <p:sp>
        <p:nvSpPr>
          <p:cNvPr id="37" name="Text Box 1058"/>
          <p:cNvSpPr txBox="1">
            <a:spLocks noChangeArrowheads="1"/>
          </p:cNvSpPr>
          <p:nvPr/>
        </p:nvSpPr>
        <p:spPr bwMode="auto">
          <a:xfrm>
            <a:off x="7134513" y="3833610"/>
            <a:ext cx="279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2"/>
                </a:solidFill>
                <a:latin typeface="Symbol" charset="0"/>
              </a:rPr>
              <a:t>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6646" y="5607065"/>
            <a:ext cx="8684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above formulas are for the single source point, and the real </a:t>
            </a:r>
            <a:r>
              <a:rPr lang="en-US" b="1" dirty="0" smtClean="0">
                <a:solidFill>
                  <a:srgbClr val="FF0000"/>
                </a:solidFill>
              </a:rPr>
              <a:t>signal </a:t>
            </a:r>
            <a:r>
              <a:rPr lang="en-US" b="1" dirty="0">
                <a:solidFill>
                  <a:srgbClr val="FF0000"/>
                </a:solidFill>
              </a:rPr>
              <a:t>is a </a:t>
            </a:r>
            <a:r>
              <a:rPr lang="en-US" b="1" dirty="0" smtClean="0">
                <a:solidFill>
                  <a:srgbClr val="FF0000"/>
                </a:solidFill>
              </a:rPr>
              <a:t>sum/integral </a:t>
            </a:r>
            <a:r>
              <a:rPr lang="en-US" b="1" dirty="0">
                <a:solidFill>
                  <a:srgbClr val="FF0000"/>
                </a:solidFill>
              </a:rPr>
              <a:t>long the line of </a:t>
            </a:r>
            <a:r>
              <a:rPr lang="en-US" b="1" dirty="0" smtClean="0">
                <a:solidFill>
                  <a:srgbClr val="FF0000"/>
                </a:solidFill>
              </a:rPr>
              <a:t>response (attenuated or conventional line integrals; see later slides)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2911193" y="5518575"/>
            <a:ext cx="96010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0091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17928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00B050"/>
                </a:solidFill>
              </a:rPr>
              <a:t>Can Weight Be </a:t>
            </a:r>
            <a:r>
              <a:rPr lang="en-US" dirty="0" smtClean="0">
                <a:solidFill>
                  <a:srgbClr val="00B050"/>
                </a:solidFill>
              </a:rPr>
              <a:t>Source-position Independent for SPECT?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7" name="Oval 1033"/>
          <p:cNvSpPr>
            <a:spLocks noChangeArrowheads="1"/>
          </p:cNvSpPr>
          <p:nvPr/>
        </p:nvSpPr>
        <p:spPr bwMode="auto">
          <a:xfrm>
            <a:off x="6240463" y="2358821"/>
            <a:ext cx="1562100" cy="15621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8" name="Line 1034"/>
          <p:cNvSpPr>
            <a:spLocks noChangeShapeType="1"/>
          </p:cNvSpPr>
          <p:nvPr/>
        </p:nvSpPr>
        <p:spPr bwMode="auto">
          <a:xfrm>
            <a:off x="5983288" y="2635046"/>
            <a:ext cx="2486025" cy="476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1035"/>
          <p:cNvSpPr txBox="1">
            <a:spLocks noChangeArrowheads="1"/>
          </p:cNvSpPr>
          <p:nvPr/>
        </p:nvSpPr>
        <p:spPr bwMode="auto">
          <a:xfrm>
            <a:off x="8482013" y="2943021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2"/>
                </a:solidFill>
                <a:latin typeface="Verdana" charset="0"/>
              </a:rPr>
              <a:t>s</a:t>
            </a:r>
          </a:p>
        </p:txBody>
      </p:sp>
      <p:sp>
        <p:nvSpPr>
          <p:cNvPr id="10" name="Oval 1036"/>
          <p:cNvSpPr>
            <a:spLocks noChangeArrowheads="1"/>
          </p:cNvSpPr>
          <p:nvPr/>
        </p:nvSpPr>
        <p:spPr bwMode="auto">
          <a:xfrm>
            <a:off x="6888163" y="2758871"/>
            <a:ext cx="114300" cy="114300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11" name="Text Box 1037"/>
          <p:cNvSpPr txBox="1">
            <a:spLocks noChangeArrowheads="1"/>
          </p:cNvSpPr>
          <p:nvPr/>
        </p:nvSpPr>
        <p:spPr bwMode="auto">
          <a:xfrm>
            <a:off x="6710363" y="2781096"/>
            <a:ext cx="63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2"/>
                </a:solidFill>
                <a:latin typeface="Verdana" charset="0"/>
              </a:rPr>
              <a:t>s=a</a:t>
            </a:r>
          </a:p>
        </p:txBody>
      </p:sp>
      <p:sp>
        <p:nvSpPr>
          <p:cNvPr id="12" name="Rectangle 1041"/>
          <p:cNvSpPr>
            <a:spLocks noChangeArrowheads="1"/>
          </p:cNvSpPr>
          <p:nvPr/>
        </p:nvSpPr>
        <p:spPr bwMode="auto">
          <a:xfrm rot="575436">
            <a:off x="7921626" y="2930321"/>
            <a:ext cx="328613" cy="176213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chemeClr val="bg2"/>
              </a:solidFill>
              <a:latin typeface="Verdana" charset="0"/>
            </a:endParaRPr>
          </a:p>
        </p:txBody>
      </p:sp>
      <p:graphicFrame>
        <p:nvGraphicFramePr>
          <p:cNvPr id="2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4372907"/>
              </p:ext>
            </p:extLst>
          </p:nvPr>
        </p:nvGraphicFramePr>
        <p:xfrm>
          <a:off x="1510853" y="2609899"/>
          <a:ext cx="248443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4" name="Equation" r:id="rId3" imgW="1485720" imgH="431640" progId="Equation.DSMT4">
                  <p:embed/>
                </p:oleObj>
              </mc:Choice>
              <mc:Fallback>
                <p:oleObj name="Equation" r:id="rId3" imgW="1485720" imgH="431640" progId="Equation.DSMT4">
                  <p:embed/>
                  <p:pic>
                    <p:nvPicPr>
                      <p:cNvPr id="2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0853" y="2609899"/>
                        <a:ext cx="2484437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Oval 1048"/>
          <p:cNvSpPr>
            <a:spLocks noChangeArrowheads="1"/>
          </p:cNvSpPr>
          <p:nvPr/>
        </p:nvSpPr>
        <p:spPr bwMode="auto">
          <a:xfrm>
            <a:off x="6221396" y="4295775"/>
            <a:ext cx="1562054" cy="15621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32" name="Text Box 1050"/>
          <p:cNvSpPr txBox="1">
            <a:spLocks noChangeArrowheads="1"/>
          </p:cNvSpPr>
          <p:nvPr/>
        </p:nvSpPr>
        <p:spPr bwMode="auto">
          <a:xfrm>
            <a:off x="8462880" y="4879975"/>
            <a:ext cx="304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2"/>
                </a:solidFill>
                <a:latin typeface="Verdana" charset="0"/>
              </a:rPr>
              <a:t>s</a:t>
            </a:r>
          </a:p>
        </p:txBody>
      </p:sp>
      <p:sp>
        <p:nvSpPr>
          <p:cNvPr id="34" name="Line 1049"/>
          <p:cNvSpPr>
            <a:spLocks noChangeShapeType="1"/>
          </p:cNvSpPr>
          <p:nvPr/>
        </p:nvSpPr>
        <p:spPr bwMode="auto">
          <a:xfrm>
            <a:off x="5964229" y="4572000"/>
            <a:ext cx="2485952" cy="476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1052"/>
          <p:cNvSpPr txBox="1">
            <a:spLocks noChangeArrowheads="1"/>
          </p:cNvSpPr>
          <p:nvPr/>
        </p:nvSpPr>
        <p:spPr bwMode="auto">
          <a:xfrm>
            <a:off x="6691282" y="4718050"/>
            <a:ext cx="6318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2"/>
                </a:solidFill>
                <a:latin typeface="Verdana" charset="0"/>
              </a:rPr>
              <a:t>s=a</a:t>
            </a:r>
          </a:p>
        </p:txBody>
      </p:sp>
      <p:sp>
        <p:nvSpPr>
          <p:cNvPr id="36" name="Rectangle 1053"/>
          <p:cNvSpPr>
            <a:spLocks noChangeArrowheads="1"/>
          </p:cNvSpPr>
          <p:nvPr/>
        </p:nvSpPr>
        <p:spPr bwMode="auto">
          <a:xfrm rot="575436">
            <a:off x="7902510" y="4867275"/>
            <a:ext cx="328602" cy="176213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37" name="Text Box 1054"/>
          <p:cNvSpPr txBox="1">
            <a:spLocks noChangeArrowheads="1"/>
          </p:cNvSpPr>
          <p:nvPr/>
        </p:nvSpPr>
        <p:spPr bwMode="auto">
          <a:xfrm>
            <a:off x="7805675" y="4537075"/>
            <a:ext cx="736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2"/>
                </a:solidFill>
                <a:latin typeface="Verdana" charset="0"/>
              </a:rPr>
              <a:t>s=d</a:t>
            </a:r>
            <a:r>
              <a:rPr lang="en-US" sz="1800" baseline="-25000" dirty="0">
                <a:solidFill>
                  <a:schemeClr val="bg2"/>
                </a:solidFill>
                <a:latin typeface="Verdana" charset="0"/>
              </a:rPr>
              <a:t>2</a:t>
            </a:r>
            <a:endParaRPr lang="en-US" sz="180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38" name="Text Box 1055"/>
          <p:cNvSpPr txBox="1">
            <a:spLocks noChangeArrowheads="1"/>
          </p:cNvSpPr>
          <p:nvPr/>
        </p:nvSpPr>
        <p:spPr bwMode="auto">
          <a:xfrm>
            <a:off x="7043697" y="4371975"/>
            <a:ext cx="279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bg2"/>
                </a:solidFill>
                <a:latin typeface="Symbol" charset="0"/>
              </a:rPr>
              <a:t>g</a:t>
            </a:r>
            <a:endParaRPr lang="en-US" sz="1800">
              <a:solidFill>
                <a:schemeClr val="bg2"/>
              </a:solidFill>
              <a:latin typeface="Symbol" charset="0"/>
            </a:endParaRPr>
          </a:p>
        </p:txBody>
      </p:sp>
      <p:sp>
        <p:nvSpPr>
          <p:cNvPr id="39" name="Line 1056"/>
          <p:cNvSpPr>
            <a:spLocks noChangeShapeType="1"/>
          </p:cNvSpPr>
          <p:nvPr/>
        </p:nvSpPr>
        <p:spPr bwMode="auto">
          <a:xfrm>
            <a:off x="7097670" y="4714875"/>
            <a:ext cx="266692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1057"/>
          <p:cNvSpPr>
            <a:spLocks noChangeShapeType="1"/>
          </p:cNvSpPr>
          <p:nvPr/>
        </p:nvSpPr>
        <p:spPr bwMode="auto">
          <a:xfrm>
            <a:off x="6602385" y="4591050"/>
            <a:ext cx="266692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Text Box 1058"/>
          <p:cNvSpPr txBox="1">
            <a:spLocks noChangeArrowheads="1"/>
          </p:cNvSpPr>
          <p:nvPr/>
        </p:nvSpPr>
        <p:spPr bwMode="auto">
          <a:xfrm>
            <a:off x="6672233" y="4295775"/>
            <a:ext cx="279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2"/>
                </a:solidFill>
                <a:latin typeface="Symbol" charset="0"/>
              </a:rPr>
              <a:t>g</a:t>
            </a:r>
            <a:endParaRPr lang="en-US" sz="1800" dirty="0">
              <a:solidFill>
                <a:schemeClr val="bg2"/>
              </a:solidFill>
              <a:latin typeface="Symbol" charset="0"/>
            </a:endParaRPr>
          </a:p>
        </p:txBody>
      </p:sp>
      <p:sp>
        <p:nvSpPr>
          <p:cNvPr id="42" name="Rectangle 1059"/>
          <p:cNvSpPr>
            <a:spLocks noChangeArrowheads="1"/>
          </p:cNvSpPr>
          <p:nvPr/>
        </p:nvSpPr>
        <p:spPr bwMode="auto">
          <a:xfrm rot="575436">
            <a:off x="5759448" y="4467225"/>
            <a:ext cx="328602" cy="176213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43" name="Text Box 1060"/>
          <p:cNvSpPr txBox="1">
            <a:spLocks noChangeArrowheads="1"/>
          </p:cNvSpPr>
          <p:nvPr/>
        </p:nvSpPr>
        <p:spPr bwMode="auto">
          <a:xfrm>
            <a:off x="5643563" y="4137025"/>
            <a:ext cx="736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2"/>
                </a:solidFill>
                <a:latin typeface="Verdana" charset="0"/>
              </a:rPr>
              <a:t>s=d</a:t>
            </a:r>
            <a:r>
              <a:rPr lang="en-US" sz="1800" baseline="-25000">
                <a:solidFill>
                  <a:schemeClr val="bg2"/>
                </a:solidFill>
                <a:latin typeface="Verdana" charset="0"/>
              </a:rPr>
              <a:t>1</a:t>
            </a:r>
            <a:endParaRPr lang="en-US" sz="180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44" name="AutoShape 1065"/>
          <p:cNvSpPr>
            <a:spLocks noChangeArrowheads="1"/>
          </p:cNvSpPr>
          <p:nvPr/>
        </p:nvSpPr>
        <p:spPr bwMode="auto">
          <a:xfrm>
            <a:off x="6835741" y="4662488"/>
            <a:ext cx="203194" cy="176212"/>
          </a:xfrm>
          <a:prstGeom prst="irregularSeal2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chemeClr val="bg2"/>
              </a:solidFill>
              <a:latin typeface="Verdana" charset="0"/>
            </a:endParaRPr>
          </a:p>
        </p:txBody>
      </p:sp>
      <p:graphicFrame>
        <p:nvGraphicFramePr>
          <p:cNvPr id="45" name="Object 3"/>
          <p:cNvGraphicFramePr>
            <a:graphicFrameLocks noChangeAspect="1"/>
          </p:cNvGraphicFramePr>
          <p:nvPr>
            <p:extLst/>
          </p:nvPr>
        </p:nvGraphicFramePr>
        <p:xfrm>
          <a:off x="285672" y="4721741"/>
          <a:ext cx="539432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5" name="Equation" r:id="rId5" imgW="3225600" imgH="469800" progId="Equation.DSMT4">
                  <p:embed/>
                </p:oleObj>
              </mc:Choice>
              <mc:Fallback>
                <p:oleObj name="Equation" r:id="rId5" imgW="3225600" imgH="469800" progId="Equation.DSMT4">
                  <p:embed/>
                  <p:pic>
                    <p:nvPicPr>
                      <p:cNvPr id="4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672" y="4721741"/>
                        <a:ext cx="5394325" cy="78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1054"/>
          <p:cNvSpPr txBox="1">
            <a:spLocks noChangeArrowheads="1"/>
          </p:cNvSpPr>
          <p:nvPr/>
        </p:nvSpPr>
        <p:spPr bwMode="auto">
          <a:xfrm>
            <a:off x="7802563" y="2581399"/>
            <a:ext cx="736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2"/>
                </a:solidFill>
                <a:latin typeface="Verdana" charset="0"/>
              </a:rPr>
              <a:t>s=d</a:t>
            </a:r>
            <a:r>
              <a:rPr lang="en-US" sz="1800" baseline="-25000" dirty="0">
                <a:solidFill>
                  <a:schemeClr val="bg2"/>
                </a:solidFill>
                <a:latin typeface="Verdana" charset="0"/>
              </a:rPr>
              <a:t>2</a:t>
            </a:r>
            <a:endParaRPr lang="en-US" sz="180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47" name="Rectangle 1059"/>
          <p:cNvSpPr>
            <a:spLocks noChangeArrowheads="1"/>
          </p:cNvSpPr>
          <p:nvPr/>
        </p:nvSpPr>
        <p:spPr bwMode="auto">
          <a:xfrm rot="575436">
            <a:off x="5692380" y="2525558"/>
            <a:ext cx="328602" cy="176213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48" name="Text Box 1060"/>
          <p:cNvSpPr txBox="1">
            <a:spLocks noChangeArrowheads="1"/>
          </p:cNvSpPr>
          <p:nvPr/>
        </p:nvSpPr>
        <p:spPr bwMode="auto">
          <a:xfrm>
            <a:off x="5576495" y="2195358"/>
            <a:ext cx="736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2"/>
                </a:solidFill>
                <a:latin typeface="Verdana" charset="0"/>
              </a:rPr>
              <a:t>s=d</a:t>
            </a:r>
            <a:r>
              <a:rPr lang="en-US" sz="1800" baseline="-25000">
                <a:solidFill>
                  <a:schemeClr val="bg2"/>
                </a:solidFill>
                <a:latin typeface="Verdana" charset="0"/>
              </a:rPr>
              <a:t>1</a:t>
            </a:r>
            <a:endParaRPr lang="en-US" sz="1800">
              <a:solidFill>
                <a:schemeClr val="bg2"/>
              </a:solidFill>
              <a:latin typeface="Verdana" charset="0"/>
            </a:endParaRPr>
          </a:p>
        </p:txBody>
      </p:sp>
      <p:graphicFrame>
        <p:nvGraphicFramePr>
          <p:cNvPr id="4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9748490"/>
              </p:ext>
            </p:extLst>
          </p:nvPr>
        </p:nvGraphicFramePr>
        <p:xfrm>
          <a:off x="1510853" y="1761755"/>
          <a:ext cx="2398713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6" name="Equation" r:id="rId7" imgW="1434960" imgH="457200" progId="Equation.DSMT4">
                  <p:embed/>
                </p:oleObj>
              </mc:Choice>
              <mc:Fallback>
                <p:oleObj name="Equation" r:id="rId7" imgW="1434960" imgH="457200" progId="Equation.DSMT4">
                  <p:embed/>
                  <p:pic>
                    <p:nvPicPr>
                      <p:cNvPr id="4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0853" y="1761755"/>
                        <a:ext cx="2398713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995374"/>
              </p:ext>
            </p:extLst>
          </p:nvPr>
        </p:nvGraphicFramePr>
        <p:xfrm>
          <a:off x="1510853" y="3330252"/>
          <a:ext cx="3205163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7" name="Equation" r:id="rId9" imgW="1917360" imgH="457200" progId="Equation.DSMT4">
                  <p:embed/>
                </p:oleObj>
              </mc:Choice>
              <mc:Fallback>
                <p:oleObj name="Equation" r:id="rId9" imgW="1917360" imgH="457200" progId="Equation.DSMT4">
                  <p:embed/>
                  <p:pic>
                    <p:nvPicPr>
                      <p:cNvPr id="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0853" y="3330252"/>
                        <a:ext cx="3205163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4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125" y="1024430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631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404" y="56249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172632" cy="8382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00B050"/>
                </a:solidFill>
              </a:rPr>
              <a:t>No, SPECT </a:t>
            </a:r>
            <a:r>
              <a:rPr lang="en-US" sz="4000" dirty="0" smtClean="0">
                <a:solidFill>
                  <a:srgbClr val="00B050"/>
                </a:solidFill>
              </a:rPr>
              <a:t>Model </a:t>
            </a:r>
            <a:r>
              <a:rPr lang="en-US" sz="4000" dirty="0" smtClean="0">
                <a:solidFill>
                  <a:srgbClr val="00B050"/>
                </a:solidFill>
              </a:rPr>
              <a:t>Is More Complicated!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7" name="Oval 1033"/>
          <p:cNvSpPr>
            <a:spLocks noChangeArrowheads="1"/>
          </p:cNvSpPr>
          <p:nvPr/>
        </p:nvSpPr>
        <p:spPr bwMode="auto">
          <a:xfrm>
            <a:off x="6466606" y="1409090"/>
            <a:ext cx="1562100" cy="15621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8" name="Line 1034"/>
          <p:cNvSpPr>
            <a:spLocks noChangeShapeType="1"/>
          </p:cNvSpPr>
          <p:nvPr/>
        </p:nvSpPr>
        <p:spPr bwMode="auto">
          <a:xfrm>
            <a:off x="6209431" y="1685315"/>
            <a:ext cx="2486025" cy="476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1035"/>
          <p:cNvSpPr txBox="1">
            <a:spLocks noChangeArrowheads="1"/>
          </p:cNvSpPr>
          <p:nvPr/>
        </p:nvSpPr>
        <p:spPr bwMode="auto">
          <a:xfrm>
            <a:off x="8708156" y="199329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2"/>
                </a:solidFill>
                <a:latin typeface="Verdana" charset="0"/>
              </a:rPr>
              <a:t>s</a:t>
            </a:r>
          </a:p>
        </p:txBody>
      </p:sp>
      <p:sp>
        <p:nvSpPr>
          <p:cNvPr id="10" name="Oval 1036"/>
          <p:cNvSpPr>
            <a:spLocks noChangeArrowheads="1"/>
          </p:cNvSpPr>
          <p:nvPr/>
        </p:nvSpPr>
        <p:spPr bwMode="auto">
          <a:xfrm>
            <a:off x="7114306" y="1809140"/>
            <a:ext cx="114300" cy="114300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11" name="Text Box 1037"/>
          <p:cNvSpPr txBox="1">
            <a:spLocks noChangeArrowheads="1"/>
          </p:cNvSpPr>
          <p:nvPr/>
        </p:nvSpPr>
        <p:spPr bwMode="auto">
          <a:xfrm>
            <a:off x="6936506" y="1831365"/>
            <a:ext cx="63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2"/>
                </a:solidFill>
                <a:latin typeface="Verdana" charset="0"/>
              </a:rPr>
              <a:t>s=a</a:t>
            </a:r>
          </a:p>
        </p:txBody>
      </p:sp>
      <p:sp>
        <p:nvSpPr>
          <p:cNvPr id="12" name="Rectangle 1041"/>
          <p:cNvSpPr>
            <a:spLocks noChangeArrowheads="1"/>
          </p:cNvSpPr>
          <p:nvPr/>
        </p:nvSpPr>
        <p:spPr bwMode="auto">
          <a:xfrm rot="575436">
            <a:off x="8147769" y="1980590"/>
            <a:ext cx="328613" cy="176213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chemeClr val="bg2"/>
              </a:solidFill>
              <a:latin typeface="Verdana" charset="0"/>
            </a:endParaRPr>
          </a:p>
        </p:txBody>
      </p:sp>
      <p:graphicFrame>
        <p:nvGraphicFramePr>
          <p:cNvPr id="2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771583"/>
              </p:ext>
            </p:extLst>
          </p:nvPr>
        </p:nvGraphicFramePr>
        <p:xfrm>
          <a:off x="361805" y="2119607"/>
          <a:ext cx="4225926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2" name="Equation" r:id="rId4" imgW="2527200" imgH="431640" progId="Equation.DSMT4">
                  <p:embed/>
                </p:oleObj>
              </mc:Choice>
              <mc:Fallback>
                <p:oleObj name="Equation" r:id="rId4" imgW="2527200" imgH="431640" progId="Equation.DSMT4">
                  <p:embed/>
                  <p:pic>
                    <p:nvPicPr>
                      <p:cNvPr id="2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805" y="2119607"/>
                        <a:ext cx="4225926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1054"/>
          <p:cNvSpPr txBox="1">
            <a:spLocks noChangeArrowheads="1"/>
          </p:cNvSpPr>
          <p:nvPr/>
        </p:nvSpPr>
        <p:spPr bwMode="auto">
          <a:xfrm>
            <a:off x="8028706" y="1631668"/>
            <a:ext cx="736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2"/>
                </a:solidFill>
                <a:latin typeface="Verdana" charset="0"/>
              </a:rPr>
              <a:t>s=d</a:t>
            </a:r>
            <a:r>
              <a:rPr lang="en-US" sz="1800" baseline="-25000" dirty="0">
                <a:solidFill>
                  <a:schemeClr val="bg2"/>
                </a:solidFill>
                <a:latin typeface="Verdana" charset="0"/>
              </a:rPr>
              <a:t>2</a:t>
            </a:r>
            <a:endParaRPr lang="en-US" sz="180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47" name="Rectangle 1059"/>
          <p:cNvSpPr>
            <a:spLocks noChangeArrowheads="1"/>
          </p:cNvSpPr>
          <p:nvPr/>
        </p:nvSpPr>
        <p:spPr bwMode="auto">
          <a:xfrm rot="575436">
            <a:off x="5918523" y="1575827"/>
            <a:ext cx="328602" cy="176213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48" name="Text Box 1060"/>
          <p:cNvSpPr txBox="1">
            <a:spLocks noChangeArrowheads="1"/>
          </p:cNvSpPr>
          <p:nvPr/>
        </p:nvSpPr>
        <p:spPr bwMode="auto">
          <a:xfrm>
            <a:off x="5802638" y="1245627"/>
            <a:ext cx="736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2"/>
                </a:solidFill>
                <a:latin typeface="Verdana" charset="0"/>
              </a:rPr>
              <a:t>s=d</a:t>
            </a:r>
            <a:r>
              <a:rPr lang="en-US" sz="1800" baseline="-25000">
                <a:solidFill>
                  <a:schemeClr val="bg2"/>
                </a:solidFill>
                <a:latin typeface="Verdana" charset="0"/>
              </a:rPr>
              <a:t>1</a:t>
            </a:r>
            <a:endParaRPr lang="en-US" sz="1800">
              <a:solidFill>
                <a:schemeClr val="bg2"/>
              </a:solidFill>
              <a:latin typeface="Verdana" charset="0"/>
            </a:endParaRPr>
          </a:p>
        </p:txBody>
      </p:sp>
      <p:graphicFrame>
        <p:nvGraphicFramePr>
          <p:cNvPr id="49" name="Object 2"/>
          <p:cNvGraphicFramePr>
            <a:graphicFrameLocks noChangeAspect="1"/>
          </p:cNvGraphicFramePr>
          <p:nvPr>
            <p:extLst/>
          </p:nvPr>
        </p:nvGraphicFramePr>
        <p:xfrm>
          <a:off x="361805" y="1419672"/>
          <a:ext cx="4095751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3" name="Equation" r:id="rId6" imgW="2450880" imgH="457200" progId="Equation.DSMT4">
                  <p:embed/>
                </p:oleObj>
              </mc:Choice>
              <mc:Fallback>
                <p:oleObj name="Equation" r:id="rId6" imgW="2450880" imgH="457200" progId="Equation.DSMT4">
                  <p:embed/>
                  <p:pic>
                    <p:nvPicPr>
                      <p:cNvPr id="4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805" y="1419672"/>
                        <a:ext cx="4095751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626431"/>
              </p:ext>
            </p:extLst>
          </p:nvPr>
        </p:nvGraphicFramePr>
        <p:xfrm>
          <a:off x="361805" y="2909745"/>
          <a:ext cx="8531226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4" name="Equation" r:id="rId8" imgW="5105160" imgH="711000" progId="Equation.DSMT4">
                  <p:embed/>
                </p:oleObj>
              </mc:Choice>
              <mc:Fallback>
                <p:oleObj name="Equation" r:id="rId8" imgW="5105160" imgH="711000" progId="Equation.DSMT4">
                  <p:embed/>
                  <p:pic>
                    <p:nvPicPr>
                      <p:cNvPr id="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805" y="2909745"/>
                        <a:ext cx="8531226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Oval 1036"/>
          <p:cNvSpPr>
            <a:spLocks noChangeArrowheads="1"/>
          </p:cNvSpPr>
          <p:nvPr/>
        </p:nvSpPr>
        <p:spPr bwMode="auto">
          <a:xfrm>
            <a:off x="7656486" y="1906021"/>
            <a:ext cx="114300" cy="114300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33" name="Text Box 1037"/>
          <p:cNvSpPr txBox="1">
            <a:spLocks noChangeArrowheads="1"/>
          </p:cNvSpPr>
          <p:nvPr/>
        </p:nvSpPr>
        <p:spPr bwMode="auto">
          <a:xfrm>
            <a:off x="7478686" y="1928246"/>
            <a:ext cx="63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2"/>
                </a:solidFill>
                <a:latin typeface="Verdana" charset="0"/>
              </a:rPr>
              <a:t>s=b</a:t>
            </a:r>
            <a:endParaRPr lang="en-US" sz="1800" dirty="0">
              <a:solidFill>
                <a:schemeClr val="bg2"/>
              </a:solidFill>
              <a:latin typeface="Verdana" charset="0"/>
            </a:endParaRPr>
          </a:p>
        </p:txBody>
      </p:sp>
      <p:graphicFrame>
        <p:nvGraphicFramePr>
          <p:cNvPr id="5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312924"/>
              </p:ext>
            </p:extLst>
          </p:nvPr>
        </p:nvGraphicFramePr>
        <p:xfrm>
          <a:off x="361805" y="4007705"/>
          <a:ext cx="8064501" cy="152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5" name="Equation" r:id="rId10" imgW="4825800" imgH="914400" progId="Equation.DSMT4">
                  <p:embed/>
                </p:oleObj>
              </mc:Choice>
              <mc:Fallback>
                <p:oleObj name="Equation" r:id="rId10" imgW="4825800" imgH="914400" progId="Equation.DSMT4">
                  <p:embed/>
                  <p:pic>
                    <p:nvPicPr>
                      <p:cNvPr id="5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805" y="4007705"/>
                        <a:ext cx="8064501" cy="1527175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06646" y="5607065"/>
            <a:ext cx="8684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The cross terms are messy, and hence the SPECT data model contains source-position-dependent weighting factors, even if you know the attenuation background.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03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 Sinogram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671991" y="1564345"/>
            <a:ext cx="5389451" cy="17846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Emission Coincidence Detection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Group Data into Projection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dirty="0" smtClean="0"/>
              <a:t>      Along Line </a:t>
            </a:r>
            <a:r>
              <a:rPr lang="en-US" sz="2400" b="1" dirty="0"/>
              <a:t>o</a:t>
            </a:r>
            <a:r>
              <a:rPr lang="en-US" sz="2400" b="1" dirty="0" smtClean="0"/>
              <a:t>f </a:t>
            </a:r>
            <a:r>
              <a:rPr lang="en-US" sz="2400" b="1" dirty="0"/>
              <a:t>Response (</a:t>
            </a:r>
            <a:r>
              <a:rPr lang="en-US" sz="2400" b="1" dirty="0" smtClean="0"/>
              <a:t>LOR)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Sort LOR Data into a Sinogram</a:t>
            </a:r>
          </a:p>
          <a:p>
            <a:pPr lvl="1" eaLnBrk="1" hangingPunct="1">
              <a:lnSpc>
                <a:spcPct val="90000"/>
              </a:lnSpc>
            </a:pPr>
            <a:endParaRPr lang="en-US" sz="2400" b="1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2" t="22400" r="58000" b="25600"/>
          <a:stretch/>
        </p:blipFill>
        <p:spPr bwMode="auto">
          <a:xfrm>
            <a:off x="1008617" y="846618"/>
            <a:ext cx="2805925" cy="533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 bwMode="auto">
          <a:xfrm>
            <a:off x="645503" y="5294138"/>
            <a:ext cx="1781665" cy="131853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71339" y="6258094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+mn-lt"/>
              </a:rPr>
              <a:t>P</a:t>
            </a:r>
            <a:r>
              <a:rPr lang="en-US" b="1" dirty="0" smtClean="0">
                <a:solidFill>
                  <a:srgbClr val="00B050"/>
                </a:solidFill>
                <a:latin typeface="+mn-lt"/>
              </a:rPr>
              <a:t>rojection</a:t>
            </a:r>
            <a:endParaRPr lang="en-US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6200000">
            <a:off x="4121870" y="4586692"/>
            <a:ext cx="398013" cy="710027"/>
          </a:xfrm>
          <a:prstGeom prst="downArrow">
            <a:avLst/>
          </a:prstGeom>
          <a:solidFill>
            <a:srgbClr val="FF0000"/>
          </a:solidFill>
          <a:ln w="50800">
            <a:solidFill>
              <a:srgbClr val="FF0000"/>
            </a:solidFill>
            <a:round/>
            <a:headEnd type="triangle" w="med" len="med"/>
            <a:tailEnd/>
          </a:ln>
          <a:effectLst/>
          <a:extLst/>
        </p:spPr>
        <p:txBody>
          <a:bodyPr wrap="none" rtlCol="0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ＭＳ Ｐゴシック" pitchFamily="116" charset="-128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210" y="3349017"/>
            <a:ext cx="3079014" cy="3419550"/>
          </a:xfrm>
          <a:prstGeom prst="rect">
            <a:avLst/>
          </a:prstGeom>
        </p:spPr>
      </p:pic>
      <p:sp>
        <p:nvSpPr>
          <p:cNvPr id="18" name="Curved Right Arrow 17"/>
          <p:cNvSpPr/>
          <p:nvPr/>
        </p:nvSpPr>
        <p:spPr bwMode="auto">
          <a:xfrm>
            <a:off x="512954" y="2651448"/>
            <a:ext cx="702527" cy="1728439"/>
          </a:xfrm>
          <a:prstGeom prst="curvedRightArrow">
            <a:avLst/>
          </a:prstGeom>
          <a:solidFill>
            <a:srgbClr val="C00000"/>
          </a:solidFill>
          <a:ln w="50800">
            <a:solidFill>
              <a:srgbClr val="FF0000"/>
            </a:solidFill>
            <a:round/>
            <a:headEnd type="triangle" w="med" len="med"/>
            <a:tailEnd/>
          </a:ln>
          <a:effectLst/>
          <a:extLst/>
        </p:spPr>
        <p:txBody>
          <a:bodyPr wrap="none" rtlCol="0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ＭＳ Ｐゴシック" pitchFamily="116" charset="-128"/>
              <a:cs typeface="Times New Roman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4873696" y="5588927"/>
            <a:ext cx="2374596" cy="312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urved Connector 21"/>
          <p:cNvCxnSpPr/>
          <p:nvPr/>
        </p:nvCxnSpPr>
        <p:spPr bwMode="auto">
          <a:xfrm flipV="1">
            <a:off x="2427168" y="5588927"/>
            <a:ext cx="2446528" cy="1109469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33CC33"/>
            </a:solidFill>
            <a:prstDash val="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32163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188" t="37111" r="51145" b="45852"/>
          <a:stretch/>
        </p:blipFill>
        <p:spPr>
          <a:xfrm>
            <a:off x="160805" y="657922"/>
            <a:ext cx="8983196" cy="3228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927" t="63925" r="51198" b="21260"/>
          <a:stretch/>
        </p:blipFill>
        <p:spPr>
          <a:xfrm>
            <a:off x="1" y="3919711"/>
            <a:ext cx="9144000" cy="2822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vs 3D PET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0469" y="1573821"/>
            <a:ext cx="376911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Mechanical Collimators Separating Detector Ring &amp; Defining Imaging Planes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0468" y="4399807"/>
            <a:ext cx="376911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Mechanical Collimators Unavailable Relying on 3D Electronic Collimation</a:t>
            </a:r>
          </a:p>
        </p:txBody>
      </p:sp>
    </p:spTree>
    <p:extLst>
      <p:ext uri="{BB962C8B-B14F-4D97-AF65-F5344CB8AC3E}">
        <p14:creationId xmlns:p14="http://schemas.microsoft.com/office/powerpoint/2010/main" val="1290749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PET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2900" y="892654"/>
            <a:ext cx="8458200" cy="502129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dirty="0" smtClean="0"/>
              <a:t>Advantage</a:t>
            </a:r>
            <a:r>
              <a:rPr lang="en-US" sz="2400" dirty="0" smtClean="0"/>
              <a:t>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dirty="0" smtClean="0"/>
              <a:t>Absence of Mechanical Collimators Increases Sensitivity</a:t>
            </a:r>
            <a:endParaRPr lang="en-US" sz="24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dirty="0" smtClean="0"/>
              <a:t>Drawback</a:t>
            </a:r>
            <a:r>
              <a:rPr lang="en-US" sz="2400" dirty="0" smtClean="0"/>
              <a:t>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dirty="0" smtClean="0"/>
              <a:t>Wide Opening Increases Scattered &amp; </a:t>
            </a:r>
            <a:r>
              <a:rPr lang="en-US" sz="2400" dirty="0"/>
              <a:t>R</a:t>
            </a:r>
            <a:r>
              <a:rPr lang="en-US" sz="2400" dirty="0" smtClean="0"/>
              <a:t>andom </a:t>
            </a:r>
            <a:r>
              <a:rPr lang="en-US" sz="2400" dirty="0"/>
              <a:t>E</a:t>
            </a:r>
            <a:r>
              <a:rPr lang="en-US" sz="2400" dirty="0" smtClean="0"/>
              <a:t>vents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0156" t="17334" r="9688" b="51333"/>
          <a:stretch/>
        </p:blipFill>
        <p:spPr>
          <a:xfrm>
            <a:off x="931852" y="2764647"/>
            <a:ext cx="7280296" cy="39787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5430644" y="2877015"/>
            <a:ext cx="3111190" cy="3980985"/>
          </a:xfrm>
          <a:prstGeom prst="rect">
            <a:avLst/>
          </a:prstGeom>
          <a:solidFill>
            <a:schemeClr val="bg1"/>
          </a:solidFill>
          <a:ln w="50800">
            <a:noFill/>
            <a:round/>
            <a:headEnd type="triangle" w="med" len="med"/>
            <a:tailEnd/>
          </a:ln>
          <a:effectLst/>
          <a:extLst/>
        </p:spPr>
        <p:txBody>
          <a:bodyPr wrap="none" rtlCol="0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ＭＳ Ｐゴシック" pitchFamily="116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276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 &amp; PET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5893" y="990600"/>
            <a:ext cx="5686172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Statistical Distributions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Data Modeling</a:t>
            </a:r>
            <a:endParaRPr lang="en-US" sz="2800" b="1" dirty="0"/>
          </a:p>
          <a:p>
            <a:r>
              <a:rPr lang="en-US" sz="2800" b="1" dirty="0"/>
              <a:t>	</a:t>
            </a:r>
            <a:r>
              <a:rPr lang="en-US" sz="2800" dirty="0" smtClean="0"/>
              <a:t>Single Emission</a:t>
            </a:r>
            <a:endParaRPr lang="en-US" sz="2800" dirty="0"/>
          </a:p>
          <a:p>
            <a:r>
              <a:rPr lang="en-US" sz="2800" b="1" dirty="0"/>
              <a:t>	</a:t>
            </a:r>
            <a:r>
              <a:rPr lang="en-US" sz="2800" dirty="0" smtClean="0"/>
              <a:t>Paired Emission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Reconstruction Methods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Attenuation Compensation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Deterministic Reconstruction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Statistical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Reconstruction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SPECT &amp; PET Scanners</a:t>
            </a:r>
          </a:p>
          <a:p>
            <a:pPr lvl="1"/>
            <a:r>
              <a:rPr lang="en-US" sz="2800" b="1" dirty="0"/>
              <a:t>	</a:t>
            </a:r>
            <a:r>
              <a:rPr lang="en-US" sz="2800" dirty="0" smtClean="0"/>
              <a:t>Architectures</a:t>
            </a:r>
          </a:p>
          <a:p>
            <a:pPr lvl="1"/>
            <a:r>
              <a:rPr lang="en-US" sz="2800" dirty="0" smtClean="0"/>
              <a:t>	Scatter Correction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Fully3D</a:t>
            </a:r>
          </a:p>
          <a:p>
            <a:r>
              <a:rPr lang="en-US" sz="2800" b="1" dirty="0" smtClean="0"/>
              <a:t>	</a:t>
            </a:r>
            <a:r>
              <a:rPr lang="en-US" sz="2800" dirty="0" smtClean="0"/>
              <a:t>Conference &amp; Community</a:t>
            </a:r>
          </a:p>
        </p:txBody>
      </p:sp>
    </p:spTree>
    <p:extLst>
      <p:ext uri="{BB962C8B-B14F-4D97-AF65-F5344CB8AC3E}">
        <p14:creationId xmlns:p14="http://schemas.microsoft.com/office/powerpoint/2010/main" val="3395328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Deterministic SPECT Recon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993354" y="1100769"/>
            <a:ext cx="7765056" cy="506867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nl-BE" dirty="0" smtClean="0"/>
              <a:t>Detected Number </a:t>
            </a:r>
            <a:r>
              <a:rPr lang="nl-BE" dirty="0"/>
              <a:t>of </a:t>
            </a:r>
            <a:r>
              <a:rPr lang="nl-BE" dirty="0" smtClean="0"/>
              <a:t>Photons</a:t>
            </a:r>
            <a:endParaRPr lang="nl-BE" b="1" dirty="0"/>
          </a:p>
          <a:p>
            <a:pPr marL="457200" lvl="1" indent="0">
              <a:spcBef>
                <a:spcPts val="0"/>
              </a:spcBef>
              <a:buNone/>
            </a:pPr>
            <a:endParaRPr lang="nl-BE" b="1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nl-BE" b="1" dirty="0" smtClean="0"/>
              <a:t>SPECT</a:t>
            </a:r>
            <a:r>
              <a:rPr lang="nl-BE" b="1" dirty="0"/>
              <a:t>:</a:t>
            </a:r>
          </a:p>
          <a:p>
            <a:pPr marL="457200" lvl="1" indent="0">
              <a:spcBef>
                <a:spcPts val="0"/>
              </a:spcBef>
              <a:buNone/>
            </a:pPr>
            <a:endParaRPr lang="nl-BE" b="1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nl-BE" b="1" dirty="0" smtClean="0"/>
              <a:t>Radon </a:t>
            </a:r>
            <a:r>
              <a:rPr lang="nl-BE" b="1" dirty="0"/>
              <a:t>T</a:t>
            </a:r>
            <a:r>
              <a:rPr lang="nl-BE" b="1" dirty="0" smtClean="0"/>
              <a:t>ransform:</a:t>
            </a:r>
          </a:p>
          <a:p>
            <a:pPr marL="457200" lvl="1" indent="0">
              <a:spcBef>
                <a:spcPts val="0"/>
              </a:spcBef>
              <a:buNone/>
            </a:pPr>
            <a:endParaRPr lang="nl-BE" sz="2400" b="1" dirty="0"/>
          </a:p>
          <a:p>
            <a:pPr marL="457200" lvl="1" indent="0">
              <a:spcBef>
                <a:spcPts val="0"/>
              </a:spcBef>
              <a:buNone/>
            </a:pPr>
            <a:endParaRPr lang="en-US" sz="2400" b="1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b="1" dirty="0" smtClean="0"/>
              <a:t>FBP Not </a:t>
            </a:r>
            <a:r>
              <a:rPr lang="en-US" b="1" dirty="0"/>
              <a:t>D</a:t>
            </a:r>
            <a:r>
              <a:rPr lang="en-US" sz="2400" b="1" dirty="0" smtClean="0"/>
              <a:t>irectly </a:t>
            </a:r>
            <a:r>
              <a:rPr lang="en-US" b="1" dirty="0"/>
              <a:t>A</a:t>
            </a:r>
            <a:r>
              <a:rPr lang="en-US" sz="2400" b="1" dirty="0" smtClean="0"/>
              <a:t>pplicable </a:t>
            </a:r>
            <a:r>
              <a:rPr lang="en-US" sz="2400" b="1" dirty="0"/>
              <a:t>due to </a:t>
            </a:r>
            <a:r>
              <a:rPr lang="en-US" sz="2400" b="1" dirty="0" smtClean="0"/>
              <a:t>Attenuation!</a:t>
            </a:r>
          </a:p>
          <a:p>
            <a:pPr lvl="2">
              <a:spcBef>
                <a:spcPts val="0"/>
              </a:spcBef>
              <a:buFont typeface="Symbol" charset="0"/>
              <a:buNone/>
            </a:pPr>
            <a:endParaRPr lang="en-US" sz="2400" b="1" dirty="0"/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0000"/>
                </a:solidFill>
              </a:rPr>
              <a:t>Assuming No Attenuation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0000"/>
                </a:solidFill>
              </a:rPr>
              <a:t>Assuming Constant Attenuation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0000"/>
                </a:solidFill>
              </a:rPr>
              <a:t>Transmission Scan</a:t>
            </a:r>
          </a:p>
        </p:txBody>
      </p:sp>
      <p:graphicFrame>
        <p:nvGraphicFramePr>
          <p:cNvPr id="5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031235"/>
              </p:ext>
            </p:extLst>
          </p:nvPr>
        </p:nvGraphicFramePr>
        <p:xfrm>
          <a:off x="4120563" y="3032648"/>
          <a:ext cx="44180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3" name="Equation" r:id="rId3" imgW="2552400" imgH="330120" progId="Equation.DSMT4">
                  <p:embed/>
                </p:oleObj>
              </mc:Choice>
              <mc:Fallback>
                <p:oleObj name="Equation" r:id="rId3" imgW="2552400" imgH="330120" progId="Equation.DSMT4">
                  <p:embed/>
                  <p:pic>
                    <p:nvPicPr>
                      <p:cNvPr id="48129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0563" y="3032648"/>
                        <a:ext cx="44180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409718"/>
              </p:ext>
            </p:extLst>
          </p:nvPr>
        </p:nvGraphicFramePr>
        <p:xfrm>
          <a:off x="3515146" y="1551269"/>
          <a:ext cx="3111500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4" name="Equation" r:id="rId5" imgW="1701720" imgH="469800" progId="Equation.DSMT4">
                  <p:embed/>
                </p:oleObj>
              </mc:Choice>
              <mc:Fallback>
                <p:oleObj name="Equation" r:id="rId5" imgW="1701720" imgH="469800" progId="Equation.DSMT4">
                  <p:embed/>
                  <p:pic>
                    <p:nvPicPr>
                      <p:cNvPr id="4816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5146" y="1551269"/>
                        <a:ext cx="3111500" cy="858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900788"/>
              </p:ext>
            </p:extLst>
          </p:nvPr>
        </p:nvGraphicFramePr>
        <p:xfrm>
          <a:off x="1543385" y="3194346"/>
          <a:ext cx="251460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5" name="Equation" r:id="rId7" imgW="1434960" imgH="203040" progId="Equation.DSMT4">
                  <p:embed/>
                </p:oleObj>
              </mc:Choice>
              <mc:Fallback>
                <p:oleObj name="Equation" r:id="rId7" imgW="1434960" imgH="203040" progId="Equation.DSMT4">
                  <p:embed/>
                  <p:pic>
                    <p:nvPicPr>
                      <p:cNvPr id="48171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385" y="3194346"/>
                        <a:ext cx="2514600" cy="373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871436"/>
              </p:ext>
            </p:extLst>
          </p:nvPr>
        </p:nvGraphicFramePr>
        <p:xfrm>
          <a:off x="5152609" y="5635604"/>
          <a:ext cx="1857375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6" name="Equation" r:id="rId9" imgW="1168200" imgH="583920" progId="Equation.DSMT4">
                  <p:embed/>
                </p:oleObj>
              </mc:Choice>
              <mc:Fallback>
                <p:oleObj name="Equation" r:id="rId9" imgW="1168200" imgH="583920" progId="Equation.DSMT4">
                  <p:embed/>
                  <p:pic>
                    <p:nvPicPr>
                      <p:cNvPr id="4817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2609" y="5635604"/>
                        <a:ext cx="1857375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5991842" y="5615075"/>
            <a:ext cx="1143000" cy="11430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1" name="Oval 10"/>
          <p:cNvSpPr/>
          <p:nvPr/>
        </p:nvSpPr>
        <p:spPr>
          <a:xfrm>
            <a:off x="5251687" y="1569581"/>
            <a:ext cx="1039091" cy="94462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cxnSp>
        <p:nvCxnSpPr>
          <p:cNvPr id="12" name="Straight Arrow Connector 11"/>
          <p:cNvCxnSpPr>
            <a:stCxn id="10" idx="0"/>
            <a:endCxn id="11" idx="4"/>
          </p:cNvCxnSpPr>
          <p:nvPr/>
        </p:nvCxnSpPr>
        <p:spPr>
          <a:xfrm flipH="1" flipV="1">
            <a:off x="5771233" y="2514209"/>
            <a:ext cx="792109" cy="3100866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525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Case of Curiosity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918" y="1001617"/>
            <a:ext cx="5020197" cy="57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11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Deterministic PET Recon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1456065" y="990599"/>
            <a:ext cx="7236244" cy="536613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nl-BE" dirty="0" smtClean="0"/>
              <a:t>Detected Number </a:t>
            </a:r>
            <a:r>
              <a:rPr lang="nl-BE" dirty="0"/>
              <a:t>of </a:t>
            </a:r>
            <a:r>
              <a:rPr lang="nl-BE" dirty="0" smtClean="0"/>
              <a:t>Photons</a:t>
            </a:r>
            <a:endParaRPr lang="nl-BE" b="1" dirty="0"/>
          </a:p>
          <a:p>
            <a:pPr marL="457200" lvl="1" indent="0">
              <a:spcBef>
                <a:spcPts val="0"/>
              </a:spcBef>
              <a:buNone/>
            </a:pPr>
            <a:endParaRPr lang="nl-BE" b="1" dirty="0"/>
          </a:p>
          <a:p>
            <a:pPr marL="457200" lvl="1" indent="0">
              <a:spcBef>
                <a:spcPts val="0"/>
              </a:spcBef>
              <a:buNone/>
            </a:pPr>
            <a:endParaRPr lang="nl-BE" b="1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nl-BE" b="1" dirty="0" smtClean="0"/>
              <a:t>PET</a:t>
            </a:r>
            <a:r>
              <a:rPr lang="nl-BE" b="1" dirty="0"/>
              <a:t>:</a:t>
            </a:r>
          </a:p>
          <a:p>
            <a:pPr marL="457200" lvl="1" indent="0">
              <a:spcBef>
                <a:spcPts val="0"/>
              </a:spcBef>
              <a:buNone/>
            </a:pPr>
            <a:endParaRPr lang="nl-BE" b="1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nl-BE" b="1" dirty="0" smtClean="0"/>
              <a:t>Inverse Radon Transform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nl-BE" sz="2400" b="1" dirty="0"/>
              <a:t>	</a:t>
            </a:r>
            <a:r>
              <a:rPr lang="nl-BE" sz="2400" b="1" dirty="0" smtClean="0"/>
              <a:t>	</a:t>
            </a:r>
            <a:r>
              <a:rPr lang="en-US" sz="2400" b="1" dirty="0" smtClean="0"/>
              <a:t>Not </a:t>
            </a:r>
            <a:r>
              <a:rPr lang="en-US" b="1" dirty="0"/>
              <a:t>D</a:t>
            </a:r>
            <a:r>
              <a:rPr lang="en-US" sz="2400" b="1" dirty="0" smtClean="0"/>
              <a:t>irectly </a:t>
            </a:r>
            <a:r>
              <a:rPr lang="en-US" b="1" dirty="0" smtClean="0"/>
              <a:t>A</a:t>
            </a:r>
            <a:r>
              <a:rPr lang="en-US" sz="2400" b="1" dirty="0" smtClean="0"/>
              <a:t>pplicable!</a:t>
            </a:r>
          </a:p>
          <a:p>
            <a:pPr lvl="2">
              <a:spcBef>
                <a:spcPts val="0"/>
              </a:spcBef>
              <a:buFont typeface="Symbol" charset="0"/>
              <a:buNone/>
            </a:pPr>
            <a:endParaRPr lang="en-US" sz="2400" b="1" dirty="0"/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0000"/>
                </a:solidFill>
              </a:rPr>
              <a:t>Assuming Constant Attenuation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0000"/>
                </a:solidFill>
              </a:rPr>
              <a:t>Transmission Scan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0000"/>
                </a:solidFill>
              </a:rPr>
              <a:t>Time of Flight Estimation </a:t>
            </a:r>
            <a:endParaRPr lang="nl-BE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678086"/>
              </p:ext>
            </p:extLst>
          </p:nvPr>
        </p:nvGraphicFramePr>
        <p:xfrm>
          <a:off x="3526164" y="1732030"/>
          <a:ext cx="3552825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5" name="Equation" r:id="rId3" imgW="1942920" imgH="507960" progId="Equation.DSMT4">
                  <p:embed/>
                </p:oleObj>
              </mc:Choice>
              <mc:Fallback>
                <p:oleObj name="Equation" r:id="rId3" imgW="1942920" imgH="507960" progId="Equation.DSMT4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6164" y="1732030"/>
                        <a:ext cx="3552825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265737"/>
              </p:ext>
            </p:extLst>
          </p:nvPr>
        </p:nvGraphicFramePr>
        <p:xfrm>
          <a:off x="5582272" y="4401709"/>
          <a:ext cx="1857375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6" name="Equation" r:id="rId5" imgW="1168200" imgH="583920" progId="Equation.DSMT4">
                  <p:embed/>
                </p:oleObj>
              </mc:Choice>
              <mc:Fallback>
                <p:oleObj name="Equation" r:id="rId5" imgW="1168200" imgH="583920" progId="Equation.DSMT4">
                  <p:embed/>
                  <p:pic>
                    <p:nvPicPr>
                      <p:cNvPr id="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2272" y="4401709"/>
                        <a:ext cx="1857375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6421505" y="4381180"/>
            <a:ext cx="1143000" cy="11430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1" name="Oval 10"/>
          <p:cNvSpPr/>
          <p:nvPr/>
        </p:nvSpPr>
        <p:spPr>
          <a:xfrm>
            <a:off x="4836177" y="1732030"/>
            <a:ext cx="1143000" cy="11430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cxnSp>
        <p:nvCxnSpPr>
          <p:cNvPr id="12" name="Straight Arrow Connector 11"/>
          <p:cNvCxnSpPr>
            <a:stCxn id="10" idx="0"/>
            <a:endCxn id="11" idx="4"/>
          </p:cNvCxnSpPr>
          <p:nvPr/>
        </p:nvCxnSpPr>
        <p:spPr>
          <a:xfrm flipH="1" flipV="1">
            <a:off x="5407677" y="2875030"/>
            <a:ext cx="1585328" cy="150615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44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Yield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397" y="1038084"/>
            <a:ext cx="8615634" cy="475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38612" y="5843228"/>
            <a:ext cx="84412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The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ratio of the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two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species is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constant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–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the decay rate of the daughter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is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governed by the half-life of the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parent.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10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www.jlgh.org/JLGH/media/Journal-LGH-Media-Library/Past%20Issues/Volume%204%20-%20Issue%202/BrooksFig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1" y="3084462"/>
            <a:ext cx="42672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4" name="TextBox 375"/>
          <p:cNvSpPr txBox="1">
            <a:spLocks noChangeArrowheads="1"/>
          </p:cNvSpPr>
          <p:nvPr/>
        </p:nvSpPr>
        <p:spPr bwMode="auto">
          <a:xfrm>
            <a:off x="4586288" y="4733085"/>
            <a:ext cx="3620533" cy="13234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sz="2000" b="1" dirty="0" smtClean="0">
                <a:solidFill>
                  <a:srgbClr val="FF0000"/>
                </a:solidFill>
                <a:latin typeface="+mn-lt"/>
              </a:rPr>
              <a:t>PET-CT: Not Only Registered Anatomy &amp; Physiology But Also Attenuation Correction!</a:t>
            </a:r>
            <a:endParaRPr kumimoji="0" lang="nl-BE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Attenuation Correction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1841653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Photon Energy in PET (511keV) </a:t>
            </a:r>
            <a:r>
              <a:rPr lang="en-US" sz="2400" dirty="0" smtClean="0">
                <a:solidFill>
                  <a:schemeClr val="tx1"/>
                </a:solidFill>
              </a:rPr>
              <a:t>Different from </a:t>
            </a:r>
            <a:r>
              <a:rPr lang="en-US" sz="2400" dirty="0">
                <a:solidFill>
                  <a:schemeClr val="tx1"/>
                </a:solidFill>
              </a:rPr>
              <a:t>That in CT: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Spectrum Converted to the Effective Energy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	For Example: 140 kVp -&gt; Effective Energy 70keV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Piecewise Linear </a:t>
            </a:r>
            <a:r>
              <a:rPr lang="en-US" sz="2400" dirty="0" smtClean="0">
                <a:solidFill>
                  <a:schemeClr val="tx1"/>
                </a:solidFill>
              </a:rPr>
              <a:t>Relationship </a:t>
            </a:r>
            <a:r>
              <a:rPr lang="en-US" sz="2400" dirty="0">
                <a:solidFill>
                  <a:schemeClr val="tx1"/>
                </a:solidFill>
              </a:rPr>
              <a:t>between </a:t>
            </a:r>
            <a:r>
              <a:rPr lang="en-US" sz="2400" dirty="0" smtClean="0">
                <a:solidFill>
                  <a:schemeClr val="tx1"/>
                </a:solidFill>
              </a:rPr>
              <a:t>PET </a:t>
            </a:r>
            <a:r>
              <a:rPr lang="en-US" sz="2400" dirty="0">
                <a:solidFill>
                  <a:schemeClr val="tx1"/>
                </a:solidFill>
              </a:rPr>
              <a:t>and </a:t>
            </a:r>
            <a:r>
              <a:rPr lang="en-US" sz="2400" dirty="0" smtClean="0">
                <a:solidFill>
                  <a:schemeClr val="tx1"/>
                </a:solidFill>
              </a:rPr>
              <a:t>CT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43" name="Group 342"/>
          <p:cNvGrpSpPr/>
          <p:nvPr/>
        </p:nvGrpSpPr>
        <p:grpSpPr>
          <a:xfrm>
            <a:off x="245778" y="3200349"/>
            <a:ext cx="4169162" cy="3063875"/>
            <a:chOff x="344101" y="3261779"/>
            <a:chExt cx="4169162" cy="3063875"/>
          </a:xfrm>
        </p:grpSpPr>
        <p:sp>
          <p:nvSpPr>
            <p:cNvPr id="6" name="Line 11"/>
            <p:cNvSpPr>
              <a:spLocks noChangeShapeType="1"/>
            </p:cNvSpPr>
            <p:nvPr/>
          </p:nvSpPr>
          <p:spPr bwMode="auto">
            <a:xfrm flipV="1">
              <a:off x="1036638" y="3347504"/>
              <a:ext cx="1587" cy="24685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1001713" y="3261779"/>
              <a:ext cx="69850" cy="115888"/>
            </a:xfrm>
            <a:custGeom>
              <a:avLst/>
              <a:gdLst>
                <a:gd name="T0" fmla="*/ 2147483647 w 88"/>
                <a:gd name="T1" fmla="*/ 0 h 147"/>
                <a:gd name="T2" fmla="*/ 2147483647 w 88"/>
                <a:gd name="T3" fmla="*/ 2147483647 h 147"/>
                <a:gd name="T4" fmla="*/ 2147483647 w 88"/>
                <a:gd name="T5" fmla="*/ 2147483647 h 147"/>
                <a:gd name="T6" fmla="*/ 2147483647 w 88"/>
                <a:gd name="T7" fmla="*/ 2147483647 h 147"/>
                <a:gd name="T8" fmla="*/ 2147483647 w 88"/>
                <a:gd name="T9" fmla="*/ 2147483647 h 147"/>
                <a:gd name="T10" fmla="*/ 0 w 88"/>
                <a:gd name="T11" fmla="*/ 2147483647 h 147"/>
                <a:gd name="T12" fmla="*/ 0 w 88"/>
                <a:gd name="T13" fmla="*/ 2147483647 h 147"/>
                <a:gd name="T14" fmla="*/ 2147483647 w 88"/>
                <a:gd name="T15" fmla="*/ 2147483647 h 147"/>
                <a:gd name="T16" fmla="*/ 2147483647 w 88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8"/>
                <a:gd name="T28" fmla="*/ 0 h 147"/>
                <a:gd name="T29" fmla="*/ 88 w 88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8" h="147">
                  <a:moveTo>
                    <a:pt x="45" y="0"/>
                  </a:moveTo>
                  <a:lnTo>
                    <a:pt x="61" y="74"/>
                  </a:lnTo>
                  <a:lnTo>
                    <a:pt x="88" y="145"/>
                  </a:lnTo>
                  <a:lnTo>
                    <a:pt x="88" y="147"/>
                  </a:lnTo>
                  <a:lnTo>
                    <a:pt x="45" y="121"/>
                  </a:lnTo>
                  <a:lnTo>
                    <a:pt x="0" y="147"/>
                  </a:lnTo>
                  <a:lnTo>
                    <a:pt x="0" y="145"/>
                  </a:lnTo>
                  <a:lnTo>
                    <a:pt x="28" y="7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1036638" y="5816067"/>
              <a:ext cx="3392487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/>
          </p:nvSpPr>
          <p:spPr bwMode="auto">
            <a:xfrm>
              <a:off x="4397375" y="5782729"/>
              <a:ext cx="115888" cy="69850"/>
            </a:xfrm>
            <a:custGeom>
              <a:avLst/>
              <a:gdLst>
                <a:gd name="T0" fmla="*/ 0 w 145"/>
                <a:gd name="T1" fmla="*/ 0 h 88"/>
                <a:gd name="T2" fmla="*/ 2147483647 w 145"/>
                <a:gd name="T3" fmla="*/ 2147483647 h 88"/>
                <a:gd name="T4" fmla="*/ 2147483647 w 145"/>
                <a:gd name="T5" fmla="*/ 2147483647 h 88"/>
                <a:gd name="T6" fmla="*/ 2147483647 w 145"/>
                <a:gd name="T7" fmla="*/ 2147483647 h 88"/>
                <a:gd name="T8" fmla="*/ 0 w 145"/>
                <a:gd name="T9" fmla="*/ 2147483647 h 88"/>
                <a:gd name="T10" fmla="*/ 2147483647 w 145"/>
                <a:gd name="T11" fmla="*/ 2147483647 h 88"/>
                <a:gd name="T12" fmla="*/ 0 w 145"/>
                <a:gd name="T13" fmla="*/ 0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5"/>
                <a:gd name="T22" fmla="*/ 0 h 88"/>
                <a:gd name="T23" fmla="*/ 145 w 145"/>
                <a:gd name="T24" fmla="*/ 88 h 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5" h="88">
                  <a:moveTo>
                    <a:pt x="0" y="0"/>
                  </a:moveTo>
                  <a:lnTo>
                    <a:pt x="71" y="27"/>
                  </a:lnTo>
                  <a:lnTo>
                    <a:pt x="145" y="43"/>
                  </a:lnTo>
                  <a:lnTo>
                    <a:pt x="71" y="60"/>
                  </a:lnTo>
                  <a:lnTo>
                    <a:pt x="0" y="88"/>
                  </a:lnTo>
                  <a:lnTo>
                    <a:pt x="26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>
              <a:off x="1038225" y="3630079"/>
              <a:ext cx="1746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>
              <a:off x="1038225" y="3744379"/>
              <a:ext cx="1746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>
              <a:off x="1038225" y="3858679"/>
              <a:ext cx="1746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1038225" y="3974567"/>
              <a:ext cx="17463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>
              <a:off x="1038225" y="4204754"/>
              <a:ext cx="1746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>
              <a:off x="1038225" y="4319054"/>
              <a:ext cx="1746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>
              <a:off x="1038225" y="4434942"/>
              <a:ext cx="17463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>
              <a:off x="1038225" y="4550829"/>
              <a:ext cx="1746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>
              <a:off x="1038225" y="4781017"/>
              <a:ext cx="17463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>
              <a:off x="1038225" y="4895317"/>
              <a:ext cx="17463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>
              <a:off x="1038225" y="5011204"/>
              <a:ext cx="1746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>
              <a:off x="1038225" y="5127092"/>
              <a:ext cx="17463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2" name="Line 27"/>
            <p:cNvSpPr>
              <a:spLocks noChangeShapeType="1"/>
            </p:cNvSpPr>
            <p:nvPr/>
          </p:nvSpPr>
          <p:spPr bwMode="auto">
            <a:xfrm>
              <a:off x="1038225" y="5355692"/>
              <a:ext cx="17463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1038225" y="5471579"/>
              <a:ext cx="1746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>
              <a:off x="1038225" y="5587467"/>
              <a:ext cx="17463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>
              <a:off x="1038225" y="5703354"/>
              <a:ext cx="1746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6" name="Line 31"/>
            <p:cNvSpPr>
              <a:spLocks noChangeShapeType="1"/>
            </p:cNvSpPr>
            <p:nvPr/>
          </p:nvSpPr>
          <p:spPr bwMode="auto">
            <a:xfrm>
              <a:off x="1036638" y="3514192"/>
              <a:ext cx="4127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7" name="Line 32"/>
            <p:cNvSpPr>
              <a:spLocks noChangeShapeType="1"/>
            </p:cNvSpPr>
            <p:nvPr/>
          </p:nvSpPr>
          <p:spPr bwMode="auto">
            <a:xfrm>
              <a:off x="1036638" y="4090454"/>
              <a:ext cx="41275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8" name="Line 33"/>
            <p:cNvSpPr>
              <a:spLocks noChangeShapeType="1"/>
            </p:cNvSpPr>
            <p:nvPr/>
          </p:nvSpPr>
          <p:spPr bwMode="auto">
            <a:xfrm>
              <a:off x="1036638" y="4666717"/>
              <a:ext cx="4127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9" name="Line 34"/>
            <p:cNvSpPr>
              <a:spLocks noChangeShapeType="1"/>
            </p:cNvSpPr>
            <p:nvPr/>
          </p:nvSpPr>
          <p:spPr bwMode="auto">
            <a:xfrm>
              <a:off x="1036638" y="5241392"/>
              <a:ext cx="4127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0" name="Line 35"/>
            <p:cNvSpPr>
              <a:spLocks noChangeShapeType="1"/>
            </p:cNvSpPr>
            <p:nvPr/>
          </p:nvSpPr>
          <p:spPr bwMode="auto">
            <a:xfrm>
              <a:off x="1036638" y="5816067"/>
              <a:ext cx="4127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1" name="Line 36"/>
            <p:cNvSpPr>
              <a:spLocks noChangeShapeType="1"/>
            </p:cNvSpPr>
            <p:nvPr/>
          </p:nvSpPr>
          <p:spPr bwMode="auto">
            <a:xfrm>
              <a:off x="1036638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2" name="Line 37"/>
            <p:cNvSpPr>
              <a:spLocks noChangeShapeType="1"/>
            </p:cNvSpPr>
            <p:nvPr/>
          </p:nvSpPr>
          <p:spPr bwMode="auto">
            <a:xfrm>
              <a:off x="1100138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3" name="Line 38"/>
            <p:cNvSpPr>
              <a:spLocks noChangeShapeType="1"/>
            </p:cNvSpPr>
            <p:nvPr/>
          </p:nvSpPr>
          <p:spPr bwMode="auto">
            <a:xfrm>
              <a:off x="1165225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4" name="Line 39"/>
            <p:cNvSpPr>
              <a:spLocks noChangeShapeType="1"/>
            </p:cNvSpPr>
            <p:nvPr/>
          </p:nvSpPr>
          <p:spPr bwMode="auto">
            <a:xfrm>
              <a:off x="1230313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5" name="Line 40"/>
            <p:cNvSpPr>
              <a:spLocks noChangeShapeType="1"/>
            </p:cNvSpPr>
            <p:nvPr/>
          </p:nvSpPr>
          <p:spPr bwMode="auto">
            <a:xfrm>
              <a:off x="1295400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6" name="Line 41"/>
            <p:cNvSpPr>
              <a:spLocks noChangeShapeType="1"/>
            </p:cNvSpPr>
            <p:nvPr/>
          </p:nvSpPr>
          <p:spPr bwMode="auto">
            <a:xfrm>
              <a:off x="1360488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>
              <a:off x="1425575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8" name="Line 43"/>
            <p:cNvSpPr>
              <a:spLocks noChangeShapeType="1"/>
            </p:cNvSpPr>
            <p:nvPr/>
          </p:nvSpPr>
          <p:spPr bwMode="auto">
            <a:xfrm>
              <a:off x="1490663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9" name="Line 44"/>
            <p:cNvSpPr>
              <a:spLocks noChangeShapeType="1"/>
            </p:cNvSpPr>
            <p:nvPr/>
          </p:nvSpPr>
          <p:spPr bwMode="auto">
            <a:xfrm>
              <a:off x="1554163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40" name="Line 45"/>
            <p:cNvSpPr>
              <a:spLocks noChangeShapeType="1"/>
            </p:cNvSpPr>
            <p:nvPr/>
          </p:nvSpPr>
          <p:spPr bwMode="auto">
            <a:xfrm>
              <a:off x="1619250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41" name="Line 46"/>
            <p:cNvSpPr>
              <a:spLocks noChangeShapeType="1"/>
            </p:cNvSpPr>
            <p:nvPr/>
          </p:nvSpPr>
          <p:spPr bwMode="auto">
            <a:xfrm>
              <a:off x="1749425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42" name="Line 47"/>
            <p:cNvSpPr>
              <a:spLocks noChangeShapeType="1"/>
            </p:cNvSpPr>
            <p:nvPr/>
          </p:nvSpPr>
          <p:spPr bwMode="auto">
            <a:xfrm>
              <a:off x="1814513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43" name="Line 48"/>
            <p:cNvSpPr>
              <a:spLocks noChangeShapeType="1"/>
            </p:cNvSpPr>
            <p:nvPr/>
          </p:nvSpPr>
          <p:spPr bwMode="auto">
            <a:xfrm>
              <a:off x="1879600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44" name="Line 49"/>
            <p:cNvSpPr>
              <a:spLocks noChangeShapeType="1"/>
            </p:cNvSpPr>
            <p:nvPr/>
          </p:nvSpPr>
          <p:spPr bwMode="auto">
            <a:xfrm>
              <a:off x="1944688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45" name="Line 50"/>
            <p:cNvSpPr>
              <a:spLocks noChangeShapeType="1"/>
            </p:cNvSpPr>
            <p:nvPr/>
          </p:nvSpPr>
          <p:spPr bwMode="auto">
            <a:xfrm>
              <a:off x="2009775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46" name="Line 51"/>
            <p:cNvSpPr>
              <a:spLocks noChangeShapeType="1"/>
            </p:cNvSpPr>
            <p:nvPr/>
          </p:nvSpPr>
          <p:spPr bwMode="auto">
            <a:xfrm>
              <a:off x="2074863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47" name="Line 52"/>
            <p:cNvSpPr>
              <a:spLocks noChangeShapeType="1"/>
            </p:cNvSpPr>
            <p:nvPr/>
          </p:nvSpPr>
          <p:spPr bwMode="auto">
            <a:xfrm>
              <a:off x="2139950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48" name="Line 53"/>
            <p:cNvSpPr>
              <a:spLocks noChangeShapeType="1"/>
            </p:cNvSpPr>
            <p:nvPr/>
          </p:nvSpPr>
          <p:spPr bwMode="auto">
            <a:xfrm>
              <a:off x="2205038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49" name="Line 54"/>
            <p:cNvSpPr>
              <a:spLocks noChangeShapeType="1"/>
            </p:cNvSpPr>
            <p:nvPr/>
          </p:nvSpPr>
          <p:spPr bwMode="auto">
            <a:xfrm>
              <a:off x="2270125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50" name="Line 55"/>
            <p:cNvSpPr>
              <a:spLocks noChangeShapeType="1"/>
            </p:cNvSpPr>
            <p:nvPr/>
          </p:nvSpPr>
          <p:spPr bwMode="auto">
            <a:xfrm>
              <a:off x="2398713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51" name="Line 56"/>
            <p:cNvSpPr>
              <a:spLocks noChangeShapeType="1"/>
            </p:cNvSpPr>
            <p:nvPr/>
          </p:nvSpPr>
          <p:spPr bwMode="auto">
            <a:xfrm>
              <a:off x="2463800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52" name="Line 57"/>
            <p:cNvSpPr>
              <a:spLocks noChangeShapeType="1"/>
            </p:cNvSpPr>
            <p:nvPr/>
          </p:nvSpPr>
          <p:spPr bwMode="auto">
            <a:xfrm>
              <a:off x="2528888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53" name="Line 58"/>
            <p:cNvSpPr>
              <a:spLocks noChangeShapeType="1"/>
            </p:cNvSpPr>
            <p:nvPr/>
          </p:nvSpPr>
          <p:spPr bwMode="auto">
            <a:xfrm>
              <a:off x="2593975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54" name="Line 59"/>
            <p:cNvSpPr>
              <a:spLocks noChangeShapeType="1"/>
            </p:cNvSpPr>
            <p:nvPr/>
          </p:nvSpPr>
          <p:spPr bwMode="auto">
            <a:xfrm>
              <a:off x="2659063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55" name="Line 60"/>
            <p:cNvSpPr>
              <a:spLocks noChangeShapeType="1"/>
            </p:cNvSpPr>
            <p:nvPr/>
          </p:nvSpPr>
          <p:spPr bwMode="auto">
            <a:xfrm>
              <a:off x="2724150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56" name="Line 61"/>
            <p:cNvSpPr>
              <a:spLocks noChangeShapeType="1"/>
            </p:cNvSpPr>
            <p:nvPr/>
          </p:nvSpPr>
          <p:spPr bwMode="auto">
            <a:xfrm>
              <a:off x="2787650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57" name="Line 62"/>
            <p:cNvSpPr>
              <a:spLocks noChangeShapeType="1"/>
            </p:cNvSpPr>
            <p:nvPr/>
          </p:nvSpPr>
          <p:spPr bwMode="auto">
            <a:xfrm>
              <a:off x="2852738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58" name="Line 63"/>
            <p:cNvSpPr>
              <a:spLocks noChangeShapeType="1"/>
            </p:cNvSpPr>
            <p:nvPr/>
          </p:nvSpPr>
          <p:spPr bwMode="auto">
            <a:xfrm>
              <a:off x="2917825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59" name="Line 64"/>
            <p:cNvSpPr>
              <a:spLocks noChangeShapeType="1"/>
            </p:cNvSpPr>
            <p:nvPr/>
          </p:nvSpPr>
          <p:spPr bwMode="auto">
            <a:xfrm>
              <a:off x="3048000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60" name="Line 65"/>
            <p:cNvSpPr>
              <a:spLocks noChangeShapeType="1"/>
            </p:cNvSpPr>
            <p:nvPr/>
          </p:nvSpPr>
          <p:spPr bwMode="auto">
            <a:xfrm>
              <a:off x="3113088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61" name="Line 66"/>
            <p:cNvSpPr>
              <a:spLocks noChangeShapeType="1"/>
            </p:cNvSpPr>
            <p:nvPr/>
          </p:nvSpPr>
          <p:spPr bwMode="auto">
            <a:xfrm>
              <a:off x="3178175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62" name="Line 67"/>
            <p:cNvSpPr>
              <a:spLocks noChangeShapeType="1"/>
            </p:cNvSpPr>
            <p:nvPr/>
          </p:nvSpPr>
          <p:spPr bwMode="auto">
            <a:xfrm>
              <a:off x="3241675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63" name="Line 68"/>
            <p:cNvSpPr>
              <a:spLocks noChangeShapeType="1"/>
            </p:cNvSpPr>
            <p:nvPr/>
          </p:nvSpPr>
          <p:spPr bwMode="auto">
            <a:xfrm>
              <a:off x="3306763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64" name="Line 69"/>
            <p:cNvSpPr>
              <a:spLocks noChangeShapeType="1"/>
            </p:cNvSpPr>
            <p:nvPr/>
          </p:nvSpPr>
          <p:spPr bwMode="auto">
            <a:xfrm>
              <a:off x="3371850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65" name="Line 70"/>
            <p:cNvSpPr>
              <a:spLocks noChangeShapeType="1"/>
            </p:cNvSpPr>
            <p:nvPr/>
          </p:nvSpPr>
          <p:spPr bwMode="auto">
            <a:xfrm>
              <a:off x="3436938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66" name="Line 71"/>
            <p:cNvSpPr>
              <a:spLocks noChangeShapeType="1"/>
            </p:cNvSpPr>
            <p:nvPr/>
          </p:nvSpPr>
          <p:spPr bwMode="auto">
            <a:xfrm>
              <a:off x="3502025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67" name="Line 72"/>
            <p:cNvSpPr>
              <a:spLocks noChangeShapeType="1"/>
            </p:cNvSpPr>
            <p:nvPr/>
          </p:nvSpPr>
          <p:spPr bwMode="auto">
            <a:xfrm>
              <a:off x="3567113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68" name="Line 73"/>
            <p:cNvSpPr>
              <a:spLocks noChangeShapeType="1"/>
            </p:cNvSpPr>
            <p:nvPr/>
          </p:nvSpPr>
          <p:spPr bwMode="auto">
            <a:xfrm>
              <a:off x="3695700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69" name="Line 74"/>
            <p:cNvSpPr>
              <a:spLocks noChangeShapeType="1"/>
            </p:cNvSpPr>
            <p:nvPr/>
          </p:nvSpPr>
          <p:spPr bwMode="auto">
            <a:xfrm>
              <a:off x="3760788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70" name="Line 75"/>
            <p:cNvSpPr>
              <a:spLocks noChangeShapeType="1"/>
            </p:cNvSpPr>
            <p:nvPr/>
          </p:nvSpPr>
          <p:spPr bwMode="auto">
            <a:xfrm>
              <a:off x="3825875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71" name="Line 76"/>
            <p:cNvSpPr>
              <a:spLocks noChangeShapeType="1"/>
            </p:cNvSpPr>
            <p:nvPr/>
          </p:nvSpPr>
          <p:spPr bwMode="auto">
            <a:xfrm>
              <a:off x="3890963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72" name="Line 77"/>
            <p:cNvSpPr>
              <a:spLocks noChangeShapeType="1"/>
            </p:cNvSpPr>
            <p:nvPr/>
          </p:nvSpPr>
          <p:spPr bwMode="auto">
            <a:xfrm>
              <a:off x="3956050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73" name="Line 78"/>
            <p:cNvSpPr>
              <a:spLocks noChangeShapeType="1"/>
            </p:cNvSpPr>
            <p:nvPr/>
          </p:nvSpPr>
          <p:spPr bwMode="auto">
            <a:xfrm>
              <a:off x="4021138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74" name="Line 79"/>
            <p:cNvSpPr>
              <a:spLocks noChangeShapeType="1"/>
            </p:cNvSpPr>
            <p:nvPr/>
          </p:nvSpPr>
          <p:spPr bwMode="auto">
            <a:xfrm>
              <a:off x="4084638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75" name="Line 80"/>
            <p:cNvSpPr>
              <a:spLocks noChangeShapeType="1"/>
            </p:cNvSpPr>
            <p:nvPr/>
          </p:nvSpPr>
          <p:spPr bwMode="auto">
            <a:xfrm>
              <a:off x="4149725" y="57811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76" name="Line 81"/>
            <p:cNvSpPr>
              <a:spLocks noChangeShapeType="1"/>
            </p:cNvSpPr>
            <p:nvPr/>
          </p:nvSpPr>
          <p:spPr bwMode="auto">
            <a:xfrm>
              <a:off x="4214813" y="57811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77" name="Line 82"/>
            <p:cNvSpPr>
              <a:spLocks noChangeShapeType="1"/>
            </p:cNvSpPr>
            <p:nvPr/>
          </p:nvSpPr>
          <p:spPr bwMode="auto">
            <a:xfrm>
              <a:off x="1684338" y="5752567"/>
              <a:ext cx="1587" cy="666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78" name="Line 83"/>
            <p:cNvSpPr>
              <a:spLocks noChangeShapeType="1"/>
            </p:cNvSpPr>
            <p:nvPr/>
          </p:nvSpPr>
          <p:spPr bwMode="auto">
            <a:xfrm>
              <a:off x="2335213" y="5752567"/>
              <a:ext cx="1587" cy="666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79" name="Line 84"/>
            <p:cNvSpPr>
              <a:spLocks noChangeShapeType="1"/>
            </p:cNvSpPr>
            <p:nvPr/>
          </p:nvSpPr>
          <p:spPr bwMode="auto">
            <a:xfrm>
              <a:off x="2982913" y="5752567"/>
              <a:ext cx="1587" cy="666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80" name="Line 85"/>
            <p:cNvSpPr>
              <a:spLocks noChangeShapeType="1"/>
            </p:cNvSpPr>
            <p:nvPr/>
          </p:nvSpPr>
          <p:spPr bwMode="auto">
            <a:xfrm>
              <a:off x="3630613" y="5752567"/>
              <a:ext cx="1587" cy="666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81" name="Line 86"/>
            <p:cNvSpPr>
              <a:spLocks noChangeShapeType="1"/>
            </p:cNvSpPr>
            <p:nvPr/>
          </p:nvSpPr>
          <p:spPr bwMode="auto">
            <a:xfrm>
              <a:off x="4279900" y="5752567"/>
              <a:ext cx="1588" cy="666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82" name="Line 87"/>
            <p:cNvSpPr>
              <a:spLocks noChangeShapeType="1"/>
            </p:cNvSpPr>
            <p:nvPr/>
          </p:nvSpPr>
          <p:spPr bwMode="auto">
            <a:xfrm flipV="1">
              <a:off x="1036638" y="4706404"/>
              <a:ext cx="1241425" cy="11064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83" name="Line 88"/>
            <p:cNvSpPr>
              <a:spLocks noChangeShapeType="1"/>
            </p:cNvSpPr>
            <p:nvPr/>
          </p:nvSpPr>
          <p:spPr bwMode="auto">
            <a:xfrm flipV="1">
              <a:off x="2278063" y="3614204"/>
              <a:ext cx="2001837" cy="1092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84" name="Line 89"/>
            <p:cNvSpPr>
              <a:spLocks noChangeShapeType="1"/>
            </p:cNvSpPr>
            <p:nvPr/>
          </p:nvSpPr>
          <p:spPr bwMode="auto">
            <a:xfrm flipH="1" flipV="1">
              <a:off x="2286000" y="4704817"/>
              <a:ext cx="3175" cy="63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85" name="Line 90"/>
            <p:cNvSpPr>
              <a:spLocks noChangeShapeType="1"/>
            </p:cNvSpPr>
            <p:nvPr/>
          </p:nvSpPr>
          <p:spPr bwMode="auto">
            <a:xfrm flipH="1" flipV="1">
              <a:off x="2284413" y="4701642"/>
              <a:ext cx="1587" cy="3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86" name="Line 91"/>
            <p:cNvSpPr>
              <a:spLocks noChangeShapeType="1"/>
            </p:cNvSpPr>
            <p:nvPr/>
          </p:nvSpPr>
          <p:spPr bwMode="auto">
            <a:xfrm flipH="1" flipV="1">
              <a:off x="2279650" y="4698467"/>
              <a:ext cx="4763" cy="3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87" name="Line 92"/>
            <p:cNvSpPr>
              <a:spLocks noChangeShapeType="1"/>
            </p:cNvSpPr>
            <p:nvPr/>
          </p:nvSpPr>
          <p:spPr bwMode="auto">
            <a:xfrm flipH="1">
              <a:off x="2273300" y="4698467"/>
              <a:ext cx="635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88" name="Line 93"/>
            <p:cNvSpPr>
              <a:spLocks noChangeShapeType="1"/>
            </p:cNvSpPr>
            <p:nvPr/>
          </p:nvSpPr>
          <p:spPr bwMode="auto">
            <a:xfrm flipH="1">
              <a:off x="2265363" y="4698467"/>
              <a:ext cx="7937" cy="63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89" name="Line 94"/>
            <p:cNvSpPr>
              <a:spLocks noChangeShapeType="1"/>
            </p:cNvSpPr>
            <p:nvPr/>
          </p:nvSpPr>
          <p:spPr bwMode="auto">
            <a:xfrm flipH="1">
              <a:off x="2263775" y="4704817"/>
              <a:ext cx="1588" cy="63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90" name="Line 95"/>
            <p:cNvSpPr>
              <a:spLocks noChangeShapeType="1"/>
            </p:cNvSpPr>
            <p:nvPr/>
          </p:nvSpPr>
          <p:spPr bwMode="auto">
            <a:xfrm>
              <a:off x="2263775" y="4711167"/>
              <a:ext cx="1588" cy="79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91" name="Line 96"/>
            <p:cNvSpPr>
              <a:spLocks noChangeShapeType="1"/>
            </p:cNvSpPr>
            <p:nvPr/>
          </p:nvSpPr>
          <p:spPr bwMode="auto">
            <a:xfrm>
              <a:off x="2265363" y="4719104"/>
              <a:ext cx="7937" cy="47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92" name="Line 97"/>
            <p:cNvSpPr>
              <a:spLocks noChangeShapeType="1"/>
            </p:cNvSpPr>
            <p:nvPr/>
          </p:nvSpPr>
          <p:spPr bwMode="auto">
            <a:xfrm>
              <a:off x="2273300" y="4723867"/>
              <a:ext cx="635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93" name="Line 98"/>
            <p:cNvSpPr>
              <a:spLocks noChangeShapeType="1"/>
            </p:cNvSpPr>
            <p:nvPr/>
          </p:nvSpPr>
          <p:spPr bwMode="auto">
            <a:xfrm flipV="1">
              <a:off x="2279650" y="4720692"/>
              <a:ext cx="4763" cy="3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94" name="Line 99"/>
            <p:cNvSpPr>
              <a:spLocks noChangeShapeType="1"/>
            </p:cNvSpPr>
            <p:nvPr/>
          </p:nvSpPr>
          <p:spPr bwMode="auto">
            <a:xfrm flipV="1">
              <a:off x="2284413" y="4719104"/>
              <a:ext cx="1587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95" name="Line 100"/>
            <p:cNvSpPr>
              <a:spLocks noChangeShapeType="1"/>
            </p:cNvSpPr>
            <p:nvPr/>
          </p:nvSpPr>
          <p:spPr bwMode="auto">
            <a:xfrm flipV="1">
              <a:off x="2286000" y="4711167"/>
              <a:ext cx="3175" cy="79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96" name="Line 101"/>
            <p:cNvSpPr>
              <a:spLocks noChangeShapeType="1"/>
            </p:cNvSpPr>
            <p:nvPr/>
          </p:nvSpPr>
          <p:spPr bwMode="auto">
            <a:xfrm>
              <a:off x="2276475" y="4711167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97" name="Line 102"/>
            <p:cNvSpPr>
              <a:spLocks noChangeShapeType="1"/>
            </p:cNvSpPr>
            <p:nvPr/>
          </p:nvSpPr>
          <p:spPr bwMode="auto">
            <a:xfrm>
              <a:off x="2276475" y="4787367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98" name="Line 103"/>
            <p:cNvSpPr>
              <a:spLocks noChangeShapeType="1"/>
            </p:cNvSpPr>
            <p:nvPr/>
          </p:nvSpPr>
          <p:spPr bwMode="auto">
            <a:xfrm>
              <a:off x="2276475" y="4865154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99" name="Line 104"/>
            <p:cNvSpPr>
              <a:spLocks noChangeShapeType="1"/>
            </p:cNvSpPr>
            <p:nvPr/>
          </p:nvSpPr>
          <p:spPr bwMode="auto">
            <a:xfrm>
              <a:off x="2276475" y="4941354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00" name="Line 105"/>
            <p:cNvSpPr>
              <a:spLocks noChangeShapeType="1"/>
            </p:cNvSpPr>
            <p:nvPr/>
          </p:nvSpPr>
          <p:spPr bwMode="auto">
            <a:xfrm>
              <a:off x="2276475" y="5017554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01" name="Line 106"/>
            <p:cNvSpPr>
              <a:spLocks noChangeShapeType="1"/>
            </p:cNvSpPr>
            <p:nvPr/>
          </p:nvSpPr>
          <p:spPr bwMode="auto">
            <a:xfrm>
              <a:off x="2276475" y="5093754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02" name="Line 107"/>
            <p:cNvSpPr>
              <a:spLocks noChangeShapeType="1"/>
            </p:cNvSpPr>
            <p:nvPr/>
          </p:nvSpPr>
          <p:spPr bwMode="auto">
            <a:xfrm>
              <a:off x="2276475" y="51715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03" name="Line 108"/>
            <p:cNvSpPr>
              <a:spLocks noChangeShapeType="1"/>
            </p:cNvSpPr>
            <p:nvPr/>
          </p:nvSpPr>
          <p:spPr bwMode="auto">
            <a:xfrm>
              <a:off x="2276475" y="5246154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04" name="Line 109"/>
            <p:cNvSpPr>
              <a:spLocks noChangeShapeType="1"/>
            </p:cNvSpPr>
            <p:nvPr/>
          </p:nvSpPr>
          <p:spPr bwMode="auto">
            <a:xfrm>
              <a:off x="2276475" y="5322354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05" name="Line 110"/>
            <p:cNvSpPr>
              <a:spLocks noChangeShapeType="1"/>
            </p:cNvSpPr>
            <p:nvPr/>
          </p:nvSpPr>
          <p:spPr bwMode="auto">
            <a:xfrm>
              <a:off x="2276475" y="5398554"/>
              <a:ext cx="1588" cy="396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06" name="Line 111"/>
            <p:cNvSpPr>
              <a:spLocks noChangeShapeType="1"/>
            </p:cNvSpPr>
            <p:nvPr/>
          </p:nvSpPr>
          <p:spPr bwMode="auto">
            <a:xfrm>
              <a:off x="2276475" y="54763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07" name="Line 112"/>
            <p:cNvSpPr>
              <a:spLocks noChangeShapeType="1"/>
            </p:cNvSpPr>
            <p:nvPr/>
          </p:nvSpPr>
          <p:spPr bwMode="auto">
            <a:xfrm>
              <a:off x="2276475" y="55525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08" name="Line 113"/>
            <p:cNvSpPr>
              <a:spLocks noChangeShapeType="1"/>
            </p:cNvSpPr>
            <p:nvPr/>
          </p:nvSpPr>
          <p:spPr bwMode="auto">
            <a:xfrm>
              <a:off x="2276475" y="5628742"/>
              <a:ext cx="1588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09" name="Line 114"/>
            <p:cNvSpPr>
              <a:spLocks noChangeShapeType="1"/>
            </p:cNvSpPr>
            <p:nvPr/>
          </p:nvSpPr>
          <p:spPr bwMode="auto">
            <a:xfrm>
              <a:off x="2276475" y="5704942"/>
              <a:ext cx="1588" cy="396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10" name="Line 115"/>
            <p:cNvSpPr>
              <a:spLocks noChangeShapeType="1"/>
            </p:cNvSpPr>
            <p:nvPr/>
          </p:nvSpPr>
          <p:spPr bwMode="auto">
            <a:xfrm>
              <a:off x="2276475" y="5782729"/>
              <a:ext cx="1588" cy="222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11" name="Line 116"/>
            <p:cNvSpPr>
              <a:spLocks noChangeShapeType="1"/>
            </p:cNvSpPr>
            <p:nvPr/>
          </p:nvSpPr>
          <p:spPr bwMode="auto">
            <a:xfrm flipH="1">
              <a:off x="2235200" y="4711167"/>
              <a:ext cx="381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12" name="Line 117"/>
            <p:cNvSpPr>
              <a:spLocks noChangeShapeType="1"/>
            </p:cNvSpPr>
            <p:nvPr/>
          </p:nvSpPr>
          <p:spPr bwMode="auto">
            <a:xfrm flipH="1">
              <a:off x="2159000" y="4711167"/>
              <a:ext cx="381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13" name="Line 118"/>
            <p:cNvSpPr>
              <a:spLocks noChangeShapeType="1"/>
            </p:cNvSpPr>
            <p:nvPr/>
          </p:nvSpPr>
          <p:spPr bwMode="auto">
            <a:xfrm flipH="1">
              <a:off x="2081213" y="4711167"/>
              <a:ext cx="381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14" name="Line 119"/>
            <p:cNvSpPr>
              <a:spLocks noChangeShapeType="1"/>
            </p:cNvSpPr>
            <p:nvPr/>
          </p:nvSpPr>
          <p:spPr bwMode="auto">
            <a:xfrm flipH="1">
              <a:off x="2005013" y="4711167"/>
              <a:ext cx="381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15" name="Line 120"/>
            <p:cNvSpPr>
              <a:spLocks noChangeShapeType="1"/>
            </p:cNvSpPr>
            <p:nvPr/>
          </p:nvSpPr>
          <p:spPr bwMode="auto">
            <a:xfrm flipH="1">
              <a:off x="1928813" y="4711167"/>
              <a:ext cx="381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16" name="Line 121"/>
            <p:cNvSpPr>
              <a:spLocks noChangeShapeType="1"/>
            </p:cNvSpPr>
            <p:nvPr/>
          </p:nvSpPr>
          <p:spPr bwMode="auto">
            <a:xfrm flipH="1">
              <a:off x="1852613" y="4711167"/>
              <a:ext cx="381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17" name="Line 122"/>
            <p:cNvSpPr>
              <a:spLocks noChangeShapeType="1"/>
            </p:cNvSpPr>
            <p:nvPr/>
          </p:nvSpPr>
          <p:spPr bwMode="auto">
            <a:xfrm flipH="1">
              <a:off x="1776413" y="4711167"/>
              <a:ext cx="381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18" name="Line 123"/>
            <p:cNvSpPr>
              <a:spLocks noChangeShapeType="1"/>
            </p:cNvSpPr>
            <p:nvPr/>
          </p:nvSpPr>
          <p:spPr bwMode="auto">
            <a:xfrm flipH="1">
              <a:off x="1700213" y="4711167"/>
              <a:ext cx="381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19" name="Line 124"/>
            <p:cNvSpPr>
              <a:spLocks noChangeShapeType="1"/>
            </p:cNvSpPr>
            <p:nvPr/>
          </p:nvSpPr>
          <p:spPr bwMode="auto">
            <a:xfrm flipH="1">
              <a:off x="1624013" y="4711167"/>
              <a:ext cx="381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20" name="Line 125"/>
            <p:cNvSpPr>
              <a:spLocks noChangeShapeType="1"/>
            </p:cNvSpPr>
            <p:nvPr/>
          </p:nvSpPr>
          <p:spPr bwMode="auto">
            <a:xfrm flipH="1">
              <a:off x="1546225" y="4711167"/>
              <a:ext cx="39688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21" name="Line 126"/>
            <p:cNvSpPr>
              <a:spLocks noChangeShapeType="1"/>
            </p:cNvSpPr>
            <p:nvPr/>
          </p:nvSpPr>
          <p:spPr bwMode="auto">
            <a:xfrm flipH="1">
              <a:off x="1470025" y="4711167"/>
              <a:ext cx="381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22" name="Line 127"/>
            <p:cNvSpPr>
              <a:spLocks noChangeShapeType="1"/>
            </p:cNvSpPr>
            <p:nvPr/>
          </p:nvSpPr>
          <p:spPr bwMode="auto">
            <a:xfrm flipH="1">
              <a:off x="1393825" y="4711167"/>
              <a:ext cx="381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23" name="Line 128"/>
            <p:cNvSpPr>
              <a:spLocks noChangeShapeType="1"/>
            </p:cNvSpPr>
            <p:nvPr/>
          </p:nvSpPr>
          <p:spPr bwMode="auto">
            <a:xfrm flipH="1">
              <a:off x="1317625" y="4711167"/>
              <a:ext cx="381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24" name="Line 129"/>
            <p:cNvSpPr>
              <a:spLocks noChangeShapeType="1"/>
            </p:cNvSpPr>
            <p:nvPr/>
          </p:nvSpPr>
          <p:spPr bwMode="auto">
            <a:xfrm flipH="1">
              <a:off x="1239838" y="4711167"/>
              <a:ext cx="39687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25" name="Line 130"/>
            <p:cNvSpPr>
              <a:spLocks noChangeShapeType="1"/>
            </p:cNvSpPr>
            <p:nvPr/>
          </p:nvSpPr>
          <p:spPr bwMode="auto">
            <a:xfrm flipH="1">
              <a:off x="1165225" y="4711167"/>
              <a:ext cx="36513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26" name="Line 131"/>
            <p:cNvSpPr>
              <a:spLocks noChangeShapeType="1"/>
            </p:cNvSpPr>
            <p:nvPr/>
          </p:nvSpPr>
          <p:spPr bwMode="auto">
            <a:xfrm flipH="1">
              <a:off x="1089025" y="4711167"/>
              <a:ext cx="381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27" name="Line 132"/>
            <p:cNvSpPr>
              <a:spLocks noChangeShapeType="1"/>
            </p:cNvSpPr>
            <p:nvPr/>
          </p:nvSpPr>
          <p:spPr bwMode="auto">
            <a:xfrm flipH="1">
              <a:off x="1036638" y="4711167"/>
              <a:ext cx="14287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28" name="Line 133"/>
            <p:cNvSpPr>
              <a:spLocks noChangeShapeType="1"/>
            </p:cNvSpPr>
            <p:nvPr/>
          </p:nvSpPr>
          <p:spPr bwMode="auto">
            <a:xfrm flipV="1">
              <a:off x="3875088" y="3833279"/>
              <a:ext cx="1587" cy="3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29" name="Line 134"/>
            <p:cNvSpPr>
              <a:spLocks noChangeShapeType="1"/>
            </p:cNvSpPr>
            <p:nvPr/>
          </p:nvSpPr>
          <p:spPr bwMode="auto">
            <a:xfrm flipH="1" flipV="1">
              <a:off x="3871913" y="3830104"/>
              <a:ext cx="3175" cy="3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30" name="Line 135"/>
            <p:cNvSpPr>
              <a:spLocks noChangeShapeType="1"/>
            </p:cNvSpPr>
            <p:nvPr/>
          </p:nvSpPr>
          <p:spPr bwMode="auto">
            <a:xfrm flipH="1" flipV="1">
              <a:off x="3870325" y="3826929"/>
              <a:ext cx="1588" cy="3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31" name="Line 136"/>
            <p:cNvSpPr>
              <a:spLocks noChangeShapeType="1"/>
            </p:cNvSpPr>
            <p:nvPr/>
          </p:nvSpPr>
          <p:spPr bwMode="auto">
            <a:xfrm flipH="1" flipV="1">
              <a:off x="3867150" y="3825342"/>
              <a:ext cx="317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32" name="Line 137"/>
            <p:cNvSpPr>
              <a:spLocks noChangeShapeType="1"/>
            </p:cNvSpPr>
            <p:nvPr/>
          </p:nvSpPr>
          <p:spPr bwMode="auto">
            <a:xfrm flipH="1">
              <a:off x="3859213" y="3825342"/>
              <a:ext cx="7937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33" name="Line 138"/>
            <p:cNvSpPr>
              <a:spLocks noChangeShapeType="1"/>
            </p:cNvSpPr>
            <p:nvPr/>
          </p:nvSpPr>
          <p:spPr bwMode="auto">
            <a:xfrm flipH="1">
              <a:off x="3856038" y="3825342"/>
              <a:ext cx="317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34" name="Line 139"/>
            <p:cNvSpPr>
              <a:spLocks noChangeShapeType="1"/>
            </p:cNvSpPr>
            <p:nvPr/>
          </p:nvSpPr>
          <p:spPr bwMode="auto">
            <a:xfrm flipH="1">
              <a:off x="3852863" y="3826929"/>
              <a:ext cx="3175" cy="3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35" name="Line 140"/>
            <p:cNvSpPr>
              <a:spLocks noChangeShapeType="1"/>
            </p:cNvSpPr>
            <p:nvPr/>
          </p:nvSpPr>
          <p:spPr bwMode="auto">
            <a:xfrm flipH="1">
              <a:off x="3851275" y="3830104"/>
              <a:ext cx="1588" cy="3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36" name="Line 141"/>
            <p:cNvSpPr>
              <a:spLocks noChangeShapeType="1"/>
            </p:cNvSpPr>
            <p:nvPr/>
          </p:nvSpPr>
          <p:spPr bwMode="auto">
            <a:xfrm>
              <a:off x="3851275" y="3833279"/>
              <a:ext cx="1588" cy="79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37" name="Line 142"/>
            <p:cNvSpPr>
              <a:spLocks noChangeShapeType="1"/>
            </p:cNvSpPr>
            <p:nvPr/>
          </p:nvSpPr>
          <p:spPr bwMode="auto">
            <a:xfrm>
              <a:off x="3851275" y="3841217"/>
              <a:ext cx="1588" cy="3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38" name="Line 143"/>
            <p:cNvSpPr>
              <a:spLocks noChangeShapeType="1"/>
            </p:cNvSpPr>
            <p:nvPr/>
          </p:nvSpPr>
          <p:spPr bwMode="auto">
            <a:xfrm>
              <a:off x="3852863" y="3844392"/>
              <a:ext cx="3175" cy="3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39" name="Line 144"/>
            <p:cNvSpPr>
              <a:spLocks noChangeShapeType="1"/>
            </p:cNvSpPr>
            <p:nvPr/>
          </p:nvSpPr>
          <p:spPr bwMode="auto">
            <a:xfrm>
              <a:off x="3856038" y="3847567"/>
              <a:ext cx="317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40" name="Line 145"/>
            <p:cNvSpPr>
              <a:spLocks noChangeShapeType="1"/>
            </p:cNvSpPr>
            <p:nvPr/>
          </p:nvSpPr>
          <p:spPr bwMode="auto">
            <a:xfrm>
              <a:off x="3859213" y="3849154"/>
              <a:ext cx="7937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41" name="Line 146"/>
            <p:cNvSpPr>
              <a:spLocks noChangeShapeType="1"/>
            </p:cNvSpPr>
            <p:nvPr/>
          </p:nvSpPr>
          <p:spPr bwMode="auto">
            <a:xfrm flipV="1">
              <a:off x="3867150" y="3847567"/>
              <a:ext cx="317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42" name="Line 147"/>
            <p:cNvSpPr>
              <a:spLocks noChangeShapeType="1"/>
            </p:cNvSpPr>
            <p:nvPr/>
          </p:nvSpPr>
          <p:spPr bwMode="auto">
            <a:xfrm flipV="1">
              <a:off x="3870325" y="3844392"/>
              <a:ext cx="1588" cy="3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43" name="Line 148"/>
            <p:cNvSpPr>
              <a:spLocks noChangeShapeType="1"/>
            </p:cNvSpPr>
            <p:nvPr/>
          </p:nvSpPr>
          <p:spPr bwMode="auto">
            <a:xfrm flipV="1">
              <a:off x="3871913" y="3841217"/>
              <a:ext cx="3175" cy="3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44" name="Line 149"/>
            <p:cNvSpPr>
              <a:spLocks noChangeShapeType="1"/>
            </p:cNvSpPr>
            <p:nvPr/>
          </p:nvSpPr>
          <p:spPr bwMode="auto">
            <a:xfrm flipV="1">
              <a:off x="3875088" y="3836454"/>
              <a:ext cx="1587" cy="47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45" name="Line 150"/>
            <p:cNvSpPr>
              <a:spLocks noChangeShapeType="1"/>
            </p:cNvSpPr>
            <p:nvPr/>
          </p:nvSpPr>
          <p:spPr bwMode="auto">
            <a:xfrm>
              <a:off x="3862388" y="3836454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46" name="Line 151"/>
            <p:cNvSpPr>
              <a:spLocks noChangeShapeType="1"/>
            </p:cNvSpPr>
            <p:nvPr/>
          </p:nvSpPr>
          <p:spPr bwMode="auto">
            <a:xfrm>
              <a:off x="3862388" y="3912654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47" name="Line 152"/>
            <p:cNvSpPr>
              <a:spLocks noChangeShapeType="1"/>
            </p:cNvSpPr>
            <p:nvPr/>
          </p:nvSpPr>
          <p:spPr bwMode="auto">
            <a:xfrm>
              <a:off x="3862388" y="39904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48" name="Line 153"/>
            <p:cNvSpPr>
              <a:spLocks noChangeShapeType="1"/>
            </p:cNvSpPr>
            <p:nvPr/>
          </p:nvSpPr>
          <p:spPr bwMode="auto">
            <a:xfrm>
              <a:off x="3862388" y="40666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49" name="Line 154"/>
            <p:cNvSpPr>
              <a:spLocks noChangeShapeType="1"/>
            </p:cNvSpPr>
            <p:nvPr/>
          </p:nvSpPr>
          <p:spPr bwMode="auto">
            <a:xfrm>
              <a:off x="3862388" y="41428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50" name="Line 155"/>
            <p:cNvSpPr>
              <a:spLocks noChangeShapeType="1"/>
            </p:cNvSpPr>
            <p:nvPr/>
          </p:nvSpPr>
          <p:spPr bwMode="auto">
            <a:xfrm>
              <a:off x="3862388" y="421904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51" name="Line 156"/>
            <p:cNvSpPr>
              <a:spLocks noChangeShapeType="1"/>
            </p:cNvSpPr>
            <p:nvPr/>
          </p:nvSpPr>
          <p:spPr bwMode="auto">
            <a:xfrm>
              <a:off x="3862388" y="4296829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52" name="Line 157"/>
            <p:cNvSpPr>
              <a:spLocks noChangeShapeType="1"/>
            </p:cNvSpPr>
            <p:nvPr/>
          </p:nvSpPr>
          <p:spPr bwMode="auto">
            <a:xfrm>
              <a:off x="3862388" y="4373029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53" name="Line 158"/>
            <p:cNvSpPr>
              <a:spLocks noChangeShapeType="1"/>
            </p:cNvSpPr>
            <p:nvPr/>
          </p:nvSpPr>
          <p:spPr bwMode="auto">
            <a:xfrm>
              <a:off x="3862388" y="4449229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54" name="Line 159"/>
            <p:cNvSpPr>
              <a:spLocks noChangeShapeType="1"/>
            </p:cNvSpPr>
            <p:nvPr/>
          </p:nvSpPr>
          <p:spPr bwMode="auto">
            <a:xfrm>
              <a:off x="3862388" y="4525429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55" name="Line 160"/>
            <p:cNvSpPr>
              <a:spLocks noChangeShapeType="1"/>
            </p:cNvSpPr>
            <p:nvPr/>
          </p:nvSpPr>
          <p:spPr bwMode="auto">
            <a:xfrm>
              <a:off x="3862388" y="4601629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56" name="Line 161"/>
            <p:cNvSpPr>
              <a:spLocks noChangeShapeType="1"/>
            </p:cNvSpPr>
            <p:nvPr/>
          </p:nvSpPr>
          <p:spPr bwMode="auto">
            <a:xfrm>
              <a:off x="3862388" y="4677829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57" name="Line 162"/>
            <p:cNvSpPr>
              <a:spLocks noChangeShapeType="1"/>
            </p:cNvSpPr>
            <p:nvPr/>
          </p:nvSpPr>
          <p:spPr bwMode="auto">
            <a:xfrm>
              <a:off x="3862388" y="4754029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58" name="Line 163"/>
            <p:cNvSpPr>
              <a:spLocks noChangeShapeType="1"/>
            </p:cNvSpPr>
            <p:nvPr/>
          </p:nvSpPr>
          <p:spPr bwMode="auto">
            <a:xfrm>
              <a:off x="3862388" y="4830229"/>
              <a:ext cx="1587" cy="396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59" name="Line 164"/>
            <p:cNvSpPr>
              <a:spLocks noChangeShapeType="1"/>
            </p:cNvSpPr>
            <p:nvPr/>
          </p:nvSpPr>
          <p:spPr bwMode="auto">
            <a:xfrm>
              <a:off x="3862388" y="4908017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60" name="Line 165"/>
            <p:cNvSpPr>
              <a:spLocks noChangeShapeType="1"/>
            </p:cNvSpPr>
            <p:nvPr/>
          </p:nvSpPr>
          <p:spPr bwMode="auto">
            <a:xfrm>
              <a:off x="3862388" y="4984217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61" name="Line 166"/>
            <p:cNvSpPr>
              <a:spLocks noChangeShapeType="1"/>
            </p:cNvSpPr>
            <p:nvPr/>
          </p:nvSpPr>
          <p:spPr bwMode="auto">
            <a:xfrm>
              <a:off x="3862388" y="5060417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62" name="Line 167"/>
            <p:cNvSpPr>
              <a:spLocks noChangeShapeType="1"/>
            </p:cNvSpPr>
            <p:nvPr/>
          </p:nvSpPr>
          <p:spPr bwMode="auto">
            <a:xfrm>
              <a:off x="3862388" y="5136617"/>
              <a:ext cx="1587" cy="396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63" name="Line 168"/>
            <p:cNvSpPr>
              <a:spLocks noChangeShapeType="1"/>
            </p:cNvSpPr>
            <p:nvPr/>
          </p:nvSpPr>
          <p:spPr bwMode="auto">
            <a:xfrm>
              <a:off x="3862388" y="5214404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64" name="Line 169"/>
            <p:cNvSpPr>
              <a:spLocks noChangeShapeType="1"/>
            </p:cNvSpPr>
            <p:nvPr/>
          </p:nvSpPr>
          <p:spPr bwMode="auto">
            <a:xfrm>
              <a:off x="3862388" y="5290604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65" name="Line 170"/>
            <p:cNvSpPr>
              <a:spLocks noChangeShapeType="1"/>
            </p:cNvSpPr>
            <p:nvPr/>
          </p:nvSpPr>
          <p:spPr bwMode="auto">
            <a:xfrm>
              <a:off x="3862388" y="5366804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66" name="Line 171"/>
            <p:cNvSpPr>
              <a:spLocks noChangeShapeType="1"/>
            </p:cNvSpPr>
            <p:nvPr/>
          </p:nvSpPr>
          <p:spPr bwMode="auto">
            <a:xfrm>
              <a:off x="3862388" y="5443004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67" name="Line 172"/>
            <p:cNvSpPr>
              <a:spLocks noChangeShapeType="1"/>
            </p:cNvSpPr>
            <p:nvPr/>
          </p:nvSpPr>
          <p:spPr bwMode="auto">
            <a:xfrm>
              <a:off x="3862388" y="5519204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68" name="Line 173"/>
            <p:cNvSpPr>
              <a:spLocks noChangeShapeType="1"/>
            </p:cNvSpPr>
            <p:nvPr/>
          </p:nvSpPr>
          <p:spPr bwMode="auto">
            <a:xfrm>
              <a:off x="3862388" y="5595404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69" name="Line 174"/>
            <p:cNvSpPr>
              <a:spLocks noChangeShapeType="1"/>
            </p:cNvSpPr>
            <p:nvPr/>
          </p:nvSpPr>
          <p:spPr bwMode="auto">
            <a:xfrm>
              <a:off x="3862388" y="5671604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70" name="Line 175"/>
            <p:cNvSpPr>
              <a:spLocks noChangeShapeType="1"/>
            </p:cNvSpPr>
            <p:nvPr/>
          </p:nvSpPr>
          <p:spPr bwMode="auto">
            <a:xfrm>
              <a:off x="3862388" y="5749392"/>
              <a:ext cx="1587" cy="38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71" name="Line 176"/>
            <p:cNvSpPr>
              <a:spLocks noChangeShapeType="1"/>
            </p:cNvSpPr>
            <p:nvPr/>
          </p:nvSpPr>
          <p:spPr bwMode="auto">
            <a:xfrm flipH="1">
              <a:off x="3824288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72" name="Line 177"/>
            <p:cNvSpPr>
              <a:spLocks noChangeShapeType="1"/>
            </p:cNvSpPr>
            <p:nvPr/>
          </p:nvSpPr>
          <p:spPr bwMode="auto">
            <a:xfrm flipH="1">
              <a:off x="3748088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73" name="Line 178"/>
            <p:cNvSpPr>
              <a:spLocks noChangeShapeType="1"/>
            </p:cNvSpPr>
            <p:nvPr/>
          </p:nvSpPr>
          <p:spPr bwMode="auto">
            <a:xfrm flipH="1">
              <a:off x="3671888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74" name="Line 179"/>
            <p:cNvSpPr>
              <a:spLocks noChangeShapeType="1"/>
            </p:cNvSpPr>
            <p:nvPr/>
          </p:nvSpPr>
          <p:spPr bwMode="auto">
            <a:xfrm flipH="1">
              <a:off x="3595688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75" name="Line 180"/>
            <p:cNvSpPr>
              <a:spLocks noChangeShapeType="1"/>
            </p:cNvSpPr>
            <p:nvPr/>
          </p:nvSpPr>
          <p:spPr bwMode="auto">
            <a:xfrm flipH="1">
              <a:off x="3519488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76" name="Line 181"/>
            <p:cNvSpPr>
              <a:spLocks noChangeShapeType="1"/>
            </p:cNvSpPr>
            <p:nvPr/>
          </p:nvSpPr>
          <p:spPr bwMode="auto">
            <a:xfrm flipH="1">
              <a:off x="3443288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77" name="Line 182"/>
            <p:cNvSpPr>
              <a:spLocks noChangeShapeType="1"/>
            </p:cNvSpPr>
            <p:nvPr/>
          </p:nvSpPr>
          <p:spPr bwMode="auto">
            <a:xfrm flipH="1">
              <a:off x="3365500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78" name="Line 183"/>
            <p:cNvSpPr>
              <a:spLocks noChangeShapeType="1"/>
            </p:cNvSpPr>
            <p:nvPr/>
          </p:nvSpPr>
          <p:spPr bwMode="auto">
            <a:xfrm flipH="1">
              <a:off x="3289300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79" name="Line 184"/>
            <p:cNvSpPr>
              <a:spLocks noChangeShapeType="1"/>
            </p:cNvSpPr>
            <p:nvPr/>
          </p:nvSpPr>
          <p:spPr bwMode="auto">
            <a:xfrm flipH="1">
              <a:off x="3213100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80" name="Line 185"/>
            <p:cNvSpPr>
              <a:spLocks noChangeShapeType="1"/>
            </p:cNvSpPr>
            <p:nvPr/>
          </p:nvSpPr>
          <p:spPr bwMode="auto">
            <a:xfrm flipH="1">
              <a:off x="3135313" y="3836454"/>
              <a:ext cx="39687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81" name="Line 186"/>
            <p:cNvSpPr>
              <a:spLocks noChangeShapeType="1"/>
            </p:cNvSpPr>
            <p:nvPr/>
          </p:nvSpPr>
          <p:spPr bwMode="auto">
            <a:xfrm flipH="1">
              <a:off x="3060700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82" name="Line 187"/>
            <p:cNvSpPr>
              <a:spLocks noChangeShapeType="1"/>
            </p:cNvSpPr>
            <p:nvPr/>
          </p:nvSpPr>
          <p:spPr bwMode="auto">
            <a:xfrm flipH="1">
              <a:off x="2984500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83" name="Line 188"/>
            <p:cNvSpPr>
              <a:spLocks noChangeShapeType="1"/>
            </p:cNvSpPr>
            <p:nvPr/>
          </p:nvSpPr>
          <p:spPr bwMode="auto">
            <a:xfrm flipH="1">
              <a:off x="2908300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84" name="Line 189"/>
            <p:cNvSpPr>
              <a:spLocks noChangeShapeType="1"/>
            </p:cNvSpPr>
            <p:nvPr/>
          </p:nvSpPr>
          <p:spPr bwMode="auto">
            <a:xfrm flipH="1">
              <a:off x="2830513" y="3836454"/>
              <a:ext cx="39687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85" name="Line 190"/>
            <p:cNvSpPr>
              <a:spLocks noChangeShapeType="1"/>
            </p:cNvSpPr>
            <p:nvPr/>
          </p:nvSpPr>
          <p:spPr bwMode="auto">
            <a:xfrm flipH="1">
              <a:off x="2754313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86" name="Line 191"/>
            <p:cNvSpPr>
              <a:spLocks noChangeShapeType="1"/>
            </p:cNvSpPr>
            <p:nvPr/>
          </p:nvSpPr>
          <p:spPr bwMode="auto">
            <a:xfrm flipH="1">
              <a:off x="2678113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87" name="Line 192"/>
            <p:cNvSpPr>
              <a:spLocks noChangeShapeType="1"/>
            </p:cNvSpPr>
            <p:nvPr/>
          </p:nvSpPr>
          <p:spPr bwMode="auto">
            <a:xfrm flipH="1">
              <a:off x="2601913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88" name="Line 193"/>
            <p:cNvSpPr>
              <a:spLocks noChangeShapeType="1"/>
            </p:cNvSpPr>
            <p:nvPr/>
          </p:nvSpPr>
          <p:spPr bwMode="auto">
            <a:xfrm flipH="1">
              <a:off x="2524125" y="3836454"/>
              <a:ext cx="39688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89" name="Line 194"/>
            <p:cNvSpPr>
              <a:spLocks noChangeShapeType="1"/>
            </p:cNvSpPr>
            <p:nvPr/>
          </p:nvSpPr>
          <p:spPr bwMode="auto">
            <a:xfrm flipH="1">
              <a:off x="2447925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90" name="Line 195"/>
            <p:cNvSpPr>
              <a:spLocks noChangeShapeType="1"/>
            </p:cNvSpPr>
            <p:nvPr/>
          </p:nvSpPr>
          <p:spPr bwMode="auto">
            <a:xfrm flipH="1">
              <a:off x="2371725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91" name="Line 196"/>
            <p:cNvSpPr>
              <a:spLocks noChangeShapeType="1"/>
            </p:cNvSpPr>
            <p:nvPr/>
          </p:nvSpPr>
          <p:spPr bwMode="auto">
            <a:xfrm flipH="1">
              <a:off x="2297113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92" name="Line 197"/>
            <p:cNvSpPr>
              <a:spLocks noChangeShapeType="1"/>
            </p:cNvSpPr>
            <p:nvPr/>
          </p:nvSpPr>
          <p:spPr bwMode="auto">
            <a:xfrm flipH="1">
              <a:off x="2219325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93" name="Line 198"/>
            <p:cNvSpPr>
              <a:spLocks noChangeShapeType="1"/>
            </p:cNvSpPr>
            <p:nvPr/>
          </p:nvSpPr>
          <p:spPr bwMode="auto">
            <a:xfrm flipH="1">
              <a:off x="2143125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94" name="Line 199"/>
            <p:cNvSpPr>
              <a:spLocks noChangeShapeType="1"/>
            </p:cNvSpPr>
            <p:nvPr/>
          </p:nvSpPr>
          <p:spPr bwMode="auto">
            <a:xfrm flipH="1">
              <a:off x="2066925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95" name="Line 200"/>
            <p:cNvSpPr>
              <a:spLocks noChangeShapeType="1"/>
            </p:cNvSpPr>
            <p:nvPr/>
          </p:nvSpPr>
          <p:spPr bwMode="auto">
            <a:xfrm flipH="1">
              <a:off x="1990725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96" name="Line 201"/>
            <p:cNvSpPr>
              <a:spLocks noChangeShapeType="1"/>
            </p:cNvSpPr>
            <p:nvPr/>
          </p:nvSpPr>
          <p:spPr bwMode="auto">
            <a:xfrm flipH="1">
              <a:off x="1912938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97" name="Line 202"/>
            <p:cNvSpPr>
              <a:spLocks noChangeShapeType="1"/>
            </p:cNvSpPr>
            <p:nvPr/>
          </p:nvSpPr>
          <p:spPr bwMode="auto">
            <a:xfrm flipH="1">
              <a:off x="1836738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98" name="Line 203"/>
            <p:cNvSpPr>
              <a:spLocks noChangeShapeType="1"/>
            </p:cNvSpPr>
            <p:nvPr/>
          </p:nvSpPr>
          <p:spPr bwMode="auto">
            <a:xfrm flipH="1">
              <a:off x="1760538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99" name="Line 204"/>
            <p:cNvSpPr>
              <a:spLocks noChangeShapeType="1"/>
            </p:cNvSpPr>
            <p:nvPr/>
          </p:nvSpPr>
          <p:spPr bwMode="auto">
            <a:xfrm flipH="1">
              <a:off x="1684338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00" name="Line 205"/>
            <p:cNvSpPr>
              <a:spLocks noChangeShapeType="1"/>
            </p:cNvSpPr>
            <p:nvPr/>
          </p:nvSpPr>
          <p:spPr bwMode="auto">
            <a:xfrm flipH="1">
              <a:off x="1608138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01" name="Line 206"/>
            <p:cNvSpPr>
              <a:spLocks noChangeShapeType="1"/>
            </p:cNvSpPr>
            <p:nvPr/>
          </p:nvSpPr>
          <p:spPr bwMode="auto">
            <a:xfrm flipH="1">
              <a:off x="1531938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02" name="Line 207"/>
            <p:cNvSpPr>
              <a:spLocks noChangeShapeType="1"/>
            </p:cNvSpPr>
            <p:nvPr/>
          </p:nvSpPr>
          <p:spPr bwMode="auto">
            <a:xfrm flipH="1">
              <a:off x="1455738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03" name="Line 208"/>
            <p:cNvSpPr>
              <a:spLocks noChangeShapeType="1"/>
            </p:cNvSpPr>
            <p:nvPr/>
          </p:nvSpPr>
          <p:spPr bwMode="auto">
            <a:xfrm flipH="1">
              <a:off x="1377950" y="3836454"/>
              <a:ext cx="39688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04" name="Line 209"/>
            <p:cNvSpPr>
              <a:spLocks noChangeShapeType="1"/>
            </p:cNvSpPr>
            <p:nvPr/>
          </p:nvSpPr>
          <p:spPr bwMode="auto">
            <a:xfrm flipH="1">
              <a:off x="1301750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05" name="Line 211"/>
            <p:cNvSpPr>
              <a:spLocks noChangeShapeType="1"/>
            </p:cNvSpPr>
            <p:nvPr/>
          </p:nvSpPr>
          <p:spPr bwMode="auto">
            <a:xfrm flipH="1">
              <a:off x="1225550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06" name="Line 212"/>
            <p:cNvSpPr>
              <a:spLocks noChangeShapeType="1"/>
            </p:cNvSpPr>
            <p:nvPr/>
          </p:nvSpPr>
          <p:spPr bwMode="auto">
            <a:xfrm flipH="1">
              <a:off x="1149350" y="3836454"/>
              <a:ext cx="381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07" name="Line 213"/>
            <p:cNvSpPr>
              <a:spLocks noChangeShapeType="1"/>
            </p:cNvSpPr>
            <p:nvPr/>
          </p:nvSpPr>
          <p:spPr bwMode="auto">
            <a:xfrm flipH="1">
              <a:off x="1073150" y="3836454"/>
              <a:ext cx="365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08" name="Freeform 214"/>
            <p:cNvSpPr>
              <a:spLocks noEditPoints="1"/>
            </p:cNvSpPr>
            <p:nvPr/>
          </p:nvSpPr>
          <p:spPr bwMode="auto">
            <a:xfrm>
              <a:off x="1092200" y="3725329"/>
              <a:ext cx="49213" cy="77788"/>
            </a:xfrm>
            <a:custGeom>
              <a:avLst/>
              <a:gdLst>
                <a:gd name="T0" fmla="*/ 2147483647 w 62"/>
                <a:gd name="T1" fmla="*/ 2147483647 h 99"/>
                <a:gd name="T2" fmla="*/ 2147483647 w 62"/>
                <a:gd name="T3" fmla="*/ 2147483647 h 99"/>
                <a:gd name="T4" fmla="*/ 2147483647 w 62"/>
                <a:gd name="T5" fmla="*/ 2147483647 h 99"/>
                <a:gd name="T6" fmla="*/ 2147483647 w 62"/>
                <a:gd name="T7" fmla="*/ 2147483647 h 99"/>
                <a:gd name="T8" fmla="*/ 2147483647 w 62"/>
                <a:gd name="T9" fmla="*/ 2147483647 h 99"/>
                <a:gd name="T10" fmla="*/ 2147483647 w 62"/>
                <a:gd name="T11" fmla="*/ 2147483647 h 99"/>
                <a:gd name="T12" fmla="*/ 2147483647 w 62"/>
                <a:gd name="T13" fmla="*/ 2147483647 h 99"/>
                <a:gd name="T14" fmla="*/ 2147483647 w 62"/>
                <a:gd name="T15" fmla="*/ 2147483647 h 99"/>
                <a:gd name="T16" fmla="*/ 2147483647 w 62"/>
                <a:gd name="T17" fmla="*/ 2147483647 h 99"/>
                <a:gd name="T18" fmla="*/ 2147483647 w 62"/>
                <a:gd name="T19" fmla="*/ 2147483647 h 99"/>
                <a:gd name="T20" fmla="*/ 2147483647 w 62"/>
                <a:gd name="T21" fmla="*/ 2147483647 h 99"/>
                <a:gd name="T22" fmla="*/ 2147483647 w 62"/>
                <a:gd name="T23" fmla="*/ 2147483647 h 99"/>
                <a:gd name="T24" fmla="*/ 2147483647 w 62"/>
                <a:gd name="T25" fmla="*/ 2147483647 h 99"/>
                <a:gd name="T26" fmla="*/ 2147483647 w 62"/>
                <a:gd name="T27" fmla="*/ 2147483647 h 99"/>
                <a:gd name="T28" fmla="*/ 2147483647 w 62"/>
                <a:gd name="T29" fmla="*/ 2147483647 h 99"/>
                <a:gd name="T30" fmla="*/ 2147483647 w 62"/>
                <a:gd name="T31" fmla="*/ 2147483647 h 99"/>
                <a:gd name="T32" fmla="*/ 2147483647 w 62"/>
                <a:gd name="T33" fmla="*/ 2147483647 h 99"/>
                <a:gd name="T34" fmla="*/ 2147483647 w 62"/>
                <a:gd name="T35" fmla="*/ 2147483647 h 99"/>
                <a:gd name="T36" fmla="*/ 2147483647 w 62"/>
                <a:gd name="T37" fmla="*/ 2147483647 h 99"/>
                <a:gd name="T38" fmla="*/ 2147483647 w 62"/>
                <a:gd name="T39" fmla="*/ 2147483647 h 99"/>
                <a:gd name="T40" fmla="*/ 2147483647 w 62"/>
                <a:gd name="T41" fmla="*/ 2147483647 h 99"/>
                <a:gd name="T42" fmla="*/ 2147483647 w 62"/>
                <a:gd name="T43" fmla="*/ 0 h 99"/>
                <a:gd name="T44" fmla="*/ 2147483647 w 62"/>
                <a:gd name="T45" fmla="*/ 0 h 99"/>
                <a:gd name="T46" fmla="*/ 2147483647 w 62"/>
                <a:gd name="T47" fmla="*/ 2147483647 h 99"/>
                <a:gd name="T48" fmla="*/ 2147483647 w 62"/>
                <a:gd name="T49" fmla="*/ 2147483647 h 99"/>
                <a:gd name="T50" fmla="*/ 2147483647 w 62"/>
                <a:gd name="T51" fmla="*/ 2147483647 h 99"/>
                <a:gd name="T52" fmla="*/ 2147483647 w 62"/>
                <a:gd name="T53" fmla="*/ 2147483647 h 99"/>
                <a:gd name="T54" fmla="*/ 2147483647 w 62"/>
                <a:gd name="T55" fmla="*/ 2147483647 h 99"/>
                <a:gd name="T56" fmla="*/ 2147483647 w 62"/>
                <a:gd name="T57" fmla="*/ 2147483647 h 99"/>
                <a:gd name="T58" fmla="*/ 2147483647 w 62"/>
                <a:gd name="T59" fmla="*/ 2147483647 h 99"/>
                <a:gd name="T60" fmla="*/ 2147483647 w 62"/>
                <a:gd name="T61" fmla="*/ 2147483647 h 99"/>
                <a:gd name="T62" fmla="*/ 2147483647 w 62"/>
                <a:gd name="T63" fmla="*/ 2147483647 h 99"/>
                <a:gd name="T64" fmla="*/ 2147483647 w 62"/>
                <a:gd name="T65" fmla="*/ 2147483647 h 99"/>
                <a:gd name="T66" fmla="*/ 2147483647 w 62"/>
                <a:gd name="T67" fmla="*/ 2147483647 h 99"/>
                <a:gd name="T68" fmla="*/ 2147483647 w 62"/>
                <a:gd name="T69" fmla="*/ 2147483647 h 99"/>
                <a:gd name="T70" fmla="*/ 2147483647 w 62"/>
                <a:gd name="T71" fmla="*/ 2147483647 h 99"/>
                <a:gd name="T72" fmla="*/ 2147483647 w 62"/>
                <a:gd name="T73" fmla="*/ 2147483647 h 99"/>
                <a:gd name="T74" fmla="*/ 2147483647 w 62"/>
                <a:gd name="T75" fmla="*/ 2147483647 h 99"/>
                <a:gd name="T76" fmla="*/ 2147483647 w 62"/>
                <a:gd name="T77" fmla="*/ 2147483647 h 99"/>
                <a:gd name="T78" fmla="*/ 0 w 62"/>
                <a:gd name="T79" fmla="*/ 2147483647 h 99"/>
                <a:gd name="T80" fmla="*/ 2147483647 w 62"/>
                <a:gd name="T81" fmla="*/ 2147483647 h 99"/>
                <a:gd name="T82" fmla="*/ 2147483647 w 62"/>
                <a:gd name="T83" fmla="*/ 2147483647 h 99"/>
                <a:gd name="T84" fmla="*/ 2147483647 w 62"/>
                <a:gd name="T85" fmla="*/ 2147483647 h 99"/>
                <a:gd name="T86" fmla="*/ 2147483647 w 62"/>
                <a:gd name="T87" fmla="*/ 2147483647 h 99"/>
                <a:gd name="T88" fmla="*/ 2147483647 w 62"/>
                <a:gd name="T89" fmla="*/ 2147483647 h 99"/>
                <a:gd name="T90" fmla="*/ 2147483647 w 62"/>
                <a:gd name="T91" fmla="*/ 2147483647 h 99"/>
                <a:gd name="T92" fmla="*/ 2147483647 w 62"/>
                <a:gd name="T93" fmla="*/ 0 h 9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2"/>
                <a:gd name="T142" fmla="*/ 0 h 99"/>
                <a:gd name="T143" fmla="*/ 62 w 62"/>
                <a:gd name="T144" fmla="*/ 99 h 9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2" h="99">
                  <a:moveTo>
                    <a:pt x="28" y="5"/>
                  </a:moveTo>
                  <a:lnTo>
                    <a:pt x="20" y="1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5" y="40"/>
                  </a:lnTo>
                  <a:lnTo>
                    <a:pt x="14" y="51"/>
                  </a:lnTo>
                  <a:lnTo>
                    <a:pt x="15" y="70"/>
                  </a:lnTo>
                  <a:lnTo>
                    <a:pt x="21" y="88"/>
                  </a:lnTo>
                  <a:lnTo>
                    <a:pt x="28" y="94"/>
                  </a:lnTo>
                  <a:lnTo>
                    <a:pt x="35" y="94"/>
                  </a:lnTo>
                  <a:lnTo>
                    <a:pt x="42" y="88"/>
                  </a:lnTo>
                  <a:lnTo>
                    <a:pt x="43" y="85"/>
                  </a:lnTo>
                  <a:lnTo>
                    <a:pt x="45" y="80"/>
                  </a:lnTo>
                  <a:lnTo>
                    <a:pt x="48" y="65"/>
                  </a:lnTo>
                  <a:lnTo>
                    <a:pt x="48" y="31"/>
                  </a:lnTo>
                  <a:lnTo>
                    <a:pt x="45" y="18"/>
                  </a:lnTo>
                  <a:lnTo>
                    <a:pt x="42" y="9"/>
                  </a:lnTo>
                  <a:lnTo>
                    <a:pt x="38" y="6"/>
                  </a:lnTo>
                  <a:lnTo>
                    <a:pt x="37" y="6"/>
                  </a:lnTo>
                  <a:lnTo>
                    <a:pt x="34" y="5"/>
                  </a:lnTo>
                  <a:lnTo>
                    <a:pt x="28" y="5"/>
                  </a:lnTo>
                  <a:close/>
                  <a:moveTo>
                    <a:pt x="28" y="0"/>
                  </a:moveTo>
                  <a:lnTo>
                    <a:pt x="37" y="0"/>
                  </a:lnTo>
                  <a:lnTo>
                    <a:pt x="46" y="6"/>
                  </a:lnTo>
                  <a:lnTo>
                    <a:pt x="51" y="11"/>
                  </a:lnTo>
                  <a:lnTo>
                    <a:pt x="60" y="28"/>
                  </a:lnTo>
                  <a:lnTo>
                    <a:pt x="62" y="48"/>
                  </a:lnTo>
                  <a:lnTo>
                    <a:pt x="62" y="63"/>
                  </a:lnTo>
                  <a:lnTo>
                    <a:pt x="57" y="77"/>
                  </a:lnTo>
                  <a:lnTo>
                    <a:pt x="54" y="83"/>
                  </a:lnTo>
                  <a:lnTo>
                    <a:pt x="49" y="90"/>
                  </a:lnTo>
                  <a:lnTo>
                    <a:pt x="45" y="94"/>
                  </a:lnTo>
                  <a:lnTo>
                    <a:pt x="38" y="97"/>
                  </a:lnTo>
                  <a:lnTo>
                    <a:pt x="31" y="99"/>
                  </a:lnTo>
                  <a:lnTo>
                    <a:pt x="25" y="97"/>
                  </a:lnTo>
                  <a:lnTo>
                    <a:pt x="18" y="94"/>
                  </a:lnTo>
                  <a:lnTo>
                    <a:pt x="12" y="90"/>
                  </a:lnTo>
                  <a:lnTo>
                    <a:pt x="8" y="83"/>
                  </a:lnTo>
                  <a:lnTo>
                    <a:pt x="3" y="68"/>
                  </a:lnTo>
                  <a:lnTo>
                    <a:pt x="0" y="49"/>
                  </a:lnTo>
                  <a:lnTo>
                    <a:pt x="1" y="35"/>
                  </a:lnTo>
                  <a:lnTo>
                    <a:pt x="6" y="22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18" y="5"/>
                  </a:lnTo>
                  <a:lnTo>
                    <a:pt x="23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09" name="Freeform 215"/>
            <p:cNvSpPr>
              <a:spLocks/>
            </p:cNvSpPr>
            <p:nvPr/>
          </p:nvSpPr>
          <p:spPr bwMode="auto">
            <a:xfrm>
              <a:off x="1154113" y="3792004"/>
              <a:ext cx="11112" cy="11113"/>
            </a:xfrm>
            <a:custGeom>
              <a:avLst/>
              <a:gdLst>
                <a:gd name="T0" fmla="*/ 2147483647 w 16"/>
                <a:gd name="T1" fmla="*/ 0 h 16"/>
                <a:gd name="T2" fmla="*/ 2147483647 w 16"/>
                <a:gd name="T3" fmla="*/ 0 h 16"/>
                <a:gd name="T4" fmla="*/ 2147483647 w 16"/>
                <a:gd name="T5" fmla="*/ 2147483647 h 16"/>
                <a:gd name="T6" fmla="*/ 2147483647 w 16"/>
                <a:gd name="T7" fmla="*/ 2147483647 h 16"/>
                <a:gd name="T8" fmla="*/ 2147483647 w 16"/>
                <a:gd name="T9" fmla="*/ 2147483647 h 16"/>
                <a:gd name="T10" fmla="*/ 2147483647 w 16"/>
                <a:gd name="T11" fmla="*/ 2147483647 h 16"/>
                <a:gd name="T12" fmla="*/ 2147483647 w 16"/>
                <a:gd name="T13" fmla="*/ 2147483647 h 16"/>
                <a:gd name="T14" fmla="*/ 2147483647 w 16"/>
                <a:gd name="T15" fmla="*/ 2147483647 h 16"/>
                <a:gd name="T16" fmla="*/ 2147483647 w 16"/>
                <a:gd name="T17" fmla="*/ 2147483647 h 16"/>
                <a:gd name="T18" fmla="*/ 0 w 16"/>
                <a:gd name="T19" fmla="*/ 2147483647 h 16"/>
                <a:gd name="T20" fmla="*/ 0 w 16"/>
                <a:gd name="T21" fmla="*/ 2147483647 h 16"/>
                <a:gd name="T22" fmla="*/ 2147483647 w 16"/>
                <a:gd name="T23" fmla="*/ 2147483647 h 16"/>
                <a:gd name="T24" fmla="*/ 2147483647 w 16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16"/>
                <a:gd name="T41" fmla="*/ 16 w 1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16">
                  <a:moveTo>
                    <a:pt x="5" y="0"/>
                  </a:moveTo>
                  <a:lnTo>
                    <a:pt x="8" y="0"/>
                  </a:lnTo>
                  <a:lnTo>
                    <a:pt x="14" y="4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8"/>
                  </a:lnTo>
                  <a:lnTo>
                    <a:pt x="0" y="7"/>
                  </a:lnTo>
                  <a:lnTo>
                    <a:pt x="3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10" name="Freeform 216"/>
            <p:cNvSpPr>
              <a:spLocks/>
            </p:cNvSpPr>
            <p:nvPr/>
          </p:nvSpPr>
          <p:spPr bwMode="auto">
            <a:xfrm>
              <a:off x="1187450" y="3725329"/>
              <a:ext cx="30163" cy="77788"/>
            </a:xfrm>
            <a:custGeom>
              <a:avLst/>
              <a:gdLst>
                <a:gd name="T0" fmla="*/ 2147483647 w 38"/>
                <a:gd name="T1" fmla="*/ 0 h 97"/>
                <a:gd name="T2" fmla="*/ 2147483647 w 38"/>
                <a:gd name="T3" fmla="*/ 0 h 97"/>
                <a:gd name="T4" fmla="*/ 2147483647 w 38"/>
                <a:gd name="T5" fmla="*/ 2147483647 h 97"/>
                <a:gd name="T6" fmla="*/ 2147483647 w 38"/>
                <a:gd name="T7" fmla="*/ 2147483647 h 97"/>
                <a:gd name="T8" fmla="*/ 2147483647 w 38"/>
                <a:gd name="T9" fmla="*/ 2147483647 h 97"/>
                <a:gd name="T10" fmla="*/ 2147483647 w 38"/>
                <a:gd name="T11" fmla="*/ 2147483647 h 97"/>
                <a:gd name="T12" fmla="*/ 2147483647 w 38"/>
                <a:gd name="T13" fmla="*/ 2147483647 h 97"/>
                <a:gd name="T14" fmla="*/ 2147483647 w 38"/>
                <a:gd name="T15" fmla="*/ 2147483647 h 97"/>
                <a:gd name="T16" fmla="*/ 2147483647 w 38"/>
                <a:gd name="T17" fmla="*/ 2147483647 h 97"/>
                <a:gd name="T18" fmla="*/ 2147483647 w 38"/>
                <a:gd name="T19" fmla="*/ 2147483647 h 97"/>
                <a:gd name="T20" fmla="*/ 2147483647 w 38"/>
                <a:gd name="T21" fmla="*/ 2147483647 h 97"/>
                <a:gd name="T22" fmla="*/ 2147483647 w 38"/>
                <a:gd name="T23" fmla="*/ 2147483647 h 97"/>
                <a:gd name="T24" fmla="*/ 2147483647 w 38"/>
                <a:gd name="T25" fmla="*/ 2147483647 h 97"/>
                <a:gd name="T26" fmla="*/ 2147483647 w 38"/>
                <a:gd name="T27" fmla="*/ 2147483647 h 97"/>
                <a:gd name="T28" fmla="*/ 2147483647 w 38"/>
                <a:gd name="T29" fmla="*/ 2147483647 h 97"/>
                <a:gd name="T30" fmla="*/ 2147483647 w 38"/>
                <a:gd name="T31" fmla="*/ 2147483647 h 97"/>
                <a:gd name="T32" fmla="*/ 2147483647 w 38"/>
                <a:gd name="T33" fmla="*/ 2147483647 h 97"/>
                <a:gd name="T34" fmla="*/ 2147483647 w 38"/>
                <a:gd name="T35" fmla="*/ 2147483647 h 97"/>
                <a:gd name="T36" fmla="*/ 0 w 38"/>
                <a:gd name="T37" fmla="*/ 2147483647 h 97"/>
                <a:gd name="T38" fmla="*/ 2147483647 w 38"/>
                <a:gd name="T39" fmla="*/ 0 h 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8"/>
                <a:gd name="T61" fmla="*/ 0 h 97"/>
                <a:gd name="T62" fmla="*/ 38 w 38"/>
                <a:gd name="T63" fmla="*/ 97 h 9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8" h="97">
                  <a:moveTo>
                    <a:pt x="24" y="0"/>
                  </a:moveTo>
                  <a:lnTo>
                    <a:pt x="27" y="0"/>
                  </a:lnTo>
                  <a:lnTo>
                    <a:pt x="27" y="91"/>
                  </a:lnTo>
                  <a:lnTo>
                    <a:pt x="30" y="94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2" y="97"/>
                  </a:lnTo>
                  <a:lnTo>
                    <a:pt x="2" y="94"/>
                  </a:lnTo>
                  <a:lnTo>
                    <a:pt x="11" y="94"/>
                  </a:lnTo>
                  <a:lnTo>
                    <a:pt x="13" y="93"/>
                  </a:lnTo>
                  <a:lnTo>
                    <a:pt x="13" y="91"/>
                  </a:lnTo>
                  <a:lnTo>
                    <a:pt x="14" y="90"/>
                  </a:lnTo>
                  <a:lnTo>
                    <a:pt x="14" y="18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11" name="Freeform 217"/>
            <p:cNvSpPr>
              <a:spLocks/>
            </p:cNvSpPr>
            <p:nvPr/>
          </p:nvSpPr>
          <p:spPr bwMode="auto">
            <a:xfrm>
              <a:off x="1235075" y="3726917"/>
              <a:ext cx="49213" cy="76200"/>
            </a:xfrm>
            <a:custGeom>
              <a:avLst/>
              <a:gdLst>
                <a:gd name="T0" fmla="*/ 2147483647 w 60"/>
                <a:gd name="T1" fmla="*/ 0 h 98"/>
                <a:gd name="T2" fmla="*/ 2147483647 w 60"/>
                <a:gd name="T3" fmla="*/ 0 h 98"/>
                <a:gd name="T4" fmla="*/ 2147483647 w 60"/>
                <a:gd name="T5" fmla="*/ 2147483647 h 98"/>
                <a:gd name="T6" fmla="*/ 2147483647 w 60"/>
                <a:gd name="T7" fmla="*/ 2147483647 h 98"/>
                <a:gd name="T8" fmla="*/ 2147483647 w 60"/>
                <a:gd name="T9" fmla="*/ 2147483647 h 98"/>
                <a:gd name="T10" fmla="*/ 2147483647 w 60"/>
                <a:gd name="T11" fmla="*/ 2147483647 h 98"/>
                <a:gd name="T12" fmla="*/ 2147483647 w 60"/>
                <a:gd name="T13" fmla="*/ 2147483647 h 98"/>
                <a:gd name="T14" fmla="*/ 2147483647 w 60"/>
                <a:gd name="T15" fmla="*/ 2147483647 h 98"/>
                <a:gd name="T16" fmla="*/ 2147483647 w 60"/>
                <a:gd name="T17" fmla="*/ 2147483647 h 98"/>
                <a:gd name="T18" fmla="*/ 2147483647 w 60"/>
                <a:gd name="T19" fmla="*/ 2147483647 h 98"/>
                <a:gd name="T20" fmla="*/ 2147483647 w 60"/>
                <a:gd name="T21" fmla="*/ 2147483647 h 98"/>
                <a:gd name="T22" fmla="*/ 0 w 60"/>
                <a:gd name="T23" fmla="*/ 2147483647 h 98"/>
                <a:gd name="T24" fmla="*/ 2147483647 w 60"/>
                <a:gd name="T25" fmla="*/ 0 h 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0"/>
                <a:gd name="T40" fmla="*/ 0 h 98"/>
                <a:gd name="T41" fmla="*/ 60 w 60"/>
                <a:gd name="T42" fmla="*/ 98 h 9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0" h="98">
                  <a:moveTo>
                    <a:pt x="9" y="0"/>
                  </a:moveTo>
                  <a:lnTo>
                    <a:pt x="60" y="0"/>
                  </a:lnTo>
                  <a:lnTo>
                    <a:pt x="60" y="4"/>
                  </a:lnTo>
                  <a:lnTo>
                    <a:pt x="29" y="98"/>
                  </a:lnTo>
                  <a:lnTo>
                    <a:pt x="21" y="98"/>
                  </a:lnTo>
                  <a:lnTo>
                    <a:pt x="49" y="13"/>
                  </a:lnTo>
                  <a:lnTo>
                    <a:pt x="15" y="13"/>
                  </a:lnTo>
                  <a:lnTo>
                    <a:pt x="12" y="14"/>
                  </a:lnTo>
                  <a:lnTo>
                    <a:pt x="7" y="16"/>
                  </a:lnTo>
                  <a:lnTo>
                    <a:pt x="4" y="21"/>
                  </a:lnTo>
                  <a:lnTo>
                    <a:pt x="3" y="24"/>
                  </a:lnTo>
                  <a:lnTo>
                    <a:pt x="0" y="2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12" name="Freeform 218"/>
            <p:cNvSpPr>
              <a:spLocks/>
            </p:cNvSpPr>
            <p:nvPr/>
          </p:nvSpPr>
          <p:spPr bwMode="auto">
            <a:xfrm>
              <a:off x="1301750" y="3725329"/>
              <a:ext cx="30163" cy="77788"/>
            </a:xfrm>
            <a:custGeom>
              <a:avLst/>
              <a:gdLst>
                <a:gd name="T0" fmla="*/ 2147483647 w 39"/>
                <a:gd name="T1" fmla="*/ 0 h 97"/>
                <a:gd name="T2" fmla="*/ 2147483647 w 39"/>
                <a:gd name="T3" fmla="*/ 0 h 97"/>
                <a:gd name="T4" fmla="*/ 2147483647 w 39"/>
                <a:gd name="T5" fmla="*/ 2147483647 h 97"/>
                <a:gd name="T6" fmla="*/ 2147483647 w 39"/>
                <a:gd name="T7" fmla="*/ 2147483647 h 97"/>
                <a:gd name="T8" fmla="*/ 2147483647 w 39"/>
                <a:gd name="T9" fmla="*/ 2147483647 h 97"/>
                <a:gd name="T10" fmla="*/ 2147483647 w 39"/>
                <a:gd name="T11" fmla="*/ 2147483647 h 97"/>
                <a:gd name="T12" fmla="*/ 2147483647 w 39"/>
                <a:gd name="T13" fmla="*/ 2147483647 h 97"/>
                <a:gd name="T14" fmla="*/ 2147483647 w 39"/>
                <a:gd name="T15" fmla="*/ 2147483647 h 97"/>
                <a:gd name="T16" fmla="*/ 2147483647 w 39"/>
                <a:gd name="T17" fmla="*/ 2147483647 h 97"/>
                <a:gd name="T18" fmla="*/ 2147483647 w 39"/>
                <a:gd name="T19" fmla="*/ 2147483647 h 97"/>
                <a:gd name="T20" fmla="*/ 2147483647 w 39"/>
                <a:gd name="T21" fmla="*/ 2147483647 h 97"/>
                <a:gd name="T22" fmla="*/ 2147483647 w 39"/>
                <a:gd name="T23" fmla="*/ 2147483647 h 97"/>
                <a:gd name="T24" fmla="*/ 2147483647 w 39"/>
                <a:gd name="T25" fmla="*/ 2147483647 h 97"/>
                <a:gd name="T26" fmla="*/ 2147483647 w 39"/>
                <a:gd name="T27" fmla="*/ 2147483647 h 97"/>
                <a:gd name="T28" fmla="*/ 2147483647 w 39"/>
                <a:gd name="T29" fmla="*/ 2147483647 h 97"/>
                <a:gd name="T30" fmla="*/ 2147483647 w 39"/>
                <a:gd name="T31" fmla="*/ 2147483647 h 97"/>
                <a:gd name="T32" fmla="*/ 2147483647 w 39"/>
                <a:gd name="T33" fmla="*/ 2147483647 h 97"/>
                <a:gd name="T34" fmla="*/ 0 w 39"/>
                <a:gd name="T35" fmla="*/ 2147483647 h 97"/>
                <a:gd name="T36" fmla="*/ 2147483647 w 39"/>
                <a:gd name="T37" fmla="*/ 0 h 9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9"/>
                <a:gd name="T58" fmla="*/ 0 h 97"/>
                <a:gd name="T59" fmla="*/ 39 w 39"/>
                <a:gd name="T60" fmla="*/ 97 h 9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9" h="97">
                  <a:moveTo>
                    <a:pt x="23" y="0"/>
                  </a:moveTo>
                  <a:lnTo>
                    <a:pt x="27" y="0"/>
                  </a:lnTo>
                  <a:lnTo>
                    <a:pt x="27" y="91"/>
                  </a:lnTo>
                  <a:lnTo>
                    <a:pt x="30" y="94"/>
                  </a:lnTo>
                  <a:lnTo>
                    <a:pt x="39" y="94"/>
                  </a:lnTo>
                  <a:lnTo>
                    <a:pt x="39" y="97"/>
                  </a:lnTo>
                  <a:lnTo>
                    <a:pt x="2" y="97"/>
                  </a:lnTo>
                  <a:lnTo>
                    <a:pt x="2" y="94"/>
                  </a:lnTo>
                  <a:lnTo>
                    <a:pt x="11" y="94"/>
                  </a:lnTo>
                  <a:lnTo>
                    <a:pt x="14" y="91"/>
                  </a:lnTo>
                  <a:lnTo>
                    <a:pt x="14" y="15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6" y="12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13" name="Freeform 219"/>
            <p:cNvSpPr>
              <a:spLocks/>
            </p:cNvSpPr>
            <p:nvPr/>
          </p:nvSpPr>
          <p:spPr bwMode="auto">
            <a:xfrm>
              <a:off x="1352550" y="3726917"/>
              <a:ext cx="44450" cy="76200"/>
            </a:xfrm>
            <a:custGeom>
              <a:avLst/>
              <a:gdLst>
                <a:gd name="T0" fmla="*/ 2147483647 w 55"/>
                <a:gd name="T1" fmla="*/ 0 h 98"/>
                <a:gd name="T2" fmla="*/ 2147483647 w 55"/>
                <a:gd name="T3" fmla="*/ 0 h 98"/>
                <a:gd name="T4" fmla="*/ 2147483647 w 55"/>
                <a:gd name="T5" fmla="*/ 2147483647 h 98"/>
                <a:gd name="T6" fmla="*/ 2147483647 w 55"/>
                <a:gd name="T7" fmla="*/ 2147483647 h 98"/>
                <a:gd name="T8" fmla="*/ 2147483647 w 55"/>
                <a:gd name="T9" fmla="*/ 2147483647 h 98"/>
                <a:gd name="T10" fmla="*/ 2147483647 w 55"/>
                <a:gd name="T11" fmla="*/ 2147483647 h 98"/>
                <a:gd name="T12" fmla="*/ 2147483647 w 55"/>
                <a:gd name="T13" fmla="*/ 2147483647 h 98"/>
                <a:gd name="T14" fmla="*/ 2147483647 w 55"/>
                <a:gd name="T15" fmla="*/ 2147483647 h 98"/>
                <a:gd name="T16" fmla="*/ 2147483647 w 55"/>
                <a:gd name="T17" fmla="*/ 2147483647 h 98"/>
                <a:gd name="T18" fmla="*/ 2147483647 w 55"/>
                <a:gd name="T19" fmla="*/ 2147483647 h 98"/>
                <a:gd name="T20" fmla="*/ 2147483647 w 55"/>
                <a:gd name="T21" fmla="*/ 2147483647 h 98"/>
                <a:gd name="T22" fmla="*/ 2147483647 w 55"/>
                <a:gd name="T23" fmla="*/ 2147483647 h 98"/>
                <a:gd name="T24" fmla="*/ 2147483647 w 55"/>
                <a:gd name="T25" fmla="*/ 2147483647 h 98"/>
                <a:gd name="T26" fmla="*/ 2147483647 w 55"/>
                <a:gd name="T27" fmla="*/ 2147483647 h 98"/>
                <a:gd name="T28" fmla="*/ 2147483647 w 55"/>
                <a:gd name="T29" fmla="*/ 2147483647 h 98"/>
                <a:gd name="T30" fmla="*/ 2147483647 w 55"/>
                <a:gd name="T31" fmla="*/ 2147483647 h 98"/>
                <a:gd name="T32" fmla="*/ 2147483647 w 55"/>
                <a:gd name="T33" fmla="*/ 2147483647 h 98"/>
                <a:gd name="T34" fmla="*/ 2147483647 w 55"/>
                <a:gd name="T35" fmla="*/ 2147483647 h 98"/>
                <a:gd name="T36" fmla="*/ 2147483647 w 55"/>
                <a:gd name="T37" fmla="*/ 2147483647 h 98"/>
                <a:gd name="T38" fmla="*/ 2147483647 w 55"/>
                <a:gd name="T39" fmla="*/ 2147483647 h 98"/>
                <a:gd name="T40" fmla="*/ 2147483647 w 55"/>
                <a:gd name="T41" fmla="*/ 2147483647 h 98"/>
                <a:gd name="T42" fmla="*/ 2147483647 w 55"/>
                <a:gd name="T43" fmla="*/ 2147483647 h 98"/>
                <a:gd name="T44" fmla="*/ 0 w 55"/>
                <a:gd name="T45" fmla="*/ 2147483647 h 98"/>
                <a:gd name="T46" fmla="*/ 0 w 55"/>
                <a:gd name="T47" fmla="*/ 2147483647 h 98"/>
                <a:gd name="T48" fmla="*/ 2147483647 w 55"/>
                <a:gd name="T49" fmla="*/ 2147483647 h 98"/>
                <a:gd name="T50" fmla="*/ 2147483647 w 55"/>
                <a:gd name="T51" fmla="*/ 2147483647 h 98"/>
                <a:gd name="T52" fmla="*/ 2147483647 w 55"/>
                <a:gd name="T53" fmla="*/ 2147483647 h 98"/>
                <a:gd name="T54" fmla="*/ 2147483647 w 55"/>
                <a:gd name="T55" fmla="*/ 2147483647 h 98"/>
                <a:gd name="T56" fmla="*/ 2147483647 w 55"/>
                <a:gd name="T57" fmla="*/ 2147483647 h 98"/>
                <a:gd name="T58" fmla="*/ 2147483647 w 55"/>
                <a:gd name="T59" fmla="*/ 2147483647 h 98"/>
                <a:gd name="T60" fmla="*/ 2147483647 w 55"/>
                <a:gd name="T61" fmla="*/ 2147483647 h 98"/>
                <a:gd name="T62" fmla="*/ 2147483647 w 55"/>
                <a:gd name="T63" fmla="*/ 2147483647 h 98"/>
                <a:gd name="T64" fmla="*/ 2147483647 w 55"/>
                <a:gd name="T65" fmla="*/ 2147483647 h 98"/>
                <a:gd name="T66" fmla="*/ 2147483647 w 55"/>
                <a:gd name="T67" fmla="*/ 2147483647 h 98"/>
                <a:gd name="T68" fmla="*/ 2147483647 w 55"/>
                <a:gd name="T69" fmla="*/ 2147483647 h 98"/>
                <a:gd name="T70" fmla="*/ 2147483647 w 55"/>
                <a:gd name="T71" fmla="*/ 2147483647 h 98"/>
                <a:gd name="T72" fmla="*/ 2147483647 w 55"/>
                <a:gd name="T73" fmla="*/ 2147483647 h 98"/>
                <a:gd name="T74" fmla="*/ 2147483647 w 55"/>
                <a:gd name="T75" fmla="*/ 2147483647 h 98"/>
                <a:gd name="T76" fmla="*/ 2147483647 w 55"/>
                <a:gd name="T77" fmla="*/ 2147483647 h 98"/>
                <a:gd name="T78" fmla="*/ 2147483647 w 55"/>
                <a:gd name="T79" fmla="*/ 2147483647 h 98"/>
                <a:gd name="T80" fmla="*/ 2147483647 w 55"/>
                <a:gd name="T81" fmla="*/ 2147483647 h 98"/>
                <a:gd name="T82" fmla="*/ 2147483647 w 55"/>
                <a:gd name="T83" fmla="*/ 2147483647 h 98"/>
                <a:gd name="T84" fmla="*/ 2147483647 w 55"/>
                <a:gd name="T85" fmla="*/ 0 h 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5"/>
                <a:gd name="T130" fmla="*/ 0 h 98"/>
                <a:gd name="T131" fmla="*/ 55 w 55"/>
                <a:gd name="T132" fmla="*/ 98 h 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5" h="98">
                  <a:moveTo>
                    <a:pt x="21" y="0"/>
                  </a:moveTo>
                  <a:lnTo>
                    <a:pt x="55" y="0"/>
                  </a:lnTo>
                  <a:lnTo>
                    <a:pt x="49" y="13"/>
                  </a:lnTo>
                  <a:lnTo>
                    <a:pt x="20" y="13"/>
                  </a:lnTo>
                  <a:lnTo>
                    <a:pt x="14" y="25"/>
                  </a:lnTo>
                  <a:lnTo>
                    <a:pt x="31" y="30"/>
                  </a:lnTo>
                  <a:lnTo>
                    <a:pt x="45" y="39"/>
                  </a:lnTo>
                  <a:lnTo>
                    <a:pt x="49" y="45"/>
                  </a:lnTo>
                  <a:lnTo>
                    <a:pt x="52" y="53"/>
                  </a:lnTo>
                  <a:lnTo>
                    <a:pt x="54" y="62"/>
                  </a:lnTo>
                  <a:lnTo>
                    <a:pt x="52" y="69"/>
                  </a:lnTo>
                  <a:lnTo>
                    <a:pt x="51" y="76"/>
                  </a:lnTo>
                  <a:lnTo>
                    <a:pt x="46" y="82"/>
                  </a:lnTo>
                  <a:lnTo>
                    <a:pt x="43" y="87"/>
                  </a:lnTo>
                  <a:lnTo>
                    <a:pt x="38" y="92"/>
                  </a:lnTo>
                  <a:lnTo>
                    <a:pt x="32" y="95"/>
                  </a:lnTo>
                  <a:lnTo>
                    <a:pt x="24" y="96"/>
                  </a:lnTo>
                  <a:lnTo>
                    <a:pt x="15" y="98"/>
                  </a:lnTo>
                  <a:lnTo>
                    <a:pt x="11" y="98"/>
                  </a:lnTo>
                  <a:lnTo>
                    <a:pt x="6" y="96"/>
                  </a:lnTo>
                  <a:lnTo>
                    <a:pt x="3" y="95"/>
                  </a:lnTo>
                  <a:lnTo>
                    <a:pt x="1" y="93"/>
                  </a:lnTo>
                  <a:lnTo>
                    <a:pt x="0" y="90"/>
                  </a:lnTo>
                  <a:lnTo>
                    <a:pt x="0" y="87"/>
                  </a:lnTo>
                  <a:lnTo>
                    <a:pt x="3" y="84"/>
                  </a:lnTo>
                  <a:lnTo>
                    <a:pt x="7" y="84"/>
                  </a:lnTo>
                  <a:lnTo>
                    <a:pt x="11" y="86"/>
                  </a:lnTo>
                  <a:lnTo>
                    <a:pt x="12" y="87"/>
                  </a:lnTo>
                  <a:lnTo>
                    <a:pt x="17" y="89"/>
                  </a:lnTo>
                  <a:lnTo>
                    <a:pt x="20" y="90"/>
                  </a:lnTo>
                  <a:lnTo>
                    <a:pt x="29" y="90"/>
                  </a:lnTo>
                  <a:lnTo>
                    <a:pt x="38" y="84"/>
                  </a:lnTo>
                  <a:lnTo>
                    <a:pt x="41" y="79"/>
                  </a:lnTo>
                  <a:lnTo>
                    <a:pt x="43" y="75"/>
                  </a:lnTo>
                  <a:lnTo>
                    <a:pt x="45" y="69"/>
                  </a:lnTo>
                  <a:lnTo>
                    <a:pt x="43" y="64"/>
                  </a:lnTo>
                  <a:lnTo>
                    <a:pt x="41" y="58"/>
                  </a:lnTo>
                  <a:lnTo>
                    <a:pt x="38" y="53"/>
                  </a:lnTo>
                  <a:lnTo>
                    <a:pt x="29" y="44"/>
                  </a:lnTo>
                  <a:lnTo>
                    <a:pt x="23" y="41"/>
                  </a:lnTo>
                  <a:lnTo>
                    <a:pt x="11" y="38"/>
                  </a:lnTo>
                  <a:lnTo>
                    <a:pt x="3" y="3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14" name="Freeform 220"/>
            <p:cNvSpPr>
              <a:spLocks noEditPoints="1"/>
            </p:cNvSpPr>
            <p:nvPr/>
          </p:nvSpPr>
          <p:spPr bwMode="auto">
            <a:xfrm>
              <a:off x="1116013" y="4604804"/>
              <a:ext cx="49212" cy="77788"/>
            </a:xfrm>
            <a:custGeom>
              <a:avLst/>
              <a:gdLst>
                <a:gd name="T0" fmla="*/ 2147483647 w 62"/>
                <a:gd name="T1" fmla="*/ 2147483647 h 99"/>
                <a:gd name="T2" fmla="*/ 2147483647 w 62"/>
                <a:gd name="T3" fmla="*/ 2147483647 h 99"/>
                <a:gd name="T4" fmla="*/ 2147483647 w 62"/>
                <a:gd name="T5" fmla="*/ 2147483647 h 99"/>
                <a:gd name="T6" fmla="*/ 2147483647 w 62"/>
                <a:gd name="T7" fmla="*/ 2147483647 h 99"/>
                <a:gd name="T8" fmla="*/ 2147483647 w 62"/>
                <a:gd name="T9" fmla="*/ 2147483647 h 99"/>
                <a:gd name="T10" fmla="*/ 2147483647 w 62"/>
                <a:gd name="T11" fmla="*/ 2147483647 h 99"/>
                <a:gd name="T12" fmla="*/ 2147483647 w 62"/>
                <a:gd name="T13" fmla="*/ 2147483647 h 99"/>
                <a:gd name="T14" fmla="*/ 2147483647 w 62"/>
                <a:gd name="T15" fmla="*/ 2147483647 h 99"/>
                <a:gd name="T16" fmla="*/ 2147483647 w 62"/>
                <a:gd name="T17" fmla="*/ 2147483647 h 99"/>
                <a:gd name="T18" fmla="*/ 2147483647 w 62"/>
                <a:gd name="T19" fmla="*/ 2147483647 h 99"/>
                <a:gd name="T20" fmla="*/ 2147483647 w 62"/>
                <a:gd name="T21" fmla="*/ 2147483647 h 99"/>
                <a:gd name="T22" fmla="*/ 2147483647 w 62"/>
                <a:gd name="T23" fmla="*/ 2147483647 h 99"/>
                <a:gd name="T24" fmla="*/ 2147483647 w 62"/>
                <a:gd name="T25" fmla="*/ 2147483647 h 99"/>
                <a:gd name="T26" fmla="*/ 2147483647 w 62"/>
                <a:gd name="T27" fmla="*/ 2147483647 h 99"/>
                <a:gd name="T28" fmla="*/ 2147483647 w 62"/>
                <a:gd name="T29" fmla="*/ 2147483647 h 99"/>
                <a:gd name="T30" fmla="*/ 2147483647 w 62"/>
                <a:gd name="T31" fmla="*/ 2147483647 h 99"/>
                <a:gd name="T32" fmla="*/ 2147483647 w 62"/>
                <a:gd name="T33" fmla="*/ 2147483647 h 99"/>
                <a:gd name="T34" fmla="*/ 2147483647 w 62"/>
                <a:gd name="T35" fmla="*/ 2147483647 h 99"/>
                <a:gd name="T36" fmla="*/ 2147483647 w 62"/>
                <a:gd name="T37" fmla="*/ 2147483647 h 99"/>
                <a:gd name="T38" fmla="*/ 2147483647 w 62"/>
                <a:gd name="T39" fmla="*/ 2147483647 h 99"/>
                <a:gd name="T40" fmla="*/ 2147483647 w 62"/>
                <a:gd name="T41" fmla="*/ 2147483647 h 99"/>
                <a:gd name="T42" fmla="*/ 2147483647 w 62"/>
                <a:gd name="T43" fmla="*/ 0 h 99"/>
                <a:gd name="T44" fmla="*/ 2147483647 w 62"/>
                <a:gd name="T45" fmla="*/ 0 h 99"/>
                <a:gd name="T46" fmla="*/ 2147483647 w 62"/>
                <a:gd name="T47" fmla="*/ 2147483647 h 99"/>
                <a:gd name="T48" fmla="*/ 2147483647 w 62"/>
                <a:gd name="T49" fmla="*/ 2147483647 h 99"/>
                <a:gd name="T50" fmla="*/ 2147483647 w 62"/>
                <a:gd name="T51" fmla="*/ 2147483647 h 99"/>
                <a:gd name="T52" fmla="*/ 2147483647 w 62"/>
                <a:gd name="T53" fmla="*/ 2147483647 h 99"/>
                <a:gd name="T54" fmla="*/ 2147483647 w 62"/>
                <a:gd name="T55" fmla="*/ 2147483647 h 99"/>
                <a:gd name="T56" fmla="*/ 2147483647 w 62"/>
                <a:gd name="T57" fmla="*/ 2147483647 h 99"/>
                <a:gd name="T58" fmla="*/ 2147483647 w 62"/>
                <a:gd name="T59" fmla="*/ 2147483647 h 99"/>
                <a:gd name="T60" fmla="*/ 2147483647 w 62"/>
                <a:gd name="T61" fmla="*/ 2147483647 h 99"/>
                <a:gd name="T62" fmla="*/ 2147483647 w 62"/>
                <a:gd name="T63" fmla="*/ 2147483647 h 99"/>
                <a:gd name="T64" fmla="*/ 2147483647 w 62"/>
                <a:gd name="T65" fmla="*/ 2147483647 h 99"/>
                <a:gd name="T66" fmla="*/ 2147483647 w 62"/>
                <a:gd name="T67" fmla="*/ 2147483647 h 99"/>
                <a:gd name="T68" fmla="*/ 2147483647 w 62"/>
                <a:gd name="T69" fmla="*/ 2147483647 h 99"/>
                <a:gd name="T70" fmla="*/ 2147483647 w 62"/>
                <a:gd name="T71" fmla="*/ 2147483647 h 99"/>
                <a:gd name="T72" fmla="*/ 2147483647 w 62"/>
                <a:gd name="T73" fmla="*/ 2147483647 h 99"/>
                <a:gd name="T74" fmla="*/ 2147483647 w 62"/>
                <a:gd name="T75" fmla="*/ 2147483647 h 99"/>
                <a:gd name="T76" fmla="*/ 2147483647 w 62"/>
                <a:gd name="T77" fmla="*/ 2147483647 h 99"/>
                <a:gd name="T78" fmla="*/ 0 w 62"/>
                <a:gd name="T79" fmla="*/ 2147483647 h 99"/>
                <a:gd name="T80" fmla="*/ 2147483647 w 62"/>
                <a:gd name="T81" fmla="*/ 2147483647 h 99"/>
                <a:gd name="T82" fmla="*/ 2147483647 w 62"/>
                <a:gd name="T83" fmla="*/ 2147483647 h 99"/>
                <a:gd name="T84" fmla="*/ 2147483647 w 62"/>
                <a:gd name="T85" fmla="*/ 2147483647 h 99"/>
                <a:gd name="T86" fmla="*/ 2147483647 w 62"/>
                <a:gd name="T87" fmla="*/ 2147483647 h 99"/>
                <a:gd name="T88" fmla="*/ 2147483647 w 62"/>
                <a:gd name="T89" fmla="*/ 2147483647 h 99"/>
                <a:gd name="T90" fmla="*/ 2147483647 w 62"/>
                <a:gd name="T91" fmla="*/ 2147483647 h 99"/>
                <a:gd name="T92" fmla="*/ 2147483647 w 62"/>
                <a:gd name="T93" fmla="*/ 0 h 9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2"/>
                <a:gd name="T142" fmla="*/ 0 h 99"/>
                <a:gd name="T143" fmla="*/ 62 w 62"/>
                <a:gd name="T144" fmla="*/ 99 h 9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2" h="99">
                  <a:moveTo>
                    <a:pt x="28" y="4"/>
                  </a:moveTo>
                  <a:lnTo>
                    <a:pt x="20" y="12"/>
                  </a:lnTo>
                  <a:lnTo>
                    <a:pt x="17" y="21"/>
                  </a:lnTo>
                  <a:lnTo>
                    <a:pt x="17" y="28"/>
                  </a:lnTo>
                  <a:lnTo>
                    <a:pt x="16" y="40"/>
                  </a:lnTo>
                  <a:lnTo>
                    <a:pt x="14" y="51"/>
                  </a:lnTo>
                  <a:lnTo>
                    <a:pt x="16" y="69"/>
                  </a:lnTo>
                  <a:lnTo>
                    <a:pt x="22" y="88"/>
                  </a:lnTo>
                  <a:lnTo>
                    <a:pt x="28" y="94"/>
                  </a:lnTo>
                  <a:lnTo>
                    <a:pt x="36" y="94"/>
                  </a:lnTo>
                  <a:lnTo>
                    <a:pt x="42" y="88"/>
                  </a:lnTo>
                  <a:lnTo>
                    <a:pt x="43" y="85"/>
                  </a:lnTo>
                  <a:lnTo>
                    <a:pt x="45" y="80"/>
                  </a:lnTo>
                  <a:lnTo>
                    <a:pt x="48" y="65"/>
                  </a:lnTo>
                  <a:lnTo>
                    <a:pt x="48" y="31"/>
                  </a:lnTo>
                  <a:lnTo>
                    <a:pt x="45" y="18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7" y="6"/>
                  </a:lnTo>
                  <a:lnTo>
                    <a:pt x="34" y="4"/>
                  </a:lnTo>
                  <a:lnTo>
                    <a:pt x="28" y="4"/>
                  </a:lnTo>
                  <a:close/>
                  <a:moveTo>
                    <a:pt x="28" y="0"/>
                  </a:moveTo>
                  <a:lnTo>
                    <a:pt x="37" y="0"/>
                  </a:lnTo>
                  <a:lnTo>
                    <a:pt x="47" y="6"/>
                  </a:lnTo>
                  <a:lnTo>
                    <a:pt x="51" y="11"/>
                  </a:lnTo>
                  <a:lnTo>
                    <a:pt x="60" y="28"/>
                  </a:lnTo>
                  <a:lnTo>
                    <a:pt x="62" y="48"/>
                  </a:lnTo>
                  <a:lnTo>
                    <a:pt x="62" y="63"/>
                  </a:lnTo>
                  <a:lnTo>
                    <a:pt x="57" y="77"/>
                  </a:lnTo>
                  <a:lnTo>
                    <a:pt x="54" y="83"/>
                  </a:lnTo>
                  <a:lnTo>
                    <a:pt x="50" y="89"/>
                  </a:lnTo>
                  <a:lnTo>
                    <a:pt x="45" y="94"/>
                  </a:lnTo>
                  <a:lnTo>
                    <a:pt x="39" y="97"/>
                  </a:lnTo>
                  <a:lnTo>
                    <a:pt x="31" y="99"/>
                  </a:lnTo>
                  <a:lnTo>
                    <a:pt x="25" y="97"/>
                  </a:lnTo>
                  <a:lnTo>
                    <a:pt x="19" y="94"/>
                  </a:lnTo>
                  <a:lnTo>
                    <a:pt x="13" y="89"/>
                  </a:lnTo>
                  <a:lnTo>
                    <a:pt x="8" y="83"/>
                  </a:lnTo>
                  <a:lnTo>
                    <a:pt x="3" y="68"/>
                  </a:lnTo>
                  <a:lnTo>
                    <a:pt x="0" y="49"/>
                  </a:lnTo>
                  <a:lnTo>
                    <a:pt x="2" y="35"/>
                  </a:lnTo>
                  <a:lnTo>
                    <a:pt x="6" y="21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19" y="4"/>
                  </a:lnTo>
                  <a:lnTo>
                    <a:pt x="23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15" name="Freeform 221"/>
            <p:cNvSpPr>
              <a:spLocks/>
            </p:cNvSpPr>
            <p:nvPr/>
          </p:nvSpPr>
          <p:spPr bwMode="auto">
            <a:xfrm>
              <a:off x="1176338" y="4671479"/>
              <a:ext cx="12700" cy="11113"/>
            </a:xfrm>
            <a:custGeom>
              <a:avLst/>
              <a:gdLst>
                <a:gd name="T0" fmla="*/ 2147483647 w 15"/>
                <a:gd name="T1" fmla="*/ 0 h 16"/>
                <a:gd name="T2" fmla="*/ 2147483647 w 15"/>
                <a:gd name="T3" fmla="*/ 0 h 16"/>
                <a:gd name="T4" fmla="*/ 2147483647 w 15"/>
                <a:gd name="T5" fmla="*/ 2147483647 h 16"/>
                <a:gd name="T6" fmla="*/ 2147483647 w 15"/>
                <a:gd name="T7" fmla="*/ 2147483647 h 16"/>
                <a:gd name="T8" fmla="*/ 2147483647 w 15"/>
                <a:gd name="T9" fmla="*/ 2147483647 h 16"/>
                <a:gd name="T10" fmla="*/ 2147483647 w 15"/>
                <a:gd name="T11" fmla="*/ 2147483647 h 16"/>
                <a:gd name="T12" fmla="*/ 2147483647 w 15"/>
                <a:gd name="T13" fmla="*/ 2147483647 h 16"/>
                <a:gd name="T14" fmla="*/ 2147483647 w 15"/>
                <a:gd name="T15" fmla="*/ 2147483647 h 16"/>
                <a:gd name="T16" fmla="*/ 2147483647 w 15"/>
                <a:gd name="T17" fmla="*/ 2147483647 h 16"/>
                <a:gd name="T18" fmla="*/ 0 w 15"/>
                <a:gd name="T19" fmla="*/ 2147483647 h 16"/>
                <a:gd name="T20" fmla="*/ 0 w 15"/>
                <a:gd name="T21" fmla="*/ 2147483647 h 16"/>
                <a:gd name="T22" fmla="*/ 2147483647 w 15"/>
                <a:gd name="T23" fmla="*/ 2147483647 h 16"/>
                <a:gd name="T24" fmla="*/ 2147483647 w 15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6"/>
                <a:gd name="T41" fmla="*/ 15 w 15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6">
                  <a:moveTo>
                    <a:pt x="4" y="0"/>
                  </a:moveTo>
                  <a:lnTo>
                    <a:pt x="7" y="0"/>
                  </a:lnTo>
                  <a:lnTo>
                    <a:pt x="13" y="3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10" y="16"/>
                  </a:lnTo>
                  <a:lnTo>
                    <a:pt x="4" y="16"/>
                  </a:lnTo>
                  <a:lnTo>
                    <a:pt x="3" y="14"/>
                  </a:lnTo>
                  <a:lnTo>
                    <a:pt x="0" y="8"/>
                  </a:lnTo>
                  <a:lnTo>
                    <a:pt x="0" y="6"/>
                  </a:lnTo>
                  <a:lnTo>
                    <a:pt x="3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16" name="Freeform 222"/>
            <p:cNvSpPr>
              <a:spLocks noEditPoints="1"/>
            </p:cNvSpPr>
            <p:nvPr/>
          </p:nvSpPr>
          <p:spPr bwMode="auto">
            <a:xfrm>
              <a:off x="1201738" y="4604804"/>
              <a:ext cx="49212" cy="77788"/>
            </a:xfrm>
            <a:custGeom>
              <a:avLst/>
              <a:gdLst>
                <a:gd name="T0" fmla="*/ 2147483647 w 62"/>
                <a:gd name="T1" fmla="*/ 2147483647 h 99"/>
                <a:gd name="T2" fmla="*/ 2147483647 w 62"/>
                <a:gd name="T3" fmla="*/ 2147483647 h 99"/>
                <a:gd name="T4" fmla="*/ 2147483647 w 62"/>
                <a:gd name="T5" fmla="*/ 2147483647 h 99"/>
                <a:gd name="T6" fmla="*/ 2147483647 w 62"/>
                <a:gd name="T7" fmla="*/ 2147483647 h 99"/>
                <a:gd name="T8" fmla="*/ 2147483647 w 62"/>
                <a:gd name="T9" fmla="*/ 2147483647 h 99"/>
                <a:gd name="T10" fmla="*/ 2147483647 w 62"/>
                <a:gd name="T11" fmla="*/ 2147483647 h 99"/>
                <a:gd name="T12" fmla="*/ 2147483647 w 62"/>
                <a:gd name="T13" fmla="*/ 2147483647 h 99"/>
                <a:gd name="T14" fmla="*/ 2147483647 w 62"/>
                <a:gd name="T15" fmla="*/ 2147483647 h 99"/>
                <a:gd name="T16" fmla="*/ 2147483647 w 62"/>
                <a:gd name="T17" fmla="*/ 2147483647 h 99"/>
                <a:gd name="T18" fmla="*/ 2147483647 w 62"/>
                <a:gd name="T19" fmla="*/ 2147483647 h 99"/>
                <a:gd name="T20" fmla="*/ 2147483647 w 62"/>
                <a:gd name="T21" fmla="*/ 2147483647 h 99"/>
                <a:gd name="T22" fmla="*/ 2147483647 w 62"/>
                <a:gd name="T23" fmla="*/ 2147483647 h 99"/>
                <a:gd name="T24" fmla="*/ 2147483647 w 62"/>
                <a:gd name="T25" fmla="*/ 2147483647 h 99"/>
                <a:gd name="T26" fmla="*/ 2147483647 w 62"/>
                <a:gd name="T27" fmla="*/ 2147483647 h 99"/>
                <a:gd name="T28" fmla="*/ 2147483647 w 62"/>
                <a:gd name="T29" fmla="*/ 2147483647 h 99"/>
                <a:gd name="T30" fmla="*/ 2147483647 w 62"/>
                <a:gd name="T31" fmla="*/ 2147483647 h 99"/>
                <a:gd name="T32" fmla="*/ 2147483647 w 62"/>
                <a:gd name="T33" fmla="*/ 2147483647 h 99"/>
                <a:gd name="T34" fmla="*/ 2147483647 w 62"/>
                <a:gd name="T35" fmla="*/ 2147483647 h 99"/>
                <a:gd name="T36" fmla="*/ 2147483647 w 62"/>
                <a:gd name="T37" fmla="*/ 2147483647 h 99"/>
                <a:gd name="T38" fmla="*/ 2147483647 w 62"/>
                <a:gd name="T39" fmla="*/ 2147483647 h 99"/>
                <a:gd name="T40" fmla="*/ 2147483647 w 62"/>
                <a:gd name="T41" fmla="*/ 2147483647 h 99"/>
                <a:gd name="T42" fmla="*/ 2147483647 w 62"/>
                <a:gd name="T43" fmla="*/ 2147483647 h 99"/>
                <a:gd name="T44" fmla="*/ 2147483647 w 62"/>
                <a:gd name="T45" fmla="*/ 0 h 99"/>
                <a:gd name="T46" fmla="*/ 2147483647 w 62"/>
                <a:gd name="T47" fmla="*/ 0 h 99"/>
                <a:gd name="T48" fmla="*/ 2147483647 w 62"/>
                <a:gd name="T49" fmla="*/ 2147483647 h 99"/>
                <a:gd name="T50" fmla="*/ 2147483647 w 62"/>
                <a:gd name="T51" fmla="*/ 2147483647 h 99"/>
                <a:gd name="T52" fmla="*/ 2147483647 w 62"/>
                <a:gd name="T53" fmla="*/ 2147483647 h 99"/>
                <a:gd name="T54" fmla="*/ 2147483647 w 62"/>
                <a:gd name="T55" fmla="*/ 2147483647 h 99"/>
                <a:gd name="T56" fmla="*/ 2147483647 w 62"/>
                <a:gd name="T57" fmla="*/ 2147483647 h 99"/>
                <a:gd name="T58" fmla="*/ 2147483647 w 62"/>
                <a:gd name="T59" fmla="*/ 2147483647 h 99"/>
                <a:gd name="T60" fmla="*/ 2147483647 w 62"/>
                <a:gd name="T61" fmla="*/ 2147483647 h 99"/>
                <a:gd name="T62" fmla="*/ 2147483647 w 62"/>
                <a:gd name="T63" fmla="*/ 2147483647 h 99"/>
                <a:gd name="T64" fmla="*/ 2147483647 w 62"/>
                <a:gd name="T65" fmla="*/ 2147483647 h 99"/>
                <a:gd name="T66" fmla="*/ 2147483647 w 62"/>
                <a:gd name="T67" fmla="*/ 2147483647 h 99"/>
                <a:gd name="T68" fmla="*/ 2147483647 w 62"/>
                <a:gd name="T69" fmla="*/ 2147483647 h 99"/>
                <a:gd name="T70" fmla="*/ 2147483647 w 62"/>
                <a:gd name="T71" fmla="*/ 2147483647 h 99"/>
                <a:gd name="T72" fmla="*/ 2147483647 w 62"/>
                <a:gd name="T73" fmla="*/ 2147483647 h 99"/>
                <a:gd name="T74" fmla="*/ 2147483647 w 62"/>
                <a:gd name="T75" fmla="*/ 2147483647 h 99"/>
                <a:gd name="T76" fmla="*/ 2147483647 w 62"/>
                <a:gd name="T77" fmla="*/ 2147483647 h 99"/>
                <a:gd name="T78" fmla="*/ 2147483647 w 62"/>
                <a:gd name="T79" fmla="*/ 2147483647 h 99"/>
                <a:gd name="T80" fmla="*/ 0 w 62"/>
                <a:gd name="T81" fmla="*/ 2147483647 h 99"/>
                <a:gd name="T82" fmla="*/ 2147483647 w 62"/>
                <a:gd name="T83" fmla="*/ 2147483647 h 99"/>
                <a:gd name="T84" fmla="*/ 2147483647 w 62"/>
                <a:gd name="T85" fmla="*/ 2147483647 h 99"/>
                <a:gd name="T86" fmla="*/ 2147483647 w 62"/>
                <a:gd name="T87" fmla="*/ 2147483647 h 99"/>
                <a:gd name="T88" fmla="*/ 2147483647 w 62"/>
                <a:gd name="T89" fmla="*/ 2147483647 h 99"/>
                <a:gd name="T90" fmla="*/ 2147483647 w 62"/>
                <a:gd name="T91" fmla="*/ 2147483647 h 99"/>
                <a:gd name="T92" fmla="*/ 2147483647 w 62"/>
                <a:gd name="T93" fmla="*/ 2147483647 h 99"/>
                <a:gd name="T94" fmla="*/ 2147483647 w 62"/>
                <a:gd name="T95" fmla="*/ 0 h 9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2"/>
                <a:gd name="T145" fmla="*/ 0 h 99"/>
                <a:gd name="T146" fmla="*/ 62 w 62"/>
                <a:gd name="T147" fmla="*/ 99 h 9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2" h="99">
                  <a:moveTo>
                    <a:pt x="30" y="4"/>
                  </a:moveTo>
                  <a:lnTo>
                    <a:pt x="27" y="6"/>
                  </a:lnTo>
                  <a:lnTo>
                    <a:pt x="21" y="12"/>
                  </a:lnTo>
                  <a:lnTo>
                    <a:pt x="17" y="21"/>
                  </a:lnTo>
                  <a:lnTo>
                    <a:pt x="17" y="28"/>
                  </a:lnTo>
                  <a:lnTo>
                    <a:pt x="16" y="40"/>
                  </a:lnTo>
                  <a:lnTo>
                    <a:pt x="14" y="51"/>
                  </a:lnTo>
                  <a:lnTo>
                    <a:pt x="16" y="69"/>
                  </a:lnTo>
                  <a:lnTo>
                    <a:pt x="22" y="88"/>
                  </a:lnTo>
                  <a:lnTo>
                    <a:pt x="28" y="94"/>
                  </a:lnTo>
                  <a:lnTo>
                    <a:pt x="36" y="94"/>
                  </a:lnTo>
                  <a:lnTo>
                    <a:pt x="42" y="88"/>
                  </a:lnTo>
                  <a:lnTo>
                    <a:pt x="44" y="85"/>
                  </a:lnTo>
                  <a:lnTo>
                    <a:pt x="45" y="80"/>
                  </a:lnTo>
                  <a:lnTo>
                    <a:pt x="48" y="65"/>
                  </a:lnTo>
                  <a:lnTo>
                    <a:pt x="48" y="31"/>
                  </a:lnTo>
                  <a:lnTo>
                    <a:pt x="45" y="18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8" y="6"/>
                  </a:lnTo>
                  <a:lnTo>
                    <a:pt x="34" y="4"/>
                  </a:lnTo>
                  <a:lnTo>
                    <a:pt x="30" y="4"/>
                  </a:lnTo>
                  <a:close/>
                  <a:moveTo>
                    <a:pt x="28" y="0"/>
                  </a:moveTo>
                  <a:lnTo>
                    <a:pt x="38" y="0"/>
                  </a:lnTo>
                  <a:lnTo>
                    <a:pt x="47" y="6"/>
                  </a:lnTo>
                  <a:lnTo>
                    <a:pt x="51" y="11"/>
                  </a:lnTo>
                  <a:lnTo>
                    <a:pt x="61" y="28"/>
                  </a:lnTo>
                  <a:lnTo>
                    <a:pt x="62" y="48"/>
                  </a:lnTo>
                  <a:lnTo>
                    <a:pt x="62" y="63"/>
                  </a:lnTo>
                  <a:lnTo>
                    <a:pt x="58" y="77"/>
                  </a:lnTo>
                  <a:lnTo>
                    <a:pt x="55" y="83"/>
                  </a:lnTo>
                  <a:lnTo>
                    <a:pt x="50" y="89"/>
                  </a:lnTo>
                  <a:lnTo>
                    <a:pt x="45" y="94"/>
                  </a:lnTo>
                  <a:lnTo>
                    <a:pt x="39" y="97"/>
                  </a:lnTo>
                  <a:lnTo>
                    <a:pt x="31" y="99"/>
                  </a:lnTo>
                  <a:lnTo>
                    <a:pt x="25" y="97"/>
                  </a:lnTo>
                  <a:lnTo>
                    <a:pt x="19" y="94"/>
                  </a:lnTo>
                  <a:lnTo>
                    <a:pt x="13" y="89"/>
                  </a:lnTo>
                  <a:lnTo>
                    <a:pt x="8" y="83"/>
                  </a:lnTo>
                  <a:lnTo>
                    <a:pt x="4" y="68"/>
                  </a:lnTo>
                  <a:lnTo>
                    <a:pt x="0" y="49"/>
                  </a:lnTo>
                  <a:lnTo>
                    <a:pt x="2" y="35"/>
                  </a:lnTo>
                  <a:lnTo>
                    <a:pt x="7" y="21"/>
                  </a:lnTo>
                  <a:lnTo>
                    <a:pt x="10" y="15"/>
                  </a:lnTo>
                  <a:lnTo>
                    <a:pt x="14" y="9"/>
                  </a:lnTo>
                  <a:lnTo>
                    <a:pt x="19" y="4"/>
                  </a:lnTo>
                  <a:lnTo>
                    <a:pt x="24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17" name="Freeform 223"/>
            <p:cNvSpPr>
              <a:spLocks noEditPoints="1"/>
            </p:cNvSpPr>
            <p:nvPr/>
          </p:nvSpPr>
          <p:spPr bwMode="auto">
            <a:xfrm>
              <a:off x="1258888" y="4604804"/>
              <a:ext cx="47625" cy="77788"/>
            </a:xfrm>
            <a:custGeom>
              <a:avLst/>
              <a:gdLst>
                <a:gd name="T0" fmla="*/ 2147483647 w 60"/>
                <a:gd name="T1" fmla="*/ 2147483647 h 99"/>
                <a:gd name="T2" fmla="*/ 2147483647 w 60"/>
                <a:gd name="T3" fmla="*/ 2147483647 h 99"/>
                <a:gd name="T4" fmla="*/ 2147483647 w 60"/>
                <a:gd name="T5" fmla="*/ 2147483647 h 99"/>
                <a:gd name="T6" fmla="*/ 2147483647 w 60"/>
                <a:gd name="T7" fmla="*/ 2147483647 h 99"/>
                <a:gd name="T8" fmla="*/ 2147483647 w 60"/>
                <a:gd name="T9" fmla="*/ 2147483647 h 99"/>
                <a:gd name="T10" fmla="*/ 2147483647 w 60"/>
                <a:gd name="T11" fmla="*/ 2147483647 h 99"/>
                <a:gd name="T12" fmla="*/ 2147483647 w 60"/>
                <a:gd name="T13" fmla="*/ 2147483647 h 99"/>
                <a:gd name="T14" fmla="*/ 2147483647 w 60"/>
                <a:gd name="T15" fmla="*/ 2147483647 h 99"/>
                <a:gd name="T16" fmla="*/ 2147483647 w 60"/>
                <a:gd name="T17" fmla="*/ 2147483647 h 99"/>
                <a:gd name="T18" fmla="*/ 2147483647 w 60"/>
                <a:gd name="T19" fmla="*/ 2147483647 h 99"/>
                <a:gd name="T20" fmla="*/ 2147483647 w 60"/>
                <a:gd name="T21" fmla="*/ 2147483647 h 99"/>
                <a:gd name="T22" fmla="*/ 2147483647 w 60"/>
                <a:gd name="T23" fmla="*/ 2147483647 h 99"/>
                <a:gd name="T24" fmla="*/ 2147483647 w 60"/>
                <a:gd name="T25" fmla="*/ 2147483647 h 99"/>
                <a:gd name="T26" fmla="*/ 2147483647 w 60"/>
                <a:gd name="T27" fmla="*/ 2147483647 h 99"/>
                <a:gd name="T28" fmla="*/ 2147483647 w 60"/>
                <a:gd name="T29" fmla="*/ 2147483647 h 99"/>
                <a:gd name="T30" fmla="*/ 2147483647 w 60"/>
                <a:gd name="T31" fmla="*/ 2147483647 h 99"/>
                <a:gd name="T32" fmla="*/ 2147483647 w 60"/>
                <a:gd name="T33" fmla="*/ 2147483647 h 99"/>
                <a:gd name="T34" fmla="*/ 2147483647 w 60"/>
                <a:gd name="T35" fmla="*/ 2147483647 h 99"/>
                <a:gd name="T36" fmla="*/ 2147483647 w 60"/>
                <a:gd name="T37" fmla="*/ 2147483647 h 99"/>
                <a:gd name="T38" fmla="*/ 2147483647 w 60"/>
                <a:gd name="T39" fmla="*/ 2147483647 h 99"/>
                <a:gd name="T40" fmla="*/ 2147483647 w 60"/>
                <a:gd name="T41" fmla="*/ 2147483647 h 99"/>
                <a:gd name="T42" fmla="*/ 2147483647 w 60"/>
                <a:gd name="T43" fmla="*/ 2147483647 h 99"/>
                <a:gd name="T44" fmla="*/ 2147483647 w 60"/>
                <a:gd name="T45" fmla="*/ 2147483647 h 99"/>
                <a:gd name="T46" fmla="*/ 2147483647 w 60"/>
                <a:gd name="T47" fmla="*/ 0 h 99"/>
                <a:gd name="T48" fmla="*/ 2147483647 w 60"/>
                <a:gd name="T49" fmla="*/ 0 h 99"/>
                <a:gd name="T50" fmla="*/ 2147483647 w 60"/>
                <a:gd name="T51" fmla="*/ 2147483647 h 99"/>
                <a:gd name="T52" fmla="*/ 2147483647 w 60"/>
                <a:gd name="T53" fmla="*/ 2147483647 h 99"/>
                <a:gd name="T54" fmla="*/ 2147483647 w 60"/>
                <a:gd name="T55" fmla="*/ 2147483647 h 99"/>
                <a:gd name="T56" fmla="*/ 2147483647 w 60"/>
                <a:gd name="T57" fmla="*/ 2147483647 h 99"/>
                <a:gd name="T58" fmla="*/ 2147483647 w 60"/>
                <a:gd name="T59" fmla="*/ 2147483647 h 99"/>
                <a:gd name="T60" fmla="*/ 2147483647 w 60"/>
                <a:gd name="T61" fmla="*/ 2147483647 h 99"/>
                <a:gd name="T62" fmla="*/ 2147483647 w 60"/>
                <a:gd name="T63" fmla="*/ 2147483647 h 99"/>
                <a:gd name="T64" fmla="*/ 2147483647 w 60"/>
                <a:gd name="T65" fmla="*/ 2147483647 h 99"/>
                <a:gd name="T66" fmla="*/ 2147483647 w 60"/>
                <a:gd name="T67" fmla="*/ 2147483647 h 99"/>
                <a:gd name="T68" fmla="*/ 2147483647 w 60"/>
                <a:gd name="T69" fmla="*/ 2147483647 h 99"/>
                <a:gd name="T70" fmla="*/ 2147483647 w 60"/>
                <a:gd name="T71" fmla="*/ 2147483647 h 99"/>
                <a:gd name="T72" fmla="*/ 2147483647 w 60"/>
                <a:gd name="T73" fmla="*/ 2147483647 h 99"/>
                <a:gd name="T74" fmla="*/ 2147483647 w 60"/>
                <a:gd name="T75" fmla="*/ 2147483647 h 99"/>
                <a:gd name="T76" fmla="*/ 2147483647 w 60"/>
                <a:gd name="T77" fmla="*/ 2147483647 h 99"/>
                <a:gd name="T78" fmla="*/ 2147483647 w 60"/>
                <a:gd name="T79" fmla="*/ 2147483647 h 99"/>
                <a:gd name="T80" fmla="*/ 2147483647 w 60"/>
                <a:gd name="T81" fmla="*/ 2147483647 h 99"/>
                <a:gd name="T82" fmla="*/ 2147483647 w 60"/>
                <a:gd name="T83" fmla="*/ 2147483647 h 99"/>
                <a:gd name="T84" fmla="*/ 2147483647 w 60"/>
                <a:gd name="T85" fmla="*/ 2147483647 h 99"/>
                <a:gd name="T86" fmla="*/ 2147483647 w 60"/>
                <a:gd name="T87" fmla="*/ 2147483647 h 99"/>
                <a:gd name="T88" fmla="*/ 2147483647 w 60"/>
                <a:gd name="T89" fmla="*/ 2147483647 h 99"/>
                <a:gd name="T90" fmla="*/ 2147483647 w 60"/>
                <a:gd name="T91" fmla="*/ 2147483647 h 99"/>
                <a:gd name="T92" fmla="*/ 2147483647 w 60"/>
                <a:gd name="T93" fmla="*/ 2147483647 h 99"/>
                <a:gd name="T94" fmla="*/ 2147483647 w 60"/>
                <a:gd name="T95" fmla="*/ 2147483647 h 99"/>
                <a:gd name="T96" fmla="*/ 2147483647 w 60"/>
                <a:gd name="T97" fmla="*/ 2147483647 h 99"/>
                <a:gd name="T98" fmla="*/ 2147483647 w 60"/>
                <a:gd name="T99" fmla="*/ 2147483647 h 99"/>
                <a:gd name="T100" fmla="*/ 2147483647 w 60"/>
                <a:gd name="T101" fmla="*/ 2147483647 h 99"/>
                <a:gd name="T102" fmla="*/ 2147483647 w 60"/>
                <a:gd name="T103" fmla="*/ 2147483647 h 99"/>
                <a:gd name="T104" fmla="*/ 2147483647 w 60"/>
                <a:gd name="T105" fmla="*/ 2147483647 h 99"/>
                <a:gd name="T106" fmla="*/ 2147483647 w 60"/>
                <a:gd name="T107" fmla="*/ 2147483647 h 99"/>
                <a:gd name="T108" fmla="*/ 0 w 60"/>
                <a:gd name="T109" fmla="*/ 2147483647 h 99"/>
                <a:gd name="T110" fmla="*/ 2147483647 w 60"/>
                <a:gd name="T111" fmla="*/ 2147483647 h 99"/>
                <a:gd name="T112" fmla="*/ 2147483647 w 60"/>
                <a:gd name="T113" fmla="*/ 2147483647 h 99"/>
                <a:gd name="T114" fmla="*/ 2147483647 w 60"/>
                <a:gd name="T115" fmla="*/ 2147483647 h 99"/>
                <a:gd name="T116" fmla="*/ 2147483647 w 60"/>
                <a:gd name="T117" fmla="*/ 2147483647 h 99"/>
                <a:gd name="T118" fmla="*/ 2147483647 w 60"/>
                <a:gd name="T119" fmla="*/ 0 h 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"/>
                <a:gd name="T181" fmla="*/ 0 h 99"/>
                <a:gd name="T182" fmla="*/ 60 w 60"/>
                <a:gd name="T183" fmla="*/ 99 h 9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" h="99">
                  <a:moveTo>
                    <a:pt x="25" y="4"/>
                  </a:moveTo>
                  <a:lnTo>
                    <a:pt x="22" y="6"/>
                  </a:lnTo>
                  <a:lnTo>
                    <a:pt x="19" y="9"/>
                  </a:lnTo>
                  <a:lnTo>
                    <a:pt x="16" y="14"/>
                  </a:lnTo>
                  <a:lnTo>
                    <a:pt x="14" y="20"/>
                  </a:lnTo>
                  <a:lnTo>
                    <a:pt x="14" y="34"/>
                  </a:lnTo>
                  <a:lnTo>
                    <a:pt x="16" y="40"/>
                  </a:lnTo>
                  <a:lnTo>
                    <a:pt x="17" y="45"/>
                  </a:lnTo>
                  <a:lnTo>
                    <a:pt x="23" y="54"/>
                  </a:lnTo>
                  <a:lnTo>
                    <a:pt x="26" y="55"/>
                  </a:lnTo>
                  <a:lnTo>
                    <a:pt x="34" y="55"/>
                  </a:lnTo>
                  <a:lnTo>
                    <a:pt x="43" y="52"/>
                  </a:lnTo>
                  <a:lnTo>
                    <a:pt x="47" y="49"/>
                  </a:lnTo>
                  <a:lnTo>
                    <a:pt x="48" y="42"/>
                  </a:lnTo>
                  <a:lnTo>
                    <a:pt x="48" y="31"/>
                  </a:lnTo>
                  <a:lnTo>
                    <a:pt x="47" y="26"/>
                  </a:lnTo>
                  <a:lnTo>
                    <a:pt x="45" y="20"/>
                  </a:lnTo>
                  <a:lnTo>
                    <a:pt x="43" y="15"/>
                  </a:lnTo>
                  <a:lnTo>
                    <a:pt x="42" y="12"/>
                  </a:lnTo>
                  <a:lnTo>
                    <a:pt x="39" y="9"/>
                  </a:lnTo>
                  <a:lnTo>
                    <a:pt x="34" y="6"/>
                  </a:lnTo>
                  <a:lnTo>
                    <a:pt x="30" y="4"/>
                  </a:lnTo>
                  <a:lnTo>
                    <a:pt x="25" y="4"/>
                  </a:lnTo>
                  <a:close/>
                  <a:moveTo>
                    <a:pt x="25" y="0"/>
                  </a:moveTo>
                  <a:lnTo>
                    <a:pt x="31" y="0"/>
                  </a:lnTo>
                  <a:lnTo>
                    <a:pt x="39" y="1"/>
                  </a:lnTo>
                  <a:lnTo>
                    <a:pt x="45" y="4"/>
                  </a:lnTo>
                  <a:lnTo>
                    <a:pt x="51" y="9"/>
                  </a:lnTo>
                  <a:lnTo>
                    <a:pt x="59" y="23"/>
                  </a:lnTo>
                  <a:lnTo>
                    <a:pt x="60" y="38"/>
                  </a:lnTo>
                  <a:lnTo>
                    <a:pt x="59" y="54"/>
                  </a:lnTo>
                  <a:lnTo>
                    <a:pt x="53" y="69"/>
                  </a:lnTo>
                  <a:lnTo>
                    <a:pt x="48" y="77"/>
                  </a:lnTo>
                  <a:lnTo>
                    <a:pt x="40" y="85"/>
                  </a:lnTo>
                  <a:lnTo>
                    <a:pt x="31" y="91"/>
                  </a:lnTo>
                  <a:lnTo>
                    <a:pt x="20" y="97"/>
                  </a:lnTo>
                  <a:lnTo>
                    <a:pt x="6" y="99"/>
                  </a:lnTo>
                  <a:lnTo>
                    <a:pt x="3" y="99"/>
                  </a:lnTo>
                  <a:lnTo>
                    <a:pt x="3" y="97"/>
                  </a:lnTo>
                  <a:lnTo>
                    <a:pt x="11" y="96"/>
                  </a:lnTo>
                  <a:lnTo>
                    <a:pt x="20" y="93"/>
                  </a:lnTo>
                  <a:lnTo>
                    <a:pt x="25" y="89"/>
                  </a:lnTo>
                  <a:lnTo>
                    <a:pt x="30" y="83"/>
                  </a:lnTo>
                  <a:lnTo>
                    <a:pt x="36" y="77"/>
                  </a:lnTo>
                  <a:lnTo>
                    <a:pt x="39" y="71"/>
                  </a:lnTo>
                  <a:lnTo>
                    <a:pt x="43" y="63"/>
                  </a:lnTo>
                  <a:lnTo>
                    <a:pt x="45" y="55"/>
                  </a:lnTo>
                  <a:lnTo>
                    <a:pt x="39" y="59"/>
                  </a:lnTo>
                  <a:lnTo>
                    <a:pt x="31" y="62"/>
                  </a:lnTo>
                  <a:lnTo>
                    <a:pt x="19" y="62"/>
                  </a:lnTo>
                  <a:lnTo>
                    <a:pt x="13" y="59"/>
                  </a:lnTo>
                  <a:lnTo>
                    <a:pt x="8" y="54"/>
                  </a:lnTo>
                  <a:lnTo>
                    <a:pt x="5" y="49"/>
                  </a:lnTo>
                  <a:lnTo>
                    <a:pt x="2" y="42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5" y="18"/>
                  </a:lnTo>
                  <a:lnTo>
                    <a:pt x="8" y="12"/>
                  </a:lnTo>
                  <a:lnTo>
                    <a:pt x="13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18" name="Freeform 224"/>
            <p:cNvSpPr>
              <a:spLocks noEditPoints="1"/>
            </p:cNvSpPr>
            <p:nvPr/>
          </p:nvSpPr>
          <p:spPr bwMode="auto">
            <a:xfrm>
              <a:off x="1316038" y="4604804"/>
              <a:ext cx="49212" cy="77788"/>
            </a:xfrm>
            <a:custGeom>
              <a:avLst/>
              <a:gdLst>
                <a:gd name="T0" fmla="*/ 2147483647 w 60"/>
                <a:gd name="T1" fmla="*/ 2147483647 h 99"/>
                <a:gd name="T2" fmla="*/ 2147483647 w 60"/>
                <a:gd name="T3" fmla="*/ 2147483647 h 99"/>
                <a:gd name="T4" fmla="*/ 2147483647 w 60"/>
                <a:gd name="T5" fmla="*/ 2147483647 h 99"/>
                <a:gd name="T6" fmla="*/ 2147483647 w 60"/>
                <a:gd name="T7" fmla="*/ 2147483647 h 99"/>
                <a:gd name="T8" fmla="*/ 2147483647 w 60"/>
                <a:gd name="T9" fmla="*/ 2147483647 h 99"/>
                <a:gd name="T10" fmla="*/ 2147483647 w 60"/>
                <a:gd name="T11" fmla="*/ 2147483647 h 99"/>
                <a:gd name="T12" fmla="*/ 2147483647 w 60"/>
                <a:gd name="T13" fmla="*/ 2147483647 h 99"/>
                <a:gd name="T14" fmla="*/ 2147483647 w 60"/>
                <a:gd name="T15" fmla="*/ 2147483647 h 99"/>
                <a:gd name="T16" fmla="*/ 2147483647 w 60"/>
                <a:gd name="T17" fmla="*/ 2147483647 h 99"/>
                <a:gd name="T18" fmla="*/ 2147483647 w 60"/>
                <a:gd name="T19" fmla="*/ 2147483647 h 99"/>
                <a:gd name="T20" fmla="*/ 2147483647 w 60"/>
                <a:gd name="T21" fmla="*/ 2147483647 h 99"/>
                <a:gd name="T22" fmla="*/ 2147483647 w 60"/>
                <a:gd name="T23" fmla="*/ 2147483647 h 99"/>
                <a:gd name="T24" fmla="*/ 2147483647 w 60"/>
                <a:gd name="T25" fmla="*/ 2147483647 h 99"/>
                <a:gd name="T26" fmla="*/ 2147483647 w 60"/>
                <a:gd name="T27" fmla="*/ 2147483647 h 99"/>
                <a:gd name="T28" fmla="*/ 2147483647 w 60"/>
                <a:gd name="T29" fmla="*/ 2147483647 h 99"/>
                <a:gd name="T30" fmla="*/ 2147483647 w 60"/>
                <a:gd name="T31" fmla="*/ 2147483647 h 99"/>
                <a:gd name="T32" fmla="*/ 2147483647 w 60"/>
                <a:gd name="T33" fmla="*/ 2147483647 h 99"/>
                <a:gd name="T34" fmla="*/ 2147483647 w 60"/>
                <a:gd name="T35" fmla="*/ 2147483647 h 99"/>
                <a:gd name="T36" fmla="*/ 2147483647 w 60"/>
                <a:gd name="T37" fmla="*/ 2147483647 h 99"/>
                <a:gd name="T38" fmla="*/ 2147483647 w 60"/>
                <a:gd name="T39" fmla="*/ 2147483647 h 99"/>
                <a:gd name="T40" fmla="*/ 2147483647 w 60"/>
                <a:gd name="T41" fmla="*/ 2147483647 h 99"/>
                <a:gd name="T42" fmla="*/ 2147483647 w 60"/>
                <a:gd name="T43" fmla="*/ 2147483647 h 99"/>
                <a:gd name="T44" fmla="*/ 2147483647 w 60"/>
                <a:gd name="T45" fmla="*/ 2147483647 h 99"/>
                <a:gd name="T46" fmla="*/ 2147483647 w 60"/>
                <a:gd name="T47" fmla="*/ 0 h 99"/>
                <a:gd name="T48" fmla="*/ 2147483647 w 60"/>
                <a:gd name="T49" fmla="*/ 0 h 99"/>
                <a:gd name="T50" fmla="*/ 2147483647 w 60"/>
                <a:gd name="T51" fmla="*/ 2147483647 h 99"/>
                <a:gd name="T52" fmla="*/ 2147483647 w 60"/>
                <a:gd name="T53" fmla="*/ 2147483647 h 99"/>
                <a:gd name="T54" fmla="*/ 2147483647 w 60"/>
                <a:gd name="T55" fmla="*/ 2147483647 h 99"/>
                <a:gd name="T56" fmla="*/ 2147483647 w 60"/>
                <a:gd name="T57" fmla="*/ 2147483647 h 99"/>
                <a:gd name="T58" fmla="*/ 2147483647 w 60"/>
                <a:gd name="T59" fmla="*/ 2147483647 h 99"/>
                <a:gd name="T60" fmla="*/ 2147483647 w 60"/>
                <a:gd name="T61" fmla="*/ 2147483647 h 99"/>
                <a:gd name="T62" fmla="*/ 2147483647 w 60"/>
                <a:gd name="T63" fmla="*/ 2147483647 h 99"/>
                <a:gd name="T64" fmla="*/ 2147483647 w 60"/>
                <a:gd name="T65" fmla="*/ 2147483647 h 99"/>
                <a:gd name="T66" fmla="*/ 2147483647 w 60"/>
                <a:gd name="T67" fmla="*/ 2147483647 h 99"/>
                <a:gd name="T68" fmla="*/ 2147483647 w 60"/>
                <a:gd name="T69" fmla="*/ 2147483647 h 99"/>
                <a:gd name="T70" fmla="*/ 2147483647 w 60"/>
                <a:gd name="T71" fmla="*/ 2147483647 h 99"/>
                <a:gd name="T72" fmla="*/ 2147483647 w 60"/>
                <a:gd name="T73" fmla="*/ 2147483647 h 99"/>
                <a:gd name="T74" fmla="*/ 2147483647 w 60"/>
                <a:gd name="T75" fmla="*/ 2147483647 h 99"/>
                <a:gd name="T76" fmla="*/ 2147483647 w 60"/>
                <a:gd name="T77" fmla="*/ 2147483647 h 99"/>
                <a:gd name="T78" fmla="*/ 2147483647 w 60"/>
                <a:gd name="T79" fmla="*/ 2147483647 h 99"/>
                <a:gd name="T80" fmla="*/ 2147483647 w 60"/>
                <a:gd name="T81" fmla="*/ 2147483647 h 99"/>
                <a:gd name="T82" fmla="*/ 2147483647 w 60"/>
                <a:gd name="T83" fmla="*/ 2147483647 h 99"/>
                <a:gd name="T84" fmla="*/ 2147483647 w 60"/>
                <a:gd name="T85" fmla="*/ 2147483647 h 99"/>
                <a:gd name="T86" fmla="*/ 2147483647 w 60"/>
                <a:gd name="T87" fmla="*/ 2147483647 h 99"/>
                <a:gd name="T88" fmla="*/ 2147483647 w 60"/>
                <a:gd name="T89" fmla="*/ 2147483647 h 99"/>
                <a:gd name="T90" fmla="*/ 2147483647 w 60"/>
                <a:gd name="T91" fmla="*/ 2147483647 h 99"/>
                <a:gd name="T92" fmla="*/ 2147483647 w 60"/>
                <a:gd name="T93" fmla="*/ 2147483647 h 99"/>
                <a:gd name="T94" fmla="*/ 0 w 60"/>
                <a:gd name="T95" fmla="*/ 2147483647 h 99"/>
                <a:gd name="T96" fmla="*/ 2147483647 w 60"/>
                <a:gd name="T97" fmla="*/ 2147483647 h 99"/>
                <a:gd name="T98" fmla="*/ 2147483647 w 60"/>
                <a:gd name="T99" fmla="*/ 2147483647 h 99"/>
                <a:gd name="T100" fmla="*/ 2147483647 w 60"/>
                <a:gd name="T101" fmla="*/ 2147483647 h 99"/>
                <a:gd name="T102" fmla="*/ 2147483647 w 60"/>
                <a:gd name="T103" fmla="*/ 2147483647 h 99"/>
                <a:gd name="T104" fmla="*/ 2147483647 w 60"/>
                <a:gd name="T105" fmla="*/ 2147483647 h 99"/>
                <a:gd name="T106" fmla="*/ 2147483647 w 60"/>
                <a:gd name="T107" fmla="*/ 2147483647 h 99"/>
                <a:gd name="T108" fmla="*/ 2147483647 w 60"/>
                <a:gd name="T109" fmla="*/ 0 h 9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0"/>
                <a:gd name="T166" fmla="*/ 0 h 99"/>
                <a:gd name="T167" fmla="*/ 60 w 60"/>
                <a:gd name="T168" fmla="*/ 99 h 9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0" h="99">
                  <a:moveTo>
                    <a:pt x="28" y="43"/>
                  </a:moveTo>
                  <a:lnTo>
                    <a:pt x="25" y="45"/>
                  </a:lnTo>
                  <a:lnTo>
                    <a:pt x="21" y="45"/>
                  </a:lnTo>
                  <a:lnTo>
                    <a:pt x="18" y="46"/>
                  </a:lnTo>
                  <a:lnTo>
                    <a:pt x="15" y="49"/>
                  </a:lnTo>
                  <a:lnTo>
                    <a:pt x="14" y="57"/>
                  </a:lnTo>
                  <a:lnTo>
                    <a:pt x="14" y="65"/>
                  </a:lnTo>
                  <a:lnTo>
                    <a:pt x="15" y="71"/>
                  </a:lnTo>
                  <a:lnTo>
                    <a:pt x="17" y="79"/>
                  </a:lnTo>
                  <a:lnTo>
                    <a:pt x="18" y="83"/>
                  </a:lnTo>
                  <a:lnTo>
                    <a:pt x="21" y="88"/>
                  </a:lnTo>
                  <a:lnTo>
                    <a:pt x="28" y="94"/>
                  </a:lnTo>
                  <a:lnTo>
                    <a:pt x="32" y="96"/>
                  </a:lnTo>
                  <a:lnTo>
                    <a:pt x="37" y="94"/>
                  </a:lnTo>
                  <a:lnTo>
                    <a:pt x="40" y="93"/>
                  </a:lnTo>
                  <a:lnTo>
                    <a:pt x="43" y="89"/>
                  </a:lnTo>
                  <a:lnTo>
                    <a:pt x="46" y="85"/>
                  </a:lnTo>
                  <a:lnTo>
                    <a:pt x="48" y="79"/>
                  </a:lnTo>
                  <a:lnTo>
                    <a:pt x="48" y="65"/>
                  </a:lnTo>
                  <a:lnTo>
                    <a:pt x="46" y="59"/>
                  </a:lnTo>
                  <a:lnTo>
                    <a:pt x="40" y="46"/>
                  </a:lnTo>
                  <a:lnTo>
                    <a:pt x="31" y="43"/>
                  </a:lnTo>
                  <a:lnTo>
                    <a:pt x="28" y="43"/>
                  </a:lnTo>
                  <a:close/>
                  <a:moveTo>
                    <a:pt x="48" y="0"/>
                  </a:moveTo>
                  <a:lnTo>
                    <a:pt x="59" y="0"/>
                  </a:lnTo>
                  <a:lnTo>
                    <a:pt x="59" y="3"/>
                  </a:lnTo>
                  <a:lnTo>
                    <a:pt x="43" y="6"/>
                  </a:lnTo>
                  <a:lnTo>
                    <a:pt x="38" y="9"/>
                  </a:lnTo>
                  <a:lnTo>
                    <a:pt x="32" y="14"/>
                  </a:lnTo>
                  <a:lnTo>
                    <a:pt x="28" y="20"/>
                  </a:lnTo>
                  <a:lnTo>
                    <a:pt x="23" y="28"/>
                  </a:lnTo>
                  <a:lnTo>
                    <a:pt x="17" y="43"/>
                  </a:lnTo>
                  <a:lnTo>
                    <a:pt x="23" y="40"/>
                  </a:lnTo>
                  <a:lnTo>
                    <a:pt x="31" y="37"/>
                  </a:lnTo>
                  <a:lnTo>
                    <a:pt x="37" y="37"/>
                  </a:lnTo>
                  <a:lnTo>
                    <a:pt x="49" y="40"/>
                  </a:lnTo>
                  <a:lnTo>
                    <a:pt x="54" y="45"/>
                  </a:lnTo>
                  <a:lnTo>
                    <a:pt x="60" y="57"/>
                  </a:lnTo>
                  <a:lnTo>
                    <a:pt x="60" y="72"/>
                  </a:lnTo>
                  <a:lnTo>
                    <a:pt x="57" y="80"/>
                  </a:lnTo>
                  <a:lnTo>
                    <a:pt x="54" y="86"/>
                  </a:lnTo>
                  <a:lnTo>
                    <a:pt x="49" y="93"/>
                  </a:lnTo>
                  <a:lnTo>
                    <a:pt x="37" y="99"/>
                  </a:lnTo>
                  <a:lnTo>
                    <a:pt x="25" y="99"/>
                  </a:lnTo>
                  <a:lnTo>
                    <a:pt x="18" y="96"/>
                  </a:lnTo>
                  <a:lnTo>
                    <a:pt x="14" y="93"/>
                  </a:lnTo>
                  <a:lnTo>
                    <a:pt x="4" y="77"/>
                  </a:lnTo>
                  <a:lnTo>
                    <a:pt x="0" y="60"/>
                  </a:lnTo>
                  <a:lnTo>
                    <a:pt x="1" y="51"/>
                  </a:lnTo>
                  <a:lnTo>
                    <a:pt x="3" y="43"/>
                  </a:lnTo>
                  <a:lnTo>
                    <a:pt x="9" y="28"/>
                  </a:lnTo>
                  <a:lnTo>
                    <a:pt x="14" y="21"/>
                  </a:lnTo>
                  <a:lnTo>
                    <a:pt x="26" y="9"/>
                  </a:lnTo>
                  <a:lnTo>
                    <a:pt x="38" y="3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19" name="Freeform 225"/>
            <p:cNvSpPr>
              <a:spLocks noEditPoints="1"/>
            </p:cNvSpPr>
            <p:nvPr/>
          </p:nvSpPr>
          <p:spPr bwMode="auto">
            <a:xfrm>
              <a:off x="1374775" y="4604804"/>
              <a:ext cx="47625" cy="77788"/>
            </a:xfrm>
            <a:custGeom>
              <a:avLst/>
              <a:gdLst>
                <a:gd name="T0" fmla="*/ 2147483647 w 60"/>
                <a:gd name="T1" fmla="*/ 2147483647 h 99"/>
                <a:gd name="T2" fmla="*/ 2147483647 w 60"/>
                <a:gd name="T3" fmla="*/ 2147483647 h 99"/>
                <a:gd name="T4" fmla="*/ 2147483647 w 60"/>
                <a:gd name="T5" fmla="*/ 2147483647 h 99"/>
                <a:gd name="T6" fmla="*/ 2147483647 w 60"/>
                <a:gd name="T7" fmla="*/ 2147483647 h 99"/>
                <a:gd name="T8" fmla="*/ 2147483647 w 60"/>
                <a:gd name="T9" fmla="*/ 2147483647 h 99"/>
                <a:gd name="T10" fmla="*/ 2147483647 w 60"/>
                <a:gd name="T11" fmla="*/ 2147483647 h 99"/>
                <a:gd name="T12" fmla="*/ 2147483647 w 60"/>
                <a:gd name="T13" fmla="*/ 2147483647 h 99"/>
                <a:gd name="T14" fmla="*/ 2147483647 w 60"/>
                <a:gd name="T15" fmla="*/ 2147483647 h 99"/>
                <a:gd name="T16" fmla="*/ 2147483647 w 60"/>
                <a:gd name="T17" fmla="*/ 2147483647 h 99"/>
                <a:gd name="T18" fmla="*/ 2147483647 w 60"/>
                <a:gd name="T19" fmla="*/ 2147483647 h 99"/>
                <a:gd name="T20" fmla="*/ 2147483647 w 60"/>
                <a:gd name="T21" fmla="*/ 2147483647 h 99"/>
                <a:gd name="T22" fmla="*/ 2147483647 w 60"/>
                <a:gd name="T23" fmla="*/ 2147483647 h 99"/>
                <a:gd name="T24" fmla="*/ 2147483647 w 60"/>
                <a:gd name="T25" fmla="*/ 2147483647 h 99"/>
                <a:gd name="T26" fmla="*/ 2147483647 w 60"/>
                <a:gd name="T27" fmla="*/ 2147483647 h 99"/>
                <a:gd name="T28" fmla="*/ 2147483647 w 60"/>
                <a:gd name="T29" fmla="*/ 2147483647 h 99"/>
                <a:gd name="T30" fmla="*/ 2147483647 w 60"/>
                <a:gd name="T31" fmla="*/ 2147483647 h 99"/>
                <a:gd name="T32" fmla="*/ 2147483647 w 60"/>
                <a:gd name="T33" fmla="*/ 2147483647 h 99"/>
                <a:gd name="T34" fmla="*/ 2147483647 w 60"/>
                <a:gd name="T35" fmla="*/ 2147483647 h 99"/>
                <a:gd name="T36" fmla="*/ 2147483647 w 60"/>
                <a:gd name="T37" fmla="*/ 2147483647 h 99"/>
                <a:gd name="T38" fmla="*/ 2147483647 w 60"/>
                <a:gd name="T39" fmla="*/ 2147483647 h 99"/>
                <a:gd name="T40" fmla="*/ 2147483647 w 60"/>
                <a:gd name="T41" fmla="*/ 2147483647 h 99"/>
                <a:gd name="T42" fmla="*/ 2147483647 w 60"/>
                <a:gd name="T43" fmla="*/ 2147483647 h 99"/>
                <a:gd name="T44" fmla="*/ 2147483647 w 60"/>
                <a:gd name="T45" fmla="*/ 2147483647 h 99"/>
                <a:gd name="T46" fmla="*/ 2147483647 w 60"/>
                <a:gd name="T47" fmla="*/ 2147483647 h 99"/>
                <a:gd name="T48" fmla="*/ 2147483647 w 60"/>
                <a:gd name="T49" fmla="*/ 0 h 99"/>
                <a:gd name="T50" fmla="*/ 2147483647 w 60"/>
                <a:gd name="T51" fmla="*/ 0 h 99"/>
                <a:gd name="T52" fmla="*/ 2147483647 w 60"/>
                <a:gd name="T53" fmla="*/ 2147483647 h 99"/>
                <a:gd name="T54" fmla="*/ 2147483647 w 60"/>
                <a:gd name="T55" fmla="*/ 2147483647 h 99"/>
                <a:gd name="T56" fmla="*/ 2147483647 w 60"/>
                <a:gd name="T57" fmla="*/ 2147483647 h 99"/>
                <a:gd name="T58" fmla="*/ 2147483647 w 60"/>
                <a:gd name="T59" fmla="*/ 2147483647 h 99"/>
                <a:gd name="T60" fmla="*/ 2147483647 w 60"/>
                <a:gd name="T61" fmla="*/ 2147483647 h 99"/>
                <a:gd name="T62" fmla="*/ 2147483647 w 60"/>
                <a:gd name="T63" fmla="*/ 2147483647 h 99"/>
                <a:gd name="T64" fmla="*/ 2147483647 w 60"/>
                <a:gd name="T65" fmla="*/ 2147483647 h 99"/>
                <a:gd name="T66" fmla="*/ 2147483647 w 60"/>
                <a:gd name="T67" fmla="*/ 2147483647 h 99"/>
                <a:gd name="T68" fmla="*/ 2147483647 w 60"/>
                <a:gd name="T69" fmla="*/ 2147483647 h 99"/>
                <a:gd name="T70" fmla="*/ 2147483647 w 60"/>
                <a:gd name="T71" fmla="*/ 2147483647 h 99"/>
                <a:gd name="T72" fmla="*/ 2147483647 w 60"/>
                <a:gd name="T73" fmla="*/ 2147483647 h 99"/>
                <a:gd name="T74" fmla="*/ 2147483647 w 60"/>
                <a:gd name="T75" fmla="*/ 2147483647 h 99"/>
                <a:gd name="T76" fmla="*/ 2147483647 w 60"/>
                <a:gd name="T77" fmla="*/ 2147483647 h 99"/>
                <a:gd name="T78" fmla="*/ 2147483647 w 60"/>
                <a:gd name="T79" fmla="*/ 2147483647 h 99"/>
                <a:gd name="T80" fmla="*/ 2147483647 w 60"/>
                <a:gd name="T81" fmla="*/ 2147483647 h 99"/>
                <a:gd name="T82" fmla="*/ 2147483647 w 60"/>
                <a:gd name="T83" fmla="*/ 2147483647 h 99"/>
                <a:gd name="T84" fmla="*/ 0 w 60"/>
                <a:gd name="T85" fmla="*/ 2147483647 h 99"/>
                <a:gd name="T86" fmla="*/ 0 w 60"/>
                <a:gd name="T87" fmla="*/ 2147483647 h 99"/>
                <a:gd name="T88" fmla="*/ 2147483647 w 60"/>
                <a:gd name="T89" fmla="*/ 2147483647 h 99"/>
                <a:gd name="T90" fmla="*/ 2147483647 w 60"/>
                <a:gd name="T91" fmla="*/ 2147483647 h 99"/>
                <a:gd name="T92" fmla="*/ 2147483647 w 60"/>
                <a:gd name="T93" fmla="*/ 2147483647 h 99"/>
                <a:gd name="T94" fmla="*/ 2147483647 w 60"/>
                <a:gd name="T95" fmla="*/ 2147483647 h 99"/>
                <a:gd name="T96" fmla="*/ 2147483647 w 60"/>
                <a:gd name="T97" fmla="*/ 2147483647 h 99"/>
                <a:gd name="T98" fmla="*/ 2147483647 w 60"/>
                <a:gd name="T99" fmla="*/ 0 h 9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"/>
                <a:gd name="T151" fmla="*/ 0 h 99"/>
                <a:gd name="T152" fmla="*/ 60 w 60"/>
                <a:gd name="T153" fmla="*/ 99 h 9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" h="99">
                  <a:moveTo>
                    <a:pt x="30" y="4"/>
                  </a:moveTo>
                  <a:lnTo>
                    <a:pt x="26" y="6"/>
                  </a:lnTo>
                  <a:lnTo>
                    <a:pt x="21" y="9"/>
                  </a:lnTo>
                  <a:lnTo>
                    <a:pt x="20" y="12"/>
                  </a:lnTo>
                  <a:lnTo>
                    <a:pt x="17" y="17"/>
                  </a:lnTo>
                  <a:lnTo>
                    <a:pt x="17" y="21"/>
                  </a:lnTo>
                  <a:lnTo>
                    <a:pt x="15" y="28"/>
                  </a:lnTo>
                  <a:lnTo>
                    <a:pt x="13" y="40"/>
                  </a:lnTo>
                  <a:lnTo>
                    <a:pt x="12" y="51"/>
                  </a:lnTo>
                  <a:lnTo>
                    <a:pt x="13" y="69"/>
                  </a:lnTo>
                  <a:lnTo>
                    <a:pt x="20" y="88"/>
                  </a:lnTo>
                  <a:lnTo>
                    <a:pt x="26" y="94"/>
                  </a:lnTo>
                  <a:lnTo>
                    <a:pt x="34" y="94"/>
                  </a:lnTo>
                  <a:lnTo>
                    <a:pt x="40" y="88"/>
                  </a:lnTo>
                  <a:lnTo>
                    <a:pt x="41" y="85"/>
                  </a:lnTo>
                  <a:lnTo>
                    <a:pt x="43" y="80"/>
                  </a:lnTo>
                  <a:lnTo>
                    <a:pt x="46" y="65"/>
                  </a:lnTo>
                  <a:lnTo>
                    <a:pt x="47" y="45"/>
                  </a:lnTo>
                  <a:lnTo>
                    <a:pt x="46" y="31"/>
                  </a:lnTo>
                  <a:lnTo>
                    <a:pt x="43" y="18"/>
                  </a:lnTo>
                  <a:lnTo>
                    <a:pt x="40" y="9"/>
                  </a:lnTo>
                  <a:lnTo>
                    <a:pt x="37" y="6"/>
                  </a:lnTo>
                  <a:lnTo>
                    <a:pt x="34" y="4"/>
                  </a:lnTo>
                  <a:lnTo>
                    <a:pt x="30" y="4"/>
                  </a:lnTo>
                  <a:close/>
                  <a:moveTo>
                    <a:pt x="26" y="0"/>
                  </a:moveTo>
                  <a:lnTo>
                    <a:pt x="35" y="0"/>
                  </a:lnTo>
                  <a:lnTo>
                    <a:pt x="44" y="6"/>
                  </a:lnTo>
                  <a:lnTo>
                    <a:pt x="49" y="11"/>
                  </a:lnTo>
                  <a:lnTo>
                    <a:pt x="58" y="28"/>
                  </a:lnTo>
                  <a:lnTo>
                    <a:pt x="60" y="48"/>
                  </a:lnTo>
                  <a:lnTo>
                    <a:pt x="60" y="63"/>
                  </a:lnTo>
                  <a:lnTo>
                    <a:pt x="55" y="77"/>
                  </a:lnTo>
                  <a:lnTo>
                    <a:pt x="52" y="83"/>
                  </a:lnTo>
                  <a:lnTo>
                    <a:pt x="47" y="89"/>
                  </a:lnTo>
                  <a:lnTo>
                    <a:pt x="43" y="94"/>
                  </a:lnTo>
                  <a:lnTo>
                    <a:pt x="37" y="97"/>
                  </a:lnTo>
                  <a:lnTo>
                    <a:pt x="29" y="99"/>
                  </a:lnTo>
                  <a:lnTo>
                    <a:pt x="23" y="97"/>
                  </a:lnTo>
                  <a:lnTo>
                    <a:pt x="17" y="94"/>
                  </a:lnTo>
                  <a:lnTo>
                    <a:pt x="10" y="89"/>
                  </a:lnTo>
                  <a:lnTo>
                    <a:pt x="6" y="83"/>
                  </a:lnTo>
                  <a:lnTo>
                    <a:pt x="1" y="68"/>
                  </a:lnTo>
                  <a:lnTo>
                    <a:pt x="0" y="49"/>
                  </a:lnTo>
                  <a:lnTo>
                    <a:pt x="0" y="35"/>
                  </a:lnTo>
                  <a:lnTo>
                    <a:pt x="4" y="21"/>
                  </a:lnTo>
                  <a:lnTo>
                    <a:pt x="7" y="15"/>
                  </a:lnTo>
                  <a:lnTo>
                    <a:pt x="12" y="9"/>
                  </a:lnTo>
                  <a:lnTo>
                    <a:pt x="17" y="4"/>
                  </a:lnTo>
                  <a:lnTo>
                    <a:pt x="21" y="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20" name="Freeform 226"/>
            <p:cNvSpPr>
              <a:spLocks noEditPoints="1"/>
            </p:cNvSpPr>
            <p:nvPr/>
          </p:nvSpPr>
          <p:spPr bwMode="auto">
            <a:xfrm>
              <a:off x="2312988" y="5662079"/>
              <a:ext cx="49212" cy="77788"/>
            </a:xfrm>
            <a:custGeom>
              <a:avLst/>
              <a:gdLst>
                <a:gd name="T0" fmla="*/ 2147483647 w 62"/>
                <a:gd name="T1" fmla="*/ 2147483647 h 99"/>
                <a:gd name="T2" fmla="*/ 2147483647 w 62"/>
                <a:gd name="T3" fmla="*/ 2147483647 h 99"/>
                <a:gd name="T4" fmla="*/ 2147483647 w 62"/>
                <a:gd name="T5" fmla="*/ 2147483647 h 99"/>
                <a:gd name="T6" fmla="*/ 2147483647 w 62"/>
                <a:gd name="T7" fmla="*/ 2147483647 h 99"/>
                <a:gd name="T8" fmla="*/ 2147483647 w 62"/>
                <a:gd name="T9" fmla="*/ 2147483647 h 99"/>
                <a:gd name="T10" fmla="*/ 2147483647 w 62"/>
                <a:gd name="T11" fmla="*/ 2147483647 h 99"/>
                <a:gd name="T12" fmla="*/ 2147483647 w 62"/>
                <a:gd name="T13" fmla="*/ 2147483647 h 99"/>
                <a:gd name="T14" fmla="*/ 2147483647 w 62"/>
                <a:gd name="T15" fmla="*/ 2147483647 h 99"/>
                <a:gd name="T16" fmla="*/ 2147483647 w 62"/>
                <a:gd name="T17" fmla="*/ 2147483647 h 99"/>
                <a:gd name="T18" fmla="*/ 2147483647 w 62"/>
                <a:gd name="T19" fmla="*/ 2147483647 h 99"/>
                <a:gd name="T20" fmla="*/ 2147483647 w 62"/>
                <a:gd name="T21" fmla="*/ 2147483647 h 99"/>
                <a:gd name="T22" fmla="*/ 2147483647 w 62"/>
                <a:gd name="T23" fmla="*/ 2147483647 h 99"/>
                <a:gd name="T24" fmla="*/ 2147483647 w 62"/>
                <a:gd name="T25" fmla="*/ 2147483647 h 99"/>
                <a:gd name="T26" fmla="*/ 2147483647 w 62"/>
                <a:gd name="T27" fmla="*/ 2147483647 h 99"/>
                <a:gd name="T28" fmla="*/ 2147483647 w 62"/>
                <a:gd name="T29" fmla="*/ 2147483647 h 99"/>
                <a:gd name="T30" fmla="*/ 2147483647 w 62"/>
                <a:gd name="T31" fmla="*/ 2147483647 h 99"/>
                <a:gd name="T32" fmla="*/ 2147483647 w 62"/>
                <a:gd name="T33" fmla="*/ 2147483647 h 99"/>
                <a:gd name="T34" fmla="*/ 2147483647 w 62"/>
                <a:gd name="T35" fmla="*/ 2147483647 h 99"/>
                <a:gd name="T36" fmla="*/ 2147483647 w 62"/>
                <a:gd name="T37" fmla="*/ 2147483647 h 99"/>
                <a:gd name="T38" fmla="*/ 2147483647 w 62"/>
                <a:gd name="T39" fmla="*/ 2147483647 h 99"/>
                <a:gd name="T40" fmla="*/ 2147483647 w 62"/>
                <a:gd name="T41" fmla="*/ 2147483647 h 99"/>
                <a:gd name="T42" fmla="*/ 2147483647 w 62"/>
                <a:gd name="T43" fmla="*/ 0 h 99"/>
                <a:gd name="T44" fmla="*/ 2147483647 w 62"/>
                <a:gd name="T45" fmla="*/ 0 h 99"/>
                <a:gd name="T46" fmla="*/ 2147483647 w 62"/>
                <a:gd name="T47" fmla="*/ 2147483647 h 99"/>
                <a:gd name="T48" fmla="*/ 2147483647 w 62"/>
                <a:gd name="T49" fmla="*/ 2147483647 h 99"/>
                <a:gd name="T50" fmla="*/ 2147483647 w 62"/>
                <a:gd name="T51" fmla="*/ 2147483647 h 99"/>
                <a:gd name="T52" fmla="*/ 2147483647 w 62"/>
                <a:gd name="T53" fmla="*/ 2147483647 h 99"/>
                <a:gd name="T54" fmla="*/ 2147483647 w 62"/>
                <a:gd name="T55" fmla="*/ 2147483647 h 99"/>
                <a:gd name="T56" fmla="*/ 2147483647 w 62"/>
                <a:gd name="T57" fmla="*/ 2147483647 h 99"/>
                <a:gd name="T58" fmla="*/ 2147483647 w 62"/>
                <a:gd name="T59" fmla="*/ 2147483647 h 99"/>
                <a:gd name="T60" fmla="*/ 2147483647 w 62"/>
                <a:gd name="T61" fmla="*/ 2147483647 h 99"/>
                <a:gd name="T62" fmla="*/ 2147483647 w 62"/>
                <a:gd name="T63" fmla="*/ 2147483647 h 99"/>
                <a:gd name="T64" fmla="*/ 2147483647 w 62"/>
                <a:gd name="T65" fmla="*/ 2147483647 h 99"/>
                <a:gd name="T66" fmla="*/ 2147483647 w 62"/>
                <a:gd name="T67" fmla="*/ 2147483647 h 99"/>
                <a:gd name="T68" fmla="*/ 2147483647 w 62"/>
                <a:gd name="T69" fmla="*/ 2147483647 h 99"/>
                <a:gd name="T70" fmla="*/ 2147483647 w 62"/>
                <a:gd name="T71" fmla="*/ 2147483647 h 99"/>
                <a:gd name="T72" fmla="*/ 2147483647 w 62"/>
                <a:gd name="T73" fmla="*/ 2147483647 h 99"/>
                <a:gd name="T74" fmla="*/ 2147483647 w 62"/>
                <a:gd name="T75" fmla="*/ 2147483647 h 99"/>
                <a:gd name="T76" fmla="*/ 2147483647 w 62"/>
                <a:gd name="T77" fmla="*/ 2147483647 h 99"/>
                <a:gd name="T78" fmla="*/ 0 w 62"/>
                <a:gd name="T79" fmla="*/ 2147483647 h 99"/>
                <a:gd name="T80" fmla="*/ 2147483647 w 62"/>
                <a:gd name="T81" fmla="*/ 2147483647 h 99"/>
                <a:gd name="T82" fmla="*/ 2147483647 w 62"/>
                <a:gd name="T83" fmla="*/ 2147483647 h 99"/>
                <a:gd name="T84" fmla="*/ 2147483647 w 62"/>
                <a:gd name="T85" fmla="*/ 2147483647 h 99"/>
                <a:gd name="T86" fmla="*/ 2147483647 w 62"/>
                <a:gd name="T87" fmla="*/ 2147483647 h 99"/>
                <a:gd name="T88" fmla="*/ 2147483647 w 62"/>
                <a:gd name="T89" fmla="*/ 2147483647 h 99"/>
                <a:gd name="T90" fmla="*/ 2147483647 w 62"/>
                <a:gd name="T91" fmla="*/ 2147483647 h 99"/>
                <a:gd name="T92" fmla="*/ 2147483647 w 62"/>
                <a:gd name="T93" fmla="*/ 0 h 9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2"/>
                <a:gd name="T142" fmla="*/ 0 h 99"/>
                <a:gd name="T143" fmla="*/ 62 w 62"/>
                <a:gd name="T144" fmla="*/ 99 h 9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2" h="99">
                  <a:moveTo>
                    <a:pt x="28" y="5"/>
                  </a:moveTo>
                  <a:lnTo>
                    <a:pt x="20" y="1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6" y="40"/>
                  </a:lnTo>
                  <a:lnTo>
                    <a:pt x="14" y="51"/>
                  </a:lnTo>
                  <a:lnTo>
                    <a:pt x="16" y="70"/>
                  </a:lnTo>
                  <a:lnTo>
                    <a:pt x="22" y="88"/>
                  </a:lnTo>
                  <a:lnTo>
                    <a:pt x="28" y="94"/>
                  </a:lnTo>
                  <a:lnTo>
                    <a:pt x="36" y="94"/>
                  </a:lnTo>
                  <a:lnTo>
                    <a:pt x="42" y="88"/>
                  </a:lnTo>
                  <a:lnTo>
                    <a:pt x="43" y="85"/>
                  </a:lnTo>
                  <a:lnTo>
                    <a:pt x="45" y="80"/>
                  </a:lnTo>
                  <a:lnTo>
                    <a:pt x="48" y="65"/>
                  </a:lnTo>
                  <a:lnTo>
                    <a:pt x="48" y="31"/>
                  </a:lnTo>
                  <a:lnTo>
                    <a:pt x="45" y="19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7" y="6"/>
                  </a:lnTo>
                  <a:lnTo>
                    <a:pt x="34" y="5"/>
                  </a:lnTo>
                  <a:lnTo>
                    <a:pt x="28" y="5"/>
                  </a:lnTo>
                  <a:close/>
                  <a:moveTo>
                    <a:pt x="28" y="0"/>
                  </a:moveTo>
                  <a:lnTo>
                    <a:pt x="37" y="0"/>
                  </a:lnTo>
                  <a:lnTo>
                    <a:pt x="47" y="6"/>
                  </a:lnTo>
                  <a:lnTo>
                    <a:pt x="51" y="11"/>
                  </a:lnTo>
                  <a:lnTo>
                    <a:pt x="60" y="28"/>
                  </a:lnTo>
                  <a:lnTo>
                    <a:pt x="62" y="48"/>
                  </a:lnTo>
                  <a:lnTo>
                    <a:pt x="62" y="63"/>
                  </a:lnTo>
                  <a:lnTo>
                    <a:pt x="57" y="77"/>
                  </a:lnTo>
                  <a:lnTo>
                    <a:pt x="54" y="84"/>
                  </a:lnTo>
                  <a:lnTo>
                    <a:pt x="50" y="90"/>
                  </a:lnTo>
                  <a:lnTo>
                    <a:pt x="45" y="94"/>
                  </a:lnTo>
                  <a:lnTo>
                    <a:pt x="39" y="97"/>
                  </a:lnTo>
                  <a:lnTo>
                    <a:pt x="31" y="99"/>
                  </a:lnTo>
                  <a:lnTo>
                    <a:pt x="25" y="97"/>
                  </a:lnTo>
                  <a:lnTo>
                    <a:pt x="19" y="94"/>
                  </a:lnTo>
                  <a:lnTo>
                    <a:pt x="13" y="90"/>
                  </a:lnTo>
                  <a:lnTo>
                    <a:pt x="8" y="84"/>
                  </a:lnTo>
                  <a:lnTo>
                    <a:pt x="3" y="68"/>
                  </a:lnTo>
                  <a:lnTo>
                    <a:pt x="0" y="49"/>
                  </a:lnTo>
                  <a:lnTo>
                    <a:pt x="2" y="36"/>
                  </a:lnTo>
                  <a:lnTo>
                    <a:pt x="6" y="22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19" y="5"/>
                  </a:lnTo>
                  <a:lnTo>
                    <a:pt x="23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21" name="Freeform 227"/>
            <p:cNvSpPr>
              <a:spLocks/>
            </p:cNvSpPr>
            <p:nvPr/>
          </p:nvSpPr>
          <p:spPr bwMode="auto">
            <a:xfrm>
              <a:off x="2373313" y="5728754"/>
              <a:ext cx="12700" cy="11113"/>
            </a:xfrm>
            <a:custGeom>
              <a:avLst/>
              <a:gdLst>
                <a:gd name="T0" fmla="*/ 2147483647 w 15"/>
                <a:gd name="T1" fmla="*/ 0 h 15"/>
                <a:gd name="T2" fmla="*/ 2147483647 w 15"/>
                <a:gd name="T3" fmla="*/ 0 h 15"/>
                <a:gd name="T4" fmla="*/ 2147483647 w 15"/>
                <a:gd name="T5" fmla="*/ 2147483647 h 15"/>
                <a:gd name="T6" fmla="*/ 2147483647 w 15"/>
                <a:gd name="T7" fmla="*/ 2147483647 h 15"/>
                <a:gd name="T8" fmla="*/ 2147483647 w 15"/>
                <a:gd name="T9" fmla="*/ 2147483647 h 15"/>
                <a:gd name="T10" fmla="*/ 2147483647 w 15"/>
                <a:gd name="T11" fmla="*/ 2147483647 h 15"/>
                <a:gd name="T12" fmla="*/ 2147483647 w 15"/>
                <a:gd name="T13" fmla="*/ 2147483647 h 15"/>
                <a:gd name="T14" fmla="*/ 2147483647 w 15"/>
                <a:gd name="T15" fmla="*/ 2147483647 h 15"/>
                <a:gd name="T16" fmla="*/ 2147483647 w 15"/>
                <a:gd name="T17" fmla="*/ 2147483647 h 15"/>
                <a:gd name="T18" fmla="*/ 0 w 15"/>
                <a:gd name="T19" fmla="*/ 2147483647 h 15"/>
                <a:gd name="T20" fmla="*/ 0 w 15"/>
                <a:gd name="T21" fmla="*/ 2147483647 h 15"/>
                <a:gd name="T22" fmla="*/ 2147483647 w 15"/>
                <a:gd name="T23" fmla="*/ 2147483647 h 15"/>
                <a:gd name="T24" fmla="*/ 2147483647 w 15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5"/>
                <a:gd name="T41" fmla="*/ 15 w 15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5">
                  <a:moveTo>
                    <a:pt x="4" y="0"/>
                  </a:moveTo>
                  <a:lnTo>
                    <a:pt x="7" y="0"/>
                  </a:lnTo>
                  <a:lnTo>
                    <a:pt x="13" y="3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4" y="15"/>
                  </a:lnTo>
                  <a:lnTo>
                    <a:pt x="3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22" name="Freeform 228"/>
            <p:cNvSpPr>
              <a:spLocks/>
            </p:cNvSpPr>
            <p:nvPr/>
          </p:nvSpPr>
          <p:spPr bwMode="auto">
            <a:xfrm>
              <a:off x="2408238" y="5662079"/>
              <a:ext cx="28575" cy="77788"/>
            </a:xfrm>
            <a:custGeom>
              <a:avLst/>
              <a:gdLst>
                <a:gd name="T0" fmla="*/ 2147483647 w 37"/>
                <a:gd name="T1" fmla="*/ 0 h 97"/>
                <a:gd name="T2" fmla="*/ 2147483647 w 37"/>
                <a:gd name="T3" fmla="*/ 0 h 97"/>
                <a:gd name="T4" fmla="*/ 2147483647 w 37"/>
                <a:gd name="T5" fmla="*/ 2147483647 h 97"/>
                <a:gd name="T6" fmla="*/ 2147483647 w 37"/>
                <a:gd name="T7" fmla="*/ 2147483647 h 97"/>
                <a:gd name="T8" fmla="*/ 2147483647 w 37"/>
                <a:gd name="T9" fmla="*/ 2147483647 h 97"/>
                <a:gd name="T10" fmla="*/ 2147483647 w 37"/>
                <a:gd name="T11" fmla="*/ 2147483647 h 97"/>
                <a:gd name="T12" fmla="*/ 2147483647 w 37"/>
                <a:gd name="T13" fmla="*/ 2147483647 h 97"/>
                <a:gd name="T14" fmla="*/ 2147483647 w 37"/>
                <a:gd name="T15" fmla="*/ 2147483647 h 97"/>
                <a:gd name="T16" fmla="*/ 2147483647 w 37"/>
                <a:gd name="T17" fmla="*/ 2147483647 h 97"/>
                <a:gd name="T18" fmla="*/ 2147483647 w 37"/>
                <a:gd name="T19" fmla="*/ 2147483647 h 97"/>
                <a:gd name="T20" fmla="*/ 2147483647 w 37"/>
                <a:gd name="T21" fmla="*/ 2147483647 h 97"/>
                <a:gd name="T22" fmla="*/ 2147483647 w 37"/>
                <a:gd name="T23" fmla="*/ 2147483647 h 97"/>
                <a:gd name="T24" fmla="*/ 2147483647 w 37"/>
                <a:gd name="T25" fmla="*/ 2147483647 h 97"/>
                <a:gd name="T26" fmla="*/ 2147483647 w 37"/>
                <a:gd name="T27" fmla="*/ 2147483647 h 97"/>
                <a:gd name="T28" fmla="*/ 2147483647 w 37"/>
                <a:gd name="T29" fmla="*/ 2147483647 h 97"/>
                <a:gd name="T30" fmla="*/ 2147483647 w 37"/>
                <a:gd name="T31" fmla="*/ 2147483647 h 97"/>
                <a:gd name="T32" fmla="*/ 2147483647 w 37"/>
                <a:gd name="T33" fmla="*/ 2147483647 h 97"/>
                <a:gd name="T34" fmla="*/ 2147483647 w 37"/>
                <a:gd name="T35" fmla="*/ 2147483647 h 97"/>
                <a:gd name="T36" fmla="*/ 0 w 37"/>
                <a:gd name="T37" fmla="*/ 2147483647 h 97"/>
                <a:gd name="T38" fmla="*/ 2147483647 w 37"/>
                <a:gd name="T39" fmla="*/ 0 h 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7"/>
                <a:gd name="T61" fmla="*/ 0 h 97"/>
                <a:gd name="T62" fmla="*/ 37 w 37"/>
                <a:gd name="T63" fmla="*/ 97 h 9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7" h="97">
                  <a:moveTo>
                    <a:pt x="23" y="0"/>
                  </a:moveTo>
                  <a:lnTo>
                    <a:pt x="26" y="0"/>
                  </a:lnTo>
                  <a:lnTo>
                    <a:pt x="26" y="91"/>
                  </a:lnTo>
                  <a:lnTo>
                    <a:pt x="29" y="94"/>
                  </a:lnTo>
                  <a:lnTo>
                    <a:pt x="37" y="94"/>
                  </a:lnTo>
                  <a:lnTo>
                    <a:pt x="37" y="97"/>
                  </a:lnTo>
                  <a:lnTo>
                    <a:pt x="1" y="97"/>
                  </a:lnTo>
                  <a:lnTo>
                    <a:pt x="1" y="94"/>
                  </a:lnTo>
                  <a:lnTo>
                    <a:pt x="11" y="94"/>
                  </a:lnTo>
                  <a:lnTo>
                    <a:pt x="12" y="93"/>
                  </a:lnTo>
                  <a:lnTo>
                    <a:pt x="12" y="91"/>
                  </a:lnTo>
                  <a:lnTo>
                    <a:pt x="14" y="90"/>
                  </a:lnTo>
                  <a:lnTo>
                    <a:pt x="14" y="19"/>
                  </a:lnTo>
                  <a:lnTo>
                    <a:pt x="12" y="15"/>
                  </a:lnTo>
                  <a:lnTo>
                    <a:pt x="12" y="14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23" name="Freeform 229"/>
            <p:cNvSpPr>
              <a:spLocks noEditPoints="1"/>
            </p:cNvSpPr>
            <p:nvPr/>
          </p:nvSpPr>
          <p:spPr bwMode="auto">
            <a:xfrm>
              <a:off x="2455863" y="5662079"/>
              <a:ext cx="47625" cy="77788"/>
            </a:xfrm>
            <a:custGeom>
              <a:avLst/>
              <a:gdLst>
                <a:gd name="T0" fmla="*/ 2147483647 w 60"/>
                <a:gd name="T1" fmla="*/ 2147483647 h 99"/>
                <a:gd name="T2" fmla="*/ 2147483647 w 60"/>
                <a:gd name="T3" fmla="*/ 2147483647 h 99"/>
                <a:gd name="T4" fmla="*/ 2147483647 w 60"/>
                <a:gd name="T5" fmla="*/ 2147483647 h 99"/>
                <a:gd name="T6" fmla="*/ 2147483647 w 60"/>
                <a:gd name="T7" fmla="*/ 2147483647 h 99"/>
                <a:gd name="T8" fmla="*/ 2147483647 w 60"/>
                <a:gd name="T9" fmla="*/ 2147483647 h 99"/>
                <a:gd name="T10" fmla="*/ 2147483647 w 60"/>
                <a:gd name="T11" fmla="*/ 2147483647 h 99"/>
                <a:gd name="T12" fmla="*/ 2147483647 w 60"/>
                <a:gd name="T13" fmla="*/ 2147483647 h 99"/>
                <a:gd name="T14" fmla="*/ 2147483647 w 60"/>
                <a:gd name="T15" fmla="*/ 2147483647 h 99"/>
                <a:gd name="T16" fmla="*/ 2147483647 w 60"/>
                <a:gd name="T17" fmla="*/ 2147483647 h 99"/>
                <a:gd name="T18" fmla="*/ 2147483647 w 60"/>
                <a:gd name="T19" fmla="*/ 2147483647 h 99"/>
                <a:gd name="T20" fmla="*/ 2147483647 w 60"/>
                <a:gd name="T21" fmla="*/ 2147483647 h 99"/>
                <a:gd name="T22" fmla="*/ 2147483647 w 60"/>
                <a:gd name="T23" fmla="*/ 2147483647 h 99"/>
                <a:gd name="T24" fmla="*/ 2147483647 w 60"/>
                <a:gd name="T25" fmla="*/ 2147483647 h 99"/>
                <a:gd name="T26" fmla="*/ 2147483647 w 60"/>
                <a:gd name="T27" fmla="*/ 2147483647 h 99"/>
                <a:gd name="T28" fmla="*/ 2147483647 w 60"/>
                <a:gd name="T29" fmla="*/ 2147483647 h 99"/>
                <a:gd name="T30" fmla="*/ 2147483647 w 60"/>
                <a:gd name="T31" fmla="*/ 2147483647 h 99"/>
                <a:gd name="T32" fmla="*/ 2147483647 w 60"/>
                <a:gd name="T33" fmla="*/ 2147483647 h 99"/>
                <a:gd name="T34" fmla="*/ 2147483647 w 60"/>
                <a:gd name="T35" fmla="*/ 2147483647 h 99"/>
                <a:gd name="T36" fmla="*/ 2147483647 w 60"/>
                <a:gd name="T37" fmla="*/ 2147483647 h 99"/>
                <a:gd name="T38" fmla="*/ 2147483647 w 60"/>
                <a:gd name="T39" fmla="*/ 2147483647 h 99"/>
                <a:gd name="T40" fmla="*/ 2147483647 w 60"/>
                <a:gd name="T41" fmla="*/ 2147483647 h 99"/>
                <a:gd name="T42" fmla="*/ 2147483647 w 60"/>
                <a:gd name="T43" fmla="*/ 2147483647 h 99"/>
                <a:gd name="T44" fmla="*/ 2147483647 w 60"/>
                <a:gd name="T45" fmla="*/ 2147483647 h 99"/>
                <a:gd name="T46" fmla="*/ 2147483647 w 60"/>
                <a:gd name="T47" fmla="*/ 0 h 99"/>
                <a:gd name="T48" fmla="*/ 2147483647 w 60"/>
                <a:gd name="T49" fmla="*/ 0 h 99"/>
                <a:gd name="T50" fmla="*/ 2147483647 w 60"/>
                <a:gd name="T51" fmla="*/ 2147483647 h 99"/>
                <a:gd name="T52" fmla="*/ 2147483647 w 60"/>
                <a:gd name="T53" fmla="*/ 2147483647 h 99"/>
                <a:gd name="T54" fmla="*/ 2147483647 w 60"/>
                <a:gd name="T55" fmla="*/ 2147483647 h 99"/>
                <a:gd name="T56" fmla="*/ 2147483647 w 60"/>
                <a:gd name="T57" fmla="*/ 2147483647 h 99"/>
                <a:gd name="T58" fmla="*/ 2147483647 w 60"/>
                <a:gd name="T59" fmla="*/ 2147483647 h 99"/>
                <a:gd name="T60" fmla="*/ 2147483647 w 60"/>
                <a:gd name="T61" fmla="*/ 2147483647 h 99"/>
                <a:gd name="T62" fmla="*/ 2147483647 w 60"/>
                <a:gd name="T63" fmla="*/ 2147483647 h 99"/>
                <a:gd name="T64" fmla="*/ 2147483647 w 60"/>
                <a:gd name="T65" fmla="*/ 2147483647 h 99"/>
                <a:gd name="T66" fmla="*/ 2147483647 w 60"/>
                <a:gd name="T67" fmla="*/ 2147483647 h 99"/>
                <a:gd name="T68" fmla="*/ 2147483647 w 60"/>
                <a:gd name="T69" fmla="*/ 2147483647 h 99"/>
                <a:gd name="T70" fmla="*/ 2147483647 w 60"/>
                <a:gd name="T71" fmla="*/ 2147483647 h 99"/>
                <a:gd name="T72" fmla="*/ 2147483647 w 60"/>
                <a:gd name="T73" fmla="*/ 2147483647 h 99"/>
                <a:gd name="T74" fmla="*/ 2147483647 w 60"/>
                <a:gd name="T75" fmla="*/ 2147483647 h 99"/>
                <a:gd name="T76" fmla="*/ 2147483647 w 60"/>
                <a:gd name="T77" fmla="*/ 2147483647 h 99"/>
                <a:gd name="T78" fmla="*/ 2147483647 w 60"/>
                <a:gd name="T79" fmla="*/ 2147483647 h 99"/>
                <a:gd name="T80" fmla="*/ 2147483647 w 60"/>
                <a:gd name="T81" fmla="*/ 2147483647 h 99"/>
                <a:gd name="T82" fmla="*/ 2147483647 w 60"/>
                <a:gd name="T83" fmla="*/ 2147483647 h 99"/>
                <a:gd name="T84" fmla="*/ 2147483647 w 60"/>
                <a:gd name="T85" fmla="*/ 2147483647 h 99"/>
                <a:gd name="T86" fmla="*/ 2147483647 w 60"/>
                <a:gd name="T87" fmla="*/ 2147483647 h 99"/>
                <a:gd name="T88" fmla="*/ 2147483647 w 60"/>
                <a:gd name="T89" fmla="*/ 2147483647 h 99"/>
                <a:gd name="T90" fmla="*/ 2147483647 w 60"/>
                <a:gd name="T91" fmla="*/ 2147483647 h 99"/>
                <a:gd name="T92" fmla="*/ 2147483647 w 60"/>
                <a:gd name="T93" fmla="*/ 2147483647 h 99"/>
                <a:gd name="T94" fmla="*/ 2147483647 w 60"/>
                <a:gd name="T95" fmla="*/ 2147483647 h 99"/>
                <a:gd name="T96" fmla="*/ 2147483647 w 60"/>
                <a:gd name="T97" fmla="*/ 2147483647 h 99"/>
                <a:gd name="T98" fmla="*/ 2147483647 w 60"/>
                <a:gd name="T99" fmla="*/ 2147483647 h 99"/>
                <a:gd name="T100" fmla="*/ 2147483647 w 60"/>
                <a:gd name="T101" fmla="*/ 2147483647 h 99"/>
                <a:gd name="T102" fmla="*/ 2147483647 w 60"/>
                <a:gd name="T103" fmla="*/ 2147483647 h 99"/>
                <a:gd name="T104" fmla="*/ 2147483647 w 60"/>
                <a:gd name="T105" fmla="*/ 2147483647 h 99"/>
                <a:gd name="T106" fmla="*/ 2147483647 w 60"/>
                <a:gd name="T107" fmla="*/ 2147483647 h 99"/>
                <a:gd name="T108" fmla="*/ 0 w 60"/>
                <a:gd name="T109" fmla="*/ 2147483647 h 99"/>
                <a:gd name="T110" fmla="*/ 2147483647 w 60"/>
                <a:gd name="T111" fmla="*/ 2147483647 h 99"/>
                <a:gd name="T112" fmla="*/ 2147483647 w 60"/>
                <a:gd name="T113" fmla="*/ 2147483647 h 99"/>
                <a:gd name="T114" fmla="*/ 2147483647 w 60"/>
                <a:gd name="T115" fmla="*/ 2147483647 h 99"/>
                <a:gd name="T116" fmla="*/ 2147483647 w 60"/>
                <a:gd name="T117" fmla="*/ 2147483647 h 99"/>
                <a:gd name="T118" fmla="*/ 2147483647 w 60"/>
                <a:gd name="T119" fmla="*/ 0 h 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"/>
                <a:gd name="T181" fmla="*/ 0 h 99"/>
                <a:gd name="T182" fmla="*/ 60 w 60"/>
                <a:gd name="T183" fmla="*/ 99 h 9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" h="99">
                  <a:moveTo>
                    <a:pt x="25" y="5"/>
                  </a:moveTo>
                  <a:lnTo>
                    <a:pt x="22" y="6"/>
                  </a:lnTo>
                  <a:lnTo>
                    <a:pt x="19" y="9"/>
                  </a:lnTo>
                  <a:lnTo>
                    <a:pt x="16" y="14"/>
                  </a:lnTo>
                  <a:lnTo>
                    <a:pt x="14" y="20"/>
                  </a:lnTo>
                  <a:lnTo>
                    <a:pt x="14" y="34"/>
                  </a:lnTo>
                  <a:lnTo>
                    <a:pt x="16" y="40"/>
                  </a:lnTo>
                  <a:lnTo>
                    <a:pt x="17" y="45"/>
                  </a:lnTo>
                  <a:lnTo>
                    <a:pt x="23" y="54"/>
                  </a:lnTo>
                  <a:lnTo>
                    <a:pt x="26" y="56"/>
                  </a:lnTo>
                  <a:lnTo>
                    <a:pt x="34" y="56"/>
                  </a:lnTo>
                  <a:lnTo>
                    <a:pt x="43" y="53"/>
                  </a:lnTo>
                  <a:lnTo>
                    <a:pt x="47" y="49"/>
                  </a:lnTo>
                  <a:lnTo>
                    <a:pt x="48" y="42"/>
                  </a:lnTo>
                  <a:lnTo>
                    <a:pt x="48" y="31"/>
                  </a:lnTo>
                  <a:lnTo>
                    <a:pt x="47" y="26"/>
                  </a:lnTo>
                  <a:lnTo>
                    <a:pt x="45" y="20"/>
                  </a:lnTo>
                  <a:lnTo>
                    <a:pt x="43" y="15"/>
                  </a:lnTo>
                  <a:lnTo>
                    <a:pt x="42" y="12"/>
                  </a:lnTo>
                  <a:lnTo>
                    <a:pt x="39" y="9"/>
                  </a:lnTo>
                  <a:lnTo>
                    <a:pt x="34" y="6"/>
                  </a:lnTo>
                  <a:lnTo>
                    <a:pt x="30" y="5"/>
                  </a:lnTo>
                  <a:lnTo>
                    <a:pt x="25" y="5"/>
                  </a:lnTo>
                  <a:close/>
                  <a:moveTo>
                    <a:pt x="25" y="0"/>
                  </a:moveTo>
                  <a:lnTo>
                    <a:pt x="31" y="0"/>
                  </a:lnTo>
                  <a:lnTo>
                    <a:pt x="39" y="1"/>
                  </a:lnTo>
                  <a:lnTo>
                    <a:pt x="45" y="5"/>
                  </a:lnTo>
                  <a:lnTo>
                    <a:pt x="51" y="9"/>
                  </a:lnTo>
                  <a:lnTo>
                    <a:pt x="59" y="23"/>
                  </a:lnTo>
                  <a:lnTo>
                    <a:pt x="60" y="39"/>
                  </a:lnTo>
                  <a:lnTo>
                    <a:pt x="59" y="54"/>
                  </a:lnTo>
                  <a:lnTo>
                    <a:pt x="53" y="70"/>
                  </a:lnTo>
                  <a:lnTo>
                    <a:pt x="48" y="77"/>
                  </a:lnTo>
                  <a:lnTo>
                    <a:pt x="40" y="85"/>
                  </a:lnTo>
                  <a:lnTo>
                    <a:pt x="31" y="91"/>
                  </a:lnTo>
                  <a:lnTo>
                    <a:pt x="20" y="97"/>
                  </a:lnTo>
                  <a:lnTo>
                    <a:pt x="6" y="99"/>
                  </a:lnTo>
                  <a:lnTo>
                    <a:pt x="3" y="99"/>
                  </a:lnTo>
                  <a:lnTo>
                    <a:pt x="3" y="97"/>
                  </a:lnTo>
                  <a:lnTo>
                    <a:pt x="11" y="96"/>
                  </a:lnTo>
                  <a:lnTo>
                    <a:pt x="20" y="93"/>
                  </a:lnTo>
                  <a:lnTo>
                    <a:pt x="25" y="90"/>
                  </a:lnTo>
                  <a:lnTo>
                    <a:pt x="30" y="84"/>
                  </a:lnTo>
                  <a:lnTo>
                    <a:pt x="36" y="77"/>
                  </a:lnTo>
                  <a:lnTo>
                    <a:pt x="39" y="71"/>
                  </a:lnTo>
                  <a:lnTo>
                    <a:pt x="43" y="63"/>
                  </a:lnTo>
                  <a:lnTo>
                    <a:pt x="45" y="56"/>
                  </a:lnTo>
                  <a:lnTo>
                    <a:pt x="39" y="59"/>
                  </a:lnTo>
                  <a:lnTo>
                    <a:pt x="31" y="62"/>
                  </a:lnTo>
                  <a:lnTo>
                    <a:pt x="19" y="62"/>
                  </a:lnTo>
                  <a:lnTo>
                    <a:pt x="13" y="59"/>
                  </a:lnTo>
                  <a:lnTo>
                    <a:pt x="8" y="54"/>
                  </a:lnTo>
                  <a:lnTo>
                    <a:pt x="5" y="49"/>
                  </a:lnTo>
                  <a:lnTo>
                    <a:pt x="2" y="42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3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24" name="Freeform 230"/>
            <p:cNvSpPr>
              <a:spLocks/>
            </p:cNvSpPr>
            <p:nvPr/>
          </p:nvSpPr>
          <p:spPr bwMode="auto">
            <a:xfrm>
              <a:off x="2522538" y="5662079"/>
              <a:ext cx="30162" cy="77788"/>
            </a:xfrm>
            <a:custGeom>
              <a:avLst/>
              <a:gdLst>
                <a:gd name="T0" fmla="*/ 2147483647 w 38"/>
                <a:gd name="T1" fmla="*/ 0 h 97"/>
                <a:gd name="T2" fmla="*/ 2147483647 w 38"/>
                <a:gd name="T3" fmla="*/ 0 h 97"/>
                <a:gd name="T4" fmla="*/ 2147483647 w 38"/>
                <a:gd name="T5" fmla="*/ 2147483647 h 97"/>
                <a:gd name="T6" fmla="*/ 2147483647 w 38"/>
                <a:gd name="T7" fmla="*/ 2147483647 h 97"/>
                <a:gd name="T8" fmla="*/ 2147483647 w 38"/>
                <a:gd name="T9" fmla="*/ 2147483647 h 97"/>
                <a:gd name="T10" fmla="*/ 2147483647 w 38"/>
                <a:gd name="T11" fmla="*/ 2147483647 h 97"/>
                <a:gd name="T12" fmla="*/ 2147483647 w 38"/>
                <a:gd name="T13" fmla="*/ 2147483647 h 97"/>
                <a:gd name="T14" fmla="*/ 2147483647 w 38"/>
                <a:gd name="T15" fmla="*/ 2147483647 h 97"/>
                <a:gd name="T16" fmla="*/ 2147483647 w 38"/>
                <a:gd name="T17" fmla="*/ 2147483647 h 97"/>
                <a:gd name="T18" fmla="*/ 2147483647 w 38"/>
                <a:gd name="T19" fmla="*/ 2147483647 h 97"/>
                <a:gd name="T20" fmla="*/ 2147483647 w 38"/>
                <a:gd name="T21" fmla="*/ 2147483647 h 97"/>
                <a:gd name="T22" fmla="*/ 2147483647 w 38"/>
                <a:gd name="T23" fmla="*/ 2147483647 h 97"/>
                <a:gd name="T24" fmla="*/ 2147483647 w 38"/>
                <a:gd name="T25" fmla="*/ 2147483647 h 97"/>
                <a:gd name="T26" fmla="*/ 2147483647 w 38"/>
                <a:gd name="T27" fmla="*/ 2147483647 h 97"/>
                <a:gd name="T28" fmla="*/ 2147483647 w 38"/>
                <a:gd name="T29" fmla="*/ 2147483647 h 97"/>
                <a:gd name="T30" fmla="*/ 2147483647 w 38"/>
                <a:gd name="T31" fmla="*/ 2147483647 h 97"/>
                <a:gd name="T32" fmla="*/ 2147483647 w 38"/>
                <a:gd name="T33" fmla="*/ 2147483647 h 97"/>
                <a:gd name="T34" fmla="*/ 0 w 38"/>
                <a:gd name="T35" fmla="*/ 2147483647 h 97"/>
                <a:gd name="T36" fmla="*/ 2147483647 w 38"/>
                <a:gd name="T37" fmla="*/ 0 h 9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8"/>
                <a:gd name="T58" fmla="*/ 0 h 97"/>
                <a:gd name="T59" fmla="*/ 38 w 38"/>
                <a:gd name="T60" fmla="*/ 97 h 9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8" h="97">
                  <a:moveTo>
                    <a:pt x="23" y="0"/>
                  </a:moveTo>
                  <a:lnTo>
                    <a:pt x="26" y="0"/>
                  </a:lnTo>
                  <a:lnTo>
                    <a:pt x="26" y="91"/>
                  </a:lnTo>
                  <a:lnTo>
                    <a:pt x="29" y="94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1" y="97"/>
                  </a:lnTo>
                  <a:lnTo>
                    <a:pt x="1" y="94"/>
                  </a:lnTo>
                  <a:lnTo>
                    <a:pt x="10" y="94"/>
                  </a:lnTo>
                  <a:lnTo>
                    <a:pt x="14" y="91"/>
                  </a:lnTo>
                  <a:lnTo>
                    <a:pt x="14" y="15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6" y="12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25" name="Freeform 231"/>
            <p:cNvSpPr>
              <a:spLocks noEditPoints="1"/>
            </p:cNvSpPr>
            <p:nvPr/>
          </p:nvSpPr>
          <p:spPr bwMode="auto">
            <a:xfrm>
              <a:off x="2568575" y="5662079"/>
              <a:ext cx="52388" cy="77788"/>
            </a:xfrm>
            <a:custGeom>
              <a:avLst/>
              <a:gdLst>
                <a:gd name="T0" fmla="*/ 2147483647 w 65"/>
                <a:gd name="T1" fmla="*/ 2147483647 h 97"/>
                <a:gd name="T2" fmla="*/ 2147483647 w 65"/>
                <a:gd name="T3" fmla="*/ 2147483647 h 97"/>
                <a:gd name="T4" fmla="*/ 2147483647 w 65"/>
                <a:gd name="T5" fmla="*/ 2147483647 h 97"/>
                <a:gd name="T6" fmla="*/ 2147483647 w 65"/>
                <a:gd name="T7" fmla="*/ 2147483647 h 97"/>
                <a:gd name="T8" fmla="*/ 2147483647 w 65"/>
                <a:gd name="T9" fmla="*/ 0 h 97"/>
                <a:gd name="T10" fmla="*/ 2147483647 w 65"/>
                <a:gd name="T11" fmla="*/ 0 h 97"/>
                <a:gd name="T12" fmla="*/ 2147483647 w 65"/>
                <a:gd name="T13" fmla="*/ 2147483647 h 97"/>
                <a:gd name="T14" fmla="*/ 2147483647 w 65"/>
                <a:gd name="T15" fmla="*/ 2147483647 h 97"/>
                <a:gd name="T16" fmla="*/ 2147483647 w 65"/>
                <a:gd name="T17" fmla="*/ 2147483647 h 97"/>
                <a:gd name="T18" fmla="*/ 2147483647 w 65"/>
                <a:gd name="T19" fmla="*/ 2147483647 h 97"/>
                <a:gd name="T20" fmla="*/ 2147483647 w 65"/>
                <a:gd name="T21" fmla="*/ 2147483647 h 97"/>
                <a:gd name="T22" fmla="*/ 2147483647 w 65"/>
                <a:gd name="T23" fmla="*/ 2147483647 h 97"/>
                <a:gd name="T24" fmla="*/ 2147483647 w 65"/>
                <a:gd name="T25" fmla="*/ 2147483647 h 97"/>
                <a:gd name="T26" fmla="*/ 0 w 65"/>
                <a:gd name="T27" fmla="*/ 2147483647 h 97"/>
                <a:gd name="T28" fmla="*/ 0 w 65"/>
                <a:gd name="T29" fmla="*/ 2147483647 h 97"/>
                <a:gd name="T30" fmla="*/ 2147483647 w 65"/>
                <a:gd name="T31" fmla="*/ 0 h 9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5"/>
                <a:gd name="T49" fmla="*/ 0 h 97"/>
                <a:gd name="T50" fmla="*/ 65 w 65"/>
                <a:gd name="T51" fmla="*/ 97 h 9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5" h="97">
                  <a:moveTo>
                    <a:pt x="41" y="14"/>
                  </a:moveTo>
                  <a:lnTo>
                    <a:pt x="7" y="62"/>
                  </a:lnTo>
                  <a:lnTo>
                    <a:pt x="41" y="62"/>
                  </a:lnTo>
                  <a:lnTo>
                    <a:pt x="41" y="14"/>
                  </a:lnTo>
                  <a:close/>
                  <a:moveTo>
                    <a:pt x="44" y="0"/>
                  </a:moveTo>
                  <a:lnTo>
                    <a:pt x="51" y="0"/>
                  </a:lnTo>
                  <a:lnTo>
                    <a:pt x="51" y="62"/>
                  </a:lnTo>
                  <a:lnTo>
                    <a:pt x="65" y="62"/>
                  </a:lnTo>
                  <a:lnTo>
                    <a:pt x="65" y="73"/>
                  </a:lnTo>
                  <a:lnTo>
                    <a:pt x="51" y="73"/>
                  </a:lnTo>
                  <a:lnTo>
                    <a:pt x="51" y="97"/>
                  </a:lnTo>
                  <a:lnTo>
                    <a:pt x="41" y="97"/>
                  </a:lnTo>
                  <a:lnTo>
                    <a:pt x="41" y="73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26" name="Freeform 232"/>
            <p:cNvSpPr>
              <a:spLocks noEditPoints="1"/>
            </p:cNvSpPr>
            <p:nvPr/>
          </p:nvSpPr>
          <p:spPr bwMode="auto">
            <a:xfrm>
              <a:off x="3914775" y="5662079"/>
              <a:ext cx="49213" cy="77788"/>
            </a:xfrm>
            <a:custGeom>
              <a:avLst/>
              <a:gdLst>
                <a:gd name="T0" fmla="*/ 2147483647 w 61"/>
                <a:gd name="T1" fmla="*/ 2147483647 h 99"/>
                <a:gd name="T2" fmla="*/ 2147483647 w 61"/>
                <a:gd name="T3" fmla="*/ 2147483647 h 99"/>
                <a:gd name="T4" fmla="*/ 2147483647 w 61"/>
                <a:gd name="T5" fmla="*/ 2147483647 h 99"/>
                <a:gd name="T6" fmla="*/ 2147483647 w 61"/>
                <a:gd name="T7" fmla="*/ 2147483647 h 99"/>
                <a:gd name="T8" fmla="*/ 2147483647 w 61"/>
                <a:gd name="T9" fmla="*/ 2147483647 h 99"/>
                <a:gd name="T10" fmla="*/ 2147483647 w 61"/>
                <a:gd name="T11" fmla="*/ 2147483647 h 99"/>
                <a:gd name="T12" fmla="*/ 2147483647 w 61"/>
                <a:gd name="T13" fmla="*/ 2147483647 h 99"/>
                <a:gd name="T14" fmla="*/ 2147483647 w 61"/>
                <a:gd name="T15" fmla="*/ 2147483647 h 99"/>
                <a:gd name="T16" fmla="*/ 2147483647 w 61"/>
                <a:gd name="T17" fmla="*/ 2147483647 h 99"/>
                <a:gd name="T18" fmla="*/ 2147483647 w 61"/>
                <a:gd name="T19" fmla="*/ 2147483647 h 99"/>
                <a:gd name="T20" fmla="*/ 2147483647 w 61"/>
                <a:gd name="T21" fmla="*/ 2147483647 h 99"/>
                <a:gd name="T22" fmla="*/ 2147483647 w 61"/>
                <a:gd name="T23" fmla="*/ 2147483647 h 99"/>
                <a:gd name="T24" fmla="*/ 2147483647 w 61"/>
                <a:gd name="T25" fmla="*/ 2147483647 h 99"/>
                <a:gd name="T26" fmla="*/ 2147483647 w 61"/>
                <a:gd name="T27" fmla="*/ 2147483647 h 99"/>
                <a:gd name="T28" fmla="*/ 2147483647 w 61"/>
                <a:gd name="T29" fmla="*/ 2147483647 h 99"/>
                <a:gd name="T30" fmla="*/ 2147483647 w 61"/>
                <a:gd name="T31" fmla="*/ 2147483647 h 99"/>
                <a:gd name="T32" fmla="*/ 2147483647 w 61"/>
                <a:gd name="T33" fmla="*/ 2147483647 h 99"/>
                <a:gd name="T34" fmla="*/ 2147483647 w 61"/>
                <a:gd name="T35" fmla="*/ 2147483647 h 99"/>
                <a:gd name="T36" fmla="*/ 2147483647 w 61"/>
                <a:gd name="T37" fmla="*/ 2147483647 h 99"/>
                <a:gd name="T38" fmla="*/ 2147483647 w 61"/>
                <a:gd name="T39" fmla="*/ 2147483647 h 99"/>
                <a:gd name="T40" fmla="*/ 2147483647 w 61"/>
                <a:gd name="T41" fmla="*/ 2147483647 h 99"/>
                <a:gd name="T42" fmla="*/ 2147483647 w 61"/>
                <a:gd name="T43" fmla="*/ 0 h 99"/>
                <a:gd name="T44" fmla="*/ 2147483647 w 61"/>
                <a:gd name="T45" fmla="*/ 0 h 99"/>
                <a:gd name="T46" fmla="*/ 2147483647 w 61"/>
                <a:gd name="T47" fmla="*/ 2147483647 h 99"/>
                <a:gd name="T48" fmla="*/ 2147483647 w 61"/>
                <a:gd name="T49" fmla="*/ 2147483647 h 99"/>
                <a:gd name="T50" fmla="*/ 2147483647 w 61"/>
                <a:gd name="T51" fmla="*/ 2147483647 h 99"/>
                <a:gd name="T52" fmla="*/ 2147483647 w 61"/>
                <a:gd name="T53" fmla="*/ 2147483647 h 99"/>
                <a:gd name="T54" fmla="*/ 2147483647 w 61"/>
                <a:gd name="T55" fmla="*/ 2147483647 h 99"/>
                <a:gd name="T56" fmla="*/ 2147483647 w 61"/>
                <a:gd name="T57" fmla="*/ 2147483647 h 99"/>
                <a:gd name="T58" fmla="*/ 2147483647 w 61"/>
                <a:gd name="T59" fmla="*/ 2147483647 h 99"/>
                <a:gd name="T60" fmla="*/ 2147483647 w 61"/>
                <a:gd name="T61" fmla="*/ 2147483647 h 99"/>
                <a:gd name="T62" fmla="*/ 2147483647 w 61"/>
                <a:gd name="T63" fmla="*/ 2147483647 h 99"/>
                <a:gd name="T64" fmla="*/ 2147483647 w 61"/>
                <a:gd name="T65" fmla="*/ 2147483647 h 99"/>
                <a:gd name="T66" fmla="*/ 2147483647 w 61"/>
                <a:gd name="T67" fmla="*/ 2147483647 h 99"/>
                <a:gd name="T68" fmla="*/ 2147483647 w 61"/>
                <a:gd name="T69" fmla="*/ 2147483647 h 99"/>
                <a:gd name="T70" fmla="*/ 2147483647 w 61"/>
                <a:gd name="T71" fmla="*/ 2147483647 h 99"/>
                <a:gd name="T72" fmla="*/ 2147483647 w 61"/>
                <a:gd name="T73" fmla="*/ 2147483647 h 99"/>
                <a:gd name="T74" fmla="*/ 2147483647 w 61"/>
                <a:gd name="T75" fmla="*/ 2147483647 h 99"/>
                <a:gd name="T76" fmla="*/ 2147483647 w 61"/>
                <a:gd name="T77" fmla="*/ 2147483647 h 99"/>
                <a:gd name="T78" fmla="*/ 0 w 61"/>
                <a:gd name="T79" fmla="*/ 2147483647 h 99"/>
                <a:gd name="T80" fmla="*/ 2147483647 w 61"/>
                <a:gd name="T81" fmla="*/ 2147483647 h 99"/>
                <a:gd name="T82" fmla="*/ 2147483647 w 61"/>
                <a:gd name="T83" fmla="*/ 2147483647 h 99"/>
                <a:gd name="T84" fmla="*/ 2147483647 w 61"/>
                <a:gd name="T85" fmla="*/ 2147483647 h 99"/>
                <a:gd name="T86" fmla="*/ 2147483647 w 61"/>
                <a:gd name="T87" fmla="*/ 2147483647 h 99"/>
                <a:gd name="T88" fmla="*/ 2147483647 w 61"/>
                <a:gd name="T89" fmla="*/ 2147483647 h 99"/>
                <a:gd name="T90" fmla="*/ 2147483647 w 61"/>
                <a:gd name="T91" fmla="*/ 2147483647 h 99"/>
                <a:gd name="T92" fmla="*/ 2147483647 w 61"/>
                <a:gd name="T93" fmla="*/ 0 h 9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1"/>
                <a:gd name="T142" fmla="*/ 0 h 99"/>
                <a:gd name="T143" fmla="*/ 61 w 61"/>
                <a:gd name="T144" fmla="*/ 99 h 9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1" h="99">
                  <a:moveTo>
                    <a:pt x="27" y="5"/>
                  </a:moveTo>
                  <a:lnTo>
                    <a:pt x="20" y="1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5" y="40"/>
                  </a:lnTo>
                  <a:lnTo>
                    <a:pt x="13" y="51"/>
                  </a:lnTo>
                  <a:lnTo>
                    <a:pt x="15" y="70"/>
                  </a:lnTo>
                  <a:lnTo>
                    <a:pt x="21" y="88"/>
                  </a:lnTo>
                  <a:lnTo>
                    <a:pt x="27" y="94"/>
                  </a:lnTo>
                  <a:lnTo>
                    <a:pt x="35" y="94"/>
                  </a:lnTo>
                  <a:lnTo>
                    <a:pt x="41" y="88"/>
                  </a:lnTo>
                  <a:lnTo>
                    <a:pt x="43" y="85"/>
                  </a:lnTo>
                  <a:lnTo>
                    <a:pt x="44" y="80"/>
                  </a:lnTo>
                  <a:lnTo>
                    <a:pt x="48" y="65"/>
                  </a:lnTo>
                  <a:lnTo>
                    <a:pt x="48" y="31"/>
                  </a:lnTo>
                  <a:lnTo>
                    <a:pt x="44" y="19"/>
                  </a:lnTo>
                  <a:lnTo>
                    <a:pt x="41" y="9"/>
                  </a:lnTo>
                  <a:lnTo>
                    <a:pt x="38" y="6"/>
                  </a:lnTo>
                  <a:lnTo>
                    <a:pt x="37" y="6"/>
                  </a:lnTo>
                  <a:lnTo>
                    <a:pt x="34" y="5"/>
                  </a:lnTo>
                  <a:lnTo>
                    <a:pt x="27" y="5"/>
                  </a:lnTo>
                  <a:close/>
                  <a:moveTo>
                    <a:pt x="27" y="0"/>
                  </a:moveTo>
                  <a:lnTo>
                    <a:pt x="37" y="0"/>
                  </a:lnTo>
                  <a:lnTo>
                    <a:pt x="46" y="6"/>
                  </a:lnTo>
                  <a:lnTo>
                    <a:pt x="51" y="11"/>
                  </a:lnTo>
                  <a:lnTo>
                    <a:pt x="60" y="28"/>
                  </a:lnTo>
                  <a:lnTo>
                    <a:pt x="61" y="48"/>
                  </a:lnTo>
                  <a:lnTo>
                    <a:pt x="61" y="63"/>
                  </a:lnTo>
                  <a:lnTo>
                    <a:pt x="57" y="77"/>
                  </a:lnTo>
                  <a:lnTo>
                    <a:pt x="54" y="84"/>
                  </a:lnTo>
                  <a:lnTo>
                    <a:pt x="49" y="90"/>
                  </a:lnTo>
                  <a:lnTo>
                    <a:pt x="44" y="94"/>
                  </a:lnTo>
                  <a:lnTo>
                    <a:pt x="38" y="97"/>
                  </a:lnTo>
                  <a:lnTo>
                    <a:pt x="31" y="99"/>
                  </a:lnTo>
                  <a:lnTo>
                    <a:pt x="24" y="97"/>
                  </a:lnTo>
                  <a:lnTo>
                    <a:pt x="18" y="94"/>
                  </a:lnTo>
                  <a:lnTo>
                    <a:pt x="12" y="90"/>
                  </a:lnTo>
                  <a:lnTo>
                    <a:pt x="7" y="84"/>
                  </a:lnTo>
                  <a:lnTo>
                    <a:pt x="3" y="68"/>
                  </a:lnTo>
                  <a:lnTo>
                    <a:pt x="0" y="49"/>
                  </a:lnTo>
                  <a:lnTo>
                    <a:pt x="1" y="36"/>
                  </a:lnTo>
                  <a:lnTo>
                    <a:pt x="6" y="22"/>
                  </a:lnTo>
                  <a:lnTo>
                    <a:pt x="9" y="15"/>
                  </a:lnTo>
                  <a:lnTo>
                    <a:pt x="13" y="9"/>
                  </a:lnTo>
                  <a:lnTo>
                    <a:pt x="18" y="5"/>
                  </a:lnTo>
                  <a:lnTo>
                    <a:pt x="23" y="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27" name="Freeform 233"/>
            <p:cNvSpPr>
              <a:spLocks/>
            </p:cNvSpPr>
            <p:nvPr/>
          </p:nvSpPr>
          <p:spPr bwMode="auto">
            <a:xfrm>
              <a:off x="3975100" y="5728754"/>
              <a:ext cx="12700" cy="11113"/>
            </a:xfrm>
            <a:custGeom>
              <a:avLst/>
              <a:gdLst>
                <a:gd name="T0" fmla="*/ 2147483647 w 15"/>
                <a:gd name="T1" fmla="*/ 0 h 15"/>
                <a:gd name="T2" fmla="*/ 2147483647 w 15"/>
                <a:gd name="T3" fmla="*/ 0 h 15"/>
                <a:gd name="T4" fmla="*/ 2147483647 w 15"/>
                <a:gd name="T5" fmla="*/ 2147483647 h 15"/>
                <a:gd name="T6" fmla="*/ 2147483647 w 15"/>
                <a:gd name="T7" fmla="*/ 2147483647 h 15"/>
                <a:gd name="T8" fmla="*/ 2147483647 w 15"/>
                <a:gd name="T9" fmla="*/ 2147483647 h 15"/>
                <a:gd name="T10" fmla="*/ 2147483647 w 15"/>
                <a:gd name="T11" fmla="*/ 2147483647 h 15"/>
                <a:gd name="T12" fmla="*/ 2147483647 w 15"/>
                <a:gd name="T13" fmla="*/ 2147483647 h 15"/>
                <a:gd name="T14" fmla="*/ 2147483647 w 15"/>
                <a:gd name="T15" fmla="*/ 2147483647 h 15"/>
                <a:gd name="T16" fmla="*/ 2147483647 w 15"/>
                <a:gd name="T17" fmla="*/ 2147483647 h 15"/>
                <a:gd name="T18" fmla="*/ 0 w 15"/>
                <a:gd name="T19" fmla="*/ 2147483647 h 15"/>
                <a:gd name="T20" fmla="*/ 0 w 15"/>
                <a:gd name="T21" fmla="*/ 2147483647 h 15"/>
                <a:gd name="T22" fmla="*/ 2147483647 w 15"/>
                <a:gd name="T23" fmla="*/ 2147483647 h 15"/>
                <a:gd name="T24" fmla="*/ 2147483647 w 15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5"/>
                <a:gd name="T41" fmla="*/ 15 w 15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5">
                  <a:moveTo>
                    <a:pt x="5" y="0"/>
                  </a:moveTo>
                  <a:lnTo>
                    <a:pt x="8" y="0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14" y="13"/>
                  </a:lnTo>
                  <a:lnTo>
                    <a:pt x="11" y="15"/>
                  </a:lnTo>
                  <a:lnTo>
                    <a:pt x="5" y="15"/>
                  </a:lnTo>
                  <a:lnTo>
                    <a:pt x="3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28" name="Freeform 234"/>
            <p:cNvSpPr>
              <a:spLocks noEditPoints="1"/>
            </p:cNvSpPr>
            <p:nvPr/>
          </p:nvSpPr>
          <p:spPr bwMode="auto">
            <a:xfrm>
              <a:off x="3998913" y="5662079"/>
              <a:ext cx="50800" cy="77788"/>
            </a:xfrm>
            <a:custGeom>
              <a:avLst/>
              <a:gdLst>
                <a:gd name="T0" fmla="*/ 2147483647 w 64"/>
                <a:gd name="T1" fmla="*/ 2147483647 h 97"/>
                <a:gd name="T2" fmla="*/ 2147483647 w 64"/>
                <a:gd name="T3" fmla="*/ 2147483647 h 97"/>
                <a:gd name="T4" fmla="*/ 2147483647 w 64"/>
                <a:gd name="T5" fmla="*/ 2147483647 h 97"/>
                <a:gd name="T6" fmla="*/ 2147483647 w 64"/>
                <a:gd name="T7" fmla="*/ 2147483647 h 97"/>
                <a:gd name="T8" fmla="*/ 2147483647 w 64"/>
                <a:gd name="T9" fmla="*/ 0 h 97"/>
                <a:gd name="T10" fmla="*/ 2147483647 w 64"/>
                <a:gd name="T11" fmla="*/ 0 h 97"/>
                <a:gd name="T12" fmla="*/ 2147483647 w 64"/>
                <a:gd name="T13" fmla="*/ 2147483647 h 97"/>
                <a:gd name="T14" fmla="*/ 2147483647 w 64"/>
                <a:gd name="T15" fmla="*/ 2147483647 h 97"/>
                <a:gd name="T16" fmla="*/ 2147483647 w 64"/>
                <a:gd name="T17" fmla="*/ 2147483647 h 97"/>
                <a:gd name="T18" fmla="*/ 2147483647 w 64"/>
                <a:gd name="T19" fmla="*/ 2147483647 h 97"/>
                <a:gd name="T20" fmla="*/ 2147483647 w 64"/>
                <a:gd name="T21" fmla="*/ 2147483647 h 97"/>
                <a:gd name="T22" fmla="*/ 2147483647 w 64"/>
                <a:gd name="T23" fmla="*/ 2147483647 h 97"/>
                <a:gd name="T24" fmla="*/ 2147483647 w 64"/>
                <a:gd name="T25" fmla="*/ 2147483647 h 97"/>
                <a:gd name="T26" fmla="*/ 0 w 64"/>
                <a:gd name="T27" fmla="*/ 2147483647 h 97"/>
                <a:gd name="T28" fmla="*/ 0 w 64"/>
                <a:gd name="T29" fmla="*/ 2147483647 h 97"/>
                <a:gd name="T30" fmla="*/ 2147483647 w 64"/>
                <a:gd name="T31" fmla="*/ 0 h 9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4"/>
                <a:gd name="T49" fmla="*/ 0 h 97"/>
                <a:gd name="T50" fmla="*/ 64 w 64"/>
                <a:gd name="T51" fmla="*/ 97 h 9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4" h="97">
                  <a:moveTo>
                    <a:pt x="41" y="14"/>
                  </a:moveTo>
                  <a:lnTo>
                    <a:pt x="6" y="62"/>
                  </a:lnTo>
                  <a:lnTo>
                    <a:pt x="41" y="62"/>
                  </a:lnTo>
                  <a:lnTo>
                    <a:pt x="41" y="14"/>
                  </a:lnTo>
                  <a:close/>
                  <a:moveTo>
                    <a:pt x="44" y="0"/>
                  </a:moveTo>
                  <a:lnTo>
                    <a:pt x="51" y="0"/>
                  </a:lnTo>
                  <a:lnTo>
                    <a:pt x="51" y="62"/>
                  </a:lnTo>
                  <a:lnTo>
                    <a:pt x="64" y="62"/>
                  </a:lnTo>
                  <a:lnTo>
                    <a:pt x="64" y="73"/>
                  </a:lnTo>
                  <a:lnTo>
                    <a:pt x="51" y="73"/>
                  </a:lnTo>
                  <a:lnTo>
                    <a:pt x="51" y="97"/>
                  </a:lnTo>
                  <a:lnTo>
                    <a:pt x="41" y="97"/>
                  </a:lnTo>
                  <a:lnTo>
                    <a:pt x="41" y="73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29" name="Freeform 235"/>
            <p:cNvSpPr>
              <a:spLocks/>
            </p:cNvSpPr>
            <p:nvPr/>
          </p:nvSpPr>
          <p:spPr bwMode="auto">
            <a:xfrm>
              <a:off x="4057650" y="5662079"/>
              <a:ext cx="44450" cy="77788"/>
            </a:xfrm>
            <a:custGeom>
              <a:avLst/>
              <a:gdLst>
                <a:gd name="T0" fmla="*/ 2147483647 w 55"/>
                <a:gd name="T1" fmla="*/ 0 h 99"/>
                <a:gd name="T2" fmla="*/ 2147483647 w 55"/>
                <a:gd name="T3" fmla="*/ 0 h 99"/>
                <a:gd name="T4" fmla="*/ 2147483647 w 55"/>
                <a:gd name="T5" fmla="*/ 2147483647 h 99"/>
                <a:gd name="T6" fmla="*/ 2147483647 w 55"/>
                <a:gd name="T7" fmla="*/ 2147483647 h 99"/>
                <a:gd name="T8" fmla="*/ 2147483647 w 55"/>
                <a:gd name="T9" fmla="*/ 2147483647 h 99"/>
                <a:gd name="T10" fmla="*/ 2147483647 w 55"/>
                <a:gd name="T11" fmla="*/ 2147483647 h 99"/>
                <a:gd name="T12" fmla="*/ 2147483647 w 55"/>
                <a:gd name="T13" fmla="*/ 2147483647 h 99"/>
                <a:gd name="T14" fmla="*/ 2147483647 w 55"/>
                <a:gd name="T15" fmla="*/ 2147483647 h 99"/>
                <a:gd name="T16" fmla="*/ 2147483647 w 55"/>
                <a:gd name="T17" fmla="*/ 2147483647 h 99"/>
                <a:gd name="T18" fmla="*/ 2147483647 w 55"/>
                <a:gd name="T19" fmla="*/ 2147483647 h 99"/>
                <a:gd name="T20" fmla="*/ 2147483647 w 55"/>
                <a:gd name="T21" fmla="*/ 2147483647 h 99"/>
                <a:gd name="T22" fmla="*/ 2147483647 w 55"/>
                <a:gd name="T23" fmla="*/ 2147483647 h 99"/>
                <a:gd name="T24" fmla="*/ 2147483647 w 55"/>
                <a:gd name="T25" fmla="*/ 2147483647 h 99"/>
                <a:gd name="T26" fmla="*/ 2147483647 w 55"/>
                <a:gd name="T27" fmla="*/ 2147483647 h 99"/>
                <a:gd name="T28" fmla="*/ 2147483647 w 55"/>
                <a:gd name="T29" fmla="*/ 2147483647 h 99"/>
                <a:gd name="T30" fmla="*/ 2147483647 w 55"/>
                <a:gd name="T31" fmla="*/ 2147483647 h 99"/>
                <a:gd name="T32" fmla="*/ 2147483647 w 55"/>
                <a:gd name="T33" fmla="*/ 2147483647 h 99"/>
                <a:gd name="T34" fmla="*/ 2147483647 w 55"/>
                <a:gd name="T35" fmla="*/ 2147483647 h 99"/>
                <a:gd name="T36" fmla="*/ 2147483647 w 55"/>
                <a:gd name="T37" fmla="*/ 2147483647 h 99"/>
                <a:gd name="T38" fmla="*/ 2147483647 w 55"/>
                <a:gd name="T39" fmla="*/ 2147483647 h 99"/>
                <a:gd name="T40" fmla="*/ 2147483647 w 55"/>
                <a:gd name="T41" fmla="*/ 2147483647 h 99"/>
                <a:gd name="T42" fmla="*/ 2147483647 w 55"/>
                <a:gd name="T43" fmla="*/ 2147483647 h 99"/>
                <a:gd name="T44" fmla="*/ 0 w 55"/>
                <a:gd name="T45" fmla="*/ 2147483647 h 99"/>
                <a:gd name="T46" fmla="*/ 2147483647 w 55"/>
                <a:gd name="T47" fmla="*/ 2147483647 h 99"/>
                <a:gd name="T48" fmla="*/ 2147483647 w 55"/>
                <a:gd name="T49" fmla="*/ 2147483647 h 99"/>
                <a:gd name="T50" fmla="*/ 2147483647 w 55"/>
                <a:gd name="T51" fmla="*/ 2147483647 h 99"/>
                <a:gd name="T52" fmla="*/ 2147483647 w 55"/>
                <a:gd name="T53" fmla="*/ 2147483647 h 99"/>
                <a:gd name="T54" fmla="*/ 2147483647 w 55"/>
                <a:gd name="T55" fmla="*/ 2147483647 h 99"/>
                <a:gd name="T56" fmla="*/ 2147483647 w 55"/>
                <a:gd name="T57" fmla="*/ 2147483647 h 99"/>
                <a:gd name="T58" fmla="*/ 2147483647 w 55"/>
                <a:gd name="T59" fmla="*/ 2147483647 h 99"/>
                <a:gd name="T60" fmla="*/ 2147483647 w 55"/>
                <a:gd name="T61" fmla="*/ 2147483647 h 99"/>
                <a:gd name="T62" fmla="*/ 2147483647 w 55"/>
                <a:gd name="T63" fmla="*/ 2147483647 h 99"/>
                <a:gd name="T64" fmla="*/ 2147483647 w 55"/>
                <a:gd name="T65" fmla="*/ 2147483647 h 99"/>
                <a:gd name="T66" fmla="*/ 2147483647 w 55"/>
                <a:gd name="T67" fmla="*/ 2147483647 h 99"/>
                <a:gd name="T68" fmla="*/ 2147483647 w 55"/>
                <a:gd name="T69" fmla="*/ 2147483647 h 99"/>
                <a:gd name="T70" fmla="*/ 2147483647 w 55"/>
                <a:gd name="T71" fmla="*/ 2147483647 h 99"/>
                <a:gd name="T72" fmla="*/ 2147483647 w 55"/>
                <a:gd name="T73" fmla="*/ 2147483647 h 99"/>
                <a:gd name="T74" fmla="*/ 2147483647 w 55"/>
                <a:gd name="T75" fmla="*/ 2147483647 h 99"/>
                <a:gd name="T76" fmla="*/ 2147483647 w 55"/>
                <a:gd name="T77" fmla="*/ 2147483647 h 99"/>
                <a:gd name="T78" fmla="*/ 2147483647 w 55"/>
                <a:gd name="T79" fmla="*/ 2147483647 h 99"/>
                <a:gd name="T80" fmla="*/ 2147483647 w 55"/>
                <a:gd name="T81" fmla="*/ 2147483647 h 99"/>
                <a:gd name="T82" fmla="*/ 2147483647 w 55"/>
                <a:gd name="T83" fmla="*/ 2147483647 h 99"/>
                <a:gd name="T84" fmla="*/ 2147483647 w 55"/>
                <a:gd name="T85" fmla="*/ 2147483647 h 99"/>
                <a:gd name="T86" fmla="*/ 2147483647 w 55"/>
                <a:gd name="T87" fmla="*/ 2147483647 h 99"/>
                <a:gd name="T88" fmla="*/ 2147483647 w 55"/>
                <a:gd name="T89" fmla="*/ 2147483647 h 99"/>
                <a:gd name="T90" fmla="*/ 2147483647 w 55"/>
                <a:gd name="T91" fmla="*/ 2147483647 h 99"/>
                <a:gd name="T92" fmla="*/ 2147483647 w 55"/>
                <a:gd name="T93" fmla="*/ 2147483647 h 99"/>
                <a:gd name="T94" fmla="*/ 2147483647 w 55"/>
                <a:gd name="T95" fmla="*/ 2147483647 h 99"/>
                <a:gd name="T96" fmla="*/ 2147483647 w 55"/>
                <a:gd name="T97" fmla="*/ 2147483647 h 99"/>
                <a:gd name="T98" fmla="*/ 2147483647 w 55"/>
                <a:gd name="T99" fmla="*/ 2147483647 h 99"/>
                <a:gd name="T100" fmla="*/ 2147483647 w 55"/>
                <a:gd name="T101" fmla="*/ 2147483647 h 99"/>
                <a:gd name="T102" fmla="*/ 2147483647 w 55"/>
                <a:gd name="T103" fmla="*/ 2147483647 h 99"/>
                <a:gd name="T104" fmla="*/ 2147483647 w 55"/>
                <a:gd name="T105" fmla="*/ 2147483647 h 99"/>
                <a:gd name="T106" fmla="*/ 2147483647 w 55"/>
                <a:gd name="T107" fmla="*/ 2147483647 h 99"/>
                <a:gd name="T108" fmla="*/ 2147483647 w 55"/>
                <a:gd name="T109" fmla="*/ 2147483647 h 99"/>
                <a:gd name="T110" fmla="*/ 2147483647 w 55"/>
                <a:gd name="T111" fmla="*/ 2147483647 h 99"/>
                <a:gd name="T112" fmla="*/ 2147483647 w 55"/>
                <a:gd name="T113" fmla="*/ 2147483647 h 99"/>
                <a:gd name="T114" fmla="*/ 2147483647 w 55"/>
                <a:gd name="T115" fmla="*/ 0 h 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5"/>
                <a:gd name="T175" fmla="*/ 0 h 99"/>
                <a:gd name="T176" fmla="*/ 55 w 55"/>
                <a:gd name="T177" fmla="*/ 99 h 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5" h="99">
                  <a:moveTo>
                    <a:pt x="21" y="0"/>
                  </a:moveTo>
                  <a:lnTo>
                    <a:pt x="35" y="0"/>
                  </a:lnTo>
                  <a:lnTo>
                    <a:pt x="41" y="3"/>
                  </a:lnTo>
                  <a:lnTo>
                    <a:pt x="46" y="8"/>
                  </a:lnTo>
                  <a:lnTo>
                    <a:pt x="49" y="12"/>
                  </a:lnTo>
                  <a:lnTo>
                    <a:pt x="51" y="19"/>
                  </a:lnTo>
                  <a:lnTo>
                    <a:pt x="49" y="25"/>
                  </a:lnTo>
                  <a:lnTo>
                    <a:pt x="46" y="29"/>
                  </a:lnTo>
                  <a:lnTo>
                    <a:pt x="43" y="36"/>
                  </a:lnTo>
                  <a:lnTo>
                    <a:pt x="37" y="40"/>
                  </a:lnTo>
                  <a:lnTo>
                    <a:pt x="43" y="43"/>
                  </a:lnTo>
                  <a:lnTo>
                    <a:pt x="47" y="46"/>
                  </a:lnTo>
                  <a:lnTo>
                    <a:pt x="51" y="51"/>
                  </a:lnTo>
                  <a:lnTo>
                    <a:pt x="55" y="65"/>
                  </a:lnTo>
                  <a:lnTo>
                    <a:pt x="54" y="74"/>
                  </a:lnTo>
                  <a:lnTo>
                    <a:pt x="52" y="80"/>
                  </a:lnTo>
                  <a:lnTo>
                    <a:pt x="47" y="87"/>
                  </a:lnTo>
                  <a:lnTo>
                    <a:pt x="34" y="96"/>
                  </a:lnTo>
                  <a:lnTo>
                    <a:pt x="17" y="99"/>
                  </a:lnTo>
                  <a:lnTo>
                    <a:pt x="12" y="99"/>
                  </a:lnTo>
                  <a:lnTo>
                    <a:pt x="7" y="97"/>
                  </a:lnTo>
                  <a:lnTo>
                    <a:pt x="1" y="94"/>
                  </a:lnTo>
                  <a:lnTo>
                    <a:pt x="0" y="91"/>
                  </a:lnTo>
                  <a:lnTo>
                    <a:pt x="4" y="87"/>
                  </a:lnTo>
                  <a:lnTo>
                    <a:pt x="9" y="87"/>
                  </a:lnTo>
                  <a:lnTo>
                    <a:pt x="21" y="93"/>
                  </a:lnTo>
                  <a:lnTo>
                    <a:pt x="30" y="93"/>
                  </a:lnTo>
                  <a:lnTo>
                    <a:pt x="40" y="87"/>
                  </a:lnTo>
                  <a:lnTo>
                    <a:pt x="41" y="84"/>
                  </a:lnTo>
                  <a:lnTo>
                    <a:pt x="44" y="79"/>
                  </a:lnTo>
                  <a:lnTo>
                    <a:pt x="44" y="68"/>
                  </a:lnTo>
                  <a:lnTo>
                    <a:pt x="41" y="63"/>
                  </a:lnTo>
                  <a:lnTo>
                    <a:pt x="38" y="57"/>
                  </a:lnTo>
                  <a:lnTo>
                    <a:pt x="34" y="54"/>
                  </a:lnTo>
                  <a:lnTo>
                    <a:pt x="24" y="51"/>
                  </a:lnTo>
                  <a:lnTo>
                    <a:pt x="18" y="49"/>
                  </a:lnTo>
                  <a:lnTo>
                    <a:pt x="17" y="49"/>
                  </a:lnTo>
                  <a:lnTo>
                    <a:pt x="17" y="48"/>
                  </a:lnTo>
                  <a:lnTo>
                    <a:pt x="21" y="46"/>
                  </a:lnTo>
                  <a:lnTo>
                    <a:pt x="30" y="42"/>
                  </a:lnTo>
                  <a:lnTo>
                    <a:pt x="34" y="39"/>
                  </a:lnTo>
                  <a:lnTo>
                    <a:pt x="35" y="36"/>
                  </a:lnTo>
                  <a:lnTo>
                    <a:pt x="38" y="31"/>
                  </a:lnTo>
                  <a:lnTo>
                    <a:pt x="38" y="22"/>
                  </a:lnTo>
                  <a:lnTo>
                    <a:pt x="37" y="17"/>
                  </a:lnTo>
                  <a:lnTo>
                    <a:pt x="30" y="11"/>
                  </a:lnTo>
                  <a:lnTo>
                    <a:pt x="27" y="9"/>
                  </a:lnTo>
                  <a:lnTo>
                    <a:pt x="23" y="9"/>
                  </a:lnTo>
                  <a:lnTo>
                    <a:pt x="17" y="11"/>
                  </a:lnTo>
                  <a:lnTo>
                    <a:pt x="12" y="12"/>
                  </a:lnTo>
                  <a:lnTo>
                    <a:pt x="7" y="15"/>
                  </a:lnTo>
                  <a:lnTo>
                    <a:pt x="4" y="22"/>
                  </a:lnTo>
                  <a:lnTo>
                    <a:pt x="1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2" y="5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30" name="Freeform 236"/>
            <p:cNvSpPr>
              <a:spLocks/>
            </p:cNvSpPr>
            <p:nvPr/>
          </p:nvSpPr>
          <p:spPr bwMode="auto">
            <a:xfrm>
              <a:off x="4116388" y="5663667"/>
              <a:ext cx="44450" cy="76200"/>
            </a:xfrm>
            <a:custGeom>
              <a:avLst/>
              <a:gdLst>
                <a:gd name="T0" fmla="*/ 2147483647 w 55"/>
                <a:gd name="T1" fmla="*/ 0 h 98"/>
                <a:gd name="T2" fmla="*/ 2147483647 w 55"/>
                <a:gd name="T3" fmla="*/ 0 h 98"/>
                <a:gd name="T4" fmla="*/ 2147483647 w 55"/>
                <a:gd name="T5" fmla="*/ 2147483647 h 98"/>
                <a:gd name="T6" fmla="*/ 2147483647 w 55"/>
                <a:gd name="T7" fmla="*/ 2147483647 h 98"/>
                <a:gd name="T8" fmla="*/ 2147483647 w 55"/>
                <a:gd name="T9" fmla="*/ 2147483647 h 98"/>
                <a:gd name="T10" fmla="*/ 2147483647 w 55"/>
                <a:gd name="T11" fmla="*/ 2147483647 h 98"/>
                <a:gd name="T12" fmla="*/ 2147483647 w 55"/>
                <a:gd name="T13" fmla="*/ 2147483647 h 98"/>
                <a:gd name="T14" fmla="*/ 2147483647 w 55"/>
                <a:gd name="T15" fmla="*/ 2147483647 h 98"/>
                <a:gd name="T16" fmla="*/ 2147483647 w 55"/>
                <a:gd name="T17" fmla="*/ 2147483647 h 98"/>
                <a:gd name="T18" fmla="*/ 2147483647 w 55"/>
                <a:gd name="T19" fmla="*/ 2147483647 h 98"/>
                <a:gd name="T20" fmla="*/ 2147483647 w 55"/>
                <a:gd name="T21" fmla="*/ 2147483647 h 98"/>
                <a:gd name="T22" fmla="*/ 2147483647 w 55"/>
                <a:gd name="T23" fmla="*/ 2147483647 h 98"/>
                <a:gd name="T24" fmla="*/ 2147483647 w 55"/>
                <a:gd name="T25" fmla="*/ 2147483647 h 98"/>
                <a:gd name="T26" fmla="*/ 2147483647 w 55"/>
                <a:gd name="T27" fmla="*/ 2147483647 h 98"/>
                <a:gd name="T28" fmla="*/ 2147483647 w 55"/>
                <a:gd name="T29" fmla="*/ 2147483647 h 98"/>
                <a:gd name="T30" fmla="*/ 2147483647 w 55"/>
                <a:gd name="T31" fmla="*/ 2147483647 h 98"/>
                <a:gd name="T32" fmla="*/ 2147483647 w 55"/>
                <a:gd name="T33" fmla="*/ 2147483647 h 98"/>
                <a:gd name="T34" fmla="*/ 2147483647 w 55"/>
                <a:gd name="T35" fmla="*/ 2147483647 h 98"/>
                <a:gd name="T36" fmla="*/ 2147483647 w 55"/>
                <a:gd name="T37" fmla="*/ 2147483647 h 98"/>
                <a:gd name="T38" fmla="*/ 2147483647 w 55"/>
                <a:gd name="T39" fmla="*/ 2147483647 h 98"/>
                <a:gd name="T40" fmla="*/ 0 w 55"/>
                <a:gd name="T41" fmla="*/ 2147483647 h 98"/>
                <a:gd name="T42" fmla="*/ 0 w 55"/>
                <a:gd name="T43" fmla="*/ 2147483647 h 98"/>
                <a:gd name="T44" fmla="*/ 2147483647 w 55"/>
                <a:gd name="T45" fmla="*/ 2147483647 h 98"/>
                <a:gd name="T46" fmla="*/ 2147483647 w 55"/>
                <a:gd name="T47" fmla="*/ 2147483647 h 98"/>
                <a:gd name="T48" fmla="*/ 2147483647 w 55"/>
                <a:gd name="T49" fmla="*/ 2147483647 h 98"/>
                <a:gd name="T50" fmla="*/ 2147483647 w 55"/>
                <a:gd name="T51" fmla="*/ 2147483647 h 98"/>
                <a:gd name="T52" fmla="*/ 2147483647 w 55"/>
                <a:gd name="T53" fmla="*/ 2147483647 h 98"/>
                <a:gd name="T54" fmla="*/ 2147483647 w 55"/>
                <a:gd name="T55" fmla="*/ 2147483647 h 98"/>
                <a:gd name="T56" fmla="*/ 2147483647 w 55"/>
                <a:gd name="T57" fmla="*/ 2147483647 h 98"/>
                <a:gd name="T58" fmla="*/ 2147483647 w 55"/>
                <a:gd name="T59" fmla="*/ 2147483647 h 98"/>
                <a:gd name="T60" fmla="*/ 2147483647 w 55"/>
                <a:gd name="T61" fmla="*/ 2147483647 h 98"/>
                <a:gd name="T62" fmla="*/ 2147483647 w 55"/>
                <a:gd name="T63" fmla="*/ 2147483647 h 98"/>
                <a:gd name="T64" fmla="*/ 2147483647 w 55"/>
                <a:gd name="T65" fmla="*/ 2147483647 h 98"/>
                <a:gd name="T66" fmla="*/ 2147483647 w 55"/>
                <a:gd name="T67" fmla="*/ 2147483647 h 98"/>
                <a:gd name="T68" fmla="*/ 2147483647 w 55"/>
                <a:gd name="T69" fmla="*/ 2147483647 h 98"/>
                <a:gd name="T70" fmla="*/ 2147483647 w 55"/>
                <a:gd name="T71" fmla="*/ 2147483647 h 98"/>
                <a:gd name="T72" fmla="*/ 2147483647 w 55"/>
                <a:gd name="T73" fmla="*/ 2147483647 h 98"/>
                <a:gd name="T74" fmla="*/ 2147483647 w 55"/>
                <a:gd name="T75" fmla="*/ 0 h 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5"/>
                <a:gd name="T115" fmla="*/ 0 h 98"/>
                <a:gd name="T116" fmla="*/ 55 w 55"/>
                <a:gd name="T117" fmla="*/ 98 h 9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5" h="98">
                  <a:moveTo>
                    <a:pt x="21" y="0"/>
                  </a:moveTo>
                  <a:lnTo>
                    <a:pt x="55" y="0"/>
                  </a:lnTo>
                  <a:lnTo>
                    <a:pt x="49" y="13"/>
                  </a:lnTo>
                  <a:lnTo>
                    <a:pt x="21" y="13"/>
                  </a:lnTo>
                  <a:lnTo>
                    <a:pt x="15" y="25"/>
                  </a:lnTo>
                  <a:lnTo>
                    <a:pt x="32" y="30"/>
                  </a:lnTo>
                  <a:lnTo>
                    <a:pt x="45" y="39"/>
                  </a:lnTo>
                  <a:lnTo>
                    <a:pt x="49" y="44"/>
                  </a:lnTo>
                  <a:lnTo>
                    <a:pt x="51" y="50"/>
                  </a:lnTo>
                  <a:lnTo>
                    <a:pt x="54" y="56"/>
                  </a:lnTo>
                  <a:lnTo>
                    <a:pt x="54" y="62"/>
                  </a:lnTo>
                  <a:lnTo>
                    <a:pt x="52" y="69"/>
                  </a:lnTo>
                  <a:lnTo>
                    <a:pt x="51" y="76"/>
                  </a:lnTo>
                  <a:lnTo>
                    <a:pt x="48" y="83"/>
                  </a:lnTo>
                  <a:lnTo>
                    <a:pt x="38" y="92"/>
                  </a:lnTo>
                  <a:lnTo>
                    <a:pt x="32" y="95"/>
                  </a:lnTo>
                  <a:lnTo>
                    <a:pt x="17" y="98"/>
                  </a:lnTo>
                  <a:lnTo>
                    <a:pt x="11" y="98"/>
                  </a:lnTo>
                  <a:lnTo>
                    <a:pt x="6" y="96"/>
                  </a:lnTo>
                  <a:lnTo>
                    <a:pt x="3" y="95"/>
                  </a:lnTo>
                  <a:lnTo>
                    <a:pt x="0" y="89"/>
                  </a:lnTo>
                  <a:lnTo>
                    <a:pt x="0" y="87"/>
                  </a:lnTo>
                  <a:lnTo>
                    <a:pt x="3" y="84"/>
                  </a:lnTo>
                  <a:lnTo>
                    <a:pt x="9" y="84"/>
                  </a:lnTo>
                  <a:lnTo>
                    <a:pt x="11" y="86"/>
                  </a:lnTo>
                  <a:lnTo>
                    <a:pt x="20" y="90"/>
                  </a:lnTo>
                  <a:lnTo>
                    <a:pt x="29" y="90"/>
                  </a:lnTo>
                  <a:lnTo>
                    <a:pt x="38" y="84"/>
                  </a:lnTo>
                  <a:lnTo>
                    <a:pt x="45" y="75"/>
                  </a:lnTo>
                  <a:lnTo>
                    <a:pt x="45" y="64"/>
                  </a:lnTo>
                  <a:lnTo>
                    <a:pt x="42" y="58"/>
                  </a:lnTo>
                  <a:lnTo>
                    <a:pt x="35" y="48"/>
                  </a:lnTo>
                  <a:lnTo>
                    <a:pt x="31" y="44"/>
                  </a:lnTo>
                  <a:lnTo>
                    <a:pt x="25" y="41"/>
                  </a:lnTo>
                  <a:lnTo>
                    <a:pt x="18" y="39"/>
                  </a:lnTo>
                  <a:lnTo>
                    <a:pt x="11" y="38"/>
                  </a:lnTo>
                  <a:lnTo>
                    <a:pt x="3" y="3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31" name="Freeform 237"/>
            <p:cNvSpPr>
              <a:spLocks noEditPoints="1"/>
            </p:cNvSpPr>
            <p:nvPr/>
          </p:nvSpPr>
          <p:spPr bwMode="auto">
            <a:xfrm>
              <a:off x="4173538" y="5662079"/>
              <a:ext cx="47625" cy="77788"/>
            </a:xfrm>
            <a:custGeom>
              <a:avLst/>
              <a:gdLst>
                <a:gd name="T0" fmla="*/ 2147483647 w 60"/>
                <a:gd name="T1" fmla="*/ 2147483647 h 99"/>
                <a:gd name="T2" fmla="*/ 2147483647 w 60"/>
                <a:gd name="T3" fmla="*/ 2147483647 h 99"/>
                <a:gd name="T4" fmla="*/ 2147483647 w 60"/>
                <a:gd name="T5" fmla="*/ 2147483647 h 99"/>
                <a:gd name="T6" fmla="*/ 2147483647 w 60"/>
                <a:gd name="T7" fmla="*/ 2147483647 h 99"/>
                <a:gd name="T8" fmla="*/ 2147483647 w 60"/>
                <a:gd name="T9" fmla="*/ 2147483647 h 99"/>
                <a:gd name="T10" fmla="*/ 2147483647 w 60"/>
                <a:gd name="T11" fmla="*/ 2147483647 h 99"/>
                <a:gd name="T12" fmla="*/ 2147483647 w 60"/>
                <a:gd name="T13" fmla="*/ 2147483647 h 99"/>
                <a:gd name="T14" fmla="*/ 2147483647 w 60"/>
                <a:gd name="T15" fmla="*/ 2147483647 h 99"/>
                <a:gd name="T16" fmla="*/ 2147483647 w 60"/>
                <a:gd name="T17" fmla="*/ 2147483647 h 99"/>
                <a:gd name="T18" fmla="*/ 2147483647 w 60"/>
                <a:gd name="T19" fmla="*/ 2147483647 h 99"/>
                <a:gd name="T20" fmla="*/ 2147483647 w 60"/>
                <a:gd name="T21" fmla="*/ 2147483647 h 99"/>
                <a:gd name="T22" fmla="*/ 2147483647 w 60"/>
                <a:gd name="T23" fmla="*/ 2147483647 h 99"/>
                <a:gd name="T24" fmla="*/ 2147483647 w 60"/>
                <a:gd name="T25" fmla="*/ 2147483647 h 99"/>
                <a:gd name="T26" fmla="*/ 2147483647 w 60"/>
                <a:gd name="T27" fmla="*/ 2147483647 h 99"/>
                <a:gd name="T28" fmla="*/ 2147483647 w 60"/>
                <a:gd name="T29" fmla="*/ 2147483647 h 99"/>
                <a:gd name="T30" fmla="*/ 2147483647 w 60"/>
                <a:gd name="T31" fmla="*/ 2147483647 h 99"/>
                <a:gd name="T32" fmla="*/ 2147483647 w 60"/>
                <a:gd name="T33" fmla="*/ 2147483647 h 99"/>
                <a:gd name="T34" fmla="*/ 2147483647 w 60"/>
                <a:gd name="T35" fmla="*/ 2147483647 h 99"/>
                <a:gd name="T36" fmla="*/ 2147483647 w 60"/>
                <a:gd name="T37" fmla="*/ 2147483647 h 99"/>
                <a:gd name="T38" fmla="*/ 2147483647 w 60"/>
                <a:gd name="T39" fmla="*/ 2147483647 h 99"/>
                <a:gd name="T40" fmla="*/ 2147483647 w 60"/>
                <a:gd name="T41" fmla="*/ 2147483647 h 99"/>
                <a:gd name="T42" fmla="*/ 2147483647 w 60"/>
                <a:gd name="T43" fmla="*/ 2147483647 h 99"/>
                <a:gd name="T44" fmla="*/ 2147483647 w 60"/>
                <a:gd name="T45" fmla="*/ 2147483647 h 99"/>
                <a:gd name="T46" fmla="*/ 2147483647 w 60"/>
                <a:gd name="T47" fmla="*/ 2147483647 h 99"/>
                <a:gd name="T48" fmla="*/ 2147483647 w 60"/>
                <a:gd name="T49" fmla="*/ 0 h 99"/>
                <a:gd name="T50" fmla="*/ 2147483647 w 60"/>
                <a:gd name="T51" fmla="*/ 0 h 99"/>
                <a:gd name="T52" fmla="*/ 2147483647 w 60"/>
                <a:gd name="T53" fmla="*/ 2147483647 h 99"/>
                <a:gd name="T54" fmla="*/ 2147483647 w 60"/>
                <a:gd name="T55" fmla="*/ 2147483647 h 99"/>
                <a:gd name="T56" fmla="*/ 2147483647 w 60"/>
                <a:gd name="T57" fmla="*/ 2147483647 h 99"/>
                <a:gd name="T58" fmla="*/ 2147483647 w 60"/>
                <a:gd name="T59" fmla="*/ 2147483647 h 99"/>
                <a:gd name="T60" fmla="*/ 2147483647 w 60"/>
                <a:gd name="T61" fmla="*/ 2147483647 h 99"/>
                <a:gd name="T62" fmla="*/ 2147483647 w 60"/>
                <a:gd name="T63" fmla="*/ 2147483647 h 99"/>
                <a:gd name="T64" fmla="*/ 2147483647 w 60"/>
                <a:gd name="T65" fmla="*/ 2147483647 h 99"/>
                <a:gd name="T66" fmla="*/ 2147483647 w 60"/>
                <a:gd name="T67" fmla="*/ 2147483647 h 99"/>
                <a:gd name="T68" fmla="*/ 2147483647 w 60"/>
                <a:gd name="T69" fmla="*/ 2147483647 h 99"/>
                <a:gd name="T70" fmla="*/ 2147483647 w 60"/>
                <a:gd name="T71" fmla="*/ 2147483647 h 99"/>
                <a:gd name="T72" fmla="*/ 2147483647 w 60"/>
                <a:gd name="T73" fmla="*/ 2147483647 h 99"/>
                <a:gd name="T74" fmla="*/ 2147483647 w 60"/>
                <a:gd name="T75" fmla="*/ 2147483647 h 99"/>
                <a:gd name="T76" fmla="*/ 2147483647 w 60"/>
                <a:gd name="T77" fmla="*/ 2147483647 h 99"/>
                <a:gd name="T78" fmla="*/ 2147483647 w 60"/>
                <a:gd name="T79" fmla="*/ 2147483647 h 99"/>
                <a:gd name="T80" fmla="*/ 2147483647 w 60"/>
                <a:gd name="T81" fmla="*/ 2147483647 h 99"/>
                <a:gd name="T82" fmla="*/ 2147483647 w 60"/>
                <a:gd name="T83" fmla="*/ 2147483647 h 99"/>
                <a:gd name="T84" fmla="*/ 0 w 60"/>
                <a:gd name="T85" fmla="*/ 2147483647 h 99"/>
                <a:gd name="T86" fmla="*/ 0 w 60"/>
                <a:gd name="T87" fmla="*/ 2147483647 h 99"/>
                <a:gd name="T88" fmla="*/ 2147483647 w 60"/>
                <a:gd name="T89" fmla="*/ 2147483647 h 99"/>
                <a:gd name="T90" fmla="*/ 2147483647 w 60"/>
                <a:gd name="T91" fmla="*/ 2147483647 h 99"/>
                <a:gd name="T92" fmla="*/ 2147483647 w 60"/>
                <a:gd name="T93" fmla="*/ 2147483647 h 99"/>
                <a:gd name="T94" fmla="*/ 2147483647 w 60"/>
                <a:gd name="T95" fmla="*/ 2147483647 h 99"/>
                <a:gd name="T96" fmla="*/ 2147483647 w 60"/>
                <a:gd name="T97" fmla="*/ 2147483647 h 99"/>
                <a:gd name="T98" fmla="*/ 2147483647 w 60"/>
                <a:gd name="T99" fmla="*/ 0 h 9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"/>
                <a:gd name="T151" fmla="*/ 0 h 99"/>
                <a:gd name="T152" fmla="*/ 60 w 60"/>
                <a:gd name="T153" fmla="*/ 99 h 9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" h="99">
                  <a:moveTo>
                    <a:pt x="31" y="5"/>
                  </a:moveTo>
                  <a:lnTo>
                    <a:pt x="26" y="6"/>
                  </a:lnTo>
                  <a:lnTo>
                    <a:pt x="22" y="9"/>
                  </a:lnTo>
                  <a:lnTo>
                    <a:pt x="20" y="12"/>
                  </a:lnTo>
                  <a:lnTo>
                    <a:pt x="17" y="17"/>
                  </a:lnTo>
                  <a:lnTo>
                    <a:pt x="17" y="22"/>
                  </a:lnTo>
                  <a:lnTo>
                    <a:pt x="15" y="28"/>
                  </a:lnTo>
                  <a:lnTo>
                    <a:pt x="14" y="40"/>
                  </a:lnTo>
                  <a:lnTo>
                    <a:pt x="12" y="51"/>
                  </a:lnTo>
                  <a:lnTo>
                    <a:pt x="14" y="70"/>
                  </a:lnTo>
                  <a:lnTo>
                    <a:pt x="20" y="88"/>
                  </a:lnTo>
                  <a:lnTo>
                    <a:pt x="26" y="94"/>
                  </a:lnTo>
                  <a:lnTo>
                    <a:pt x="34" y="94"/>
                  </a:lnTo>
                  <a:lnTo>
                    <a:pt x="40" y="88"/>
                  </a:lnTo>
                  <a:lnTo>
                    <a:pt x="42" y="85"/>
                  </a:lnTo>
                  <a:lnTo>
                    <a:pt x="43" y="80"/>
                  </a:lnTo>
                  <a:lnTo>
                    <a:pt x="46" y="65"/>
                  </a:lnTo>
                  <a:lnTo>
                    <a:pt x="48" y="45"/>
                  </a:lnTo>
                  <a:lnTo>
                    <a:pt x="46" y="31"/>
                  </a:lnTo>
                  <a:lnTo>
                    <a:pt x="43" y="19"/>
                  </a:lnTo>
                  <a:lnTo>
                    <a:pt x="40" y="9"/>
                  </a:lnTo>
                  <a:lnTo>
                    <a:pt x="37" y="6"/>
                  </a:lnTo>
                  <a:lnTo>
                    <a:pt x="34" y="5"/>
                  </a:lnTo>
                  <a:lnTo>
                    <a:pt x="31" y="5"/>
                  </a:lnTo>
                  <a:close/>
                  <a:moveTo>
                    <a:pt x="26" y="0"/>
                  </a:moveTo>
                  <a:lnTo>
                    <a:pt x="35" y="0"/>
                  </a:lnTo>
                  <a:lnTo>
                    <a:pt x="45" y="6"/>
                  </a:lnTo>
                  <a:lnTo>
                    <a:pt x="49" y="11"/>
                  </a:lnTo>
                  <a:lnTo>
                    <a:pt x="59" y="28"/>
                  </a:lnTo>
                  <a:lnTo>
                    <a:pt x="60" y="48"/>
                  </a:lnTo>
                  <a:lnTo>
                    <a:pt x="60" y="63"/>
                  </a:lnTo>
                  <a:lnTo>
                    <a:pt x="56" y="77"/>
                  </a:lnTo>
                  <a:lnTo>
                    <a:pt x="53" y="84"/>
                  </a:lnTo>
                  <a:lnTo>
                    <a:pt x="48" y="90"/>
                  </a:lnTo>
                  <a:lnTo>
                    <a:pt x="43" y="94"/>
                  </a:lnTo>
                  <a:lnTo>
                    <a:pt x="37" y="97"/>
                  </a:lnTo>
                  <a:lnTo>
                    <a:pt x="29" y="99"/>
                  </a:lnTo>
                  <a:lnTo>
                    <a:pt x="23" y="97"/>
                  </a:lnTo>
                  <a:lnTo>
                    <a:pt x="17" y="94"/>
                  </a:lnTo>
                  <a:lnTo>
                    <a:pt x="11" y="90"/>
                  </a:lnTo>
                  <a:lnTo>
                    <a:pt x="6" y="84"/>
                  </a:lnTo>
                  <a:lnTo>
                    <a:pt x="1" y="68"/>
                  </a:lnTo>
                  <a:lnTo>
                    <a:pt x="0" y="49"/>
                  </a:lnTo>
                  <a:lnTo>
                    <a:pt x="0" y="36"/>
                  </a:lnTo>
                  <a:lnTo>
                    <a:pt x="5" y="22"/>
                  </a:lnTo>
                  <a:lnTo>
                    <a:pt x="8" y="15"/>
                  </a:lnTo>
                  <a:lnTo>
                    <a:pt x="12" y="9"/>
                  </a:lnTo>
                  <a:lnTo>
                    <a:pt x="17" y="5"/>
                  </a:lnTo>
                  <a:lnTo>
                    <a:pt x="22" y="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32" name="Freeform 238"/>
            <p:cNvSpPr>
              <a:spLocks noEditPoints="1"/>
            </p:cNvSpPr>
            <p:nvPr/>
          </p:nvSpPr>
          <p:spPr bwMode="auto">
            <a:xfrm>
              <a:off x="752475" y="3415767"/>
              <a:ext cx="66675" cy="104775"/>
            </a:xfrm>
            <a:custGeom>
              <a:avLst/>
              <a:gdLst>
                <a:gd name="T0" fmla="*/ 2147483647 w 83"/>
                <a:gd name="T1" fmla="*/ 2147483647 h 131"/>
                <a:gd name="T2" fmla="*/ 2147483647 w 83"/>
                <a:gd name="T3" fmla="*/ 2147483647 h 131"/>
                <a:gd name="T4" fmla="*/ 2147483647 w 83"/>
                <a:gd name="T5" fmla="*/ 2147483647 h 131"/>
                <a:gd name="T6" fmla="*/ 2147483647 w 83"/>
                <a:gd name="T7" fmla="*/ 2147483647 h 131"/>
                <a:gd name="T8" fmla="*/ 2147483647 w 83"/>
                <a:gd name="T9" fmla="*/ 2147483647 h 131"/>
                <a:gd name="T10" fmla="*/ 2147483647 w 83"/>
                <a:gd name="T11" fmla="*/ 2147483647 h 131"/>
                <a:gd name="T12" fmla="*/ 2147483647 w 83"/>
                <a:gd name="T13" fmla="*/ 2147483647 h 131"/>
                <a:gd name="T14" fmla="*/ 2147483647 w 83"/>
                <a:gd name="T15" fmla="*/ 2147483647 h 131"/>
                <a:gd name="T16" fmla="*/ 2147483647 w 83"/>
                <a:gd name="T17" fmla="*/ 2147483647 h 131"/>
                <a:gd name="T18" fmla="*/ 2147483647 w 83"/>
                <a:gd name="T19" fmla="*/ 2147483647 h 131"/>
                <a:gd name="T20" fmla="*/ 2147483647 w 83"/>
                <a:gd name="T21" fmla="*/ 2147483647 h 131"/>
                <a:gd name="T22" fmla="*/ 2147483647 w 83"/>
                <a:gd name="T23" fmla="*/ 2147483647 h 131"/>
                <a:gd name="T24" fmla="*/ 2147483647 w 83"/>
                <a:gd name="T25" fmla="*/ 2147483647 h 131"/>
                <a:gd name="T26" fmla="*/ 2147483647 w 83"/>
                <a:gd name="T27" fmla="*/ 2147483647 h 131"/>
                <a:gd name="T28" fmla="*/ 2147483647 w 83"/>
                <a:gd name="T29" fmla="*/ 2147483647 h 131"/>
                <a:gd name="T30" fmla="*/ 2147483647 w 83"/>
                <a:gd name="T31" fmla="*/ 2147483647 h 131"/>
                <a:gd name="T32" fmla="*/ 2147483647 w 83"/>
                <a:gd name="T33" fmla="*/ 2147483647 h 131"/>
                <a:gd name="T34" fmla="*/ 2147483647 w 83"/>
                <a:gd name="T35" fmla="*/ 2147483647 h 131"/>
                <a:gd name="T36" fmla="*/ 2147483647 w 83"/>
                <a:gd name="T37" fmla="*/ 2147483647 h 131"/>
                <a:gd name="T38" fmla="*/ 2147483647 w 83"/>
                <a:gd name="T39" fmla="*/ 2147483647 h 131"/>
                <a:gd name="T40" fmla="*/ 2147483647 w 83"/>
                <a:gd name="T41" fmla="*/ 2147483647 h 131"/>
                <a:gd name="T42" fmla="*/ 2147483647 w 83"/>
                <a:gd name="T43" fmla="*/ 2147483647 h 131"/>
                <a:gd name="T44" fmla="*/ 2147483647 w 83"/>
                <a:gd name="T45" fmla="*/ 2147483647 h 131"/>
                <a:gd name="T46" fmla="*/ 2147483647 w 83"/>
                <a:gd name="T47" fmla="*/ 2147483647 h 131"/>
                <a:gd name="T48" fmla="*/ 2147483647 w 83"/>
                <a:gd name="T49" fmla="*/ 2147483647 h 131"/>
                <a:gd name="T50" fmla="*/ 2147483647 w 83"/>
                <a:gd name="T51" fmla="*/ 0 h 131"/>
                <a:gd name="T52" fmla="*/ 2147483647 w 83"/>
                <a:gd name="T53" fmla="*/ 0 h 131"/>
                <a:gd name="T54" fmla="*/ 2147483647 w 83"/>
                <a:gd name="T55" fmla="*/ 2147483647 h 131"/>
                <a:gd name="T56" fmla="*/ 2147483647 w 83"/>
                <a:gd name="T57" fmla="*/ 2147483647 h 131"/>
                <a:gd name="T58" fmla="*/ 2147483647 w 83"/>
                <a:gd name="T59" fmla="*/ 2147483647 h 131"/>
                <a:gd name="T60" fmla="*/ 2147483647 w 83"/>
                <a:gd name="T61" fmla="*/ 2147483647 h 131"/>
                <a:gd name="T62" fmla="*/ 2147483647 w 83"/>
                <a:gd name="T63" fmla="*/ 2147483647 h 131"/>
                <a:gd name="T64" fmla="*/ 2147483647 w 83"/>
                <a:gd name="T65" fmla="*/ 2147483647 h 131"/>
                <a:gd name="T66" fmla="*/ 2147483647 w 83"/>
                <a:gd name="T67" fmla="*/ 2147483647 h 131"/>
                <a:gd name="T68" fmla="*/ 2147483647 w 83"/>
                <a:gd name="T69" fmla="*/ 2147483647 h 131"/>
                <a:gd name="T70" fmla="*/ 2147483647 w 83"/>
                <a:gd name="T71" fmla="*/ 2147483647 h 131"/>
                <a:gd name="T72" fmla="*/ 2147483647 w 83"/>
                <a:gd name="T73" fmla="*/ 2147483647 h 131"/>
                <a:gd name="T74" fmla="*/ 2147483647 w 83"/>
                <a:gd name="T75" fmla="*/ 2147483647 h 131"/>
                <a:gd name="T76" fmla="*/ 2147483647 w 83"/>
                <a:gd name="T77" fmla="*/ 2147483647 h 131"/>
                <a:gd name="T78" fmla="*/ 2147483647 w 83"/>
                <a:gd name="T79" fmla="*/ 2147483647 h 131"/>
                <a:gd name="T80" fmla="*/ 2147483647 w 83"/>
                <a:gd name="T81" fmla="*/ 2147483647 h 131"/>
                <a:gd name="T82" fmla="*/ 2147483647 w 83"/>
                <a:gd name="T83" fmla="*/ 2147483647 h 131"/>
                <a:gd name="T84" fmla="*/ 2147483647 w 83"/>
                <a:gd name="T85" fmla="*/ 2147483647 h 131"/>
                <a:gd name="T86" fmla="*/ 0 w 83"/>
                <a:gd name="T87" fmla="*/ 2147483647 h 131"/>
                <a:gd name="T88" fmla="*/ 2147483647 w 83"/>
                <a:gd name="T89" fmla="*/ 2147483647 h 131"/>
                <a:gd name="T90" fmla="*/ 2147483647 w 83"/>
                <a:gd name="T91" fmla="*/ 2147483647 h 131"/>
                <a:gd name="T92" fmla="*/ 2147483647 w 83"/>
                <a:gd name="T93" fmla="*/ 2147483647 h 131"/>
                <a:gd name="T94" fmla="*/ 2147483647 w 83"/>
                <a:gd name="T95" fmla="*/ 2147483647 h 131"/>
                <a:gd name="T96" fmla="*/ 2147483647 w 83"/>
                <a:gd name="T97" fmla="*/ 2147483647 h 131"/>
                <a:gd name="T98" fmla="*/ 2147483647 w 83"/>
                <a:gd name="T99" fmla="*/ 2147483647 h 131"/>
                <a:gd name="T100" fmla="*/ 2147483647 w 83"/>
                <a:gd name="T101" fmla="*/ 0 h 13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"/>
                <a:gd name="T154" fmla="*/ 0 h 131"/>
                <a:gd name="T155" fmla="*/ 83 w 83"/>
                <a:gd name="T156" fmla="*/ 131 h 13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" h="131">
                  <a:moveTo>
                    <a:pt x="39" y="6"/>
                  </a:moveTo>
                  <a:lnTo>
                    <a:pt x="34" y="9"/>
                  </a:lnTo>
                  <a:lnTo>
                    <a:pt x="31" y="12"/>
                  </a:lnTo>
                  <a:lnTo>
                    <a:pt x="26" y="19"/>
                  </a:lnTo>
                  <a:lnTo>
                    <a:pt x="23" y="26"/>
                  </a:lnTo>
                  <a:lnTo>
                    <a:pt x="22" y="36"/>
                  </a:lnTo>
                  <a:lnTo>
                    <a:pt x="18" y="70"/>
                  </a:lnTo>
                  <a:lnTo>
                    <a:pt x="22" y="93"/>
                  </a:lnTo>
                  <a:lnTo>
                    <a:pt x="26" y="111"/>
                  </a:lnTo>
                  <a:lnTo>
                    <a:pt x="29" y="118"/>
                  </a:lnTo>
                  <a:lnTo>
                    <a:pt x="32" y="122"/>
                  </a:lnTo>
                  <a:lnTo>
                    <a:pt x="37" y="125"/>
                  </a:lnTo>
                  <a:lnTo>
                    <a:pt x="42" y="127"/>
                  </a:lnTo>
                  <a:lnTo>
                    <a:pt x="46" y="125"/>
                  </a:lnTo>
                  <a:lnTo>
                    <a:pt x="52" y="122"/>
                  </a:lnTo>
                  <a:lnTo>
                    <a:pt x="59" y="113"/>
                  </a:lnTo>
                  <a:lnTo>
                    <a:pt x="60" y="107"/>
                  </a:lnTo>
                  <a:lnTo>
                    <a:pt x="63" y="87"/>
                  </a:lnTo>
                  <a:lnTo>
                    <a:pt x="65" y="60"/>
                  </a:lnTo>
                  <a:lnTo>
                    <a:pt x="63" y="40"/>
                  </a:lnTo>
                  <a:lnTo>
                    <a:pt x="60" y="25"/>
                  </a:lnTo>
                  <a:lnTo>
                    <a:pt x="54" y="12"/>
                  </a:lnTo>
                  <a:lnTo>
                    <a:pt x="51" y="9"/>
                  </a:lnTo>
                  <a:lnTo>
                    <a:pt x="45" y="6"/>
                  </a:lnTo>
                  <a:lnTo>
                    <a:pt x="39" y="6"/>
                  </a:lnTo>
                  <a:close/>
                  <a:moveTo>
                    <a:pt x="35" y="0"/>
                  </a:moveTo>
                  <a:lnTo>
                    <a:pt x="42" y="0"/>
                  </a:lnTo>
                  <a:lnTo>
                    <a:pt x="56" y="3"/>
                  </a:lnTo>
                  <a:lnTo>
                    <a:pt x="68" y="15"/>
                  </a:lnTo>
                  <a:lnTo>
                    <a:pt x="77" y="28"/>
                  </a:lnTo>
                  <a:lnTo>
                    <a:pt x="82" y="45"/>
                  </a:lnTo>
                  <a:lnTo>
                    <a:pt x="83" y="65"/>
                  </a:lnTo>
                  <a:lnTo>
                    <a:pt x="82" y="85"/>
                  </a:lnTo>
                  <a:lnTo>
                    <a:pt x="77" y="102"/>
                  </a:lnTo>
                  <a:lnTo>
                    <a:pt x="73" y="111"/>
                  </a:lnTo>
                  <a:lnTo>
                    <a:pt x="66" y="119"/>
                  </a:lnTo>
                  <a:lnTo>
                    <a:pt x="60" y="125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29" y="130"/>
                  </a:lnTo>
                  <a:lnTo>
                    <a:pt x="20" y="122"/>
                  </a:lnTo>
                  <a:lnTo>
                    <a:pt x="11" y="110"/>
                  </a:lnTo>
                  <a:lnTo>
                    <a:pt x="3" y="90"/>
                  </a:lnTo>
                  <a:lnTo>
                    <a:pt x="0" y="67"/>
                  </a:lnTo>
                  <a:lnTo>
                    <a:pt x="3" y="46"/>
                  </a:lnTo>
                  <a:lnTo>
                    <a:pt x="8" y="29"/>
                  </a:lnTo>
                  <a:lnTo>
                    <a:pt x="11" y="22"/>
                  </a:lnTo>
                  <a:lnTo>
                    <a:pt x="15" y="15"/>
                  </a:lnTo>
                  <a:lnTo>
                    <a:pt x="25" y="6"/>
                  </a:lnTo>
                  <a:lnTo>
                    <a:pt x="31" y="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33" name="Freeform 239"/>
            <p:cNvSpPr>
              <a:spLocks/>
            </p:cNvSpPr>
            <p:nvPr/>
          </p:nvSpPr>
          <p:spPr bwMode="auto">
            <a:xfrm>
              <a:off x="835025" y="3504667"/>
              <a:ext cx="17463" cy="17462"/>
            </a:xfrm>
            <a:custGeom>
              <a:avLst/>
              <a:gdLst>
                <a:gd name="T0" fmla="*/ 2147483647 w 21"/>
                <a:gd name="T1" fmla="*/ 0 h 22"/>
                <a:gd name="T2" fmla="*/ 2147483647 w 21"/>
                <a:gd name="T3" fmla="*/ 2147483647 h 22"/>
                <a:gd name="T4" fmla="*/ 2147483647 w 21"/>
                <a:gd name="T5" fmla="*/ 2147483647 h 22"/>
                <a:gd name="T6" fmla="*/ 2147483647 w 21"/>
                <a:gd name="T7" fmla="*/ 2147483647 h 22"/>
                <a:gd name="T8" fmla="*/ 2147483647 w 21"/>
                <a:gd name="T9" fmla="*/ 2147483647 h 22"/>
                <a:gd name="T10" fmla="*/ 2147483647 w 21"/>
                <a:gd name="T11" fmla="*/ 2147483647 h 22"/>
                <a:gd name="T12" fmla="*/ 2147483647 w 21"/>
                <a:gd name="T13" fmla="*/ 2147483647 h 22"/>
                <a:gd name="T14" fmla="*/ 2147483647 w 21"/>
                <a:gd name="T15" fmla="*/ 2147483647 h 22"/>
                <a:gd name="T16" fmla="*/ 2147483647 w 21"/>
                <a:gd name="T17" fmla="*/ 2147483647 h 22"/>
                <a:gd name="T18" fmla="*/ 2147483647 w 21"/>
                <a:gd name="T19" fmla="*/ 2147483647 h 22"/>
                <a:gd name="T20" fmla="*/ 2147483647 w 21"/>
                <a:gd name="T21" fmla="*/ 2147483647 h 22"/>
                <a:gd name="T22" fmla="*/ 2147483647 w 21"/>
                <a:gd name="T23" fmla="*/ 2147483647 h 22"/>
                <a:gd name="T24" fmla="*/ 0 w 21"/>
                <a:gd name="T25" fmla="*/ 2147483647 h 22"/>
                <a:gd name="T26" fmla="*/ 2147483647 w 21"/>
                <a:gd name="T27" fmla="*/ 2147483647 h 22"/>
                <a:gd name="T28" fmla="*/ 2147483647 w 21"/>
                <a:gd name="T29" fmla="*/ 2147483647 h 22"/>
                <a:gd name="T30" fmla="*/ 2147483647 w 21"/>
                <a:gd name="T31" fmla="*/ 2147483647 h 22"/>
                <a:gd name="T32" fmla="*/ 2147483647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0" y="0"/>
                  </a:moveTo>
                  <a:lnTo>
                    <a:pt x="13" y="2"/>
                  </a:lnTo>
                  <a:lnTo>
                    <a:pt x="18" y="3"/>
                  </a:lnTo>
                  <a:lnTo>
                    <a:pt x="20" y="7"/>
                  </a:lnTo>
                  <a:lnTo>
                    <a:pt x="21" y="11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3" y="20"/>
                  </a:lnTo>
                  <a:lnTo>
                    <a:pt x="10" y="22"/>
                  </a:lnTo>
                  <a:lnTo>
                    <a:pt x="6" y="20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34" name="Freeform 240"/>
            <p:cNvSpPr>
              <a:spLocks/>
            </p:cNvSpPr>
            <p:nvPr/>
          </p:nvSpPr>
          <p:spPr bwMode="auto">
            <a:xfrm>
              <a:off x="866775" y="3415767"/>
              <a:ext cx="65088" cy="103187"/>
            </a:xfrm>
            <a:custGeom>
              <a:avLst/>
              <a:gdLst>
                <a:gd name="T0" fmla="*/ 2147483647 w 84"/>
                <a:gd name="T1" fmla="*/ 0 h 130"/>
                <a:gd name="T2" fmla="*/ 2147483647 w 84"/>
                <a:gd name="T3" fmla="*/ 0 h 130"/>
                <a:gd name="T4" fmla="*/ 2147483647 w 84"/>
                <a:gd name="T5" fmla="*/ 2147483647 h 130"/>
                <a:gd name="T6" fmla="*/ 2147483647 w 84"/>
                <a:gd name="T7" fmla="*/ 2147483647 h 130"/>
                <a:gd name="T8" fmla="*/ 2147483647 w 84"/>
                <a:gd name="T9" fmla="*/ 2147483647 h 130"/>
                <a:gd name="T10" fmla="*/ 2147483647 w 84"/>
                <a:gd name="T11" fmla="*/ 2147483647 h 130"/>
                <a:gd name="T12" fmla="*/ 2147483647 w 84"/>
                <a:gd name="T13" fmla="*/ 2147483647 h 130"/>
                <a:gd name="T14" fmla="*/ 2147483647 w 84"/>
                <a:gd name="T15" fmla="*/ 2147483647 h 130"/>
                <a:gd name="T16" fmla="*/ 2147483647 w 84"/>
                <a:gd name="T17" fmla="*/ 2147483647 h 130"/>
                <a:gd name="T18" fmla="*/ 2147483647 w 84"/>
                <a:gd name="T19" fmla="*/ 2147483647 h 130"/>
                <a:gd name="T20" fmla="*/ 2147483647 w 84"/>
                <a:gd name="T21" fmla="*/ 2147483647 h 130"/>
                <a:gd name="T22" fmla="*/ 2147483647 w 84"/>
                <a:gd name="T23" fmla="*/ 2147483647 h 130"/>
                <a:gd name="T24" fmla="*/ 2147483647 w 84"/>
                <a:gd name="T25" fmla="*/ 2147483647 h 130"/>
                <a:gd name="T26" fmla="*/ 2147483647 w 84"/>
                <a:gd name="T27" fmla="*/ 2147483647 h 130"/>
                <a:gd name="T28" fmla="*/ 2147483647 w 84"/>
                <a:gd name="T29" fmla="*/ 2147483647 h 130"/>
                <a:gd name="T30" fmla="*/ 2147483647 w 84"/>
                <a:gd name="T31" fmla="*/ 2147483647 h 130"/>
                <a:gd name="T32" fmla="*/ 2147483647 w 84"/>
                <a:gd name="T33" fmla="*/ 2147483647 h 130"/>
                <a:gd name="T34" fmla="*/ 2147483647 w 84"/>
                <a:gd name="T35" fmla="*/ 2147483647 h 130"/>
                <a:gd name="T36" fmla="*/ 2147483647 w 84"/>
                <a:gd name="T37" fmla="*/ 2147483647 h 130"/>
                <a:gd name="T38" fmla="*/ 2147483647 w 84"/>
                <a:gd name="T39" fmla="*/ 2147483647 h 130"/>
                <a:gd name="T40" fmla="*/ 2147483647 w 84"/>
                <a:gd name="T41" fmla="*/ 2147483647 h 130"/>
                <a:gd name="T42" fmla="*/ 0 w 84"/>
                <a:gd name="T43" fmla="*/ 2147483647 h 130"/>
                <a:gd name="T44" fmla="*/ 0 w 84"/>
                <a:gd name="T45" fmla="*/ 2147483647 h 130"/>
                <a:gd name="T46" fmla="*/ 2147483647 w 84"/>
                <a:gd name="T47" fmla="*/ 2147483647 h 130"/>
                <a:gd name="T48" fmla="*/ 2147483647 w 84"/>
                <a:gd name="T49" fmla="*/ 2147483647 h 130"/>
                <a:gd name="T50" fmla="*/ 2147483647 w 84"/>
                <a:gd name="T51" fmla="*/ 2147483647 h 130"/>
                <a:gd name="T52" fmla="*/ 2147483647 w 84"/>
                <a:gd name="T53" fmla="*/ 2147483647 h 130"/>
                <a:gd name="T54" fmla="*/ 2147483647 w 84"/>
                <a:gd name="T55" fmla="*/ 2147483647 h 130"/>
                <a:gd name="T56" fmla="*/ 2147483647 w 84"/>
                <a:gd name="T57" fmla="*/ 2147483647 h 130"/>
                <a:gd name="T58" fmla="*/ 2147483647 w 84"/>
                <a:gd name="T59" fmla="*/ 2147483647 h 130"/>
                <a:gd name="T60" fmla="*/ 2147483647 w 84"/>
                <a:gd name="T61" fmla="*/ 2147483647 h 130"/>
                <a:gd name="T62" fmla="*/ 2147483647 w 84"/>
                <a:gd name="T63" fmla="*/ 2147483647 h 130"/>
                <a:gd name="T64" fmla="*/ 2147483647 w 84"/>
                <a:gd name="T65" fmla="*/ 2147483647 h 130"/>
                <a:gd name="T66" fmla="*/ 2147483647 w 84"/>
                <a:gd name="T67" fmla="*/ 2147483647 h 130"/>
                <a:gd name="T68" fmla="*/ 2147483647 w 84"/>
                <a:gd name="T69" fmla="*/ 2147483647 h 130"/>
                <a:gd name="T70" fmla="*/ 2147483647 w 84"/>
                <a:gd name="T71" fmla="*/ 2147483647 h 130"/>
                <a:gd name="T72" fmla="*/ 2147483647 w 84"/>
                <a:gd name="T73" fmla="*/ 2147483647 h 130"/>
                <a:gd name="T74" fmla="*/ 2147483647 w 84"/>
                <a:gd name="T75" fmla="*/ 2147483647 h 130"/>
                <a:gd name="T76" fmla="*/ 2147483647 w 84"/>
                <a:gd name="T77" fmla="*/ 2147483647 h 130"/>
                <a:gd name="T78" fmla="*/ 2147483647 w 84"/>
                <a:gd name="T79" fmla="*/ 2147483647 h 130"/>
                <a:gd name="T80" fmla="*/ 2147483647 w 84"/>
                <a:gd name="T81" fmla="*/ 0 h 1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4"/>
                <a:gd name="T124" fmla="*/ 0 h 130"/>
                <a:gd name="T125" fmla="*/ 84 w 84"/>
                <a:gd name="T126" fmla="*/ 130 h 1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4" h="130">
                  <a:moveTo>
                    <a:pt x="33" y="0"/>
                  </a:moveTo>
                  <a:lnTo>
                    <a:pt x="40" y="0"/>
                  </a:lnTo>
                  <a:lnTo>
                    <a:pt x="54" y="2"/>
                  </a:lnTo>
                  <a:lnTo>
                    <a:pt x="67" y="9"/>
                  </a:lnTo>
                  <a:lnTo>
                    <a:pt x="71" y="15"/>
                  </a:lnTo>
                  <a:lnTo>
                    <a:pt x="74" y="20"/>
                  </a:lnTo>
                  <a:lnTo>
                    <a:pt x="76" y="26"/>
                  </a:lnTo>
                  <a:lnTo>
                    <a:pt x="76" y="43"/>
                  </a:lnTo>
                  <a:lnTo>
                    <a:pt x="73" y="53"/>
                  </a:lnTo>
                  <a:lnTo>
                    <a:pt x="64" y="68"/>
                  </a:lnTo>
                  <a:lnTo>
                    <a:pt x="50" y="85"/>
                  </a:lnTo>
                  <a:lnTo>
                    <a:pt x="36" y="99"/>
                  </a:lnTo>
                  <a:lnTo>
                    <a:pt x="26" y="110"/>
                  </a:lnTo>
                  <a:lnTo>
                    <a:pt x="20" y="116"/>
                  </a:lnTo>
                  <a:lnTo>
                    <a:pt x="59" y="116"/>
                  </a:lnTo>
                  <a:lnTo>
                    <a:pt x="65" y="114"/>
                  </a:lnTo>
                  <a:lnTo>
                    <a:pt x="68" y="114"/>
                  </a:lnTo>
                  <a:lnTo>
                    <a:pt x="74" y="111"/>
                  </a:lnTo>
                  <a:lnTo>
                    <a:pt x="81" y="105"/>
                  </a:lnTo>
                  <a:lnTo>
                    <a:pt x="84" y="105"/>
                  </a:lnTo>
                  <a:lnTo>
                    <a:pt x="76" y="130"/>
                  </a:lnTo>
                  <a:lnTo>
                    <a:pt x="0" y="130"/>
                  </a:lnTo>
                  <a:lnTo>
                    <a:pt x="0" y="127"/>
                  </a:lnTo>
                  <a:lnTo>
                    <a:pt x="36" y="91"/>
                  </a:lnTo>
                  <a:lnTo>
                    <a:pt x="47" y="77"/>
                  </a:lnTo>
                  <a:lnTo>
                    <a:pt x="57" y="59"/>
                  </a:lnTo>
                  <a:lnTo>
                    <a:pt x="61" y="42"/>
                  </a:lnTo>
                  <a:lnTo>
                    <a:pt x="59" y="34"/>
                  </a:lnTo>
                  <a:lnTo>
                    <a:pt x="57" y="28"/>
                  </a:lnTo>
                  <a:lnTo>
                    <a:pt x="53" y="22"/>
                  </a:lnTo>
                  <a:lnTo>
                    <a:pt x="48" y="17"/>
                  </a:lnTo>
                  <a:lnTo>
                    <a:pt x="36" y="14"/>
                  </a:lnTo>
                  <a:lnTo>
                    <a:pt x="23" y="17"/>
                  </a:lnTo>
                  <a:lnTo>
                    <a:pt x="14" y="23"/>
                  </a:lnTo>
                  <a:lnTo>
                    <a:pt x="8" y="36"/>
                  </a:lnTo>
                  <a:lnTo>
                    <a:pt x="3" y="36"/>
                  </a:lnTo>
                  <a:lnTo>
                    <a:pt x="8" y="20"/>
                  </a:lnTo>
                  <a:lnTo>
                    <a:pt x="16" y="9"/>
                  </a:lnTo>
                  <a:lnTo>
                    <a:pt x="22" y="5"/>
                  </a:lnTo>
                  <a:lnTo>
                    <a:pt x="26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35" name="Freeform 241"/>
            <p:cNvSpPr>
              <a:spLocks noEditPoints="1"/>
            </p:cNvSpPr>
            <p:nvPr/>
          </p:nvSpPr>
          <p:spPr bwMode="auto">
            <a:xfrm>
              <a:off x="944563" y="3415767"/>
              <a:ext cx="65087" cy="104775"/>
            </a:xfrm>
            <a:custGeom>
              <a:avLst/>
              <a:gdLst>
                <a:gd name="T0" fmla="*/ 2147483647 w 82"/>
                <a:gd name="T1" fmla="*/ 2147483647 h 131"/>
                <a:gd name="T2" fmla="*/ 2147483647 w 82"/>
                <a:gd name="T3" fmla="*/ 2147483647 h 131"/>
                <a:gd name="T4" fmla="*/ 2147483647 w 82"/>
                <a:gd name="T5" fmla="*/ 2147483647 h 131"/>
                <a:gd name="T6" fmla="*/ 2147483647 w 82"/>
                <a:gd name="T7" fmla="*/ 2147483647 h 131"/>
                <a:gd name="T8" fmla="*/ 2147483647 w 82"/>
                <a:gd name="T9" fmla="*/ 2147483647 h 131"/>
                <a:gd name="T10" fmla="*/ 2147483647 w 82"/>
                <a:gd name="T11" fmla="*/ 2147483647 h 131"/>
                <a:gd name="T12" fmla="*/ 2147483647 w 82"/>
                <a:gd name="T13" fmla="*/ 2147483647 h 131"/>
                <a:gd name="T14" fmla="*/ 2147483647 w 82"/>
                <a:gd name="T15" fmla="*/ 2147483647 h 131"/>
                <a:gd name="T16" fmla="*/ 2147483647 w 82"/>
                <a:gd name="T17" fmla="*/ 2147483647 h 131"/>
                <a:gd name="T18" fmla="*/ 2147483647 w 82"/>
                <a:gd name="T19" fmla="*/ 2147483647 h 131"/>
                <a:gd name="T20" fmla="*/ 2147483647 w 82"/>
                <a:gd name="T21" fmla="*/ 2147483647 h 131"/>
                <a:gd name="T22" fmla="*/ 2147483647 w 82"/>
                <a:gd name="T23" fmla="*/ 2147483647 h 131"/>
                <a:gd name="T24" fmla="*/ 2147483647 w 82"/>
                <a:gd name="T25" fmla="*/ 2147483647 h 131"/>
                <a:gd name="T26" fmla="*/ 2147483647 w 82"/>
                <a:gd name="T27" fmla="*/ 2147483647 h 131"/>
                <a:gd name="T28" fmla="*/ 2147483647 w 82"/>
                <a:gd name="T29" fmla="*/ 2147483647 h 131"/>
                <a:gd name="T30" fmla="*/ 2147483647 w 82"/>
                <a:gd name="T31" fmla="*/ 2147483647 h 131"/>
                <a:gd name="T32" fmla="*/ 2147483647 w 82"/>
                <a:gd name="T33" fmla="*/ 2147483647 h 131"/>
                <a:gd name="T34" fmla="*/ 2147483647 w 82"/>
                <a:gd name="T35" fmla="*/ 2147483647 h 131"/>
                <a:gd name="T36" fmla="*/ 2147483647 w 82"/>
                <a:gd name="T37" fmla="*/ 2147483647 h 131"/>
                <a:gd name="T38" fmla="*/ 2147483647 w 82"/>
                <a:gd name="T39" fmla="*/ 2147483647 h 131"/>
                <a:gd name="T40" fmla="*/ 2147483647 w 82"/>
                <a:gd name="T41" fmla="*/ 2147483647 h 131"/>
                <a:gd name="T42" fmla="*/ 2147483647 w 82"/>
                <a:gd name="T43" fmla="*/ 2147483647 h 131"/>
                <a:gd name="T44" fmla="*/ 2147483647 w 82"/>
                <a:gd name="T45" fmla="*/ 2147483647 h 131"/>
                <a:gd name="T46" fmla="*/ 2147483647 w 82"/>
                <a:gd name="T47" fmla="*/ 2147483647 h 131"/>
                <a:gd name="T48" fmla="*/ 2147483647 w 82"/>
                <a:gd name="T49" fmla="*/ 0 h 131"/>
                <a:gd name="T50" fmla="*/ 2147483647 w 82"/>
                <a:gd name="T51" fmla="*/ 0 h 131"/>
                <a:gd name="T52" fmla="*/ 2147483647 w 82"/>
                <a:gd name="T53" fmla="*/ 2147483647 h 131"/>
                <a:gd name="T54" fmla="*/ 2147483647 w 82"/>
                <a:gd name="T55" fmla="*/ 2147483647 h 131"/>
                <a:gd name="T56" fmla="*/ 2147483647 w 82"/>
                <a:gd name="T57" fmla="*/ 2147483647 h 131"/>
                <a:gd name="T58" fmla="*/ 2147483647 w 82"/>
                <a:gd name="T59" fmla="*/ 2147483647 h 131"/>
                <a:gd name="T60" fmla="*/ 2147483647 w 82"/>
                <a:gd name="T61" fmla="*/ 2147483647 h 131"/>
                <a:gd name="T62" fmla="*/ 2147483647 w 82"/>
                <a:gd name="T63" fmla="*/ 2147483647 h 131"/>
                <a:gd name="T64" fmla="*/ 2147483647 w 82"/>
                <a:gd name="T65" fmla="*/ 2147483647 h 131"/>
                <a:gd name="T66" fmla="*/ 2147483647 w 82"/>
                <a:gd name="T67" fmla="*/ 2147483647 h 131"/>
                <a:gd name="T68" fmla="*/ 2147483647 w 82"/>
                <a:gd name="T69" fmla="*/ 2147483647 h 131"/>
                <a:gd name="T70" fmla="*/ 2147483647 w 82"/>
                <a:gd name="T71" fmla="*/ 2147483647 h 131"/>
                <a:gd name="T72" fmla="*/ 2147483647 w 82"/>
                <a:gd name="T73" fmla="*/ 2147483647 h 131"/>
                <a:gd name="T74" fmla="*/ 2147483647 w 82"/>
                <a:gd name="T75" fmla="*/ 2147483647 h 131"/>
                <a:gd name="T76" fmla="*/ 2147483647 w 82"/>
                <a:gd name="T77" fmla="*/ 2147483647 h 131"/>
                <a:gd name="T78" fmla="*/ 2147483647 w 82"/>
                <a:gd name="T79" fmla="*/ 2147483647 h 131"/>
                <a:gd name="T80" fmla="*/ 2147483647 w 82"/>
                <a:gd name="T81" fmla="*/ 2147483647 h 131"/>
                <a:gd name="T82" fmla="*/ 2147483647 w 82"/>
                <a:gd name="T83" fmla="*/ 2147483647 h 131"/>
                <a:gd name="T84" fmla="*/ 2147483647 w 82"/>
                <a:gd name="T85" fmla="*/ 2147483647 h 131"/>
                <a:gd name="T86" fmla="*/ 0 w 82"/>
                <a:gd name="T87" fmla="*/ 2147483647 h 131"/>
                <a:gd name="T88" fmla="*/ 2147483647 w 82"/>
                <a:gd name="T89" fmla="*/ 2147483647 h 131"/>
                <a:gd name="T90" fmla="*/ 2147483647 w 82"/>
                <a:gd name="T91" fmla="*/ 2147483647 h 131"/>
                <a:gd name="T92" fmla="*/ 2147483647 w 82"/>
                <a:gd name="T93" fmla="*/ 2147483647 h 131"/>
                <a:gd name="T94" fmla="*/ 2147483647 w 82"/>
                <a:gd name="T95" fmla="*/ 2147483647 h 131"/>
                <a:gd name="T96" fmla="*/ 2147483647 w 82"/>
                <a:gd name="T97" fmla="*/ 2147483647 h 131"/>
                <a:gd name="T98" fmla="*/ 2147483647 w 82"/>
                <a:gd name="T99" fmla="*/ 2147483647 h 131"/>
                <a:gd name="T100" fmla="*/ 2147483647 w 82"/>
                <a:gd name="T101" fmla="*/ 2147483647 h 131"/>
                <a:gd name="T102" fmla="*/ 2147483647 w 82"/>
                <a:gd name="T103" fmla="*/ 0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2"/>
                <a:gd name="T157" fmla="*/ 0 h 131"/>
                <a:gd name="T158" fmla="*/ 82 w 82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2" h="131">
                  <a:moveTo>
                    <a:pt x="37" y="6"/>
                  </a:moveTo>
                  <a:lnTo>
                    <a:pt x="31" y="12"/>
                  </a:lnTo>
                  <a:lnTo>
                    <a:pt x="26" y="19"/>
                  </a:lnTo>
                  <a:lnTo>
                    <a:pt x="23" y="26"/>
                  </a:lnTo>
                  <a:lnTo>
                    <a:pt x="22" y="36"/>
                  </a:lnTo>
                  <a:lnTo>
                    <a:pt x="19" y="70"/>
                  </a:lnTo>
                  <a:lnTo>
                    <a:pt x="20" y="93"/>
                  </a:lnTo>
                  <a:lnTo>
                    <a:pt x="25" y="111"/>
                  </a:lnTo>
                  <a:lnTo>
                    <a:pt x="28" y="118"/>
                  </a:lnTo>
                  <a:lnTo>
                    <a:pt x="33" y="122"/>
                  </a:lnTo>
                  <a:lnTo>
                    <a:pt x="37" y="125"/>
                  </a:lnTo>
                  <a:lnTo>
                    <a:pt x="42" y="127"/>
                  </a:lnTo>
                  <a:lnTo>
                    <a:pt x="47" y="125"/>
                  </a:lnTo>
                  <a:lnTo>
                    <a:pt x="51" y="122"/>
                  </a:lnTo>
                  <a:lnTo>
                    <a:pt x="56" y="118"/>
                  </a:lnTo>
                  <a:lnTo>
                    <a:pt x="57" y="113"/>
                  </a:lnTo>
                  <a:lnTo>
                    <a:pt x="61" y="107"/>
                  </a:lnTo>
                  <a:lnTo>
                    <a:pt x="64" y="87"/>
                  </a:lnTo>
                  <a:lnTo>
                    <a:pt x="64" y="40"/>
                  </a:lnTo>
                  <a:lnTo>
                    <a:pt x="61" y="25"/>
                  </a:lnTo>
                  <a:lnTo>
                    <a:pt x="54" y="12"/>
                  </a:lnTo>
                  <a:lnTo>
                    <a:pt x="51" y="9"/>
                  </a:lnTo>
                  <a:lnTo>
                    <a:pt x="47" y="6"/>
                  </a:lnTo>
                  <a:lnTo>
                    <a:pt x="37" y="6"/>
                  </a:lnTo>
                  <a:close/>
                  <a:moveTo>
                    <a:pt x="36" y="0"/>
                  </a:moveTo>
                  <a:lnTo>
                    <a:pt x="42" y="0"/>
                  </a:lnTo>
                  <a:lnTo>
                    <a:pt x="56" y="3"/>
                  </a:lnTo>
                  <a:lnTo>
                    <a:pt x="68" y="15"/>
                  </a:lnTo>
                  <a:lnTo>
                    <a:pt x="76" y="28"/>
                  </a:lnTo>
                  <a:lnTo>
                    <a:pt x="81" y="45"/>
                  </a:lnTo>
                  <a:lnTo>
                    <a:pt x="82" y="65"/>
                  </a:lnTo>
                  <a:lnTo>
                    <a:pt x="81" y="85"/>
                  </a:lnTo>
                  <a:lnTo>
                    <a:pt x="76" y="102"/>
                  </a:lnTo>
                  <a:lnTo>
                    <a:pt x="71" y="111"/>
                  </a:lnTo>
                  <a:lnTo>
                    <a:pt x="67" y="119"/>
                  </a:lnTo>
                  <a:lnTo>
                    <a:pt x="61" y="125"/>
                  </a:lnTo>
                  <a:lnTo>
                    <a:pt x="54" y="128"/>
                  </a:lnTo>
                  <a:lnTo>
                    <a:pt x="47" y="131"/>
                  </a:lnTo>
                  <a:lnTo>
                    <a:pt x="40" y="131"/>
                  </a:lnTo>
                  <a:lnTo>
                    <a:pt x="30" y="130"/>
                  </a:lnTo>
                  <a:lnTo>
                    <a:pt x="20" y="122"/>
                  </a:lnTo>
                  <a:lnTo>
                    <a:pt x="11" y="110"/>
                  </a:lnTo>
                  <a:lnTo>
                    <a:pt x="3" y="90"/>
                  </a:lnTo>
                  <a:lnTo>
                    <a:pt x="0" y="67"/>
                  </a:lnTo>
                  <a:lnTo>
                    <a:pt x="2" y="46"/>
                  </a:lnTo>
                  <a:lnTo>
                    <a:pt x="6" y="29"/>
                  </a:lnTo>
                  <a:lnTo>
                    <a:pt x="11" y="22"/>
                  </a:lnTo>
                  <a:lnTo>
                    <a:pt x="14" y="15"/>
                  </a:lnTo>
                  <a:lnTo>
                    <a:pt x="19" y="11"/>
                  </a:lnTo>
                  <a:lnTo>
                    <a:pt x="25" y="6"/>
                  </a:lnTo>
                  <a:lnTo>
                    <a:pt x="30" y="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36" name="Freeform 242"/>
            <p:cNvSpPr>
              <a:spLocks noEditPoints="1"/>
            </p:cNvSpPr>
            <p:nvPr/>
          </p:nvSpPr>
          <p:spPr bwMode="auto">
            <a:xfrm>
              <a:off x="752475" y="3993617"/>
              <a:ext cx="66675" cy="103187"/>
            </a:xfrm>
            <a:custGeom>
              <a:avLst/>
              <a:gdLst>
                <a:gd name="T0" fmla="*/ 2147483647 w 83"/>
                <a:gd name="T1" fmla="*/ 2147483647 h 132"/>
                <a:gd name="T2" fmla="*/ 2147483647 w 83"/>
                <a:gd name="T3" fmla="*/ 2147483647 h 132"/>
                <a:gd name="T4" fmla="*/ 2147483647 w 83"/>
                <a:gd name="T5" fmla="*/ 2147483647 h 132"/>
                <a:gd name="T6" fmla="*/ 2147483647 w 83"/>
                <a:gd name="T7" fmla="*/ 2147483647 h 132"/>
                <a:gd name="T8" fmla="*/ 2147483647 w 83"/>
                <a:gd name="T9" fmla="*/ 2147483647 h 132"/>
                <a:gd name="T10" fmla="*/ 2147483647 w 83"/>
                <a:gd name="T11" fmla="*/ 2147483647 h 132"/>
                <a:gd name="T12" fmla="*/ 2147483647 w 83"/>
                <a:gd name="T13" fmla="*/ 2147483647 h 132"/>
                <a:gd name="T14" fmla="*/ 2147483647 w 83"/>
                <a:gd name="T15" fmla="*/ 2147483647 h 132"/>
                <a:gd name="T16" fmla="*/ 2147483647 w 83"/>
                <a:gd name="T17" fmla="*/ 2147483647 h 132"/>
                <a:gd name="T18" fmla="*/ 2147483647 w 83"/>
                <a:gd name="T19" fmla="*/ 2147483647 h 132"/>
                <a:gd name="T20" fmla="*/ 2147483647 w 83"/>
                <a:gd name="T21" fmla="*/ 2147483647 h 132"/>
                <a:gd name="T22" fmla="*/ 2147483647 w 83"/>
                <a:gd name="T23" fmla="*/ 2147483647 h 132"/>
                <a:gd name="T24" fmla="*/ 2147483647 w 83"/>
                <a:gd name="T25" fmla="*/ 2147483647 h 132"/>
                <a:gd name="T26" fmla="*/ 2147483647 w 83"/>
                <a:gd name="T27" fmla="*/ 2147483647 h 132"/>
                <a:gd name="T28" fmla="*/ 2147483647 w 83"/>
                <a:gd name="T29" fmla="*/ 2147483647 h 132"/>
                <a:gd name="T30" fmla="*/ 2147483647 w 83"/>
                <a:gd name="T31" fmla="*/ 2147483647 h 132"/>
                <a:gd name="T32" fmla="*/ 2147483647 w 83"/>
                <a:gd name="T33" fmla="*/ 2147483647 h 132"/>
                <a:gd name="T34" fmla="*/ 2147483647 w 83"/>
                <a:gd name="T35" fmla="*/ 2147483647 h 132"/>
                <a:gd name="T36" fmla="*/ 2147483647 w 83"/>
                <a:gd name="T37" fmla="*/ 2147483647 h 132"/>
                <a:gd name="T38" fmla="*/ 2147483647 w 83"/>
                <a:gd name="T39" fmla="*/ 2147483647 h 132"/>
                <a:gd name="T40" fmla="*/ 2147483647 w 83"/>
                <a:gd name="T41" fmla="*/ 2147483647 h 132"/>
                <a:gd name="T42" fmla="*/ 2147483647 w 83"/>
                <a:gd name="T43" fmla="*/ 2147483647 h 132"/>
                <a:gd name="T44" fmla="*/ 2147483647 w 83"/>
                <a:gd name="T45" fmla="*/ 2147483647 h 132"/>
                <a:gd name="T46" fmla="*/ 2147483647 w 83"/>
                <a:gd name="T47" fmla="*/ 2147483647 h 132"/>
                <a:gd name="T48" fmla="*/ 2147483647 w 83"/>
                <a:gd name="T49" fmla="*/ 2147483647 h 132"/>
                <a:gd name="T50" fmla="*/ 2147483647 w 83"/>
                <a:gd name="T51" fmla="*/ 0 h 132"/>
                <a:gd name="T52" fmla="*/ 2147483647 w 83"/>
                <a:gd name="T53" fmla="*/ 0 h 132"/>
                <a:gd name="T54" fmla="*/ 2147483647 w 83"/>
                <a:gd name="T55" fmla="*/ 2147483647 h 132"/>
                <a:gd name="T56" fmla="*/ 2147483647 w 83"/>
                <a:gd name="T57" fmla="*/ 2147483647 h 132"/>
                <a:gd name="T58" fmla="*/ 2147483647 w 83"/>
                <a:gd name="T59" fmla="*/ 2147483647 h 132"/>
                <a:gd name="T60" fmla="*/ 2147483647 w 83"/>
                <a:gd name="T61" fmla="*/ 2147483647 h 132"/>
                <a:gd name="T62" fmla="*/ 2147483647 w 83"/>
                <a:gd name="T63" fmla="*/ 2147483647 h 132"/>
                <a:gd name="T64" fmla="*/ 2147483647 w 83"/>
                <a:gd name="T65" fmla="*/ 2147483647 h 132"/>
                <a:gd name="T66" fmla="*/ 2147483647 w 83"/>
                <a:gd name="T67" fmla="*/ 2147483647 h 132"/>
                <a:gd name="T68" fmla="*/ 2147483647 w 83"/>
                <a:gd name="T69" fmla="*/ 2147483647 h 132"/>
                <a:gd name="T70" fmla="*/ 2147483647 w 83"/>
                <a:gd name="T71" fmla="*/ 2147483647 h 132"/>
                <a:gd name="T72" fmla="*/ 2147483647 w 83"/>
                <a:gd name="T73" fmla="*/ 2147483647 h 132"/>
                <a:gd name="T74" fmla="*/ 2147483647 w 83"/>
                <a:gd name="T75" fmla="*/ 2147483647 h 132"/>
                <a:gd name="T76" fmla="*/ 2147483647 w 83"/>
                <a:gd name="T77" fmla="*/ 2147483647 h 132"/>
                <a:gd name="T78" fmla="*/ 2147483647 w 83"/>
                <a:gd name="T79" fmla="*/ 2147483647 h 132"/>
                <a:gd name="T80" fmla="*/ 2147483647 w 83"/>
                <a:gd name="T81" fmla="*/ 2147483647 h 132"/>
                <a:gd name="T82" fmla="*/ 2147483647 w 83"/>
                <a:gd name="T83" fmla="*/ 2147483647 h 132"/>
                <a:gd name="T84" fmla="*/ 2147483647 w 83"/>
                <a:gd name="T85" fmla="*/ 2147483647 h 132"/>
                <a:gd name="T86" fmla="*/ 0 w 83"/>
                <a:gd name="T87" fmla="*/ 2147483647 h 132"/>
                <a:gd name="T88" fmla="*/ 2147483647 w 83"/>
                <a:gd name="T89" fmla="*/ 2147483647 h 132"/>
                <a:gd name="T90" fmla="*/ 2147483647 w 83"/>
                <a:gd name="T91" fmla="*/ 2147483647 h 132"/>
                <a:gd name="T92" fmla="*/ 2147483647 w 83"/>
                <a:gd name="T93" fmla="*/ 2147483647 h 132"/>
                <a:gd name="T94" fmla="*/ 2147483647 w 83"/>
                <a:gd name="T95" fmla="*/ 2147483647 h 132"/>
                <a:gd name="T96" fmla="*/ 2147483647 w 83"/>
                <a:gd name="T97" fmla="*/ 2147483647 h 132"/>
                <a:gd name="T98" fmla="*/ 2147483647 w 83"/>
                <a:gd name="T99" fmla="*/ 2147483647 h 132"/>
                <a:gd name="T100" fmla="*/ 2147483647 w 83"/>
                <a:gd name="T101" fmla="*/ 0 h 1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"/>
                <a:gd name="T154" fmla="*/ 0 h 132"/>
                <a:gd name="T155" fmla="*/ 83 w 83"/>
                <a:gd name="T156" fmla="*/ 132 h 13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" h="132">
                  <a:moveTo>
                    <a:pt x="39" y="6"/>
                  </a:moveTo>
                  <a:lnTo>
                    <a:pt x="34" y="9"/>
                  </a:lnTo>
                  <a:lnTo>
                    <a:pt x="31" y="13"/>
                  </a:lnTo>
                  <a:lnTo>
                    <a:pt x="26" y="19"/>
                  </a:lnTo>
                  <a:lnTo>
                    <a:pt x="23" y="27"/>
                  </a:lnTo>
                  <a:lnTo>
                    <a:pt x="22" y="36"/>
                  </a:lnTo>
                  <a:lnTo>
                    <a:pt x="18" y="70"/>
                  </a:lnTo>
                  <a:lnTo>
                    <a:pt x="22" y="93"/>
                  </a:lnTo>
                  <a:lnTo>
                    <a:pt x="26" y="112"/>
                  </a:lnTo>
                  <a:lnTo>
                    <a:pt x="29" y="118"/>
                  </a:lnTo>
                  <a:lnTo>
                    <a:pt x="32" y="122"/>
                  </a:lnTo>
                  <a:lnTo>
                    <a:pt x="37" y="126"/>
                  </a:lnTo>
                  <a:lnTo>
                    <a:pt x="42" y="127"/>
                  </a:lnTo>
                  <a:lnTo>
                    <a:pt x="46" y="126"/>
                  </a:lnTo>
                  <a:lnTo>
                    <a:pt x="52" y="122"/>
                  </a:lnTo>
                  <a:lnTo>
                    <a:pt x="59" y="113"/>
                  </a:lnTo>
                  <a:lnTo>
                    <a:pt x="60" y="107"/>
                  </a:lnTo>
                  <a:lnTo>
                    <a:pt x="63" y="87"/>
                  </a:lnTo>
                  <a:lnTo>
                    <a:pt x="65" y="61"/>
                  </a:lnTo>
                  <a:lnTo>
                    <a:pt x="63" y="40"/>
                  </a:lnTo>
                  <a:lnTo>
                    <a:pt x="60" y="25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5" y="6"/>
                  </a:lnTo>
                  <a:lnTo>
                    <a:pt x="39" y="6"/>
                  </a:lnTo>
                  <a:close/>
                  <a:moveTo>
                    <a:pt x="35" y="0"/>
                  </a:moveTo>
                  <a:lnTo>
                    <a:pt x="42" y="0"/>
                  </a:lnTo>
                  <a:lnTo>
                    <a:pt x="56" y="3"/>
                  </a:lnTo>
                  <a:lnTo>
                    <a:pt x="68" y="16"/>
                  </a:lnTo>
                  <a:lnTo>
                    <a:pt x="77" y="28"/>
                  </a:lnTo>
                  <a:lnTo>
                    <a:pt x="82" y="45"/>
                  </a:lnTo>
                  <a:lnTo>
                    <a:pt x="83" y="65"/>
                  </a:lnTo>
                  <a:lnTo>
                    <a:pt x="82" y="85"/>
                  </a:lnTo>
                  <a:lnTo>
                    <a:pt x="77" y="102"/>
                  </a:lnTo>
                  <a:lnTo>
                    <a:pt x="73" y="112"/>
                  </a:lnTo>
                  <a:lnTo>
                    <a:pt x="66" y="119"/>
                  </a:lnTo>
                  <a:lnTo>
                    <a:pt x="60" y="126"/>
                  </a:lnTo>
                  <a:lnTo>
                    <a:pt x="48" y="132"/>
                  </a:lnTo>
                  <a:lnTo>
                    <a:pt x="42" y="132"/>
                  </a:lnTo>
                  <a:lnTo>
                    <a:pt x="29" y="130"/>
                  </a:lnTo>
                  <a:lnTo>
                    <a:pt x="20" y="122"/>
                  </a:lnTo>
                  <a:lnTo>
                    <a:pt x="11" y="110"/>
                  </a:lnTo>
                  <a:lnTo>
                    <a:pt x="3" y="90"/>
                  </a:lnTo>
                  <a:lnTo>
                    <a:pt x="0" y="67"/>
                  </a:lnTo>
                  <a:lnTo>
                    <a:pt x="3" y="47"/>
                  </a:lnTo>
                  <a:lnTo>
                    <a:pt x="8" y="30"/>
                  </a:lnTo>
                  <a:lnTo>
                    <a:pt x="11" y="22"/>
                  </a:lnTo>
                  <a:lnTo>
                    <a:pt x="15" y="16"/>
                  </a:lnTo>
                  <a:lnTo>
                    <a:pt x="25" y="6"/>
                  </a:lnTo>
                  <a:lnTo>
                    <a:pt x="31" y="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37" name="Freeform 243"/>
            <p:cNvSpPr>
              <a:spLocks/>
            </p:cNvSpPr>
            <p:nvPr/>
          </p:nvSpPr>
          <p:spPr bwMode="auto">
            <a:xfrm>
              <a:off x="835025" y="4080929"/>
              <a:ext cx="17463" cy="17463"/>
            </a:xfrm>
            <a:custGeom>
              <a:avLst/>
              <a:gdLst>
                <a:gd name="T0" fmla="*/ 2147483647 w 21"/>
                <a:gd name="T1" fmla="*/ 0 h 21"/>
                <a:gd name="T2" fmla="*/ 2147483647 w 21"/>
                <a:gd name="T3" fmla="*/ 2147483647 h 21"/>
                <a:gd name="T4" fmla="*/ 2147483647 w 21"/>
                <a:gd name="T5" fmla="*/ 2147483647 h 21"/>
                <a:gd name="T6" fmla="*/ 2147483647 w 21"/>
                <a:gd name="T7" fmla="*/ 2147483647 h 21"/>
                <a:gd name="T8" fmla="*/ 2147483647 w 21"/>
                <a:gd name="T9" fmla="*/ 2147483647 h 21"/>
                <a:gd name="T10" fmla="*/ 2147483647 w 21"/>
                <a:gd name="T11" fmla="*/ 2147483647 h 21"/>
                <a:gd name="T12" fmla="*/ 2147483647 w 21"/>
                <a:gd name="T13" fmla="*/ 2147483647 h 21"/>
                <a:gd name="T14" fmla="*/ 2147483647 w 21"/>
                <a:gd name="T15" fmla="*/ 2147483647 h 21"/>
                <a:gd name="T16" fmla="*/ 2147483647 w 21"/>
                <a:gd name="T17" fmla="*/ 2147483647 h 21"/>
                <a:gd name="T18" fmla="*/ 2147483647 w 21"/>
                <a:gd name="T19" fmla="*/ 2147483647 h 21"/>
                <a:gd name="T20" fmla="*/ 2147483647 w 21"/>
                <a:gd name="T21" fmla="*/ 2147483647 h 21"/>
                <a:gd name="T22" fmla="*/ 2147483647 w 21"/>
                <a:gd name="T23" fmla="*/ 2147483647 h 21"/>
                <a:gd name="T24" fmla="*/ 0 w 21"/>
                <a:gd name="T25" fmla="*/ 2147483647 h 21"/>
                <a:gd name="T26" fmla="*/ 2147483647 w 21"/>
                <a:gd name="T27" fmla="*/ 2147483647 h 21"/>
                <a:gd name="T28" fmla="*/ 2147483647 w 21"/>
                <a:gd name="T29" fmla="*/ 2147483647 h 21"/>
                <a:gd name="T30" fmla="*/ 2147483647 w 21"/>
                <a:gd name="T31" fmla="*/ 2147483647 h 21"/>
                <a:gd name="T32" fmla="*/ 2147483647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0" y="0"/>
                  </a:moveTo>
                  <a:lnTo>
                    <a:pt x="13" y="1"/>
                  </a:lnTo>
                  <a:lnTo>
                    <a:pt x="18" y="3"/>
                  </a:lnTo>
                  <a:lnTo>
                    <a:pt x="20" y="6"/>
                  </a:lnTo>
                  <a:lnTo>
                    <a:pt x="21" y="10"/>
                  </a:lnTo>
                  <a:lnTo>
                    <a:pt x="20" y="15"/>
                  </a:lnTo>
                  <a:lnTo>
                    <a:pt x="18" y="18"/>
                  </a:lnTo>
                  <a:lnTo>
                    <a:pt x="13" y="20"/>
                  </a:lnTo>
                  <a:lnTo>
                    <a:pt x="10" y="21"/>
                  </a:lnTo>
                  <a:lnTo>
                    <a:pt x="6" y="20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0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38" name="Freeform 244"/>
            <p:cNvSpPr>
              <a:spLocks/>
            </p:cNvSpPr>
            <p:nvPr/>
          </p:nvSpPr>
          <p:spPr bwMode="auto">
            <a:xfrm>
              <a:off x="881063" y="3993617"/>
              <a:ext cx="39687" cy="103187"/>
            </a:xfrm>
            <a:custGeom>
              <a:avLst/>
              <a:gdLst>
                <a:gd name="T0" fmla="*/ 2147483647 w 49"/>
                <a:gd name="T1" fmla="*/ 0 h 130"/>
                <a:gd name="T2" fmla="*/ 2147483647 w 49"/>
                <a:gd name="T3" fmla="*/ 0 h 130"/>
                <a:gd name="T4" fmla="*/ 2147483647 w 49"/>
                <a:gd name="T5" fmla="*/ 2147483647 h 130"/>
                <a:gd name="T6" fmla="*/ 2147483647 w 49"/>
                <a:gd name="T7" fmla="*/ 2147483647 h 130"/>
                <a:gd name="T8" fmla="*/ 2147483647 w 49"/>
                <a:gd name="T9" fmla="*/ 2147483647 h 130"/>
                <a:gd name="T10" fmla="*/ 2147483647 w 49"/>
                <a:gd name="T11" fmla="*/ 2147483647 h 130"/>
                <a:gd name="T12" fmla="*/ 2147483647 w 49"/>
                <a:gd name="T13" fmla="*/ 2147483647 h 130"/>
                <a:gd name="T14" fmla="*/ 2147483647 w 49"/>
                <a:gd name="T15" fmla="*/ 2147483647 h 130"/>
                <a:gd name="T16" fmla="*/ 2147483647 w 49"/>
                <a:gd name="T17" fmla="*/ 2147483647 h 130"/>
                <a:gd name="T18" fmla="*/ 2147483647 w 49"/>
                <a:gd name="T19" fmla="*/ 2147483647 h 130"/>
                <a:gd name="T20" fmla="*/ 2147483647 w 49"/>
                <a:gd name="T21" fmla="*/ 2147483647 h 130"/>
                <a:gd name="T22" fmla="*/ 2147483647 w 49"/>
                <a:gd name="T23" fmla="*/ 2147483647 h 130"/>
                <a:gd name="T24" fmla="*/ 2147483647 w 49"/>
                <a:gd name="T25" fmla="*/ 2147483647 h 130"/>
                <a:gd name="T26" fmla="*/ 2147483647 w 49"/>
                <a:gd name="T27" fmla="*/ 2147483647 h 130"/>
                <a:gd name="T28" fmla="*/ 2147483647 w 49"/>
                <a:gd name="T29" fmla="*/ 2147483647 h 130"/>
                <a:gd name="T30" fmla="*/ 2147483647 w 49"/>
                <a:gd name="T31" fmla="*/ 2147483647 h 130"/>
                <a:gd name="T32" fmla="*/ 2147483647 w 49"/>
                <a:gd name="T33" fmla="*/ 2147483647 h 130"/>
                <a:gd name="T34" fmla="*/ 2147483647 w 49"/>
                <a:gd name="T35" fmla="*/ 2147483647 h 130"/>
                <a:gd name="T36" fmla="*/ 2147483647 w 49"/>
                <a:gd name="T37" fmla="*/ 2147483647 h 130"/>
                <a:gd name="T38" fmla="*/ 2147483647 w 49"/>
                <a:gd name="T39" fmla="*/ 2147483647 h 130"/>
                <a:gd name="T40" fmla="*/ 2147483647 w 49"/>
                <a:gd name="T41" fmla="*/ 2147483647 h 130"/>
                <a:gd name="T42" fmla="*/ 2147483647 w 49"/>
                <a:gd name="T43" fmla="*/ 2147483647 h 130"/>
                <a:gd name="T44" fmla="*/ 2147483647 w 49"/>
                <a:gd name="T45" fmla="*/ 2147483647 h 130"/>
                <a:gd name="T46" fmla="*/ 2147483647 w 49"/>
                <a:gd name="T47" fmla="*/ 2147483647 h 130"/>
                <a:gd name="T48" fmla="*/ 0 w 49"/>
                <a:gd name="T49" fmla="*/ 2147483647 h 130"/>
                <a:gd name="T50" fmla="*/ 2147483647 w 49"/>
                <a:gd name="T51" fmla="*/ 0 h 13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9"/>
                <a:gd name="T79" fmla="*/ 0 h 130"/>
                <a:gd name="T80" fmla="*/ 49 w 49"/>
                <a:gd name="T81" fmla="*/ 130 h 13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9" h="130">
                  <a:moveTo>
                    <a:pt x="31" y="0"/>
                  </a:moveTo>
                  <a:lnTo>
                    <a:pt x="34" y="0"/>
                  </a:lnTo>
                  <a:lnTo>
                    <a:pt x="34" y="118"/>
                  </a:lnTo>
                  <a:lnTo>
                    <a:pt x="35" y="121"/>
                  </a:lnTo>
                  <a:lnTo>
                    <a:pt x="35" y="124"/>
                  </a:lnTo>
                  <a:lnTo>
                    <a:pt x="38" y="126"/>
                  </a:lnTo>
                  <a:lnTo>
                    <a:pt x="42" y="126"/>
                  </a:lnTo>
                  <a:lnTo>
                    <a:pt x="45" y="127"/>
                  </a:lnTo>
                  <a:lnTo>
                    <a:pt x="49" y="127"/>
                  </a:lnTo>
                  <a:lnTo>
                    <a:pt x="49" y="130"/>
                  </a:lnTo>
                  <a:lnTo>
                    <a:pt x="1" y="130"/>
                  </a:lnTo>
                  <a:lnTo>
                    <a:pt x="1" y="127"/>
                  </a:lnTo>
                  <a:lnTo>
                    <a:pt x="7" y="127"/>
                  </a:lnTo>
                  <a:lnTo>
                    <a:pt x="11" y="126"/>
                  </a:lnTo>
                  <a:lnTo>
                    <a:pt x="14" y="126"/>
                  </a:lnTo>
                  <a:lnTo>
                    <a:pt x="15" y="124"/>
                  </a:lnTo>
                  <a:lnTo>
                    <a:pt x="17" y="121"/>
                  </a:lnTo>
                  <a:lnTo>
                    <a:pt x="18" y="119"/>
                  </a:lnTo>
                  <a:lnTo>
                    <a:pt x="18" y="25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15" y="16"/>
                  </a:lnTo>
                  <a:lnTo>
                    <a:pt x="6" y="16"/>
                  </a:lnTo>
                  <a:lnTo>
                    <a:pt x="1" y="17"/>
                  </a:lnTo>
                  <a:lnTo>
                    <a:pt x="0" y="16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39" name="Freeform 245"/>
            <p:cNvSpPr>
              <a:spLocks/>
            </p:cNvSpPr>
            <p:nvPr/>
          </p:nvSpPr>
          <p:spPr bwMode="auto">
            <a:xfrm>
              <a:off x="947738" y="3993617"/>
              <a:ext cx="58737" cy="103187"/>
            </a:xfrm>
            <a:custGeom>
              <a:avLst/>
              <a:gdLst>
                <a:gd name="T0" fmla="*/ 2147483647 w 75"/>
                <a:gd name="T1" fmla="*/ 0 h 130"/>
                <a:gd name="T2" fmla="*/ 2147483647 w 75"/>
                <a:gd name="T3" fmla="*/ 0 h 130"/>
                <a:gd name="T4" fmla="*/ 2147483647 w 75"/>
                <a:gd name="T5" fmla="*/ 2147483647 h 130"/>
                <a:gd name="T6" fmla="*/ 2147483647 w 75"/>
                <a:gd name="T7" fmla="*/ 2147483647 h 130"/>
                <a:gd name="T8" fmla="*/ 2147483647 w 75"/>
                <a:gd name="T9" fmla="*/ 2147483647 h 130"/>
                <a:gd name="T10" fmla="*/ 2147483647 w 75"/>
                <a:gd name="T11" fmla="*/ 2147483647 h 130"/>
                <a:gd name="T12" fmla="*/ 2147483647 w 75"/>
                <a:gd name="T13" fmla="*/ 2147483647 h 130"/>
                <a:gd name="T14" fmla="*/ 2147483647 w 75"/>
                <a:gd name="T15" fmla="*/ 2147483647 h 130"/>
                <a:gd name="T16" fmla="*/ 2147483647 w 75"/>
                <a:gd name="T17" fmla="*/ 2147483647 h 130"/>
                <a:gd name="T18" fmla="*/ 2147483647 w 75"/>
                <a:gd name="T19" fmla="*/ 2147483647 h 130"/>
                <a:gd name="T20" fmla="*/ 2147483647 w 75"/>
                <a:gd name="T21" fmla="*/ 2147483647 h 130"/>
                <a:gd name="T22" fmla="*/ 2147483647 w 75"/>
                <a:gd name="T23" fmla="*/ 2147483647 h 130"/>
                <a:gd name="T24" fmla="*/ 2147483647 w 75"/>
                <a:gd name="T25" fmla="*/ 2147483647 h 130"/>
                <a:gd name="T26" fmla="*/ 2147483647 w 75"/>
                <a:gd name="T27" fmla="*/ 2147483647 h 130"/>
                <a:gd name="T28" fmla="*/ 2147483647 w 75"/>
                <a:gd name="T29" fmla="*/ 2147483647 h 130"/>
                <a:gd name="T30" fmla="*/ 2147483647 w 75"/>
                <a:gd name="T31" fmla="*/ 2147483647 h 130"/>
                <a:gd name="T32" fmla="*/ 2147483647 w 75"/>
                <a:gd name="T33" fmla="*/ 2147483647 h 130"/>
                <a:gd name="T34" fmla="*/ 2147483647 w 75"/>
                <a:gd name="T35" fmla="*/ 2147483647 h 130"/>
                <a:gd name="T36" fmla="*/ 2147483647 w 75"/>
                <a:gd name="T37" fmla="*/ 2147483647 h 130"/>
                <a:gd name="T38" fmla="*/ 2147483647 w 75"/>
                <a:gd name="T39" fmla="*/ 2147483647 h 130"/>
                <a:gd name="T40" fmla="*/ 0 w 75"/>
                <a:gd name="T41" fmla="*/ 2147483647 h 130"/>
                <a:gd name="T42" fmla="*/ 0 w 75"/>
                <a:gd name="T43" fmla="*/ 2147483647 h 130"/>
                <a:gd name="T44" fmla="*/ 2147483647 w 75"/>
                <a:gd name="T45" fmla="*/ 2147483647 h 130"/>
                <a:gd name="T46" fmla="*/ 2147483647 w 75"/>
                <a:gd name="T47" fmla="*/ 2147483647 h 130"/>
                <a:gd name="T48" fmla="*/ 2147483647 w 75"/>
                <a:gd name="T49" fmla="*/ 2147483647 h 130"/>
                <a:gd name="T50" fmla="*/ 2147483647 w 75"/>
                <a:gd name="T51" fmla="*/ 2147483647 h 130"/>
                <a:gd name="T52" fmla="*/ 2147483647 w 75"/>
                <a:gd name="T53" fmla="*/ 2147483647 h 130"/>
                <a:gd name="T54" fmla="*/ 2147483647 w 75"/>
                <a:gd name="T55" fmla="*/ 2147483647 h 130"/>
                <a:gd name="T56" fmla="*/ 2147483647 w 75"/>
                <a:gd name="T57" fmla="*/ 2147483647 h 130"/>
                <a:gd name="T58" fmla="*/ 2147483647 w 75"/>
                <a:gd name="T59" fmla="*/ 2147483647 h 130"/>
                <a:gd name="T60" fmla="*/ 2147483647 w 75"/>
                <a:gd name="T61" fmla="*/ 2147483647 h 130"/>
                <a:gd name="T62" fmla="*/ 2147483647 w 75"/>
                <a:gd name="T63" fmla="*/ 2147483647 h 130"/>
                <a:gd name="T64" fmla="*/ 2147483647 w 75"/>
                <a:gd name="T65" fmla="*/ 2147483647 h 130"/>
                <a:gd name="T66" fmla="*/ 2147483647 w 75"/>
                <a:gd name="T67" fmla="*/ 2147483647 h 130"/>
                <a:gd name="T68" fmla="*/ 2147483647 w 75"/>
                <a:gd name="T69" fmla="*/ 2147483647 h 130"/>
                <a:gd name="T70" fmla="*/ 2147483647 w 75"/>
                <a:gd name="T71" fmla="*/ 2147483647 h 130"/>
                <a:gd name="T72" fmla="*/ 2147483647 w 75"/>
                <a:gd name="T73" fmla="*/ 2147483647 h 130"/>
                <a:gd name="T74" fmla="*/ 2147483647 w 75"/>
                <a:gd name="T75" fmla="*/ 2147483647 h 130"/>
                <a:gd name="T76" fmla="*/ 2147483647 w 75"/>
                <a:gd name="T77" fmla="*/ 2147483647 h 130"/>
                <a:gd name="T78" fmla="*/ 2147483647 w 75"/>
                <a:gd name="T79" fmla="*/ 2147483647 h 130"/>
                <a:gd name="T80" fmla="*/ 2147483647 w 75"/>
                <a:gd name="T81" fmla="*/ 2147483647 h 130"/>
                <a:gd name="T82" fmla="*/ 2147483647 w 75"/>
                <a:gd name="T83" fmla="*/ 2147483647 h 130"/>
                <a:gd name="T84" fmla="*/ 2147483647 w 75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5"/>
                <a:gd name="T130" fmla="*/ 0 h 130"/>
                <a:gd name="T131" fmla="*/ 75 w 75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5" h="130">
                  <a:moveTo>
                    <a:pt x="28" y="0"/>
                  </a:moveTo>
                  <a:lnTo>
                    <a:pt x="75" y="0"/>
                  </a:lnTo>
                  <a:lnTo>
                    <a:pt x="67" y="17"/>
                  </a:lnTo>
                  <a:lnTo>
                    <a:pt x="28" y="17"/>
                  </a:lnTo>
                  <a:lnTo>
                    <a:pt x="20" y="34"/>
                  </a:lnTo>
                  <a:lnTo>
                    <a:pt x="42" y="40"/>
                  </a:lnTo>
                  <a:lnTo>
                    <a:pt x="59" y="52"/>
                  </a:lnTo>
                  <a:lnTo>
                    <a:pt x="68" y="66"/>
                  </a:lnTo>
                  <a:lnTo>
                    <a:pt x="71" y="82"/>
                  </a:lnTo>
                  <a:lnTo>
                    <a:pt x="71" y="91"/>
                  </a:lnTo>
                  <a:lnTo>
                    <a:pt x="68" y="100"/>
                  </a:lnTo>
                  <a:lnTo>
                    <a:pt x="64" y="108"/>
                  </a:lnTo>
                  <a:lnTo>
                    <a:pt x="58" y="116"/>
                  </a:lnTo>
                  <a:lnTo>
                    <a:pt x="51" y="120"/>
                  </a:lnTo>
                  <a:lnTo>
                    <a:pt x="44" y="125"/>
                  </a:lnTo>
                  <a:lnTo>
                    <a:pt x="36" y="128"/>
                  </a:lnTo>
                  <a:lnTo>
                    <a:pt x="30" y="130"/>
                  </a:lnTo>
                  <a:lnTo>
                    <a:pt x="14" y="130"/>
                  </a:lnTo>
                  <a:lnTo>
                    <a:pt x="5" y="127"/>
                  </a:lnTo>
                  <a:lnTo>
                    <a:pt x="2" y="124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2" y="113"/>
                  </a:lnTo>
                  <a:lnTo>
                    <a:pt x="5" y="111"/>
                  </a:lnTo>
                  <a:lnTo>
                    <a:pt x="10" y="111"/>
                  </a:lnTo>
                  <a:lnTo>
                    <a:pt x="11" y="113"/>
                  </a:lnTo>
                  <a:lnTo>
                    <a:pt x="14" y="113"/>
                  </a:lnTo>
                  <a:lnTo>
                    <a:pt x="17" y="116"/>
                  </a:lnTo>
                  <a:lnTo>
                    <a:pt x="22" y="119"/>
                  </a:lnTo>
                  <a:lnTo>
                    <a:pt x="28" y="120"/>
                  </a:lnTo>
                  <a:lnTo>
                    <a:pt x="39" y="120"/>
                  </a:lnTo>
                  <a:lnTo>
                    <a:pt x="45" y="117"/>
                  </a:lnTo>
                  <a:lnTo>
                    <a:pt x="51" y="113"/>
                  </a:lnTo>
                  <a:lnTo>
                    <a:pt x="56" y="107"/>
                  </a:lnTo>
                  <a:lnTo>
                    <a:pt x="59" y="100"/>
                  </a:lnTo>
                  <a:lnTo>
                    <a:pt x="59" y="85"/>
                  </a:lnTo>
                  <a:lnTo>
                    <a:pt x="56" y="77"/>
                  </a:lnTo>
                  <a:lnTo>
                    <a:pt x="53" y="71"/>
                  </a:lnTo>
                  <a:lnTo>
                    <a:pt x="44" y="62"/>
                  </a:lnTo>
                  <a:lnTo>
                    <a:pt x="31" y="55"/>
                  </a:lnTo>
                  <a:lnTo>
                    <a:pt x="20" y="51"/>
                  </a:lnTo>
                  <a:lnTo>
                    <a:pt x="3" y="4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40" name="Freeform 246"/>
            <p:cNvSpPr>
              <a:spLocks noEditPoints="1"/>
            </p:cNvSpPr>
            <p:nvPr/>
          </p:nvSpPr>
          <p:spPr bwMode="auto">
            <a:xfrm>
              <a:off x="752475" y="4569879"/>
              <a:ext cx="66675" cy="104775"/>
            </a:xfrm>
            <a:custGeom>
              <a:avLst/>
              <a:gdLst>
                <a:gd name="T0" fmla="*/ 2147483647 w 83"/>
                <a:gd name="T1" fmla="*/ 2147483647 h 132"/>
                <a:gd name="T2" fmla="*/ 2147483647 w 83"/>
                <a:gd name="T3" fmla="*/ 2147483647 h 132"/>
                <a:gd name="T4" fmla="*/ 2147483647 w 83"/>
                <a:gd name="T5" fmla="*/ 2147483647 h 132"/>
                <a:gd name="T6" fmla="*/ 2147483647 w 83"/>
                <a:gd name="T7" fmla="*/ 2147483647 h 132"/>
                <a:gd name="T8" fmla="*/ 2147483647 w 83"/>
                <a:gd name="T9" fmla="*/ 2147483647 h 132"/>
                <a:gd name="T10" fmla="*/ 2147483647 w 83"/>
                <a:gd name="T11" fmla="*/ 2147483647 h 132"/>
                <a:gd name="T12" fmla="*/ 2147483647 w 83"/>
                <a:gd name="T13" fmla="*/ 2147483647 h 132"/>
                <a:gd name="T14" fmla="*/ 2147483647 w 83"/>
                <a:gd name="T15" fmla="*/ 2147483647 h 132"/>
                <a:gd name="T16" fmla="*/ 2147483647 w 83"/>
                <a:gd name="T17" fmla="*/ 2147483647 h 132"/>
                <a:gd name="T18" fmla="*/ 2147483647 w 83"/>
                <a:gd name="T19" fmla="*/ 2147483647 h 132"/>
                <a:gd name="T20" fmla="*/ 2147483647 w 83"/>
                <a:gd name="T21" fmla="*/ 2147483647 h 132"/>
                <a:gd name="T22" fmla="*/ 2147483647 w 83"/>
                <a:gd name="T23" fmla="*/ 2147483647 h 132"/>
                <a:gd name="T24" fmla="*/ 2147483647 w 83"/>
                <a:gd name="T25" fmla="*/ 2147483647 h 132"/>
                <a:gd name="T26" fmla="*/ 2147483647 w 83"/>
                <a:gd name="T27" fmla="*/ 2147483647 h 132"/>
                <a:gd name="T28" fmla="*/ 2147483647 w 83"/>
                <a:gd name="T29" fmla="*/ 2147483647 h 132"/>
                <a:gd name="T30" fmla="*/ 2147483647 w 83"/>
                <a:gd name="T31" fmla="*/ 2147483647 h 132"/>
                <a:gd name="T32" fmla="*/ 2147483647 w 83"/>
                <a:gd name="T33" fmla="*/ 2147483647 h 132"/>
                <a:gd name="T34" fmla="*/ 2147483647 w 83"/>
                <a:gd name="T35" fmla="*/ 2147483647 h 132"/>
                <a:gd name="T36" fmla="*/ 2147483647 w 83"/>
                <a:gd name="T37" fmla="*/ 2147483647 h 132"/>
                <a:gd name="T38" fmla="*/ 2147483647 w 83"/>
                <a:gd name="T39" fmla="*/ 2147483647 h 132"/>
                <a:gd name="T40" fmla="*/ 2147483647 w 83"/>
                <a:gd name="T41" fmla="*/ 2147483647 h 132"/>
                <a:gd name="T42" fmla="*/ 2147483647 w 83"/>
                <a:gd name="T43" fmla="*/ 2147483647 h 132"/>
                <a:gd name="T44" fmla="*/ 2147483647 w 83"/>
                <a:gd name="T45" fmla="*/ 2147483647 h 132"/>
                <a:gd name="T46" fmla="*/ 2147483647 w 83"/>
                <a:gd name="T47" fmla="*/ 2147483647 h 132"/>
                <a:gd name="T48" fmla="*/ 2147483647 w 83"/>
                <a:gd name="T49" fmla="*/ 2147483647 h 132"/>
                <a:gd name="T50" fmla="*/ 2147483647 w 83"/>
                <a:gd name="T51" fmla="*/ 0 h 132"/>
                <a:gd name="T52" fmla="*/ 2147483647 w 83"/>
                <a:gd name="T53" fmla="*/ 0 h 132"/>
                <a:gd name="T54" fmla="*/ 2147483647 w 83"/>
                <a:gd name="T55" fmla="*/ 2147483647 h 132"/>
                <a:gd name="T56" fmla="*/ 2147483647 w 83"/>
                <a:gd name="T57" fmla="*/ 2147483647 h 132"/>
                <a:gd name="T58" fmla="*/ 2147483647 w 83"/>
                <a:gd name="T59" fmla="*/ 2147483647 h 132"/>
                <a:gd name="T60" fmla="*/ 2147483647 w 83"/>
                <a:gd name="T61" fmla="*/ 2147483647 h 132"/>
                <a:gd name="T62" fmla="*/ 2147483647 w 83"/>
                <a:gd name="T63" fmla="*/ 2147483647 h 132"/>
                <a:gd name="T64" fmla="*/ 2147483647 w 83"/>
                <a:gd name="T65" fmla="*/ 2147483647 h 132"/>
                <a:gd name="T66" fmla="*/ 2147483647 w 83"/>
                <a:gd name="T67" fmla="*/ 2147483647 h 132"/>
                <a:gd name="T68" fmla="*/ 2147483647 w 83"/>
                <a:gd name="T69" fmla="*/ 2147483647 h 132"/>
                <a:gd name="T70" fmla="*/ 2147483647 w 83"/>
                <a:gd name="T71" fmla="*/ 2147483647 h 132"/>
                <a:gd name="T72" fmla="*/ 2147483647 w 83"/>
                <a:gd name="T73" fmla="*/ 2147483647 h 132"/>
                <a:gd name="T74" fmla="*/ 2147483647 w 83"/>
                <a:gd name="T75" fmla="*/ 2147483647 h 132"/>
                <a:gd name="T76" fmla="*/ 2147483647 w 83"/>
                <a:gd name="T77" fmla="*/ 2147483647 h 132"/>
                <a:gd name="T78" fmla="*/ 2147483647 w 83"/>
                <a:gd name="T79" fmla="*/ 2147483647 h 132"/>
                <a:gd name="T80" fmla="*/ 2147483647 w 83"/>
                <a:gd name="T81" fmla="*/ 2147483647 h 132"/>
                <a:gd name="T82" fmla="*/ 2147483647 w 83"/>
                <a:gd name="T83" fmla="*/ 2147483647 h 132"/>
                <a:gd name="T84" fmla="*/ 2147483647 w 83"/>
                <a:gd name="T85" fmla="*/ 2147483647 h 132"/>
                <a:gd name="T86" fmla="*/ 0 w 83"/>
                <a:gd name="T87" fmla="*/ 2147483647 h 132"/>
                <a:gd name="T88" fmla="*/ 2147483647 w 83"/>
                <a:gd name="T89" fmla="*/ 2147483647 h 132"/>
                <a:gd name="T90" fmla="*/ 2147483647 w 83"/>
                <a:gd name="T91" fmla="*/ 2147483647 h 132"/>
                <a:gd name="T92" fmla="*/ 2147483647 w 83"/>
                <a:gd name="T93" fmla="*/ 2147483647 h 132"/>
                <a:gd name="T94" fmla="*/ 2147483647 w 83"/>
                <a:gd name="T95" fmla="*/ 2147483647 h 132"/>
                <a:gd name="T96" fmla="*/ 2147483647 w 83"/>
                <a:gd name="T97" fmla="*/ 2147483647 h 132"/>
                <a:gd name="T98" fmla="*/ 2147483647 w 83"/>
                <a:gd name="T99" fmla="*/ 2147483647 h 132"/>
                <a:gd name="T100" fmla="*/ 2147483647 w 83"/>
                <a:gd name="T101" fmla="*/ 0 h 1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"/>
                <a:gd name="T154" fmla="*/ 0 h 132"/>
                <a:gd name="T155" fmla="*/ 83 w 83"/>
                <a:gd name="T156" fmla="*/ 132 h 13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" h="132">
                  <a:moveTo>
                    <a:pt x="39" y="7"/>
                  </a:moveTo>
                  <a:lnTo>
                    <a:pt x="34" y="10"/>
                  </a:lnTo>
                  <a:lnTo>
                    <a:pt x="31" y="13"/>
                  </a:lnTo>
                  <a:lnTo>
                    <a:pt x="26" y="19"/>
                  </a:lnTo>
                  <a:lnTo>
                    <a:pt x="23" y="27"/>
                  </a:lnTo>
                  <a:lnTo>
                    <a:pt x="22" y="36"/>
                  </a:lnTo>
                  <a:lnTo>
                    <a:pt x="18" y="70"/>
                  </a:lnTo>
                  <a:lnTo>
                    <a:pt x="22" y="93"/>
                  </a:lnTo>
                  <a:lnTo>
                    <a:pt x="26" y="112"/>
                  </a:lnTo>
                  <a:lnTo>
                    <a:pt x="29" y="118"/>
                  </a:lnTo>
                  <a:lnTo>
                    <a:pt x="32" y="123"/>
                  </a:lnTo>
                  <a:lnTo>
                    <a:pt x="37" y="126"/>
                  </a:lnTo>
                  <a:lnTo>
                    <a:pt x="42" y="127"/>
                  </a:lnTo>
                  <a:lnTo>
                    <a:pt x="46" y="126"/>
                  </a:lnTo>
                  <a:lnTo>
                    <a:pt x="52" y="123"/>
                  </a:lnTo>
                  <a:lnTo>
                    <a:pt x="59" y="113"/>
                  </a:lnTo>
                  <a:lnTo>
                    <a:pt x="60" y="107"/>
                  </a:lnTo>
                  <a:lnTo>
                    <a:pt x="63" y="87"/>
                  </a:lnTo>
                  <a:lnTo>
                    <a:pt x="65" y="61"/>
                  </a:lnTo>
                  <a:lnTo>
                    <a:pt x="63" y="41"/>
                  </a:lnTo>
                  <a:lnTo>
                    <a:pt x="60" y="25"/>
                  </a:lnTo>
                  <a:lnTo>
                    <a:pt x="54" y="13"/>
                  </a:lnTo>
                  <a:lnTo>
                    <a:pt x="51" y="10"/>
                  </a:lnTo>
                  <a:lnTo>
                    <a:pt x="45" y="7"/>
                  </a:lnTo>
                  <a:lnTo>
                    <a:pt x="39" y="7"/>
                  </a:lnTo>
                  <a:close/>
                  <a:moveTo>
                    <a:pt x="35" y="0"/>
                  </a:moveTo>
                  <a:lnTo>
                    <a:pt x="42" y="0"/>
                  </a:lnTo>
                  <a:lnTo>
                    <a:pt x="56" y="4"/>
                  </a:lnTo>
                  <a:lnTo>
                    <a:pt x="68" y="16"/>
                  </a:lnTo>
                  <a:lnTo>
                    <a:pt x="77" y="28"/>
                  </a:lnTo>
                  <a:lnTo>
                    <a:pt x="82" y="45"/>
                  </a:lnTo>
                  <a:lnTo>
                    <a:pt x="83" y="65"/>
                  </a:lnTo>
                  <a:lnTo>
                    <a:pt x="82" y="86"/>
                  </a:lnTo>
                  <a:lnTo>
                    <a:pt x="77" y="103"/>
                  </a:lnTo>
                  <a:lnTo>
                    <a:pt x="73" y="112"/>
                  </a:lnTo>
                  <a:lnTo>
                    <a:pt x="66" y="120"/>
                  </a:lnTo>
                  <a:lnTo>
                    <a:pt x="60" y="126"/>
                  </a:lnTo>
                  <a:lnTo>
                    <a:pt x="48" y="132"/>
                  </a:lnTo>
                  <a:lnTo>
                    <a:pt x="42" y="132"/>
                  </a:lnTo>
                  <a:lnTo>
                    <a:pt x="29" y="130"/>
                  </a:lnTo>
                  <a:lnTo>
                    <a:pt x="20" y="123"/>
                  </a:lnTo>
                  <a:lnTo>
                    <a:pt x="11" y="110"/>
                  </a:lnTo>
                  <a:lnTo>
                    <a:pt x="3" y="90"/>
                  </a:lnTo>
                  <a:lnTo>
                    <a:pt x="0" y="67"/>
                  </a:lnTo>
                  <a:lnTo>
                    <a:pt x="3" y="47"/>
                  </a:lnTo>
                  <a:lnTo>
                    <a:pt x="8" y="30"/>
                  </a:lnTo>
                  <a:lnTo>
                    <a:pt x="11" y="22"/>
                  </a:lnTo>
                  <a:lnTo>
                    <a:pt x="15" y="16"/>
                  </a:lnTo>
                  <a:lnTo>
                    <a:pt x="25" y="7"/>
                  </a:lnTo>
                  <a:lnTo>
                    <a:pt x="31" y="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41" name="Freeform 247"/>
            <p:cNvSpPr>
              <a:spLocks/>
            </p:cNvSpPr>
            <p:nvPr/>
          </p:nvSpPr>
          <p:spPr bwMode="auto">
            <a:xfrm>
              <a:off x="835025" y="4658779"/>
              <a:ext cx="17463" cy="17463"/>
            </a:xfrm>
            <a:custGeom>
              <a:avLst/>
              <a:gdLst>
                <a:gd name="T0" fmla="*/ 2147483647 w 21"/>
                <a:gd name="T1" fmla="*/ 0 h 21"/>
                <a:gd name="T2" fmla="*/ 2147483647 w 21"/>
                <a:gd name="T3" fmla="*/ 2147483647 h 21"/>
                <a:gd name="T4" fmla="*/ 2147483647 w 21"/>
                <a:gd name="T5" fmla="*/ 2147483647 h 21"/>
                <a:gd name="T6" fmla="*/ 2147483647 w 21"/>
                <a:gd name="T7" fmla="*/ 2147483647 h 21"/>
                <a:gd name="T8" fmla="*/ 2147483647 w 21"/>
                <a:gd name="T9" fmla="*/ 2147483647 h 21"/>
                <a:gd name="T10" fmla="*/ 2147483647 w 21"/>
                <a:gd name="T11" fmla="*/ 2147483647 h 21"/>
                <a:gd name="T12" fmla="*/ 2147483647 w 21"/>
                <a:gd name="T13" fmla="*/ 2147483647 h 21"/>
                <a:gd name="T14" fmla="*/ 2147483647 w 21"/>
                <a:gd name="T15" fmla="*/ 2147483647 h 21"/>
                <a:gd name="T16" fmla="*/ 2147483647 w 21"/>
                <a:gd name="T17" fmla="*/ 2147483647 h 21"/>
                <a:gd name="T18" fmla="*/ 2147483647 w 21"/>
                <a:gd name="T19" fmla="*/ 2147483647 h 21"/>
                <a:gd name="T20" fmla="*/ 2147483647 w 21"/>
                <a:gd name="T21" fmla="*/ 2147483647 h 21"/>
                <a:gd name="T22" fmla="*/ 2147483647 w 21"/>
                <a:gd name="T23" fmla="*/ 2147483647 h 21"/>
                <a:gd name="T24" fmla="*/ 0 w 21"/>
                <a:gd name="T25" fmla="*/ 2147483647 h 21"/>
                <a:gd name="T26" fmla="*/ 2147483647 w 21"/>
                <a:gd name="T27" fmla="*/ 2147483647 h 21"/>
                <a:gd name="T28" fmla="*/ 2147483647 w 21"/>
                <a:gd name="T29" fmla="*/ 2147483647 h 21"/>
                <a:gd name="T30" fmla="*/ 2147483647 w 21"/>
                <a:gd name="T31" fmla="*/ 2147483647 h 21"/>
                <a:gd name="T32" fmla="*/ 2147483647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0" y="0"/>
                  </a:moveTo>
                  <a:lnTo>
                    <a:pt x="13" y="1"/>
                  </a:lnTo>
                  <a:lnTo>
                    <a:pt x="18" y="3"/>
                  </a:lnTo>
                  <a:lnTo>
                    <a:pt x="20" y="6"/>
                  </a:lnTo>
                  <a:lnTo>
                    <a:pt x="21" y="11"/>
                  </a:lnTo>
                  <a:lnTo>
                    <a:pt x="20" y="15"/>
                  </a:lnTo>
                  <a:lnTo>
                    <a:pt x="18" y="18"/>
                  </a:lnTo>
                  <a:lnTo>
                    <a:pt x="13" y="20"/>
                  </a:lnTo>
                  <a:lnTo>
                    <a:pt x="10" y="21"/>
                  </a:lnTo>
                  <a:lnTo>
                    <a:pt x="6" y="20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42" name="Freeform 248"/>
            <p:cNvSpPr>
              <a:spLocks/>
            </p:cNvSpPr>
            <p:nvPr/>
          </p:nvSpPr>
          <p:spPr bwMode="auto">
            <a:xfrm>
              <a:off x="881063" y="4569879"/>
              <a:ext cx="39687" cy="103188"/>
            </a:xfrm>
            <a:custGeom>
              <a:avLst/>
              <a:gdLst>
                <a:gd name="T0" fmla="*/ 2147483647 w 49"/>
                <a:gd name="T1" fmla="*/ 0 h 130"/>
                <a:gd name="T2" fmla="*/ 2147483647 w 49"/>
                <a:gd name="T3" fmla="*/ 0 h 130"/>
                <a:gd name="T4" fmla="*/ 2147483647 w 49"/>
                <a:gd name="T5" fmla="*/ 2147483647 h 130"/>
                <a:gd name="T6" fmla="*/ 2147483647 w 49"/>
                <a:gd name="T7" fmla="*/ 2147483647 h 130"/>
                <a:gd name="T8" fmla="*/ 2147483647 w 49"/>
                <a:gd name="T9" fmla="*/ 2147483647 h 130"/>
                <a:gd name="T10" fmla="*/ 2147483647 w 49"/>
                <a:gd name="T11" fmla="*/ 2147483647 h 130"/>
                <a:gd name="T12" fmla="*/ 2147483647 w 49"/>
                <a:gd name="T13" fmla="*/ 2147483647 h 130"/>
                <a:gd name="T14" fmla="*/ 2147483647 w 49"/>
                <a:gd name="T15" fmla="*/ 2147483647 h 130"/>
                <a:gd name="T16" fmla="*/ 2147483647 w 49"/>
                <a:gd name="T17" fmla="*/ 2147483647 h 130"/>
                <a:gd name="T18" fmla="*/ 2147483647 w 49"/>
                <a:gd name="T19" fmla="*/ 2147483647 h 130"/>
                <a:gd name="T20" fmla="*/ 2147483647 w 49"/>
                <a:gd name="T21" fmla="*/ 2147483647 h 130"/>
                <a:gd name="T22" fmla="*/ 2147483647 w 49"/>
                <a:gd name="T23" fmla="*/ 2147483647 h 130"/>
                <a:gd name="T24" fmla="*/ 2147483647 w 49"/>
                <a:gd name="T25" fmla="*/ 2147483647 h 130"/>
                <a:gd name="T26" fmla="*/ 2147483647 w 49"/>
                <a:gd name="T27" fmla="*/ 2147483647 h 130"/>
                <a:gd name="T28" fmla="*/ 2147483647 w 49"/>
                <a:gd name="T29" fmla="*/ 2147483647 h 130"/>
                <a:gd name="T30" fmla="*/ 2147483647 w 49"/>
                <a:gd name="T31" fmla="*/ 2147483647 h 130"/>
                <a:gd name="T32" fmla="*/ 2147483647 w 49"/>
                <a:gd name="T33" fmla="*/ 2147483647 h 130"/>
                <a:gd name="T34" fmla="*/ 2147483647 w 49"/>
                <a:gd name="T35" fmla="*/ 2147483647 h 130"/>
                <a:gd name="T36" fmla="*/ 2147483647 w 49"/>
                <a:gd name="T37" fmla="*/ 2147483647 h 130"/>
                <a:gd name="T38" fmla="*/ 2147483647 w 49"/>
                <a:gd name="T39" fmla="*/ 2147483647 h 130"/>
                <a:gd name="T40" fmla="*/ 2147483647 w 49"/>
                <a:gd name="T41" fmla="*/ 2147483647 h 130"/>
                <a:gd name="T42" fmla="*/ 2147483647 w 49"/>
                <a:gd name="T43" fmla="*/ 2147483647 h 130"/>
                <a:gd name="T44" fmla="*/ 2147483647 w 49"/>
                <a:gd name="T45" fmla="*/ 2147483647 h 130"/>
                <a:gd name="T46" fmla="*/ 2147483647 w 49"/>
                <a:gd name="T47" fmla="*/ 2147483647 h 130"/>
                <a:gd name="T48" fmla="*/ 0 w 49"/>
                <a:gd name="T49" fmla="*/ 2147483647 h 130"/>
                <a:gd name="T50" fmla="*/ 2147483647 w 49"/>
                <a:gd name="T51" fmla="*/ 0 h 13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9"/>
                <a:gd name="T79" fmla="*/ 0 h 130"/>
                <a:gd name="T80" fmla="*/ 49 w 49"/>
                <a:gd name="T81" fmla="*/ 130 h 13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9" h="130">
                  <a:moveTo>
                    <a:pt x="31" y="0"/>
                  </a:moveTo>
                  <a:lnTo>
                    <a:pt x="34" y="0"/>
                  </a:lnTo>
                  <a:lnTo>
                    <a:pt x="34" y="118"/>
                  </a:lnTo>
                  <a:lnTo>
                    <a:pt x="35" y="121"/>
                  </a:lnTo>
                  <a:lnTo>
                    <a:pt x="35" y="124"/>
                  </a:lnTo>
                  <a:lnTo>
                    <a:pt x="38" y="126"/>
                  </a:lnTo>
                  <a:lnTo>
                    <a:pt x="42" y="126"/>
                  </a:lnTo>
                  <a:lnTo>
                    <a:pt x="45" y="127"/>
                  </a:lnTo>
                  <a:lnTo>
                    <a:pt x="49" y="127"/>
                  </a:lnTo>
                  <a:lnTo>
                    <a:pt x="49" y="130"/>
                  </a:lnTo>
                  <a:lnTo>
                    <a:pt x="1" y="130"/>
                  </a:lnTo>
                  <a:lnTo>
                    <a:pt x="1" y="127"/>
                  </a:lnTo>
                  <a:lnTo>
                    <a:pt x="7" y="127"/>
                  </a:lnTo>
                  <a:lnTo>
                    <a:pt x="11" y="126"/>
                  </a:lnTo>
                  <a:lnTo>
                    <a:pt x="14" y="126"/>
                  </a:lnTo>
                  <a:lnTo>
                    <a:pt x="15" y="124"/>
                  </a:lnTo>
                  <a:lnTo>
                    <a:pt x="17" y="121"/>
                  </a:lnTo>
                  <a:lnTo>
                    <a:pt x="18" y="120"/>
                  </a:lnTo>
                  <a:lnTo>
                    <a:pt x="18" y="25"/>
                  </a:lnTo>
                  <a:lnTo>
                    <a:pt x="17" y="21"/>
                  </a:lnTo>
                  <a:lnTo>
                    <a:pt x="17" y="19"/>
                  </a:lnTo>
                  <a:lnTo>
                    <a:pt x="15" y="16"/>
                  </a:lnTo>
                  <a:lnTo>
                    <a:pt x="6" y="16"/>
                  </a:lnTo>
                  <a:lnTo>
                    <a:pt x="1" y="17"/>
                  </a:lnTo>
                  <a:lnTo>
                    <a:pt x="0" y="16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43" name="Freeform 249"/>
            <p:cNvSpPr>
              <a:spLocks noEditPoints="1"/>
            </p:cNvSpPr>
            <p:nvPr/>
          </p:nvSpPr>
          <p:spPr bwMode="auto">
            <a:xfrm>
              <a:off x="944563" y="4569879"/>
              <a:ext cx="65087" cy="104775"/>
            </a:xfrm>
            <a:custGeom>
              <a:avLst/>
              <a:gdLst>
                <a:gd name="T0" fmla="*/ 2147483647 w 82"/>
                <a:gd name="T1" fmla="*/ 2147483647 h 132"/>
                <a:gd name="T2" fmla="*/ 2147483647 w 82"/>
                <a:gd name="T3" fmla="*/ 2147483647 h 132"/>
                <a:gd name="T4" fmla="*/ 2147483647 w 82"/>
                <a:gd name="T5" fmla="*/ 2147483647 h 132"/>
                <a:gd name="T6" fmla="*/ 2147483647 w 82"/>
                <a:gd name="T7" fmla="*/ 2147483647 h 132"/>
                <a:gd name="T8" fmla="*/ 2147483647 w 82"/>
                <a:gd name="T9" fmla="*/ 2147483647 h 132"/>
                <a:gd name="T10" fmla="*/ 2147483647 w 82"/>
                <a:gd name="T11" fmla="*/ 2147483647 h 132"/>
                <a:gd name="T12" fmla="*/ 2147483647 w 82"/>
                <a:gd name="T13" fmla="*/ 2147483647 h 132"/>
                <a:gd name="T14" fmla="*/ 2147483647 w 82"/>
                <a:gd name="T15" fmla="*/ 2147483647 h 132"/>
                <a:gd name="T16" fmla="*/ 2147483647 w 82"/>
                <a:gd name="T17" fmla="*/ 2147483647 h 132"/>
                <a:gd name="T18" fmla="*/ 2147483647 w 82"/>
                <a:gd name="T19" fmla="*/ 2147483647 h 132"/>
                <a:gd name="T20" fmla="*/ 2147483647 w 82"/>
                <a:gd name="T21" fmla="*/ 2147483647 h 132"/>
                <a:gd name="T22" fmla="*/ 2147483647 w 82"/>
                <a:gd name="T23" fmla="*/ 2147483647 h 132"/>
                <a:gd name="T24" fmla="*/ 2147483647 w 82"/>
                <a:gd name="T25" fmla="*/ 2147483647 h 132"/>
                <a:gd name="T26" fmla="*/ 2147483647 w 82"/>
                <a:gd name="T27" fmla="*/ 2147483647 h 132"/>
                <a:gd name="T28" fmla="*/ 2147483647 w 82"/>
                <a:gd name="T29" fmla="*/ 2147483647 h 132"/>
                <a:gd name="T30" fmla="*/ 2147483647 w 82"/>
                <a:gd name="T31" fmla="*/ 2147483647 h 132"/>
                <a:gd name="T32" fmla="*/ 2147483647 w 82"/>
                <a:gd name="T33" fmla="*/ 2147483647 h 132"/>
                <a:gd name="T34" fmla="*/ 2147483647 w 82"/>
                <a:gd name="T35" fmla="*/ 2147483647 h 132"/>
                <a:gd name="T36" fmla="*/ 2147483647 w 82"/>
                <a:gd name="T37" fmla="*/ 2147483647 h 132"/>
                <a:gd name="T38" fmla="*/ 2147483647 w 82"/>
                <a:gd name="T39" fmla="*/ 2147483647 h 132"/>
                <a:gd name="T40" fmla="*/ 2147483647 w 82"/>
                <a:gd name="T41" fmla="*/ 2147483647 h 132"/>
                <a:gd name="T42" fmla="*/ 2147483647 w 82"/>
                <a:gd name="T43" fmla="*/ 2147483647 h 132"/>
                <a:gd name="T44" fmla="*/ 2147483647 w 82"/>
                <a:gd name="T45" fmla="*/ 2147483647 h 132"/>
                <a:gd name="T46" fmla="*/ 2147483647 w 82"/>
                <a:gd name="T47" fmla="*/ 2147483647 h 132"/>
                <a:gd name="T48" fmla="*/ 2147483647 w 82"/>
                <a:gd name="T49" fmla="*/ 0 h 132"/>
                <a:gd name="T50" fmla="*/ 2147483647 w 82"/>
                <a:gd name="T51" fmla="*/ 0 h 132"/>
                <a:gd name="T52" fmla="*/ 2147483647 w 82"/>
                <a:gd name="T53" fmla="*/ 2147483647 h 132"/>
                <a:gd name="T54" fmla="*/ 2147483647 w 82"/>
                <a:gd name="T55" fmla="*/ 2147483647 h 132"/>
                <a:gd name="T56" fmla="*/ 2147483647 w 82"/>
                <a:gd name="T57" fmla="*/ 2147483647 h 132"/>
                <a:gd name="T58" fmla="*/ 2147483647 w 82"/>
                <a:gd name="T59" fmla="*/ 2147483647 h 132"/>
                <a:gd name="T60" fmla="*/ 2147483647 w 82"/>
                <a:gd name="T61" fmla="*/ 2147483647 h 132"/>
                <a:gd name="T62" fmla="*/ 2147483647 w 82"/>
                <a:gd name="T63" fmla="*/ 2147483647 h 132"/>
                <a:gd name="T64" fmla="*/ 2147483647 w 82"/>
                <a:gd name="T65" fmla="*/ 2147483647 h 132"/>
                <a:gd name="T66" fmla="*/ 2147483647 w 82"/>
                <a:gd name="T67" fmla="*/ 2147483647 h 132"/>
                <a:gd name="T68" fmla="*/ 2147483647 w 82"/>
                <a:gd name="T69" fmla="*/ 2147483647 h 132"/>
                <a:gd name="T70" fmla="*/ 2147483647 w 82"/>
                <a:gd name="T71" fmla="*/ 2147483647 h 132"/>
                <a:gd name="T72" fmla="*/ 2147483647 w 82"/>
                <a:gd name="T73" fmla="*/ 2147483647 h 132"/>
                <a:gd name="T74" fmla="*/ 2147483647 w 82"/>
                <a:gd name="T75" fmla="*/ 2147483647 h 132"/>
                <a:gd name="T76" fmla="*/ 2147483647 w 82"/>
                <a:gd name="T77" fmla="*/ 2147483647 h 132"/>
                <a:gd name="T78" fmla="*/ 2147483647 w 82"/>
                <a:gd name="T79" fmla="*/ 2147483647 h 132"/>
                <a:gd name="T80" fmla="*/ 2147483647 w 82"/>
                <a:gd name="T81" fmla="*/ 2147483647 h 132"/>
                <a:gd name="T82" fmla="*/ 2147483647 w 82"/>
                <a:gd name="T83" fmla="*/ 2147483647 h 132"/>
                <a:gd name="T84" fmla="*/ 2147483647 w 82"/>
                <a:gd name="T85" fmla="*/ 2147483647 h 132"/>
                <a:gd name="T86" fmla="*/ 0 w 82"/>
                <a:gd name="T87" fmla="*/ 2147483647 h 132"/>
                <a:gd name="T88" fmla="*/ 2147483647 w 82"/>
                <a:gd name="T89" fmla="*/ 2147483647 h 132"/>
                <a:gd name="T90" fmla="*/ 2147483647 w 82"/>
                <a:gd name="T91" fmla="*/ 2147483647 h 132"/>
                <a:gd name="T92" fmla="*/ 2147483647 w 82"/>
                <a:gd name="T93" fmla="*/ 2147483647 h 132"/>
                <a:gd name="T94" fmla="*/ 2147483647 w 82"/>
                <a:gd name="T95" fmla="*/ 2147483647 h 132"/>
                <a:gd name="T96" fmla="*/ 2147483647 w 82"/>
                <a:gd name="T97" fmla="*/ 2147483647 h 132"/>
                <a:gd name="T98" fmla="*/ 2147483647 w 82"/>
                <a:gd name="T99" fmla="*/ 2147483647 h 132"/>
                <a:gd name="T100" fmla="*/ 2147483647 w 82"/>
                <a:gd name="T101" fmla="*/ 2147483647 h 132"/>
                <a:gd name="T102" fmla="*/ 2147483647 w 82"/>
                <a:gd name="T103" fmla="*/ 0 h 1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2"/>
                <a:gd name="T157" fmla="*/ 0 h 132"/>
                <a:gd name="T158" fmla="*/ 82 w 82"/>
                <a:gd name="T159" fmla="*/ 132 h 1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2" h="132">
                  <a:moveTo>
                    <a:pt x="37" y="7"/>
                  </a:moveTo>
                  <a:lnTo>
                    <a:pt x="31" y="13"/>
                  </a:lnTo>
                  <a:lnTo>
                    <a:pt x="26" y="19"/>
                  </a:lnTo>
                  <a:lnTo>
                    <a:pt x="23" y="27"/>
                  </a:lnTo>
                  <a:lnTo>
                    <a:pt x="22" y="36"/>
                  </a:lnTo>
                  <a:lnTo>
                    <a:pt x="19" y="70"/>
                  </a:lnTo>
                  <a:lnTo>
                    <a:pt x="20" y="93"/>
                  </a:lnTo>
                  <a:lnTo>
                    <a:pt x="25" y="112"/>
                  </a:lnTo>
                  <a:lnTo>
                    <a:pt x="28" y="118"/>
                  </a:lnTo>
                  <a:lnTo>
                    <a:pt x="33" y="123"/>
                  </a:lnTo>
                  <a:lnTo>
                    <a:pt x="37" y="126"/>
                  </a:lnTo>
                  <a:lnTo>
                    <a:pt x="42" y="127"/>
                  </a:lnTo>
                  <a:lnTo>
                    <a:pt x="47" y="126"/>
                  </a:lnTo>
                  <a:lnTo>
                    <a:pt x="51" y="123"/>
                  </a:lnTo>
                  <a:lnTo>
                    <a:pt x="56" y="118"/>
                  </a:lnTo>
                  <a:lnTo>
                    <a:pt x="57" y="113"/>
                  </a:lnTo>
                  <a:lnTo>
                    <a:pt x="61" y="107"/>
                  </a:lnTo>
                  <a:lnTo>
                    <a:pt x="64" y="87"/>
                  </a:lnTo>
                  <a:lnTo>
                    <a:pt x="64" y="41"/>
                  </a:lnTo>
                  <a:lnTo>
                    <a:pt x="61" y="25"/>
                  </a:lnTo>
                  <a:lnTo>
                    <a:pt x="54" y="13"/>
                  </a:lnTo>
                  <a:lnTo>
                    <a:pt x="51" y="10"/>
                  </a:lnTo>
                  <a:lnTo>
                    <a:pt x="47" y="7"/>
                  </a:lnTo>
                  <a:lnTo>
                    <a:pt x="37" y="7"/>
                  </a:lnTo>
                  <a:close/>
                  <a:moveTo>
                    <a:pt x="36" y="0"/>
                  </a:moveTo>
                  <a:lnTo>
                    <a:pt x="42" y="0"/>
                  </a:lnTo>
                  <a:lnTo>
                    <a:pt x="56" y="4"/>
                  </a:lnTo>
                  <a:lnTo>
                    <a:pt x="68" y="16"/>
                  </a:lnTo>
                  <a:lnTo>
                    <a:pt x="76" y="28"/>
                  </a:lnTo>
                  <a:lnTo>
                    <a:pt x="81" y="45"/>
                  </a:lnTo>
                  <a:lnTo>
                    <a:pt x="82" y="65"/>
                  </a:lnTo>
                  <a:lnTo>
                    <a:pt x="81" y="86"/>
                  </a:lnTo>
                  <a:lnTo>
                    <a:pt x="76" y="103"/>
                  </a:lnTo>
                  <a:lnTo>
                    <a:pt x="71" y="112"/>
                  </a:lnTo>
                  <a:lnTo>
                    <a:pt x="67" y="120"/>
                  </a:lnTo>
                  <a:lnTo>
                    <a:pt x="61" y="126"/>
                  </a:lnTo>
                  <a:lnTo>
                    <a:pt x="54" y="129"/>
                  </a:lnTo>
                  <a:lnTo>
                    <a:pt x="47" y="132"/>
                  </a:lnTo>
                  <a:lnTo>
                    <a:pt x="40" y="132"/>
                  </a:lnTo>
                  <a:lnTo>
                    <a:pt x="30" y="130"/>
                  </a:lnTo>
                  <a:lnTo>
                    <a:pt x="20" y="123"/>
                  </a:lnTo>
                  <a:lnTo>
                    <a:pt x="11" y="110"/>
                  </a:lnTo>
                  <a:lnTo>
                    <a:pt x="3" y="90"/>
                  </a:lnTo>
                  <a:lnTo>
                    <a:pt x="0" y="67"/>
                  </a:lnTo>
                  <a:lnTo>
                    <a:pt x="2" y="47"/>
                  </a:lnTo>
                  <a:lnTo>
                    <a:pt x="6" y="30"/>
                  </a:lnTo>
                  <a:lnTo>
                    <a:pt x="11" y="22"/>
                  </a:lnTo>
                  <a:lnTo>
                    <a:pt x="14" y="16"/>
                  </a:lnTo>
                  <a:lnTo>
                    <a:pt x="19" y="11"/>
                  </a:lnTo>
                  <a:lnTo>
                    <a:pt x="25" y="7"/>
                  </a:lnTo>
                  <a:lnTo>
                    <a:pt x="30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44" name="Freeform 250"/>
            <p:cNvSpPr>
              <a:spLocks noEditPoints="1"/>
            </p:cNvSpPr>
            <p:nvPr/>
          </p:nvSpPr>
          <p:spPr bwMode="auto">
            <a:xfrm>
              <a:off x="752475" y="5147729"/>
              <a:ext cx="66675" cy="104775"/>
            </a:xfrm>
            <a:custGeom>
              <a:avLst/>
              <a:gdLst>
                <a:gd name="T0" fmla="*/ 2147483647 w 83"/>
                <a:gd name="T1" fmla="*/ 2147483647 h 131"/>
                <a:gd name="T2" fmla="*/ 2147483647 w 83"/>
                <a:gd name="T3" fmla="*/ 2147483647 h 131"/>
                <a:gd name="T4" fmla="*/ 2147483647 w 83"/>
                <a:gd name="T5" fmla="*/ 2147483647 h 131"/>
                <a:gd name="T6" fmla="*/ 2147483647 w 83"/>
                <a:gd name="T7" fmla="*/ 2147483647 h 131"/>
                <a:gd name="T8" fmla="*/ 2147483647 w 83"/>
                <a:gd name="T9" fmla="*/ 2147483647 h 131"/>
                <a:gd name="T10" fmla="*/ 2147483647 w 83"/>
                <a:gd name="T11" fmla="*/ 2147483647 h 131"/>
                <a:gd name="T12" fmla="*/ 2147483647 w 83"/>
                <a:gd name="T13" fmla="*/ 2147483647 h 131"/>
                <a:gd name="T14" fmla="*/ 2147483647 w 83"/>
                <a:gd name="T15" fmla="*/ 2147483647 h 131"/>
                <a:gd name="T16" fmla="*/ 2147483647 w 83"/>
                <a:gd name="T17" fmla="*/ 2147483647 h 131"/>
                <a:gd name="T18" fmla="*/ 2147483647 w 83"/>
                <a:gd name="T19" fmla="*/ 2147483647 h 131"/>
                <a:gd name="T20" fmla="*/ 2147483647 w 83"/>
                <a:gd name="T21" fmla="*/ 2147483647 h 131"/>
                <a:gd name="T22" fmla="*/ 2147483647 w 83"/>
                <a:gd name="T23" fmla="*/ 2147483647 h 131"/>
                <a:gd name="T24" fmla="*/ 2147483647 w 83"/>
                <a:gd name="T25" fmla="*/ 2147483647 h 131"/>
                <a:gd name="T26" fmla="*/ 2147483647 w 83"/>
                <a:gd name="T27" fmla="*/ 2147483647 h 131"/>
                <a:gd name="T28" fmla="*/ 2147483647 w 83"/>
                <a:gd name="T29" fmla="*/ 2147483647 h 131"/>
                <a:gd name="T30" fmla="*/ 2147483647 w 83"/>
                <a:gd name="T31" fmla="*/ 2147483647 h 131"/>
                <a:gd name="T32" fmla="*/ 2147483647 w 83"/>
                <a:gd name="T33" fmla="*/ 2147483647 h 131"/>
                <a:gd name="T34" fmla="*/ 2147483647 w 83"/>
                <a:gd name="T35" fmla="*/ 2147483647 h 131"/>
                <a:gd name="T36" fmla="*/ 2147483647 w 83"/>
                <a:gd name="T37" fmla="*/ 2147483647 h 131"/>
                <a:gd name="T38" fmla="*/ 2147483647 w 83"/>
                <a:gd name="T39" fmla="*/ 2147483647 h 131"/>
                <a:gd name="T40" fmla="*/ 2147483647 w 83"/>
                <a:gd name="T41" fmla="*/ 2147483647 h 131"/>
                <a:gd name="T42" fmla="*/ 2147483647 w 83"/>
                <a:gd name="T43" fmla="*/ 2147483647 h 131"/>
                <a:gd name="T44" fmla="*/ 2147483647 w 83"/>
                <a:gd name="T45" fmla="*/ 2147483647 h 131"/>
                <a:gd name="T46" fmla="*/ 2147483647 w 83"/>
                <a:gd name="T47" fmla="*/ 2147483647 h 131"/>
                <a:gd name="T48" fmla="*/ 2147483647 w 83"/>
                <a:gd name="T49" fmla="*/ 2147483647 h 131"/>
                <a:gd name="T50" fmla="*/ 2147483647 w 83"/>
                <a:gd name="T51" fmla="*/ 0 h 131"/>
                <a:gd name="T52" fmla="*/ 2147483647 w 83"/>
                <a:gd name="T53" fmla="*/ 0 h 131"/>
                <a:gd name="T54" fmla="*/ 2147483647 w 83"/>
                <a:gd name="T55" fmla="*/ 2147483647 h 131"/>
                <a:gd name="T56" fmla="*/ 2147483647 w 83"/>
                <a:gd name="T57" fmla="*/ 2147483647 h 131"/>
                <a:gd name="T58" fmla="*/ 2147483647 w 83"/>
                <a:gd name="T59" fmla="*/ 2147483647 h 131"/>
                <a:gd name="T60" fmla="*/ 2147483647 w 83"/>
                <a:gd name="T61" fmla="*/ 2147483647 h 131"/>
                <a:gd name="T62" fmla="*/ 2147483647 w 83"/>
                <a:gd name="T63" fmla="*/ 2147483647 h 131"/>
                <a:gd name="T64" fmla="*/ 2147483647 w 83"/>
                <a:gd name="T65" fmla="*/ 2147483647 h 131"/>
                <a:gd name="T66" fmla="*/ 2147483647 w 83"/>
                <a:gd name="T67" fmla="*/ 2147483647 h 131"/>
                <a:gd name="T68" fmla="*/ 2147483647 w 83"/>
                <a:gd name="T69" fmla="*/ 2147483647 h 131"/>
                <a:gd name="T70" fmla="*/ 2147483647 w 83"/>
                <a:gd name="T71" fmla="*/ 2147483647 h 131"/>
                <a:gd name="T72" fmla="*/ 2147483647 w 83"/>
                <a:gd name="T73" fmla="*/ 2147483647 h 131"/>
                <a:gd name="T74" fmla="*/ 2147483647 w 83"/>
                <a:gd name="T75" fmla="*/ 2147483647 h 131"/>
                <a:gd name="T76" fmla="*/ 2147483647 w 83"/>
                <a:gd name="T77" fmla="*/ 2147483647 h 131"/>
                <a:gd name="T78" fmla="*/ 2147483647 w 83"/>
                <a:gd name="T79" fmla="*/ 2147483647 h 131"/>
                <a:gd name="T80" fmla="*/ 2147483647 w 83"/>
                <a:gd name="T81" fmla="*/ 2147483647 h 131"/>
                <a:gd name="T82" fmla="*/ 2147483647 w 83"/>
                <a:gd name="T83" fmla="*/ 2147483647 h 131"/>
                <a:gd name="T84" fmla="*/ 2147483647 w 83"/>
                <a:gd name="T85" fmla="*/ 2147483647 h 131"/>
                <a:gd name="T86" fmla="*/ 0 w 83"/>
                <a:gd name="T87" fmla="*/ 2147483647 h 131"/>
                <a:gd name="T88" fmla="*/ 2147483647 w 83"/>
                <a:gd name="T89" fmla="*/ 2147483647 h 131"/>
                <a:gd name="T90" fmla="*/ 2147483647 w 83"/>
                <a:gd name="T91" fmla="*/ 2147483647 h 131"/>
                <a:gd name="T92" fmla="*/ 2147483647 w 83"/>
                <a:gd name="T93" fmla="*/ 2147483647 h 131"/>
                <a:gd name="T94" fmla="*/ 2147483647 w 83"/>
                <a:gd name="T95" fmla="*/ 2147483647 h 131"/>
                <a:gd name="T96" fmla="*/ 2147483647 w 83"/>
                <a:gd name="T97" fmla="*/ 2147483647 h 131"/>
                <a:gd name="T98" fmla="*/ 2147483647 w 83"/>
                <a:gd name="T99" fmla="*/ 2147483647 h 131"/>
                <a:gd name="T100" fmla="*/ 2147483647 w 83"/>
                <a:gd name="T101" fmla="*/ 0 h 13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"/>
                <a:gd name="T154" fmla="*/ 0 h 131"/>
                <a:gd name="T155" fmla="*/ 83 w 83"/>
                <a:gd name="T156" fmla="*/ 131 h 13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" h="131">
                  <a:moveTo>
                    <a:pt x="39" y="6"/>
                  </a:moveTo>
                  <a:lnTo>
                    <a:pt x="34" y="9"/>
                  </a:lnTo>
                  <a:lnTo>
                    <a:pt x="31" y="12"/>
                  </a:lnTo>
                  <a:lnTo>
                    <a:pt x="26" y="18"/>
                  </a:lnTo>
                  <a:lnTo>
                    <a:pt x="23" y="26"/>
                  </a:lnTo>
                  <a:lnTo>
                    <a:pt x="22" y="35"/>
                  </a:lnTo>
                  <a:lnTo>
                    <a:pt x="18" y="69"/>
                  </a:lnTo>
                  <a:lnTo>
                    <a:pt x="22" y="92"/>
                  </a:lnTo>
                  <a:lnTo>
                    <a:pt x="26" y="111"/>
                  </a:lnTo>
                  <a:lnTo>
                    <a:pt x="29" y="117"/>
                  </a:lnTo>
                  <a:lnTo>
                    <a:pt x="32" y="122"/>
                  </a:lnTo>
                  <a:lnTo>
                    <a:pt x="37" y="125"/>
                  </a:lnTo>
                  <a:lnTo>
                    <a:pt x="42" y="127"/>
                  </a:lnTo>
                  <a:lnTo>
                    <a:pt x="46" y="125"/>
                  </a:lnTo>
                  <a:lnTo>
                    <a:pt x="52" y="122"/>
                  </a:lnTo>
                  <a:lnTo>
                    <a:pt x="59" y="113"/>
                  </a:lnTo>
                  <a:lnTo>
                    <a:pt x="60" y="106"/>
                  </a:lnTo>
                  <a:lnTo>
                    <a:pt x="63" y="86"/>
                  </a:lnTo>
                  <a:lnTo>
                    <a:pt x="65" y="60"/>
                  </a:lnTo>
                  <a:lnTo>
                    <a:pt x="63" y="40"/>
                  </a:lnTo>
                  <a:lnTo>
                    <a:pt x="60" y="24"/>
                  </a:lnTo>
                  <a:lnTo>
                    <a:pt x="54" y="12"/>
                  </a:lnTo>
                  <a:lnTo>
                    <a:pt x="51" y="9"/>
                  </a:lnTo>
                  <a:lnTo>
                    <a:pt x="45" y="6"/>
                  </a:lnTo>
                  <a:lnTo>
                    <a:pt x="39" y="6"/>
                  </a:lnTo>
                  <a:close/>
                  <a:moveTo>
                    <a:pt x="35" y="0"/>
                  </a:moveTo>
                  <a:lnTo>
                    <a:pt x="42" y="0"/>
                  </a:lnTo>
                  <a:lnTo>
                    <a:pt x="56" y="3"/>
                  </a:lnTo>
                  <a:lnTo>
                    <a:pt x="68" y="15"/>
                  </a:lnTo>
                  <a:lnTo>
                    <a:pt x="77" y="27"/>
                  </a:lnTo>
                  <a:lnTo>
                    <a:pt x="82" y="45"/>
                  </a:lnTo>
                  <a:lnTo>
                    <a:pt x="83" y="65"/>
                  </a:lnTo>
                  <a:lnTo>
                    <a:pt x="82" y="85"/>
                  </a:lnTo>
                  <a:lnTo>
                    <a:pt x="77" y="102"/>
                  </a:lnTo>
                  <a:lnTo>
                    <a:pt x="73" y="111"/>
                  </a:lnTo>
                  <a:lnTo>
                    <a:pt x="66" y="119"/>
                  </a:lnTo>
                  <a:lnTo>
                    <a:pt x="60" y="125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29" y="130"/>
                  </a:lnTo>
                  <a:lnTo>
                    <a:pt x="20" y="122"/>
                  </a:lnTo>
                  <a:lnTo>
                    <a:pt x="11" y="109"/>
                  </a:lnTo>
                  <a:lnTo>
                    <a:pt x="3" y="89"/>
                  </a:lnTo>
                  <a:lnTo>
                    <a:pt x="0" y="66"/>
                  </a:lnTo>
                  <a:lnTo>
                    <a:pt x="3" y="46"/>
                  </a:lnTo>
                  <a:lnTo>
                    <a:pt x="8" y="29"/>
                  </a:lnTo>
                  <a:lnTo>
                    <a:pt x="11" y="21"/>
                  </a:lnTo>
                  <a:lnTo>
                    <a:pt x="15" y="15"/>
                  </a:lnTo>
                  <a:lnTo>
                    <a:pt x="25" y="6"/>
                  </a:lnTo>
                  <a:lnTo>
                    <a:pt x="31" y="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45" name="Freeform 251"/>
            <p:cNvSpPr>
              <a:spLocks/>
            </p:cNvSpPr>
            <p:nvPr/>
          </p:nvSpPr>
          <p:spPr bwMode="auto">
            <a:xfrm>
              <a:off x="835025" y="5236629"/>
              <a:ext cx="17463" cy="15875"/>
            </a:xfrm>
            <a:custGeom>
              <a:avLst/>
              <a:gdLst>
                <a:gd name="T0" fmla="*/ 2147483647 w 21"/>
                <a:gd name="T1" fmla="*/ 0 h 22"/>
                <a:gd name="T2" fmla="*/ 2147483647 w 21"/>
                <a:gd name="T3" fmla="*/ 2147483647 h 22"/>
                <a:gd name="T4" fmla="*/ 2147483647 w 21"/>
                <a:gd name="T5" fmla="*/ 2147483647 h 22"/>
                <a:gd name="T6" fmla="*/ 2147483647 w 21"/>
                <a:gd name="T7" fmla="*/ 2147483647 h 22"/>
                <a:gd name="T8" fmla="*/ 2147483647 w 21"/>
                <a:gd name="T9" fmla="*/ 2147483647 h 22"/>
                <a:gd name="T10" fmla="*/ 2147483647 w 21"/>
                <a:gd name="T11" fmla="*/ 2147483647 h 22"/>
                <a:gd name="T12" fmla="*/ 2147483647 w 21"/>
                <a:gd name="T13" fmla="*/ 2147483647 h 22"/>
                <a:gd name="T14" fmla="*/ 2147483647 w 21"/>
                <a:gd name="T15" fmla="*/ 2147483647 h 22"/>
                <a:gd name="T16" fmla="*/ 2147483647 w 21"/>
                <a:gd name="T17" fmla="*/ 2147483647 h 22"/>
                <a:gd name="T18" fmla="*/ 2147483647 w 21"/>
                <a:gd name="T19" fmla="*/ 2147483647 h 22"/>
                <a:gd name="T20" fmla="*/ 2147483647 w 21"/>
                <a:gd name="T21" fmla="*/ 2147483647 h 22"/>
                <a:gd name="T22" fmla="*/ 2147483647 w 21"/>
                <a:gd name="T23" fmla="*/ 2147483647 h 22"/>
                <a:gd name="T24" fmla="*/ 0 w 21"/>
                <a:gd name="T25" fmla="*/ 2147483647 h 22"/>
                <a:gd name="T26" fmla="*/ 2147483647 w 21"/>
                <a:gd name="T27" fmla="*/ 2147483647 h 22"/>
                <a:gd name="T28" fmla="*/ 2147483647 w 21"/>
                <a:gd name="T29" fmla="*/ 2147483647 h 22"/>
                <a:gd name="T30" fmla="*/ 2147483647 w 21"/>
                <a:gd name="T31" fmla="*/ 2147483647 h 22"/>
                <a:gd name="T32" fmla="*/ 2147483647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0" y="0"/>
                  </a:moveTo>
                  <a:lnTo>
                    <a:pt x="13" y="2"/>
                  </a:lnTo>
                  <a:lnTo>
                    <a:pt x="18" y="3"/>
                  </a:lnTo>
                  <a:lnTo>
                    <a:pt x="20" y="6"/>
                  </a:lnTo>
                  <a:lnTo>
                    <a:pt x="21" y="11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3" y="20"/>
                  </a:lnTo>
                  <a:lnTo>
                    <a:pt x="10" y="22"/>
                  </a:lnTo>
                  <a:lnTo>
                    <a:pt x="6" y="20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46" name="Freeform 252"/>
            <p:cNvSpPr>
              <a:spLocks noEditPoints="1"/>
            </p:cNvSpPr>
            <p:nvPr/>
          </p:nvSpPr>
          <p:spPr bwMode="auto">
            <a:xfrm>
              <a:off x="868363" y="5147729"/>
              <a:ext cx="65087" cy="104775"/>
            </a:xfrm>
            <a:custGeom>
              <a:avLst/>
              <a:gdLst>
                <a:gd name="T0" fmla="*/ 2147483647 w 82"/>
                <a:gd name="T1" fmla="*/ 2147483647 h 131"/>
                <a:gd name="T2" fmla="*/ 2147483647 w 82"/>
                <a:gd name="T3" fmla="*/ 2147483647 h 131"/>
                <a:gd name="T4" fmla="*/ 2147483647 w 82"/>
                <a:gd name="T5" fmla="*/ 2147483647 h 131"/>
                <a:gd name="T6" fmla="*/ 2147483647 w 82"/>
                <a:gd name="T7" fmla="*/ 2147483647 h 131"/>
                <a:gd name="T8" fmla="*/ 2147483647 w 82"/>
                <a:gd name="T9" fmla="*/ 2147483647 h 131"/>
                <a:gd name="T10" fmla="*/ 2147483647 w 82"/>
                <a:gd name="T11" fmla="*/ 2147483647 h 131"/>
                <a:gd name="T12" fmla="*/ 2147483647 w 82"/>
                <a:gd name="T13" fmla="*/ 2147483647 h 131"/>
                <a:gd name="T14" fmla="*/ 2147483647 w 82"/>
                <a:gd name="T15" fmla="*/ 2147483647 h 131"/>
                <a:gd name="T16" fmla="*/ 2147483647 w 82"/>
                <a:gd name="T17" fmla="*/ 2147483647 h 131"/>
                <a:gd name="T18" fmla="*/ 2147483647 w 82"/>
                <a:gd name="T19" fmla="*/ 2147483647 h 131"/>
                <a:gd name="T20" fmla="*/ 2147483647 w 82"/>
                <a:gd name="T21" fmla="*/ 2147483647 h 131"/>
                <a:gd name="T22" fmla="*/ 2147483647 w 82"/>
                <a:gd name="T23" fmla="*/ 2147483647 h 131"/>
                <a:gd name="T24" fmla="*/ 2147483647 w 82"/>
                <a:gd name="T25" fmla="*/ 2147483647 h 131"/>
                <a:gd name="T26" fmla="*/ 2147483647 w 82"/>
                <a:gd name="T27" fmla="*/ 2147483647 h 131"/>
                <a:gd name="T28" fmla="*/ 2147483647 w 82"/>
                <a:gd name="T29" fmla="*/ 2147483647 h 131"/>
                <a:gd name="T30" fmla="*/ 2147483647 w 82"/>
                <a:gd name="T31" fmla="*/ 2147483647 h 131"/>
                <a:gd name="T32" fmla="*/ 2147483647 w 82"/>
                <a:gd name="T33" fmla="*/ 2147483647 h 131"/>
                <a:gd name="T34" fmla="*/ 2147483647 w 82"/>
                <a:gd name="T35" fmla="*/ 2147483647 h 131"/>
                <a:gd name="T36" fmla="*/ 2147483647 w 82"/>
                <a:gd name="T37" fmla="*/ 2147483647 h 131"/>
                <a:gd name="T38" fmla="*/ 2147483647 w 82"/>
                <a:gd name="T39" fmla="*/ 2147483647 h 131"/>
                <a:gd name="T40" fmla="*/ 2147483647 w 82"/>
                <a:gd name="T41" fmla="*/ 2147483647 h 131"/>
                <a:gd name="T42" fmla="*/ 2147483647 w 82"/>
                <a:gd name="T43" fmla="*/ 2147483647 h 131"/>
                <a:gd name="T44" fmla="*/ 2147483647 w 82"/>
                <a:gd name="T45" fmla="*/ 2147483647 h 131"/>
                <a:gd name="T46" fmla="*/ 2147483647 w 82"/>
                <a:gd name="T47" fmla="*/ 2147483647 h 131"/>
                <a:gd name="T48" fmla="*/ 2147483647 w 82"/>
                <a:gd name="T49" fmla="*/ 2147483647 h 131"/>
                <a:gd name="T50" fmla="*/ 2147483647 w 82"/>
                <a:gd name="T51" fmla="*/ 2147483647 h 131"/>
                <a:gd name="T52" fmla="*/ 2147483647 w 82"/>
                <a:gd name="T53" fmla="*/ 0 h 131"/>
                <a:gd name="T54" fmla="*/ 2147483647 w 82"/>
                <a:gd name="T55" fmla="*/ 0 h 131"/>
                <a:gd name="T56" fmla="*/ 2147483647 w 82"/>
                <a:gd name="T57" fmla="*/ 2147483647 h 131"/>
                <a:gd name="T58" fmla="*/ 2147483647 w 82"/>
                <a:gd name="T59" fmla="*/ 2147483647 h 131"/>
                <a:gd name="T60" fmla="*/ 2147483647 w 82"/>
                <a:gd name="T61" fmla="*/ 2147483647 h 131"/>
                <a:gd name="T62" fmla="*/ 2147483647 w 82"/>
                <a:gd name="T63" fmla="*/ 2147483647 h 131"/>
                <a:gd name="T64" fmla="*/ 2147483647 w 82"/>
                <a:gd name="T65" fmla="*/ 2147483647 h 131"/>
                <a:gd name="T66" fmla="*/ 2147483647 w 82"/>
                <a:gd name="T67" fmla="*/ 2147483647 h 131"/>
                <a:gd name="T68" fmla="*/ 2147483647 w 82"/>
                <a:gd name="T69" fmla="*/ 2147483647 h 131"/>
                <a:gd name="T70" fmla="*/ 2147483647 w 82"/>
                <a:gd name="T71" fmla="*/ 2147483647 h 131"/>
                <a:gd name="T72" fmla="*/ 2147483647 w 82"/>
                <a:gd name="T73" fmla="*/ 2147483647 h 131"/>
                <a:gd name="T74" fmla="*/ 2147483647 w 82"/>
                <a:gd name="T75" fmla="*/ 2147483647 h 131"/>
                <a:gd name="T76" fmla="*/ 2147483647 w 82"/>
                <a:gd name="T77" fmla="*/ 2147483647 h 131"/>
                <a:gd name="T78" fmla="*/ 2147483647 w 82"/>
                <a:gd name="T79" fmla="*/ 2147483647 h 131"/>
                <a:gd name="T80" fmla="*/ 2147483647 w 82"/>
                <a:gd name="T81" fmla="*/ 2147483647 h 131"/>
                <a:gd name="T82" fmla="*/ 2147483647 w 82"/>
                <a:gd name="T83" fmla="*/ 2147483647 h 131"/>
                <a:gd name="T84" fmla="*/ 2147483647 w 82"/>
                <a:gd name="T85" fmla="*/ 2147483647 h 131"/>
                <a:gd name="T86" fmla="*/ 2147483647 w 82"/>
                <a:gd name="T87" fmla="*/ 2147483647 h 131"/>
                <a:gd name="T88" fmla="*/ 0 w 82"/>
                <a:gd name="T89" fmla="*/ 2147483647 h 131"/>
                <a:gd name="T90" fmla="*/ 2147483647 w 82"/>
                <a:gd name="T91" fmla="*/ 2147483647 h 131"/>
                <a:gd name="T92" fmla="*/ 2147483647 w 82"/>
                <a:gd name="T93" fmla="*/ 2147483647 h 131"/>
                <a:gd name="T94" fmla="*/ 2147483647 w 82"/>
                <a:gd name="T95" fmla="*/ 2147483647 h 131"/>
                <a:gd name="T96" fmla="*/ 2147483647 w 82"/>
                <a:gd name="T97" fmla="*/ 2147483647 h 131"/>
                <a:gd name="T98" fmla="*/ 2147483647 w 82"/>
                <a:gd name="T99" fmla="*/ 2147483647 h 131"/>
                <a:gd name="T100" fmla="*/ 2147483647 w 82"/>
                <a:gd name="T101" fmla="*/ 0 h 13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2"/>
                <a:gd name="T154" fmla="*/ 0 h 131"/>
                <a:gd name="T155" fmla="*/ 82 w 82"/>
                <a:gd name="T156" fmla="*/ 131 h 13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2" h="131">
                  <a:moveTo>
                    <a:pt x="37" y="6"/>
                  </a:moveTo>
                  <a:lnTo>
                    <a:pt x="34" y="9"/>
                  </a:lnTo>
                  <a:lnTo>
                    <a:pt x="30" y="12"/>
                  </a:lnTo>
                  <a:lnTo>
                    <a:pt x="27" y="18"/>
                  </a:lnTo>
                  <a:lnTo>
                    <a:pt x="23" y="26"/>
                  </a:lnTo>
                  <a:lnTo>
                    <a:pt x="20" y="35"/>
                  </a:lnTo>
                  <a:lnTo>
                    <a:pt x="19" y="69"/>
                  </a:lnTo>
                  <a:lnTo>
                    <a:pt x="20" y="92"/>
                  </a:lnTo>
                  <a:lnTo>
                    <a:pt x="25" y="111"/>
                  </a:lnTo>
                  <a:lnTo>
                    <a:pt x="28" y="117"/>
                  </a:lnTo>
                  <a:lnTo>
                    <a:pt x="31" y="122"/>
                  </a:lnTo>
                  <a:lnTo>
                    <a:pt x="36" y="125"/>
                  </a:lnTo>
                  <a:lnTo>
                    <a:pt x="41" y="127"/>
                  </a:lnTo>
                  <a:lnTo>
                    <a:pt x="47" y="125"/>
                  </a:lnTo>
                  <a:lnTo>
                    <a:pt x="51" y="122"/>
                  </a:lnTo>
                  <a:lnTo>
                    <a:pt x="58" y="113"/>
                  </a:lnTo>
                  <a:lnTo>
                    <a:pt x="59" y="106"/>
                  </a:lnTo>
                  <a:lnTo>
                    <a:pt x="64" y="86"/>
                  </a:lnTo>
                  <a:lnTo>
                    <a:pt x="64" y="60"/>
                  </a:lnTo>
                  <a:lnTo>
                    <a:pt x="62" y="4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9"/>
                  </a:lnTo>
                  <a:lnTo>
                    <a:pt x="47" y="6"/>
                  </a:lnTo>
                  <a:lnTo>
                    <a:pt x="37" y="6"/>
                  </a:lnTo>
                  <a:close/>
                  <a:moveTo>
                    <a:pt x="36" y="0"/>
                  </a:moveTo>
                  <a:lnTo>
                    <a:pt x="42" y="0"/>
                  </a:lnTo>
                  <a:lnTo>
                    <a:pt x="56" y="3"/>
                  </a:lnTo>
                  <a:lnTo>
                    <a:pt x="68" y="15"/>
                  </a:lnTo>
                  <a:lnTo>
                    <a:pt x="76" y="27"/>
                  </a:lnTo>
                  <a:lnTo>
                    <a:pt x="81" y="45"/>
                  </a:lnTo>
                  <a:lnTo>
                    <a:pt x="82" y="65"/>
                  </a:lnTo>
                  <a:lnTo>
                    <a:pt x="81" y="85"/>
                  </a:lnTo>
                  <a:lnTo>
                    <a:pt x="76" y="102"/>
                  </a:lnTo>
                  <a:lnTo>
                    <a:pt x="71" y="111"/>
                  </a:lnTo>
                  <a:lnTo>
                    <a:pt x="65" y="119"/>
                  </a:lnTo>
                  <a:lnTo>
                    <a:pt x="59" y="125"/>
                  </a:lnTo>
                  <a:lnTo>
                    <a:pt x="47" y="131"/>
                  </a:lnTo>
                  <a:lnTo>
                    <a:pt x="41" y="131"/>
                  </a:lnTo>
                  <a:lnTo>
                    <a:pt x="30" y="130"/>
                  </a:lnTo>
                  <a:lnTo>
                    <a:pt x="19" y="122"/>
                  </a:lnTo>
                  <a:lnTo>
                    <a:pt x="10" y="109"/>
                  </a:lnTo>
                  <a:lnTo>
                    <a:pt x="3" y="89"/>
                  </a:lnTo>
                  <a:lnTo>
                    <a:pt x="0" y="66"/>
                  </a:lnTo>
                  <a:lnTo>
                    <a:pt x="2" y="46"/>
                  </a:lnTo>
                  <a:lnTo>
                    <a:pt x="6" y="29"/>
                  </a:lnTo>
                  <a:lnTo>
                    <a:pt x="11" y="20"/>
                  </a:lnTo>
                  <a:lnTo>
                    <a:pt x="17" y="12"/>
                  </a:lnTo>
                  <a:lnTo>
                    <a:pt x="23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47" name="Freeform 253"/>
            <p:cNvSpPr>
              <a:spLocks/>
            </p:cNvSpPr>
            <p:nvPr/>
          </p:nvSpPr>
          <p:spPr bwMode="auto">
            <a:xfrm>
              <a:off x="947738" y="5149317"/>
              <a:ext cx="58737" cy="103187"/>
            </a:xfrm>
            <a:custGeom>
              <a:avLst/>
              <a:gdLst>
                <a:gd name="T0" fmla="*/ 2147483647 w 75"/>
                <a:gd name="T1" fmla="*/ 0 h 130"/>
                <a:gd name="T2" fmla="*/ 2147483647 w 75"/>
                <a:gd name="T3" fmla="*/ 0 h 130"/>
                <a:gd name="T4" fmla="*/ 2147483647 w 75"/>
                <a:gd name="T5" fmla="*/ 2147483647 h 130"/>
                <a:gd name="T6" fmla="*/ 2147483647 w 75"/>
                <a:gd name="T7" fmla="*/ 2147483647 h 130"/>
                <a:gd name="T8" fmla="*/ 2147483647 w 75"/>
                <a:gd name="T9" fmla="*/ 2147483647 h 130"/>
                <a:gd name="T10" fmla="*/ 2147483647 w 75"/>
                <a:gd name="T11" fmla="*/ 2147483647 h 130"/>
                <a:gd name="T12" fmla="*/ 2147483647 w 75"/>
                <a:gd name="T13" fmla="*/ 2147483647 h 130"/>
                <a:gd name="T14" fmla="*/ 2147483647 w 75"/>
                <a:gd name="T15" fmla="*/ 2147483647 h 130"/>
                <a:gd name="T16" fmla="*/ 2147483647 w 75"/>
                <a:gd name="T17" fmla="*/ 2147483647 h 130"/>
                <a:gd name="T18" fmla="*/ 2147483647 w 75"/>
                <a:gd name="T19" fmla="*/ 2147483647 h 130"/>
                <a:gd name="T20" fmla="*/ 2147483647 w 75"/>
                <a:gd name="T21" fmla="*/ 2147483647 h 130"/>
                <a:gd name="T22" fmla="*/ 2147483647 w 75"/>
                <a:gd name="T23" fmla="*/ 2147483647 h 130"/>
                <a:gd name="T24" fmla="*/ 2147483647 w 75"/>
                <a:gd name="T25" fmla="*/ 2147483647 h 130"/>
                <a:gd name="T26" fmla="*/ 2147483647 w 75"/>
                <a:gd name="T27" fmla="*/ 2147483647 h 130"/>
                <a:gd name="T28" fmla="*/ 2147483647 w 75"/>
                <a:gd name="T29" fmla="*/ 2147483647 h 130"/>
                <a:gd name="T30" fmla="*/ 2147483647 w 75"/>
                <a:gd name="T31" fmla="*/ 2147483647 h 130"/>
                <a:gd name="T32" fmla="*/ 2147483647 w 75"/>
                <a:gd name="T33" fmla="*/ 2147483647 h 130"/>
                <a:gd name="T34" fmla="*/ 2147483647 w 75"/>
                <a:gd name="T35" fmla="*/ 2147483647 h 130"/>
                <a:gd name="T36" fmla="*/ 2147483647 w 75"/>
                <a:gd name="T37" fmla="*/ 2147483647 h 130"/>
                <a:gd name="T38" fmla="*/ 2147483647 w 75"/>
                <a:gd name="T39" fmla="*/ 2147483647 h 130"/>
                <a:gd name="T40" fmla="*/ 0 w 75"/>
                <a:gd name="T41" fmla="*/ 2147483647 h 130"/>
                <a:gd name="T42" fmla="*/ 0 w 75"/>
                <a:gd name="T43" fmla="*/ 2147483647 h 130"/>
                <a:gd name="T44" fmla="*/ 2147483647 w 75"/>
                <a:gd name="T45" fmla="*/ 2147483647 h 130"/>
                <a:gd name="T46" fmla="*/ 2147483647 w 75"/>
                <a:gd name="T47" fmla="*/ 2147483647 h 130"/>
                <a:gd name="T48" fmla="*/ 2147483647 w 75"/>
                <a:gd name="T49" fmla="*/ 2147483647 h 130"/>
                <a:gd name="T50" fmla="*/ 2147483647 w 75"/>
                <a:gd name="T51" fmla="*/ 2147483647 h 130"/>
                <a:gd name="T52" fmla="*/ 2147483647 w 75"/>
                <a:gd name="T53" fmla="*/ 2147483647 h 130"/>
                <a:gd name="T54" fmla="*/ 2147483647 w 75"/>
                <a:gd name="T55" fmla="*/ 2147483647 h 130"/>
                <a:gd name="T56" fmla="*/ 2147483647 w 75"/>
                <a:gd name="T57" fmla="*/ 2147483647 h 130"/>
                <a:gd name="T58" fmla="*/ 2147483647 w 75"/>
                <a:gd name="T59" fmla="*/ 2147483647 h 130"/>
                <a:gd name="T60" fmla="*/ 2147483647 w 75"/>
                <a:gd name="T61" fmla="*/ 2147483647 h 130"/>
                <a:gd name="T62" fmla="*/ 2147483647 w 75"/>
                <a:gd name="T63" fmla="*/ 2147483647 h 130"/>
                <a:gd name="T64" fmla="*/ 2147483647 w 75"/>
                <a:gd name="T65" fmla="*/ 2147483647 h 130"/>
                <a:gd name="T66" fmla="*/ 2147483647 w 75"/>
                <a:gd name="T67" fmla="*/ 2147483647 h 130"/>
                <a:gd name="T68" fmla="*/ 2147483647 w 75"/>
                <a:gd name="T69" fmla="*/ 2147483647 h 130"/>
                <a:gd name="T70" fmla="*/ 2147483647 w 75"/>
                <a:gd name="T71" fmla="*/ 2147483647 h 130"/>
                <a:gd name="T72" fmla="*/ 2147483647 w 75"/>
                <a:gd name="T73" fmla="*/ 2147483647 h 130"/>
                <a:gd name="T74" fmla="*/ 2147483647 w 75"/>
                <a:gd name="T75" fmla="*/ 2147483647 h 130"/>
                <a:gd name="T76" fmla="*/ 2147483647 w 75"/>
                <a:gd name="T77" fmla="*/ 2147483647 h 130"/>
                <a:gd name="T78" fmla="*/ 2147483647 w 75"/>
                <a:gd name="T79" fmla="*/ 2147483647 h 130"/>
                <a:gd name="T80" fmla="*/ 2147483647 w 75"/>
                <a:gd name="T81" fmla="*/ 2147483647 h 130"/>
                <a:gd name="T82" fmla="*/ 2147483647 w 75"/>
                <a:gd name="T83" fmla="*/ 2147483647 h 130"/>
                <a:gd name="T84" fmla="*/ 2147483647 w 75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5"/>
                <a:gd name="T130" fmla="*/ 0 h 130"/>
                <a:gd name="T131" fmla="*/ 75 w 75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5" h="130">
                  <a:moveTo>
                    <a:pt x="28" y="0"/>
                  </a:moveTo>
                  <a:lnTo>
                    <a:pt x="75" y="0"/>
                  </a:lnTo>
                  <a:lnTo>
                    <a:pt x="67" y="17"/>
                  </a:lnTo>
                  <a:lnTo>
                    <a:pt x="28" y="17"/>
                  </a:lnTo>
                  <a:lnTo>
                    <a:pt x="20" y="34"/>
                  </a:lnTo>
                  <a:lnTo>
                    <a:pt x="42" y="40"/>
                  </a:lnTo>
                  <a:lnTo>
                    <a:pt x="59" y="53"/>
                  </a:lnTo>
                  <a:lnTo>
                    <a:pt x="68" y="67"/>
                  </a:lnTo>
                  <a:lnTo>
                    <a:pt x="71" y="82"/>
                  </a:lnTo>
                  <a:lnTo>
                    <a:pt x="71" y="91"/>
                  </a:lnTo>
                  <a:lnTo>
                    <a:pt x="68" y="101"/>
                  </a:lnTo>
                  <a:lnTo>
                    <a:pt x="64" y="108"/>
                  </a:lnTo>
                  <a:lnTo>
                    <a:pt x="58" y="116"/>
                  </a:lnTo>
                  <a:lnTo>
                    <a:pt x="51" y="121"/>
                  </a:lnTo>
                  <a:lnTo>
                    <a:pt x="44" y="126"/>
                  </a:lnTo>
                  <a:lnTo>
                    <a:pt x="36" y="129"/>
                  </a:lnTo>
                  <a:lnTo>
                    <a:pt x="30" y="130"/>
                  </a:lnTo>
                  <a:lnTo>
                    <a:pt x="14" y="130"/>
                  </a:lnTo>
                  <a:lnTo>
                    <a:pt x="5" y="127"/>
                  </a:lnTo>
                  <a:lnTo>
                    <a:pt x="2" y="124"/>
                  </a:lnTo>
                  <a:lnTo>
                    <a:pt x="0" y="121"/>
                  </a:lnTo>
                  <a:lnTo>
                    <a:pt x="0" y="116"/>
                  </a:lnTo>
                  <a:lnTo>
                    <a:pt x="2" y="113"/>
                  </a:lnTo>
                  <a:lnTo>
                    <a:pt x="5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4" y="113"/>
                  </a:lnTo>
                  <a:lnTo>
                    <a:pt x="17" y="116"/>
                  </a:lnTo>
                  <a:lnTo>
                    <a:pt x="22" y="119"/>
                  </a:lnTo>
                  <a:lnTo>
                    <a:pt x="28" y="121"/>
                  </a:lnTo>
                  <a:lnTo>
                    <a:pt x="39" y="121"/>
                  </a:lnTo>
                  <a:lnTo>
                    <a:pt x="45" y="118"/>
                  </a:lnTo>
                  <a:lnTo>
                    <a:pt x="51" y="113"/>
                  </a:lnTo>
                  <a:lnTo>
                    <a:pt x="56" y="107"/>
                  </a:lnTo>
                  <a:lnTo>
                    <a:pt x="59" y="101"/>
                  </a:lnTo>
                  <a:lnTo>
                    <a:pt x="59" y="85"/>
                  </a:lnTo>
                  <a:lnTo>
                    <a:pt x="56" y="78"/>
                  </a:lnTo>
                  <a:lnTo>
                    <a:pt x="53" y="71"/>
                  </a:lnTo>
                  <a:lnTo>
                    <a:pt x="44" y="62"/>
                  </a:lnTo>
                  <a:lnTo>
                    <a:pt x="31" y="56"/>
                  </a:lnTo>
                  <a:lnTo>
                    <a:pt x="20" y="51"/>
                  </a:lnTo>
                  <a:lnTo>
                    <a:pt x="3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48" name="Freeform 254"/>
            <p:cNvSpPr>
              <a:spLocks noEditPoints="1"/>
            </p:cNvSpPr>
            <p:nvPr/>
          </p:nvSpPr>
          <p:spPr bwMode="auto">
            <a:xfrm>
              <a:off x="752475" y="5725579"/>
              <a:ext cx="66675" cy="104775"/>
            </a:xfrm>
            <a:custGeom>
              <a:avLst/>
              <a:gdLst>
                <a:gd name="T0" fmla="*/ 2147483647 w 83"/>
                <a:gd name="T1" fmla="*/ 2147483647 h 132"/>
                <a:gd name="T2" fmla="*/ 2147483647 w 83"/>
                <a:gd name="T3" fmla="*/ 2147483647 h 132"/>
                <a:gd name="T4" fmla="*/ 2147483647 w 83"/>
                <a:gd name="T5" fmla="*/ 2147483647 h 132"/>
                <a:gd name="T6" fmla="*/ 2147483647 w 83"/>
                <a:gd name="T7" fmla="*/ 2147483647 h 132"/>
                <a:gd name="T8" fmla="*/ 2147483647 w 83"/>
                <a:gd name="T9" fmla="*/ 2147483647 h 132"/>
                <a:gd name="T10" fmla="*/ 2147483647 w 83"/>
                <a:gd name="T11" fmla="*/ 2147483647 h 132"/>
                <a:gd name="T12" fmla="*/ 2147483647 w 83"/>
                <a:gd name="T13" fmla="*/ 2147483647 h 132"/>
                <a:gd name="T14" fmla="*/ 2147483647 w 83"/>
                <a:gd name="T15" fmla="*/ 2147483647 h 132"/>
                <a:gd name="T16" fmla="*/ 2147483647 w 83"/>
                <a:gd name="T17" fmla="*/ 2147483647 h 132"/>
                <a:gd name="T18" fmla="*/ 2147483647 w 83"/>
                <a:gd name="T19" fmla="*/ 2147483647 h 132"/>
                <a:gd name="T20" fmla="*/ 2147483647 w 83"/>
                <a:gd name="T21" fmla="*/ 2147483647 h 132"/>
                <a:gd name="T22" fmla="*/ 2147483647 w 83"/>
                <a:gd name="T23" fmla="*/ 2147483647 h 132"/>
                <a:gd name="T24" fmla="*/ 2147483647 w 83"/>
                <a:gd name="T25" fmla="*/ 2147483647 h 132"/>
                <a:gd name="T26" fmla="*/ 2147483647 w 83"/>
                <a:gd name="T27" fmla="*/ 2147483647 h 132"/>
                <a:gd name="T28" fmla="*/ 2147483647 w 83"/>
                <a:gd name="T29" fmla="*/ 2147483647 h 132"/>
                <a:gd name="T30" fmla="*/ 2147483647 w 83"/>
                <a:gd name="T31" fmla="*/ 2147483647 h 132"/>
                <a:gd name="T32" fmla="*/ 2147483647 w 83"/>
                <a:gd name="T33" fmla="*/ 2147483647 h 132"/>
                <a:gd name="T34" fmla="*/ 2147483647 w 83"/>
                <a:gd name="T35" fmla="*/ 2147483647 h 132"/>
                <a:gd name="T36" fmla="*/ 2147483647 w 83"/>
                <a:gd name="T37" fmla="*/ 2147483647 h 132"/>
                <a:gd name="T38" fmla="*/ 2147483647 w 83"/>
                <a:gd name="T39" fmla="*/ 2147483647 h 132"/>
                <a:gd name="T40" fmla="*/ 2147483647 w 83"/>
                <a:gd name="T41" fmla="*/ 2147483647 h 132"/>
                <a:gd name="T42" fmla="*/ 2147483647 w 83"/>
                <a:gd name="T43" fmla="*/ 2147483647 h 132"/>
                <a:gd name="T44" fmla="*/ 2147483647 w 83"/>
                <a:gd name="T45" fmla="*/ 2147483647 h 132"/>
                <a:gd name="T46" fmla="*/ 2147483647 w 83"/>
                <a:gd name="T47" fmla="*/ 2147483647 h 132"/>
                <a:gd name="T48" fmla="*/ 2147483647 w 83"/>
                <a:gd name="T49" fmla="*/ 2147483647 h 132"/>
                <a:gd name="T50" fmla="*/ 2147483647 w 83"/>
                <a:gd name="T51" fmla="*/ 0 h 132"/>
                <a:gd name="T52" fmla="*/ 2147483647 w 83"/>
                <a:gd name="T53" fmla="*/ 0 h 132"/>
                <a:gd name="T54" fmla="*/ 2147483647 w 83"/>
                <a:gd name="T55" fmla="*/ 2147483647 h 132"/>
                <a:gd name="T56" fmla="*/ 2147483647 w 83"/>
                <a:gd name="T57" fmla="*/ 2147483647 h 132"/>
                <a:gd name="T58" fmla="*/ 2147483647 w 83"/>
                <a:gd name="T59" fmla="*/ 2147483647 h 132"/>
                <a:gd name="T60" fmla="*/ 2147483647 w 83"/>
                <a:gd name="T61" fmla="*/ 2147483647 h 132"/>
                <a:gd name="T62" fmla="*/ 2147483647 w 83"/>
                <a:gd name="T63" fmla="*/ 2147483647 h 132"/>
                <a:gd name="T64" fmla="*/ 2147483647 w 83"/>
                <a:gd name="T65" fmla="*/ 2147483647 h 132"/>
                <a:gd name="T66" fmla="*/ 2147483647 w 83"/>
                <a:gd name="T67" fmla="*/ 2147483647 h 132"/>
                <a:gd name="T68" fmla="*/ 2147483647 w 83"/>
                <a:gd name="T69" fmla="*/ 2147483647 h 132"/>
                <a:gd name="T70" fmla="*/ 2147483647 w 83"/>
                <a:gd name="T71" fmla="*/ 2147483647 h 132"/>
                <a:gd name="T72" fmla="*/ 2147483647 w 83"/>
                <a:gd name="T73" fmla="*/ 2147483647 h 132"/>
                <a:gd name="T74" fmla="*/ 2147483647 w 83"/>
                <a:gd name="T75" fmla="*/ 2147483647 h 132"/>
                <a:gd name="T76" fmla="*/ 2147483647 w 83"/>
                <a:gd name="T77" fmla="*/ 2147483647 h 132"/>
                <a:gd name="T78" fmla="*/ 2147483647 w 83"/>
                <a:gd name="T79" fmla="*/ 2147483647 h 132"/>
                <a:gd name="T80" fmla="*/ 2147483647 w 83"/>
                <a:gd name="T81" fmla="*/ 2147483647 h 132"/>
                <a:gd name="T82" fmla="*/ 2147483647 w 83"/>
                <a:gd name="T83" fmla="*/ 2147483647 h 132"/>
                <a:gd name="T84" fmla="*/ 2147483647 w 83"/>
                <a:gd name="T85" fmla="*/ 2147483647 h 132"/>
                <a:gd name="T86" fmla="*/ 0 w 83"/>
                <a:gd name="T87" fmla="*/ 2147483647 h 132"/>
                <a:gd name="T88" fmla="*/ 2147483647 w 83"/>
                <a:gd name="T89" fmla="*/ 2147483647 h 132"/>
                <a:gd name="T90" fmla="*/ 2147483647 w 83"/>
                <a:gd name="T91" fmla="*/ 2147483647 h 132"/>
                <a:gd name="T92" fmla="*/ 2147483647 w 83"/>
                <a:gd name="T93" fmla="*/ 2147483647 h 132"/>
                <a:gd name="T94" fmla="*/ 2147483647 w 83"/>
                <a:gd name="T95" fmla="*/ 2147483647 h 132"/>
                <a:gd name="T96" fmla="*/ 2147483647 w 83"/>
                <a:gd name="T97" fmla="*/ 2147483647 h 132"/>
                <a:gd name="T98" fmla="*/ 2147483647 w 83"/>
                <a:gd name="T99" fmla="*/ 2147483647 h 132"/>
                <a:gd name="T100" fmla="*/ 2147483647 w 83"/>
                <a:gd name="T101" fmla="*/ 0 h 1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"/>
                <a:gd name="T154" fmla="*/ 0 h 132"/>
                <a:gd name="T155" fmla="*/ 83 w 83"/>
                <a:gd name="T156" fmla="*/ 132 h 13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" h="132">
                  <a:moveTo>
                    <a:pt x="39" y="7"/>
                  </a:moveTo>
                  <a:lnTo>
                    <a:pt x="34" y="10"/>
                  </a:lnTo>
                  <a:lnTo>
                    <a:pt x="31" y="13"/>
                  </a:lnTo>
                  <a:lnTo>
                    <a:pt x="26" y="19"/>
                  </a:lnTo>
                  <a:lnTo>
                    <a:pt x="23" y="27"/>
                  </a:lnTo>
                  <a:lnTo>
                    <a:pt x="22" y="36"/>
                  </a:lnTo>
                  <a:lnTo>
                    <a:pt x="18" y="70"/>
                  </a:lnTo>
                  <a:lnTo>
                    <a:pt x="22" y="93"/>
                  </a:lnTo>
                  <a:lnTo>
                    <a:pt x="26" y="112"/>
                  </a:lnTo>
                  <a:lnTo>
                    <a:pt x="29" y="118"/>
                  </a:lnTo>
                  <a:lnTo>
                    <a:pt x="32" y="123"/>
                  </a:lnTo>
                  <a:lnTo>
                    <a:pt x="37" y="126"/>
                  </a:lnTo>
                  <a:lnTo>
                    <a:pt x="42" y="127"/>
                  </a:lnTo>
                  <a:lnTo>
                    <a:pt x="46" y="126"/>
                  </a:lnTo>
                  <a:lnTo>
                    <a:pt x="52" y="123"/>
                  </a:lnTo>
                  <a:lnTo>
                    <a:pt x="59" y="113"/>
                  </a:lnTo>
                  <a:lnTo>
                    <a:pt x="60" y="107"/>
                  </a:lnTo>
                  <a:lnTo>
                    <a:pt x="63" y="87"/>
                  </a:lnTo>
                  <a:lnTo>
                    <a:pt x="65" y="61"/>
                  </a:lnTo>
                  <a:lnTo>
                    <a:pt x="63" y="41"/>
                  </a:lnTo>
                  <a:lnTo>
                    <a:pt x="60" y="25"/>
                  </a:lnTo>
                  <a:lnTo>
                    <a:pt x="54" y="13"/>
                  </a:lnTo>
                  <a:lnTo>
                    <a:pt x="51" y="10"/>
                  </a:lnTo>
                  <a:lnTo>
                    <a:pt x="45" y="7"/>
                  </a:lnTo>
                  <a:lnTo>
                    <a:pt x="39" y="7"/>
                  </a:lnTo>
                  <a:close/>
                  <a:moveTo>
                    <a:pt x="35" y="0"/>
                  </a:moveTo>
                  <a:lnTo>
                    <a:pt x="42" y="0"/>
                  </a:lnTo>
                  <a:lnTo>
                    <a:pt x="56" y="4"/>
                  </a:lnTo>
                  <a:lnTo>
                    <a:pt x="68" y="16"/>
                  </a:lnTo>
                  <a:lnTo>
                    <a:pt x="77" y="28"/>
                  </a:lnTo>
                  <a:lnTo>
                    <a:pt x="82" y="45"/>
                  </a:lnTo>
                  <a:lnTo>
                    <a:pt x="83" y="65"/>
                  </a:lnTo>
                  <a:lnTo>
                    <a:pt x="82" y="86"/>
                  </a:lnTo>
                  <a:lnTo>
                    <a:pt x="77" y="103"/>
                  </a:lnTo>
                  <a:lnTo>
                    <a:pt x="73" y="112"/>
                  </a:lnTo>
                  <a:lnTo>
                    <a:pt x="66" y="120"/>
                  </a:lnTo>
                  <a:lnTo>
                    <a:pt x="60" y="126"/>
                  </a:lnTo>
                  <a:lnTo>
                    <a:pt x="48" y="132"/>
                  </a:lnTo>
                  <a:lnTo>
                    <a:pt x="42" y="132"/>
                  </a:lnTo>
                  <a:lnTo>
                    <a:pt x="29" y="130"/>
                  </a:lnTo>
                  <a:lnTo>
                    <a:pt x="20" y="123"/>
                  </a:lnTo>
                  <a:lnTo>
                    <a:pt x="11" y="110"/>
                  </a:lnTo>
                  <a:lnTo>
                    <a:pt x="3" y="90"/>
                  </a:lnTo>
                  <a:lnTo>
                    <a:pt x="0" y="67"/>
                  </a:lnTo>
                  <a:lnTo>
                    <a:pt x="3" y="47"/>
                  </a:lnTo>
                  <a:lnTo>
                    <a:pt x="8" y="30"/>
                  </a:lnTo>
                  <a:lnTo>
                    <a:pt x="11" y="22"/>
                  </a:lnTo>
                  <a:lnTo>
                    <a:pt x="15" y="16"/>
                  </a:lnTo>
                  <a:lnTo>
                    <a:pt x="25" y="7"/>
                  </a:lnTo>
                  <a:lnTo>
                    <a:pt x="31" y="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49" name="Freeform 255"/>
            <p:cNvSpPr>
              <a:spLocks/>
            </p:cNvSpPr>
            <p:nvPr/>
          </p:nvSpPr>
          <p:spPr bwMode="auto">
            <a:xfrm>
              <a:off x="835025" y="5814479"/>
              <a:ext cx="17463" cy="17463"/>
            </a:xfrm>
            <a:custGeom>
              <a:avLst/>
              <a:gdLst>
                <a:gd name="T0" fmla="*/ 2147483647 w 21"/>
                <a:gd name="T1" fmla="*/ 0 h 21"/>
                <a:gd name="T2" fmla="*/ 2147483647 w 21"/>
                <a:gd name="T3" fmla="*/ 2147483647 h 21"/>
                <a:gd name="T4" fmla="*/ 2147483647 w 21"/>
                <a:gd name="T5" fmla="*/ 2147483647 h 21"/>
                <a:gd name="T6" fmla="*/ 2147483647 w 21"/>
                <a:gd name="T7" fmla="*/ 2147483647 h 21"/>
                <a:gd name="T8" fmla="*/ 2147483647 w 21"/>
                <a:gd name="T9" fmla="*/ 2147483647 h 21"/>
                <a:gd name="T10" fmla="*/ 2147483647 w 21"/>
                <a:gd name="T11" fmla="*/ 2147483647 h 21"/>
                <a:gd name="T12" fmla="*/ 2147483647 w 21"/>
                <a:gd name="T13" fmla="*/ 2147483647 h 21"/>
                <a:gd name="T14" fmla="*/ 2147483647 w 21"/>
                <a:gd name="T15" fmla="*/ 2147483647 h 21"/>
                <a:gd name="T16" fmla="*/ 2147483647 w 21"/>
                <a:gd name="T17" fmla="*/ 2147483647 h 21"/>
                <a:gd name="T18" fmla="*/ 2147483647 w 21"/>
                <a:gd name="T19" fmla="*/ 2147483647 h 21"/>
                <a:gd name="T20" fmla="*/ 2147483647 w 21"/>
                <a:gd name="T21" fmla="*/ 2147483647 h 21"/>
                <a:gd name="T22" fmla="*/ 2147483647 w 21"/>
                <a:gd name="T23" fmla="*/ 2147483647 h 21"/>
                <a:gd name="T24" fmla="*/ 0 w 21"/>
                <a:gd name="T25" fmla="*/ 2147483647 h 21"/>
                <a:gd name="T26" fmla="*/ 2147483647 w 21"/>
                <a:gd name="T27" fmla="*/ 2147483647 h 21"/>
                <a:gd name="T28" fmla="*/ 2147483647 w 21"/>
                <a:gd name="T29" fmla="*/ 2147483647 h 21"/>
                <a:gd name="T30" fmla="*/ 2147483647 w 21"/>
                <a:gd name="T31" fmla="*/ 2147483647 h 21"/>
                <a:gd name="T32" fmla="*/ 2147483647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0" y="0"/>
                  </a:moveTo>
                  <a:lnTo>
                    <a:pt x="13" y="1"/>
                  </a:lnTo>
                  <a:lnTo>
                    <a:pt x="18" y="3"/>
                  </a:lnTo>
                  <a:lnTo>
                    <a:pt x="20" y="6"/>
                  </a:lnTo>
                  <a:lnTo>
                    <a:pt x="21" y="11"/>
                  </a:lnTo>
                  <a:lnTo>
                    <a:pt x="20" y="15"/>
                  </a:lnTo>
                  <a:lnTo>
                    <a:pt x="18" y="18"/>
                  </a:lnTo>
                  <a:lnTo>
                    <a:pt x="13" y="20"/>
                  </a:lnTo>
                  <a:lnTo>
                    <a:pt x="10" y="21"/>
                  </a:lnTo>
                  <a:lnTo>
                    <a:pt x="6" y="20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50" name="Freeform 256"/>
            <p:cNvSpPr>
              <a:spLocks noEditPoints="1"/>
            </p:cNvSpPr>
            <p:nvPr/>
          </p:nvSpPr>
          <p:spPr bwMode="auto">
            <a:xfrm>
              <a:off x="868363" y="5725579"/>
              <a:ext cx="65087" cy="104775"/>
            </a:xfrm>
            <a:custGeom>
              <a:avLst/>
              <a:gdLst>
                <a:gd name="T0" fmla="*/ 2147483647 w 82"/>
                <a:gd name="T1" fmla="*/ 2147483647 h 132"/>
                <a:gd name="T2" fmla="*/ 2147483647 w 82"/>
                <a:gd name="T3" fmla="*/ 2147483647 h 132"/>
                <a:gd name="T4" fmla="*/ 2147483647 w 82"/>
                <a:gd name="T5" fmla="*/ 2147483647 h 132"/>
                <a:gd name="T6" fmla="*/ 2147483647 w 82"/>
                <a:gd name="T7" fmla="*/ 2147483647 h 132"/>
                <a:gd name="T8" fmla="*/ 2147483647 w 82"/>
                <a:gd name="T9" fmla="*/ 2147483647 h 132"/>
                <a:gd name="T10" fmla="*/ 2147483647 w 82"/>
                <a:gd name="T11" fmla="*/ 2147483647 h 132"/>
                <a:gd name="T12" fmla="*/ 2147483647 w 82"/>
                <a:gd name="T13" fmla="*/ 2147483647 h 132"/>
                <a:gd name="T14" fmla="*/ 2147483647 w 82"/>
                <a:gd name="T15" fmla="*/ 2147483647 h 132"/>
                <a:gd name="T16" fmla="*/ 2147483647 w 82"/>
                <a:gd name="T17" fmla="*/ 2147483647 h 132"/>
                <a:gd name="T18" fmla="*/ 2147483647 w 82"/>
                <a:gd name="T19" fmla="*/ 2147483647 h 132"/>
                <a:gd name="T20" fmla="*/ 2147483647 w 82"/>
                <a:gd name="T21" fmla="*/ 2147483647 h 132"/>
                <a:gd name="T22" fmla="*/ 2147483647 w 82"/>
                <a:gd name="T23" fmla="*/ 2147483647 h 132"/>
                <a:gd name="T24" fmla="*/ 2147483647 w 82"/>
                <a:gd name="T25" fmla="*/ 2147483647 h 132"/>
                <a:gd name="T26" fmla="*/ 2147483647 w 82"/>
                <a:gd name="T27" fmla="*/ 2147483647 h 132"/>
                <a:gd name="T28" fmla="*/ 2147483647 w 82"/>
                <a:gd name="T29" fmla="*/ 2147483647 h 132"/>
                <a:gd name="T30" fmla="*/ 2147483647 w 82"/>
                <a:gd name="T31" fmla="*/ 2147483647 h 132"/>
                <a:gd name="T32" fmla="*/ 2147483647 w 82"/>
                <a:gd name="T33" fmla="*/ 2147483647 h 132"/>
                <a:gd name="T34" fmla="*/ 2147483647 w 82"/>
                <a:gd name="T35" fmla="*/ 2147483647 h 132"/>
                <a:gd name="T36" fmla="*/ 2147483647 w 82"/>
                <a:gd name="T37" fmla="*/ 2147483647 h 132"/>
                <a:gd name="T38" fmla="*/ 2147483647 w 82"/>
                <a:gd name="T39" fmla="*/ 2147483647 h 132"/>
                <a:gd name="T40" fmla="*/ 2147483647 w 82"/>
                <a:gd name="T41" fmla="*/ 2147483647 h 132"/>
                <a:gd name="T42" fmla="*/ 2147483647 w 82"/>
                <a:gd name="T43" fmla="*/ 2147483647 h 132"/>
                <a:gd name="T44" fmla="*/ 2147483647 w 82"/>
                <a:gd name="T45" fmla="*/ 2147483647 h 132"/>
                <a:gd name="T46" fmla="*/ 2147483647 w 82"/>
                <a:gd name="T47" fmla="*/ 2147483647 h 132"/>
                <a:gd name="T48" fmla="*/ 2147483647 w 82"/>
                <a:gd name="T49" fmla="*/ 2147483647 h 132"/>
                <a:gd name="T50" fmla="*/ 2147483647 w 82"/>
                <a:gd name="T51" fmla="*/ 2147483647 h 132"/>
                <a:gd name="T52" fmla="*/ 2147483647 w 82"/>
                <a:gd name="T53" fmla="*/ 0 h 132"/>
                <a:gd name="T54" fmla="*/ 2147483647 w 82"/>
                <a:gd name="T55" fmla="*/ 0 h 132"/>
                <a:gd name="T56" fmla="*/ 2147483647 w 82"/>
                <a:gd name="T57" fmla="*/ 2147483647 h 132"/>
                <a:gd name="T58" fmla="*/ 2147483647 w 82"/>
                <a:gd name="T59" fmla="*/ 2147483647 h 132"/>
                <a:gd name="T60" fmla="*/ 2147483647 w 82"/>
                <a:gd name="T61" fmla="*/ 2147483647 h 132"/>
                <a:gd name="T62" fmla="*/ 2147483647 w 82"/>
                <a:gd name="T63" fmla="*/ 2147483647 h 132"/>
                <a:gd name="T64" fmla="*/ 2147483647 w 82"/>
                <a:gd name="T65" fmla="*/ 2147483647 h 132"/>
                <a:gd name="T66" fmla="*/ 2147483647 w 82"/>
                <a:gd name="T67" fmla="*/ 2147483647 h 132"/>
                <a:gd name="T68" fmla="*/ 2147483647 w 82"/>
                <a:gd name="T69" fmla="*/ 2147483647 h 132"/>
                <a:gd name="T70" fmla="*/ 2147483647 w 82"/>
                <a:gd name="T71" fmla="*/ 2147483647 h 132"/>
                <a:gd name="T72" fmla="*/ 2147483647 w 82"/>
                <a:gd name="T73" fmla="*/ 2147483647 h 132"/>
                <a:gd name="T74" fmla="*/ 2147483647 w 82"/>
                <a:gd name="T75" fmla="*/ 2147483647 h 132"/>
                <a:gd name="T76" fmla="*/ 2147483647 w 82"/>
                <a:gd name="T77" fmla="*/ 2147483647 h 132"/>
                <a:gd name="T78" fmla="*/ 2147483647 w 82"/>
                <a:gd name="T79" fmla="*/ 2147483647 h 132"/>
                <a:gd name="T80" fmla="*/ 2147483647 w 82"/>
                <a:gd name="T81" fmla="*/ 2147483647 h 132"/>
                <a:gd name="T82" fmla="*/ 2147483647 w 82"/>
                <a:gd name="T83" fmla="*/ 2147483647 h 132"/>
                <a:gd name="T84" fmla="*/ 2147483647 w 82"/>
                <a:gd name="T85" fmla="*/ 2147483647 h 132"/>
                <a:gd name="T86" fmla="*/ 2147483647 w 82"/>
                <a:gd name="T87" fmla="*/ 2147483647 h 132"/>
                <a:gd name="T88" fmla="*/ 0 w 82"/>
                <a:gd name="T89" fmla="*/ 2147483647 h 132"/>
                <a:gd name="T90" fmla="*/ 2147483647 w 82"/>
                <a:gd name="T91" fmla="*/ 2147483647 h 132"/>
                <a:gd name="T92" fmla="*/ 2147483647 w 82"/>
                <a:gd name="T93" fmla="*/ 2147483647 h 132"/>
                <a:gd name="T94" fmla="*/ 2147483647 w 82"/>
                <a:gd name="T95" fmla="*/ 2147483647 h 132"/>
                <a:gd name="T96" fmla="*/ 2147483647 w 82"/>
                <a:gd name="T97" fmla="*/ 2147483647 h 132"/>
                <a:gd name="T98" fmla="*/ 2147483647 w 82"/>
                <a:gd name="T99" fmla="*/ 2147483647 h 132"/>
                <a:gd name="T100" fmla="*/ 2147483647 w 82"/>
                <a:gd name="T101" fmla="*/ 0 h 1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2"/>
                <a:gd name="T154" fmla="*/ 0 h 132"/>
                <a:gd name="T155" fmla="*/ 82 w 82"/>
                <a:gd name="T156" fmla="*/ 132 h 13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2" h="132">
                  <a:moveTo>
                    <a:pt x="37" y="7"/>
                  </a:moveTo>
                  <a:lnTo>
                    <a:pt x="34" y="10"/>
                  </a:lnTo>
                  <a:lnTo>
                    <a:pt x="30" y="13"/>
                  </a:lnTo>
                  <a:lnTo>
                    <a:pt x="27" y="19"/>
                  </a:lnTo>
                  <a:lnTo>
                    <a:pt x="23" y="27"/>
                  </a:lnTo>
                  <a:lnTo>
                    <a:pt x="20" y="36"/>
                  </a:lnTo>
                  <a:lnTo>
                    <a:pt x="19" y="70"/>
                  </a:lnTo>
                  <a:lnTo>
                    <a:pt x="20" y="93"/>
                  </a:lnTo>
                  <a:lnTo>
                    <a:pt x="25" y="112"/>
                  </a:lnTo>
                  <a:lnTo>
                    <a:pt x="28" y="118"/>
                  </a:lnTo>
                  <a:lnTo>
                    <a:pt x="31" y="123"/>
                  </a:lnTo>
                  <a:lnTo>
                    <a:pt x="36" y="126"/>
                  </a:lnTo>
                  <a:lnTo>
                    <a:pt x="41" y="127"/>
                  </a:lnTo>
                  <a:lnTo>
                    <a:pt x="47" y="126"/>
                  </a:lnTo>
                  <a:lnTo>
                    <a:pt x="51" y="123"/>
                  </a:lnTo>
                  <a:lnTo>
                    <a:pt x="58" y="113"/>
                  </a:lnTo>
                  <a:lnTo>
                    <a:pt x="59" y="107"/>
                  </a:lnTo>
                  <a:lnTo>
                    <a:pt x="64" y="87"/>
                  </a:lnTo>
                  <a:lnTo>
                    <a:pt x="64" y="61"/>
                  </a:lnTo>
                  <a:lnTo>
                    <a:pt x="62" y="41"/>
                  </a:ln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10"/>
                  </a:lnTo>
                  <a:lnTo>
                    <a:pt x="47" y="7"/>
                  </a:lnTo>
                  <a:lnTo>
                    <a:pt x="37" y="7"/>
                  </a:lnTo>
                  <a:close/>
                  <a:moveTo>
                    <a:pt x="36" y="0"/>
                  </a:moveTo>
                  <a:lnTo>
                    <a:pt x="42" y="0"/>
                  </a:lnTo>
                  <a:lnTo>
                    <a:pt x="56" y="4"/>
                  </a:lnTo>
                  <a:lnTo>
                    <a:pt x="68" y="16"/>
                  </a:lnTo>
                  <a:lnTo>
                    <a:pt x="76" y="28"/>
                  </a:lnTo>
                  <a:lnTo>
                    <a:pt x="81" y="45"/>
                  </a:lnTo>
                  <a:lnTo>
                    <a:pt x="82" y="65"/>
                  </a:lnTo>
                  <a:lnTo>
                    <a:pt x="81" y="86"/>
                  </a:lnTo>
                  <a:lnTo>
                    <a:pt x="76" y="103"/>
                  </a:lnTo>
                  <a:lnTo>
                    <a:pt x="71" y="112"/>
                  </a:lnTo>
                  <a:lnTo>
                    <a:pt x="65" y="120"/>
                  </a:lnTo>
                  <a:lnTo>
                    <a:pt x="59" y="126"/>
                  </a:lnTo>
                  <a:lnTo>
                    <a:pt x="47" y="132"/>
                  </a:lnTo>
                  <a:lnTo>
                    <a:pt x="41" y="132"/>
                  </a:lnTo>
                  <a:lnTo>
                    <a:pt x="30" y="130"/>
                  </a:lnTo>
                  <a:lnTo>
                    <a:pt x="19" y="123"/>
                  </a:lnTo>
                  <a:lnTo>
                    <a:pt x="10" y="110"/>
                  </a:lnTo>
                  <a:lnTo>
                    <a:pt x="3" y="90"/>
                  </a:lnTo>
                  <a:lnTo>
                    <a:pt x="0" y="67"/>
                  </a:lnTo>
                  <a:lnTo>
                    <a:pt x="2" y="47"/>
                  </a:lnTo>
                  <a:lnTo>
                    <a:pt x="6" y="30"/>
                  </a:lnTo>
                  <a:lnTo>
                    <a:pt x="11" y="21"/>
                  </a:lnTo>
                  <a:lnTo>
                    <a:pt x="17" y="13"/>
                  </a:lnTo>
                  <a:lnTo>
                    <a:pt x="23" y="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51" name="Freeform 257"/>
            <p:cNvSpPr>
              <a:spLocks noEditPoints="1"/>
            </p:cNvSpPr>
            <p:nvPr/>
          </p:nvSpPr>
          <p:spPr bwMode="auto">
            <a:xfrm>
              <a:off x="944563" y="5725579"/>
              <a:ext cx="65087" cy="104775"/>
            </a:xfrm>
            <a:custGeom>
              <a:avLst/>
              <a:gdLst>
                <a:gd name="T0" fmla="*/ 2147483647 w 82"/>
                <a:gd name="T1" fmla="*/ 2147483647 h 132"/>
                <a:gd name="T2" fmla="*/ 2147483647 w 82"/>
                <a:gd name="T3" fmla="*/ 2147483647 h 132"/>
                <a:gd name="T4" fmla="*/ 2147483647 w 82"/>
                <a:gd name="T5" fmla="*/ 2147483647 h 132"/>
                <a:gd name="T6" fmla="*/ 2147483647 w 82"/>
                <a:gd name="T7" fmla="*/ 2147483647 h 132"/>
                <a:gd name="T8" fmla="*/ 2147483647 w 82"/>
                <a:gd name="T9" fmla="*/ 2147483647 h 132"/>
                <a:gd name="T10" fmla="*/ 2147483647 w 82"/>
                <a:gd name="T11" fmla="*/ 2147483647 h 132"/>
                <a:gd name="T12" fmla="*/ 2147483647 w 82"/>
                <a:gd name="T13" fmla="*/ 2147483647 h 132"/>
                <a:gd name="T14" fmla="*/ 2147483647 w 82"/>
                <a:gd name="T15" fmla="*/ 2147483647 h 132"/>
                <a:gd name="T16" fmla="*/ 2147483647 w 82"/>
                <a:gd name="T17" fmla="*/ 2147483647 h 132"/>
                <a:gd name="T18" fmla="*/ 2147483647 w 82"/>
                <a:gd name="T19" fmla="*/ 2147483647 h 132"/>
                <a:gd name="T20" fmla="*/ 2147483647 w 82"/>
                <a:gd name="T21" fmla="*/ 2147483647 h 132"/>
                <a:gd name="T22" fmla="*/ 2147483647 w 82"/>
                <a:gd name="T23" fmla="*/ 2147483647 h 132"/>
                <a:gd name="T24" fmla="*/ 2147483647 w 82"/>
                <a:gd name="T25" fmla="*/ 2147483647 h 132"/>
                <a:gd name="T26" fmla="*/ 2147483647 w 82"/>
                <a:gd name="T27" fmla="*/ 2147483647 h 132"/>
                <a:gd name="T28" fmla="*/ 2147483647 w 82"/>
                <a:gd name="T29" fmla="*/ 2147483647 h 132"/>
                <a:gd name="T30" fmla="*/ 2147483647 w 82"/>
                <a:gd name="T31" fmla="*/ 2147483647 h 132"/>
                <a:gd name="T32" fmla="*/ 2147483647 w 82"/>
                <a:gd name="T33" fmla="*/ 2147483647 h 132"/>
                <a:gd name="T34" fmla="*/ 2147483647 w 82"/>
                <a:gd name="T35" fmla="*/ 2147483647 h 132"/>
                <a:gd name="T36" fmla="*/ 2147483647 w 82"/>
                <a:gd name="T37" fmla="*/ 2147483647 h 132"/>
                <a:gd name="T38" fmla="*/ 2147483647 w 82"/>
                <a:gd name="T39" fmla="*/ 2147483647 h 132"/>
                <a:gd name="T40" fmla="*/ 2147483647 w 82"/>
                <a:gd name="T41" fmla="*/ 2147483647 h 132"/>
                <a:gd name="T42" fmla="*/ 2147483647 w 82"/>
                <a:gd name="T43" fmla="*/ 2147483647 h 132"/>
                <a:gd name="T44" fmla="*/ 2147483647 w 82"/>
                <a:gd name="T45" fmla="*/ 2147483647 h 132"/>
                <a:gd name="T46" fmla="*/ 2147483647 w 82"/>
                <a:gd name="T47" fmla="*/ 2147483647 h 132"/>
                <a:gd name="T48" fmla="*/ 2147483647 w 82"/>
                <a:gd name="T49" fmla="*/ 0 h 132"/>
                <a:gd name="T50" fmla="*/ 2147483647 w 82"/>
                <a:gd name="T51" fmla="*/ 0 h 132"/>
                <a:gd name="T52" fmla="*/ 2147483647 w 82"/>
                <a:gd name="T53" fmla="*/ 2147483647 h 132"/>
                <a:gd name="T54" fmla="*/ 2147483647 w 82"/>
                <a:gd name="T55" fmla="*/ 2147483647 h 132"/>
                <a:gd name="T56" fmla="*/ 2147483647 w 82"/>
                <a:gd name="T57" fmla="*/ 2147483647 h 132"/>
                <a:gd name="T58" fmla="*/ 2147483647 w 82"/>
                <a:gd name="T59" fmla="*/ 2147483647 h 132"/>
                <a:gd name="T60" fmla="*/ 2147483647 w 82"/>
                <a:gd name="T61" fmla="*/ 2147483647 h 132"/>
                <a:gd name="T62" fmla="*/ 2147483647 w 82"/>
                <a:gd name="T63" fmla="*/ 2147483647 h 132"/>
                <a:gd name="T64" fmla="*/ 2147483647 w 82"/>
                <a:gd name="T65" fmla="*/ 2147483647 h 132"/>
                <a:gd name="T66" fmla="*/ 2147483647 w 82"/>
                <a:gd name="T67" fmla="*/ 2147483647 h 132"/>
                <a:gd name="T68" fmla="*/ 2147483647 w 82"/>
                <a:gd name="T69" fmla="*/ 2147483647 h 132"/>
                <a:gd name="T70" fmla="*/ 2147483647 w 82"/>
                <a:gd name="T71" fmla="*/ 2147483647 h 132"/>
                <a:gd name="T72" fmla="*/ 2147483647 w 82"/>
                <a:gd name="T73" fmla="*/ 2147483647 h 132"/>
                <a:gd name="T74" fmla="*/ 2147483647 w 82"/>
                <a:gd name="T75" fmla="*/ 2147483647 h 132"/>
                <a:gd name="T76" fmla="*/ 2147483647 w 82"/>
                <a:gd name="T77" fmla="*/ 2147483647 h 132"/>
                <a:gd name="T78" fmla="*/ 2147483647 w 82"/>
                <a:gd name="T79" fmla="*/ 2147483647 h 132"/>
                <a:gd name="T80" fmla="*/ 2147483647 w 82"/>
                <a:gd name="T81" fmla="*/ 2147483647 h 132"/>
                <a:gd name="T82" fmla="*/ 2147483647 w 82"/>
                <a:gd name="T83" fmla="*/ 2147483647 h 132"/>
                <a:gd name="T84" fmla="*/ 2147483647 w 82"/>
                <a:gd name="T85" fmla="*/ 2147483647 h 132"/>
                <a:gd name="T86" fmla="*/ 0 w 82"/>
                <a:gd name="T87" fmla="*/ 2147483647 h 132"/>
                <a:gd name="T88" fmla="*/ 2147483647 w 82"/>
                <a:gd name="T89" fmla="*/ 2147483647 h 132"/>
                <a:gd name="T90" fmla="*/ 2147483647 w 82"/>
                <a:gd name="T91" fmla="*/ 2147483647 h 132"/>
                <a:gd name="T92" fmla="*/ 2147483647 w 82"/>
                <a:gd name="T93" fmla="*/ 2147483647 h 132"/>
                <a:gd name="T94" fmla="*/ 2147483647 w 82"/>
                <a:gd name="T95" fmla="*/ 2147483647 h 132"/>
                <a:gd name="T96" fmla="*/ 2147483647 w 82"/>
                <a:gd name="T97" fmla="*/ 2147483647 h 132"/>
                <a:gd name="T98" fmla="*/ 2147483647 w 82"/>
                <a:gd name="T99" fmla="*/ 2147483647 h 132"/>
                <a:gd name="T100" fmla="*/ 2147483647 w 82"/>
                <a:gd name="T101" fmla="*/ 2147483647 h 132"/>
                <a:gd name="T102" fmla="*/ 2147483647 w 82"/>
                <a:gd name="T103" fmla="*/ 0 h 1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2"/>
                <a:gd name="T157" fmla="*/ 0 h 132"/>
                <a:gd name="T158" fmla="*/ 82 w 82"/>
                <a:gd name="T159" fmla="*/ 132 h 1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2" h="132">
                  <a:moveTo>
                    <a:pt x="37" y="7"/>
                  </a:moveTo>
                  <a:lnTo>
                    <a:pt x="31" y="13"/>
                  </a:lnTo>
                  <a:lnTo>
                    <a:pt x="26" y="19"/>
                  </a:lnTo>
                  <a:lnTo>
                    <a:pt x="23" y="27"/>
                  </a:lnTo>
                  <a:lnTo>
                    <a:pt x="22" y="36"/>
                  </a:lnTo>
                  <a:lnTo>
                    <a:pt x="19" y="70"/>
                  </a:lnTo>
                  <a:lnTo>
                    <a:pt x="20" y="93"/>
                  </a:lnTo>
                  <a:lnTo>
                    <a:pt x="25" y="112"/>
                  </a:lnTo>
                  <a:lnTo>
                    <a:pt x="28" y="118"/>
                  </a:lnTo>
                  <a:lnTo>
                    <a:pt x="33" y="123"/>
                  </a:lnTo>
                  <a:lnTo>
                    <a:pt x="37" y="126"/>
                  </a:lnTo>
                  <a:lnTo>
                    <a:pt x="42" y="127"/>
                  </a:lnTo>
                  <a:lnTo>
                    <a:pt x="47" y="126"/>
                  </a:lnTo>
                  <a:lnTo>
                    <a:pt x="51" y="123"/>
                  </a:lnTo>
                  <a:lnTo>
                    <a:pt x="56" y="118"/>
                  </a:lnTo>
                  <a:lnTo>
                    <a:pt x="57" y="113"/>
                  </a:lnTo>
                  <a:lnTo>
                    <a:pt x="61" y="107"/>
                  </a:lnTo>
                  <a:lnTo>
                    <a:pt x="64" y="87"/>
                  </a:lnTo>
                  <a:lnTo>
                    <a:pt x="64" y="41"/>
                  </a:lnTo>
                  <a:lnTo>
                    <a:pt x="61" y="25"/>
                  </a:lnTo>
                  <a:lnTo>
                    <a:pt x="54" y="13"/>
                  </a:lnTo>
                  <a:lnTo>
                    <a:pt x="51" y="10"/>
                  </a:lnTo>
                  <a:lnTo>
                    <a:pt x="47" y="7"/>
                  </a:lnTo>
                  <a:lnTo>
                    <a:pt x="37" y="7"/>
                  </a:lnTo>
                  <a:close/>
                  <a:moveTo>
                    <a:pt x="36" y="0"/>
                  </a:moveTo>
                  <a:lnTo>
                    <a:pt x="42" y="0"/>
                  </a:lnTo>
                  <a:lnTo>
                    <a:pt x="56" y="4"/>
                  </a:lnTo>
                  <a:lnTo>
                    <a:pt x="68" y="16"/>
                  </a:lnTo>
                  <a:lnTo>
                    <a:pt x="76" y="28"/>
                  </a:lnTo>
                  <a:lnTo>
                    <a:pt x="81" y="45"/>
                  </a:lnTo>
                  <a:lnTo>
                    <a:pt x="82" y="65"/>
                  </a:lnTo>
                  <a:lnTo>
                    <a:pt x="81" y="86"/>
                  </a:lnTo>
                  <a:lnTo>
                    <a:pt x="76" y="103"/>
                  </a:lnTo>
                  <a:lnTo>
                    <a:pt x="71" y="112"/>
                  </a:lnTo>
                  <a:lnTo>
                    <a:pt x="67" y="120"/>
                  </a:lnTo>
                  <a:lnTo>
                    <a:pt x="61" y="126"/>
                  </a:lnTo>
                  <a:lnTo>
                    <a:pt x="54" y="129"/>
                  </a:lnTo>
                  <a:lnTo>
                    <a:pt x="47" y="132"/>
                  </a:lnTo>
                  <a:lnTo>
                    <a:pt x="40" y="132"/>
                  </a:lnTo>
                  <a:lnTo>
                    <a:pt x="30" y="130"/>
                  </a:lnTo>
                  <a:lnTo>
                    <a:pt x="20" y="123"/>
                  </a:lnTo>
                  <a:lnTo>
                    <a:pt x="11" y="110"/>
                  </a:lnTo>
                  <a:lnTo>
                    <a:pt x="3" y="90"/>
                  </a:lnTo>
                  <a:lnTo>
                    <a:pt x="0" y="67"/>
                  </a:lnTo>
                  <a:lnTo>
                    <a:pt x="2" y="47"/>
                  </a:lnTo>
                  <a:lnTo>
                    <a:pt x="6" y="30"/>
                  </a:lnTo>
                  <a:lnTo>
                    <a:pt x="11" y="22"/>
                  </a:lnTo>
                  <a:lnTo>
                    <a:pt x="14" y="16"/>
                  </a:lnTo>
                  <a:lnTo>
                    <a:pt x="19" y="11"/>
                  </a:lnTo>
                  <a:lnTo>
                    <a:pt x="25" y="7"/>
                  </a:lnTo>
                  <a:lnTo>
                    <a:pt x="30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52" name="Freeform 258"/>
            <p:cNvSpPr>
              <a:spLocks noEditPoints="1"/>
            </p:cNvSpPr>
            <p:nvPr/>
          </p:nvSpPr>
          <p:spPr bwMode="auto">
            <a:xfrm>
              <a:off x="1027113" y="5860517"/>
              <a:ext cx="66675" cy="103187"/>
            </a:xfrm>
            <a:custGeom>
              <a:avLst/>
              <a:gdLst>
                <a:gd name="T0" fmla="*/ 2147483647 w 83"/>
                <a:gd name="T1" fmla="*/ 2147483647 h 132"/>
                <a:gd name="T2" fmla="*/ 2147483647 w 83"/>
                <a:gd name="T3" fmla="*/ 2147483647 h 132"/>
                <a:gd name="T4" fmla="*/ 2147483647 w 83"/>
                <a:gd name="T5" fmla="*/ 2147483647 h 132"/>
                <a:gd name="T6" fmla="*/ 2147483647 w 83"/>
                <a:gd name="T7" fmla="*/ 2147483647 h 132"/>
                <a:gd name="T8" fmla="*/ 2147483647 w 83"/>
                <a:gd name="T9" fmla="*/ 2147483647 h 132"/>
                <a:gd name="T10" fmla="*/ 2147483647 w 83"/>
                <a:gd name="T11" fmla="*/ 2147483647 h 132"/>
                <a:gd name="T12" fmla="*/ 2147483647 w 83"/>
                <a:gd name="T13" fmla="*/ 2147483647 h 132"/>
                <a:gd name="T14" fmla="*/ 2147483647 w 83"/>
                <a:gd name="T15" fmla="*/ 2147483647 h 132"/>
                <a:gd name="T16" fmla="*/ 2147483647 w 83"/>
                <a:gd name="T17" fmla="*/ 2147483647 h 132"/>
                <a:gd name="T18" fmla="*/ 2147483647 w 83"/>
                <a:gd name="T19" fmla="*/ 2147483647 h 132"/>
                <a:gd name="T20" fmla="*/ 2147483647 w 83"/>
                <a:gd name="T21" fmla="*/ 2147483647 h 132"/>
                <a:gd name="T22" fmla="*/ 2147483647 w 83"/>
                <a:gd name="T23" fmla="*/ 2147483647 h 132"/>
                <a:gd name="T24" fmla="*/ 2147483647 w 83"/>
                <a:gd name="T25" fmla="*/ 2147483647 h 132"/>
                <a:gd name="T26" fmla="*/ 2147483647 w 83"/>
                <a:gd name="T27" fmla="*/ 2147483647 h 132"/>
                <a:gd name="T28" fmla="*/ 2147483647 w 83"/>
                <a:gd name="T29" fmla="*/ 2147483647 h 132"/>
                <a:gd name="T30" fmla="*/ 2147483647 w 83"/>
                <a:gd name="T31" fmla="*/ 2147483647 h 132"/>
                <a:gd name="T32" fmla="*/ 2147483647 w 83"/>
                <a:gd name="T33" fmla="*/ 2147483647 h 132"/>
                <a:gd name="T34" fmla="*/ 2147483647 w 83"/>
                <a:gd name="T35" fmla="*/ 2147483647 h 132"/>
                <a:gd name="T36" fmla="*/ 2147483647 w 83"/>
                <a:gd name="T37" fmla="*/ 2147483647 h 132"/>
                <a:gd name="T38" fmla="*/ 2147483647 w 83"/>
                <a:gd name="T39" fmla="*/ 2147483647 h 132"/>
                <a:gd name="T40" fmla="*/ 2147483647 w 83"/>
                <a:gd name="T41" fmla="*/ 2147483647 h 132"/>
                <a:gd name="T42" fmla="*/ 2147483647 w 83"/>
                <a:gd name="T43" fmla="*/ 2147483647 h 132"/>
                <a:gd name="T44" fmla="*/ 2147483647 w 83"/>
                <a:gd name="T45" fmla="*/ 2147483647 h 132"/>
                <a:gd name="T46" fmla="*/ 2147483647 w 83"/>
                <a:gd name="T47" fmla="*/ 2147483647 h 132"/>
                <a:gd name="T48" fmla="*/ 2147483647 w 83"/>
                <a:gd name="T49" fmla="*/ 2147483647 h 132"/>
                <a:gd name="T50" fmla="*/ 2147483647 w 83"/>
                <a:gd name="T51" fmla="*/ 0 h 132"/>
                <a:gd name="T52" fmla="*/ 2147483647 w 83"/>
                <a:gd name="T53" fmla="*/ 0 h 132"/>
                <a:gd name="T54" fmla="*/ 2147483647 w 83"/>
                <a:gd name="T55" fmla="*/ 2147483647 h 132"/>
                <a:gd name="T56" fmla="*/ 2147483647 w 83"/>
                <a:gd name="T57" fmla="*/ 2147483647 h 132"/>
                <a:gd name="T58" fmla="*/ 2147483647 w 83"/>
                <a:gd name="T59" fmla="*/ 2147483647 h 132"/>
                <a:gd name="T60" fmla="*/ 2147483647 w 83"/>
                <a:gd name="T61" fmla="*/ 2147483647 h 132"/>
                <a:gd name="T62" fmla="*/ 2147483647 w 83"/>
                <a:gd name="T63" fmla="*/ 2147483647 h 132"/>
                <a:gd name="T64" fmla="*/ 2147483647 w 83"/>
                <a:gd name="T65" fmla="*/ 2147483647 h 132"/>
                <a:gd name="T66" fmla="*/ 2147483647 w 83"/>
                <a:gd name="T67" fmla="*/ 2147483647 h 132"/>
                <a:gd name="T68" fmla="*/ 2147483647 w 83"/>
                <a:gd name="T69" fmla="*/ 2147483647 h 132"/>
                <a:gd name="T70" fmla="*/ 2147483647 w 83"/>
                <a:gd name="T71" fmla="*/ 2147483647 h 132"/>
                <a:gd name="T72" fmla="*/ 2147483647 w 83"/>
                <a:gd name="T73" fmla="*/ 2147483647 h 132"/>
                <a:gd name="T74" fmla="*/ 2147483647 w 83"/>
                <a:gd name="T75" fmla="*/ 2147483647 h 132"/>
                <a:gd name="T76" fmla="*/ 2147483647 w 83"/>
                <a:gd name="T77" fmla="*/ 2147483647 h 132"/>
                <a:gd name="T78" fmla="*/ 2147483647 w 83"/>
                <a:gd name="T79" fmla="*/ 2147483647 h 132"/>
                <a:gd name="T80" fmla="*/ 2147483647 w 83"/>
                <a:gd name="T81" fmla="*/ 2147483647 h 132"/>
                <a:gd name="T82" fmla="*/ 2147483647 w 83"/>
                <a:gd name="T83" fmla="*/ 2147483647 h 132"/>
                <a:gd name="T84" fmla="*/ 2147483647 w 83"/>
                <a:gd name="T85" fmla="*/ 2147483647 h 132"/>
                <a:gd name="T86" fmla="*/ 0 w 83"/>
                <a:gd name="T87" fmla="*/ 2147483647 h 132"/>
                <a:gd name="T88" fmla="*/ 2147483647 w 83"/>
                <a:gd name="T89" fmla="*/ 2147483647 h 132"/>
                <a:gd name="T90" fmla="*/ 2147483647 w 83"/>
                <a:gd name="T91" fmla="*/ 2147483647 h 132"/>
                <a:gd name="T92" fmla="*/ 2147483647 w 83"/>
                <a:gd name="T93" fmla="*/ 2147483647 h 132"/>
                <a:gd name="T94" fmla="*/ 2147483647 w 83"/>
                <a:gd name="T95" fmla="*/ 2147483647 h 132"/>
                <a:gd name="T96" fmla="*/ 2147483647 w 83"/>
                <a:gd name="T97" fmla="*/ 2147483647 h 132"/>
                <a:gd name="T98" fmla="*/ 2147483647 w 83"/>
                <a:gd name="T99" fmla="*/ 2147483647 h 132"/>
                <a:gd name="T100" fmla="*/ 2147483647 w 83"/>
                <a:gd name="T101" fmla="*/ 0 h 1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"/>
                <a:gd name="T154" fmla="*/ 0 h 132"/>
                <a:gd name="T155" fmla="*/ 83 w 83"/>
                <a:gd name="T156" fmla="*/ 132 h 13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" h="132">
                  <a:moveTo>
                    <a:pt x="38" y="6"/>
                  </a:moveTo>
                  <a:lnTo>
                    <a:pt x="34" y="9"/>
                  </a:lnTo>
                  <a:lnTo>
                    <a:pt x="31" y="12"/>
                  </a:lnTo>
                  <a:lnTo>
                    <a:pt x="26" y="19"/>
                  </a:lnTo>
                  <a:lnTo>
                    <a:pt x="23" y="26"/>
                  </a:lnTo>
                  <a:lnTo>
                    <a:pt x="21" y="36"/>
                  </a:lnTo>
                  <a:lnTo>
                    <a:pt x="18" y="70"/>
                  </a:lnTo>
                  <a:lnTo>
                    <a:pt x="21" y="93"/>
                  </a:lnTo>
                  <a:lnTo>
                    <a:pt x="26" y="111"/>
                  </a:lnTo>
                  <a:lnTo>
                    <a:pt x="29" y="118"/>
                  </a:lnTo>
                  <a:lnTo>
                    <a:pt x="32" y="122"/>
                  </a:lnTo>
                  <a:lnTo>
                    <a:pt x="37" y="125"/>
                  </a:lnTo>
                  <a:lnTo>
                    <a:pt x="42" y="127"/>
                  </a:lnTo>
                  <a:lnTo>
                    <a:pt x="46" y="125"/>
                  </a:lnTo>
                  <a:lnTo>
                    <a:pt x="52" y="122"/>
                  </a:lnTo>
                  <a:lnTo>
                    <a:pt x="59" y="113"/>
                  </a:lnTo>
                  <a:lnTo>
                    <a:pt x="60" y="107"/>
                  </a:lnTo>
                  <a:lnTo>
                    <a:pt x="63" y="87"/>
                  </a:lnTo>
                  <a:lnTo>
                    <a:pt x="65" y="60"/>
                  </a:lnTo>
                  <a:lnTo>
                    <a:pt x="63" y="40"/>
                  </a:lnTo>
                  <a:lnTo>
                    <a:pt x="60" y="25"/>
                  </a:lnTo>
                  <a:lnTo>
                    <a:pt x="54" y="12"/>
                  </a:lnTo>
                  <a:lnTo>
                    <a:pt x="51" y="9"/>
                  </a:lnTo>
                  <a:lnTo>
                    <a:pt x="45" y="6"/>
                  </a:lnTo>
                  <a:lnTo>
                    <a:pt x="38" y="6"/>
                  </a:lnTo>
                  <a:close/>
                  <a:moveTo>
                    <a:pt x="35" y="0"/>
                  </a:moveTo>
                  <a:lnTo>
                    <a:pt x="42" y="0"/>
                  </a:lnTo>
                  <a:lnTo>
                    <a:pt x="55" y="3"/>
                  </a:lnTo>
                  <a:lnTo>
                    <a:pt x="68" y="16"/>
                  </a:lnTo>
                  <a:lnTo>
                    <a:pt x="77" y="28"/>
                  </a:lnTo>
                  <a:lnTo>
                    <a:pt x="82" y="45"/>
                  </a:lnTo>
                  <a:lnTo>
                    <a:pt x="83" y="65"/>
                  </a:lnTo>
                  <a:lnTo>
                    <a:pt x="82" y="85"/>
                  </a:lnTo>
                  <a:lnTo>
                    <a:pt x="77" y="102"/>
                  </a:lnTo>
                  <a:lnTo>
                    <a:pt x="73" y="111"/>
                  </a:lnTo>
                  <a:lnTo>
                    <a:pt x="66" y="119"/>
                  </a:lnTo>
                  <a:lnTo>
                    <a:pt x="60" y="125"/>
                  </a:lnTo>
                  <a:lnTo>
                    <a:pt x="48" y="132"/>
                  </a:lnTo>
                  <a:lnTo>
                    <a:pt x="42" y="132"/>
                  </a:lnTo>
                  <a:lnTo>
                    <a:pt x="29" y="130"/>
                  </a:lnTo>
                  <a:lnTo>
                    <a:pt x="20" y="122"/>
                  </a:lnTo>
                  <a:lnTo>
                    <a:pt x="11" y="110"/>
                  </a:lnTo>
                  <a:lnTo>
                    <a:pt x="3" y="90"/>
                  </a:lnTo>
                  <a:lnTo>
                    <a:pt x="0" y="67"/>
                  </a:lnTo>
                  <a:lnTo>
                    <a:pt x="3" y="46"/>
                  </a:lnTo>
                  <a:lnTo>
                    <a:pt x="8" y="29"/>
                  </a:lnTo>
                  <a:lnTo>
                    <a:pt x="11" y="22"/>
                  </a:lnTo>
                  <a:lnTo>
                    <a:pt x="15" y="16"/>
                  </a:lnTo>
                  <a:lnTo>
                    <a:pt x="25" y="6"/>
                  </a:lnTo>
                  <a:lnTo>
                    <a:pt x="31" y="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53" name="Freeform 259"/>
            <p:cNvSpPr>
              <a:spLocks/>
            </p:cNvSpPr>
            <p:nvPr/>
          </p:nvSpPr>
          <p:spPr bwMode="auto">
            <a:xfrm>
              <a:off x="1109663" y="5947829"/>
              <a:ext cx="17462" cy="17463"/>
            </a:xfrm>
            <a:custGeom>
              <a:avLst/>
              <a:gdLst>
                <a:gd name="T0" fmla="*/ 2147483647 w 22"/>
                <a:gd name="T1" fmla="*/ 0 h 22"/>
                <a:gd name="T2" fmla="*/ 2147483647 w 22"/>
                <a:gd name="T3" fmla="*/ 2147483647 h 22"/>
                <a:gd name="T4" fmla="*/ 2147483647 w 22"/>
                <a:gd name="T5" fmla="*/ 2147483647 h 22"/>
                <a:gd name="T6" fmla="*/ 2147483647 w 22"/>
                <a:gd name="T7" fmla="*/ 2147483647 h 22"/>
                <a:gd name="T8" fmla="*/ 2147483647 w 22"/>
                <a:gd name="T9" fmla="*/ 2147483647 h 22"/>
                <a:gd name="T10" fmla="*/ 2147483647 w 22"/>
                <a:gd name="T11" fmla="*/ 2147483647 h 22"/>
                <a:gd name="T12" fmla="*/ 2147483647 w 22"/>
                <a:gd name="T13" fmla="*/ 2147483647 h 22"/>
                <a:gd name="T14" fmla="*/ 2147483647 w 22"/>
                <a:gd name="T15" fmla="*/ 2147483647 h 22"/>
                <a:gd name="T16" fmla="*/ 2147483647 w 22"/>
                <a:gd name="T17" fmla="*/ 2147483647 h 22"/>
                <a:gd name="T18" fmla="*/ 2147483647 w 22"/>
                <a:gd name="T19" fmla="*/ 2147483647 h 22"/>
                <a:gd name="T20" fmla="*/ 2147483647 w 22"/>
                <a:gd name="T21" fmla="*/ 2147483647 h 22"/>
                <a:gd name="T22" fmla="*/ 2147483647 w 22"/>
                <a:gd name="T23" fmla="*/ 2147483647 h 22"/>
                <a:gd name="T24" fmla="*/ 0 w 22"/>
                <a:gd name="T25" fmla="*/ 2147483647 h 22"/>
                <a:gd name="T26" fmla="*/ 2147483647 w 22"/>
                <a:gd name="T27" fmla="*/ 2147483647 h 22"/>
                <a:gd name="T28" fmla="*/ 2147483647 w 22"/>
                <a:gd name="T29" fmla="*/ 2147483647 h 22"/>
                <a:gd name="T30" fmla="*/ 2147483647 w 22"/>
                <a:gd name="T31" fmla="*/ 2147483647 h 22"/>
                <a:gd name="T32" fmla="*/ 2147483647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1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2" y="11"/>
                  </a:lnTo>
                  <a:lnTo>
                    <a:pt x="21" y="16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2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54" name="Freeform 260"/>
            <p:cNvSpPr>
              <a:spLocks noEditPoints="1"/>
            </p:cNvSpPr>
            <p:nvPr/>
          </p:nvSpPr>
          <p:spPr bwMode="auto">
            <a:xfrm>
              <a:off x="1143000" y="5860517"/>
              <a:ext cx="65088" cy="103187"/>
            </a:xfrm>
            <a:custGeom>
              <a:avLst/>
              <a:gdLst>
                <a:gd name="T0" fmla="*/ 2147483647 w 82"/>
                <a:gd name="T1" fmla="*/ 2147483647 h 132"/>
                <a:gd name="T2" fmla="*/ 2147483647 w 82"/>
                <a:gd name="T3" fmla="*/ 2147483647 h 132"/>
                <a:gd name="T4" fmla="*/ 2147483647 w 82"/>
                <a:gd name="T5" fmla="*/ 2147483647 h 132"/>
                <a:gd name="T6" fmla="*/ 2147483647 w 82"/>
                <a:gd name="T7" fmla="*/ 2147483647 h 132"/>
                <a:gd name="T8" fmla="*/ 2147483647 w 82"/>
                <a:gd name="T9" fmla="*/ 2147483647 h 132"/>
                <a:gd name="T10" fmla="*/ 2147483647 w 82"/>
                <a:gd name="T11" fmla="*/ 2147483647 h 132"/>
                <a:gd name="T12" fmla="*/ 2147483647 w 82"/>
                <a:gd name="T13" fmla="*/ 2147483647 h 132"/>
                <a:gd name="T14" fmla="*/ 2147483647 w 82"/>
                <a:gd name="T15" fmla="*/ 2147483647 h 132"/>
                <a:gd name="T16" fmla="*/ 2147483647 w 82"/>
                <a:gd name="T17" fmla="*/ 2147483647 h 132"/>
                <a:gd name="T18" fmla="*/ 2147483647 w 82"/>
                <a:gd name="T19" fmla="*/ 2147483647 h 132"/>
                <a:gd name="T20" fmla="*/ 2147483647 w 82"/>
                <a:gd name="T21" fmla="*/ 2147483647 h 132"/>
                <a:gd name="T22" fmla="*/ 2147483647 w 82"/>
                <a:gd name="T23" fmla="*/ 2147483647 h 132"/>
                <a:gd name="T24" fmla="*/ 2147483647 w 82"/>
                <a:gd name="T25" fmla="*/ 2147483647 h 132"/>
                <a:gd name="T26" fmla="*/ 2147483647 w 82"/>
                <a:gd name="T27" fmla="*/ 2147483647 h 132"/>
                <a:gd name="T28" fmla="*/ 2147483647 w 82"/>
                <a:gd name="T29" fmla="*/ 2147483647 h 132"/>
                <a:gd name="T30" fmla="*/ 2147483647 w 82"/>
                <a:gd name="T31" fmla="*/ 2147483647 h 132"/>
                <a:gd name="T32" fmla="*/ 2147483647 w 82"/>
                <a:gd name="T33" fmla="*/ 2147483647 h 132"/>
                <a:gd name="T34" fmla="*/ 2147483647 w 82"/>
                <a:gd name="T35" fmla="*/ 2147483647 h 132"/>
                <a:gd name="T36" fmla="*/ 2147483647 w 82"/>
                <a:gd name="T37" fmla="*/ 2147483647 h 132"/>
                <a:gd name="T38" fmla="*/ 2147483647 w 82"/>
                <a:gd name="T39" fmla="*/ 2147483647 h 132"/>
                <a:gd name="T40" fmla="*/ 2147483647 w 82"/>
                <a:gd name="T41" fmla="*/ 2147483647 h 132"/>
                <a:gd name="T42" fmla="*/ 2147483647 w 82"/>
                <a:gd name="T43" fmla="*/ 2147483647 h 132"/>
                <a:gd name="T44" fmla="*/ 2147483647 w 82"/>
                <a:gd name="T45" fmla="*/ 2147483647 h 132"/>
                <a:gd name="T46" fmla="*/ 2147483647 w 82"/>
                <a:gd name="T47" fmla="*/ 2147483647 h 132"/>
                <a:gd name="T48" fmla="*/ 2147483647 w 82"/>
                <a:gd name="T49" fmla="*/ 2147483647 h 132"/>
                <a:gd name="T50" fmla="*/ 2147483647 w 82"/>
                <a:gd name="T51" fmla="*/ 2147483647 h 132"/>
                <a:gd name="T52" fmla="*/ 2147483647 w 82"/>
                <a:gd name="T53" fmla="*/ 0 h 132"/>
                <a:gd name="T54" fmla="*/ 2147483647 w 82"/>
                <a:gd name="T55" fmla="*/ 0 h 132"/>
                <a:gd name="T56" fmla="*/ 2147483647 w 82"/>
                <a:gd name="T57" fmla="*/ 2147483647 h 132"/>
                <a:gd name="T58" fmla="*/ 2147483647 w 82"/>
                <a:gd name="T59" fmla="*/ 2147483647 h 132"/>
                <a:gd name="T60" fmla="*/ 2147483647 w 82"/>
                <a:gd name="T61" fmla="*/ 2147483647 h 132"/>
                <a:gd name="T62" fmla="*/ 2147483647 w 82"/>
                <a:gd name="T63" fmla="*/ 2147483647 h 132"/>
                <a:gd name="T64" fmla="*/ 2147483647 w 82"/>
                <a:gd name="T65" fmla="*/ 2147483647 h 132"/>
                <a:gd name="T66" fmla="*/ 2147483647 w 82"/>
                <a:gd name="T67" fmla="*/ 2147483647 h 132"/>
                <a:gd name="T68" fmla="*/ 2147483647 w 82"/>
                <a:gd name="T69" fmla="*/ 2147483647 h 132"/>
                <a:gd name="T70" fmla="*/ 2147483647 w 82"/>
                <a:gd name="T71" fmla="*/ 2147483647 h 132"/>
                <a:gd name="T72" fmla="*/ 2147483647 w 82"/>
                <a:gd name="T73" fmla="*/ 2147483647 h 132"/>
                <a:gd name="T74" fmla="*/ 2147483647 w 82"/>
                <a:gd name="T75" fmla="*/ 2147483647 h 132"/>
                <a:gd name="T76" fmla="*/ 2147483647 w 82"/>
                <a:gd name="T77" fmla="*/ 2147483647 h 132"/>
                <a:gd name="T78" fmla="*/ 2147483647 w 82"/>
                <a:gd name="T79" fmla="*/ 2147483647 h 132"/>
                <a:gd name="T80" fmla="*/ 2147483647 w 82"/>
                <a:gd name="T81" fmla="*/ 2147483647 h 132"/>
                <a:gd name="T82" fmla="*/ 2147483647 w 82"/>
                <a:gd name="T83" fmla="*/ 2147483647 h 132"/>
                <a:gd name="T84" fmla="*/ 2147483647 w 82"/>
                <a:gd name="T85" fmla="*/ 2147483647 h 132"/>
                <a:gd name="T86" fmla="*/ 2147483647 w 82"/>
                <a:gd name="T87" fmla="*/ 2147483647 h 132"/>
                <a:gd name="T88" fmla="*/ 0 w 82"/>
                <a:gd name="T89" fmla="*/ 2147483647 h 132"/>
                <a:gd name="T90" fmla="*/ 2147483647 w 82"/>
                <a:gd name="T91" fmla="*/ 2147483647 h 132"/>
                <a:gd name="T92" fmla="*/ 2147483647 w 82"/>
                <a:gd name="T93" fmla="*/ 2147483647 h 132"/>
                <a:gd name="T94" fmla="*/ 2147483647 w 82"/>
                <a:gd name="T95" fmla="*/ 2147483647 h 132"/>
                <a:gd name="T96" fmla="*/ 2147483647 w 82"/>
                <a:gd name="T97" fmla="*/ 2147483647 h 132"/>
                <a:gd name="T98" fmla="*/ 2147483647 w 82"/>
                <a:gd name="T99" fmla="*/ 2147483647 h 132"/>
                <a:gd name="T100" fmla="*/ 2147483647 w 82"/>
                <a:gd name="T101" fmla="*/ 0 h 1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2"/>
                <a:gd name="T154" fmla="*/ 0 h 132"/>
                <a:gd name="T155" fmla="*/ 82 w 82"/>
                <a:gd name="T156" fmla="*/ 132 h 13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2" h="132">
                  <a:moveTo>
                    <a:pt x="37" y="6"/>
                  </a:moveTo>
                  <a:lnTo>
                    <a:pt x="34" y="9"/>
                  </a:lnTo>
                  <a:lnTo>
                    <a:pt x="30" y="12"/>
                  </a:lnTo>
                  <a:lnTo>
                    <a:pt x="26" y="19"/>
                  </a:lnTo>
                  <a:lnTo>
                    <a:pt x="23" y="26"/>
                  </a:lnTo>
                  <a:lnTo>
                    <a:pt x="20" y="36"/>
                  </a:lnTo>
                  <a:lnTo>
                    <a:pt x="19" y="70"/>
                  </a:lnTo>
                  <a:lnTo>
                    <a:pt x="20" y="93"/>
                  </a:lnTo>
                  <a:lnTo>
                    <a:pt x="25" y="111"/>
                  </a:lnTo>
                  <a:lnTo>
                    <a:pt x="28" y="118"/>
                  </a:lnTo>
                  <a:lnTo>
                    <a:pt x="31" y="122"/>
                  </a:lnTo>
                  <a:lnTo>
                    <a:pt x="36" y="125"/>
                  </a:lnTo>
                  <a:lnTo>
                    <a:pt x="40" y="127"/>
                  </a:lnTo>
                  <a:lnTo>
                    <a:pt x="47" y="125"/>
                  </a:lnTo>
                  <a:lnTo>
                    <a:pt x="51" y="122"/>
                  </a:lnTo>
                  <a:lnTo>
                    <a:pt x="57" y="113"/>
                  </a:lnTo>
                  <a:lnTo>
                    <a:pt x="59" y="107"/>
                  </a:lnTo>
                  <a:lnTo>
                    <a:pt x="64" y="87"/>
                  </a:lnTo>
                  <a:lnTo>
                    <a:pt x="64" y="60"/>
                  </a:lnTo>
                  <a:lnTo>
                    <a:pt x="62" y="40"/>
                  </a:lnTo>
                  <a:lnTo>
                    <a:pt x="59" y="25"/>
                  </a:lnTo>
                  <a:lnTo>
                    <a:pt x="57" y="19"/>
                  </a:lnTo>
                  <a:lnTo>
                    <a:pt x="54" y="12"/>
                  </a:lnTo>
                  <a:lnTo>
                    <a:pt x="51" y="9"/>
                  </a:lnTo>
                  <a:lnTo>
                    <a:pt x="47" y="6"/>
                  </a:lnTo>
                  <a:lnTo>
                    <a:pt x="37" y="6"/>
                  </a:lnTo>
                  <a:close/>
                  <a:moveTo>
                    <a:pt x="36" y="0"/>
                  </a:moveTo>
                  <a:lnTo>
                    <a:pt x="42" y="0"/>
                  </a:lnTo>
                  <a:lnTo>
                    <a:pt x="56" y="3"/>
                  </a:lnTo>
                  <a:lnTo>
                    <a:pt x="68" y="16"/>
                  </a:lnTo>
                  <a:lnTo>
                    <a:pt x="76" y="28"/>
                  </a:lnTo>
                  <a:lnTo>
                    <a:pt x="81" y="45"/>
                  </a:lnTo>
                  <a:lnTo>
                    <a:pt x="82" y="65"/>
                  </a:lnTo>
                  <a:lnTo>
                    <a:pt x="81" y="85"/>
                  </a:lnTo>
                  <a:lnTo>
                    <a:pt x="76" y="102"/>
                  </a:lnTo>
                  <a:lnTo>
                    <a:pt x="71" y="111"/>
                  </a:lnTo>
                  <a:lnTo>
                    <a:pt x="65" y="119"/>
                  </a:lnTo>
                  <a:lnTo>
                    <a:pt x="59" y="125"/>
                  </a:lnTo>
                  <a:lnTo>
                    <a:pt x="47" y="132"/>
                  </a:lnTo>
                  <a:lnTo>
                    <a:pt x="40" y="132"/>
                  </a:lnTo>
                  <a:lnTo>
                    <a:pt x="30" y="130"/>
                  </a:lnTo>
                  <a:lnTo>
                    <a:pt x="19" y="122"/>
                  </a:lnTo>
                  <a:lnTo>
                    <a:pt x="9" y="110"/>
                  </a:lnTo>
                  <a:lnTo>
                    <a:pt x="3" y="90"/>
                  </a:lnTo>
                  <a:lnTo>
                    <a:pt x="0" y="67"/>
                  </a:lnTo>
                  <a:lnTo>
                    <a:pt x="2" y="46"/>
                  </a:lnTo>
                  <a:lnTo>
                    <a:pt x="6" y="29"/>
                  </a:lnTo>
                  <a:lnTo>
                    <a:pt x="11" y="20"/>
                  </a:lnTo>
                  <a:lnTo>
                    <a:pt x="17" y="12"/>
                  </a:lnTo>
                  <a:lnTo>
                    <a:pt x="23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55" name="Freeform 261"/>
            <p:cNvSpPr>
              <a:spLocks noEditPoints="1"/>
            </p:cNvSpPr>
            <p:nvPr/>
          </p:nvSpPr>
          <p:spPr bwMode="auto">
            <a:xfrm>
              <a:off x="1679575" y="5860517"/>
              <a:ext cx="66675" cy="103187"/>
            </a:xfrm>
            <a:custGeom>
              <a:avLst/>
              <a:gdLst>
                <a:gd name="T0" fmla="*/ 2147483647 w 83"/>
                <a:gd name="T1" fmla="*/ 2147483647 h 132"/>
                <a:gd name="T2" fmla="*/ 2147483647 w 83"/>
                <a:gd name="T3" fmla="*/ 2147483647 h 132"/>
                <a:gd name="T4" fmla="*/ 2147483647 w 83"/>
                <a:gd name="T5" fmla="*/ 2147483647 h 132"/>
                <a:gd name="T6" fmla="*/ 2147483647 w 83"/>
                <a:gd name="T7" fmla="*/ 2147483647 h 132"/>
                <a:gd name="T8" fmla="*/ 2147483647 w 83"/>
                <a:gd name="T9" fmla="*/ 2147483647 h 132"/>
                <a:gd name="T10" fmla="*/ 2147483647 w 83"/>
                <a:gd name="T11" fmla="*/ 2147483647 h 132"/>
                <a:gd name="T12" fmla="*/ 2147483647 w 83"/>
                <a:gd name="T13" fmla="*/ 2147483647 h 132"/>
                <a:gd name="T14" fmla="*/ 2147483647 w 83"/>
                <a:gd name="T15" fmla="*/ 2147483647 h 132"/>
                <a:gd name="T16" fmla="*/ 2147483647 w 83"/>
                <a:gd name="T17" fmla="*/ 2147483647 h 132"/>
                <a:gd name="T18" fmla="*/ 2147483647 w 83"/>
                <a:gd name="T19" fmla="*/ 2147483647 h 132"/>
                <a:gd name="T20" fmla="*/ 2147483647 w 83"/>
                <a:gd name="T21" fmla="*/ 2147483647 h 132"/>
                <a:gd name="T22" fmla="*/ 2147483647 w 83"/>
                <a:gd name="T23" fmla="*/ 2147483647 h 132"/>
                <a:gd name="T24" fmla="*/ 2147483647 w 83"/>
                <a:gd name="T25" fmla="*/ 2147483647 h 132"/>
                <a:gd name="T26" fmla="*/ 2147483647 w 83"/>
                <a:gd name="T27" fmla="*/ 2147483647 h 132"/>
                <a:gd name="T28" fmla="*/ 2147483647 w 83"/>
                <a:gd name="T29" fmla="*/ 2147483647 h 132"/>
                <a:gd name="T30" fmla="*/ 2147483647 w 83"/>
                <a:gd name="T31" fmla="*/ 2147483647 h 132"/>
                <a:gd name="T32" fmla="*/ 2147483647 w 83"/>
                <a:gd name="T33" fmla="*/ 2147483647 h 132"/>
                <a:gd name="T34" fmla="*/ 2147483647 w 83"/>
                <a:gd name="T35" fmla="*/ 2147483647 h 132"/>
                <a:gd name="T36" fmla="*/ 2147483647 w 83"/>
                <a:gd name="T37" fmla="*/ 2147483647 h 132"/>
                <a:gd name="T38" fmla="*/ 2147483647 w 83"/>
                <a:gd name="T39" fmla="*/ 2147483647 h 132"/>
                <a:gd name="T40" fmla="*/ 2147483647 w 83"/>
                <a:gd name="T41" fmla="*/ 2147483647 h 132"/>
                <a:gd name="T42" fmla="*/ 2147483647 w 83"/>
                <a:gd name="T43" fmla="*/ 2147483647 h 132"/>
                <a:gd name="T44" fmla="*/ 2147483647 w 83"/>
                <a:gd name="T45" fmla="*/ 2147483647 h 132"/>
                <a:gd name="T46" fmla="*/ 2147483647 w 83"/>
                <a:gd name="T47" fmla="*/ 2147483647 h 132"/>
                <a:gd name="T48" fmla="*/ 2147483647 w 83"/>
                <a:gd name="T49" fmla="*/ 2147483647 h 132"/>
                <a:gd name="T50" fmla="*/ 2147483647 w 83"/>
                <a:gd name="T51" fmla="*/ 0 h 132"/>
                <a:gd name="T52" fmla="*/ 2147483647 w 83"/>
                <a:gd name="T53" fmla="*/ 0 h 132"/>
                <a:gd name="T54" fmla="*/ 2147483647 w 83"/>
                <a:gd name="T55" fmla="*/ 2147483647 h 132"/>
                <a:gd name="T56" fmla="*/ 2147483647 w 83"/>
                <a:gd name="T57" fmla="*/ 2147483647 h 132"/>
                <a:gd name="T58" fmla="*/ 2147483647 w 83"/>
                <a:gd name="T59" fmla="*/ 2147483647 h 132"/>
                <a:gd name="T60" fmla="*/ 2147483647 w 83"/>
                <a:gd name="T61" fmla="*/ 2147483647 h 132"/>
                <a:gd name="T62" fmla="*/ 2147483647 w 83"/>
                <a:gd name="T63" fmla="*/ 2147483647 h 132"/>
                <a:gd name="T64" fmla="*/ 2147483647 w 83"/>
                <a:gd name="T65" fmla="*/ 2147483647 h 132"/>
                <a:gd name="T66" fmla="*/ 2147483647 w 83"/>
                <a:gd name="T67" fmla="*/ 2147483647 h 132"/>
                <a:gd name="T68" fmla="*/ 2147483647 w 83"/>
                <a:gd name="T69" fmla="*/ 2147483647 h 132"/>
                <a:gd name="T70" fmla="*/ 2147483647 w 83"/>
                <a:gd name="T71" fmla="*/ 2147483647 h 132"/>
                <a:gd name="T72" fmla="*/ 2147483647 w 83"/>
                <a:gd name="T73" fmla="*/ 2147483647 h 132"/>
                <a:gd name="T74" fmla="*/ 2147483647 w 83"/>
                <a:gd name="T75" fmla="*/ 2147483647 h 132"/>
                <a:gd name="T76" fmla="*/ 2147483647 w 83"/>
                <a:gd name="T77" fmla="*/ 2147483647 h 132"/>
                <a:gd name="T78" fmla="*/ 2147483647 w 83"/>
                <a:gd name="T79" fmla="*/ 2147483647 h 132"/>
                <a:gd name="T80" fmla="*/ 2147483647 w 83"/>
                <a:gd name="T81" fmla="*/ 2147483647 h 132"/>
                <a:gd name="T82" fmla="*/ 2147483647 w 83"/>
                <a:gd name="T83" fmla="*/ 2147483647 h 132"/>
                <a:gd name="T84" fmla="*/ 2147483647 w 83"/>
                <a:gd name="T85" fmla="*/ 2147483647 h 132"/>
                <a:gd name="T86" fmla="*/ 0 w 83"/>
                <a:gd name="T87" fmla="*/ 2147483647 h 132"/>
                <a:gd name="T88" fmla="*/ 2147483647 w 83"/>
                <a:gd name="T89" fmla="*/ 2147483647 h 132"/>
                <a:gd name="T90" fmla="*/ 2147483647 w 83"/>
                <a:gd name="T91" fmla="*/ 2147483647 h 132"/>
                <a:gd name="T92" fmla="*/ 2147483647 w 83"/>
                <a:gd name="T93" fmla="*/ 2147483647 h 132"/>
                <a:gd name="T94" fmla="*/ 2147483647 w 83"/>
                <a:gd name="T95" fmla="*/ 2147483647 h 132"/>
                <a:gd name="T96" fmla="*/ 2147483647 w 83"/>
                <a:gd name="T97" fmla="*/ 2147483647 h 132"/>
                <a:gd name="T98" fmla="*/ 2147483647 w 83"/>
                <a:gd name="T99" fmla="*/ 2147483647 h 132"/>
                <a:gd name="T100" fmla="*/ 2147483647 w 83"/>
                <a:gd name="T101" fmla="*/ 0 h 1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"/>
                <a:gd name="T154" fmla="*/ 0 h 132"/>
                <a:gd name="T155" fmla="*/ 83 w 83"/>
                <a:gd name="T156" fmla="*/ 132 h 13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" h="132">
                  <a:moveTo>
                    <a:pt x="38" y="6"/>
                  </a:moveTo>
                  <a:lnTo>
                    <a:pt x="34" y="9"/>
                  </a:lnTo>
                  <a:lnTo>
                    <a:pt x="31" y="12"/>
                  </a:lnTo>
                  <a:lnTo>
                    <a:pt x="26" y="19"/>
                  </a:lnTo>
                  <a:lnTo>
                    <a:pt x="23" y="26"/>
                  </a:lnTo>
                  <a:lnTo>
                    <a:pt x="21" y="36"/>
                  </a:lnTo>
                  <a:lnTo>
                    <a:pt x="18" y="70"/>
                  </a:lnTo>
                  <a:lnTo>
                    <a:pt x="21" y="93"/>
                  </a:lnTo>
                  <a:lnTo>
                    <a:pt x="26" y="111"/>
                  </a:lnTo>
                  <a:lnTo>
                    <a:pt x="29" y="118"/>
                  </a:lnTo>
                  <a:lnTo>
                    <a:pt x="32" y="122"/>
                  </a:lnTo>
                  <a:lnTo>
                    <a:pt x="37" y="125"/>
                  </a:lnTo>
                  <a:lnTo>
                    <a:pt x="41" y="127"/>
                  </a:lnTo>
                  <a:lnTo>
                    <a:pt x="46" y="125"/>
                  </a:lnTo>
                  <a:lnTo>
                    <a:pt x="52" y="122"/>
                  </a:lnTo>
                  <a:lnTo>
                    <a:pt x="58" y="113"/>
                  </a:lnTo>
                  <a:lnTo>
                    <a:pt x="60" y="107"/>
                  </a:lnTo>
                  <a:lnTo>
                    <a:pt x="63" y="87"/>
                  </a:lnTo>
                  <a:lnTo>
                    <a:pt x="65" y="60"/>
                  </a:lnTo>
                  <a:lnTo>
                    <a:pt x="63" y="40"/>
                  </a:lnTo>
                  <a:lnTo>
                    <a:pt x="60" y="25"/>
                  </a:lnTo>
                  <a:lnTo>
                    <a:pt x="54" y="12"/>
                  </a:lnTo>
                  <a:lnTo>
                    <a:pt x="51" y="9"/>
                  </a:lnTo>
                  <a:lnTo>
                    <a:pt x="44" y="6"/>
                  </a:lnTo>
                  <a:lnTo>
                    <a:pt x="38" y="6"/>
                  </a:lnTo>
                  <a:close/>
                  <a:moveTo>
                    <a:pt x="35" y="0"/>
                  </a:moveTo>
                  <a:lnTo>
                    <a:pt x="41" y="0"/>
                  </a:lnTo>
                  <a:lnTo>
                    <a:pt x="55" y="3"/>
                  </a:lnTo>
                  <a:lnTo>
                    <a:pt x="68" y="16"/>
                  </a:lnTo>
                  <a:lnTo>
                    <a:pt x="77" y="28"/>
                  </a:lnTo>
                  <a:lnTo>
                    <a:pt x="82" y="45"/>
                  </a:lnTo>
                  <a:lnTo>
                    <a:pt x="83" y="65"/>
                  </a:lnTo>
                  <a:lnTo>
                    <a:pt x="82" y="85"/>
                  </a:lnTo>
                  <a:lnTo>
                    <a:pt x="77" y="102"/>
                  </a:lnTo>
                  <a:lnTo>
                    <a:pt x="72" y="111"/>
                  </a:lnTo>
                  <a:lnTo>
                    <a:pt x="66" y="119"/>
                  </a:lnTo>
                  <a:lnTo>
                    <a:pt x="60" y="125"/>
                  </a:lnTo>
                  <a:lnTo>
                    <a:pt x="48" y="132"/>
                  </a:lnTo>
                  <a:lnTo>
                    <a:pt x="41" y="132"/>
                  </a:lnTo>
                  <a:lnTo>
                    <a:pt x="29" y="130"/>
                  </a:lnTo>
                  <a:lnTo>
                    <a:pt x="20" y="122"/>
                  </a:lnTo>
                  <a:lnTo>
                    <a:pt x="10" y="110"/>
                  </a:lnTo>
                  <a:lnTo>
                    <a:pt x="3" y="90"/>
                  </a:lnTo>
                  <a:lnTo>
                    <a:pt x="0" y="67"/>
                  </a:lnTo>
                  <a:lnTo>
                    <a:pt x="3" y="46"/>
                  </a:lnTo>
                  <a:lnTo>
                    <a:pt x="7" y="29"/>
                  </a:lnTo>
                  <a:lnTo>
                    <a:pt x="10" y="22"/>
                  </a:lnTo>
                  <a:lnTo>
                    <a:pt x="15" y="16"/>
                  </a:lnTo>
                  <a:lnTo>
                    <a:pt x="24" y="6"/>
                  </a:lnTo>
                  <a:lnTo>
                    <a:pt x="31" y="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56" name="Freeform 262"/>
            <p:cNvSpPr>
              <a:spLocks/>
            </p:cNvSpPr>
            <p:nvPr/>
          </p:nvSpPr>
          <p:spPr bwMode="auto">
            <a:xfrm>
              <a:off x="1762125" y="5947829"/>
              <a:ext cx="17463" cy="17463"/>
            </a:xfrm>
            <a:custGeom>
              <a:avLst/>
              <a:gdLst>
                <a:gd name="T0" fmla="*/ 2147483647 w 22"/>
                <a:gd name="T1" fmla="*/ 0 h 22"/>
                <a:gd name="T2" fmla="*/ 2147483647 w 22"/>
                <a:gd name="T3" fmla="*/ 2147483647 h 22"/>
                <a:gd name="T4" fmla="*/ 2147483647 w 22"/>
                <a:gd name="T5" fmla="*/ 2147483647 h 22"/>
                <a:gd name="T6" fmla="*/ 2147483647 w 22"/>
                <a:gd name="T7" fmla="*/ 2147483647 h 22"/>
                <a:gd name="T8" fmla="*/ 2147483647 w 22"/>
                <a:gd name="T9" fmla="*/ 2147483647 h 22"/>
                <a:gd name="T10" fmla="*/ 2147483647 w 22"/>
                <a:gd name="T11" fmla="*/ 2147483647 h 22"/>
                <a:gd name="T12" fmla="*/ 2147483647 w 22"/>
                <a:gd name="T13" fmla="*/ 2147483647 h 22"/>
                <a:gd name="T14" fmla="*/ 2147483647 w 22"/>
                <a:gd name="T15" fmla="*/ 2147483647 h 22"/>
                <a:gd name="T16" fmla="*/ 2147483647 w 22"/>
                <a:gd name="T17" fmla="*/ 2147483647 h 22"/>
                <a:gd name="T18" fmla="*/ 2147483647 w 22"/>
                <a:gd name="T19" fmla="*/ 2147483647 h 22"/>
                <a:gd name="T20" fmla="*/ 2147483647 w 22"/>
                <a:gd name="T21" fmla="*/ 2147483647 h 22"/>
                <a:gd name="T22" fmla="*/ 2147483647 w 22"/>
                <a:gd name="T23" fmla="*/ 2147483647 h 22"/>
                <a:gd name="T24" fmla="*/ 0 w 22"/>
                <a:gd name="T25" fmla="*/ 2147483647 h 22"/>
                <a:gd name="T26" fmla="*/ 2147483647 w 22"/>
                <a:gd name="T27" fmla="*/ 2147483647 h 22"/>
                <a:gd name="T28" fmla="*/ 2147483647 w 22"/>
                <a:gd name="T29" fmla="*/ 2147483647 h 22"/>
                <a:gd name="T30" fmla="*/ 2147483647 w 22"/>
                <a:gd name="T31" fmla="*/ 2147483647 h 22"/>
                <a:gd name="T32" fmla="*/ 2147483647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1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0" y="7"/>
                  </a:lnTo>
                  <a:lnTo>
                    <a:pt x="22" y="11"/>
                  </a:lnTo>
                  <a:lnTo>
                    <a:pt x="20" y="16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3" y="19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2" y="7"/>
                  </a:lnTo>
                  <a:lnTo>
                    <a:pt x="3" y="4"/>
                  </a:lnTo>
                  <a:lnTo>
                    <a:pt x="6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57" name="Freeform 263"/>
            <p:cNvSpPr>
              <a:spLocks/>
            </p:cNvSpPr>
            <p:nvPr/>
          </p:nvSpPr>
          <p:spPr bwMode="auto">
            <a:xfrm>
              <a:off x="1808163" y="5860517"/>
              <a:ext cx="38100" cy="103187"/>
            </a:xfrm>
            <a:custGeom>
              <a:avLst/>
              <a:gdLst>
                <a:gd name="T0" fmla="*/ 2147483647 w 50"/>
                <a:gd name="T1" fmla="*/ 0 h 130"/>
                <a:gd name="T2" fmla="*/ 2147483647 w 50"/>
                <a:gd name="T3" fmla="*/ 0 h 130"/>
                <a:gd name="T4" fmla="*/ 2147483647 w 50"/>
                <a:gd name="T5" fmla="*/ 2147483647 h 130"/>
                <a:gd name="T6" fmla="*/ 2147483647 w 50"/>
                <a:gd name="T7" fmla="*/ 2147483647 h 130"/>
                <a:gd name="T8" fmla="*/ 2147483647 w 50"/>
                <a:gd name="T9" fmla="*/ 2147483647 h 130"/>
                <a:gd name="T10" fmla="*/ 2147483647 w 50"/>
                <a:gd name="T11" fmla="*/ 2147483647 h 130"/>
                <a:gd name="T12" fmla="*/ 2147483647 w 50"/>
                <a:gd name="T13" fmla="*/ 2147483647 h 130"/>
                <a:gd name="T14" fmla="*/ 2147483647 w 50"/>
                <a:gd name="T15" fmla="*/ 2147483647 h 130"/>
                <a:gd name="T16" fmla="*/ 2147483647 w 50"/>
                <a:gd name="T17" fmla="*/ 2147483647 h 130"/>
                <a:gd name="T18" fmla="*/ 2147483647 w 50"/>
                <a:gd name="T19" fmla="*/ 2147483647 h 130"/>
                <a:gd name="T20" fmla="*/ 2147483647 w 50"/>
                <a:gd name="T21" fmla="*/ 2147483647 h 130"/>
                <a:gd name="T22" fmla="*/ 2147483647 w 50"/>
                <a:gd name="T23" fmla="*/ 2147483647 h 130"/>
                <a:gd name="T24" fmla="*/ 2147483647 w 50"/>
                <a:gd name="T25" fmla="*/ 2147483647 h 130"/>
                <a:gd name="T26" fmla="*/ 2147483647 w 50"/>
                <a:gd name="T27" fmla="*/ 2147483647 h 130"/>
                <a:gd name="T28" fmla="*/ 2147483647 w 50"/>
                <a:gd name="T29" fmla="*/ 2147483647 h 130"/>
                <a:gd name="T30" fmla="*/ 2147483647 w 50"/>
                <a:gd name="T31" fmla="*/ 2147483647 h 130"/>
                <a:gd name="T32" fmla="*/ 2147483647 w 50"/>
                <a:gd name="T33" fmla="*/ 2147483647 h 130"/>
                <a:gd name="T34" fmla="*/ 2147483647 w 50"/>
                <a:gd name="T35" fmla="*/ 2147483647 h 130"/>
                <a:gd name="T36" fmla="*/ 2147483647 w 50"/>
                <a:gd name="T37" fmla="*/ 2147483647 h 130"/>
                <a:gd name="T38" fmla="*/ 2147483647 w 50"/>
                <a:gd name="T39" fmla="*/ 2147483647 h 130"/>
                <a:gd name="T40" fmla="*/ 2147483647 w 50"/>
                <a:gd name="T41" fmla="*/ 2147483647 h 130"/>
                <a:gd name="T42" fmla="*/ 2147483647 w 50"/>
                <a:gd name="T43" fmla="*/ 2147483647 h 130"/>
                <a:gd name="T44" fmla="*/ 2147483647 w 50"/>
                <a:gd name="T45" fmla="*/ 2147483647 h 130"/>
                <a:gd name="T46" fmla="*/ 2147483647 w 50"/>
                <a:gd name="T47" fmla="*/ 2147483647 h 130"/>
                <a:gd name="T48" fmla="*/ 0 w 50"/>
                <a:gd name="T49" fmla="*/ 2147483647 h 130"/>
                <a:gd name="T50" fmla="*/ 2147483647 w 50"/>
                <a:gd name="T51" fmla="*/ 0 h 13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0"/>
                <a:gd name="T79" fmla="*/ 0 h 130"/>
                <a:gd name="T80" fmla="*/ 50 w 50"/>
                <a:gd name="T81" fmla="*/ 130 h 13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0" h="130">
                  <a:moveTo>
                    <a:pt x="31" y="0"/>
                  </a:moveTo>
                  <a:lnTo>
                    <a:pt x="35" y="0"/>
                  </a:lnTo>
                  <a:lnTo>
                    <a:pt x="35" y="118"/>
                  </a:lnTo>
                  <a:lnTo>
                    <a:pt x="36" y="121"/>
                  </a:lnTo>
                  <a:lnTo>
                    <a:pt x="36" y="124"/>
                  </a:lnTo>
                  <a:lnTo>
                    <a:pt x="39" y="125"/>
                  </a:lnTo>
                  <a:lnTo>
                    <a:pt x="42" y="125"/>
                  </a:lnTo>
                  <a:lnTo>
                    <a:pt x="45" y="127"/>
                  </a:lnTo>
                  <a:lnTo>
                    <a:pt x="50" y="127"/>
                  </a:lnTo>
                  <a:lnTo>
                    <a:pt x="50" y="130"/>
                  </a:lnTo>
                  <a:lnTo>
                    <a:pt x="2" y="130"/>
                  </a:lnTo>
                  <a:lnTo>
                    <a:pt x="2" y="127"/>
                  </a:lnTo>
                  <a:lnTo>
                    <a:pt x="8" y="127"/>
                  </a:lnTo>
                  <a:lnTo>
                    <a:pt x="11" y="125"/>
                  </a:lnTo>
                  <a:lnTo>
                    <a:pt x="14" y="125"/>
                  </a:lnTo>
                  <a:lnTo>
                    <a:pt x="16" y="124"/>
                  </a:lnTo>
                  <a:lnTo>
                    <a:pt x="18" y="121"/>
                  </a:lnTo>
                  <a:lnTo>
                    <a:pt x="19" y="119"/>
                  </a:lnTo>
                  <a:lnTo>
                    <a:pt x="19" y="25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6" y="16"/>
                  </a:lnTo>
                  <a:lnTo>
                    <a:pt x="7" y="16"/>
                  </a:lnTo>
                  <a:lnTo>
                    <a:pt x="2" y="17"/>
                  </a:lnTo>
                  <a:lnTo>
                    <a:pt x="0" y="16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58" name="Freeform 264"/>
            <p:cNvSpPr>
              <a:spLocks noEditPoints="1"/>
            </p:cNvSpPr>
            <p:nvPr/>
          </p:nvSpPr>
          <p:spPr bwMode="auto">
            <a:xfrm>
              <a:off x="2333625" y="5860517"/>
              <a:ext cx="65088" cy="103187"/>
            </a:xfrm>
            <a:custGeom>
              <a:avLst/>
              <a:gdLst>
                <a:gd name="T0" fmla="*/ 2147483647 w 84"/>
                <a:gd name="T1" fmla="*/ 2147483647 h 132"/>
                <a:gd name="T2" fmla="*/ 2147483647 w 84"/>
                <a:gd name="T3" fmla="*/ 2147483647 h 132"/>
                <a:gd name="T4" fmla="*/ 2147483647 w 84"/>
                <a:gd name="T5" fmla="*/ 2147483647 h 132"/>
                <a:gd name="T6" fmla="*/ 2147483647 w 84"/>
                <a:gd name="T7" fmla="*/ 2147483647 h 132"/>
                <a:gd name="T8" fmla="*/ 2147483647 w 84"/>
                <a:gd name="T9" fmla="*/ 2147483647 h 132"/>
                <a:gd name="T10" fmla="*/ 2147483647 w 84"/>
                <a:gd name="T11" fmla="*/ 2147483647 h 132"/>
                <a:gd name="T12" fmla="*/ 2147483647 w 84"/>
                <a:gd name="T13" fmla="*/ 2147483647 h 132"/>
                <a:gd name="T14" fmla="*/ 2147483647 w 84"/>
                <a:gd name="T15" fmla="*/ 2147483647 h 132"/>
                <a:gd name="T16" fmla="*/ 2147483647 w 84"/>
                <a:gd name="T17" fmla="*/ 2147483647 h 132"/>
                <a:gd name="T18" fmla="*/ 2147483647 w 84"/>
                <a:gd name="T19" fmla="*/ 2147483647 h 132"/>
                <a:gd name="T20" fmla="*/ 2147483647 w 84"/>
                <a:gd name="T21" fmla="*/ 2147483647 h 132"/>
                <a:gd name="T22" fmla="*/ 2147483647 w 84"/>
                <a:gd name="T23" fmla="*/ 2147483647 h 132"/>
                <a:gd name="T24" fmla="*/ 2147483647 w 84"/>
                <a:gd name="T25" fmla="*/ 2147483647 h 132"/>
                <a:gd name="T26" fmla="*/ 2147483647 w 84"/>
                <a:gd name="T27" fmla="*/ 2147483647 h 132"/>
                <a:gd name="T28" fmla="*/ 2147483647 w 84"/>
                <a:gd name="T29" fmla="*/ 2147483647 h 132"/>
                <a:gd name="T30" fmla="*/ 2147483647 w 84"/>
                <a:gd name="T31" fmla="*/ 2147483647 h 132"/>
                <a:gd name="T32" fmla="*/ 2147483647 w 84"/>
                <a:gd name="T33" fmla="*/ 2147483647 h 132"/>
                <a:gd name="T34" fmla="*/ 2147483647 w 84"/>
                <a:gd name="T35" fmla="*/ 2147483647 h 132"/>
                <a:gd name="T36" fmla="*/ 2147483647 w 84"/>
                <a:gd name="T37" fmla="*/ 2147483647 h 132"/>
                <a:gd name="T38" fmla="*/ 2147483647 w 84"/>
                <a:gd name="T39" fmla="*/ 2147483647 h 132"/>
                <a:gd name="T40" fmla="*/ 2147483647 w 84"/>
                <a:gd name="T41" fmla="*/ 2147483647 h 132"/>
                <a:gd name="T42" fmla="*/ 2147483647 w 84"/>
                <a:gd name="T43" fmla="*/ 2147483647 h 132"/>
                <a:gd name="T44" fmla="*/ 2147483647 w 84"/>
                <a:gd name="T45" fmla="*/ 2147483647 h 132"/>
                <a:gd name="T46" fmla="*/ 2147483647 w 84"/>
                <a:gd name="T47" fmla="*/ 2147483647 h 132"/>
                <a:gd name="T48" fmla="*/ 2147483647 w 84"/>
                <a:gd name="T49" fmla="*/ 2147483647 h 132"/>
                <a:gd name="T50" fmla="*/ 2147483647 w 84"/>
                <a:gd name="T51" fmla="*/ 0 h 132"/>
                <a:gd name="T52" fmla="*/ 2147483647 w 84"/>
                <a:gd name="T53" fmla="*/ 0 h 132"/>
                <a:gd name="T54" fmla="*/ 2147483647 w 84"/>
                <a:gd name="T55" fmla="*/ 2147483647 h 132"/>
                <a:gd name="T56" fmla="*/ 2147483647 w 84"/>
                <a:gd name="T57" fmla="*/ 2147483647 h 132"/>
                <a:gd name="T58" fmla="*/ 2147483647 w 84"/>
                <a:gd name="T59" fmla="*/ 2147483647 h 132"/>
                <a:gd name="T60" fmla="*/ 2147483647 w 84"/>
                <a:gd name="T61" fmla="*/ 2147483647 h 132"/>
                <a:gd name="T62" fmla="*/ 2147483647 w 84"/>
                <a:gd name="T63" fmla="*/ 2147483647 h 132"/>
                <a:gd name="T64" fmla="*/ 2147483647 w 84"/>
                <a:gd name="T65" fmla="*/ 2147483647 h 132"/>
                <a:gd name="T66" fmla="*/ 2147483647 w 84"/>
                <a:gd name="T67" fmla="*/ 2147483647 h 132"/>
                <a:gd name="T68" fmla="*/ 2147483647 w 84"/>
                <a:gd name="T69" fmla="*/ 2147483647 h 132"/>
                <a:gd name="T70" fmla="*/ 2147483647 w 84"/>
                <a:gd name="T71" fmla="*/ 2147483647 h 132"/>
                <a:gd name="T72" fmla="*/ 2147483647 w 84"/>
                <a:gd name="T73" fmla="*/ 2147483647 h 132"/>
                <a:gd name="T74" fmla="*/ 2147483647 w 84"/>
                <a:gd name="T75" fmla="*/ 2147483647 h 132"/>
                <a:gd name="T76" fmla="*/ 2147483647 w 84"/>
                <a:gd name="T77" fmla="*/ 2147483647 h 132"/>
                <a:gd name="T78" fmla="*/ 2147483647 w 84"/>
                <a:gd name="T79" fmla="*/ 2147483647 h 132"/>
                <a:gd name="T80" fmla="*/ 2147483647 w 84"/>
                <a:gd name="T81" fmla="*/ 2147483647 h 132"/>
                <a:gd name="T82" fmla="*/ 2147483647 w 84"/>
                <a:gd name="T83" fmla="*/ 2147483647 h 132"/>
                <a:gd name="T84" fmla="*/ 2147483647 w 84"/>
                <a:gd name="T85" fmla="*/ 2147483647 h 132"/>
                <a:gd name="T86" fmla="*/ 0 w 84"/>
                <a:gd name="T87" fmla="*/ 2147483647 h 132"/>
                <a:gd name="T88" fmla="*/ 2147483647 w 84"/>
                <a:gd name="T89" fmla="*/ 2147483647 h 132"/>
                <a:gd name="T90" fmla="*/ 2147483647 w 84"/>
                <a:gd name="T91" fmla="*/ 2147483647 h 132"/>
                <a:gd name="T92" fmla="*/ 2147483647 w 84"/>
                <a:gd name="T93" fmla="*/ 2147483647 h 132"/>
                <a:gd name="T94" fmla="*/ 2147483647 w 84"/>
                <a:gd name="T95" fmla="*/ 2147483647 h 132"/>
                <a:gd name="T96" fmla="*/ 2147483647 w 84"/>
                <a:gd name="T97" fmla="*/ 2147483647 h 132"/>
                <a:gd name="T98" fmla="*/ 2147483647 w 84"/>
                <a:gd name="T99" fmla="*/ 2147483647 h 132"/>
                <a:gd name="T100" fmla="*/ 2147483647 w 84"/>
                <a:gd name="T101" fmla="*/ 0 h 1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4"/>
                <a:gd name="T154" fmla="*/ 0 h 132"/>
                <a:gd name="T155" fmla="*/ 84 w 84"/>
                <a:gd name="T156" fmla="*/ 132 h 13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4" h="132">
                  <a:moveTo>
                    <a:pt x="39" y="6"/>
                  </a:moveTo>
                  <a:lnTo>
                    <a:pt x="34" y="9"/>
                  </a:lnTo>
                  <a:lnTo>
                    <a:pt x="31" y="12"/>
                  </a:lnTo>
                  <a:lnTo>
                    <a:pt x="27" y="19"/>
                  </a:lnTo>
                  <a:lnTo>
                    <a:pt x="24" y="26"/>
                  </a:lnTo>
                  <a:lnTo>
                    <a:pt x="22" y="36"/>
                  </a:lnTo>
                  <a:lnTo>
                    <a:pt x="19" y="70"/>
                  </a:lnTo>
                  <a:lnTo>
                    <a:pt x="22" y="93"/>
                  </a:lnTo>
                  <a:lnTo>
                    <a:pt x="27" y="111"/>
                  </a:lnTo>
                  <a:lnTo>
                    <a:pt x="30" y="118"/>
                  </a:lnTo>
                  <a:lnTo>
                    <a:pt x="33" y="122"/>
                  </a:lnTo>
                  <a:lnTo>
                    <a:pt x="38" y="125"/>
                  </a:lnTo>
                  <a:lnTo>
                    <a:pt x="42" y="127"/>
                  </a:lnTo>
                  <a:lnTo>
                    <a:pt x="47" y="125"/>
                  </a:lnTo>
                  <a:lnTo>
                    <a:pt x="53" y="122"/>
                  </a:lnTo>
                  <a:lnTo>
                    <a:pt x="59" y="113"/>
                  </a:lnTo>
                  <a:lnTo>
                    <a:pt x="61" y="107"/>
                  </a:lnTo>
                  <a:lnTo>
                    <a:pt x="64" y="87"/>
                  </a:lnTo>
                  <a:lnTo>
                    <a:pt x="65" y="60"/>
                  </a:lnTo>
                  <a:lnTo>
                    <a:pt x="64" y="40"/>
                  </a:lnTo>
                  <a:lnTo>
                    <a:pt x="61" y="25"/>
                  </a:lnTo>
                  <a:lnTo>
                    <a:pt x="55" y="12"/>
                  </a:lnTo>
                  <a:lnTo>
                    <a:pt x="52" y="9"/>
                  </a:lnTo>
                  <a:lnTo>
                    <a:pt x="45" y="6"/>
                  </a:lnTo>
                  <a:lnTo>
                    <a:pt x="39" y="6"/>
                  </a:lnTo>
                  <a:close/>
                  <a:moveTo>
                    <a:pt x="36" y="0"/>
                  </a:moveTo>
                  <a:lnTo>
                    <a:pt x="42" y="0"/>
                  </a:lnTo>
                  <a:lnTo>
                    <a:pt x="56" y="3"/>
                  </a:lnTo>
                  <a:lnTo>
                    <a:pt x="69" y="16"/>
                  </a:lnTo>
                  <a:lnTo>
                    <a:pt x="78" y="28"/>
                  </a:lnTo>
                  <a:lnTo>
                    <a:pt x="82" y="45"/>
                  </a:lnTo>
                  <a:lnTo>
                    <a:pt x="84" y="65"/>
                  </a:lnTo>
                  <a:lnTo>
                    <a:pt x="82" y="85"/>
                  </a:lnTo>
                  <a:lnTo>
                    <a:pt x="78" y="102"/>
                  </a:lnTo>
                  <a:lnTo>
                    <a:pt x="73" y="111"/>
                  </a:lnTo>
                  <a:lnTo>
                    <a:pt x="67" y="119"/>
                  </a:lnTo>
                  <a:lnTo>
                    <a:pt x="61" y="125"/>
                  </a:lnTo>
                  <a:lnTo>
                    <a:pt x="48" y="132"/>
                  </a:lnTo>
                  <a:lnTo>
                    <a:pt x="42" y="132"/>
                  </a:lnTo>
                  <a:lnTo>
                    <a:pt x="30" y="130"/>
                  </a:lnTo>
                  <a:lnTo>
                    <a:pt x="21" y="122"/>
                  </a:lnTo>
                  <a:lnTo>
                    <a:pt x="11" y="110"/>
                  </a:lnTo>
                  <a:lnTo>
                    <a:pt x="4" y="90"/>
                  </a:lnTo>
                  <a:lnTo>
                    <a:pt x="0" y="67"/>
                  </a:lnTo>
                  <a:lnTo>
                    <a:pt x="4" y="46"/>
                  </a:lnTo>
                  <a:lnTo>
                    <a:pt x="8" y="29"/>
                  </a:lnTo>
                  <a:lnTo>
                    <a:pt x="11" y="22"/>
                  </a:lnTo>
                  <a:lnTo>
                    <a:pt x="16" y="16"/>
                  </a:lnTo>
                  <a:lnTo>
                    <a:pt x="25" y="6"/>
                  </a:lnTo>
                  <a:lnTo>
                    <a:pt x="31" y="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59" name="Freeform 265"/>
            <p:cNvSpPr>
              <a:spLocks/>
            </p:cNvSpPr>
            <p:nvPr/>
          </p:nvSpPr>
          <p:spPr bwMode="auto">
            <a:xfrm>
              <a:off x="2416175" y="5947829"/>
              <a:ext cx="15875" cy="17463"/>
            </a:xfrm>
            <a:custGeom>
              <a:avLst/>
              <a:gdLst>
                <a:gd name="T0" fmla="*/ 2147483647 w 22"/>
                <a:gd name="T1" fmla="*/ 0 h 22"/>
                <a:gd name="T2" fmla="*/ 2147483647 w 22"/>
                <a:gd name="T3" fmla="*/ 2147483647 h 22"/>
                <a:gd name="T4" fmla="*/ 2147483647 w 22"/>
                <a:gd name="T5" fmla="*/ 2147483647 h 22"/>
                <a:gd name="T6" fmla="*/ 2147483647 w 22"/>
                <a:gd name="T7" fmla="*/ 2147483647 h 22"/>
                <a:gd name="T8" fmla="*/ 2147483647 w 22"/>
                <a:gd name="T9" fmla="*/ 2147483647 h 22"/>
                <a:gd name="T10" fmla="*/ 2147483647 w 22"/>
                <a:gd name="T11" fmla="*/ 2147483647 h 22"/>
                <a:gd name="T12" fmla="*/ 2147483647 w 22"/>
                <a:gd name="T13" fmla="*/ 2147483647 h 22"/>
                <a:gd name="T14" fmla="*/ 2147483647 w 22"/>
                <a:gd name="T15" fmla="*/ 2147483647 h 22"/>
                <a:gd name="T16" fmla="*/ 2147483647 w 22"/>
                <a:gd name="T17" fmla="*/ 2147483647 h 22"/>
                <a:gd name="T18" fmla="*/ 2147483647 w 22"/>
                <a:gd name="T19" fmla="*/ 2147483647 h 22"/>
                <a:gd name="T20" fmla="*/ 2147483647 w 22"/>
                <a:gd name="T21" fmla="*/ 2147483647 h 22"/>
                <a:gd name="T22" fmla="*/ 2147483647 w 22"/>
                <a:gd name="T23" fmla="*/ 2147483647 h 22"/>
                <a:gd name="T24" fmla="*/ 0 w 22"/>
                <a:gd name="T25" fmla="*/ 2147483647 h 22"/>
                <a:gd name="T26" fmla="*/ 2147483647 w 22"/>
                <a:gd name="T27" fmla="*/ 2147483647 h 22"/>
                <a:gd name="T28" fmla="*/ 2147483647 w 22"/>
                <a:gd name="T29" fmla="*/ 2147483647 h 22"/>
                <a:gd name="T30" fmla="*/ 2147483647 w 22"/>
                <a:gd name="T31" fmla="*/ 2147483647 h 22"/>
                <a:gd name="T32" fmla="*/ 2147483647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1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0" y="7"/>
                  </a:lnTo>
                  <a:lnTo>
                    <a:pt x="22" y="11"/>
                  </a:lnTo>
                  <a:lnTo>
                    <a:pt x="20" y="16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3" y="19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2" y="7"/>
                  </a:lnTo>
                  <a:lnTo>
                    <a:pt x="3" y="4"/>
                  </a:lnTo>
                  <a:lnTo>
                    <a:pt x="6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60" name="Freeform 266"/>
            <p:cNvSpPr>
              <a:spLocks/>
            </p:cNvSpPr>
            <p:nvPr/>
          </p:nvSpPr>
          <p:spPr bwMode="auto">
            <a:xfrm>
              <a:off x="2446338" y="5860517"/>
              <a:ext cx="66675" cy="103187"/>
            </a:xfrm>
            <a:custGeom>
              <a:avLst/>
              <a:gdLst>
                <a:gd name="T0" fmla="*/ 2147483647 w 83"/>
                <a:gd name="T1" fmla="*/ 0 h 130"/>
                <a:gd name="T2" fmla="*/ 2147483647 w 83"/>
                <a:gd name="T3" fmla="*/ 0 h 130"/>
                <a:gd name="T4" fmla="*/ 2147483647 w 83"/>
                <a:gd name="T5" fmla="*/ 2147483647 h 130"/>
                <a:gd name="T6" fmla="*/ 2147483647 w 83"/>
                <a:gd name="T7" fmla="*/ 2147483647 h 130"/>
                <a:gd name="T8" fmla="*/ 2147483647 w 83"/>
                <a:gd name="T9" fmla="*/ 2147483647 h 130"/>
                <a:gd name="T10" fmla="*/ 2147483647 w 83"/>
                <a:gd name="T11" fmla="*/ 2147483647 h 130"/>
                <a:gd name="T12" fmla="*/ 2147483647 w 83"/>
                <a:gd name="T13" fmla="*/ 2147483647 h 130"/>
                <a:gd name="T14" fmla="*/ 2147483647 w 83"/>
                <a:gd name="T15" fmla="*/ 2147483647 h 130"/>
                <a:gd name="T16" fmla="*/ 2147483647 w 83"/>
                <a:gd name="T17" fmla="*/ 2147483647 h 130"/>
                <a:gd name="T18" fmla="*/ 2147483647 w 83"/>
                <a:gd name="T19" fmla="*/ 2147483647 h 130"/>
                <a:gd name="T20" fmla="*/ 2147483647 w 83"/>
                <a:gd name="T21" fmla="*/ 2147483647 h 130"/>
                <a:gd name="T22" fmla="*/ 2147483647 w 83"/>
                <a:gd name="T23" fmla="*/ 2147483647 h 130"/>
                <a:gd name="T24" fmla="*/ 2147483647 w 83"/>
                <a:gd name="T25" fmla="*/ 2147483647 h 130"/>
                <a:gd name="T26" fmla="*/ 2147483647 w 83"/>
                <a:gd name="T27" fmla="*/ 2147483647 h 130"/>
                <a:gd name="T28" fmla="*/ 2147483647 w 83"/>
                <a:gd name="T29" fmla="*/ 2147483647 h 130"/>
                <a:gd name="T30" fmla="*/ 2147483647 w 83"/>
                <a:gd name="T31" fmla="*/ 2147483647 h 130"/>
                <a:gd name="T32" fmla="*/ 2147483647 w 83"/>
                <a:gd name="T33" fmla="*/ 2147483647 h 130"/>
                <a:gd name="T34" fmla="*/ 2147483647 w 83"/>
                <a:gd name="T35" fmla="*/ 2147483647 h 130"/>
                <a:gd name="T36" fmla="*/ 2147483647 w 83"/>
                <a:gd name="T37" fmla="*/ 2147483647 h 130"/>
                <a:gd name="T38" fmla="*/ 2147483647 w 83"/>
                <a:gd name="T39" fmla="*/ 2147483647 h 130"/>
                <a:gd name="T40" fmla="*/ 2147483647 w 83"/>
                <a:gd name="T41" fmla="*/ 2147483647 h 130"/>
                <a:gd name="T42" fmla="*/ 0 w 83"/>
                <a:gd name="T43" fmla="*/ 2147483647 h 130"/>
                <a:gd name="T44" fmla="*/ 0 w 83"/>
                <a:gd name="T45" fmla="*/ 2147483647 h 130"/>
                <a:gd name="T46" fmla="*/ 2147483647 w 83"/>
                <a:gd name="T47" fmla="*/ 2147483647 h 130"/>
                <a:gd name="T48" fmla="*/ 2147483647 w 83"/>
                <a:gd name="T49" fmla="*/ 2147483647 h 130"/>
                <a:gd name="T50" fmla="*/ 2147483647 w 83"/>
                <a:gd name="T51" fmla="*/ 2147483647 h 130"/>
                <a:gd name="T52" fmla="*/ 2147483647 w 83"/>
                <a:gd name="T53" fmla="*/ 2147483647 h 130"/>
                <a:gd name="T54" fmla="*/ 2147483647 w 83"/>
                <a:gd name="T55" fmla="*/ 2147483647 h 130"/>
                <a:gd name="T56" fmla="*/ 2147483647 w 83"/>
                <a:gd name="T57" fmla="*/ 2147483647 h 130"/>
                <a:gd name="T58" fmla="*/ 2147483647 w 83"/>
                <a:gd name="T59" fmla="*/ 2147483647 h 130"/>
                <a:gd name="T60" fmla="*/ 2147483647 w 83"/>
                <a:gd name="T61" fmla="*/ 2147483647 h 130"/>
                <a:gd name="T62" fmla="*/ 2147483647 w 83"/>
                <a:gd name="T63" fmla="*/ 2147483647 h 130"/>
                <a:gd name="T64" fmla="*/ 2147483647 w 83"/>
                <a:gd name="T65" fmla="*/ 2147483647 h 130"/>
                <a:gd name="T66" fmla="*/ 2147483647 w 83"/>
                <a:gd name="T67" fmla="*/ 2147483647 h 130"/>
                <a:gd name="T68" fmla="*/ 2147483647 w 83"/>
                <a:gd name="T69" fmla="*/ 2147483647 h 130"/>
                <a:gd name="T70" fmla="*/ 2147483647 w 83"/>
                <a:gd name="T71" fmla="*/ 2147483647 h 130"/>
                <a:gd name="T72" fmla="*/ 2147483647 w 83"/>
                <a:gd name="T73" fmla="*/ 2147483647 h 130"/>
                <a:gd name="T74" fmla="*/ 2147483647 w 83"/>
                <a:gd name="T75" fmla="*/ 2147483647 h 130"/>
                <a:gd name="T76" fmla="*/ 2147483647 w 83"/>
                <a:gd name="T77" fmla="*/ 2147483647 h 130"/>
                <a:gd name="T78" fmla="*/ 2147483647 w 83"/>
                <a:gd name="T79" fmla="*/ 2147483647 h 130"/>
                <a:gd name="T80" fmla="*/ 2147483647 w 83"/>
                <a:gd name="T81" fmla="*/ 0 h 1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3"/>
                <a:gd name="T124" fmla="*/ 0 h 130"/>
                <a:gd name="T125" fmla="*/ 83 w 83"/>
                <a:gd name="T126" fmla="*/ 130 h 1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3" h="130">
                  <a:moveTo>
                    <a:pt x="32" y="0"/>
                  </a:moveTo>
                  <a:lnTo>
                    <a:pt x="40" y="0"/>
                  </a:lnTo>
                  <a:lnTo>
                    <a:pt x="54" y="2"/>
                  </a:lnTo>
                  <a:lnTo>
                    <a:pt x="66" y="9"/>
                  </a:lnTo>
                  <a:lnTo>
                    <a:pt x="71" y="16"/>
                  </a:lnTo>
                  <a:lnTo>
                    <a:pt x="72" y="20"/>
                  </a:lnTo>
                  <a:lnTo>
                    <a:pt x="76" y="26"/>
                  </a:lnTo>
                  <a:lnTo>
                    <a:pt x="76" y="43"/>
                  </a:lnTo>
                  <a:lnTo>
                    <a:pt x="72" y="53"/>
                  </a:lnTo>
                  <a:lnTo>
                    <a:pt x="63" y="68"/>
                  </a:lnTo>
                  <a:lnTo>
                    <a:pt x="49" y="85"/>
                  </a:lnTo>
                  <a:lnTo>
                    <a:pt x="35" y="99"/>
                  </a:lnTo>
                  <a:lnTo>
                    <a:pt x="26" y="110"/>
                  </a:lnTo>
                  <a:lnTo>
                    <a:pt x="20" y="116"/>
                  </a:lnTo>
                  <a:lnTo>
                    <a:pt x="59" y="116"/>
                  </a:lnTo>
                  <a:lnTo>
                    <a:pt x="65" y="115"/>
                  </a:lnTo>
                  <a:lnTo>
                    <a:pt x="68" y="115"/>
                  </a:lnTo>
                  <a:lnTo>
                    <a:pt x="74" y="111"/>
                  </a:lnTo>
                  <a:lnTo>
                    <a:pt x="80" y="105"/>
                  </a:lnTo>
                  <a:lnTo>
                    <a:pt x="83" y="105"/>
                  </a:lnTo>
                  <a:lnTo>
                    <a:pt x="76" y="130"/>
                  </a:lnTo>
                  <a:lnTo>
                    <a:pt x="0" y="130"/>
                  </a:lnTo>
                  <a:lnTo>
                    <a:pt x="0" y="127"/>
                  </a:lnTo>
                  <a:lnTo>
                    <a:pt x="35" y="91"/>
                  </a:lnTo>
                  <a:lnTo>
                    <a:pt x="46" y="77"/>
                  </a:lnTo>
                  <a:lnTo>
                    <a:pt x="57" y="59"/>
                  </a:lnTo>
                  <a:lnTo>
                    <a:pt x="60" y="42"/>
                  </a:lnTo>
                  <a:lnTo>
                    <a:pt x="59" y="34"/>
                  </a:lnTo>
                  <a:lnTo>
                    <a:pt x="57" y="28"/>
                  </a:lnTo>
                  <a:lnTo>
                    <a:pt x="52" y="22"/>
                  </a:lnTo>
                  <a:lnTo>
                    <a:pt x="48" y="17"/>
                  </a:lnTo>
                  <a:lnTo>
                    <a:pt x="35" y="14"/>
                  </a:lnTo>
                  <a:lnTo>
                    <a:pt x="23" y="17"/>
                  </a:lnTo>
                  <a:lnTo>
                    <a:pt x="14" y="23"/>
                  </a:lnTo>
                  <a:lnTo>
                    <a:pt x="7" y="36"/>
                  </a:lnTo>
                  <a:lnTo>
                    <a:pt x="3" y="36"/>
                  </a:lnTo>
                  <a:lnTo>
                    <a:pt x="7" y="20"/>
                  </a:lnTo>
                  <a:lnTo>
                    <a:pt x="15" y="9"/>
                  </a:lnTo>
                  <a:lnTo>
                    <a:pt x="21" y="5"/>
                  </a:lnTo>
                  <a:lnTo>
                    <a:pt x="26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61" name="Freeform 267"/>
            <p:cNvSpPr>
              <a:spLocks noEditPoints="1"/>
            </p:cNvSpPr>
            <p:nvPr/>
          </p:nvSpPr>
          <p:spPr bwMode="auto">
            <a:xfrm>
              <a:off x="2984500" y="5860517"/>
              <a:ext cx="66675" cy="103187"/>
            </a:xfrm>
            <a:custGeom>
              <a:avLst/>
              <a:gdLst>
                <a:gd name="T0" fmla="*/ 2147483647 w 83"/>
                <a:gd name="T1" fmla="*/ 2147483647 h 132"/>
                <a:gd name="T2" fmla="*/ 2147483647 w 83"/>
                <a:gd name="T3" fmla="*/ 2147483647 h 132"/>
                <a:gd name="T4" fmla="*/ 2147483647 w 83"/>
                <a:gd name="T5" fmla="*/ 2147483647 h 132"/>
                <a:gd name="T6" fmla="*/ 2147483647 w 83"/>
                <a:gd name="T7" fmla="*/ 2147483647 h 132"/>
                <a:gd name="T8" fmla="*/ 2147483647 w 83"/>
                <a:gd name="T9" fmla="*/ 2147483647 h 132"/>
                <a:gd name="T10" fmla="*/ 2147483647 w 83"/>
                <a:gd name="T11" fmla="*/ 2147483647 h 132"/>
                <a:gd name="T12" fmla="*/ 2147483647 w 83"/>
                <a:gd name="T13" fmla="*/ 2147483647 h 132"/>
                <a:gd name="T14" fmla="*/ 2147483647 w 83"/>
                <a:gd name="T15" fmla="*/ 2147483647 h 132"/>
                <a:gd name="T16" fmla="*/ 2147483647 w 83"/>
                <a:gd name="T17" fmla="*/ 2147483647 h 132"/>
                <a:gd name="T18" fmla="*/ 2147483647 w 83"/>
                <a:gd name="T19" fmla="*/ 2147483647 h 132"/>
                <a:gd name="T20" fmla="*/ 2147483647 w 83"/>
                <a:gd name="T21" fmla="*/ 2147483647 h 132"/>
                <a:gd name="T22" fmla="*/ 2147483647 w 83"/>
                <a:gd name="T23" fmla="*/ 2147483647 h 132"/>
                <a:gd name="T24" fmla="*/ 2147483647 w 83"/>
                <a:gd name="T25" fmla="*/ 2147483647 h 132"/>
                <a:gd name="T26" fmla="*/ 2147483647 w 83"/>
                <a:gd name="T27" fmla="*/ 2147483647 h 132"/>
                <a:gd name="T28" fmla="*/ 2147483647 w 83"/>
                <a:gd name="T29" fmla="*/ 2147483647 h 132"/>
                <a:gd name="T30" fmla="*/ 2147483647 w 83"/>
                <a:gd name="T31" fmla="*/ 2147483647 h 132"/>
                <a:gd name="T32" fmla="*/ 2147483647 w 83"/>
                <a:gd name="T33" fmla="*/ 2147483647 h 132"/>
                <a:gd name="T34" fmla="*/ 2147483647 w 83"/>
                <a:gd name="T35" fmla="*/ 2147483647 h 132"/>
                <a:gd name="T36" fmla="*/ 2147483647 w 83"/>
                <a:gd name="T37" fmla="*/ 2147483647 h 132"/>
                <a:gd name="T38" fmla="*/ 2147483647 w 83"/>
                <a:gd name="T39" fmla="*/ 2147483647 h 132"/>
                <a:gd name="T40" fmla="*/ 2147483647 w 83"/>
                <a:gd name="T41" fmla="*/ 2147483647 h 132"/>
                <a:gd name="T42" fmla="*/ 2147483647 w 83"/>
                <a:gd name="T43" fmla="*/ 2147483647 h 132"/>
                <a:gd name="T44" fmla="*/ 2147483647 w 83"/>
                <a:gd name="T45" fmla="*/ 2147483647 h 132"/>
                <a:gd name="T46" fmla="*/ 2147483647 w 83"/>
                <a:gd name="T47" fmla="*/ 2147483647 h 132"/>
                <a:gd name="T48" fmla="*/ 2147483647 w 83"/>
                <a:gd name="T49" fmla="*/ 2147483647 h 132"/>
                <a:gd name="T50" fmla="*/ 2147483647 w 83"/>
                <a:gd name="T51" fmla="*/ 0 h 132"/>
                <a:gd name="T52" fmla="*/ 2147483647 w 83"/>
                <a:gd name="T53" fmla="*/ 0 h 132"/>
                <a:gd name="T54" fmla="*/ 2147483647 w 83"/>
                <a:gd name="T55" fmla="*/ 2147483647 h 132"/>
                <a:gd name="T56" fmla="*/ 2147483647 w 83"/>
                <a:gd name="T57" fmla="*/ 2147483647 h 132"/>
                <a:gd name="T58" fmla="*/ 2147483647 w 83"/>
                <a:gd name="T59" fmla="*/ 2147483647 h 132"/>
                <a:gd name="T60" fmla="*/ 2147483647 w 83"/>
                <a:gd name="T61" fmla="*/ 2147483647 h 132"/>
                <a:gd name="T62" fmla="*/ 2147483647 w 83"/>
                <a:gd name="T63" fmla="*/ 2147483647 h 132"/>
                <a:gd name="T64" fmla="*/ 2147483647 w 83"/>
                <a:gd name="T65" fmla="*/ 2147483647 h 132"/>
                <a:gd name="T66" fmla="*/ 2147483647 w 83"/>
                <a:gd name="T67" fmla="*/ 2147483647 h 132"/>
                <a:gd name="T68" fmla="*/ 2147483647 w 83"/>
                <a:gd name="T69" fmla="*/ 2147483647 h 132"/>
                <a:gd name="T70" fmla="*/ 2147483647 w 83"/>
                <a:gd name="T71" fmla="*/ 2147483647 h 132"/>
                <a:gd name="T72" fmla="*/ 2147483647 w 83"/>
                <a:gd name="T73" fmla="*/ 2147483647 h 132"/>
                <a:gd name="T74" fmla="*/ 2147483647 w 83"/>
                <a:gd name="T75" fmla="*/ 2147483647 h 132"/>
                <a:gd name="T76" fmla="*/ 2147483647 w 83"/>
                <a:gd name="T77" fmla="*/ 2147483647 h 132"/>
                <a:gd name="T78" fmla="*/ 2147483647 w 83"/>
                <a:gd name="T79" fmla="*/ 2147483647 h 132"/>
                <a:gd name="T80" fmla="*/ 2147483647 w 83"/>
                <a:gd name="T81" fmla="*/ 2147483647 h 132"/>
                <a:gd name="T82" fmla="*/ 2147483647 w 83"/>
                <a:gd name="T83" fmla="*/ 2147483647 h 132"/>
                <a:gd name="T84" fmla="*/ 2147483647 w 83"/>
                <a:gd name="T85" fmla="*/ 2147483647 h 132"/>
                <a:gd name="T86" fmla="*/ 0 w 83"/>
                <a:gd name="T87" fmla="*/ 2147483647 h 132"/>
                <a:gd name="T88" fmla="*/ 2147483647 w 83"/>
                <a:gd name="T89" fmla="*/ 2147483647 h 132"/>
                <a:gd name="T90" fmla="*/ 2147483647 w 83"/>
                <a:gd name="T91" fmla="*/ 2147483647 h 132"/>
                <a:gd name="T92" fmla="*/ 2147483647 w 83"/>
                <a:gd name="T93" fmla="*/ 2147483647 h 132"/>
                <a:gd name="T94" fmla="*/ 2147483647 w 83"/>
                <a:gd name="T95" fmla="*/ 2147483647 h 132"/>
                <a:gd name="T96" fmla="*/ 2147483647 w 83"/>
                <a:gd name="T97" fmla="*/ 2147483647 h 132"/>
                <a:gd name="T98" fmla="*/ 2147483647 w 83"/>
                <a:gd name="T99" fmla="*/ 2147483647 h 132"/>
                <a:gd name="T100" fmla="*/ 2147483647 w 83"/>
                <a:gd name="T101" fmla="*/ 0 h 1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"/>
                <a:gd name="T154" fmla="*/ 0 h 132"/>
                <a:gd name="T155" fmla="*/ 83 w 83"/>
                <a:gd name="T156" fmla="*/ 132 h 13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" h="132">
                  <a:moveTo>
                    <a:pt x="38" y="6"/>
                  </a:moveTo>
                  <a:lnTo>
                    <a:pt x="34" y="9"/>
                  </a:lnTo>
                  <a:lnTo>
                    <a:pt x="31" y="12"/>
                  </a:lnTo>
                  <a:lnTo>
                    <a:pt x="26" y="19"/>
                  </a:lnTo>
                  <a:lnTo>
                    <a:pt x="23" y="26"/>
                  </a:lnTo>
                  <a:lnTo>
                    <a:pt x="21" y="36"/>
                  </a:lnTo>
                  <a:lnTo>
                    <a:pt x="18" y="70"/>
                  </a:lnTo>
                  <a:lnTo>
                    <a:pt x="21" y="93"/>
                  </a:lnTo>
                  <a:lnTo>
                    <a:pt x="26" y="111"/>
                  </a:lnTo>
                  <a:lnTo>
                    <a:pt x="29" y="118"/>
                  </a:lnTo>
                  <a:lnTo>
                    <a:pt x="32" y="122"/>
                  </a:lnTo>
                  <a:lnTo>
                    <a:pt x="37" y="125"/>
                  </a:lnTo>
                  <a:lnTo>
                    <a:pt x="42" y="127"/>
                  </a:lnTo>
                  <a:lnTo>
                    <a:pt x="46" y="125"/>
                  </a:lnTo>
                  <a:lnTo>
                    <a:pt x="52" y="122"/>
                  </a:lnTo>
                  <a:lnTo>
                    <a:pt x="59" y="113"/>
                  </a:lnTo>
                  <a:lnTo>
                    <a:pt x="60" y="107"/>
                  </a:lnTo>
                  <a:lnTo>
                    <a:pt x="63" y="87"/>
                  </a:lnTo>
                  <a:lnTo>
                    <a:pt x="65" y="60"/>
                  </a:lnTo>
                  <a:lnTo>
                    <a:pt x="63" y="40"/>
                  </a:lnTo>
                  <a:lnTo>
                    <a:pt x="60" y="25"/>
                  </a:lnTo>
                  <a:lnTo>
                    <a:pt x="54" y="12"/>
                  </a:lnTo>
                  <a:lnTo>
                    <a:pt x="51" y="9"/>
                  </a:lnTo>
                  <a:lnTo>
                    <a:pt x="45" y="6"/>
                  </a:lnTo>
                  <a:lnTo>
                    <a:pt x="38" y="6"/>
                  </a:lnTo>
                  <a:close/>
                  <a:moveTo>
                    <a:pt x="35" y="0"/>
                  </a:moveTo>
                  <a:lnTo>
                    <a:pt x="42" y="0"/>
                  </a:lnTo>
                  <a:lnTo>
                    <a:pt x="55" y="3"/>
                  </a:lnTo>
                  <a:lnTo>
                    <a:pt x="68" y="16"/>
                  </a:lnTo>
                  <a:lnTo>
                    <a:pt x="77" y="28"/>
                  </a:lnTo>
                  <a:lnTo>
                    <a:pt x="82" y="45"/>
                  </a:lnTo>
                  <a:lnTo>
                    <a:pt x="83" y="65"/>
                  </a:lnTo>
                  <a:lnTo>
                    <a:pt x="82" y="85"/>
                  </a:lnTo>
                  <a:lnTo>
                    <a:pt x="77" y="102"/>
                  </a:lnTo>
                  <a:lnTo>
                    <a:pt x="72" y="111"/>
                  </a:lnTo>
                  <a:lnTo>
                    <a:pt x="66" y="119"/>
                  </a:lnTo>
                  <a:lnTo>
                    <a:pt x="60" y="125"/>
                  </a:lnTo>
                  <a:lnTo>
                    <a:pt x="48" y="132"/>
                  </a:lnTo>
                  <a:lnTo>
                    <a:pt x="42" y="132"/>
                  </a:lnTo>
                  <a:lnTo>
                    <a:pt x="29" y="130"/>
                  </a:lnTo>
                  <a:lnTo>
                    <a:pt x="20" y="122"/>
                  </a:lnTo>
                  <a:lnTo>
                    <a:pt x="11" y="110"/>
                  </a:lnTo>
                  <a:lnTo>
                    <a:pt x="3" y="90"/>
                  </a:lnTo>
                  <a:lnTo>
                    <a:pt x="0" y="67"/>
                  </a:lnTo>
                  <a:lnTo>
                    <a:pt x="3" y="46"/>
                  </a:lnTo>
                  <a:lnTo>
                    <a:pt x="7" y="29"/>
                  </a:lnTo>
                  <a:lnTo>
                    <a:pt x="11" y="22"/>
                  </a:lnTo>
                  <a:lnTo>
                    <a:pt x="15" y="16"/>
                  </a:lnTo>
                  <a:lnTo>
                    <a:pt x="24" y="6"/>
                  </a:lnTo>
                  <a:lnTo>
                    <a:pt x="31" y="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62" name="Freeform 268"/>
            <p:cNvSpPr>
              <a:spLocks/>
            </p:cNvSpPr>
            <p:nvPr/>
          </p:nvSpPr>
          <p:spPr bwMode="auto">
            <a:xfrm>
              <a:off x="3067050" y="5947829"/>
              <a:ext cx="17463" cy="17463"/>
            </a:xfrm>
            <a:custGeom>
              <a:avLst/>
              <a:gdLst>
                <a:gd name="T0" fmla="*/ 2147483647 w 22"/>
                <a:gd name="T1" fmla="*/ 0 h 22"/>
                <a:gd name="T2" fmla="*/ 2147483647 w 22"/>
                <a:gd name="T3" fmla="*/ 2147483647 h 22"/>
                <a:gd name="T4" fmla="*/ 2147483647 w 22"/>
                <a:gd name="T5" fmla="*/ 2147483647 h 22"/>
                <a:gd name="T6" fmla="*/ 2147483647 w 22"/>
                <a:gd name="T7" fmla="*/ 2147483647 h 22"/>
                <a:gd name="T8" fmla="*/ 2147483647 w 22"/>
                <a:gd name="T9" fmla="*/ 2147483647 h 22"/>
                <a:gd name="T10" fmla="*/ 2147483647 w 22"/>
                <a:gd name="T11" fmla="*/ 2147483647 h 22"/>
                <a:gd name="T12" fmla="*/ 2147483647 w 22"/>
                <a:gd name="T13" fmla="*/ 2147483647 h 22"/>
                <a:gd name="T14" fmla="*/ 2147483647 w 22"/>
                <a:gd name="T15" fmla="*/ 2147483647 h 22"/>
                <a:gd name="T16" fmla="*/ 2147483647 w 22"/>
                <a:gd name="T17" fmla="*/ 2147483647 h 22"/>
                <a:gd name="T18" fmla="*/ 2147483647 w 22"/>
                <a:gd name="T19" fmla="*/ 2147483647 h 22"/>
                <a:gd name="T20" fmla="*/ 2147483647 w 22"/>
                <a:gd name="T21" fmla="*/ 2147483647 h 22"/>
                <a:gd name="T22" fmla="*/ 2147483647 w 22"/>
                <a:gd name="T23" fmla="*/ 2147483647 h 22"/>
                <a:gd name="T24" fmla="*/ 0 w 22"/>
                <a:gd name="T25" fmla="*/ 2147483647 h 22"/>
                <a:gd name="T26" fmla="*/ 2147483647 w 22"/>
                <a:gd name="T27" fmla="*/ 2147483647 h 22"/>
                <a:gd name="T28" fmla="*/ 2147483647 w 22"/>
                <a:gd name="T29" fmla="*/ 2147483647 h 22"/>
                <a:gd name="T30" fmla="*/ 2147483647 w 22"/>
                <a:gd name="T31" fmla="*/ 2147483647 h 22"/>
                <a:gd name="T32" fmla="*/ 2147483647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1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0" y="7"/>
                  </a:lnTo>
                  <a:lnTo>
                    <a:pt x="22" y="11"/>
                  </a:lnTo>
                  <a:lnTo>
                    <a:pt x="20" y="16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2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2" y="7"/>
                  </a:lnTo>
                  <a:lnTo>
                    <a:pt x="3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63" name="Freeform 269"/>
            <p:cNvSpPr>
              <a:spLocks/>
            </p:cNvSpPr>
            <p:nvPr/>
          </p:nvSpPr>
          <p:spPr bwMode="auto">
            <a:xfrm>
              <a:off x="3100388" y="5860517"/>
              <a:ext cx="57150" cy="103187"/>
            </a:xfrm>
            <a:custGeom>
              <a:avLst/>
              <a:gdLst>
                <a:gd name="T0" fmla="*/ 2147483647 w 73"/>
                <a:gd name="T1" fmla="*/ 0 h 132"/>
                <a:gd name="T2" fmla="*/ 2147483647 w 73"/>
                <a:gd name="T3" fmla="*/ 2147483647 h 132"/>
                <a:gd name="T4" fmla="*/ 2147483647 w 73"/>
                <a:gd name="T5" fmla="*/ 2147483647 h 132"/>
                <a:gd name="T6" fmla="*/ 2147483647 w 73"/>
                <a:gd name="T7" fmla="*/ 2147483647 h 132"/>
                <a:gd name="T8" fmla="*/ 2147483647 w 73"/>
                <a:gd name="T9" fmla="*/ 2147483647 h 132"/>
                <a:gd name="T10" fmla="*/ 2147483647 w 73"/>
                <a:gd name="T11" fmla="*/ 2147483647 h 132"/>
                <a:gd name="T12" fmla="*/ 2147483647 w 73"/>
                <a:gd name="T13" fmla="*/ 2147483647 h 132"/>
                <a:gd name="T14" fmla="*/ 2147483647 w 73"/>
                <a:gd name="T15" fmla="*/ 2147483647 h 132"/>
                <a:gd name="T16" fmla="*/ 2147483647 w 73"/>
                <a:gd name="T17" fmla="*/ 2147483647 h 132"/>
                <a:gd name="T18" fmla="*/ 2147483647 w 73"/>
                <a:gd name="T19" fmla="*/ 2147483647 h 132"/>
                <a:gd name="T20" fmla="*/ 2147483647 w 73"/>
                <a:gd name="T21" fmla="*/ 2147483647 h 132"/>
                <a:gd name="T22" fmla="*/ 2147483647 w 73"/>
                <a:gd name="T23" fmla="*/ 2147483647 h 132"/>
                <a:gd name="T24" fmla="*/ 2147483647 w 73"/>
                <a:gd name="T25" fmla="*/ 2147483647 h 132"/>
                <a:gd name="T26" fmla="*/ 2147483647 w 73"/>
                <a:gd name="T27" fmla="*/ 2147483647 h 132"/>
                <a:gd name="T28" fmla="*/ 2147483647 w 73"/>
                <a:gd name="T29" fmla="*/ 2147483647 h 132"/>
                <a:gd name="T30" fmla="*/ 2147483647 w 73"/>
                <a:gd name="T31" fmla="*/ 2147483647 h 132"/>
                <a:gd name="T32" fmla="*/ 2147483647 w 73"/>
                <a:gd name="T33" fmla="*/ 2147483647 h 132"/>
                <a:gd name="T34" fmla="*/ 2147483647 w 73"/>
                <a:gd name="T35" fmla="*/ 2147483647 h 132"/>
                <a:gd name="T36" fmla="*/ 2147483647 w 73"/>
                <a:gd name="T37" fmla="*/ 2147483647 h 132"/>
                <a:gd name="T38" fmla="*/ 2147483647 w 73"/>
                <a:gd name="T39" fmla="*/ 2147483647 h 132"/>
                <a:gd name="T40" fmla="*/ 2147483647 w 73"/>
                <a:gd name="T41" fmla="*/ 2147483647 h 132"/>
                <a:gd name="T42" fmla="*/ 2147483647 w 73"/>
                <a:gd name="T43" fmla="*/ 2147483647 h 132"/>
                <a:gd name="T44" fmla="*/ 2147483647 w 73"/>
                <a:gd name="T45" fmla="*/ 2147483647 h 132"/>
                <a:gd name="T46" fmla="*/ 2147483647 w 73"/>
                <a:gd name="T47" fmla="*/ 2147483647 h 132"/>
                <a:gd name="T48" fmla="*/ 2147483647 w 73"/>
                <a:gd name="T49" fmla="*/ 2147483647 h 132"/>
                <a:gd name="T50" fmla="*/ 2147483647 w 73"/>
                <a:gd name="T51" fmla="*/ 2147483647 h 132"/>
                <a:gd name="T52" fmla="*/ 2147483647 w 73"/>
                <a:gd name="T53" fmla="*/ 2147483647 h 132"/>
                <a:gd name="T54" fmla="*/ 2147483647 w 73"/>
                <a:gd name="T55" fmla="*/ 2147483647 h 132"/>
                <a:gd name="T56" fmla="*/ 2147483647 w 73"/>
                <a:gd name="T57" fmla="*/ 2147483647 h 132"/>
                <a:gd name="T58" fmla="*/ 2147483647 w 73"/>
                <a:gd name="T59" fmla="*/ 2147483647 h 132"/>
                <a:gd name="T60" fmla="*/ 2147483647 w 73"/>
                <a:gd name="T61" fmla="*/ 2147483647 h 132"/>
                <a:gd name="T62" fmla="*/ 2147483647 w 73"/>
                <a:gd name="T63" fmla="*/ 2147483647 h 132"/>
                <a:gd name="T64" fmla="*/ 2147483647 w 73"/>
                <a:gd name="T65" fmla="*/ 2147483647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132"/>
                <a:gd name="T101" fmla="*/ 73 w 73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132">
                  <a:moveTo>
                    <a:pt x="30" y="0"/>
                  </a:moveTo>
                  <a:lnTo>
                    <a:pt x="45" y="0"/>
                  </a:lnTo>
                  <a:lnTo>
                    <a:pt x="51" y="2"/>
                  </a:lnTo>
                  <a:lnTo>
                    <a:pt x="56" y="5"/>
                  </a:lnTo>
                  <a:lnTo>
                    <a:pt x="60" y="9"/>
                  </a:lnTo>
                  <a:lnTo>
                    <a:pt x="64" y="16"/>
                  </a:lnTo>
                  <a:lnTo>
                    <a:pt x="67" y="20"/>
                  </a:lnTo>
                  <a:lnTo>
                    <a:pt x="67" y="26"/>
                  </a:lnTo>
                  <a:lnTo>
                    <a:pt x="62" y="40"/>
                  </a:lnTo>
                  <a:lnTo>
                    <a:pt x="50" y="54"/>
                  </a:lnTo>
                  <a:lnTo>
                    <a:pt x="57" y="57"/>
                  </a:lnTo>
                  <a:lnTo>
                    <a:pt x="62" y="62"/>
                  </a:lnTo>
                  <a:lnTo>
                    <a:pt x="71" y="74"/>
                  </a:lnTo>
                  <a:lnTo>
                    <a:pt x="73" y="81"/>
                  </a:lnTo>
                  <a:lnTo>
                    <a:pt x="73" y="88"/>
                  </a:lnTo>
                  <a:lnTo>
                    <a:pt x="71" y="104"/>
                  </a:lnTo>
                  <a:lnTo>
                    <a:pt x="62" y="116"/>
                  </a:lnTo>
                  <a:lnTo>
                    <a:pt x="53" y="125"/>
                  </a:lnTo>
                  <a:lnTo>
                    <a:pt x="39" y="130"/>
                  </a:lnTo>
                  <a:lnTo>
                    <a:pt x="23" y="132"/>
                  </a:lnTo>
                  <a:lnTo>
                    <a:pt x="16" y="132"/>
                  </a:lnTo>
                  <a:lnTo>
                    <a:pt x="9" y="130"/>
                  </a:lnTo>
                  <a:lnTo>
                    <a:pt x="5" y="128"/>
                  </a:lnTo>
                  <a:lnTo>
                    <a:pt x="2" y="125"/>
                  </a:lnTo>
                  <a:lnTo>
                    <a:pt x="0" y="122"/>
                  </a:lnTo>
                  <a:lnTo>
                    <a:pt x="2" y="119"/>
                  </a:lnTo>
                  <a:lnTo>
                    <a:pt x="5" y="116"/>
                  </a:lnTo>
                  <a:lnTo>
                    <a:pt x="8" y="115"/>
                  </a:lnTo>
                  <a:lnTo>
                    <a:pt x="11" y="116"/>
                  </a:lnTo>
                  <a:lnTo>
                    <a:pt x="13" y="116"/>
                  </a:lnTo>
                  <a:lnTo>
                    <a:pt x="16" y="118"/>
                  </a:lnTo>
                  <a:lnTo>
                    <a:pt x="20" y="119"/>
                  </a:lnTo>
                  <a:lnTo>
                    <a:pt x="25" y="122"/>
                  </a:lnTo>
                  <a:lnTo>
                    <a:pt x="28" y="124"/>
                  </a:lnTo>
                  <a:lnTo>
                    <a:pt x="42" y="124"/>
                  </a:lnTo>
                  <a:lnTo>
                    <a:pt x="48" y="121"/>
                  </a:lnTo>
                  <a:lnTo>
                    <a:pt x="53" y="116"/>
                  </a:lnTo>
                  <a:lnTo>
                    <a:pt x="56" y="111"/>
                  </a:lnTo>
                  <a:lnTo>
                    <a:pt x="59" y="105"/>
                  </a:lnTo>
                  <a:lnTo>
                    <a:pt x="59" y="94"/>
                  </a:lnTo>
                  <a:lnTo>
                    <a:pt x="54" y="81"/>
                  </a:lnTo>
                  <a:lnTo>
                    <a:pt x="51" y="76"/>
                  </a:lnTo>
                  <a:lnTo>
                    <a:pt x="47" y="73"/>
                  </a:lnTo>
                  <a:lnTo>
                    <a:pt x="40" y="70"/>
                  </a:lnTo>
                  <a:lnTo>
                    <a:pt x="25" y="67"/>
                  </a:lnTo>
                  <a:lnTo>
                    <a:pt x="22" y="67"/>
                  </a:lnTo>
                  <a:lnTo>
                    <a:pt x="22" y="63"/>
                  </a:lnTo>
                  <a:lnTo>
                    <a:pt x="30" y="62"/>
                  </a:lnTo>
                  <a:lnTo>
                    <a:pt x="37" y="59"/>
                  </a:lnTo>
                  <a:lnTo>
                    <a:pt x="42" y="56"/>
                  </a:lnTo>
                  <a:lnTo>
                    <a:pt x="45" y="51"/>
                  </a:lnTo>
                  <a:lnTo>
                    <a:pt x="48" y="48"/>
                  </a:lnTo>
                  <a:lnTo>
                    <a:pt x="51" y="42"/>
                  </a:lnTo>
                  <a:lnTo>
                    <a:pt x="51" y="28"/>
                  </a:lnTo>
                  <a:lnTo>
                    <a:pt x="45" y="19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3" y="14"/>
                  </a:lnTo>
                  <a:lnTo>
                    <a:pt x="17" y="17"/>
                  </a:lnTo>
                  <a:lnTo>
                    <a:pt x="11" y="22"/>
                  </a:lnTo>
                  <a:lnTo>
                    <a:pt x="6" y="28"/>
                  </a:lnTo>
                  <a:lnTo>
                    <a:pt x="3" y="26"/>
                  </a:lnTo>
                  <a:lnTo>
                    <a:pt x="6" y="19"/>
                  </a:lnTo>
                  <a:lnTo>
                    <a:pt x="11" y="12"/>
                  </a:lnTo>
                  <a:lnTo>
                    <a:pt x="17" y="6"/>
                  </a:lnTo>
                  <a:lnTo>
                    <a:pt x="22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64" name="Freeform 270"/>
            <p:cNvSpPr>
              <a:spLocks noEditPoints="1"/>
            </p:cNvSpPr>
            <p:nvPr/>
          </p:nvSpPr>
          <p:spPr bwMode="auto">
            <a:xfrm>
              <a:off x="3638550" y="5860517"/>
              <a:ext cx="66675" cy="103187"/>
            </a:xfrm>
            <a:custGeom>
              <a:avLst/>
              <a:gdLst>
                <a:gd name="T0" fmla="*/ 2147483647 w 83"/>
                <a:gd name="T1" fmla="*/ 2147483647 h 132"/>
                <a:gd name="T2" fmla="*/ 2147483647 w 83"/>
                <a:gd name="T3" fmla="*/ 2147483647 h 132"/>
                <a:gd name="T4" fmla="*/ 2147483647 w 83"/>
                <a:gd name="T5" fmla="*/ 2147483647 h 132"/>
                <a:gd name="T6" fmla="*/ 2147483647 w 83"/>
                <a:gd name="T7" fmla="*/ 2147483647 h 132"/>
                <a:gd name="T8" fmla="*/ 2147483647 w 83"/>
                <a:gd name="T9" fmla="*/ 2147483647 h 132"/>
                <a:gd name="T10" fmla="*/ 2147483647 w 83"/>
                <a:gd name="T11" fmla="*/ 2147483647 h 132"/>
                <a:gd name="T12" fmla="*/ 2147483647 w 83"/>
                <a:gd name="T13" fmla="*/ 2147483647 h 132"/>
                <a:gd name="T14" fmla="*/ 2147483647 w 83"/>
                <a:gd name="T15" fmla="*/ 2147483647 h 132"/>
                <a:gd name="T16" fmla="*/ 2147483647 w 83"/>
                <a:gd name="T17" fmla="*/ 2147483647 h 132"/>
                <a:gd name="T18" fmla="*/ 2147483647 w 83"/>
                <a:gd name="T19" fmla="*/ 2147483647 h 132"/>
                <a:gd name="T20" fmla="*/ 2147483647 w 83"/>
                <a:gd name="T21" fmla="*/ 2147483647 h 132"/>
                <a:gd name="T22" fmla="*/ 2147483647 w 83"/>
                <a:gd name="T23" fmla="*/ 2147483647 h 132"/>
                <a:gd name="T24" fmla="*/ 2147483647 w 83"/>
                <a:gd name="T25" fmla="*/ 2147483647 h 132"/>
                <a:gd name="T26" fmla="*/ 2147483647 w 83"/>
                <a:gd name="T27" fmla="*/ 2147483647 h 132"/>
                <a:gd name="T28" fmla="*/ 2147483647 w 83"/>
                <a:gd name="T29" fmla="*/ 2147483647 h 132"/>
                <a:gd name="T30" fmla="*/ 2147483647 w 83"/>
                <a:gd name="T31" fmla="*/ 2147483647 h 132"/>
                <a:gd name="T32" fmla="*/ 2147483647 w 83"/>
                <a:gd name="T33" fmla="*/ 2147483647 h 132"/>
                <a:gd name="T34" fmla="*/ 2147483647 w 83"/>
                <a:gd name="T35" fmla="*/ 2147483647 h 132"/>
                <a:gd name="T36" fmla="*/ 2147483647 w 83"/>
                <a:gd name="T37" fmla="*/ 2147483647 h 132"/>
                <a:gd name="T38" fmla="*/ 2147483647 w 83"/>
                <a:gd name="T39" fmla="*/ 2147483647 h 132"/>
                <a:gd name="T40" fmla="*/ 2147483647 w 83"/>
                <a:gd name="T41" fmla="*/ 2147483647 h 132"/>
                <a:gd name="T42" fmla="*/ 2147483647 w 83"/>
                <a:gd name="T43" fmla="*/ 2147483647 h 132"/>
                <a:gd name="T44" fmla="*/ 2147483647 w 83"/>
                <a:gd name="T45" fmla="*/ 2147483647 h 132"/>
                <a:gd name="T46" fmla="*/ 2147483647 w 83"/>
                <a:gd name="T47" fmla="*/ 2147483647 h 132"/>
                <a:gd name="T48" fmla="*/ 2147483647 w 83"/>
                <a:gd name="T49" fmla="*/ 2147483647 h 132"/>
                <a:gd name="T50" fmla="*/ 2147483647 w 83"/>
                <a:gd name="T51" fmla="*/ 0 h 132"/>
                <a:gd name="T52" fmla="*/ 2147483647 w 83"/>
                <a:gd name="T53" fmla="*/ 0 h 132"/>
                <a:gd name="T54" fmla="*/ 2147483647 w 83"/>
                <a:gd name="T55" fmla="*/ 2147483647 h 132"/>
                <a:gd name="T56" fmla="*/ 2147483647 w 83"/>
                <a:gd name="T57" fmla="*/ 2147483647 h 132"/>
                <a:gd name="T58" fmla="*/ 2147483647 w 83"/>
                <a:gd name="T59" fmla="*/ 2147483647 h 132"/>
                <a:gd name="T60" fmla="*/ 2147483647 w 83"/>
                <a:gd name="T61" fmla="*/ 2147483647 h 132"/>
                <a:gd name="T62" fmla="*/ 2147483647 w 83"/>
                <a:gd name="T63" fmla="*/ 2147483647 h 132"/>
                <a:gd name="T64" fmla="*/ 2147483647 w 83"/>
                <a:gd name="T65" fmla="*/ 2147483647 h 132"/>
                <a:gd name="T66" fmla="*/ 2147483647 w 83"/>
                <a:gd name="T67" fmla="*/ 2147483647 h 132"/>
                <a:gd name="T68" fmla="*/ 2147483647 w 83"/>
                <a:gd name="T69" fmla="*/ 2147483647 h 132"/>
                <a:gd name="T70" fmla="*/ 2147483647 w 83"/>
                <a:gd name="T71" fmla="*/ 2147483647 h 132"/>
                <a:gd name="T72" fmla="*/ 2147483647 w 83"/>
                <a:gd name="T73" fmla="*/ 2147483647 h 132"/>
                <a:gd name="T74" fmla="*/ 2147483647 w 83"/>
                <a:gd name="T75" fmla="*/ 2147483647 h 132"/>
                <a:gd name="T76" fmla="*/ 2147483647 w 83"/>
                <a:gd name="T77" fmla="*/ 2147483647 h 132"/>
                <a:gd name="T78" fmla="*/ 2147483647 w 83"/>
                <a:gd name="T79" fmla="*/ 2147483647 h 132"/>
                <a:gd name="T80" fmla="*/ 2147483647 w 83"/>
                <a:gd name="T81" fmla="*/ 2147483647 h 132"/>
                <a:gd name="T82" fmla="*/ 2147483647 w 83"/>
                <a:gd name="T83" fmla="*/ 2147483647 h 132"/>
                <a:gd name="T84" fmla="*/ 2147483647 w 83"/>
                <a:gd name="T85" fmla="*/ 2147483647 h 132"/>
                <a:gd name="T86" fmla="*/ 0 w 83"/>
                <a:gd name="T87" fmla="*/ 2147483647 h 132"/>
                <a:gd name="T88" fmla="*/ 2147483647 w 83"/>
                <a:gd name="T89" fmla="*/ 2147483647 h 132"/>
                <a:gd name="T90" fmla="*/ 2147483647 w 83"/>
                <a:gd name="T91" fmla="*/ 2147483647 h 132"/>
                <a:gd name="T92" fmla="*/ 2147483647 w 83"/>
                <a:gd name="T93" fmla="*/ 2147483647 h 132"/>
                <a:gd name="T94" fmla="*/ 2147483647 w 83"/>
                <a:gd name="T95" fmla="*/ 2147483647 h 132"/>
                <a:gd name="T96" fmla="*/ 2147483647 w 83"/>
                <a:gd name="T97" fmla="*/ 2147483647 h 132"/>
                <a:gd name="T98" fmla="*/ 2147483647 w 83"/>
                <a:gd name="T99" fmla="*/ 2147483647 h 132"/>
                <a:gd name="T100" fmla="*/ 2147483647 w 83"/>
                <a:gd name="T101" fmla="*/ 0 h 1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"/>
                <a:gd name="T154" fmla="*/ 0 h 132"/>
                <a:gd name="T155" fmla="*/ 83 w 83"/>
                <a:gd name="T156" fmla="*/ 132 h 13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" h="132">
                  <a:moveTo>
                    <a:pt x="38" y="6"/>
                  </a:moveTo>
                  <a:lnTo>
                    <a:pt x="34" y="9"/>
                  </a:lnTo>
                  <a:lnTo>
                    <a:pt x="31" y="12"/>
                  </a:lnTo>
                  <a:lnTo>
                    <a:pt x="26" y="19"/>
                  </a:lnTo>
                  <a:lnTo>
                    <a:pt x="23" y="26"/>
                  </a:lnTo>
                  <a:lnTo>
                    <a:pt x="21" y="36"/>
                  </a:lnTo>
                  <a:lnTo>
                    <a:pt x="18" y="70"/>
                  </a:lnTo>
                  <a:lnTo>
                    <a:pt x="21" y="93"/>
                  </a:lnTo>
                  <a:lnTo>
                    <a:pt x="26" y="111"/>
                  </a:lnTo>
                  <a:lnTo>
                    <a:pt x="29" y="118"/>
                  </a:lnTo>
                  <a:lnTo>
                    <a:pt x="32" y="122"/>
                  </a:lnTo>
                  <a:lnTo>
                    <a:pt x="37" y="125"/>
                  </a:lnTo>
                  <a:lnTo>
                    <a:pt x="41" y="127"/>
                  </a:lnTo>
                  <a:lnTo>
                    <a:pt x="46" y="125"/>
                  </a:lnTo>
                  <a:lnTo>
                    <a:pt x="52" y="122"/>
                  </a:lnTo>
                  <a:lnTo>
                    <a:pt x="58" y="113"/>
                  </a:lnTo>
                  <a:lnTo>
                    <a:pt x="60" y="107"/>
                  </a:lnTo>
                  <a:lnTo>
                    <a:pt x="63" y="87"/>
                  </a:lnTo>
                  <a:lnTo>
                    <a:pt x="65" y="60"/>
                  </a:lnTo>
                  <a:lnTo>
                    <a:pt x="63" y="40"/>
                  </a:lnTo>
                  <a:lnTo>
                    <a:pt x="60" y="25"/>
                  </a:lnTo>
                  <a:lnTo>
                    <a:pt x="54" y="12"/>
                  </a:lnTo>
                  <a:lnTo>
                    <a:pt x="51" y="9"/>
                  </a:lnTo>
                  <a:lnTo>
                    <a:pt x="44" y="6"/>
                  </a:lnTo>
                  <a:lnTo>
                    <a:pt x="38" y="6"/>
                  </a:lnTo>
                  <a:close/>
                  <a:moveTo>
                    <a:pt x="35" y="0"/>
                  </a:moveTo>
                  <a:lnTo>
                    <a:pt x="41" y="0"/>
                  </a:lnTo>
                  <a:lnTo>
                    <a:pt x="55" y="3"/>
                  </a:lnTo>
                  <a:lnTo>
                    <a:pt x="68" y="16"/>
                  </a:lnTo>
                  <a:lnTo>
                    <a:pt x="77" y="28"/>
                  </a:lnTo>
                  <a:lnTo>
                    <a:pt x="82" y="45"/>
                  </a:lnTo>
                  <a:lnTo>
                    <a:pt x="83" y="65"/>
                  </a:lnTo>
                  <a:lnTo>
                    <a:pt x="82" y="85"/>
                  </a:lnTo>
                  <a:lnTo>
                    <a:pt x="77" y="102"/>
                  </a:lnTo>
                  <a:lnTo>
                    <a:pt x="72" y="111"/>
                  </a:lnTo>
                  <a:lnTo>
                    <a:pt x="66" y="119"/>
                  </a:lnTo>
                  <a:lnTo>
                    <a:pt x="60" y="125"/>
                  </a:lnTo>
                  <a:lnTo>
                    <a:pt x="48" y="132"/>
                  </a:lnTo>
                  <a:lnTo>
                    <a:pt x="41" y="132"/>
                  </a:lnTo>
                  <a:lnTo>
                    <a:pt x="29" y="130"/>
                  </a:lnTo>
                  <a:lnTo>
                    <a:pt x="20" y="122"/>
                  </a:lnTo>
                  <a:lnTo>
                    <a:pt x="10" y="110"/>
                  </a:lnTo>
                  <a:lnTo>
                    <a:pt x="3" y="90"/>
                  </a:lnTo>
                  <a:lnTo>
                    <a:pt x="0" y="67"/>
                  </a:lnTo>
                  <a:lnTo>
                    <a:pt x="3" y="46"/>
                  </a:lnTo>
                  <a:lnTo>
                    <a:pt x="7" y="29"/>
                  </a:lnTo>
                  <a:lnTo>
                    <a:pt x="10" y="22"/>
                  </a:lnTo>
                  <a:lnTo>
                    <a:pt x="15" y="16"/>
                  </a:lnTo>
                  <a:lnTo>
                    <a:pt x="24" y="6"/>
                  </a:lnTo>
                  <a:lnTo>
                    <a:pt x="31" y="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65" name="Freeform 271"/>
            <p:cNvSpPr>
              <a:spLocks/>
            </p:cNvSpPr>
            <p:nvPr/>
          </p:nvSpPr>
          <p:spPr bwMode="auto">
            <a:xfrm>
              <a:off x="3721100" y="5947829"/>
              <a:ext cx="15875" cy="17463"/>
            </a:xfrm>
            <a:custGeom>
              <a:avLst/>
              <a:gdLst>
                <a:gd name="T0" fmla="*/ 2147483647 w 22"/>
                <a:gd name="T1" fmla="*/ 0 h 22"/>
                <a:gd name="T2" fmla="*/ 2147483647 w 22"/>
                <a:gd name="T3" fmla="*/ 2147483647 h 22"/>
                <a:gd name="T4" fmla="*/ 2147483647 w 22"/>
                <a:gd name="T5" fmla="*/ 2147483647 h 22"/>
                <a:gd name="T6" fmla="*/ 2147483647 w 22"/>
                <a:gd name="T7" fmla="*/ 2147483647 h 22"/>
                <a:gd name="T8" fmla="*/ 2147483647 w 22"/>
                <a:gd name="T9" fmla="*/ 2147483647 h 22"/>
                <a:gd name="T10" fmla="*/ 2147483647 w 22"/>
                <a:gd name="T11" fmla="*/ 2147483647 h 22"/>
                <a:gd name="T12" fmla="*/ 2147483647 w 22"/>
                <a:gd name="T13" fmla="*/ 2147483647 h 22"/>
                <a:gd name="T14" fmla="*/ 2147483647 w 22"/>
                <a:gd name="T15" fmla="*/ 2147483647 h 22"/>
                <a:gd name="T16" fmla="*/ 2147483647 w 22"/>
                <a:gd name="T17" fmla="*/ 2147483647 h 22"/>
                <a:gd name="T18" fmla="*/ 2147483647 w 22"/>
                <a:gd name="T19" fmla="*/ 2147483647 h 22"/>
                <a:gd name="T20" fmla="*/ 2147483647 w 22"/>
                <a:gd name="T21" fmla="*/ 2147483647 h 22"/>
                <a:gd name="T22" fmla="*/ 2147483647 w 22"/>
                <a:gd name="T23" fmla="*/ 2147483647 h 22"/>
                <a:gd name="T24" fmla="*/ 0 w 22"/>
                <a:gd name="T25" fmla="*/ 2147483647 h 22"/>
                <a:gd name="T26" fmla="*/ 2147483647 w 22"/>
                <a:gd name="T27" fmla="*/ 2147483647 h 22"/>
                <a:gd name="T28" fmla="*/ 2147483647 w 22"/>
                <a:gd name="T29" fmla="*/ 2147483647 h 22"/>
                <a:gd name="T30" fmla="*/ 2147483647 w 22"/>
                <a:gd name="T31" fmla="*/ 2147483647 h 22"/>
                <a:gd name="T32" fmla="*/ 2147483647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1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0" y="7"/>
                  </a:lnTo>
                  <a:lnTo>
                    <a:pt x="22" y="11"/>
                  </a:lnTo>
                  <a:lnTo>
                    <a:pt x="20" y="16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3" y="19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2" y="7"/>
                  </a:lnTo>
                  <a:lnTo>
                    <a:pt x="3" y="4"/>
                  </a:lnTo>
                  <a:lnTo>
                    <a:pt x="6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66" name="Freeform 272"/>
            <p:cNvSpPr>
              <a:spLocks noEditPoints="1"/>
            </p:cNvSpPr>
            <p:nvPr/>
          </p:nvSpPr>
          <p:spPr bwMode="auto">
            <a:xfrm>
              <a:off x="3749675" y="5860517"/>
              <a:ext cx="68263" cy="103187"/>
            </a:xfrm>
            <a:custGeom>
              <a:avLst/>
              <a:gdLst>
                <a:gd name="T0" fmla="*/ 2147483647 w 87"/>
                <a:gd name="T1" fmla="*/ 2147483647 h 130"/>
                <a:gd name="T2" fmla="*/ 2147483647 w 87"/>
                <a:gd name="T3" fmla="*/ 2147483647 h 130"/>
                <a:gd name="T4" fmla="*/ 2147483647 w 87"/>
                <a:gd name="T5" fmla="*/ 2147483647 h 130"/>
                <a:gd name="T6" fmla="*/ 2147483647 w 87"/>
                <a:gd name="T7" fmla="*/ 2147483647 h 130"/>
                <a:gd name="T8" fmla="*/ 2147483647 w 87"/>
                <a:gd name="T9" fmla="*/ 0 h 130"/>
                <a:gd name="T10" fmla="*/ 2147483647 w 87"/>
                <a:gd name="T11" fmla="*/ 0 h 130"/>
                <a:gd name="T12" fmla="*/ 2147483647 w 87"/>
                <a:gd name="T13" fmla="*/ 2147483647 h 130"/>
                <a:gd name="T14" fmla="*/ 2147483647 w 87"/>
                <a:gd name="T15" fmla="*/ 2147483647 h 130"/>
                <a:gd name="T16" fmla="*/ 2147483647 w 87"/>
                <a:gd name="T17" fmla="*/ 2147483647 h 130"/>
                <a:gd name="T18" fmla="*/ 2147483647 w 87"/>
                <a:gd name="T19" fmla="*/ 2147483647 h 130"/>
                <a:gd name="T20" fmla="*/ 2147483647 w 87"/>
                <a:gd name="T21" fmla="*/ 2147483647 h 130"/>
                <a:gd name="T22" fmla="*/ 2147483647 w 87"/>
                <a:gd name="T23" fmla="*/ 2147483647 h 130"/>
                <a:gd name="T24" fmla="*/ 2147483647 w 87"/>
                <a:gd name="T25" fmla="*/ 2147483647 h 130"/>
                <a:gd name="T26" fmla="*/ 0 w 87"/>
                <a:gd name="T27" fmla="*/ 2147483647 h 130"/>
                <a:gd name="T28" fmla="*/ 0 w 87"/>
                <a:gd name="T29" fmla="*/ 2147483647 h 130"/>
                <a:gd name="T30" fmla="*/ 2147483647 w 87"/>
                <a:gd name="T31" fmla="*/ 0 h 13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7"/>
                <a:gd name="T49" fmla="*/ 0 h 130"/>
                <a:gd name="T50" fmla="*/ 87 w 87"/>
                <a:gd name="T51" fmla="*/ 130 h 13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7" h="130">
                  <a:moveTo>
                    <a:pt x="54" y="20"/>
                  </a:moveTo>
                  <a:lnTo>
                    <a:pt x="10" y="84"/>
                  </a:lnTo>
                  <a:lnTo>
                    <a:pt x="54" y="84"/>
                  </a:lnTo>
                  <a:lnTo>
                    <a:pt x="54" y="20"/>
                  </a:lnTo>
                  <a:close/>
                  <a:moveTo>
                    <a:pt x="59" y="0"/>
                  </a:moveTo>
                  <a:lnTo>
                    <a:pt x="70" y="0"/>
                  </a:lnTo>
                  <a:lnTo>
                    <a:pt x="70" y="84"/>
                  </a:lnTo>
                  <a:lnTo>
                    <a:pt x="87" y="84"/>
                  </a:lnTo>
                  <a:lnTo>
                    <a:pt x="87" y="96"/>
                  </a:lnTo>
                  <a:lnTo>
                    <a:pt x="70" y="96"/>
                  </a:lnTo>
                  <a:lnTo>
                    <a:pt x="70" y="130"/>
                  </a:lnTo>
                  <a:lnTo>
                    <a:pt x="54" y="130"/>
                  </a:lnTo>
                  <a:lnTo>
                    <a:pt x="54" y="96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67" name="Freeform 273"/>
            <p:cNvSpPr>
              <a:spLocks noEditPoints="1"/>
            </p:cNvSpPr>
            <p:nvPr/>
          </p:nvSpPr>
          <p:spPr bwMode="auto">
            <a:xfrm>
              <a:off x="4291013" y="5860517"/>
              <a:ext cx="66675" cy="103187"/>
            </a:xfrm>
            <a:custGeom>
              <a:avLst/>
              <a:gdLst>
                <a:gd name="T0" fmla="*/ 2147483647 w 84"/>
                <a:gd name="T1" fmla="*/ 2147483647 h 132"/>
                <a:gd name="T2" fmla="*/ 2147483647 w 84"/>
                <a:gd name="T3" fmla="*/ 2147483647 h 132"/>
                <a:gd name="T4" fmla="*/ 2147483647 w 84"/>
                <a:gd name="T5" fmla="*/ 2147483647 h 132"/>
                <a:gd name="T6" fmla="*/ 2147483647 w 84"/>
                <a:gd name="T7" fmla="*/ 2147483647 h 132"/>
                <a:gd name="T8" fmla="*/ 2147483647 w 84"/>
                <a:gd name="T9" fmla="*/ 2147483647 h 132"/>
                <a:gd name="T10" fmla="*/ 2147483647 w 84"/>
                <a:gd name="T11" fmla="*/ 2147483647 h 132"/>
                <a:gd name="T12" fmla="*/ 2147483647 w 84"/>
                <a:gd name="T13" fmla="*/ 2147483647 h 132"/>
                <a:gd name="T14" fmla="*/ 2147483647 w 84"/>
                <a:gd name="T15" fmla="*/ 2147483647 h 132"/>
                <a:gd name="T16" fmla="*/ 2147483647 w 84"/>
                <a:gd name="T17" fmla="*/ 2147483647 h 132"/>
                <a:gd name="T18" fmla="*/ 2147483647 w 84"/>
                <a:gd name="T19" fmla="*/ 2147483647 h 132"/>
                <a:gd name="T20" fmla="*/ 2147483647 w 84"/>
                <a:gd name="T21" fmla="*/ 2147483647 h 132"/>
                <a:gd name="T22" fmla="*/ 2147483647 w 84"/>
                <a:gd name="T23" fmla="*/ 2147483647 h 132"/>
                <a:gd name="T24" fmla="*/ 2147483647 w 84"/>
                <a:gd name="T25" fmla="*/ 2147483647 h 132"/>
                <a:gd name="T26" fmla="*/ 2147483647 w 84"/>
                <a:gd name="T27" fmla="*/ 2147483647 h 132"/>
                <a:gd name="T28" fmla="*/ 2147483647 w 84"/>
                <a:gd name="T29" fmla="*/ 2147483647 h 132"/>
                <a:gd name="T30" fmla="*/ 2147483647 w 84"/>
                <a:gd name="T31" fmla="*/ 2147483647 h 132"/>
                <a:gd name="T32" fmla="*/ 2147483647 w 84"/>
                <a:gd name="T33" fmla="*/ 2147483647 h 132"/>
                <a:gd name="T34" fmla="*/ 2147483647 w 84"/>
                <a:gd name="T35" fmla="*/ 2147483647 h 132"/>
                <a:gd name="T36" fmla="*/ 2147483647 w 84"/>
                <a:gd name="T37" fmla="*/ 2147483647 h 132"/>
                <a:gd name="T38" fmla="*/ 2147483647 w 84"/>
                <a:gd name="T39" fmla="*/ 2147483647 h 132"/>
                <a:gd name="T40" fmla="*/ 2147483647 w 84"/>
                <a:gd name="T41" fmla="*/ 2147483647 h 132"/>
                <a:gd name="T42" fmla="*/ 2147483647 w 84"/>
                <a:gd name="T43" fmla="*/ 2147483647 h 132"/>
                <a:gd name="T44" fmla="*/ 2147483647 w 84"/>
                <a:gd name="T45" fmla="*/ 2147483647 h 132"/>
                <a:gd name="T46" fmla="*/ 2147483647 w 84"/>
                <a:gd name="T47" fmla="*/ 2147483647 h 132"/>
                <a:gd name="T48" fmla="*/ 2147483647 w 84"/>
                <a:gd name="T49" fmla="*/ 2147483647 h 132"/>
                <a:gd name="T50" fmla="*/ 2147483647 w 84"/>
                <a:gd name="T51" fmla="*/ 0 h 132"/>
                <a:gd name="T52" fmla="*/ 2147483647 w 84"/>
                <a:gd name="T53" fmla="*/ 0 h 132"/>
                <a:gd name="T54" fmla="*/ 2147483647 w 84"/>
                <a:gd name="T55" fmla="*/ 2147483647 h 132"/>
                <a:gd name="T56" fmla="*/ 2147483647 w 84"/>
                <a:gd name="T57" fmla="*/ 2147483647 h 132"/>
                <a:gd name="T58" fmla="*/ 2147483647 w 84"/>
                <a:gd name="T59" fmla="*/ 2147483647 h 132"/>
                <a:gd name="T60" fmla="*/ 2147483647 w 84"/>
                <a:gd name="T61" fmla="*/ 2147483647 h 132"/>
                <a:gd name="T62" fmla="*/ 2147483647 w 84"/>
                <a:gd name="T63" fmla="*/ 2147483647 h 132"/>
                <a:gd name="T64" fmla="*/ 2147483647 w 84"/>
                <a:gd name="T65" fmla="*/ 2147483647 h 132"/>
                <a:gd name="T66" fmla="*/ 2147483647 w 84"/>
                <a:gd name="T67" fmla="*/ 2147483647 h 132"/>
                <a:gd name="T68" fmla="*/ 2147483647 w 84"/>
                <a:gd name="T69" fmla="*/ 2147483647 h 132"/>
                <a:gd name="T70" fmla="*/ 2147483647 w 84"/>
                <a:gd name="T71" fmla="*/ 2147483647 h 132"/>
                <a:gd name="T72" fmla="*/ 2147483647 w 84"/>
                <a:gd name="T73" fmla="*/ 2147483647 h 132"/>
                <a:gd name="T74" fmla="*/ 2147483647 w 84"/>
                <a:gd name="T75" fmla="*/ 2147483647 h 132"/>
                <a:gd name="T76" fmla="*/ 2147483647 w 84"/>
                <a:gd name="T77" fmla="*/ 2147483647 h 132"/>
                <a:gd name="T78" fmla="*/ 2147483647 w 84"/>
                <a:gd name="T79" fmla="*/ 2147483647 h 132"/>
                <a:gd name="T80" fmla="*/ 2147483647 w 84"/>
                <a:gd name="T81" fmla="*/ 2147483647 h 132"/>
                <a:gd name="T82" fmla="*/ 2147483647 w 84"/>
                <a:gd name="T83" fmla="*/ 2147483647 h 132"/>
                <a:gd name="T84" fmla="*/ 2147483647 w 84"/>
                <a:gd name="T85" fmla="*/ 2147483647 h 132"/>
                <a:gd name="T86" fmla="*/ 0 w 84"/>
                <a:gd name="T87" fmla="*/ 2147483647 h 132"/>
                <a:gd name="T88" fmla="*/ 2147483647 w 84"/>
                <a:gd name="T89" fmla="*/ 2147483647 h 132"/>
                <a:gd name="T90" fmla="*/ 2147483647 w 84"/>
                <a:gd name="T91" fmla="*/ 2147483647 h 132"/>
                <a:gd name="T92" fmla="*/ 2147483647 w 84"/>
                <a:gd name="T93" fmla="*/ 2147483647 h 132"/>
                <a:gd name="T94" fmla="*/ 2147483647 w 84"/>
                <a:gd name="T95" fmla="*/ 2147483647 h 132"/>
                <a:gd name="T96" fmla="*/ 2147483647 w 84"/>
                <a:gd name="T97" fmla="*/ 2147483647 h 132"/>
                <a:gd name="T98" fmla="*/ 2147483647 w 84"/>
                <a:gd name="T99" fmla="*/ 2147483647 h 132"/>
                <a:gd name="T100" fmla="*/ 2147483647 w 84"/>
                <a:gd name="T101" fmla="*/ 0 h 1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4"/>
                <a:gd name="T154" fmla="*/ 0 h 132"/>
                <a:gd name="T155" fmla="*/ 84 w 84"/>
                <a:gd name="T156" fmla="*/ 132 h 13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4" h="132">
                  <a:moveTo>
                    <a:pt x="39" y="6"/>
                  </a:moveTo>
                  <a:lnTo>
                    <a:pt x="34" y="9"/>
                  </a:lnTo>
                  <a:lnTo>
                    <a:pt x="31" y="12"/>
                  </a:lnTo>
                  <a:lnTo>
                    <a:pt x="27" y="19"/>
                  </a:lnTo>
                  <a:lnTo>
                    <a:pt x="24" y="26"/>
                  </a:lnTo>
                  <a:lnTo>
                    <a:pt x="22" y="36"/>
                  </a:lnTo>
                  <a:lnTo>
                    <a:pt x="19" y="70"/>
                  </a:lnTo>
                  <a:lnTo>
                    <a:pt x="22" y="93"/>
                  </a:lnTo>
                  <a:lnTo>
                    <a:pt x="27" y="111"/>
                  </a:lnTo>
                  <a:lnTo>
                    <a:pt x="30" y="118"/>
                  </a:lnTo>
                  <a:lnTo>
                    <a:pt x="33" y="122"/>
                  </a:lnTo>
                  <a:lnTo>
                    <a:pt x="38" y="125"/>
                  </a:lnTo>
                  <a:lnTo>
                    <a:pt x="42" y="127"/>
                  </a:lnTo>
                  <a:lnTo>
                    <a:pt x="47" y="125"/>
                  </a:lnTo>
                  <a:lnTo>
                    <a:pt x="53" y="122"/>
                  </a:lnTo>
                  <a:lnTo>
                    <a:pt x="59" y="113"/>
                  </a:lnTo>
                  <a:lnTo>
                    <a:pt x="61" y="107"/>
                  </a:lnTo>
                  <a:lnTo>
                    <a:pt x="64" y="87"/>
                  </a:lnTo>
                  <a:lnTo>
                    <a:pt x="65" y="60"/>
                  </a:lnTo>
                  <a:lnTo>
                    <a:pt x="64" y="40"/>
                  </a:lnTo>
                  <a:lnTo>
                    <a:pt x="61" y="25"/>
                  </a:lnTo>
                  <a:lnTo>
                    <a:pt x="55" y="12"/>
                  </a:lnTo>
                  <a:lnTo>
                    <a:pt x="51" y="9"/>
                  </a:lnTo>
                  <a:lnTo>
                    <a:pt x="45" y="6"/>
                  </a:lnTo>
                  <a:lnTo>
                    <a:pt x="39" y="6"/>
                  </a:lnTo>
                  <a:close/>
                  <a:moveTo>
                    <a:pt x="36" y="0"/>
                  </a:moveTo>
                  <a:lnTo>
                    <a:pt x="42" y="0"/>
                  </a:lnTo>
                  <a:lnTo>
                    <a:pt x="56" y="3"/>
                  </a:lnTo>
                  <a:lnTo>
                    <a:pt x="68" y="16"/>
                  </a:lnTo>
                  <a:lnTo>
                    <a:pt x="78" y="28"/>
                  </a:lnTo>
                  <a:lnTo>
                    <a:pt x="82" y="45"/>
                  </a:lnTo>
                  <a:lnTo>
                    <a:pt x="84" y="65"/>
                  </a:lnTo>
                  <a:lnTo>
                    <a:pt x="82" y="85"/>
                  </a:lnTo>
                  <a:lnTo>
                    <a:pt x="78" y="102"/>
                  </a:lnTo>
                  <a:lnTo>
                    <a:pt x="73" y="111"/>
                  </a:lnTo>
                  <a:lnTo>
                    <a:pt x="67" y="119"/>
                  </a:lnTo>
                  <a:lnTo>
                    <a:pt x="61" y="125"/>
                  </a:lnTo>
                  <a:lnTo>
                    <a:pt x="48" y="132"/>
                  </a:lnTo>
                  <a:lnTo>
                    <a:pt x="42" y="132"/>
                  </a:lnTo>
                  <a:lnTo>
                    <a:pt x="30" y="130"/>
                  </a:lnTo>
                  <a:lnTo>
                    <a:pt x="21" y="122"/>
                  </a:lnTo>
                  <a:lnTo>
                    <a:pt x="11" y="110"/>
                  </a:lnTo>
                  <a:lnTo>
                    <a:pt x="3" y="90"/>
                  </a:lnTo>
                  <a:lnTo>
                    <a:pt x="0" y="67"/>
                  </a:lnTo>
                  <a:lnTo>
                    <a:pt x="3" y="46"/>
                  </a:lnTo>
                  <a:lnTo>
                    <a:pt x="8" y="29"/>
                  </a:lnTo>
                  <a:lnTo>
                    <a:pt x="11" y="22"/>
                  </a:lnTo>
                  <a:lnTo>
                    <a:pt x="16" y="16"/>
                  </a:lnTo>
                  <a:lnTo>
                    <a:pt x="25" y="6"/>
                  </a:lnTo>
                  <a:lnTo>
                    <a:pt x="31" y="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68" name="Freeform 274"/>
            <p:cNvSpPr>
              <a:spLocks/>
            </p:cNvSpPr>
            <p:nvPr/>
          </p:nvSpPr>
          <p:spPr bwMode="auto">
            <a:xfrm>
              <a:off x="4373563" y="5947829"/>
              <a:ext cx="17462" cy="17463"/>
            </a:xfrm>
            <a:custGeom>
              <a:avLst/>
              <a:gdLst>
                <a:gd name="T0" fmla="*/ 2147483647 w 22"/>
                <a:gd name="T1" fmla="*/ 0 h 22"/>
                <a:gd name="T2" fmla="*/ 2147483647 w 22"/>
                <a:gd name="T3" fmla="*/ 2147483647 h 22"/>
                <a:gd name="T4" fmla="*/ 2147483647 w 22"/>
                <a:gd name="T5" fmla="*/ 2147483647 h 22"/>
                <a:gd name="T6" fmla="*/ 2147483647 w 22"/>
                <a:gd name="T7" fmla="*/ 2147483647 h 22"/>
                <a:gd name="T8" fmla="*/ 2147483647 w 22"/>
                <a:gd name="T9" fmla="*/ 2147483647 h 22"/>
                <a:gd name="T10" fmla="*/ 2147483647 w 22"/>
                <a:gd name="T11" fmla="*/ 2147483647 h 22"/>
                <a:gd name="T12" fmla="*/ 2147483647 w 22"/>
                <a:gd name="T13" fmla="*/ 2147483647 h 22"/>
                <a:gd name="T14" fmla="*/ 2147483647 w 22"/>
                <a:gd name="T15" fmla="*/ 2147483647 h 22"/>
                <a:gd name="T16" fmla="*/ 2147483647 w 22"/>
                <a:gd name="T17" fmla="*/ 2147483647 h 22"/>
                <a:gd name="T18" fmla="*/ 2147483647 w 22"/>
                <a:gd name="T19" fmla="*/ 2147483647 h 22"/>
                <a:gd name="T20" fmla="*/ 2147483647 w 22"/>
                <a:gd name="T21" fmla="*/ 2147483647 h 22"/>
                <a:gd name="T22" fmla="*/ 2147483647 w 22"/>
                <a:gd name="T23" fmla="*/ 2147483647 h 22"/>
                <a:gd name="T24" fmla="*/ 0 w 22"/>
                <a:gd name="T25" fmla="*/ 2147483647 h 22"/>
                <a:gd name="T26" fmla="*/ 2147483647 w 22"/>
                <a:gd name="T27" fmla="*/ 2147483647 h 22"/>
                <a:gd name="T28" fmla="*/ 2147483647 w 22"/>
                <a:gd name="T29" fmla="*/ 2147483647 h 22"/>
                <a:gd name="T30" fmla="*/ 2147483647 w 22"/>
                <a:gd name="T31" fmla="*/ 2147483647 h 22"/>
                <a:gd name="T32" fmla="*/ 2147483647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1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0" y="7"/>
                  </a:lnTo>
                  <a:lnTo>
                    <a:pt x="22" y="11"/>
                  </a:lnTo>
                  <a:lnTo>
                    <a:pt x="20" y="16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3" y="19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2" y="7"/>
                  </a:lnTo>
                  <a:lnTo>
                    <a:pt x="3" y="4"/>
                  </a:lnTo>
                  <a:lnTo>
                    <a:pt x="6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269" name="Freeform 275"/>
            <p:cNvSpPr>
              <a:spLocks/>
            </p:cNvSpPr>
            <p:nvPr/>
          </p:nvSpPr>
          <p:spPr bwMode="auto">
            <a:xfrm>
              <a:off x="4408488" y="5860517"/>
              <a:ext cx="58737" cy="103187"/>
            </a:xfrm>
            <a:custGeom>
              <a:avLst/>
              <a:gdLst>
                <a:gd name="T0" fmla="*/ 2147483647 w 75"/>
                <a:gd name="T1" fmla="*/ 0 h 130"/>
                <a:gd name="T2" fmla="*/ 2147483647 w 75"/>
                <a:gd name="T3" fmla="*/ 0 h 130"/>
                <a:gd name="T4" fmla="*/ 2147483647 w 75"/>
                <a:gd name="T5" fmla="*/ 2147483647 h 130"/>
                <a:gd name="T6" fmla="*/ 2147483647 w 75"/>
                <a:gd name="T7" fmla="*/ 2147483647 h 130"/>
                <a:gd name="T8" fmla="*/ 2147483647 w 75"/>
                <a:gd name="T9" fmla="*/ 2147483647 h 130"/>
                <a:gd name="T10" fmla="*/ 2147483647 w 75"/>
                <a:gd name="T11" fmla="*/ 2147483647 h 130"/>
                <a:gd name="T12" fmla="*/ 2147483647 w 75"/>
                <a:gd name="T13" fmla="*/ 2147483647 h 130"/>
                <a:gd name="T14" fmla="*/ 2147483647 w 75"/>
                <a:gd name="T15" fmla="*/ 2147483647 h 130"/>
                <a:gd name="T16" fmla="*/ 2147483647 w 75"/>
                <a:gd name="T17" fmla="*/ 2147483647 h 130"/>
                <a:gd name="T18" fmla="*/ 2147483647 w 75"/>
                <a:gd name="T19" fmla="*/ 2147483647 h 130"/>
                <a:gd name="T20" fmla="*/ 2147483647 w 75"/>
                <a:gd name="T21" fmla="*/ 2147483647 h 130"/>
                <a:gd name="T22" fmla="*/ 2147483647 w 75"/>
                <a:gd name="T23" fmla="*/ 2147483647 h 130"/>
                <a:gd name="T24" fmla="*/ 2147483647 w 75"/>
                <a:gd name="T25" fmla="*/ 2147483647 h 130"/>
                <a:gd name="T26" fmla="*/ 2147483647 w 75"/>
                <a:gd name="T27" fmla="*/ 2147483647 h 130"/>
                <a:gd name="T28" fmla="*/ 2147483647 w 75"/>
                <a:gd name="T29" fmla="*/ 2147483647 h 130"/>
                <a:gd name="T30" fmla="*/ 2147483647 w 75"/>
                <a:gd name="T31" fmla="*/ 2147483647 h 130"/>
                <a:gd name="T32" fmla="*/ 2147483647 w 75"/>
                <a:gd name="T33" fmla="*/ 2147483647 h 130"/>
                <a:gd name="T34" fmla="*/ 2147483647 w 75"/>
                <a:gd name="T35" fmla="*/ 2147483647 h 130"/>
                <a:gd name="T36" fmla="*/ 2147483647 w 75"/>
                <a:gd name="T37" fmla="*/ 2147483647 h 130"/>
                <a:gd name="T38" fmla="*/ 2147483647 w 75"/>
                <a:gd name="T39" fmla="*/ 2147483647 h 130"/>
                <a:gd name="T40" fmla="*/ 2147483647 w 75"/>
                <a:gd name="T41" fmla="*/ 2147483647 h 130"/>
                <a:gd name="T42" fmla="*/ 0 w 75"/>
                <a:gd name="T43" fmla="*/ 2147483647 h 130"/>
                <a:gd name="T44" fmla="*/ 2147483647 w 75"/>
                <a:gd name="T45" fmla="*/ 2147483647 h 130"/>
                <a:gd name="T46" fmla="*/ 2147483647 w 75"/>
                <a:gd name="T47" fmla="*/ 2147483647 h 130"/>
                <a:gd name="T48" fmla="*/ 2147483647 w 75"/>
                <a:gd name="T49" fmla="*/ 2147483647 h 130"/>
                <a:gd name="T50" fmla="*/ 2147483647 w 75"/>
                <a:gd name="T51" fmla="*/ 2147483647 h 130"/>
                <a:gd name="T52" fmla="*/ 2147483647 w 75"/>
                <a:gd name="T53" fmla="*/ 2147483647 h 130"/>
                <a:gd name="T54" fmla="*/ 2147483647 w 75"/>
                <a:gd name="T55" fmla="*/ 2147483647 h 130"/>
                <a:gd name="T56" fmla="*/ 2147483647 w 75"/>
                <a:gd name="T57" fmla="*/ 2147483647 h 130"/>
                <a:gd name="T58" fmla="*/ 2147483647 w 75"/>
                <a:gd name="T59" fmla="*/ 2147483647 h 130"/>
                <a:gd name="T60" fmla="*/ 2147483647 w 75"/>
                <a:gd name="T61" fmla="*/ 2147483647 h 130"/>
                <a:gd name="T62" fmla="*/ 2147483647 w 75"/>
                <a:gd name="T63" fmla="*/ 2147483647 h 130"/>
                <a:gd name="T64" fmla="*/ 2147483647 w 75"/>
                <a:gd name="T65" fmla="*/ 2147483647 h 130"/>
                <a:gd name="T66" fmla="*/ 2147483647 w 75"/>
                <a:gd name="T67" fmla="*/ 2147483647 h 130"/>
                <a:gd name="T68" fmla="*/ 2147483647 w 75"/>
                <a:gd name="T69" fmla="*/ 2147483647 h 130"/>
                <a:gd name="T70" fmla="*/ 2147483647 w 75"/>
                <a:gd name="T71" fmla="*/ 2147483647 h 130"/>
                <a:gd name="T72" fmla="*/ 2147483647 w 75"/>
                <a:gd name="T73" fmla="*/ 2147483647 h 130"/>
                <a:gd name="T74" fmla="*/ 2147483647 w 75"/>
                <a:gd name="T75" fmla="*/ 2147483647 h 130"/>
                <a:gd name="T76" fmla="*/ 2147483647 w 75"/>
                <a:gd name="T77" fmla="*/ 2147483647 h 130"/>
                <a:gd name="T78" fmla="*/ 2147483647 w 75"/>
                <a:gd name="T79" fmla="*/ 2147483647 h 130"/>
                <a:gd name="T80" fmla="*/ 2147483647 w 75"/>
                <a:gd name="T81" fmla="*/ 2147483647 h 130"/>
                <a:gd name="T82" fmla="*/ 2147483647 w 75"/>
                <a:gd name="T83" fmla="*/ 2147483647 h 130"/>
                <a:gd name="T84" fmla="*/ 2147483647 w 75"/>
                <a:gd name="T85" fmla="*/ 2147483647 h 130"/>
                <a:gd name="T86" fmla="*/ 2147483647 w 75"/>
                <a:gd name="T87" fmla="*/ 0 h 13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5"/>
                <a:gd name="T133" fmla="*/ 0 h 130"/>
                <a:gd name="T134" fmla="*/ 75 w 75"/>
                <a:gd name="T135" fmla="*/ 130 h 13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5" h="130">
                  <a:moveTo>
                    <a:pt x="30" y="0"/>
                  </a:moveTo>
                  <a:lnTo>
                    <a:pt x="75" y="0"/>
                  </a:lnTo>
                  <a:lnTo>
                    <a:pt x="68" y="17"/>
                  </a:lnTo>
                  <a:lnTo>
                    <a:pt x="30" y="17"/>
                  </a:lnTo>
                  <a:lnTo>
                    <a:pt x="20" y="34"/>
                  </a:lnTo>
                  <a:lnTo>
                    <a:pt x="44" y="40"/>
                  </a:lnTo>
                  <a:lnTo>
                    <a:pt x="61" y="52"/>
                  </a:lnTo>
                  <a:lnTo>
                    <a:pt x="70" y="66"/>
                  </a:lnTo>
                  <a:lnTo>
                    <a:pt x="73" y="82"/>
                  </a:lnTo>
                  <a:lnTo>
                    <a:pt x="73" y="88"/>
                  </a:lnTo>
                  <a:lnTo>
                    <a:pt x="71" y="94"/>
                  </a:lnTo>
                  <a:lnTo>
                    <a:pt x="68" y="100"/>
                  </a:lnTo>
                  <a:lnTo>
                    <a:pt x="65" y="108"/>
                  </a:lnTo>
                  <a:lnTo>
                    <a:pt x="59" y="116"/>
                  </a:lnTo>
                  <a:lnTo>
                    <a:pt x="53" y="120"/>
                  </a:lnTo>
                  <a:lnTo>
                    <a:pt x="45" y="125"/>
                  </a:lnTo>
                  <a:lnTo>
                    <a:pt x="37" y="128"/>
                  </a:lnTo>
                  <a:lnTo>
                    <a:pt x="31" y="130"/>
                  </a:lnTo>
                  <a:lnTo>
                    <a:pt x="16" y="130"/>
                  </a:lnTo>
                  <a:lnTo>
                    <a:pt x="7" y="126"/>
                  </a:lnTo>
                  <a:lnTo>
                    <a:pt x="3" y="123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3" y="113"/>
                  </a:lnTo>
                  <a:lnTo>
                    <a:pt x="5" y="111"/>
                  </a:lnTo>
                  <a:lnTo>
                    <a:pt x="11" y="111"/>
                  </a:lnTo>
                  <a:lnTo>
                    <a:pt x="13" y="113"/>
                  </a:lnTo>
                  <a:lnTo>
                    <a:pt x="16" y="113"/>
                  </a:lnTo>
                  <a:lnTo>
                    <a:pt x="19" y="116"/>
                  </a:lnTo>
                  <a:lnTo>
                    <a:pt x="24" y="119"/>
                  </a:lnTo>
                  <a:lnTo>
                    <a:pt x="28" y="120"/>
                  </a:lnTo>
                  <a:lnTo>
                    <a:pt x="41" y="120"/>
                  </a:lnTo>
                  <a:lnTo>
                    <a:pt x="47" y="117"/>
                  </a:lnTo>
                  <a:lnTo>
                    <a:pt x="53" y="113"/>
                  </a:lnTo>
                  <a:lnTo>
                    <a:pt x="58" y="106"/>
                  </a:lnTo>
                  <a:lnTo>
                    <a:pt x="61" y="100"/>
                  </a:lnTo>
                  <a:lnTo>
                    <a:pt x="61" y="85"/>
                  </a:lnTo>
                  <a:lnTo>
                    <a:pt x="58" y="77"/>
                  </a:lnTo>
                  <a:lnTo>
                    <a:pt x="48" y="65"/>
                  </a:lnTo>
                  <a:lnTo>
                    <a:pt x="41" y="58"/>
                  </a:lnTo>
                  <a:lnTo>
                    <a:pt x="33" y="55"/>
                  </a:lnTo>
                  <a:lnTo>
                    <a:pt x="20" y="51"/>
                  </a:lnTo>
                  <a:lnTo>
                    <a:pt x="5" y="4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16" name="Line 324"/>
            <p:cNvSpPr>
              <a:spLocks noChangeShapeType="1"/>
            </p:cNvSpPr>
            <p:nvPr/>
          </p:nvSpPr>
          <p:spPr bwMode="auto">
            <a:xfrm flipH="1" flipV="1">
              <a:off x="1047750" y="5811304"/>
              <a:ext cx="1588" cy="47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17" name="Line 325"/>
            <p:cNvSpPr>
              <a:spLocks noChangeShapeType="1"/>
            </p:cNvSpPr>
            <p:nvPr/>
          </p:nvSpPr>
          <p:spPr bwMode="auto">
            <a:xfrm flipH="1" flipV="1">
              <a:off x="1046163" y="5806542"/>
              <a:ext cx="1587" cy="47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18" name="Line 326"/>
            <p:cNvSpPr>
              <a:spLocks noChangeShapeType="1"/>
            </p:cNvSpPr>
            <p:nvPr/>
          </p:nvSpPr>
          <p:spPr bwMode="auto">
            <a:xfrm flipH="1" flipV="1">
              <a:off x="1044575" y="5803367"/>
              <a:ext cx="1588" cy="3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19" name="Line 327"/>
            <p:cNvSpPr>
              <a:spLocks noChangeShapeType="1"/>
            </p:cNvSpPr>
            <p:nvPr/>
          </p:nvSpPr>
          <p:spPr bwMode="auto">
            <a:xfrm flipH="1" flipV="1">
              <a:off x="1039813" y="5800192"/>
              <a:ext cx="4762" cy="3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20" name="Line 328"/>
            <p:cNvSpPr>
              <a:spLocks noChangeShapeType="1"/>
            </p:cNvSpPr>
            <p:nvPr/>
          </p:nvSpPr>
          <p:spPr bwMode="auto">
            <a:xfrm flipH="1" flipV="1">
              <a:off x="1036638" y="5800192"/>
              <a:ext cx="317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21" name="Line 329"/>
            <p:cNvSpPr>
              <a:spLocks noChangeShapeType="1"/>
            </p:cNvSpPr>
            <p:nvPr/>
          </p:nvSpPr>
          <p:spPr bwMode="auto">
            <a:xfrm flipH="1">
              <a:off x="1033463" y="5800192"/>
              <a:ext cx="317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22" name="Line 330"/>
            <p:cNvSpPr>
              <a:spLocks noChangeShapeType="1"/>
            </p:cNvSpPr>
            <p:nvPr/>
          </p:nvSpPr>
          <p:spPr bwMode="auto">
            <a:xfrm flipH="1">
              <a:off x="1028700" y="5800192"/>
              <a:ext cx="4763" cy="3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23" name="Line 331"/>
            <p:cNvSpPr>
              <a:spLocks noChangeShapeType="1"/>
            </p:cNvSpPr>
            <p:nvPr/>
          </p:nvSpPr>
          <p:spPr bwMode="auto">
            <a:xfrm flipH="1">
              <a:off x="1025525" y="5803367"/>
              <a:ext cx="3175" cy="3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24" name="Line 332"/>
            <p:cNvSpPr>
              <a:spLocks noChangeShapeType="1"/>
            </p:cNvSpPr>
            <p:nvPr/>
          </p:nvSpPr>
          <p:spPr bwMode="auto">
            <a:xfrm flipH="1">
              <a:off x="1023938" y="5806542"/>
              <a:ext cx="1587" cy="47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25" name="Line 333"/>
            <p:cNvSpPr>
              <a:spLocks noChangeShapeType="1"/>
            </p:cNvSpPr>
            <p:nvPr/>
          </p:nvSpPr>
          <p:spPr bwMode="auto">
            <a:xfrm flipH="1">
              <a:off x="1023938" y="5811304"/>
              <a:ext cx="1587" cy="47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26" name="Line 334"/>
            <p:cNvSpPr>
              <a:spLocks noChangeShapeType="1"/>
            </p:cNvSpPr>
            <p:nvPr/>
          </p:nvSpPr>
          <p:spPr bwMode="auto">
            <a:xfrm>
              <a:off x="1023938" y="5816067"/>
              <a:ext cx="1587" cy="63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27" name="Line 335"/>
            <p:cNvSpPr>
              <a:spLocks noChangeShapeType="1"/>
            </p:cNvSpPr>
            <p:nvPr/>
          </p:nvSpPr>
          <p:spPr bwMode="auto">
            <a:xfrm>
              <a:off x="1023938" y="5822417"/>
              <a:ext cx="1587" cy="47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28" name="Line 336"/>
            <p:cNvSpPr>
              <a:spLocks noChangeShapeType="1"/>
            </p:cNvSpPr>
            <p:nvPr/>
          </p:nvSpPr>
          <p:spPr bwMode="auto">
            <a:xfrm>
              <a:off x="1025525" y="5827179"/>
              <a:ext cx="3175" cy="47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29" name="Line 337"/>
            <p:cNvSpPr>
              <a:spLocks noChangeShapeType="1"/>
            </p:cNvSpPr>
            <p:nvPr/>
          </p:nvSpPr>
          <p:spPr bwMode="auto">
            <a:xfrm>
              <a:off x="1028700" y="5831942"/>
              <a:ext cx="4763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30" name="Line 338"/>
            <p:cNvSpPr>
              <a:spLocks noChangeShapeType="1"/>
            </p:cNvSpPr>
            <p:nvPr/>
          </p:nvSpPr>
          <p:spPr bwMode="auto">
            <a:xfrm>
              <a:off x="1033463" y="5833529"/>
              <a:ext cx="3175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31" name="Line 339"/>
            <p:cNvSpPr>
              <a:spLocks noChangeShapeType="1"/>
            </p:cNvSpPr>
            <p:nvPr/>
          </p:nvSpPr>
          <p:spPr bwMode="auto">
            <a:xfrm flipV="1">
              <a:off x="1036638" y="5833529"/>
              <a:ext cx="3175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32" name="Line 340"/>
            <p:cNvSpPr>
              <a:spLocks noChangeShapeType="1"/>
            </p:cNvSpPr>
            <p:nvPr/>
          </p:nvSpPr>
          <p:spPr bwMode="auto">
            <a:xfrm flipV="1">
              <a:off x="1039813" y="5831942"/>
              <a:ext cx="4762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33" name="Line 341"/>
            <p:cNvSpPr>
              <a:spLocks noChangeShapeType="1"/>
            </p:cNvSpPr>
            <p:nvPr/>
          </p:nvSpPr>
          <p:spPr bwMode="auto">
            <a:xfrm flipV="1">
              <a:off x="1044575" y="5827179"/>
              <a:ext cx="1588" cy="47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34" name="Line 342"/>
            <p:cNvSpPr>
              <a:spLocks noChangeShapeType="1"/>
            </p:cNvSpPr>
            <p:nvPr/>
          </p:nvSpPr>
          <p:spPr bwMode="auto">
            <a:xfrm flipV="1">
              <a:off x="1046163" y="5822417"/>
              <a:ext cx="1587" cy="47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35" name="Line 343"/>
            <p:cNvSpPr>
              <a:spLocks noChangeShapeType="1"/>
            </p:cNvSpPr>
            <p:nvPr/>
          </p:nvSpPr>
          <p:spPr bwMode="auto">
            <a:xfrm flipV="1">
              <a:off x="1047750" y="5816067"/>
              <a:ext cx="1588" cy="63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336" name="TextBox 375"/>
            <p:cNvSpPr txBox="1">
              <a:spLocks noChangeArrowheads="1"/>
            </p:cNvSpPr>
            <p:nvPr/>
          </p:nvSpPr>
          <p:spPr bwMode="auto">
            <a:xfrm>
              <a:off x="1033725" y="5247742"/>
              <a:ext cx="397866" cy="27699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BE" sz="1200" b="1" dirty="0">
                  <a:latin typeface="+mn-lt"/>
                </a:rPr>
                <a:t>A</a:t>
              </a:r>
              <a:r>
                <a:rPr kumimoji="0" lang="nl-BE" sz="12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</a:rPr>
                <a:t>ir</a:t>
              </a:r>
              <a:endParaRPr kumimoji="0" lang="nl-B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338" name="TextBox 375"/>
            <p:cNvSpPr txBox="1">
              <a:spLocks noChangeArrowheads="1"/>
            </p:cNvSpPr>
            <p:nvPr/>
          </p:nvSpPr>
          <p:spPr bwMode="auto">
            <a:xfrm>
              <a:off x="2334847" y="4650068"/>
              <a:ext cx="605359" cy="27699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BE" sz="1200" b="1" dirty="0" smtClean="0">
                  <a:latin typeface="+mn-lt"/>
                </a:rPr>
                <a:t>Water</a:t>
              </a:r>
              <a:endParaRPr kumimoji="0" lang="nl-B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339" name="TextBox 375"/>
            <p:cNvSpPr txBox="1">
              <a:spLocks noChangeArrowheads="1"/>
            </p:cNvSpPr>
            <p:nvPr/>
          </p:nvSpPr>
          <p:spPr bwMode="auto">
            <a:xfrm>
              <a:off x="3929521" y="3778403"/>
              <a:ext cx="569387" cy="27699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BE" sz="1200" b="1" dirty="0" smtClean="0">
                  <a:latin typeface="+mn-lt"/>
                </a:rPr>
                <a:t>Bone</a:t>
              </a:r>
              <a:endParaRPr kumimoji="0" lang="nl-B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340" name="TextBox 375"/>
            <p:cNvSpPr txBox="1">
              <a:spLocks noChangeArrowheads="1"/>
            </p:cNvSpPr>
            <p:nvPr/>
          </p:nvSpPr>
          <p:spPr bwMode="auto">
            <a:xfrm>
              <a:off x="1890713" y="6048655"/>
              <a:ext cx="1741887" cy="27699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BE" sz="1200" b="1" dirty="0" smtClean="0">
                  <a:latin typeface="+mn-lt"/>
                </a:rPr>
                <a:t>CT Attenuation (cm</a:t>
              </a:r>
              <a:r>
                <a:rPr lang="nl-BE" sz="1200" b="1" baseline="30000" dirty="0" smtClean="0">
                  <a:latin typeface="+mn-lt"/>
                </a:rPr>
                <a:t>-1</a:t>
              </a:r>
              <a:r>
                <a:rPr lang="nl-BE" sz="1200" b="1" dirty="0" smtClean="0">
                  <a:latin typeface="+mn-lt"/>
                </a:rPr>
                <a:t>)</a:t>
              </a:r>
              <a:endParaRPr kumimoji="0" lang="nl-B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341" name="TextBox 375"/>
            <p:cNvSpPr txBox="1">
              <a:spLocks noChangeArrowheads="1"/>
            </p:cNvSpPr>
            <p:nvPr/>
          </p:nvSpPr>
          <p:spPr bwMode="auto">
            <a:xfrm rot="16200000">
              <a:off x="-435632" y="4605075"/>
              <a:ext cx="1836465" cy="27699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BE" sz="1200" b="1" dirty="0" smtClean="0">
                  <a:latin typeface="+mn-lt"/>
                </a:rPr>
                <a:t>PET Attenuation (cm</a:t>
              </a:r>
              <a:r>
                <a:rPr lang="nl-BE" sz="1200" b="1" baseline="30000" dirty="0" smtClean="0">
                  <a:latin typeface="+mn-lt"/>
                </a:rPr>
                <a:t>-1</a:t>
              </a:r>
              <a:r>
                <a:rPr lang="nl-BE" sz="1200" b="1" dirty="0" smtClean="0">
                  <a:latin typeface="+mn-lt"/>
                </a:rPr>
                <a:t>)</a:t>
              </a:r>
              <a:endParaRPr kumimoji="0" lang="nl-B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endParaRPr>
            </a:p>
          </p:txBody>
        </p:sp>
      </p:grpSp>
      <p:pic>
        <p:nvPicPr>
          <p:cNvPr id="296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861" y="4839273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067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Attenuation Effect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330" y="1232512"/>
            <a:ext cx="8782670" cy="543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116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Approach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392245" y="1238539"/>
            <a:ext cx="8553450" cy="503006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Denote	Λ: Image to Be Estimated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		Q: Data Actually Measured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Bayes’ Rule: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Find the Maximum a-posteriori Probability (MAP)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If p(Λ) Constant (p(Q) Constant Anyway)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Then, the MAP Estimation Problem Becomes the Maximum Likelihood  (ML) Estimation Problem</a:t>
            </a:r>
          </a:p>
          <a:p>
            <a:pPr lvl="1">
              <a:lnSpc>
                <a:spcPct val="140000"/>
              </a:lnSpc>
              <a:buFont typeface="Arial" charset="0"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>
              <a:lnSpc>
                <a:spcPct val="140000"/>
              </a:lnSpc>
              <a:buFont typeface="Arial" charset="0"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Font typeface="Symbol" charset="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9445538"/>
              </p:ext>
            </p:extLst>
          </p:nvPr>
        </p:nvGraphicFramePr>
        <p:xfrm>
          <a:off x="2804939" y="2500423"/>
          <a:ext cx="2357438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8" name="Equation" r:id="rId3" imgW="1536480" imgH="419040" progId="Equation.DSMT4">
                  <p:embed/>
                </p:oleObj>
              </mc:Choice>
              <mc:Fallback>
                <p:oleObj name="Equation" r:id="rId3" imgW="1536480" imgH="419040" progId="Equation.DSMT4">
                  <p:embed/>
                  <p:pic>
                    <p:nvPicPr>
                      <p:cNvPr id="5222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4939" y="2500423"/>
                        <a:ext cx="2357438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707961"/>
              </p:ext>
            </p:extLst>
          </p:nvPr>
        </p:nvGraphicFramePr>
        <p:xfrm>
          <a:off x="2803657" y="3802243"/>
          <a:ext cx="1785937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9" name="Equation" r:id="rId5" imgW="1002960" imgH="279360" progId="Equation.DSMT4">
                  <p:embed/>
                </p:oleObj>
              </mc:Choice>
              <mc:Fallback>
                <p:oleObj name="Equation" r:id="rId5" imgW="1002960" imgH="279360" progId="Equation.DSMT4">
                  <p:embed/>
                  <p:pic>
                    <p:nvPicPr>
                      <p:cNvPr id="522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3657" y="3802243"/>
                        <a:ext cx="1785937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094212"/>
              </p:ext>
            </p:extLst>
          </p:nvPr>
        </p:nvGraphicFramePr>
        <p:xfrm>
          <a:off x="2803657" y="4818438"/>
          <a:ext cx="3730625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0" name="Equation" r:id="rId7" imgW="2095200" imgH="279360" progId="Equation.DSMT4">
                  <p:embed/>
                </p:oleObj>
              </mc:Choice>
              <mc:Fallback>
                <p:oleObj name="Equation" r:id="rId7" imgW="2095200" imgH="279360" progId="Equation.DSMT4">
                  <p:embed/>
                  <p:pic>
                    <p:nvPicPr>
                      <p:cNvPr id="5223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3657" y="4818438"/>
                        <a:ext cx="3730625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000" y="670396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920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Phantom Reconstruction</a:t>
            </a:r>
            <a:endParaRPr lang="en-US" dirty="0"/>
          </a:p>
        </p:txBody>
      </p:sp>
      <p:pic>
        <p:nvPicPr>
          <p:cNvPr id="4" name="Picture 2" descr="demo_re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14" y="2248670"/>
            <a:ext cx="2571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WME_demo_fbp.wmv" descr="/Users/Paul/Documents/My_documents/WORK/BookMedicalImaging_2007/Slides lessen/2009/Nuclear Medicine/WME_demo_fbp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076" y="2248670"/>
            <a:ext cx="2571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WME_demo_mltr.wmv" descr="/Users/Paul/Documents/My_documents/WORK/BookMedicalImaging_2007/Slides lessen/2009/Nuclear Medicine/WME_demo_mltr.wmv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39" y="2248670"/>
            <a:ext cx="2571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319751" y="4891857"/>
            <a:ext cx="615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2"/>
                </a:solidFill>
                <a:latin typeface="Verdana" charset="0"/>
              </a:rPr>
              <a:t>FBP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050126" y="4891857"/>
            <a:ext cx="2876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2"/>
                </a:solidFill>
                <a:latin typeface="Verdana" charset="0"/>
              </a:rPr>
              <a:t>iterative reconstruction</a:t>
            </a:r>
          </a:p>
        </p:txBody>
      </p:sp>
      <p:pic>
        <p:nvPicPr>
          <p:cNvPr id="9" name="Picture 94" descr="http://www.people.vcu.edu/~mhcrosthwait/clrs322/images/iterativevsfbp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81" y="2138105"/>
            <a:ext cx="6147792" cy="314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2146420"/>
            <a:ext cx="2628481" cy="312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>
                <p:cTn id="1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utoUpdateAnimBg="0"/>
      <p:bldP spid="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Reconstruction</a:t>
            </a:r>
            <a:endParaRPr lang="en-US" dirty="0"/>
          </a:p>
        </p:txBody>
      </p:sp>
      <p:pic>
        <p:nvPicPr>
          <p:cNvPr id="4" name="Picture 2" descr="fig_jnfbpml"/>
          <p:cNvPicPr>
            <a:picLocks noChangeAspect="1" noChangeArrowheads="1"/>
          </p:cNvPicPr>
          <p:nvPr/>
        </p:nvPicPr>
        <p:blipFill>
          <a:blip r:embed="rId4" cstate="email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3" y="1482401"/>
            <a:ext cx="6059487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03408" y="2901923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  <a:latin typeface="+mn-lt"/>
              </a:rPr>
              <a:t>FBP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03408" y="4935213"/>
            <a:ext cx="29154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FF0000"/>
                </a:solidFill>
                <a:latin typeface="+mn-lt"/>
              </a:rPr>
              <a:t>ML Iterative Recon</a:t>
            </a:r>
            <a:endParaRPr lang="en-US" b="1" dirty="0">
              <a:solidFill>
                <a:srgbClr val="FF0000"/>
              </a:solidFill>
              <a:latin typeface="+mn-lt"/>
            </a:endParaRP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+mn-lt"/>
              </a:rPr>
              <a:t>(34 iterations)</a:t>
            </a:r>
          </a:p>
        </p:txBody>
      </p:sp>
      <p:pic>
        <p:nvPicPr>
          <p:cNvPr id="7" name="WME_wb.wmv" descr="/Users/Paul/Documents/My_documents/WORK/BookMedicalImaging_2007/Slides lessen/2009/Nuclear Medicine/WME_wb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5894" y="1482401"/>
            <a:ext cx="2595706" cy="4381500"/>
          </a:xfrm>
          <a:noFill/>
        </p:spPr>
      </p:pic>
    </p:spTree>
    <p:extLst>
      <p:ext uri="{BB962C8B-B14F-4D97-AF65-F5344CB8AC3E}">
        <p14:creationId xmlns:p14="http://schemas.microsoft.com/office/powerpoint/2010/main" val="289449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PET-CT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46" y="956276"/>
            <a:ext cx="5692507" cy="1344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413" y="2399090"/>
            <a:ext cx="4967172" cy="432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0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PET-MRI</a:t>
            </a:r>
            <a:endParaRPr lang="en-US" dirty="0"/>
          </a:p>
        </p:txBody>
      </p:sp>
      <p:pic>
        <p:nvPicPr>
          <p:cNvPr id="4" name="Picture 2" descr="PET-M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7" y="1078735"/>
            <a:ext cx="8110251" cy="556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545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 &amp; PET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5893" y="990600"/>
            <a:ext cx="5686172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Statistical Distributions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Data Modeling</a:t>
            </a:r>
            <a:endParaRPr lang="en-US" sz="2800" b="1" dirty="0"/>
          </a:p>
          <a:p>
            <a:r>
              <a:rPr lang="en-US" sz="2800" b="1" dirty="0"/>
              <a:t>	</a:t>
            </a:r>
            <a:r>
              <a:rPr lang="en-US" sz="2800" dirty="0" smtClean="0"/>
              <a:t>Single Emission</a:t>
            </a:r>
            <a:endParaRPr lang="en-US" sz="2800" dirty="0"/>
          </a:p>
          <a:p>
            <a:r>
              <a:rPr lang="en-US" sz="2800" b="1" dirty="0"/>
              <a:t>	</a:t>
            </a:r>
            <a:r>
              <a:rPr lang="en-US" sz="2800" dirty="0" smtClean="0"/>
              <a:t>Paired Emission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Reconstruction Methods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Attenuation Compensation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Deterministic Reconstruction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Statistical</a:t>
            </a:r>
            <a:r>
              <a:rPr lang="en-US" sz="2800" b="1" dirty="0" smtClean="0"/>
              <a:t> </a:t>
            </a:r>
            <a:r>
              <a:rPr lang="en-US" sz="2800" dirty="0" smtClean="0"/>
              <a:t>Reconstruction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SPECT &amp; PET Scanners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Architectures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	Scatter Correction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Fully3D</a:t>
            </a:r>
          </a:p>
          <a:p>
            <a:r>
              <a:rPr lang="en-US" sz="2800" b="1" dirty="0" smtClean="0"/>
              <a:t>	</a:t>
            </a:r>
            <a:r>
              <a:rPr lang="en-US" sz="2800" dirty="0" smtClean="0"/>
              <a:t>Conference &amp; Community</a:t>
            </a:r>
          </a:p>
        </p:txBody>
      </p:sp>
    </p:spTree>
    <p:extLst>
      <p:ext uri="{BB962C8B-B14F-4D97-AF65-F5344CB8AC3E}">
        <p14:creationId xmlns:p14="http://schemas.microsoft.com/office/powerpoint/2010/main" val="1274911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 Scanner</a:t>
            </a:r>
            <a:endParaRPr lang="en-US" dirty="0"/>
          </a:p>
        </p:txBody>
      </p:sp>
      <p:pic>
        <p:nvPicPr>
          <p:cNvPr id="22530" name="Picture 2" descr="http://srms.ac.in/fimc/wp-content/uploads/2015/07/spect_i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8011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075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3.gehealthcare.com.au/~/media/images/product/product-categories/nuclear-medicine/spect-ct%20scanners/discovery_nm_ct670_pos1.jpg?h=559&amp;la=en-AU&amp;mw=994&amp;w=9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67" y="2350623"/>
            <a:ext cx="7574133" cy="425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SPECT-CT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4179" y="1517194"/>
            <a:ext cx="3408223" cy="3320511"/>
          </a:xfrm>
          <a:prstGeom prst="rect">
            <a:avLst/>
          </a:prstGeom>
        </p:spPr>
      </p:pic>
      <p:pic>
        <p:nvPicPr>
          <p:cNvPr id="5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69981" y="800681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442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985" y="1492546"/>
            <a:ext cx="8526029" cy="3627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664955" y="5621931"/>
                <a:ext cx="1413784" cy="693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τ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955" y="5621931"/>
                <a:ext cx="1413784" cy="69390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392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 Ring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4" t="24763" r="57591" b="44368"/>
          <a:stretch>
            <a:fillRect/>
          </a:stretch>
        </p:blipFill>
        <p:spPr bwMode="auto">
          <a:xfrm>
            <a:off x="4446122" y="2957232"/>
            <a:ext cx="4599346" cy="315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13"/>
          <a:stretch/>
        </p:blipFill>
        <p:spPr bwMode="auto">
          <a:xfrm>
            <a:off x="152400" y="1624609"/>
            <a:ext cx="336446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8" t="26155" b="22093"/>
          <a:stretch/>
        </p:blipFill>
        <p:spPr bwMode="auto">
          <a:xfrm>
            <a:off x="3267740" y="1560617"/>
            <a:ext cx="1322398" cy="134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005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Block &amp; Bucket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743075"/>
            <a:ext cx="8842221" cy="416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Desirable Properties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07" y="1261532"/>
            <a:ext cx="8517185" cy="496146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1481071" y="1594703"/>
            <a:ext cx="1210614" cy="1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 bwMode="auto">
          <a:xfrm>
            <a:off x="1481071" y="2210744"/>
            <a:ext cx="2975019" cy="4422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 flipV="1">
            <a:off x="1607713" y="2831206"/>
            <a:ext cx="1637763" cy="1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 flipV="1">
            <a:off x="1481071" y="3742264"/>
            <a:ext cx="1637763" cy="1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1674253" y="4358305"/>
            <a:ext cx="3258355" cy="1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>
            <a:off x="1674253" y="4974345"/>
            <a:ext cx="2640170" cy="1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 flipV="1">
            <a:off x="1208467" y="5911403"/>
            <a:ext cx="1599127" cy="16577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9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Detector Materials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1346200"/>
            <a:ext cx="8841052" cy="4140200"/>
          </a:xfrm>
          <a:prstGeom prst="rect">
            <a:avLst/>
          </a:prstGeom>
        </p:spPr>
      </p:pic>
      <p:pic>
        <p:nvPicPr>
          <p:cNvPr id="5" name="Picture 4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379" y="152400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06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Component: PET Detector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399" y="2596147"/>
            <a:ext cx="4244659" cy="347379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Scintillator Blocks</a:t>
            </a:r>
            <a:r>
              <a:rPr lang="en-US" sz="2400" b="1" dirty="0"/>
              <a:t> </a:t>
            </a:r>
            <a:r>
              <a:rPr lang="en-US" sz="2400" b="1" dirty="0" smtClean="0"/>
              <a:t>of Many Crystal Units</a:t>
            </a:r>
            <a:endParaRPr lang="en-US" sz="2400" b="1" dirty="0"/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Multiple PMTs (4 on Right) </a:t>
            </a:r>
            <a:r>
              <a:rPr lang="en-US" sz="2400" b="1" dirty="0"/>
              <a:t>C</a:t>
            </a:r>
            <a:r>
              <a:rPr lang="en-US" sz="2400" b="1" dirty="0" smtClean="0"/>
              <a:t>onnected to Each Block</a:t>
            </a:r>
            <a:endParaRPr lang="en-US" sz="2400" b="1" dirty="0"/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Incident 511kev Photons Make Visible Light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Visible Light </a:t>
            </a:r>
            <a:r>
              <a:rPr lang="en-US" sz="2400" b="1" dirty="0"/>
              <a:t>C</a:t>
            </a:r>
            <a:r>
              <a:rPr lang="en-US" sz="2400" b="1" dirty="0" smtClean="0"/>
              <a:t>onverted to </a:t>
            </a:r>
            <a:r>
              <a:rPr lang="en-US" sz="2400" b="1" dirty="0"/>
              <a:t>E</a:t>
            </a:r>
            <a:r>
              <a:rPr lang="en-US" sz="2400" b="1" dirty="0" smtClean="0"/>
              <a:t>lectrical Signal, Processed, &amp; Recorded</a:t>
            </a:r>
          </a:p>
          <a:p>
            <a:pPr lvl="1" eaLnBrk="1" hangingPunct="1">
              <a:lnSpc>
                <a:spcPct val="90000"/>
              </a:lnSpc>
            </a:pPr>
            <a:endParaRPr lang="en-US" sz="2400" b="1" dirty="0" smtClean="0"/>
          </a:p>
        </p:txBody>
      </p:sp>
      <p:pic>
        <p:nvPicPr>
          <p:cNvPr id="21506" name="Picture 2" descr="https://upload.wikimedia.org/wikipedia/commons/f/fc/PET-detectorsystem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24" y="1188905"/>
            <a:ext cx="34385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081" y="2941505"/>
            <a:ext cx="4374609" cy="3426369"/>
          </a:xfrm>
          <a:prstGeom prst="rect">
            <a:avLst/>
          </a:prstGeom>
        </p:spPr>
      </p:pic>
      <p:pic>
        <p:nvPicPr>
          <p:cNvPr id="6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4729" y="697199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841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Progress in Detector</a:t>
            </a:r>
            <a:endParaRPr lang="en-US" dirty="0"/>
          </a:p>
        </p:txBody>
      </p:sp>
      <p:pic>
        <p:nvPicPr>
          <p:cNvPr id="5" name="Picture 4" descr="pet_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60" y="1337061"/>
            <a:ext cx="6665401" cy="458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784" y="1090939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266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Coincidence Events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6224655" y="1879101"/>
            <a:ext cx="2862837" cy="4748791"/>
          </a:xfrm>
          <a:prstGeom prst="roundRect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148895" y="1897528"/>
            <a:ext cx="3014084" cy="4748791"/>
          </a:xfrm>
          <a:prstGeom prst="roundRect">
            <a:avLst/>
          </a:prstGeom>
          <a:solidFill>
            <a:srgbClr val="A500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6754" y="1870822"/>
            <a:ext cx="3014084" cy="4748791"/>
          </a:xfrm>
          <a:prstGeom prst="roundRect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4896" t="33704" r="48906" b="18741"/>
          <a:stretch/>
        </p:blipFill>
        <p:spPr>
          <a:xfrm>
            <a:off x="370167" y="3552009"/>
            <a:ext cx="2389992" cy="24668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754" y="2019660"/>
            <a:ext cx="30014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FFCC"/>
                </a:solidFill>
                <a:latin typeface="+mn-lt"/>
              </a:rPr>
              <a:t>True Events</a:t>
            </a:r>
          </a:p>
          <a:p>
            <a:pPr algn="ctr"/>
            <a:r>
              <a:rPr lang="en-US" sz="2000" dirty="0" smtClean="0">
                <a:solidFill>
                  <a:srgbClr val="CCFFCC"/>
                </a:solidFill>
                <a:latin typeface="+mn-lt"/>
              </a:rPr>
              <a:t>Single Annihilation</a:t>
            </a:r>
          </a:p>
          <a:p>
            <a:pPr algn="ctr"/>
            <a:r>
              <a:rPr lang="en-US" sz="2000" dirty="0" smtClean="0">
                <a:solidFill>
                  <a:srgbClr val="CCFFCC"/>
                </a:solidFill>
                <a:latin typeface="+mn-lt"/>
              </a:rPr>
              <a:t>Two </a:t>
            </a:r>
            <a:r>
              <a:rPr lang="en-US" sz="2000" dirty="0">
                <a:solidFill>
                  <a:srgbClr val="CCFFCC"/>
                </a:solidFill>
                <a:latin typeface="+mn-lt"/>
              </a:rPr>
              <a:t>P</a:t>
            </a:r>
            <a:r>
              <a:rPr lang="en-US" sz="2000" dirty="0" smtClean="0">
                <a:solidFill>
                  <a:srgbClr val="CCFFCC"/>
                </a:solidFill>
                <a:latin typeface="+mn-lt"/>
              </a:rPr>
              <a:t>hotons </a:t>
            </a:r>
            <a:r>
              <a:rPr lang="en-US" sz="2000" dirty="0">
                <a:solidFill>
                  <a:srgbClr val="CCFFCC"/>
                </a:solidFill>
                <a:latin typeface="+mn-lt"/>
              </a:rPr>
              <a:t>D</a:t>
            </a:r>
            <a:r>
              <a:rPr lang="en-US" sz="2000" dirty="0" smtClean="0">
                <a:solidFill>
                  <a:srgbClr val="CCFFCC"/>
                </a:solidFill>
                <a:latin typeface="+mn-lt"/>
              </a:rPr>
              <a:t>etected from Opposite </a:t>
            </a:r>
            <a:r>
              <a:rPr lang="en-US" sz="2000" dirty="0">
                <a:solidFill>
                  <a:srgbClr val="CCFFCC"/>
                </a:solidFill>
                <a:latin typeface="+mn-lt"/>
              </a:rPr>
              <a:t>D</a:t>
            </a:r>
            <a:r>
              <a:rPr lang="en-US" sz="2000" dirty="0" smtClean="0">
                <a:solidFill>
                  <a:srgbClr val="CCFFCC"/>
                </a:solidFill>
                <a:latin typeface="+mn-lt"/>
              </a:rPr>
              <a:t>etectors</a:t>
            </a:r>
            <a:endParaRPr lang="en-US" sz="2000" dirty="0">
              <a:solidFill>
                <a:srgbClr val="CCFFCC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4792" t="32666" r="49219" b="18889"/>
          <a:stretch/>
        </p:blipFill>
        <p:spPr>
          <a:xfrm>
            <a:off x="3505715" y="3560274"/>
            <a:ext cx="2300445" cy="24503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96217" y="2011381"/>
            <a:ext cx="29194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Scatter Events</a:t>
            </a:r>
          </a:p>
          <a:p>
            <a:pPr algn="ctr"/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</a:t>
            </a:r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hotons from the Same Event Scattered prior to Coincidence Detection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2708" t="36518" r="49427" b="14889"/>
          <a:stretch/>
        </p:blipFill>
        <p:spPr>
          <a:xfrm>
            <a:off x="6423533" y="3631048"/>
            <a:ext cx="2465081" cy="23572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41883" y="2038087"/>
            <a:ext cx="2628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</a:rPr>
              <a:t>Random Events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</a:rPr>
              <a:t>Coincidence of </a:t>
            </a:r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</a:rPr>
              <a:t>T</a:t>
            </a:r>
            <a:r>
              <a:rPr lang="en-US" sz="20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</a:rPr>
              <a:t>wo </a:t>
            </a:r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</a:rPr>
              <a:t>P</a:t>
            </a:r>
            <a:r>
              <a:rPr lang="en-US" sz="20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</a:rPr>
              <a:t>hotons from Different Events</a:t>
            </a:r>
          </a:p>
        </p:txBody>
      </p:sp>
      <p:pic>
        <p:nvPicPr>
          <p:cNvPr id="13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73124" y="565350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304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dirty="0" smtClean="0"/>
              <a:t>Tri-windows for Scatter Correction</a:t>
            </a:r>
            <a:endParaRPr lang="en-US" dirty="0"/>
          </a:p>
        </p:txBody>
      </p:sp>
      <p:pic>
        <p:nvPicPr>
          <p:cNvPr id="22530" name="Picture 2" descr="https://www.researchgate.net/profile/Berthe_Eck-Smit/publication/7209769/figure/fig1/AS:277658807095310@1443210426902/Fig-1-Window-settings-in-Triple-Energy-Window-scatter-correction-The-main-window-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94" y="1000765"/>
            <a:ext cx="7383411" cy="510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89703" y="6172682"/>
            <a:ext cx="7718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66FF"/>
                </a:solidFill>
              </a:rPr>
              <a:t>https://www.researchgate.net/figure/7209769_fig1_Fig-1-Window-settings-in-Triple-Energy-Window-scatter-correction-The-main-window-is</a:t>
            </a:r>
          </a:p>
        </p:txBody>
      </p:sp>
      <p:pic>
        <p:nvPicPr>
          <p:cNvPr id="6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954" y="2431184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118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 Correction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88442"/>
            <a:ext cx="8829522" cy="374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2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Correction</a:t>
            </a:r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152400" y="1000126"/>
            <a:ext cx="8786813" cy="165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 eaLnBrk="1" hangingPunct="1">
              <a:spcBef>
                <a:spcPts val="0"/>
              </a:spcBef>
              <a:buNone/>
            </a:pPr>
            <a:r>
              <a:rPr lang="en-US" b="1" kern="0" dirty="0">
                <a:solidFill>
                  <a:schemeClr val="tx1"/>
                </a:solidFill>
              </a:rPr>
              <a:t>M</a:t>
            </a:r>
            <a:r>
              <a:rPr lang="en-US" b="1" kern="0" dirty="0" smtClean="0">
                <a:solidFill>
                  <a:schemeClr val="tx1"/>
                </a:solidFill>
              </a:rPr>
              <a:t>ultiple </a:t>
            </a:r>
            <a:r>
              <a:rPr lang="en-US" b="1" kern="0" dirty="0">
                <a:solidFill>
                  <a:schemeClr val="tx1"/>
                </a:solidFill>
              </a:rPr>
              <a:t>P</a:t>
            </a:r>
            <a:r>
              <a:rPr lang="en-US" b="1" kern="0" dirty="0" smtClean="0">
                <a:solidFill>
                  <a:schemeClr val="tx1"/>
                </a:solidFill>
              </a:rPr>
              <a:t>hotons Can Be Detected by Different Modules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r>
              <a:rPr lang="en-US" b="1" kern="0" dirty="0" smtClean="0">
                <a:solidFill>
                  <a:schemeClr val="tx1"/>
                </a:solidFill>
              </a:rPr>
              <a:t>	</a:t>
            </a:r>
            <a:r>
              <a:rPr lang="en-US" kern="0" dirty="0" smtClean="0">
                <a:solidFill>
                  <a:schemeClr val="tx1"/>
                </a:solidFill>
              </a:rPr>
              <a:t>(Time Accuracy ~ 10ns; Scintillation </a:t>
            </a:r>
            <a:r>
              <a:rPr lang="en-US" kern="0" dirty="0">
                <a:solidFill>
                  <a:schemeClr val="tx1"/>
                </a:solidFill>
              </a:rPr>
              <a:t>T</a:t>
            </a:r>
            <a:r>
              <a:rPr lang="en-US" kern="0" dirty="0" smtClean="0">
                <a:solidFill>
                  <a:schemeClr val="tx1"/>
                </a:solidFill>
              </a:rPr>
              <a:t>ime BGO ~300 ns)</a:t>
            </a:r>
            <a:endParaRPr lang="en-US" kern="0" dirty="0">
              <a:solidFill>
                <a:schemeClr val="tx1"/>
              </a:solidFill>
            </a:endParaRPr>
          </a:p>
          <a:p>
            <a:pPr marL="457200" lvl="1" indent="0" eaLnBrk="1" hangingPunct="1">
              <a:spcBef>
                <a:spcPts val="0"/>
              </a:spcBef>
              <a:buNone/>
            </a:pPr>
            <a:r>
              <a:rPr lang="en-US" b="1" kern="0" dirty="0" smtClean="0">
                <a:solidFill>
                  <a:schemeClr val="tx1"/>
                </a:solidFill>
              </a:rPr>
              <a:t>Random Data Can Be Removed with a Delayed Window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r>
              <a:rPr lang="en-US" b="1" kern="0" dirty="0">
                <a:solidFill>
                  <a:schemeClr val="tx1"/>
                </a:solidFill>
              </a:rPr>
              <a:t>	</a:t>
            </a:r>
            <a:r>
              <a:rPr lang="en-US" kern="0" dirty="0" smtClean="0">
                <a:solidFill>
                  <a:schemeClr val="tx1"/>
                </a:solidFill>
              </a:rPr>
              <a:t>(Number of Random Counts Independent of Delay)</a:t>
            </a:r>
          </a:p>
          <a:p>
            <a:pPr eaLnBrk="1" hangingPunct="1">
              <a:spcBef>
                <a:spcPts val="0"/>
              </a:spcBef>
            </a:pPr>
            <a:endParaRPr lang="en-US" sz="1800" kern="0" dirty="0">
              <a:solidFill>
                <a:schemeClr val="tx1"/>
              </a:solidFill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2144085" y="3751166"/>
            <a:ext cx="265758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FF0000"/>
              </a:solidFill>
              <a:latin typeface="Arial" charset="0"/>
              <a:ea typeface="ＭＳ Ｐゴシック" pitchFamily="116" charset="-128"/>
            </a:endParaRP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3162477" y="4067379"/>
            <a:ext cx="2287894" cy="2287894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Verdana" charset="0"/>
              <a:ea typeface="ＭＳ Ｐゴシック" pitchFamily="116" charset="-128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 rot="575436">
            <a:off x="5624752" y="4904413"/>
            <a:ext cx="481295" cy="25808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Verdana" charset="0"/>
              <a:ea typeface="ＭＳ Ｐゴシック" pitchFamily="116" charset="-128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320374" y="4295238"/>
            <a:ext cx="279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Symbol" charset="0"/>
              </a:rPr>
              <a:t>g</a:t>
            </a:r>
            <a:endParaRPr lang="en-US" sz="180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924899" y="4637028"/>
            <a:ext cx="681254" cy="38596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rgbClr val="FF0000"/>
              </a:solidFill>
              <a:latin typeface="Arial" charset="0"/>
              <a:ea typeface="ＭＳ Ｐゴシック" pitchFamily="116" charset="-128"/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2927641" y="4476595"/>
            <a:ext cx="702179" cy="48594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rgbClr val="FF0000"/>
              </a:solidFill>
              <a:latin typeface="Arial" charset="0"/>
              <a:ea typeface="ＭＳ Ｐゴシック" pitchFamily="116" charset="-128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801877" y="4737006"/>
            <a:ext cx="279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Symbol" charset="0"/>
              </a:rPr>
              <a:t>g</a:t>
            </a:r>
            <a:endParaRPr lang="en-US" sz="180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 rot="575436">
            <a:off x="2485873" y="4318489"/>
            <a:ext cx="481295" cy="25808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Verdana" charset="0"/>
              <a:ea typeface="ＭＳ Ｐゴシック" pitchFamily="116" charset="-128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4620311" y="4416143"/>
            <a:ext cx="297612" cy="258085"/>
          </a:xfrm>
          <a:prstGeom prst="irregularSeal2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Verdana" charset="0"/>
              <a:ea typeface="ＭＳ Ｐゴシック" pitchFamily="116" charset="-128"/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H="1">
            <a:off x="2132459" y="4397542"/>
            <a:ext cx="34644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FF0000"/>
              </a:solidFill>
              <a:latin typeface="Arial" charset="0"/>
              <a:ea typeface="ＭＳ Ｐゴシック" pitchFamily="116" charset="-128"/>
            </a:endParaRP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2132459" y="3751166"/>
            <a:ext cx="0" cy="65800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FF0000"/>
              </a:solidFill>
              <a:latin typeface="Arial" charset="0"/>
              <a:ea typeface="ＭＳ Ｐゴシック" pitchFamily="116" charset="-128"/>
            </a:endParaRP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6106047" y="5057869"/>
            <a:ext cx="34644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FF0000"/>
              </a:solidFill>
              <a:latin typeface="Arial" charset="0"/>
              <a:ea typeface="ＭＳ Ｐゴシック" pitchFamily="116" charset="-128"/>
            </a:endParaRPr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4801668" y="3525632"/>
            <a:ext cx="1327630" cy="44641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Verdana" charset="0"/>
              <a:ea typeface="ＭＳ Ｐゴシック" pitchFamily="116" charset="-128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5164400" y="3594951"/>
            <a:ext cx="6623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+mn-lt"/>
              </a:rPr>
              <a:t>D</a:t>
            </a:r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elay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H="1">
            <a:off x="6117672" y="3762792"/>
            <a:ext cx="323189" cy="0"/>
          </a:xfrm>
          <a:prstGeom prst="line">
            <a:avLst/>
          </a:prstGeom>
          <a:noFill/>
          <a:ln w="28575">
            <a:solidFill>
              <a:srgbClr val="A60A0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FF0000"/>
              </a:solidFill>
              <a:latin typeface="Arial" charset="0"/>
              <a:ea typeface="ＭＳ Ｐゴシック" pitchFamily="116" charset="-128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6461806" y="3651187"/>
            <a:ext cx="411543" cy="15392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Verdana" charset="0"/>
              <a:ea typeface="ＭＳ Ｐゴシック" pitchFamily="116" charset="-128"/>
            </a:endParaRP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 rot="16200000">
            <a:off x="6157219" y="4241761"/>
            <a:ext cx="999791" cy="306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Detection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AutoShape 24"/>
          <p:cNvSpPr>
            <a:spLocks noChangeArrowheads="1"/>
          </p:cNvSpPr>
          <p:nvPr/>
        </p:nvSpPr>
        <p:spPr bwMode="auto">
          <a:xfrm>
            <a:off x="3604245" y="4927664"/>
            <a:ext cx="297612" cy="258085"/>
          </a:xfrm>
          <a:prstGeom prst="irregularSeal2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Verdana" charset="0"/>
              <a:ea typeface="ＭＳ Ｐゴシック" pitchFamily="116" charset="-128"/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3887906" y="5146223"/>
            <a:ext cx="702179" cy="48594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rgbClr val="FF0000"/>
              </a:solidFill>
              <a:latin typeface="Arial" charset="0"/>
              <a:ea typeface="ＭＳ Ｐゴシック" pitchFamily="116" charset="-128"/>
            </a:endParaRP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4108790" y="4167358"/>
            <a:ext cx="525471" cy="2976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rgbClr val="FF0000"/>
              </a:solidFill>
              <a:latin typeface="Arial" charset="0"/>
              <a:ea typeface="ＭＳ Ｐゴシック" pitchFamily="116" charset="-128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2564927" y="3804644"/>
            <a:ext cx="426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latin typeface="Verdana" charset="0"/>
              </a:rPr>
              <a:t>d</a:t>
            </a:r>
            <a:r>
              <a:rPr lang="en-US" sz="1800" baseline="-25000">
                <a:solidFill>
                  <a:srgbClr val="FF0000"/>
                </a:solidFill>
                <a:latin typeface="Verdana" charset="0"/>
              </a:rPr>
              <a:t>1</a:t>
            </a: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5654979" y="4402192"/>
            <a:ext cx="426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  <a:latin typeface="Verdana" charset="0"/>
              </a:rPr>
              <a:t>d</a:t>
            </a:r>
            <a:r>
              <a:rPr lang="en-US" sz="1800" baseline="-25000" dirty="0">
                <a:solidFill>
                  <a:srgbClr val="FF0000"/>
                </a:solidFill>
                <a:latin typeface="Verdana" charset="0"/>
              </a:rPr>
              <a:t>2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2336627" y="2678291"/>
            <a:ext cx="65725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Probability [(Single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in d</a:t>
            </a:r>
            <a:r>
              <a:rPr lang="en-US" sz="2000" b="1" baseline="-25000" dirty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 at t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*)∩(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ingle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in d</a:t>
            </a:r>
            <a:r>
              <a:rPr lang="en-US" sz="2000" b="1" baseline="-25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 at t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*)] =</a:t>
            </a:r>
          </a:p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Probability [(Single in d</a:t>
            </a:r>
            <a:r>
              <a:rPr lang="en-US" sz="2000" b="1" baseline="-25000" dirty="0" smtClean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at t*+</a:t>
            </a:r>
            <a:r>
              <a:rPr lang="en-US" sz="2000" b="1" dirty="0" err="1" smtClean="0">
                <a:solidFill>
                  <a:srgbClr val="FF0000"/>
                </a:solidFill>
                <a:latin typeface="+mn-lt"/>
              </a:rPr>
              <a:t>Δt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)∩(Single in d</a:t>
            </a:r>
            <a:r>
              <a:rPr lang="en-US" sz="2000" b="1" baseline="-25000" dirty="0" smtClean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at t*)] 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4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34" y="4365847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655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 &amp; PET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25893" y="990600"/>
            <a:ext cx="5686172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Statistical Distributions</a:t>
            </a:r>
            <a:endParaRPr lang="en-US" sz="28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Data Modeling</a:t>
            </a:r>
            <a:endParaRPr lang="en-US" sz="2800" b="1" dirty="0"/>
          </a:p>
          <a:p>
            <a:r>
              <a:rPr lang="en-US" sz="2800" b="1" dirty="0"/>
              <a:t>	</a:t>
            </a:r>
            <a:r>
              <a:rPr lang="en-US" sz="2800" dirty="0" smtClean="0"/>
              <a:t>Single Emission</a:t>
            </a:r>
            <a:endParaRPr lang="en-US" sz="2800" dirty="0"/>
          </a:p>
          <a:p>
            <a:r>
              <a:rPr lang="en-US" sz="2800" b="1" dirty="0"/>
              <a:t>	</a:t>
            </a:r>
            <a:r>
              <a:rPr lang="en-US" sz="2800" dirty="0" smtClean="0"/>
              <a:t>Paired Emission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Reconstruction Methods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Attenuation Compensation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Deterministic Reconstruction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Statistical</a:t>
            </a:r>
            <a:r>
              <a:rPr lang="en-US" sz="2800" b="1" dirty="0" smtClean="0"/>
              <a:t> </a:t>
            </a:r>
            <a:r>
              <a:rPr lang="en-US" sz="2800" dirty="0" smtClean="0"/>
              <a:t>Reconstruction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SPECT &amp; PET Scanners</a:t>
            </a:r>
          </a:p>
          <a:p>
            <a:pPr lvl="1"/>
            <a:r>
              <a:rPr lang="en-US" sz="2800" b="1" dirty="0"/>
              <a:t>	</a:t>
            </a:r>
            <a:r>
              <a:rPr lang="en-US" sz="2800" dirty="0" smtClean="0"/>
              <a:t>Architectures</a:t>
            </a:r>
          </a:p>
          <a:p>
            <a:pPr lvl="1"/>
            <a:r>
              <a:rPr lang="en-US" sz="2800" dirty="0" smtClean="0"/>
              <a:t>	Scatter Correction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Fully3D</a:t>
            </a:r>
          </a:p>
          <a:p>
            <a:r>
              <a:rPr lang="en-US" sz="2800" b="1" dirty="0" smtClean="0"/>
              <a:t>	</a:t>
            </a:r>
            <a:r>
              <a:rPr lang="en-US" sz="2800" dirty="0" smtClean="0"/>
              <a:t>Conference &amp; Community</a:t>
            </a:r>
          </a:p>
        </p:txBody>
      </p:sp>
    </p:spTree>
    <p:extLst>
      <p:ext uri="{BB962C8B-B14F-4D97-AF65-F5344CB8AC3E}">
        <p14:creationId xmlns:p14="http://schemas.microsoft.com/office/powerpoint/2010/main" val="4206937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09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6621"/>
            <a:ext cx="9144000" cy="133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53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Correction Demo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8628" y="990600"/>
            <a:ext cx="2442300" cy="2407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0907" y="4028838"/>
            <a:ext cx="2488909" cy="2413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8628" y="4036963"/>
            <a:ext cx="2460944" cy="2400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6901" y="999121"/>
            <a:ext cx="2432978" cy="2394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0907" y="3338460"/>
            <a:ext cx="241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True Counts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233050" y="2095497"/>
            <a:ext cx="2419150" cy="46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Total Counts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22650" y="6382552"/>
            <a:ext cx="2560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Random Counts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61778" y="6382552"/>
            <a:ext cx="2419150" cy="45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Scatter Counts</a:t>
            </a:r>
            <a:endParaRPr lang="en-US" b="1" dirty="0"/>
          </a:p>
        </p:txBody>
      </p:sp>
      <p:cxnSp>
        <p:nvCxnSpPr>
          <p:cNvPr id="15" name="Straight Arrow Connector 14"/>
          <p:cNvCxnSpPr>
            <a:stCxn id="7" idx="1"/>
            <a:endCxn id="4" idx="3"/>
          </p:cNvCxnSpPr>
          <p:nvPr/>
        </p:nvCxnSpPr>
        <p:spPr bwMode="auto">
          <a:xfrm flipH="1" flipV="1">
            <a:off x="4180928" y="2194460"/>
            <a:ext cx="875973" cy="1697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stCxn id="6" idx="0"/>
            <a:endCxn id="4" idx="2"/>
          </p:cNvCxnSpPr>
          <p:nvPr/>
        </p:nvCxnSpPr>
        <p:spPr bwMode="auto">
          <a:xfrm flipH="1" flipV="1">
            <a:off x="2959778" y="3398319"/>
            <a:ext cx="9322" cy="638644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4118753" y="3329940"/>
            <a:ext cx="952153" cy="707023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288584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PET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0697" y="1085547"/>
            <a:ext cx="5992761" cy="1723402"/>
          </a:xfrm>
        </p:spPr>
        <p:txBody>
          <a:bodyPr/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Attenuation Correction</a:t>
            </a:r>
            <a:endParaRPr lang="en-US" b="0" dirty="0"/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/>
              <a:t>Scatter </a:t>
            </a:r>
            <a:r>
              <a:rPr lang="en-US" dirty="0" smtClean="0"/>
              <a:t>&amp; </a:t>
            </a:r>
            <a:r>
              <a:rPr lang="en-US" dirty="0"/>
              <a:t>Random </a:t>
            </a:r>
            <a:r>
              <a:rPr lang="en-US" dirty="0" smtClean="0"/>
              <a:t>Correction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Dead Time Correction</a:t>
            </a:r>
          </a:p>
          <a:p>
            <a:pPr>
              <a:buClrTx/>
            </a:pPr>
            <a:r>
              <a:rPr lang="en-US" dirty="0" smtClean="0"/>
              <a:t>	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0" y="2903896"/>
            <a:ext cx="8718200" cy="36443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8800739" y="2790202"/>
            <a:ext cx="264289" cy="3767914"/>
          </a:xfrm>
          <a:prstGeom prst="rect">
            <a:avLst/>
          </a:prstGeom>
          <a:solidFill>
            <a:schemeClr val="bg1"/>
          </a:solidFill>
          <a:ln w="50800">
            <a:noFill/>
            <a:round/>
            <a:headEnd type="triangle" w="med" len="med"/>
            <a:tailEnd/>
          </a:ln>
          <a:effectLst/>
          <a:extLst/>
        </p:spPr>
        <p:txBody>
          <a:bodyPr wrap="none" rtlCol="0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ＭＳ Ｐゴシック" pitchFamily="116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2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Synchrony Allows Timing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133815" y="1228029"/>
            <a:ext cx="8606182" cy="527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2" indent="0" eaLnBrk="1" hangingPunct="1">
              <a:spcBef>
                <a:spcPts val="0"/>
              </a:spcBef>
              <a:buNone/>
            </a:pPr>
            <a:r>
              <a:rPr lang="en-US" sz="2800" b="1" kern="0" dirty="0" smtClean="0">
                <a:solidFill>
                  <a:schemeClr val="tx1"/>
                </a:solidFill>
              </a:rPr>
              <a:t>SPECT – Mechanical Collimation</a:t>
            </a:r>
          </a:p>
          <a:p>
            <a:pPr marL="914400" lvl="2" indent="0" eaLnBrk="1" hangingPunct="1">
              <a:spcBef>
                <a:spcPts val="0"/>
              </a:spcBef>
              <a:buNone/>
            </a:pPr>
            <a:r>
              <a:rPr lang="en-US" sz="2800" b="1" kern="0" dirty="0">
                <a:solidFill>
                  <a:schemeClr val="tx1"/>
                </a:solidFill>
              </a:rPr>
              <a:t>	</a:t>
            </a:r>
            <a:r>
              <a:rPr lang="en-US" sz="2800" b="1" kern="0" dirty="0" smtClean="0">
                <a:solidFill>
                  <a:schemeClr val="tx1"/>
                </a:solidFill>
              </a:rPr>
              <a:t>Many Photons Blocked</a:t>
            </a:r>
          </a:p>
          <a:p>
            <a:pPr marL="914400" lvl="2" indent="0" eaLnBrk="1" hangingPunct="1">
              <a:spcBef>
                <a:spcPts val="0"/>
              </a:spcBef>
              <a:buNone/>
            </a:pPr>
            <a:endParaRPr lang="en-US" sz="2800" b="1" kern="0" dirty="0" smtClean="0">
              <a:solidFill>
                <a:schemeClr val="tx1"/>
              </a:solidFill>
            </a:endParaRPr>
          </a:p>
          <a:p>
            <a:pPr marL="914400" lvl="2" indent="0" eaLnBrk="1" hangingPunct="1">
              <a:spcBef>
                <a:spcPts val="0"/>
              </a:spcBef>
              <a:buNone/>
            </a:pPr>
            <a:endParaRPr lang="en-US" sz="2800" b="1" kern="0" dirty="0" smtClean="0">
              <a:solidFill>
                <a:schemeClr val="tx1"/>
              </a:solidFill>
            </a:endParaRPr>
          </a:p>
          <a:p>
            <a:pPr marL="914400" lvl="2" indent="0" eaLnBrk="1" hangingPunct="1">
              <a:spcBef>
                <a:spcPts val="0"/>
              </a:spcBef>
              <a:buNone/>
            </a:pPr>
            <a:endParaRPr lang="en-US" sz="2800" b="1" kern="0" dirty="0">
              <a:solidFill>
                <a:schemeClr val="tx1"/>
              </a:solidFill>
            </a:endParaRPr>
          </a:p>
          <a:p>
            <a:pPr marL="457200" lvl="2" indent="0" eaLnBrk="1" hangingPunct="1">
              <a:spcBef>
                <a:spcPts val="0"/>
              </a:spcBef>
              <a:buNone/>
            </a:pPr>
            <a:r>
              <a:rPr lang="en-US" sz="2800" b="1" kern="0" dirty="0" smtClean="0">
                <a:solidFill>
                  <a:schemeClr val="tx1"/>
                </a:solidFill>
              </a:rPr>
              <a:t>PET – Electronic </a:t>
            </a:r>
            <a:r>
              <a:rPr lang="en-US" sz="2800" b="1" kern="0" dirty="0">
                <a:solidFill>
                  <a:schemeClr val="tx1"/>
                </a:solidFill>
              </a:rPr>
              <a:t>C</a:t>
            </a:r>
            <a:r>
              <a:rPr lang="en-US" sz="2800" b="1" kern="0" dirty="0" smtClean="0">
                <a:solidFill>
                  <a:schemeClr val="tx1"/>
                </a:solidFill>
              </a:rPr>
              <a:t>ollimation</a:t>
            </a:r>
            <a:br>
              <a:rPr lang="en-US" sz="2800" b="1" kern="0" dirty="0" smtClean="0">
                <a:solidFill>
                  <a:schemeClr val="tx1"/>
                </a:solidFill>
              </a:rPr>
            </a:br>
            <a:r>
              <a:rPr lang="en-US" sz="2800" b="1" kern="0" dirty="0" smtClean="0">
                <a:solidFill>
                  <a:schemeClr val="tx1"/>
                </a:solidFill>
              </a:rPr>
              <a:t>		No Absorption by High-Z Collimator</a:t>
            </a:r>
          </a:p>
          <a:p>
            <a:pPr marL="914400" lvl="2" indent="0" eaLnBrk="1" hangingPunct="1">
              <a:spcBef>
                <a:spcPts val="0"/>
              </a:spcBef>
              <a:buNone/>
            </a:pPr>
            <a:endParaRPr lang="en-US" sz="2800" b="1" kern="0" dirty="0">
              <a:solidFill>
                <a:schemeClr val="tx1"/>
              </a:solidFill>
            </a:endParaRPr>
          </a:p>
          <a:p>
            <a:pPr marL="914400" lvl="2" indent="0" eaLnBrk="1" hangingPunct="1">
              <a:spcBef>
                <a:spcPts val="0"/>
              </a:spcBef>
              <a:buNone/>
            </a:pPr>
            <a:endParaRPr lang="en-US" sz="2800" b="1" kern="0" dirty="0" smtClean="0">
              <a:solidFill>
                <a:schemeClr val="tx1"/>
              </a:solidFill>
            </a:endParaRPr>
          </a:p>
          <a:p>
            <a:pPr marL="914400" lvl="2" indent="0" eaLnBrk="1" hangingPunct="1">
              <a:spcBef>
                <a:spcPts val="0"/>
              </a:spcBef>
              <a:buNone/>
            </a:pPr>
            <a:endParaRPr lang="en-US" sz="2800" b="1" kern="0" dirty="0" smtClean="0">
              <a:solidFill>
                <a:schemeClr val="tx1"/>
              </a:solidFill>
            </a:endParaRPr>
          </a:p>
          <a:p>
            <a:pPr marL="914400" lvl="2" indent="0" eaLnBrk="1" hangingPunct="1">
              <a:spcBef>
                <a:spcPts val="0"/>
              </a:spcBef>
              <a:buNone/>
            </a:pPr>
            <a:endParaRPr lang="en-US" sz="2800" b="1" kern="0" dirty="0">
              <a:solidFill>
                <a:schemeClr val="tx1"/>
              </a:solidFill>
            </a:endParaRPr>
          </a:p>
          <a:p>
            <a:pPr marL="457200" lvl="2" indent="0" eaLnBrk="1" hangingPunct="1">
              <a:spcBef>
                <a:spcPts val="0"/>
              </a:spcBef>
              <a:buNone/>
            </a:pPr>
            <a:r>
              <a:rPr lang="en-US" sz="2800" b="1" kern="0" dirty="0" smtClean="0">
                <a:solidFill>
                  <a:schemeClr val="tx1"/>
                </a:solidFill>
              </a:rPr>
              <a:t>PET Sensitivity &gt; SPECT Sensitivity  </a:t>
            </a:r>
          </a:p>
          <a:p>
            <a:pPr lvl="2" eaLnBrk="1" hangingPunct="1">
              <a:spcBef>
                <a:spcPts val="0"/>
              </a:spcBef>
            </a:pPr>
            <a:endParaRPr lang="nl-BE" sz="2800" b="1" kern="0" dirty="0">
              <a:solidFill>
                <a:schemeClr val="tx1"/>
              </a:solidFill>
            </a:endParaRPr>
          </a:p>
        </p:txBody>
      </p:sp>
      <p:sp>
        <p:nvSpPr>
          <p:cNvPr id="6" name="Oval 44"/>
          <p:cNvSpPr>
            <a:spLocks noChangeArrowheads="1"/>
          </p:cNvSpPr>
          <p:nvPr/>
        </p:nvSpPr>
        <p:spPr bwMode="auto">
          <a:xfrm>
            <a:off x="6741150" y="4642739"/>
            <a:ext cx="1562100" cy="15621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latin typeface="+mn-lt"/>
              <a:ea typeface="ＭＳ Ｐゴシック" charset="0"/>
            </a:endParaRPr>
          </a:p>
        </p:txBody>
      </p:sp>
      <p:sp>
        <p:nvSpPr>
          <p:cNvPr id="8" name="Line 45"/>
          <p:cNvSpPr>
            <a:spLocks noChangeShapeType="1"/>
          </p:cNvSpPr>
          <p:nvPr/>
        </p:nvSpPr>
        <p:spPr bwMode="auto">
          <a:xfrm>
            <a:off x="6483977" y="4918964"/>
            <a:ext cx="2486025" cy="476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800" b="1">
              <a:latin typeface="+mn-lt"/>
              <a:ea typeface="ＭＳ Ｐゴシック" charset="0"/>
            </a:endParaRPr>
          </a:p>
        </p:txBody>
      </p:sp>
      <p:sp>
        <p:nvSpPr>
          <p:cNvPr id="9" name="Rectangle 48"/>
          <p:cNvSpPr>
            <a:spLocks noChangeArrowheads="1"/>
          </p:cNvSpPr>
          <p:nvPr/>
        </p:nvSpPr>
        <p:spPr bwMode="auto">
          <a:xfrm rot="575436">
            <a:off x="8422314" y="5214239"/>
            <a:ext cx="328613" cy="176213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 sz="1800" b="1">
              <a:latin typeface="+mn-lt"/>
              <a:ea typeface="ＭＳ Ｐゴシック" charset="0"/>
            </a:endParaRPr>
          </a:p>
        </p:txBody>
      </p:sp>
      <p:sp>
        <p:nvSpPr>
          <p:cNvPr id="11" name="Line 51"/>
          <p:cNvSpPr>
            <a:spLocks noChangeShapeType="1"/>
          </p:cNvSpPr>
          <p:nvPr/>
        </p:nvSpPr>
        <p:spPr bwMode="auto">
          <a:xfrm>
            <a:off x="7617452" y="5061839"/>
            <a:ext cx="266700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800" b="1">
              <a:latin typeface="+mn-lt"/>
              <a:ea typeface="ＭＳ Ｐゴシック" charset="0"/>
            </a:endParaRPr>
          </a:p>
        </p:txBody>
      </p:sp>
      <p:sp>
        <p:nvSpPr>
          <p:cNvPr id="12" name="Line 52"/>
          <p:cNvSpPr>
            <a:spLocks noChangeShapeType="1"/>
          </p:cNvSpPr>
          <p:nvPr/>
        </p:nvSpPr>
        <p:spPr bwMode="auto">
          <a:xfrm>
            <a:off x="7122152" y="4938014"/>
            <a:ext cx="266700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800" b="1">
              <a:latin typeface="+mn-lt"/>
              <a:ea typeface="ＭＳ Ｐゴシック" charset="0"/>
            </a:endParaRPr>
          </a:p>
        </p:txBody>
      </p:sp>
      <p:sp>
        <p:nvSpPr>
          <p:cNvPr id="14" name="Rectangle 54"/>
          <p:cNvSpPr>
            <a:spLocks noChangeArrowheads="1"/>
          </p:cNvSpPr>
          <p:nvPr/>
        </p:nvSpPr>
        <p:spPr bwMode="auto">
          <a:xfrm rot="575436">
            <a:off x="6279189" y="4814189"/>
            <a:ext cx="328613" cy="176213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 sz="1800" b="1">
              <a:latin typeface="+mn-lt"/>
              <a:ea typeface="ＭＳ Ｐゴシック" charset="0"/>
            </a:endParaRPr>
          </a:p>
        </p:txBody>
      </p:sp>
      <p:sp>
        <p:nvSpPr>
          <p:cNvPr id="15" name="AutoShape 56"/>
          <p:cNvSpPr>
            <a:spLocks noChangeArrowheads="1"/>
          </p:cNvSpPr>
          <p:nvPr/>
        </p:nvSpPr>
        <p:spPr bwMode="auto">
          <a:xfrm>
            <a:off x="7355514" y="5009452"/>
            <a:ext cx="203200" cy="176213"/>
          </a:xfrm>
          <a:prstGeom prst="irregularSeal2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800" b="1">
              <a:latin typeface="+mn-lt"/>
              <a:ea typeface="ＭＳ Ｐゴシック" charset="0"/>
            </a:endParaRPr>
          </a:p>
        </p:txBody>
      </p:sp>
      <p:cxnSp>
        <p:nvCxnSpPr>
          <p:cNvPr id="16" name="AutoShape 60"/>
          <p:cNvCxnSpPr>
            <a:cxnSpLocks noChangeShapeType="1"/>
            <a:stCxn id="14" idx="1"/>
            <a:endCxn id="9" idx="3"/>
          </p:cNvCxnSpPr>
          <p:nvPr/>
        </p:nvCxnSpPr>
        <p:spPr bwMode="auto">
          <a:xfrm rot="10800000" flipH="1" flipV="1">
            <a:off x="6280777" y="4874514"/>
            <a:ext cx="2466975" cy="454025"/>
          </a:xfrm>
          <a:prstGeom prst="bentConnector5">
            <a:avLst>
              <a:gd name="adj1" fmla="val -9847"/>
              <a:gd name="adj2" fmla="val -95806"/>
              <a:gd name="adj3" fmla="val 109847"/>
            </a:avLst>
          </a:prstGeom>
          <a:noFill/>
          <a:ln w="28575">
            <a:solidFill>
              <a:srgbClr val="A60A0A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315701" y="1908076"/>
            <a:ext cx="2486025" cy="1562100"/>
            <a:chOff x="1581150" y="2619375"/>
            <a:chExt cx="2486025" cy="1562100"/>
          </a:xfrm>
        </p:grpSpPr>
        <p:sp>
          <p:nvSpPr>
            <p:cNvPr id="18" name="Oval 31"/>
            <p:cNvSpPr>
              <a:spLocks noChangeArrowheads="1"/>
            </p:cNvSpPr>
            <p:nvPr/>
          </p:nvSpPr>
          <p:spPr bwMode="auto">
            <a:xfrm>
              <a:off x="1838325" y="2619375"/>
              <a:ext cx="1562100" cy="15621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 b="1">
                <a:latin typeface="+mn-lt"/>
                <a:ea typeface="ＭＳ Ｐゴシック" charset="0"/>
              </a:endParaRPr>
            </a:p>
          </p:txBody>
        </p:sp>
        <p:sp>
          <p:nvSpPr>
            <p:cNvPr id="19" name="Line 32"/>
            <p:cNvSpPr>
              <a:spLocks noChangeShapeType="1"/>
            </p:cNvSpPr>
            <p:nvPr/>
          </p:nvSpPr>
          <p:spPr bwMode="auto">
            <a:xfrm>
              <a:off x="1581150" y="2895600"/>
              <a:ext cx="2486025" cy="4762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00" b="1">
                <a:latin typeface="+mn-lt"/>
                <a:ea typeface="ＭＳ Ｐゴシック" charset="0"/>
              </a:endParaRPr>
            </a:p>
          </p:txBody>
        </p:sp>
        <p:sp>
          <p:nvSpPr>
            <p:cNvPr id="20" name="Oval 34"/>
            <p:cNvSpPr>
              <a:spLocks noChangeArrowheads="1"/>
            </p:cNvSpPr>
            <p:nvPr/>
          </p:nvSpPr>
          <p:spPr bwMode="auto">
            <a:xfrm>
              <a:off x="2486025" y="3019425"/>
              <a:ext cx="114300" cy="114300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US" sz="1800" b="1">
                <a:latin typeface="+mn-lt"/>
                <a:ea typeface="ＭＳ Ｐゴシック" charset="0"/>
              </a:endParaRPr>
            </a:p>
          </p:txBody>
        </p:sp>
        <p:sp>
          <p:nvSpPr>
            <p:cNvPr id="21" name="Rectangle 36"/>
            <p:cNvSpPr>
              <a:spLocks noChangeArrowheads="1"/>
            </p:cNvSpPr>
            <p:nvPr/>
          </p:nvSpPr>
          <p:spPr bwMode="auto">
            <a:xfrm rot="575436">
              <a:off x="3519488" y="3190875"/>
              <a:ext cx="328612" cy="17621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US" sz="1800" b="1">
                <a:latin typeface="+mn-lt"/>
                <a:ea typeface="ＭＳ Ｐゴシック" charset="0"/>
              </a:endParaRPr>
            </a:p>
          </p:txBody>
        </p:sp>
        <p:sp>
          <p:nvSpPr>
            <p:cNvPr id="23" name="Line 39"/>
            <p:cNvSpPr>
              <a:spLocks noChangeShapeType="1"/>
            </p:cNvSpPr>
            <p:nvPr/>
          </p:nvSpPr>
          <p:spPr bwMode="auto">
            <a:xfrm>
              <a:off x="2676525" y="3162300"/>
              <a:ext cx="266700" cy="571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00" b="1">
                <a:latin typeface="+mn-lt"/>
                <a:ea typeface="ＭＳ Ｐゴシック" charset="0"/>
              </a:endParaRPr>
            </a:p>
          </p:txBody>
        </p:sp>
        <p:sp>
          <p:nvSpPr>
            <p:cNvPr id="24" name="Rectangle 42"/>
            <p:cNvSpPr>
              <a:spLocks noChangeArrowheads="1"/>
            </p:cNvSpPr>
            <p:nvPr/>
          </p:nvSpPr>
          <p:spPr bwMode="auto">
            <a:xfrm rot="598508">
              <a:off x="3417888" y="2943225"/>
              <a:ext cx="133350" cy="209550"/>
            </a:xfrm>
            <a:prstGeom prst="rect">
              <a:avLst/>
            </a:prstGeom>
            <a:solidFill>
              <a:srgbClr val="A60A0A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800" b="1">
                <a:latin typeface="+mn-lt"/>
                <a:ea typeface="ＭＳ Ｐゴシック" charset="0"/>
              </a:endParaRPr>
            </a:p>
          </p:txBody>
        </p:sp>
        <p:sp>
          <p:nvSpPr>
            <p:cNvPr id="25" name="Rectangle 43"/>
            <p:cNvSpPr>
              <a:spLocks noChangeArrowheads="1"/>
            </p:cNvSpPr>
            <p:nvPr/>
          </p:nvSpPr>
          <p:spPr bwMode="auto">
            <a:xfrm rot="598508">
              <a:off x="3348038" y="3330575"/>
              <a:ext cx="133350" cy="209550"/>
            </a:xfrm>
            <a:prstGeom prst="rect">
              <a:avLst/>
            </a:prstGeom>
            <a:solidFill>
              <a:srgbClr val="A60A0A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800" b="1">
                <a:latin typeface="+mn-lt"/>
                <a:ea typeface="ＭＳ Ｐゴシック" charset="0"/>
              </a:endParaRPr>
            </a:p>
          </p:txBody>
        </p:sp>
      </p:grpSp>
      <p:pic>
        <p:nvPicPr>
          <p:cNvPr id="26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730" y="4038491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058"/>
          <p:cNvSpPr txBox="1">
            <a:spLocks noChangeArrowheads="1"/>
          </p:cNvSpPr>
          <p:nvPr/>
        </p:nvSpPr>
        <p:spPr bwMode="auto">
          <a:xfrm>
            <a:off x="7382582" y="1962955"/>
            <a:ext cx="279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2"/>
                </a:solidFill>
                <a:latin typeface="Symbol" charset="0"/>
              </a:rPr>
              <a:t>g</a:t>
            </a:r>
            <a:endParaRPr lang="en-US" sz="1800" dirty="0">
              <a:solidFill>
                <a:schemeClr val="bg2"/>
              </a:solidFill>
              <a:latin typeface="Symbol" charset="0"/>
            </a:endParaRPr>
          </a:p>
        </p:txBody>
      </p:sp>
      <p:sp>
        <p:nvSpPr>
          <p:cNvPr id="28" name="Text Box 1058"/>
          <p:cNvSpPr txBox="1">
            <a:spLocks noChangeArrowheads="1"/>
          </p:cNvSpPr>
          <p:nvPr/>
        </p:nvSpPr>
        <p:spPr bwMode="auto">
          <a:xfrm>
            <a:off x="7214308" y="4582647"/>
            <a:ext cx="279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2"/>
                </a:solidFill>
                <a:latin typeface="Symbol" charset="0"/>
              </a:rPr>
              <a:t>g</a:t>
            </a:r>
            <a:endParaRPr lang="en-US" sz="1800" dirty="0">
              <a:solidFill>
                <a:schemeClr val="bg2"/>
              </a:solidFill>
              <a:latin typeface="Symbol" charset="0"/>
            </a:endParaRPr>
          </a:p>
        </p:txBody>
      </p:sp>
      <p:sp>
        <p:nvSpPr>
          <p:cNvPr id="29" name="Text Box 1058"/>
          <p:cNvSpPr txBox="1">
            <a:spLocks noChangeArrowheads="1"/>
          </p:cNvSpPr>
          <p:nvPr/>
        </p:nvSpPr>
        <p:spPr bwMode="auto">
          <a:xfrm>
            <a:off x="7622962" y="4689848"/>
            <a:ext cx="279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2"/>
                </a:solidFill>
                <a:latin typeface="Symbol" charset="0"/>
              </a:rPr>
              <a:t>g</a:t>
            </a:r>
            <a:endParaRPr lang="en-US" sz="1800" dirty="0">
              <a:solidFill>
                <a:schemeClr val="bg2"/>
              </a:solidFill>
              <a:latin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071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Body PET (Cherry Lab)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689" y="990600"/>
            <a:ext cx="6638925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8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Body SPECT/PET-CT?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9" y="1606984"/>
            <a:ext cx="8849901" cy="4419600"/>
          </a:xfrm>
          <a:prstGeom prst="rect">
            <a:avLst/>
          </a:prstGeom>
        </p:spPr>
      </p:pic>
      <p:pic>
        <p:nvPicPr>
          <p:cNvPr id="5" name="Picture 4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73" y="2866103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01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Pin Holes?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77161"/>
            <a:ext cx="4614838" cy="41115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556290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Robert A. Vogel, Dennis </a:t>
            </a:r>
            <a:r>
              <a:rPr lang="en-US" sz="2000" dirty="0" err="1"/>
              <a:t>Kirch</a:t>
            </a:r>
            <a:r>
              <a:rPr lang="en-US" sz="2000" dirty="0"/>
              <a:t>, Michael </a:t>
            </a:r>
            <a:r>
              <a:rPr lang="en-US" sz="2000" dirty="0" err="1"/>
              <a:t>LeFree</a:t>
            </a:r>
            <a:r>
              <a:rPr lang="en-US" sz="2000" dirty="0"/>
              <a:t>, and Peter </a:t>
            </a:r>
            <a:r>
              <a:rPr lang="en-US" sz="2000" dirty="0" smtClean="0"/>
              <a:t>Steele: A </a:t>
            </a:r>
            <a:r>
              <a:rPr lang="en-US" sz="2000" dirty="0"/>
              <a:t>New Method of </a:t>
            </a:r>
            <a:r>
              <a:rPr lang="en-US" sz="2000" dirty="0" err="1"/>
              <a:t>Multiplanar</a:t>
            </a:r>
            <a:r>
              <a:rPr lang="en-US" sz="2000" dirty="0"/>
              <a:t> Emission </a:t>
            </a:r>
            <a:r>
              <a:rPr lang="en-US" sz="2000" dirty="0" smtClean="0"/>
              <a:t>Tomography Using </a:t>
            </a:r>
            <a:r>
              <a:rPr lang="en-US" sz="2000" dirty="0"/>
              <a:t>a Seven Pinhole Collimator </a:t>
            </a:r>
            <a:r>
              <a:rPr lang="en-US" sz="2000" dirty="0" smtClean="0"/>
              <a:t>and an </a:t>
            </a:r>
            <a:r>
              <a:rPr lang="en-US" sz="2000" dirty="0"/>
              <a:t>Anger Scintillation </a:t>
            </a:r>
            <a:r>
              <a:rPr lang="en-US" sz="2000" dirty="0" smtClean="0"/>
              <a:t>Camera, </a:t>
            </a:r>
            <a:r>
              <a:rPr lang="en-US" sz="2000" i="1" dirty="0"/>
              <a:t>J </a:t>
            </a:r>
            <a:r>
              <a:rPr lang="en-US" sz="2000" i="1" dirty="0" err="1"/>
              <a:t>Nucl</a:t>
            </a:r>
            <a:r>
              <a:rPr lang="en-US" sz="2000" i="1" dirty="0"/>
              <a:t> Med. </a:t>
            </a:r>
            <a:r>
              <a:rPr lang="en-US" sz="2000" dirty="0"/>
              <a:t>1978;19:648-654.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238" y="1117920"/>
            <a:ext cx="4111542" cy="4111542"/>
          </a:xfrm>
          <a:prstGeom prst="rect">
            <a:avLst/>
          </a:prstGeom>
        </p:spPr>
      </p:pic>
      <p:pic>
        <p:nvPicPr>
          <p:cNvPr id="8" name="Picture 7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" y="0"/>
            <a:ext cx="1177161" cy="117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3524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 &amp; PET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5893" y="990600"/>
            <a:ext cx="5686172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Statistical Distributions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Data Modeling</a:t>
            </a:r>
            <a:endParaRPr lang="en-US" sz="2800" b="1" dirty="0"/>
          </a:p>
          <a:p>
            <a:r>
              <a:rPr lang="en-US" sz="2800" b="1" dirty="0"/>
              <a:t>	</a:t>
            </a:r>
            <a:r>
              <a:rPr lang="en-US" sz="2800" dirty="0" smtClean="0"/>
              <a:t>Single Emission</a:t>
            </a:r>
            <a:endParaRPr lang="en-US" sz="2800" dirty="0"/>
          </a:p>
          <a:p>
            <a:r>
              <a:rPr lang="en-US" sz="2800" b="1" dirty="0"/>
              <a:t>	</a:t>
            </a:r>
            <a:r>
              <a:rPr lang="en-US" sz="2800" dirty="0" smtClean="0"/>
              <a:t>Paired Emission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Reconstruction Methods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Attenuation Compensation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Deterministic Reconstruction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Statistical</a:t>
            </a:r>
            <a:r>
              <a:rPr lang="en-US" sz="2800" b="1" dirty="0" smtClean="0"/>
              <a:t> </a:t>
            </a:r>
            <a:r>
              <a:rPr lang="en-US" sz="2800" dirty="0" smtClean="0"/>
              <a:t>Reconstruction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SPECT &amp; PET Scanners</a:t>
            </a:r>
          </a:p>
          <a:p>
            <a:pPr lvl="1"/>
            <a:r>
              <a:rPr lang="en-US" sz="2800" b="1" dirty="0"/>
              <a:t>	</a:t>
            </a:r>
            <a:r>
              <a:rPr lang="en-US" sz="2800" dirty="0" smtClean="0"/>
              <a:t>Architectures</a:t>
            </a:r>
          </a:p>
          <a:p>
            <a:pPr lvl="1"/>
            <a:r>
              <a:rPr lang="en-US" sz="2800" dirty="0" smtClean="0"/>
              <a:t>	Scatter Correction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Fully3D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Conference &amp; Community</a:t>
            </a:r>
          </a:p>
        </p:txBody>
      </p:sp>
    </p:spTree>
    <p:extLst>
      <p:ext uri="{BB962C8B-B14F-4D97-AF65-F5344CB8AC3E}">
        <p14:creationId xmlns:p14="http://schemas.microsoft.com/office/powerpoint/2010/main" val="198481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0"/>
            <a:ext cx="9144000" cy="5921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2364"/>
            <a:ext cx="9144000" cy="422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5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6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5301" y="1654504"/>
            <a:ext cx="45840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http://</a:t>
            </a:r>
            <a:r>
              <a:rPr lang="en-US" sz="3200" b="1" dirty="0" smtClean="0">
                <a:solidFill>
                  <a:srgbClr val="FF0000"/>
                </a:solidFill>
              </a:rPr>
              <a:t>www.fully3d.org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7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&amp; Poisson Noise</a:t>
            </a:r>
            <a:endParaRPr lang="en-US" dirty="0"/>
          </a:p>
        </p:txBody>
      </p:sp>
      <p:pic>
        <p:nvPicPr>
          <p:cNvPr id="11266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2" y="2214388"/>
            <a:ext cx="4727582" cy="228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gaussian formu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10" y="4770300"/>
            <a:ext cx="4268404" cy="12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Image result for poisson formul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619" y="5048019"/>
            <a:ext cx="2028825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Image result for poisson distribu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87" y="1543814"/>
            <a:ext cx="3945445" cy="29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4333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80"/>
            <a:ext cx="9144000" cy="691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130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8472"/>
            <a:ext cx="8839200" cy="702738"/>
          </a:xfrm>
        </p:spPr>
        <p:txBody>
          <a:bodyPr/>
          <a:lstStyle/>
          <a:p>
            <a:r>
              <a:rPr lang="en-US" sz="3600" dirty="0" smtClean="0"/>
              <a:t>Xi’an Bell Tower</a:t>
            </a:r>
            <a:endParaRPr lang="en-US" sz="3600" dirty="0"/>
          </a:p>
        </p:txBody>
      </p:sp>
      <p:pic>
        <p:nvPicPr>
          <p:cNvPr id="3074" name="Picture 2" descr="http://images.chinahighlights.com/attraction/xian/bell-tower/bell-tower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5" y="674600"/>
            <a:ext cx="8191010" cy="616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0221" y="825805"/>
            <a:ext cx="835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  <a:cs typeface="+mn-cs"/>
              </a:rPr>
              <a:t>Xi’an is the City of New York in the ancient world, with the Bell Tower in its center to synchronize life over dynasties… </a:t>
            </a:r>
            <a:endParaRPr lang="en-US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05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690" y="674600"/>
            <a:ext cx="914281" cy="6163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8472"/>
            <a:ext cx="8839200" cy="702738"/>
          </a:xfrm>
        </p:spPr>
        <p:txBody>
          <a:bodyPr/>
          <a:lstStyle/>
          <a:p>
            <a:r>
              <a:rPr lang="en-US" sz="3600" dirty="0" smtClean="0"/>
              <a:t>Logo</a:t>
            </a:r>
            <a:endParaRPr lang="en-US" sz="3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" y="674600"/>
            <a:ext cx="914281" cy="6163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70" y="674600"/>
            <a:ext cx="7963647" cy="61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2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8472"/>
            <a:ext cx="8839200" cy="702738"/>
          </a:xfrm>
        </p:spPr>
        <p:txBody>
          <a:bodyPr/>
          <a:lstStyle/>
          <a:p>
            <a:r>
              <a:rPr lang="en-US" sz="3600" dirty="0" smtClean="0"/>
              <a:t>Modalities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83" y="694265"/>
            <a:ext cx="8845739" cy="6163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94264"/>
            <a:ext cx="393290" cy="6163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259402" y="1130709"/>
            <a:ext cx="1740314" cy="70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r>
              <a:rPr lang="en-US" sz="1800" kern="0" dirty="0" smtClean="0">
                <a:solidFill>
                  <a:srgbClr val="000000"/>
                </a:solidFill>
              </a:rPr>
              <a:t>Cone-beam Geometry</a:t>
            </a:r>
            <a:endParaRPr lang="en-US" sz="1800" kern="0" dirty="0">
              <a:solidFill>
                <a:srgbClr val="00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220508" y="5039913"/>
            <a:ext cx="1558415" cy="70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r>
              <a:rPr lang="en-US" sz="1800" kern="0" dirty="0" smtClean="0">
                <a:solidFill>
                  <a:srgbClr val="000000"/>
                </a:solidFill>
              </a:rPr>
              <a:t>Detector Ring</a:t>
            </a:r>
            <a:endParaRPr lang="en-US" sz="1800" kern="0" dirty="0">
              <a:solidFill>
                <a:srgbClr val="00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95125" y="2239835"/>
            <a:ext cx="1865533" cy="70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r>
              <a:rPr lang="en-US" sz="1800" kern="0" dirty="0" smtClean="0">
                <a:solidFill>
                  <a:srgbClr val="000000"/>
                </a:solidFill>
              </a:rPr>
              <a:t>Photomultiplier Tubes</a:t>
            </a:r>
            <a:endParaRPr lang="en-US" sz="1800" kern="0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46636" y="2942573"/>
            <a:ext cx="1497559" cy="70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r>
              <a:rPr lang="en-US" sz="1800" kern="0" dirty="0" smtClean="0">
                <a:solidFill>
                  <a:srgbClr val="000000"/>
                </a:solidFill>
              </a:rPr>
              <a:t>Collimator</a:t>
            </a:r>
            <a:endParaRPr lang="en-US" sz="1800" kern="0" dirty="0">
              <a:solidFill>
                <a:srgbClr val="00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569110" y="2787408"/>
            <a:ext cx="1391710" cy="70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r>
              <a:rPr lang="en-US" sz="1800" kern="0" dirty="0" smtClean="0">
                <a:solidFill>
                  <a:srgbClr val="000000"/>
                </a:solidFill>
              </a:rPr>
              <a:t>Crystal</a:t>
            </a:r>
            <a:endParaRPr lang="en-US" sz="1800" kern="0" dirty="0">
              <a:solidFill>
                <a:srgbClr val="00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67150" y="4121909"/>
            <a:ext cx="2159769" cy="70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r>
              <a:rPr lang="en-US" sz="1800" kern="0" dirty="0" smtClean="0">
                <a:solidFill>
                  <a:srgbClr val="000000"/>
                </a:solidFill>
              </a:rPr>
              <a:t>Bow-tie Phantom</a:t>
            </a:r>
            <a:endParaRPr lang="en-US" sz="1800" kern="0" dirty="0">
              <a:solidFill>
                <a:srgbClr val="00000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637934" y="893773"/>
            <a:ext cx="983227" cy="70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r>
              <a:rPr lang="en-US" sz="3600" kern="0" dirty="0" smtClean="0">
                <a:solidFill>
                  <a:srgbClr val="FF0000"/>
                </a:solidFill>
              </a:rPr>
              <a:t>CT</a:t>
            </a:r>
            <a:endParaRPr lang="en-US" sz="3600" kern="0" dirty="0">
              <a:solidFill>
                <a:srgbClr val="FF0000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957473" y="1667664"/>
            <a:ext cx="1738602" cy="70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l"/>
            <a:r>
              <a:rPr lang="en-US" sz="3600" kern="0" dirty="0" smtClean="0">
                <a:solidFill>
                  <a:srgbClr val="0000FF"/>
                </a:solidFill>
              </a:rPr>
              <a:t>SPECT</a:t>
            </a:r>
            <a:endParaRPr lang="en-US" sz="3600" kern="0" dirty="0">
              <a:solidFill>
                <a:srgbClr val="0000FF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191446" y="4504321"/>
            <a:ext cx="1165120" cy="70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l"/>
            <a:r>
              <a:rPr lang="en-US" sz="3600" kern="0" dirty="0" smtClean="0">
                <a:solidFill>
                  <a:srgbClr val="6600FF"/>
                </a:solidFill>
              </a:rPr>
              <a:t>PET</a:t>
            </a:r>
            <a:endParaRPr lang="en-US" sz="3600" kern="0" dirty="0">
              <a:solidFill>
                <a:srgbClr val="6600FF"/>
              </a:solidFill>
            </a:endParaRPr>
          </a:p>
        </p:txBody>
      </p:sp>
      <p:cxnSp>
        <p:nvCxnSpPr>
          <p:cNvPr id="9" name="Curved Connector 8"/>
          <p:cNvCxnSpPr>
            <a:stCxn id="14" idx="1"/>
            <a:endCxn id="15" idx="0"/>
          </p:cNvCxnSpPr>
          <p:nvPr/>
        </p:nvCxnSpPr>
        <p:spPr bwMode="auto">
          <a:xfrm rot="10800000" flipV="1">
            <a:off x="2826774" y="1245142"/>
            <a:ext cx="811160" cy="422522"/>
          </a:xfrm>
          <a:prstGeom prst="curvedConnector2">
            <a:avLst/>
          </a:prstGeom>
          <a:solidFill>
            <a:schemeClr val="accent1"/>
          </a:solidFill>
          <a:ln w="127000" cap="flat" cmpd="sng" algn="ctr">
            <a:solidFill>
              <a:srgbClr val="FFFF00">
                <a:alpha val="5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Curved Connector 19"/>
          <p:cNvCxnSpPr>
            <a:stCxn id="15" idx="2"/>
            <a:endCxn id="16" idx="0"/>
          </p:cNvCxnSpPr>
          <p:nvPr/>
        </p:nvCxnSpPr>
        <p:spPr bwMode="auto">
          <a:xfrm rot="16200000" flipH="1">
            <a:off x="2733431" y="2463745"/>
            <a:ext cx="2133919" cy="194723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0" cap="flat" cmpd="sng" algn="ctr">
            <a:solidFill>
              <a:srgbClr val="FFFF00">
                <a:alpha val="5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Curved Connector 31"/>
          <p:cNvCxnSpPr/>
          <p:nvPr/>
        </p:nvCxnSpPr>
        <p:spPr bwMode="auto">
          <a:xfrm rot="5400000">
            <a:off x="5859587" y="3997250"/>
            <a:ext cx="1254493" cy="102747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0" cap="flat" cmpd="sng" algn="ctr">
            <a:solidFill>
              <a:srgbClr val="FFFF00">
                <a:alpha val="5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257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8472"/>
            <a:ext cx="8839200" cy="702738"/>
          </a:xfrm>
        </p:spPr>
        <p:txBody>
          <a:bodyPr/>
          <a:lstStyle/>
          <a:p>
            <a:r>
              <a:rPr lang="en-US" sz="3600" dirty="0" smtClean="0"/>
              <a:t>Variants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264"/>
            <a:ext cx="9143999" cy="616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8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8472"/>
            <a:ext cx="8839200" cy="924714"/>
          </a:xfrm>
        </p:spPr>
        <p:txBody>
          <a:bodyPr/>
          <a:lstStyle/>
          <a:p>
            <a:r>
              <a:rPr lang="en-US" sz="3600" dirty="0" smtClean="0"/>
              <a:t>Animation</a:t>
            </a:r>
            <a:endParaRPr lang="en-US" sz="3600" dirty="0"/>
          </a:p>
        </p:txBody>
      </p:sp>
      <p:pic>
        <p:nvPicPr>
          <p:cNvPr id="3" name="Logo-F3D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624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0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Fully3D Community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20" y="1389462"/>
            <a:ext cx="8680559" cy="407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4000" b="1" kern="0" dirty="0" smtClean="0"/>
              <a:t>BB17 Homework</a:t>
            </a:r>
            <a:endParaRPr lang="en-US" sz="4000" b="1" kern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613450" y="6333892"/>
            <a:ext cx="6764594" cy="405009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ClrTx/>
            </a:pPr>
            <a:r>
              <a:rPr lang="en-US" sz="2400" kern="0" dirty="0" smtClean="0">
                <a:solidFill>
                  <a:srgbClr val="FF0000"/>
                </a:solidFill>
              </a:rPr>
              <a:t>Due Date: Same (1 Working Week Later)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49" y="4640686"/>
            <a:ext cx="8315472" cy="1419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78" y="989854"/>
            <a:ext cx="8138043" cy="33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2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Combination Formula</a:t>
            </a:r>
            <a:endParaRPr lang="en-US" sz="4000" dirty="0"/>
          </a:p>
        </p:txBody>
      </p:sp>
      <p:pic>
        <p:nvPicPr>
          <p:cNvPr id="124932" name="Picture 4" descr="Image result for combination form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7316513" cy="546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permutation examp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1088"/>
            <a:ext cx="1916460" cy="224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4" name="Picture 6" descr="Image result for permutatio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60848"/>
            <a:ext cx="4076700" cy="140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1979712" y="5877272"/>
            <a:ext cx="432048" cy="432048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cxnSp>
        <p:nvCxnSpPr>
          <p:cNvPr id="6" name="Curved Connector 5"/>
          <p:cNvCxnSpPr>
            <a:stCxn id="3" idx="4"/>
            <a:endCxn id="5" idx="2"/>
          </p:cNvCxnSpPr>
          <p:nvPr/>
        </p:nvCxnSpPr>
        <p:spPr bwMode="auto">
          <a:xfrm rot="16200000" flipH="1">
            <a:off x="4145807" y="4359249"/>
            <a:ext cx="154433" cy="4054574"/>
          </a:xfrm>
          <a:prstGeom prst="curvedConnector3">
            <a:avLst>
              <a:gd name="adj1" fmla="val 248025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5496232" y="1592826"/>
            <a:ext cx="207180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532139" y="3790336"/>
            <a:ext cx="197970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4659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Binomial Formula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520" y="1052736"/>
            <a:ext cx="4779751" cy="2835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015123"/>
            <a:ext cx="4824536" cy="3587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520" y="3999236"/>
            <a:ext cx="1819275" cy="809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394" y="2470595"/>
            <a:ext cx="1890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0000FF"/>
                </a:solidFill>
              </a:rPr>
              <a:t>P(X=k) = C(n, k)</a:t>
            </a:r>
            <a:endParaRPr lang="en-US" sz="1800" b="1" i="1" dirty="0">
              <a:solidFill>
                <a:srgbClr val="0000FF"/>
              </a:solidFill>
            </a:endParaRPr>
          </a:p>
        </p:txBody>
      </p:sp>
      <p:pic>
        <p:nvPicPr>
          <p:cNvPr id="21506" name="Picture 2" descr="Image result for coin head t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26" y="4945247"/>
            <a:ext cx="2447925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906" y="1164307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67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Image result for how to derive poisson distribution from binomia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1847"/>
            <a:ext cx="7871901" cy="583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Poisson Distribution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922366" y="6225533"/>
            <a:ext cx="2394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Expected Photons</a:t>
            </a:r>
          </a:p>
          <a:p>
            <a:r>
              <a:rPr lang="en-US" sz="1400" b="1" dirty="0">
                <a:solidFill>
                  <a:srgbClr val="3333FF"/>
                </a:solidFill>
              </a:rPr>
              <a:t>Measured </a:t>
            </a:r>
            <a:r>
              <a:rPr lang="en-US" sz="1400" b="1" dirty="0" smtClean="0">
                <a:solidFill>
                  <a:srgbClr val="3333FF"/>
                </a:solidFill>
              </a:rPr>
              <a:t>Photons</a:t>
            </a:r>
            <a:endParaRPr lang="en-US" sz="1400" b="1" dirty="0">
              <a:solidFill>
                <a:srgbClr val="3333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922366" y="5517232"/>
                <a:ext cx="2679809" cy="921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366" y="5517232"/>
                <a:ext cx="2679809" cy="9217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436096" y="2204864"/>
            <a:ext cx="23940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Binomial formula</a:t>
            </a:r>
            <a:endParaRPr lang="en-US" sz="1400" b="1" dirty="0">
              <a:solidFill>
                <a:srgbClr val="3333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36096" y="2836336"/>
            <a:ext cx="23940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</a:t>
            </a:r>
            <a:r>
              <a:rPr lang="en-US" sz="1400" b="1" dirty="0" smtClean="0">
                <a:solidFill>
                  <a:srgbClr val="FF0000"/>
                </a:solidFill>
              </a:rPr>
              <a:t>=</a:t>
            </a:r>
            <a:r>
              <a:rPr lang="el-GR" sz="1400" b="1" dirty="0" smtClean="0">
                <a:solidFill>
                  <a:srgbClr val="FF0000"/>
                </a:solidFill>
              </a:rPr>
              <a:t>λ</a:t>
            </a:r>
            <a:r>
              <a:rPr lang="en-US" sz="1400" b="1" dirty="0" smtClean="0">
                <a:solidFill>
                  <a:srgbClr val="FF0000"/>
                </a:solidFill>
              </a:rPr>
              <a:t>/n</a:t>
            </a:r>
            <a:endParaRPr lang="en-US" sz="1400" b="1" dirty="0">
              <a:solidFill>
                <a:srgbClr val="3333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36096" y="3593681"/>
            <a:ext cx="28803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In total, I factors in the 1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st</a:t>
            </a:r>
            <a:r>
              <a:rPr lang="en-US" sz="1400" b="1" dirty="0" smtClean="0">
                <a:solidFill>
                  <a:srgbClr val="FF0000"/>
                </a:solidFill>
              </a:rPr>
              <a:t> part</a:t>
            </a:r>
            <a:endParaRPr lang="en-US" sz="1400" b="1" dirty="0">
              <a:solidFill>
                <a:srgbClr val="3333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907704" y="4149080"/>
            <a:ext cx="216024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2699792" y="5445224"/>
            <a:ext cx="216024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796136" y="5445224"/>
            <a:ext cx="1007768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340533" y="4149080"/>
            <a:ext cx="1007768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/>
          <p:cNvSpPr/>
          <p:nvPr/>
        </p:nvSpPr>
        <p:spPr bwMode="auto">
          <a:xfrm>
            <a:off x="4313639" y="3474114"/>
            <a:ext cx="1095563" cy="288032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22" name="Rectangle 21"/>
          <p:cNvSpPr/>
          <p:nvPr/>
        </p:nvSpPr>
        <p:spPr bwMode="auto">
          <a:xfrm>
            <a:off x="548226" y="4725144"/>
            <a:ext cx="1095563" cy="720080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3" name="Rectangle 2"/>
          <p:cNvSpPr/>
          <p:nvPr/>
        </p:nvSpPr>
        <p:spPr bwMode="auto">
          <a:xfrm>
            <a:off x="3419872" y="2780928"/>
            <a:ext cx="1152128" cy="658367"/>
          </a:xfrm>
          <a:prstGeom prst="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9" name="Rectangle 18"/>
          <p:cNvSpPr/>
          <p:nvPr/>
        </p:nvSpPr>
        <p:spPr bwMode="auto">
          <a:xfrm>
            <a:off x="4297220" y="3485933"/>
            <a:ext cx="1120770" cy="709786"/>
          </a:xfrm>
          <a:prstGeom prst="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pic>
        <p:nvPicPr>
          <p:cNvPr id="20" name="Picture 4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547" y="1946346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29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 &amp; PET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5893" y="990600"/>
            <a:ext cx="5686172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Statistical Distributions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Data Modeling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Single Emission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Paired Emission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Reconstruction Methods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Attenuation Compensation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Deterministic Reconstruction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Statistical</a:t>
            </a:r>
            <a:r>
              <a:rPr lang="en-US" sz="2800" b="1" dirty="0" smtClean="0"/>
              <a:t> </a:t>
            </a:r>
            <a:r>
              <a:rPr lang="en-US" sz="2800" dirty="0" smtClean="0"/>
              <a:t>Reconstruction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SPECT &amp; PET Scanners</a:t>
            </a:r>
          </a:p>
          <a:p>
            <a:pPr lvl="1"/>
            <a:r>
              <a:rPr lang="en-US" sz="2800" b="1" dirty="0"/>
              <a:t>	</a:t>
            </a:r>
            <a:r>
              <a:rPr lang="en-US" sz="2800" dirty="0" smtClean="0"/>
              <a:t>Architectures</a:t>
            </a:r>
          </a:p>
          <a:p>
            <a:pPr lvl="1"/>
            <a:r>
              <a:rPr lang="en-US" sz="2800" dirty="0" smtClean="0"/>
              <a:t>	Scatter Correction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Fully3D</a:t>
            </a:r>
          </a:p>
          <a:p>
            <a:r>
              <a:rPr lang="en-US" sz="2800" b="1" dirty="0" smtClean="0"/>
              <a:t>	</a:t>
            </a:r>
            <a:r>
              <a:rPr lang="en-US" sz="2800" dirty="0" smtClean="0"/>
              <a:t>Conference &amp; Community</a:t>
            </a:r>
          </a:p>
        </p:txBody>
      </p:sp>
    </p:spTree>
    <p:extLst>
      <p:ext uri="{BB962C8B-B14F-4D97-AF65-F5344CB8AC3E}">
        <p14:creationId xmlns:p14="http://schemas.microsoft.com/office/powerpoint/2010/main" val="247420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50800">
          <a:solidFill>
            <a:srgbClr val="FF0000"/>
          </a:solidFill>
          <a:round/>
          <a:headEnd type="triangle" w="med" len="med"/>
          <a:tailEnd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4" b="1" i="0" u="none" strike="noStrike" kern="1200" cap="none" spc="0" normalizeH="0" baseline="0" noProof="0">
            <a:ln>
              <a:noFill/>
            </a:ln>
            <a:effectLst/>
            <a:uLnTx/>
            <a:uFillTx/>
            <a:latin typeface="+mn-lt"/>
            <a:ea typeface="ＭＳ Ｐゴシック" pitchFamily="116" charset="-128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11146</TotalTime>
  <Words>719</Words>
  <Application>Microsoft Office PowerPoint</Application>
  <PresentationFormat>On-screen Show (4:3)</PresentationFormat>
  <Paragraphs>290</Paragraphs>
  <Slides>57</Slides>
  <Notes>3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ＭＳ Ｐゴシック</vt:lpstr>
      <vt:lpstr>Arial</vt:lpstr>
      <vt:lpstr>Cambria Math</vt:lpstr>
      <vt:lpstr>Symbol</vt:lpstr>
      <vt:lpstr>Times</vt:lpstr>
      <vt:lpstr>Times New Roman</vt:lpstr>
      <vt:lpstr>Verdana</vt:lpstr>
      <vt:lpstr>Blank Presentation</vt:lpstr>
      <vt:lpstr>Equation</vt:lpstr>
      <vt:lpstr>MathType 6.0 Equation</vt:lpstr>
      <vt:lpstr>PowerPoint Presentation</vt:lpstr>
      <vt:lpstr>Daily Yield</vt:lpstr>
      <vt:lpstr>Dead Time</vt:lpstr>
      <vt:lpstr>SPECT &amp; PET</vt:lpstr>
      <vt:lpstr>Gaussian &amp; Poisson Noise</vt:lpstr>
      <vt:lpstr>Combination Formula</vt:lpstr>
      <vt:lpstr>Binomial Formula</vt:lpstr>
      <vt:lpstr>Poisson Distribution</vt:lpstr>
      <vt:lpstr>SPECT &amp; PET</vt:lpstr>
      <vt:lpstr>Data with &amp; w/o Constant Weight</vt:lpstr>
      <vt:lpstr>Can Weight Be Source-position Independent for SPECT?</vt:lpstr>
      <vt:lpstr>No, SPECT Model Is More Complicated!</vt:lpstr>
      <vt:lpstr>PET Sinogram</vt:lpstr>
      <vt:lpstr>2D vs 3D PET</vt:lpstr>
      <vt:lpstr>3D PET</vt:lpstr>
      <vt:lpstr>SPECT &amp; PET</vt:lpstr>
      <vt:lpstr>Deterministic SPECT Recon</vt:lpstr>
      <vt:lpstr>In Case of Curiosity</vt:lpstr>
      <vt:lpstr>Deterministic PET Recon</vt:lpstr>
      <vt:lpstr>Attenuation Correction</vt:lpstr>
      <vt:lpstr>Attenuation Effect</vt:lpstr>
      <vt:lpstr>Bayesian Approach</vt:lpstr>
      <vt:lpstr>Phantom Reconstruction</vt:lpstr>
      <vt:lpstr>Patient Reconstruction</vt:lpstr>
      <vt:lpstr>PET-CT</vt:lpstr>
      <vt:lpstr>PET-MRI</vt:lpstr>
      <vt:lpstr>SPECT &amp; PET</vt:lpstr>
      <vt:lpstr>SPECT Scanner</vt:lpstr>
      <vt:lpstr>SPECT-CT</vt:lpstr>
      <vt:lpstr>PET Ring</vt:lpstr>
      <vt:lpstr>Block &amp; Bucket</vt:lpstr>
      <vt:lpstr>Desirable Properties</vt:lpstr>
      <vt:lpstr>Detector Materials</vt:lpstr>
      <vt:lpstr>Key Component: PET Detector</vt:lpstr>
      <vt:lpstr>Significant Progress in Detector</vt:lpstr>
      <vt:lpstr>Types of Coincidence Events</vt:lpstr>
      <vt:lpstr>Tri-windows for Scatter Correction</vt:lpstr>
      <vt:lpstr>Scatter Correction</vt:lpstr>
      <vt:lpstr>Random Correction</vt:lpstr>
      <vt:lpstr>PowerPoint Presentation</vt:lpstr>
      <vt:lpstr>Correction Demo</vt:lpstr>
      <vt:lpstr>Quantitative PET</vt:lpstr>
      <vt:lpstr>Synchrony Allows Timing</vt:lpstr>
      <vt:lpstr>Whole Body PET (Cherry Lab)</vt:lpstr>
      <vt:lpstr>Whole Body SPECT/PET-CT?</vt:lpstr>
      <vt:lpstr>Multiple Pin Holes?</vt:lpstr>
      <vt:lpstr>SPECT &amp; PET</vt:lpstr>
      <vt:lpstr>PowerPoint Presentation</vt:lpstr>
      <vt:lpstr>PowerPoint Presentation</vt:lpstr>
      <vt:lpstr>PowerPoint Presentation</vt:lpstr>
      <vt:lpstr>Xi’an Bell Tower</vt:lpstr>
      <vt:lpstr>Logo</vt:lpstr>
      <vt:lpstr>Modalities</vt:lpstr>
      <vt:lpstr>Variants</vt:lpstr>
      <vt:lpstr>Animation</vt:lpstr>
      <vt:lpstr>Fully3D Community</vt:lpstr>
      <vt:lpstr>PowerPoint Presentation</vt:lpstr>
    </vt:vector>
  </TitlesOfParts>
  <Company>Virginia Tech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VT PowerPoint Template2</dc:title>
  <dc:creator>David Stanley</dc:creator>
  <cp:lastModifiedBy>Wang, Ge</cp:lastModifiedBy>
  <cp:revision>2850</cp:revision>
  <cp:lastPrinted>2012-03-08T21:40:16Z</cp:lastPrinted>
  <dcterms:created xsi:type="dcterms:W3CDTF">2006-10-23T16:36:06Z</dcterms:created>
  <dcterms:modified xsi:type="dcterms:W3CDTF">2017-03-28T18:27:57Z</dcterms:modified>
</cp:coreProperties>
</file>