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6" r:id="rId2"/>
    <p:sldMasterId id="2147483708" r:id="rId3"/>
    <p:sldMasterId id="2147483745" r:id="rId4"/>
  </p:sldMasterIdLst>
  <p:notesMasterIdLst>
    <p:notesMasterId r:id="rId65"/>
  </p:notesMasterIdLst>
  <p:sldIdLst>
    <p:sldId id="603" r:id="rId5"/>
    <p:sldId id="1753" r:id="rId6"/>
    <p:sldId id="1638" r:id="rId7"/>
    <p:sldId id="1699" r:id="rId8"/>
    <p:sldId id="1700" r:id="rId9"/>
    <p:sldId id="1701" r:id="rId10"/>
    <p:sldId id="1724" r:id="rId11"/>
    <p:sldId id="1691" r:id="rId12"/>
    <p:sldId id="1692" r:id="rId13"/>
    <p:sldId id="1693" r:id="rId14"/>
    <p:sldId id="1648" r:id="rId15"/>
    <p:sldId id="1702" r:id="rId16"/>
    <p:sldId id="1703" r:id="rId17"/>
    <p:sldId id="1704" r:id="rId18"/>
    <p:sldId id="1705" r:id="rId19"/>
    <p:sldId id="1706" r:id="rId20"/>
    <p:sldId id="1707" r:id="rId21"/>
    <p:sldId id="1712" r:id="rId22"/>
    <p:sldId id="1657" r:id="rId23"/>
    <p:sldId id="1709" r:id="rId24"/>
    <p:sldId id="1713" r:id="rId25"/>
    <p:sldId id="1658" r:id="rId26"/>
    <p:sldId id="1714" r:id="rId27"/>
    <p:sldId id="1746" r:id="rId28"/>
    <p:sldId id="1715" r:id="rId29"/>
    <p:sldId id="1716" r:id="rId30"/>
    <p:sldId id="1720" r:id="rId31"/>
    <p:sldId id="1752" r:id="rId32"/>
    <p:sldId id="1754" r:id="rId33"/>
    <p:sldId id="1751" r:id="rId34"/>
    <p:sldId id="1725" r:id="rId35"/>
    <p:sldId id="1721" r:id="rId36"/>
    <p:sldId id="1722" r:id="rId37"/>
    <p:sldId id="1723" r:id="rId38"/>
    <p:sldId id="1726" r:id="rId39"/>
    <p:sldId id="1727" r:id="rId40"/>
    <p:sldId id="1728" r:id="rId41"/>
    <p:sldId id="1729" r:id="rId42"/>
    <p:sldId id="1730" r:id="rId43"/>
    <p:sldId id="1731" r:id="rId44"/>
    <p:sldId id="1732" r:id="rId45"/>
    <p:sldId id="1733" r:id="rId46"/>
    <p:sldId id="1734" r:id="rId47"/>
    <p:sldId id="1735" r:id="rId48"/>
    <p:sldId id="1736" r:id="rId49"/>
    <p:sldId id="1681" r:id="rId50"/>
    <p:sldId id="1682" r:id="rId51"/>
    <p:sldId id="1747" r:id="rId52"/>
    <p:sldId id="1750" r:id="rId53"/>
    <p:sldId id="1737" r:id="rId54"/>
    <p:sldId id="1738" r:id="rId55"/>
    <p:sldId id="1739" r:id="rId56"/>
    <p:sldId id="1740" r:id="rId57"/>
    <p:sldId id="1741" r:id="rId58"/>
    <p:sldId id="1742" r:id="rId59"/>
    <p:sldId id="1743" r:id="rId60"/>
    <p:sldId id="1744" r:id="rId61"/>
    <p:sldId id="1749" r:id="rId62"/>
    <p:sldId id="1477" r:id="rId63"/>
    <p:sldId id="1745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8952C3-8D71-4981-A474-217CEE3D5C71}">
          <p14:sldIdLst>
            <p14:sldId id="603"/>
            <p14:sldId id="1753"/>
            <p14:sldId id="1638"/>
            <p14:sldId id="1699"/>
            <p14:sldId id="1700"/>
            <p14:sldId id="1701"/>
            <p14:sldId id="1724"/>
            <p14:sldId id="1691"/>
            <p14:sldId id="1692"/>
            <p14:sldId id="1693"/>
            <p14:sldId id="1648"/>
            <p14:sldId id="1702"/>
            <p14:sldId id="1703"/>
            <p14:sldId id="1704"/>
            <p14:sldId id="1705"/>
            <p14:sldId id="1706"/>
            <p14:sldId id="1707"/>
            <p14:sldId id="1712"/>
            <p14:sldId id="1657"/>
            <p14:sldId id="1709"/>
            <p14:sldId id="1713"/>
            <p14:sldId id="1658"/>
            <p14:sldId id="1714"/>
            <p14:sldId id="1746"/>
            <p14:sldId id="1715"/>
            <p14:sldId id="1716"/>
            <p14:sldId id="1720"/>
            <p14:sldId id="1752"/>
            <p14:sldId id="1754"/>
            <p14:sldId id="1751"/>
            <p14:sldId id="1725"/>
            <p14:sldId id="1721"/>
            <p14:sldId id="1722"/>
            <p14:sldId id="1723"/>
            <p14:sldId id="1726"/>
            <p14:sldId id="1727"/>
            <p14:sldId id="1728"/>
            <p14:sldId id="1729"/>
            <p14:sldId id="1730"/>
            <p14:sldId id="1731"/>
            <p14:sldId id="1732"/>
            <p14:sldId id="1733"/>
            <p14:sldId id="1734"/>
            <p14:sldId id="1735"/>
            <p14:sldId id="1736"/>
            <p14:sldId id="1681"/>
            <p14:sldId id="1682"/>
            <p14:sldId id="1747"/>
            <p14:sldId id="1750"/>
            <p14:sldId id="1737"/>
            <p14:sldId id="1738"/>
            <p14:sldId id="1739"/>
            <p14:sldId id="1740"/>
            <p14:sldId id="1741"/>
            <p14:sldId id="1742"/>
            <p14:sldId id="1743"/>
            <p14:sldId id="1744"/>
            <p14:sldId id="1749"/>
            <p14:sldId id="1477"/>
            <p14:sldId id="17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66FF"/>
    <a:srgbClr val="33CC33"/>
    <a:srgbClr val="3399FF"/>
    <a:srgbClr val="FF7C80"/>
    <a:srgbClr val="009900"/>
    <a:srgbClr val="9900FF"/>
    <a:srgbClr val="FF99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 snapToGrid="0">
      <p:cViewPr varScale="1">
        <p:scale>
          <a:sx n="99" d="100"/>
          <a:sy n="99" d="100"/>
        </p:scale>
        <p:origin x="15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054"/>
    </p:cViewPr>
  </p:sorterViewPr>
  <p:notesViewPr>
    <p:cSldViewPr snapToGrid="0">
      <p:cViewPr varScale="1">
        <p:scale>
          <a:sx n="52" d="100"/>
          <a:sy n="52" d="100"/>
        </p:scale>
        <p:origin x="2608" y="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0" Type="http://schemas.openxmlformats.org/officeDocument/2006/relationships/image" Target="../media/image27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png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0534E-9FB8-46AE-8E3B-5675B268A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5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36688" y="796925"/>
            <a:ext cx="3997325" cy="2998788"/>
          </a:xfrm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53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6688" y="796925"/>
            <a:ext cx="3997325" cy="2998788"/>
          </a:xfrm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930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0534E-9FB8-46AE-8E3B-5675B268A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8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0534E-9FB8-46AE-8E3B-5675B268A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8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A7D03F-0D9F-4D6E-A9DA-DA22B08C88F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488692-0FB6-433E-9CFB-08D03A34DD8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44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96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51609-7012-4524-8F91-CAEC89A8DA2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6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8EB37-9F67-488F-AFCB-318363D4DA7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56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EC937-4EEB-42FF-9745-F8ECC712C67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14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09F27-08E5-47E1-9081-CDEF6FA9971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53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51E47-B223-48F4-A299-CE4A766087D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59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27830-E813-4D5B-BECC-EB4E76333BE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0E5CE-EF1E-495C-8D34-E9307ADFFB2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21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D03F-0D9F-4D6E-A9DA-DA22B08C88F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59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88692-0FB6-433E-9CFB-08D03A34DD8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77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2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801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51609-7012-4524-8F91-CAEC89A8DA2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05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8EB37-9F67-488F-AFCB-318363D4DA7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87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EC937-4EEB-42FF-9745-F8ECC712C67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6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09F27-08E5-47E1-9081-CDEF6FA9971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00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51E47-B223-48F4-A299-CE4A766087D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4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551609-7012-4524-8F91-CAEC89A8DA2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27830-E813-4D5B-BECC-EB4E76333BE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69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0E5CE-EF1E-495C-8D34-E9307ADFFB2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47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D03F-0D9F-4D6E-A9DA-DA22B08C88F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92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88692-0FB6-433E-9CFB-08D03A34DD8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9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92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 marL="457200" indent="-457200">
              <a:buClrTx/>
              <a:buFont typeface="Arial" panose="020B0604020202020204" pitchFamily="34" charset="0"/>
              <a:buChar char="•"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5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51609-7012-4524-8F91-CAEC89A8DA2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27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8EB37-9F67-488F-AFCB-318363D4DA7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1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EC937-4EEB-42FF-9745-F8ECC712C67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20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09F27-08E5-47E1-9081-CDEF6FA9971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1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8EB37-9F67-488F-AFCB-318363D4DA79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229600" y="6561666"/>
            <a:ext cx="914400" cy="29633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05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51E47-B223-48F4-A299-CE4A76608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84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27830-E813-4D5B-BECC-EB4E76333BE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27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0E5CE-EF1E-495C-8D34-E9307ADFFB2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43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D03F-0D9F-4D6E-A9DA-DA22B08C88F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72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88692-0FB6-433E-9CFB-08D03A34DD8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2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5EC937-4EEB-42FF-9745-F8ECC712C67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E09F27-08E5-47E1-9081-CDEF6FA9971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51E47-B223-48F4-A299-CE4A766087D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B27830-E813-4D5B-BECC-EB4E76333BE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E5CE-EF1E-495C-8D34-E9307ADFFB2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2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6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4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iopscience.iop.org/article/10.1088/0031-9155/58/16/R161/pdf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5.wmf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2.png"/><Relationship Id="rId15" Type="http://schemas.openxmlformats.org/officeDocument/2006/relationships/image" Target="../media/image36.wmf"/><Relationship Id="rId10" Type="http://schemas.openxmlformats.org/officeDocument/2006/relationships/image" Target="../media/image34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safety.gc.ca/images/radiation-information/graph-average-annual-effective-dose-natural-sources.gif" TargetMode="Externa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71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image" Target="../media/image7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images.springer.com/covers/978-1-85233-617-2.ti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content.iospress.com/articles/journal-of-x-ray-science-and-technology/xst00453" TargetMode="External"/><Relationship Id="rId4" Type="http://schemas.openxmlformats.org/officeDocument/2006/relationships/hyperlink" Target="https://arxiv.org/ftp/arxiv/papers/1312/1312.6046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chemeClr val="tx1"/>
                </a:solidFill>
              </a:rPr>
              <a:t>Lecture 14: CT Scanner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March </a:t>
            </a:r>
            <a:r>
              <a:rPr lang="en-US" sz="2400" dirty="0">
                <a:solidFill>
                  <a:schemeClr val="tx1"/>
                </a:solidFill>
              </a:rPr>
              <a:t>9</a:t>
            </a:r>
            <a:r>
              <a:rPr lang="en-US" sz="2400" dirty="0" smtClean="0">
                <a:solidFill>
                  <a:schemeClr val="tx1"/>
                </a:solidFill>
              </a:rPr>
              <a:t>, 2018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Seven Generations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832760"/>
              </p:ext>
            </p:extLst>
          </p:nvPr>
        </p:nvGraphicFramePr>
        <p:xfrm>
          <a:off x="-1" y="1138408"/>
          <a:ext cx="9144000" cy="526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608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Generation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Source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Source collimation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Detector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Detector collimation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Source-detector movement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Advantages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FF0000"/>
                          </a:solidFill>
                        </a:rPr>
                        <a:t>Disadvantages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1G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Single x-ray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Pencil beam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single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none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Move linearly and rotate in unison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Scattered energy is undetected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slow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2G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Single x-ray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Fan beam, enough to cover</a:t>
                      </a:r>
                      <a:r>
                        <a:rPr lang="en-US" sz="1000" baseline="0" dirty="0" smtClean="0"/>
                        <a:t> FOV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multiple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Collimated to source direction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Move linearly and rotate in unison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Faster than 1G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Lower efficiency and larger noise because of the collimation in detectors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3G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Single x-ray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Fan beam, enough to cover</a:t>
                      </a:r>
                      <a:r>
                        <a:rPr lang="en-US" sz="1000" baseline="0" dirty="0" smtClean="0"/>
                        <a:t> FOV</a:t>
                      </a:r>
                      <a:endParaRPr lang="en-US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Many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Collimated to source direction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Rotate in synchrony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Faster than 2G, continuous rotation</a:t>
                      </a:r>
                      <a:r>
                        <a:rPr lang="en-US" sz="1000" baseline="0" dirty="0" smtClean="0"/>
                        <a:t> using a slip ring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More expensive than 2G, low efficiency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4G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Single x-ray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Fan beam, covers</a:t>
                      </a:r>
                      <a:r>
                        <a:rPr lang="en-US" sz="1000" baseline="0" dirty="0" smtClean="0"/>
                        <a:t> FOV</a:t>
                      </a:r>
                      <a:endParaRPr lang="en-US" sz="1000" dirty="0" smtClean="0"/>
                    </a:p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Stationary ring</a:t>
                      </a:r>
                      <a:r>
                        <a:rPr lang="en-US" sz="1000" baseline="0" dirty="0" smtClean="0"/>
                        <a:t> of detectors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Cannot collimate detectors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Detectors are fixed,</a:t>
                      </a:r>
                      <a:r>
                        <a:rPr lang="en-US" sz="1000" baseline="0" dirty="0" smtClean="0"/>
                        <a:t> source rotates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Higher efficiency than 3G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High scattering since detectors are not collimated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5G (EBTC)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Many tungsten anodes in single large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Fan beam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Stationary ring</a:t>
                      </a:r>
                      <a:r>
                        <a:rPr lang="en-US" sz="1000" baseline="0" dirty="0" smtClean="0"/>
                        <a:t> of detectors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Cannot collimate detectors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No moving parts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Extremely fast,</a:t>
                      </a:r>
                      <a:r>
                        <a:rPr lang="en-US" sz="1000" baseline="0" dirty="0" smtClean="0"/>
                        <a:t> capable of stop-action imaging of beating heart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High-cost,</a:t>
                      </a:r>
                      <a:r>
                        <a:rPr lang="en-US" sz="1000" baseline="0" dirty="0" smtClean="0"/>
                        <a:t> difficult to calibrate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6G (Single-slice Spiral CT)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3G/4G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3G/4G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3G/4G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3G/4G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3G/4G</a:t>
                      </a:r>
                      <a:r>
                        <a:rPr lang="en-US" sz="1000" baseline="0" dirty="0" smtClean="0"/>
                        <a:t> plus linear patient table motion</a:t>
                      </a:r>
                      <a:endParaRPr lang="en-US" sz="1000" dirty="0" smtClean="0"/>
                    </a:p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Fast 3D images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 bit more expensive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12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7G (Multi-slice Spiral CT)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Single x-ray tube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Cone beam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Multiple arrays of detectors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Collimated</a:t>
                      </a:r>
                      <a:r>
                        <a:rPr lang="en-US" sz="1000" baseline="0" dirty="0" smtClean="0"/>
                        <a:t> to source direction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3G/4G/6G </a:t>
                      </a:r>
                      <a:r>
                        <a:rPr lang="en-US" sz="1000" baseline="0" dirty="0" smtClean="0"/>
                        <a:t>motion</a:t>
                      </a:r>
                      <a:endParaRPr lang="en-US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Fast 3D images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expensive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96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4329" y="1111696"/>
            <a:ext cx="6644664" cy="444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Scanning Modes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5661472" y="2335601"/>
            <a:ext cx="478301" cy="323557"/>
          </a:xfrm>
          <a:prstGeom prst="lef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 rot="16200000">
            <a:off x="7417588" y="3894774"/>
            <a:ext cx="478301" cy="323557"/>
          </a:xfrm>
          <a:prstGeom prst="lef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5741482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Projection data can be truncated transversely or longitudinally, which makes it difficult formulating the Fourier domain sampling patterns 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8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696" y="2335601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Single-slice CT</a:t>
            </a:r>
            <a:endParaRPr lang="en-US" dirty="0"/>
          </a:p>
        </p:txBody>
      </p:sp>
      <p:pic>
        <p:nvPicPr>
          <p:cNvPr id="13314" name="Picture 2" descr="http://train.air.asn.au/images/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55" y="981926"/>
            <a:ext cx="6783490" cy="58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Full-scan Interpolation</a:t>
            </a:r>
            <a:endParaRPr lang="en-US" dirty="0"/>
          </a:p>
        </p:txBody>
      </p:sp>
      <p:sp>
        <p:nvSpPr>
          <p:cNvPr id="4" name="Arc 22"/>
          <p:cNvSpPr>
            <a:spLocks/>
          </p:cNvSpPr>
          <p:nvPr/>
        </p:nvSpPr>
        <p:spPr bwMode="auto">
          <a:xfrm>
            <a:off x="2061852" y="2977979"/>
            <a:ext cx="2057082" cy="1384636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22396"/>
              <a:gd name="T1" fmla="*/ 43200 h 43200"/>
              <a:gd name="T2" fmla="*/ 22396 w 22396"/>
              <a:gd name="T3" fmla="*/ 15 h 43200"/>
              <a:gd name="T4" fmla="*/ 21600 w 2239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96" h="43200" fill="none" extrusionOk="0">
                <a:moveTo>
                  <a:pt x="21600" y="43200"/>
                </a:move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65" y="0"/>
                  <a:pt x="22130" y="4"/>
                  <a:pt x="22396" y="14"/>
                </a:cubicBezTo>
              </a:path>
              <a:path w="22396" h="43200" stroke="0" extrusionOk="0">
                <a:moveTo>
                  <a:pt x="21600" y="43200"/>
                </a:move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65" y="0"/>
                  <a:pt x="22130" y="4"/>
                  <a:pt x="22396" y="14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4037858" y="2971620"/>
            <a:ext cx="991978" cy="2136567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24"/>
          <p:cNvSpPr>
            <a:spLocks noChangeArrowheads="1"/>
          </p:cNvSpPr>
          <p:nvPr/>
        </p:nvSpPr>
        <p:spPr bwMode="auto">
          <a:xfrm>
            <a:off x="3128545" y="2520143"/>
            <a:ext cx="2594403" cy="796444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308256" y="2462913"/>
            <a:ext cx="4222264" cy="1017413"/>
          </a:xfrm>
          <a:prstGeom prst="ellips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Arc 9"/>
          <p:cNvSpPr>
            <a:spLocks/>
          </p:cNvSpPr>
          <p:nvPr/>
        </p:nvSpPr>
        <p:spPr bwMode="auto">
          <a:xfrm>
            <a:off x="2513329" y="1599702"/>
            <a:ext cx="1755038" cy="30522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8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8" y="11"/>
                  <a:pt x="21580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8" y="11"/>
                  <a:pt x="2158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4368517" y="2971620"/>
            <a:ext cx="302680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4368518" y="1598112"/>
            <a:ext cx="1500684" cy="13735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rc 14"/>
          <p:cNvSpPr>
            <a:spLocks/>
          </p:cNvSpPr>
          <p:nvPr/>
        </p:nvSpPr>
        <p:spPr bwMode="auto">
          <a:xfrm>
            <a:off x="4076012" y="1604471"/>
            <a:ext cx="2484714" cy="2747015"/>
          </a:xfrm>
          <a:custGeom>
            <a:avLst/>
            <a:gdLst>
              <a:gd name="G0" fmla="+- 1831 0 0"/>
              <a:gd name="G1" fmla="+- 21600 0 0"/>
              <a:gd name="G2" fmla="+- 21600 0 0"/>
              <a:gd name="T0" fmla="*/ 1831 w 23431"/>
              <a:gd name="T1" fmla="*/ 0 h 43200"/>
              <a:gd name="T2" fmla="*/ 0 w 23431"/>
              <a:gd name="T3" fmla="*/ 43122 h 43200"/>
              <a:gd name="T4" fmla="*/ 1831 w 2343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431" h="43200" fill="none" extrusionOk="0">
                <a:moveTo>
                  <a:pt x="1830" y="0"/>
                </a:moveTo>
                <a:cubicBezTo>
                  <a:pt x="13760" y="0"/>
                  <a:pt x="23431" y="9670"/>
                  <a:pt x="23431" y="21600"/>
                </a:cubicBezTo>
                <a:cubicBezTo>
                  <a:pt x="23431" y="33529"/>
                  <a:pt x="13760" y="43200"/>
                  <a:pt x="1831" y="43200"/>
                </a:cubicBezTo>
                <a:cubicBezTo>
                  <a:pt x="1219" y="43200"/>
                  <a:pt x="608" y="43174"/>
                  <a:pt x="-1" y="43122"/>
                </a:cubicBezTo>
              </a:path>
              <a:path w="23431" h="43200" stroke="0" extrusionOk="0">
                <a:moveTo>
                  <a:pt x="1830" y="0"/>
                </a:moveTo>
                <a:cubicBezTo>
                  <a:pt x="13760" y="0"/>
                  <a:pt x="23431" y="9670"/>
                  <a:pt x="23431" y="21600"/>
                </a:cubicBezTo>
                <a:cubicBezTo>
                  <a:pt x="23431" y="33529"/>
                  <a:pt x="13760" y="43200"/>
                  <a:pt x="1831" y="43200"/>
                </a:cubicBezTo>
                <a:cubicBezTo>
                  <a:pt x="1219" y="43200"/>
                  <a:pt x="608" y="43174"/>
                  <a:pt x="-1" y="43122"/>
                </a:cubicBezTo>
                <a:lnTo>
                  <a:pt x="1831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430295" y="2815829"/>
            <a:ext cx="292153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5853305" y="1366015"/>
            <a:ext cx="282521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y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4393953" y="1140276"/>
            <a:ext cx="0" cy="18059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4479797" y="1111662"/>
            <a:ext cx="285732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z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4190470" y="1598112"/>
            <a:ext cx="1220896" cy="2670709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4076011" y="1502730"/>
            <a:ext cx="228918" cy="228918"/>
          </a:xfrm>
          <a:prstGeom prst="ellipse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5045733" y="4659890"/>
            <a:ext cx="733720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Ray A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4165035" y="2462914"/>
            <a:ext cx="991978" cy="221287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52400" y="5089555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Full-scan projection data can be interpolated into a complete set of projection data on an imaging plane such as the x-y plane. The key is to find neighboring rays </a:t>
            </a:r>
            <a:r>
              <a:rPr lang="en-US" sz="2400" kern="0" dirty="0" smtClean="0">
                <a:solidFill>
                  <a:srgbClr val="FF0000"/>
                </a:solidFill>
              </a:rPr>
              <a:t>of the same orientation</a:t>
            </a:r>
            <a:r>
              <a:rPr lang="en-US" sz="2400" kern="0" dirty="0" smtClean="0"/>
              <a:t>.</a:t>
            </a:r>
            <a:endParaRPr lang="en-US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0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Half-scan Interpolation</a:t>
            </a:r>
            <a:endParaRPr lang="en-US" dirty="0"/>
          </a:p>
        </p:txBody>
      </p:sp>
      <p:sp>
        <p:nvSpPr>
          <p:cNvPr id="4" name="Oval 21"/>
          <p:cNvSpPr>
            <a:spLocks noChangeArrowheads="1"/>
          </p:cNvSpPr>
          <p:nvPr/>
        </p:nvSpPr>
        <p:spPr bwMode="auto">
          <a:xfrm>
            <a:off x="3128545" y="2718448"/>
            <a:ext cx="2594403" cy="796444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3656328" y="2254253"/>
            <a:ext cx="991978" cy="2136567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308256" y="2661218"/>
            <a:ext cx="4222264" cy="1017413"/>
          </a:xfrm>
          <a:prstGeom prst="ellips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2513329" y="1798007"/>
            <a:ext cx="1755038" cy="30522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8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78"/>
                  <a:pt x="9658" y="11"/>
                  <a:pt x="21580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78"/>
                  <a:pt x="9658" y="11"/>
                  <a:pt x="2158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Arc 8"/>
          <p:cNvSpPr>
            <a:spLocks/>
          </p:cNvSpPr>
          <p:nvPr/>
        </p:nvSpPr>
        <p:spPr bwMode="auto">
          <a:xfrm>
            <a:off x="4037858" y="3246231"/>
            <a:ext cx="2518097" cy="1220896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368517" y="3169925"/>
            <a:ext cx="302680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349441" y="1497552"/>
            <a:ext cx="1678732" cy="167873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165035" y="2661219"/>
            <a:ext cx="991978" cy="221287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Arc 12"/>
          <p:cNvSpPr>
            <a:spLocks/>
          </p:cNvSpPr>
          <p:nvPr/>
        </p:nvSpPr>
        <p:spPr bwMode="auto">
          <a:xfrm>
            <a:off x="4266776" y="1798007"/>
            <a:ext cx="2289179" cy="137350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430295" y="3014134"/>
            <a:ext cx="292153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028173" y="1421247"/>
            <a:ext cx="282521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y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4393953" y="1338581"/>
            <a:ext cx="0" cy="180590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479797" y="1309967"/>
            <a:ext cx="285732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z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190470" y="1796417"/>
            <a:ext cx="1220896" cy="2670709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4076011" y="1701035"/>
            <a:ext cx="228918" cy="228918"/>
          </a:xfrm>
          <a:prstGeom prst="ellipse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4552923" y="4295438"/>
            <a:ext cx="228918" cy="228918"/>
          </a:xfrm>
          <a:prstGeom prst="ellipse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3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045733" y="4858195"/>
            <a:ext cx="733720" cy="37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3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Ray A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52400" y="5089555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Half-scan projection data can be interpolated into a complete set of projection data on an imaging plane such as the x-y plane. The key is to find neighboring rays </a:t>
            </a:r>
            <a:r>
              <a:rPr lang="en-US" sz="2400" kern="0" dirty="0" smtClean="0">
                <a:solidFill>
                  <a:srgbClr val="FF0000"/>
                </a:solidFill>
              </a:rPr>
              <a:t>in the opposite orientations</a:t>
            </a:r>
            <a:r>
              <a:rPr lang="en-US" sz="2400" kern="0" dirty="0" smtClean="0"/>
              <a:t>.</a:t>
            </a:r>
            <a:endParaRPr lang="en-US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1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Retrospective Reconstruction</a:t>
            </a:r>
            <a:endParaRPr lang="en-US" dirty="0"/>
          </a:p>
        </p:txBody>
      </p:sp>
      <p:sp>
        <p:nvSpPr>
          <p:cNvPr id="5" name="Rectangle 81"/>
          <p:cNvSpPr>
            <a:spLocks noChangeArrowheads="1"/>
          </p:cNvSpPr>
          <p:nvPr/>
        </p:nvSpPr>
        <p:spPr bwMode="auto">
          <a:xfrm>
            <a:off x="4686285" y="1126230"/>
            <a:ext cx="3786858" cy="389160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80"/>
          <p:cNvSpPr>
            <a:spLocks noChangeArrowheads="1"/>
          </p:cNvSpPr>
          <p:nvPr/>
        </p:nvSpPr>
        <p:spPr bwMode="auto">
          <a:xfrm>
            <a:off x="613627" y="1126230"/>
            <a:ext cx="3786858" cy="389160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 flipV="1">
            <a:off x="756527" y="3673462"/>
            <a:ext cx="1643353" cy="566052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flipV="1">
            <a:off x="756527" y="3248924"/>
            <a:ext cx="1643353" cy="566052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flipV="1">
            <a:off x="756527" y="2824385"/>
            <a:ext cx="1643353" cy="566052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flipV="1">
            <a:off x="756527" y="2399846"/>
            <a:ext cx="1643353" cy="566052"/>
          </a:xfrm>
          <a:prstGeom prst="ellips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1" name="Group 82"/>
          <p:cNvGrpSpPr>
            <a:grpSpLocks/>
          </p:cNvGrpSpPr>
          <p:nvPr/>
        </p:nvGrpSpPr>
        <p:grpSpPr bwMode="auto">
          <a:xfrm>
            <a:off x="6615439" y="2399846"/>
            <a:ext cx="1643353" cy="1839668"/>
            <a:chOff x="3072" y="1104"/>
            <a:chExt cx="1104" cy="1248"/>
          </a:xfrm>
          <a:solidFill>
            <a:srgbClr val="00B0F0"/>
          </a:solidFill>
        </p:grpSpPr>
        <p:sp>
          <p:nvSpPr>
            <p:cNvPr id="45" name="Oval 20"/>
            <p:cNvSpPr>
              <a:spLocks noChangeArrowheads="1"/>
            </p:cNvSpPr>
            <p:nvPr/>
          </p:nvSpPr>
          <p:spPr bwMode="auto">
            <a:xfrm flipV="1">
              <a:off x="3072" y="1968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Oval 22"/>
            <p:cNvSpPr>
              <a:spLocks noChangeArrowheads="1"/>
            </p:cNvSpPr>
            <p:nvPr/>
          </p:nvSpPr>
          <p:spPr bwMode="auto">
            <a:xfrm flipV="1">
              <a:off x="3072" y="1392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auto">
            <a:xfrm flipV="1">
              <a:off x="3072" y="1824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auto">
            <a:xfrm flipV="1">
              <a:off x="3072" y="1680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Oval 35"/>
            <p:cNvSpPr>
              <a:spLocks noChangeArrowheads="1"/>
            </p:cNvSpPr>
            <p:nvPr/>
          </p:nvSpPr>
          <p:spPr bwMode="auto">
            <a:xfrm flipV="1">
              <a:off x="3072" y="1536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Oval 36"/>
            <p:cNvSpPr>
              <a:spLocks noChangeArrowheads="1"/>
            </p:cNvSpPr>
            <p:nvPr/>
          </p:nvSpPr>
          <p:spPr bwMode="auto">
            <a:xfrm flipV="1">
              <a:off x="3072" y="1392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Oval 23"/>
            <p:cNvSpPr>
              <a:spLocks noChangeArrowheads="1"/>
            </p:cNvSpPr>
            <p:nvPr/>
          </p:nvSpPr>
          <p:spPr bwMode="auto">
            <a:xfrm flipV="1">
              <a:off x="3072" y="1248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Oval 37"/>
            <p:cNvSpPr>
              <a:spLocks noChangeArrowheads="1"/>
            </p:cNvSpPr>
            <p:nvPr/>
          </p:nvSpPr>
          <p:spPr bwMode="auto">
            <a:xfrm flipV="1">
              <a:off x="3072" y="1104"/>
              <a:ext cx="1104" cy="384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829186" y="2470603"/>
            <a:ext cx="1574880" cy="1981181"/>
            <a:chOff x="1824" y="1296"/>
            <a:chExt cx="1058" cy="1920"/>
          </a:xfrm>
          <a:noFill/>
        </p:grpSpPr>
        <p:grpSp>
          <p:nvGrpSpPr>
            <p:cNvPr id="25" name="Group 57"/>
            <p:cNvGrpSpPr>
              <a:grpSpLocks/>
            </p:cNvGrpSpPr>
            <p:nvPr/>
          </p:nvGrpSpPr>
          <p:grpSpPr bwMode="auto">
            <a:xfrm>
              <a:off x="1824" y="2592"/>
              <a:ext cx="1058" cy="624"/>
              <a:chOff x="1775" y="2592"/>
              <a:chExt cx="1058" cy="624"/>
            </a:xfrm>
            <a:grpFill/>
          </p:grpSpPr>
          <p:sp>
            <p:nvSpPr>
              <p:cNvPr id="41" name="Arc 48"/>
              <p:cNvSpPr>
                <a:spLocks/>
              </p:cNvSpPr>
              <p:nvPr/>
            </p:nvSpPr>
            <p:spPr bwMode="auto">
              <a:xfrm flipV="1">
                <a:off x="2256" y="2592"/>
                <a:ext cx="577" cy="624"/>
              </a:xfrm>
              <a:custGeom>
                <a:avLst/>
                <a:gdLst>
                  <a:gd name="G0" fmla="+- 39 0 0"/>
                  <a:gd name="G1" fmla="+- 21589 0 0"/>
                  <a:gd name="G2" fmla="+- 21600 0 0"/>
                  <a:gd name="T0" fmla="*/ 723 w 21639"/>
                  <a:gd name="T1" fmla="*/ 0 h 43189"/>
                  <a:gd name="T2" fmla="*/ 0 w 21639"/>
                  <a:gd name="T3" fmla="*/ 43189 h 43189"/>
                  <a:gd name="T4" fmla="*/ 39 w 21639"/>
                  <a:gd name="T5" fmla="*/ 21589 h 4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9" h="43189" fill="none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</a:path>
                  <a:path w="21639" h="43189" stroke="0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  <a:lnTo>
                      <a:pt x="39" y="21589"/>
                    </a:lnTo>
                    <a:close/>
                  </a:path>
                </a:pathLst>
              </a:custGeom>
              <a:grp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4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  <p:grpSp>
            <p:nvGrpSpPr>
              <p:cNvPr id="42" name="Group 56"/>
              <p:cNvGrpSpPr>
                <a:grpSpLocks/>
              </p:cNvGrpSpPr>
              <p:nvPr/>
            </p:nvGrpSpPr>
            <p:grpSpPr bwMode="auto">
              <a:xfrm>
                <a:off x="1775" y="2592"/>
                <a:ext cx="577" cy="192"/>
                <a:chOff x="1775" y="2592"/>
                <a:chExt cx="577" cy="384"/>
              </a:xfrm>
              <a:grpFill/>
            </p:grpSpPr>
            <p:sp>
              <p:nvSpPr>
                <p:cNvPr id="43" name="Arc 52"/>
                <p:cNvSpPr>
                  <a:spLocks/>
                </p:cNvSpPr>
                <p:nvPr/>
              </p:nvSpPr>
              <p:spPr bwMode="auto">
                <a:xfrm flipH="1">
                  <a:off x="1775" y="2592"/>
                  <a:ext cx="487" cy="192"/>
                </a:xfrm>
                <a:custGeom>
                  <a:avLst/>
                  <a:gdLst>
                    <a:gd name="G0" fmla="+- 298 0 0"/>
                    <a:gd name="G1" fmla="+- 21600 0 0"/>
                    <a:gd name="G2" fmla="+- 21600 0 0"/>
                    <a:gd name="T0" fmla="*/ 0 w 21898"/>
                    <a:gd name="T1" fmla="*/ 2 h 21600"/>
                    <a:gd name="T2" fmla="*/ 21898 w 21898"/>
                    <a:gd name="T3" fmla="*/ 21600 h 21600"/>
                    <a:gd name="T4" fmla="*/ 298 w 2189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98" h="21600" fill="none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</a:path>
                    <a:path w="21898" h="21600" stroke="0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  <a:lnTo>
                        <a:pt x="298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44" name="Arc 54"/>
                <p:cNvSpPr>
                  <a:spLocks/>
                </p:cNvSpPr>
                <p:nvPr/>
              </p:nvSpPr>
              <p:spPr bwMode="auto">
                <a:xfrm flipH="1" flipV="1">
                  <a:off x="1776" y="2784"/>
                  <a:ext cx="576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6" name="Group 58"/>
            <p:cNvGrpSpPr>
              <a:grpSpLocks/>
            </p:cNvGrpSpPr>
            <p:nvPr/>
          </p:nvGrpSpPr>
          <p:grpSpPr bwMode="auto">
            <a:xfrm>
              <a:off x="1824" y="2160"/>
              <a:ext cx="1058" cy="624"/>
              <a:chOff x="1775" y="2592"/>
              <a:chExt cx="1058" cy="624"/>
            </a:xfrm>
            <a:grpFill/>
          </p:grpSpPr>
          <p:sp>
            <p:nvSpPr>
              <p:cNvPr id="37" name="Arc 59"/>
              <p:cNvSpPr>
                <a:spLocks/>
              </p:cNvSpPr>
              <p:nvPr/>
            </p:nvSpPr>
            <p:spPr bwMode="auto">
              <a:xfrm flipV="1">
                <a:off x="2256" y="2592"/>
                <a:ext cx="577" cy="624"/>
              </a:xfrm>
              <a:custGeom>
                <a:avLst/>
                <a:gdLst>
                  <a:gd name="G0" fmla="+- 39 0 0"/>
                  <a:gd name="G1" fmla="+- 21589 0 0"/>
                  <a:gd name="G2" fmla="+- 21600 0 0"/>
                  <a:gd name="T0" fmla="*/ 723 w 21639"/>
                  <a:gd name="T1" fmla="*/ 0 h 43189"/>
                  <a:gd name="T2" fmla="*/ 0 w 21639"/>
                  <a:gd name="T3" fmla="*/ 43189 h 43189"/>
                  <a:gd name="T4" fmla="*/ 39 w 21639"/>
                  <a:gd name="T5" fmla="*/ 21589 h 4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9" h="43189" fill="none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</a:path>
                  <a:path w="21639" h="43189" stroke="0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  <a:lnTo>
                      <a:pt x="39" y="21589"/>
                    </a:lnTo>
                    <a:close/>
                  </a:path>
                </a:pathLst>
              </a:custGeom>
              <a:grp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4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  <p:grpSp>
            <p:nvGrpSpPr>
              <p:cNvPr id="38" name="Group 60"/>
              <p:cNvGrpSpPr>
                <a:grpSpLocks/>
              </p:cNvGrpSpPr>
              <p:nvPr/>
            </p:nvGrpSpPr>
            <p:grpSpPr bwMode="auto">
              <a:xfrm>
                <a:off x="1775" y="2592"/>
                <a:ext cx="577" cy="192"/>
                <a:chOff x="1775" y="2592"/>
                <a:chExt cx="577" cy="384"/>
              </a:xfrm>
              <a:grpFill/>
            </p:grpSpPr>
            <p:sp>
              <p:nvSpPr>
                <p:cNvPr id="39" name="Arc 61"/>
                <p:cNvSpPr>
                  <a:spLocks/>
                </p:cNvSpPr>
                <p:nvPr/>
              </p:nvSpPr>
              <p:spPr bwMode="auto">
                <a:xfrm flipH="1">
                  <a:off x="1775" y="2592"/>
                  <a:ext cx="487" cy="192"/>
                </a:xfrm>
                <a:custGeom>
                  <a:avLst/>
                  <a:gdLst>
                    <a:gd name="G0" fmla="+- 298 0 0"/>
                    <a:gd name="G1" fmla="+- 21600 0 0"/>
                    <a:gd name="G2" fmla="+- 21600 0 0"/>
                    <a:gd name="T0" fmla="*/ 0 w 21898"/>
                    <a:gd name="T1" fmla="*/ 2 h 21600"/>
                    <a:gd name="T2" fmla="*/ 21898 w 21898"/>
                    <a:gd name="T3" fmla="*/ 21600 h 21600"/>
                    <a:gd name="T4" fmla="*/ 298 w 2189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98" h="21600" fill="none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</a:path>
                    <a:path w="21898" h="21600" stroke="0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  <a:lnTo>
                        <a:pt x="298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40" name="Arc 62"/>
                <p:cNvSpPr>
                  <a:spLocks/>
                </p:cNvSpPr>
                <p:nvPr/>
              </p:nvSpPr>
              <p:spPr bwMode="auto">
                <a:xfrm flipH="1" flipV="1">
                  <a:off x="1776" y="2784"/>
                  <a:ext cx="576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7" name="Group 63"/>
            <p:cNvGrpSpPr>
              <a:grpSpLocks/>
            </p:cNvGrpSpPr>
            <p:nvPr/>
          </p:nvGrpSpPr>
          <p:grpSpPr bwMode="auto">
            <a:xfrm>
              <a:off x="1824" y="1728"/>
              <a:ext cx="1058" cy="624"/>
              <a:chOff x="1775" y="2592"/>
              <a:chExt cx="1058" cy="624"/>
            </a:xfrm>
            <a:grpFill/>
          </p:grpSpPr>
          <p:sp>
            <p:nvSpPr>
              <p:cNvPr id="33" name="Arc 64"/>
              <p:cNvSpPr>
                <a:spLocks/>
              </p:cNvSpPr>
              <p:nvPr/>
            </p:nvSpPr>
            <p:spPr bwMode="auto">
              <a:xfrm flipV="1">
                <a:off x="2256" y="2592"/>
                <a:ext cx="577" cy="624"/>
              </a:xfrm>
              <a:custGeom>
                <a:avLst/>
                <a:gdLst>
                  <a:gd name="G0" fmla="+- 39 0 0"/>
                  <a:gd name="G1" fmla="+- 21589 0 0"/>
                  <a:gd name="G2" fmla="+- 21600 0 0"/>
                  <a:gd name="T0" fmla="*/ 723 w 21639"/>
                  <a:gd name="T1" fmla="*/ 0 h 43189"/>
                  <a:gd name="T2" fmla="*/ 0 w 21639"/>
                  <a:gd name="T3" fmla="*/ 43189 h 43189"/>
                  <a:gd name="T4" fmla="*/ 39 w 21639"/>
                  <a:gd name="T5" fmla="*/ 21589 h 4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9" h="43189" fill="none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</a:path>
                  <a:path w="21639" h="43189" stroke="0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  <a:lnTo>
                      <a:pt x="39" y="21589"/>
                    </a:lnTo>
                    <a:close/>
                  </a:path>
                </a:pathLst>
              </a:custGeom>
              <a:grp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4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  <p:grpSp>
            <p:nvGrpSpPr>
              <p:cNvPr id="34" name="Group 65"/>
              <p:cNvGrpSpPr>
                <a:grpSpLocks/>
              </p:cNvGrpSpPr>
              <p:nvPr/>
            </p:nvGrpSpPr>
            <p:grpSpPr bwMode="auto">
              <a:xfrm>
                <a:off x="1775" y="2592"/>
                <a:ext cx="577" cy="192"/>
                <a:chOff x="1775" y="2592"/>
                <a:chExt cx="577" cy="384"/>
              </a:xfrm>
              <a:grpFill/>
            </p:grpSpPr>
            <p:sp>
              <p:nvSpPr>
                <p:cNvPr id="35" name="Arc 66"/>
                <p:cNvSpPr>
                  <a:spLocks/>
                </p:cNvSpPr>
                <p:nvPr/>
              </p:nvSpPr>
              <p:spPr bwMode="auto">
                <a:xfrm flipH="1">
                  <a:off x="1775" y="2592"/>
                  <a:ext cx="487" cy="192"/>
                </a:xfrm>
                <a:custGeom>
                  <a:avLst/>
                  <a:gdLst>
                    <a:gd name="G0" fmla="+- 298 0 0"/>
                    <a:gd name="G1" fmla="+- 21600 0 0"/>
                    <a:gd name="G2" fmla="+- 21600 0 0"/>
                    <a:gd name="T0" fmla="*/ 0 w 21898"/>
                    <a:gd name="T1" fmla="*/ 2 h 21600"/>
                    <a:gd name="T2" fmla="*/ 21898 w 21898"/>
                    <a:gd name="T3" fmla="*/ 21600 h 21600"/>
                    <a:gd name="T4" fmla="*/ 298 w 2189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98" h="21600" fill="none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</a:path>
                    <a:path w="21898" h="21600" stroke="0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  <a:lnTo>
                        <a:pt x="298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36" name="Arc 67"/>
                <p:cNvSpPr>
                  <a:spLocks/>
                </p:cNvSpPr>
                <p:nvPr/>
              </p:nvSpPr>
              <p:spPr bwMode="auto">
                <a:xfrm flipH="1" flipV="1">
                  <a:off x="1776" y="2784"/>
                  <a:ext cx="576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8" name="Group 68"/>
            <p:cNvGrpSpPr>
              <a:grpSpLocks/>
            </p:cNvGrpSpPr>
            <p:nvPr/>
          </p:nvGrpSpPr>
          <p:grpSpPr bwMode="auto">
            <a:xfrm>
              <a:off x="1824" y="1296"/>
              <a:ext cx="1058" cy="624"/>
              <a:chOff x="1775" y="2592"/>
              <a:chExt cx="1058" cy="624"/>
            </a:xfrm>
            <a:grpFill/>
          </p:grpSpPr>
          <p:sp>
            <p:nvSpPr>
              <p:cNvPr id="29" name="Arc 69"/>
              <p:cNvSpPr>
                <a:spLocks/>
              </p:cNvSpPr>
              <p:nvPr/>
            </p:nvSpPr>
            <p:spPr bwMode="auto">
              <a:xfrm flipV="1">
                <a:off x="2256" y="2592"/>
                <a:ext cx="577" cy="624"/>
              </a:xfrm>
              <a:custGeom>
                <a:avLst/>
                <a:gdLst>
                  <a:gd name="G0" fmla="+- 39 0 0"/>
                  <a:gd name="G1" fmla="+- 21589 0 0"/>
                  <a:gd name="G2" fmla="+- 21600 0 0"/>
                  <a:gd name="T0" fmla="*/ 723 w 21639"/>
                  <a:gd name="T1" fmla="*/ 0 h 43189"/>
                  <a:gd name="T2" fmla="*/ 0 w 21639"/>
                  <a:gd name="T3" fmla="*/ 43189 h 43189"/>
                  <a:gd name="T4" fmla="*/ 39 w 21639"/>
                  <a:gd name="T5" fmla="*/ 21589 h 4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9" h="43189" fill="none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</a:path>
                  <a:path w="21639" h="43189" stroke="0" extrusionOk="0">
                    <a:moveTo>
                      <a:pt x="723" y="-1"/>
                    </a:moveTo>
                    <a:cubicBezTo>
                      <a:pt x="12380" y="369"/>
                      <a:pt x="21639" y="9925"/>
                      <a:pt x="21639" y="21589"/>
                    </a:cubicBezTo>
                    <a:cubicBezTo>
                      <a:pt x="21639" y="33518"/>
                      <a:pt x="11968" y="43189"/>
                      <a:pt x="39" y="43189"/>
                    </a:cubicBezTo>
                    <a:cubicBezTo>
                      <a:pt x="26" y="43189"/>
                      <a:pt x="13" y="43188"/>
                      <a:pt x="0" y="43188"/>
                    </a:cubicBezTo>
                    <a:lnTo>
                      <a:pt x="39" y="21589"/>
                    </a:lnTo>
                    <a:close/>
                  </a:path>
                </a:pathLst>
              </a:custGeom>
              <a:grpFill/>
              <a:ln w="508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4" b="1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  <p:grpSp>
            <p:nvGrpSpPr>
              <p:cNvPr id="30" name="Group 70"/>
              <p:cNvGrpSpPr>
                <a:grpSpLocks/>
              </p:cNvGrpSpPr>
              <p:nvPr/>
            </p:nvGrpSpPr>
            <p:grpSpPr bwMode="auto">
              <a:xfrm>
                <a:off x="1775" y="2592"/>
                <a:ext cx="577" cy="192"/>
                <a:chOff x="1775" y="2592"/>
                <a:chExt cx="577" cy="384"/>
              </a:xfrm>
              <a:grpFill/>
            </p:grpSpPr>
            <p:sp>
              <p:nvSpPr>
                <p:cNvPr id="31" name="Arc 71"/>
                <p:cNvSpPr>
                  <a:spLocks/>
                </p:cNvSpPr>
                <p:nvPr/>
              </p:nvSpPr>
              <p:spPr bwMode="auto">
                <a:xfrm flipH="1">
                  <a:off x="1775" y="2592"/>
                  <a:ext cx="487" cy="192"/>
                </a:xfrm>
                <a:custGeom>
                  <a:avLst/>
                  <a:gdLst>
                    <a:gd name="G0" fmla="+- 298 0 0"/>
                    <a:gd name="G1" fmla="+- 21600 0 0"/>
                    <a:gd name="G2" fmla="+- 21600 0 0"/>
                    <a:gd name="T0" fmla="*/ 0 w 21898"/>
                    <a:gd name="T1" fmla="*/ 2 h 21600"/>
                    <a:gd name="T2" fmla="*/ 21898 w 21898"/>
                    <a:gd name="T3" fmla="*/ 21600 h 21600"/>
                    <a:gd name="T4" fmla="*/ 298 w 2189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98" h="21600" fill="none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</a:path>
                    <a:path w="21898" h="21600" stroke="0" extrusionOk="0">
                      <a:moveTo>
                        <a:pt x="0" y="2"/>
                      </a:moveTo>
                      <a:cubicBezTo>
                        <a:pt x="99" y="0"/>
                        <a:pt x="198" y="0"/>
                        <a:pt x="298" y="0"/>
                      </a:cubicBezTo>
                      <a:cubicBezTo>
                        <a:pt x="12227" y="0"/>
                        <a:pt x="21898" y="9670"/>
                        <a:pt x="21898" y="21600"/>
                      </a:cubicBezTo>
                      <a:lnTo>
                        <a:pt x="298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32" name="Arc 72"/>
                <p:cNvSpPr>
                  <a:spLocks/>
                </p:cNvSpPr>
                <p:nvPr/>
              </p:nvSpPr>
              <p:spPr bwMode="auto">
                <a:xfrm flipH="1" flipV="1">
                  <a:off x="1776" y="2784"/>
                  <a:ext cx="576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5080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4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13" name="Oval 75"/>
          <p:cNvSpPr>
            <a:spLocks noChangeArrowheads="1"/>
          </p:cNvSpPr>
          <p:nvPr/>
        </p:nvSpPr>
        <p:spPr bwMode="auto">
          <a:xfrm flipV="1">
            <a:off x="2542781" y="3673462"/>
            <a:ext cx="1643353" cy="566052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Oval 76"/>
          <p:cNvSpPr>
            <a:spLocks noChangeArrowheads="1"/>
          </p:cNvSpPr>
          <p:nvPr/>
        </p:nvSpPr>
        <p:spPr bwMode="auto">
          <a:xfrm flipV="1">
            <a:off x="2542781" y="3248924"/>
            <a:ext cx="1643353" cy="566052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 flipV="1">
            <a:off x="2542781" y="2824385"/>
            <a:ext cx="1643353" cy="566052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 flipV="1">
            <a:off x="2542781" y="2399846"/>
            <a:ext cx="1643353" cy="566052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AutoShape 84"/>
          <p:cNvSpPr>
            <a:spLocks noChangeArrowheads="1"/>
          </p:cNvSpPr>
          <p:nvPr/>
        </p:nvSpPr>
        <p:spPr bwMode="auto">
          <a:xfrm>
            <a:off x="5257886" y="1975307"/>
            <a:ext cx="2929456" cy="636808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85"/>
          <p:cNvSpPr>
            <a:spLocks noChangeArrowheads="1"/>
          </p:cNvSpPr>
          <p:nvPr/>
        </p:nvSpPr>
        <p:spPr bwMode="auto">
          <a:xfrm>
            <a:off x="721215" y="4451783"/>
            <a:ext cx="1944702" cy="3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Scanning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Loci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86"/>
          <p:cNvSpPr>
            <a:spLocks noChangeArrowheads="1"/>
          </p:cNvSpPr>
          <p:nvPr/>
        </p:nvSpPr>
        <p:spPr bwMode="auto">
          <a:xfrm>
            <a:off x="2932780" y="4451783"/>
            <a:ext cx="930340" cy="37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Slices</a:t>
            </a:r>
            <a:endParaRPr kumimoji="0" lang="en-US" altLang="en-US" sz="200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>
            <a:off x="4753744" y="4451783"/>
            <a:ext cx="2172328" cy="3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Scanning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Locus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88"/>
          <p:cNvSpPr>
            <a:spLocks noChangeArrowheads="1"/>
          </p:cNvSpPr>
          <p:nvPr/>
        </p:nvSpPr>
        <p:spPr bwMode="auto">
          <a:xfrm>
            <a:off x="7078377" y="4451783"/>
            <a:ext cx="930340" cy="37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Slices</a:t>
            </a:r>
            <a:endParaRPr kumimoji="0" lang="en-US" altLang="en-US" sz="200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89"/>
          <p:cNvSpPr>
            <a:spLocks noChangeArrowheads="1"/>
          </p:cNvSpPr>
          <p:nvPr/>
        </p:nvSpPr>
        <p:spPr bwMode="auto">
          <a:xfrm>
            <a:off x="1352424" y="1321120"/>
            <a:ext cx="2443235" cy="75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Direct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itchFamily="18" charset="0"/>
              </a:rPr>
              <a:t>Reconstruction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90"/>
          <p:cNvSpPr>
            <a:spLocks noChangeArrowheads="1"/>
          </p:cNvSpPr>
          <p:nvPr/>
        </p:nvSpPr>
        <p:spPr bwMode="auto">
          <a:xfrm>
            <a:off x="5337257" y="1321120"/>
            <a:ext cx="2443235" cy="75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Retrospective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Times New Roman" pitchFamily="18" charset="0"/>
              </a:rPr>
              <a:t>Reconstruction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 bwMode="auto">
          <a:xfrm>
            <a:off x="152400" y="5089555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Incremental (Left) vs Spiral (Right) Scans Define Imaging Planes Differently. The Former Specifies Imaging Planes Physically/Prospectively, while the Latter Does so Computationally/Retrospectively.</a:t>
            </a:r>
            <a:endParaRPr lang="en-US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52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Superior Detectability</a:t>
            </a:r>
            <a:endParaRPr lang="en-US" dirty="0"/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4714322" y="1037283"/>
            <a:ext cx="3603030" cy="4140645"/>
          </a:xfrm>
          <a:prstGeom prst="rect">
            <a:avLst/>
          </a:prstGeom>
          <a:solidFill>
            <a:schemeClr val="bg1"/>
          </a:solidFill>
          <a:ln w="508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839366" y="1037283"/>
            <a:ext cx="3603030" cy="4140645"/>
          </a:xfrm>
          <a:prstGeom prst="rect">
            <a:avLst/>
          </a:prstGeom>
          <a:solidFill>
            <a:schemeClr val="bg1"/>
          </a:solidFill>
          <a:ln w="508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1075"/>
          <p:cNvSpPr>
            <a:spLocks noChangeArrowheads="1"/>
          </p:cNvSpPr>
          <p:nvPr/>
        </p:nvSpPr>
        <p:spPr bwMode="auto">
          <a:xfrm>
            <a:off x="1315238" y="2203487"/>
            <a:ext cx="1291652" cy="2497287"/>
          </a:xfrm>
          <a:prstGeom prst="rect">
            <a:avLst/>
          </a:prstGeom>
          <a:solidFill>
            <a:srgbClr val="00B0F0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1076"/>
          <p:cNvSpPr>
            <a:spLocks noChangeArrowheads="1"/>
          </p:cNvSpPr>
          <p:nvPr/>
        </p:nvSpPr>
        <p:spPr bwMode="auto">
          <a:xfrm>
            <a:off x="2606890" y="2203487"/>
            <a:ext cx="1291652" cy="2497287"/>
          </a:xfrm>
          <a:prstGeom prst="rect">
            <a:avLst/>
          </a:prstGeom>
          <a:solidFill>
            <a:srgbClr val="00B0F0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77"/>
          <p:cNvSpPr>
            <a:spLocks noChangeArrowheads="1"/>
          </p:cNvSpPr>
          <p:nvPr/>
        </p:nvSpPr>
        <p:spPr bwMode="auto">
          <a:xfrm>
            <a:off x="1995055" y="2827809"/>
            <a:ext cx="1223670" cy="1176384"/>
          </a:xfrm>
          <a:prstGeom prst="ellipse">
            <a:avLst/>
          </a:prstGeom>
          <a:solidFill>
            <a:srgbClr val="0033CC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078"/>
          <p:cNvSpPr>
            <a:spLocks noChangeArrowheads="1"/>
          </p:cNvSpPr>
          <p:nvPr/>
        </p:nvSpPr>
        <p:spPr bwMode="auto">
          <a:xfrm>
            <a:off x="5190194" y="2203487"/>
            <a:ext cx="1291652" cy="2497287"/>
          </a:xfrm>
          <a:prstGeom prst="rect">
            <a:avLst/>
          </a:prstGeom>
          <a:solidFill>
            <a:srgbClr val="00B0F0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079"/>
          <p:cNvSpPr>
            <a:spLocks noChangeArrowheads="1"/>
          </p:cNvSpPr>
          <p:nvPr/>
        </p:nvSpPr>
        <p:spPr bwMode="auto">
          <a:xfrm>
            <a:off x="6481846" y="2203487"/>
            <a:ext cx="1291652" cy="2497287"/>
          </a:xfrm>
          <a:prstGeom prst="rect">
            <a:avLst/>
          </a:prstGeom>
          <a:solidFill>
            <a:srgbClr val="00B0F0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081"/>
          <p:cNvSpPr>
            <a:spLocks noChangeArrowheads="1"/>
          </p:cNvSpPr>
          <p:nvPr/>
        </p:nvSpPr>
        <p:spPr bwMode="auto">
          <a:xfrm>
            <a:off x="5870011" y="2411594"/>
            <a:ext cx="1223670" cy="2497287"/>
          </a:xfrm>
          <a:prstGeom prst="rect">
            <a:avLst/>
          </a:prstGeom>
          <a:solidFill>
            <a:srgbClr val="00B0F0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Oval 1080"/>
          <p:cNvSpPr>
            <a:spLocks noChangeArrowheads="1"/>
          </p:cNvSpPr>
          <p:nvPr/>
        </p:nvSpPr>
        <p:spPr bwMode="auto">
          <a:xfrm>
            <a:off x="5870011" y="2827809"/>
            <a:ext cx="1223670" cy="1176384"/>
          </a:xfrm>
          <a:prstGeom prst="ellipse">
            <a:avLst/>
          </a:prstGeom>
          <a:solidFill>
            <a:srgbClr val="0033CC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89"/>
          <p:cNvSpPr>
            <a:spLocks noChangeArrowheads="1"/>
          </p:cNvSpPr>
          <p:nvPr/>
        </p:nvSpPr>
        <p:spPr bwMode="auto">
          <a:xfrm>
            <a:off x="1352424" y="1321120"/>
            <a:ext cx="2443235" cy="75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Direct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Times New Roman" pitchFamily="18" charset="0"/>
              </a:rPr>
              <a:t>Reconstruction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90"/>
          <p:cNvSpPr>
            <a:spLocks noChangeArrowheads="1"/>
          </p:cNvSpPr>
          <p:nvPr/>
        </p:nvSpPr>
        <p:spPr bwMode="auto">
          <a:xfrm>
            <a:off x="5337257" y="1321120"/>
            <a:ext cx="2443235" cy="75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Retrospective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Times New Roman" pitchFamily="18" charset="0"/>
              </a:rPr>
              <a:t>Reconstruction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52400" y="5089555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Retrospective Reconstruction Gives Better Lesion Detectability If There Are Sufficiently Many Slices Reconstructed!</a:t>
            </a:r>
            <a:endParaRPr lang="en-US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0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Conclusion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3574" y="1748102"/>
            <a:ext cx="7810236" cy="408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“For a given X-ray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dose,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helical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CT allows substantially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better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longitudinal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resolution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than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conventional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CT due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to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its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inherent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retrospective</a:t>
            </a:r>
            <a:r>
              <a:rPr lang="en-US" alt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reconstruction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capability.”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1828800" marR="0" lvl="4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Wang and Vannier</a:t>
            </a:r>
          </a:p>
          <a:p>
            <a:pPr marL="1828800" marR="0" lvl="4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Medical Physics 21:429-433, 1994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026" y="401322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07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Spiral Multi-slice/Cone-beam CT</a:t>
            </a: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9543" y="5317303"/>
            <a:ext cx="8431257" cy="93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14400" marR="0" lvl="0" indent="-914400" algn="l" defTabSz="869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Wang, G, Lin, TH, Cheng PC, Shinozaki DM, </a:t>
            </a:r>
            <a:r>
              <a:rPr kumimoji="0" lang="en-US" altLang="zh-CN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Kim 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HG: Scanning cone-beam reconstruction algorithms for x-ray microtomography.  Proc. SPIE </a:t>
            </a:r>
            <a:r>
              <a:rPr kumimoji="0" lang="en-US" altLang="zh-CN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1556:99-112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, July </a:t>
            </a:r>
            <a:r>
              <a:rPr kumimoji="0" lang="en-US" altLang="zh-CN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1991</a:t>
            </a:r>
          </a:p>
          <a:p>
            <a:pPr marL="914400" marR="0" lvl="0" indent="-914400" algn="l" defTabSz="869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Wang 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G, Lin TH, Cheng PC, Shinozaki DM: A general cone-beam reconstruction algorithm. IEEE Trans. on </a:t>
            </a:r>
            <a:r>
              <a:rPr kumimoji="0" lang="en-US" altLang="zh-CN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Med. Imaging 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12:486-496, 1993 </a:t>
            </a:r>
          </a:p>
        </p:txBody>
      </p:sp>
      <p:pic>
        <p:nvPicPr>
          <p:cNvPr id="12290" name="Picture 2" descr="C:\Users\wangg\Desktop\PennState\Web\SCBC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3" y="1637024"/>
            <a:ext cx="4900815" cy="32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443703" y="1825216"/>
            <a:ext cx="2702329" cy="3120807"/>
            <a:chOff x="5283405" y="1439271"/>
            <a:chExt cx="3136900" cy="3622675"/>
          </a:xfrm>
        </p:grpSpPr>
        <p:sp>
          <p:nvSpPr>
            <p:cNvPr id="137" name="Freeform 4"/>
            <p:cNvSpPr>
              <a:spLocks/>
            </p:cNvSpPr>
            <p:nvPr/>
          </p:nvSpPr>
          <p:spPr bwMode="auto">
            <a:xfrm>
              <a:off x="6543880" y="1739309"/>
              <a:ext cx="1662113" cy="1125538"/>
            </a:xfrm>
            <a:custGeom>
              <a:avLst/>
              <a:gdLst>
                <a:gd name="T0" fmla="*/ 1253 w 1040"/>
                <a:gd name="T1" fmla="*/ 0 h 724"/>
                <a:gd name="T2" fmla="*/ 0 w 1040"/>
                <a:gd name="T3" fmla="*/ 98 h 724"/>
                <a:gd name="T4" fmla="*/ 1216 w 1040"/>
                <a:gd name="T5" fmla="*/ 402 h 724"/>
                <a:gd name="T6" fmla="*/ 0 60000 65536"/>
                <a:gd name="T7" fmla="*/ 0 60000 65536"/>
                <a:gd name="T8" fmla="*/ 0 60000 65536"/>
                <a:gd name="T9" fmla="*/ 0 w 1040"/>
                <a:gd name="T10" fmla="*/ 0 h 724"/>
                <a:gd name="T11" fmla="*/ 1040 w 1040"/>
                <a:gd name="T12" fmla="*/ 724 h 7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0" h="724">
                  <a:moveTo>
                    <a:pt x="1040" y="0"/>
                  </a:moveTo>
                  <a:lnTo>
                    <a:pt x="0" y="172"/>
                  </a:lnTo>
                  <a:lnTo>
                    <a:pt x="1008" y="724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6110493" y="3001371"/>
              <a:ext cx="1576388" cy="1314450"/>
            </a:xfrm>
            <a:custGeom>
              <a:avLst/>
              <a:gdLst>
                <a:gd name="T0" fmla="*/ 117 w 993"/>
                <a:gd name="T1" fmla="*/ 0 h 828"/>
                <a:gd name="T2" fmla="*/ 993 w 993"/>
                <a:gd name="T3" fmla="*/ 708 h 828"/>
                <a:gd name="T4" fmla="*/ 0 w 993"/>
                <a:gd name="T5" fmla="*/ 828 h 828"/>
                <a:gd name="T6" fmla="*/ 0 60000 65536"/>
                <a:gd name="T7" fmla="*/ 0 60000 65536"/>
                <a:gd name="T8" fmla="*/ 0 60000 65536"/>
                <a:gd name="T9" fmla="*/ 0 w 993"/>
                <a:gd name="T10" fmla="*/ 0 h 828"/>
                <a:gd name="T11" fmla="*/ 993 w 993"/>
                <a:gd name="T12" fmla="*/ 828 h 8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3" h="828">
                  <a:moveTo>
                    <a:pt x="117" y="0"/>
                  </a:moveTo>
                  <a:lnTo>
                    <a:pt x="993" y="708"/>
                  </a:lnTo>
                  <a:lnTo>
                    <a:pt x="0" y="828"/>
                  </a:lnTo>
                </a:path>
              </a:pathLst>
            </a:custGeom>
            <a:solidFill>
              <a:srgbClr val="FF9999">
                <a:alpha val="50195"/>
              </a:srgbClr>
            </a:solidFill>
            <a:ln w="5080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39" name="Freeform 6"/>
            <p:cNvSpPr>
              <a:spLocks/>
            </p:cNvSpPr>
            <p:nvPr/>
          </p:nvSpPr>
          <p:spPr bwMode="auto">
            <a:xfrm>
              <a:off x="6586743" y="1744071"/>
              <a:ext cx="1628775" cy="1104900"/>
            </a:xfrm>
            <a:custGeom>
              <a:avLst/>
              <a:gdLst>
                <a:gd name="T0" fmla="*/ 981 w 1026"/>
                <a:gd name="T1" fmla="*/ 696 h 696"/>
                <a:gd name="T2" fmla="*/ 0 w 1026"/>
                <a:gd name="T3" fmla="*/ 171 h 696"/>
                <a:gd name="T4" fmla="*/ 1026 w 1026"/>
                <a:gd name="T5" fmla="*/ 0 h 696"/>
                <a:gd name="T6" fmla="*/ 0 60000 65536"/>
                <a:gd name="T7" fmla="*/ 0 60000 65536"/>
                <a:gd name="T8" fmla="*/ 0 60000 65536"/>
                <a:gd name="T9" fmla="*/ 0 w 1026"/>
                <a:gd name="T10" fmla="*/ 0 h 696"/>
                <a:gd name="T11" fmla="*/ 1026 w 1026"/>
                <a:gd name="T12" fmla="*/ 696 h 6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6" h="696">
                  <a:moveTo>
                    <a:pt x="981" y="696"/>
                  </a:moveTo>
                  <a:lnTo>
                    <a:pt x="0" y="171"/>
                  </a:lnTo>
                  <a:lnTo>
                    <a:pt x="1026" y="0"/>
                  </a:lnTo>
                </a:path>
              </a:pathLst>
            </a:custGeom>
            <a:solidFill>
              <a:srgbClr val="FFCCFF">
                <a:alpha val="50195"/>
              </a:srgbClr>
            </a:solidFill>
            <a:ln w="5080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0" name="Freeform 7"/>
            <p:cNvSpPr>
              <a:spLocks/>
            </p:cNvSpPr>
            <p:nvPr/>
          </p:nvSpPr>
          <p:spPr bwMode="auto">
            <a:xfrm>
              <a:off x="6304168" y="2023471"/>
              <a:ext cx="1831975" cy="971550"/>
            </a:xfrm>
            <a:custGeom>
              <a:avLst/>
              <a:gdLst>
                <a:gd name="T0" fmla="*/ 159 w 1154"/>
                <a:gd name="T1" fmla="*/ 0 h 612"/>
                <a:gd name="T2" fmla="*/ 1154 w 1154"/>
                <a:gd name="T3" fmla="*/ 529 h 612"/>
                <a:gd name="T4" fmla="*/ 0 w 1154"/>
                <a:gd name="T5" fmla="*/ 612 h 612"/>
                <a:gd name="T6" fmla="*/ 0 60000 65536"/>
                <a:gd name="T7" fmla="*/ 0 60000 65536"/>
                <a:gd name="T8" fmla="*/ 0 60000 65536"/>
                <a:gd name="T9" fmla="*/ 0 w 1154"/>
                <a:gd name="T10" fmla="*/ 0 h 612"/>
                <a:gd name="T11" fmla="*/ 1154 w 1154"/>
                <a:gd name="T12" fmla="*/ 612 h 6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" h="612">
                  <a:moveTo>
                    <a:pt x="159" y="0"/>
                  </a:moveTo>
                  <a:lnTo>
                    <a:pt x="1154" y="529"/>
                  </a:lnTo>
                  <a:lnTo>
                    <a:pt x="0" y="612"/>
                  </a:lnTo>
                </a:path>
              </a:pathLst>
            </a:custGeom>
            <a:solidFill>
              <a:srgbClr val="FF9999">
                <a:alpha val="50195"/>
              </a:srgbClr>
            </a:solidFill>
            <a:ln w="2857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1" name="AutoShape 8"/>
            <p:cNvSpPr>
              <a:spLocks noChangeArrowheads="1"/>
            </p:cNvSpPr>
            <p:nvPr/>
          </p:nvSpPr>
          <p:spPr bwMode="auto">
            <a:xfrm>
              <a:off x="6667705" y="1629771"/>
              <a:ext cx="1092200" cy="2943225"/>
            </a:xfrm>
            <a:prstGeom prst="can">
              <a:avLst>
                <a:gd name="adj" fmla="val 67369"/>
              </a:avLst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2" name="Freeform 9"/>
            <p:cNvSpPr>
              <a:spLocks/>
            </p:cNvSpPr>
            <p:nvPr/>
          </p:nvSpPr>
          <p:spPr bwMode="auto">
            <a:xfrm>
              <a:off x="6575630" y="1972671"/>
              <a:ext cx="1663700" cy="892175"/>
            </a:xfrm>
            <a:custGeom>
              <a:avLst/>
              <a:gdLst>
                <a:gd name="T0" fmla="*/ 0 w 1048"/>
                <a:gd name="T1" fmla="*/ 30 h 562"/>
                <a:gd name="T2" fmla="*/ 40 w 1048"/>
                <a:gd name="T3" fmla="*/ 22 h 562"/>
                <a:gd name="T4" fmla="*/ 208 w 1048"/>
                <a:gd name="T5" fmla="*/ 10 h 562"/>
                <a:gd name="T6" fmla="*/ 640 w 1048"/>
                <a:gd name="T7" fmla="*/ 82 h 562"/>
                <a:gd name="T8" fmla="*/ 928 w 1048"/>
                <a:gd name="T9" fmla="*/ 230 h 562"/>
                <a:gd name="T10" fmla="*/ 1036 w 1048"/>
                <a:gd name="T11" fmla="*/ 390 h 562"/>
                <a:gd name="T12" fmla="*/ 1000 w 1048"/>
                <a:gd name="T13" fmla="*/ 562 h 5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8"/>
                <a:gd name="T22" fmla="*/ 0 h 562"/>
                <a:gd name="T23" fmla="*/ 1048 w 1048"/>
                <a:gd name="T24" fmla="*/ 562 h 5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8" h="562">
                  <a:moveTo>
                    <a:pt x="0" y="30"/>
                  </a:moveTo>
                  <a:cubicBezTo>
                    <a:pt x="2" y="27"/>
                    <a:pt x="5" y="25"/>
                    <a:pt x="40" y="22"/>
                  </a:cubicBezTo>
                  <a:cubicBezTo>
                    <a:pt x="75" y="19"/>
                    <a:pt x="108" y="0"/>
                    <a:pt x="208" y="10"/>
                  </a:cubicBezTo>
                  <a:cubicBezTo>
                    <a:pt x="308" y="20"/>
                    <a:pt x="520" y="45"/>
                    <a:pt x="640" y="82"/>
                  </a:cubicBezTo>
                  <a:cubicBezTo>
                    <a:pt x="760" y="119"/>
                    <a:pt x="862" y="179"/>
                    <a:pt x="928" y="230"/>
                  </a:cubicBezTo>
                  <a:cubicBezTo>
                    <a:pt x="994" y="281"/>
                    <a:pt x="1024" y="335"/>
                    <a:pt x="1036" y="390"/>
                  </a:cubicBezTo>
                  <a:cubicBezTo>
                    <a:pt x="1048" y="445"/>
                    <a:pt x="1024" y="503"/>
                    <a:pt x="1000" y="562"/>
                  </a:cubicBezTo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3" name="Freeform 10"/>
            <p:cNvSpPr>
              <a:spLocks/>
            </p:cNvSpPr>
            <p:nvPr/>
          </p:nvSpPr>
          <p:spPr bwMode="auto">
            <a:xfrm>
              <a:off x="6308930" y="2852146"/>
              <a:ext cx="1916113" cy="1244600"/>
            </a:xfrm>
            <a:custGeom>
              <a:avLst/>
              <a:gdLst>
                <a:gd name="T0" fmla="*/ 0 w 1203"/>
                <a:gd name="T1" fmla="*/ 86 h 786"/>
                <a:gd name="T2" fmla="*/ 260 w 1203"/>
                <a:gd name="T3" fmla="*/ 18 h 786"/>
                <a:gd name="T4" fmla="*/ 620 w 1203"/>
                <a:gd name="T5" fmla="*/ 18 h 786"/>
                <a:gd name="T6" fmla="*/ 996 w 1203"/>
                <a:gd name="T7" fmla="*/ 126 h 786"/>
                <a:gd name="T8" fmla="*/ 1272 w 1203"/>
                <a:gd name="T9" fmla="*/ 290 h 786"/>
                <a:gd name="T10" fmla="*/ 1284 w 1203"/>
                <a:gd name="T11" fmla="*/ 498 h 786"/>
                <a:gd name="T12" fmla="*/ 1099 w 1203"/>
                <a:gd name="T13" fmla="*/ 658 h 786"/>
                <a:gd name="T14" fmla="*/ 948 w 1203"/>
                <a:gd name="T15" fmla="*/ 730 h 7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3"/>
                <a:gd name="T25" fmla="*/ 0 h 786"/>
                <a:gd name="T26" fmla="*/ 1203 w 1203"/>
                <a:gd name="T27" fmla="*/ 786 h 7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3" h="786">
                  <a:moveTo>
                    <a:pt x="0" y="86"/>
                  </a:moveTo>
                  <a:cubicBezTo>
                    <a:pt x="69" y="57"/>
                    <a:pt x="138" y="29"/>
                    <a:pt x="232" y="18"/>
                  </a:cubicBezTo>
                  <a:cubicBezTo>
                    <a:pt x="326" y="7"/>
                    <a:pt x="451" y="0"/>
                    <a:pt x="564" y="18"/>
                  </a:cubicBezTo>
                  <a:cubicBezTo>
                    <a:pt x="677" y="36"/>
                    <a:pt x="813" y="76"/>
                    <a:pt x="912" y="126"/>
                  </a:cubicBezTo>
                  <a:cubicBezTo>
                    <a:pt x="1011" y="176"/>
                    <a:pt x="1117" y="251"/>
                    <a:pt x="1160" y="318"/>
                  </a:cubicBezTo>
                  <a:cubicBezTo>
                    <a:pt x="1203" y="385"/>
                    <a:pt x="1198" y="460"/>
                    <a:pt x="1172" y="526"/>
                  </a:cubicBezTo>
                  <a:cubicBezTo>
                    <a:pt x="1146" y="592"/>
                    <a:pt x="1055" y="671"/>
                    <a:pt x="1004" y="714"/>
                  </a:cubicBezTo>
                  <a:cubicBezTo>
                    <a:pt x="953" y="757"/>
                    <a:pt x="908" y="771"/>
                    <a:pt x="864" y="786"/>
                  </a:cubicBezTo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4" name="Line 11"/>
            <p:cNvSpPr>
              <a:spLocks noChangeShapeType="1"/>
            </p:cNvSpPr>
            <p:nvPr/>
          </p:nvSpPr>
          <p:spPr bwMode="auto">
            <a:xfrm flipV="1">
              <a:off x="5492955" y="1534521"/>
              <a:ext cx="1588" cy="3095625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5" name="Line 12"/>
            <p:cNvSpPr>
              <a:spLocks noChangeShapeType="1"/>
            </p:cNvSpPr>
            <p:nvPr/>
          </p:nvSpPr>
          <p:spPr bwMode="auto">
            <a:xfrm>
              <a:off x="5283405" y="4566646"/>
              <a:ext cx="1689100" cy="49530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6" name="Line 13"/>
            <p:cNvSpPr>
              <a:spLocks noChangeShapeType="1"/>
            </p:cNvSpPr>
            <p:nvPr/>
          </p:nvSpPr>
          <p:spPr bwMode="auto">
            <a:xfrm flipV="1">
              <a:off x="5321505" y="3931646"/>
              <a:ext cx="1231900" cy="81280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7" name="Freeform 14"/>
            <p:cNvSpPr>
              <a:spLocks/>
            </p:cNvSpPr>
            <p:nvPr/>
          </p:nvSpPr>
          <p:spPr bwMode="auto">
            <a:xfrm>
              <a:off x="6308930" y="2866434"/>
              <a:ext cx="1841500" cy="1238250"/>
            </a:xfrm>
            <a:custGeom>
              <a:avLst/>
              <a:gdLst>
                <a:gd name="T0" fmla="*/ 864 w 1160"/>
                <a:gd name="T1" fmla="*/ 780 h 780"/>
                <a:gd name="T2" fmla="*/ 0 w 1160"/>
                <a:gd name="T3" fmla="*/ 84 h 780"/>
                <a:gd name="T4" fmla="*/ 1160 w 1160"/>
                <a:gd name="T5" fmla="*/ 0 h 780"/>
                <a:gd name="T6" fmla="*/ 0 60000 65536"/>
                <a:gd name="T7" fmla="*/ 0 60000 65536"/>
                <a:gd name="T8" fmla="*/ 0 60000 65536"/>
                <a:gd name="T9" fmla="*/ 0 w 1160"/>
                <a:gd name="T10" fmla="*/ 0 h 780"/>
                <a:gd name="T11" fmla="*/ 1160 w 1160"/>
                <a:gd name="T12" fmla="*/ 780 h 7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0" h="780">
                  <a:moveTo>
                    <a:pt x="864" y="780"/>
                  </a:moveTo>
                  <a:lnTo>
                    <a:pt x="0" y="84"/>
                  </a:lnTo>
                  <a:lnTo>
                    <a:pt x="1160" y="0"/>
                  </a:lnTo>
                </a:path>
              </a:pathLst>
            </a:custGeom>
            <a:solidFill>
              <a:srgbClr val="FFCCFF">
                <a:alpha val="50195"/>
              </a:srgb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8" name="Arc 15"/>
            <p:cNvSpPr>
              <a:spLocks/>
            </p:cNvSpPr>
            <p:nvPr/>
          </p:nvSpPr>
          <p:spPr bwMode="auto">
            <a:xfrm>
              <a:off x="6999493" y="1745659"/>
              <a:ext cx="1227138" cy="646113"/>
            </a:xfrm>
            <a:custGeom>
              <a:avLst/>
              <a:gdLst>
                <a:gd name="T0" fmla="*/ 0 w 21600"/>
                <a:gd name="T1" fmla="*/ 0 h 25852"/>
                <a:gd name="T2" fmla="*/ 0 w 21600"/>
                <a:gd name="T3" fmla="*/ 0 h 25852"/>
                <a:gd name="T4" fmla="*/ 0 w 21600"/>
                <a:gd name="T5" fmla="*/ 0 h 2585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852"/>
                <a:gd name="T11" fmla="*/ 21600 w 21600"/>
                <a:gd name="T12" fmla="*/ 25852 h 258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852" fill="none" extrusionOk="0">
                  <a:moveTo>
                    <a:pt x="21113" y="0"/>
                  </a:moveTo>
                  <a:cubicBezTo>
                    <a:pt x="21437" y="1497"/>
                    <a:pt x="21600" y="3025"/>
                    <a:pt x="21600" y="4557"/>
                  </a:cubicBezTo>
                  <a:cubicBezTo>
                    <a:pt x="21600" y="15090"/>
                    <a:pt x="14002" y="24087"/>
                    <a:pt x="3617" y="25851"/>
                  </a:cubicBezTo>
                </a:path>
                <a:path w="21600" h="25852" stroke="0" extrusionOk="0">
                  <a:moveTo>
                    <a:pt x="21113" y="0"/>
                  </a:moveTo>
                  <a:cubicBezTo>
                    <a:pt x="21437" y="1497"/>
                    <a:pt x="21600" y="3025"/>
                    <a:pt x="21600" y="4557"/>
                  </a:cubicBezTo>
                  <a:cubicBezTo>
                    <a:pt x="21600" y="15090"/>
                    <a:pt x="14002" y="24087"/>
                    <a:pt x="3617" y="25851"/>
                  </a:cubicBezTo>
                  <a:lnTo>
                    <a:pt x="0" y="455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49" name="Arc 16"/>
            <p:cNvSpPr>
              <a:spLocks/>
            </p:cNvSpPr>
            <p:nvPr/>
          </p:nvSpPr>
          <p:spPr bwMode="auto">
            <a:xfrm>
              <a:off x="6189868" y="2010771"/>
              <a:ext cx="1103313" cy="377825"/>
            </a:xfrm>
            <a:custGeom>
              <a:avLst/>
              <a:gdLst>
                <a:gd name="T0" fmla="*/ 0 w 21600"/>
                <a:gd name="T1" fmla="*/ 0 h 37366"/>
                <a:gd name="T2" fmla="*/ 0 w 21600"/>
                <a:gd name="T3" fmla="*/ 0 h 37366"/>
                <a:gd name="T4" fmla="*/ 0 w 21600"/>
                <a:gd name="T5" fmla="*/ 0 h 373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366"/>
                <a:gd name="T11" fmla="*/ 21600 w 21600"/>
                <a:gd name="T12" fmla="*/ 37366 h 37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366" fill="none" extrusionOk="0">
                  <a:moveTo>
                    <a:pt x="20002" y="37365"/>
                  </a:moveTo>
                  <a:cubicBezTo>
                    <a:pt x="8723" y="36529"/>
                    <a:pt x="0" y="27134"/>
                    <a:pt x="0" y="15825"/>
                  </a:cubicBezTo>
                  <a:cubicBezTo>
                    <a:pt x="-1" y="9820"/>
                    <a:pt x="2499" y="4087"/>
                    <a:pt x="6898" y="0"/>
                  </a:cubicBezTo>
                </a:path>
                <a:path w="21600" h="37366" stroke="0" extrusionOk="0">
                  <a:moveTo>
                    <a:pt x="20002" y="37365"/>
                  </a:moveTo>
                  <a:cubicBezTo>
                    <a:pt x="8723" y="36529"/>
                    <a:pt x="0" y="27134"/>
                    <a:pt x="0" y="15825"/>
                  </a:cubicBezTo>
                  <a:cubicBezTo>
                    <a:pt x="-1" y="9820"/>
                    <a:pt x="2499" y="4087"/>
                    <a:pt x="6898" y="0"/>
                  </a:cubicBezTo>
                  <a:lnTo>
                    <a:pt x="21600" y="15825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0" name="Arc 17"/>
            <p:cNvSpPr>
              <a:spLocks/>
            </p:cNvSpPr>
            <p:nvPr/>
          </p:nvSpPr>
          <p:spPr bwMode="auto">
            <a:xfrm>
              <a:off x="6247018" y="2996609"/>
              <a:ext cx="1103313" cy="439738"/>
            </a:xfrm>
            <a:custGeom>
              <a:avLst/>
              <a:gdLst>
                <a:gd name="T0" fmla="*/ 0 w 21600"/>
                <a:gd name="T1" fmla="*/ 0 h 27955"/>
                <a:gd name="T2" fmla="*/ 0 w 21600"/>
                <a:gd name="T3" fmla="*/ 0 h 27955"/>
                <a:gd name="T4" fmla="*/ 0 w 21600"/>
                <a:gd name="T5" fmla="*/ 0 h 279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7955"/>
                <a:gd name="T11" fmla="*/ 21600 w 21600"/>
                <a:gd name="T12" fmla="*/ 27955 h 279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7955" fill="none" extrusionOk="0">
                  <a:moveTo>
                    <a:pt x="14324" y="27954"/>
                  </a:moveTo>
                  <a:cubicBezTo>
                    <a:pt x="5733" y="24881"/>
                    <a:pt x="0" y="16741"/>
                    <a:pt x="0" y="7617"/>
                  </a:cubicBezTo>
                  <a:cubicBezTo>
                    <a:pt x="-1" y="5015"/>
                    <a:pt x="470" y="2434"/>
                    <a:pt x="1387" y="0"/>
                  </a:cubicBezTo>
                </a:path>
                <a:path w="21600" h="27955" stroke="0" extrusionOk="0">
                  <a:moveTo>
                    <a:pt x="14324" y="27954"/>
                  </a:moveTo>
                  <a:cubicBezTo>
                    <a:pt x="5733" y="24881"/>
                    <a:pt x="0" y="16741"/>
                    <a:pt x="0" y="7617"/>
                  </a:cubicBezTo>
                  <a:cubicBezTo>
                    <a:pt x="-1" y="5015"/>
                    <a:pt x="470" y="2434"/>
                    <a:pt x="1387" y="0"/>
                  </a:cubicBezTo>
                  <a:lnTo>
                    <a:pt x="21600" y="761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1" name="Arc 18"/>
            <p:cNvSpPr>
              <a:spLocks/>
            </p:cNvSpPr>
            <p:nvPr/>
          </p:nvSpPr>
          <p:spPr bwMode="auto">
            <a:xfrm>
              <a:off x="6975680" y="2671171"/>
              <a:ext cx="1182688" cy="765175"/>
            </a:xfrm>
            <a:custGeom>
              <a:avLst/>
              <a:gdLst>
                <a:gd name="T0" fmla="*/ 0 w 21315"/>
                <a:gd name="T1" fmla="*/ 0 h 21600"/>
                <a:gd name="T2" fmla="*/ 0 w 21315"/>
                <a:gd name="T3" fmla="*/ 0 h 21600"/>
                <a:gd name="T4" fmla="*/ 0 w 213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315"/>
                <a:gd name="T10" fmla="*/ 0 h 21600"/>
                <a:gd name="T11" fmla="*/ 21315 w 213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15" h="21600" fill="none" extrusionOk="0">
                  <a:moveTo>
                    <a:pt x="21315" y="5419"/>
                  </a:moveTo>
                  <a:cubicBezTo>
                    <a:pt x="18845" y="14946"/>
                    <a:pt x="10248" y="21599"/>
                    <a:pt x="406" y="21600"/>
                  </a:cubicBezTo>
                  <a:cubicBezTo>
                    <a:pt x="270" y="21600"/>
                    <a:pt x="135" y="21598"/>
                    <a:pt x="-1" y="21596"/>
                  </a:cubicBezTo>
                </a:path>
                <a:path w="21315" h="21600" stroke="0" extrusionOk="0">
                  <a:moveTo>
                    <a:pt x="21315" y="5419"/>
                  </a:moveTo>
                  <a:cubicBezTo>
                    <a:pt x="18845" y="14946"/>
                    <a:pt x="10248" y="21599"/>
                    <a:pt x="406" y="21600"/>
                  </a:cubicBezTo>
                  <a:cubicBezTo>
                    <a:pt x="270" y="21600"/>
                    <a:pt x="135" y="21598"/>
                    <a:pt x="-1" y="21596"/>
                  </a:cubicBezTo>
                  <a:lnTo>
                    <a:pt x="406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2" name="Oval 19"/>
            <p:cNvSpPr>
              <a:spLocks noChangeArrowheads="1"/>
            </p:cNvSpPr>
            <p:nvPr/>
          </p:nvSpPr>
          <p:spPr bwMode="auto">
            <a:xfrm>
              <a:off x="8050418" y="2787059"/>
              <a:ext cx="165100" cy="1651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3" name="Oval 20"/>
            <p:cNvSpPr>
              <a:spLocks noChangeArrowheads="1"/>
            </p:cNvSpPr>
            <p:nvPr/>
          </p:nvSpPr>
          <p:spPr bwMode="auto">
            <a:xfrm>
              <a:off x="6478793" y="1939334"/>
              <a:ext cx="165100" cy="1651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4" name="Oval 21"/>
            <p:cNvSpPr>
              <a:spLocks noChangeArrowheads="1"/>
            </p:cNvSpPr>
            <p:nvPr/>
          </p:nvSpPr>
          <p:spPr bwMode="auto">
            <a:xfrm>
              <a:off x="6226380" y="2929934"/>
              <a:ext cx="165100" cy="1651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5" name="Oval 22"/>
            <p:cNvSpPr>
              <a:spLocks noChangeArrowheads="1"/>
            </p:cNvSpPr>
            <p:nvPr/>
          </p:nvSpPr>
          <p:spPr bwMode="auto">
            <a:xfrm>
              <a:off x="7574168" y="4030071"/>
              <a:ext cx="165100" cy="1651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6" name="Arc 23"/>
            <p:cNvSpPr>
              <a:spLocks/>
            </p:cNvSpPr>
            <p:nvPr/>
          </p:nvSpPr>
          <p:spPr bwMode="auto">
            <a:xfrm>
              <a:off x="6902655" y="3509371"/>
              <a:ext cx="760413" cy="765175"/>
            </a:xfrm>
            <a:custGeom>
              <a:avLst/>
              <a:gdLst>
                <a:gd name="T0" fmla="*/ 0 w 13714"/>
                <a:gd name="T1" fmla="*/ 0 h 21600"/>
                <a:gd name="T2" fmla="*/ 0 w 13714"/>
                <a:gd name="T3" fmla="*/ 0 h 21600"/>
                <a:gd name="T4" fmla="*/ 0 w 13714"/>
                <a:gd name="T5" fmla="*/ 0 h 21600"/>
                <a:gd name="T6" fmla="*/ 0 60000 65536"/>
                <a:gd name="T7" fmla="*/ 0 60000 65536"/>
                <a:gd name="T8" fmla="*/ 0 60000 65536"/>
                <a:gd name="T9" fmla="*/ 0 w 13714"/>
                <a:gd name="T10" fmla="*/ 0 h 21600"/>
                <a:gd name="T11" fmla="*/ 13714 w 137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14" h="21600" fill="none" extrusionOk="0">
                  <a:moveTo>
                    <a:pt x="13714" y="17237"/>
                  </a:moveTo>
                  <a:cubicBezTo>
                    <a:pt x="9964" y="20068"/>
                    <a:pt x="5395" y="21599"/>
                    <a:pt x="697" y="21600"/>
                  </a:cubicBezTo>
                  <a:cubicBezTo>
                    <a:pt x="464" y="21600"/>
                    <a:pt x="232" y="21596"/>
                    <a:pt x="0" y="21588"/>
                  </a:cubicBezTo>
                </a:path>
                <a:path w="13714" h="21600" stroke="0" extrusionOk="0">
                  <a:moveTo>
                    <a:pt x="13714" y="17237"/>
                  </a:moveTo>
                  <a:cubicBezTo>
                    <a:pt x="9964" y="20068"/>
                    <a:pt x="5395" y="21599"/>
                    <a:pt x="697" y="21600"/>
                  </a:cubicBezTo>
                  <a:cubicBezTo>
                    <a:pt x="464" y="21600"/>
                    <a:pt x="232" y="21596"/>
                    <a:pt x="0" y="21588"/>
                  </a:cubicBezTo>
                  <a:lnTo>
                    <a:pt x="697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7" name="Oval 24"/>
            <p:cNvSpPr>
              <a:spLocks noChangeArrowheads="1"/>
            </p:cNvSpPr>
            <p:nvPr/>
          </p:nvSpPr>
          <p:spPr bwMode="auto">
            <a:xfrm>
              <a:off x="8088518" y="1653584"/>
              <a:ext cx="165100" cy="1651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8" name="Rectangle 25"/>
            <p:cNvSpPr>
              <a:spLocks noChangeArrowheads="1"/>
            </p:cNvSpPr>
            <p:nvPr/>
          </p:nvSpPr>
          <p:spPr bwMode="auto">
            <a:xfrm rot="677326">
              <a:off x="6010480" y="1439271"/>
              <a:ext cx="2409825" cy="3200400"/>
            </a:xfrm>
            <a:prstGeom prst="rect">
              <a:avLst/>
            </a:prstGeom>
            <a:noFill/>
            <a:ln w="50800">
              <a:solidFill>
                <a:srgbClr val="FC0128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sp>
          <p:nvSpPr>
            <p:cNvPr id="159" name="Oval 26"/>
            <p:cNvSpPr>
              <a:spLocks noChangeArrowheads="1"/>
            </p:cNvSpPr>
            <p:nvPr/>
          </p:nvSpPr>
          <p:spPr bwMode="auto">
            <a:xfrm rot="677326">
              <a:off x="6729618" y="2020296"/>
              <a:ext cx="971550" cy="2038350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50800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</p:grpSp>
      <p:pic>
        <p:nvPicPr>
          <p:cNvPr id="29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5150" y="939593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350"/>
            <a:ext cx="9143999" cy="653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8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73331"/>
              </p:ext>
            </p:extLst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BB Schedule for S18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Hour: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 &amp; Fri 3-4 @ CBIS 3209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wangg6@rpi.edu</a:t>
            </a:r>
          </a:p>
          <a:p>
            <a:pPr eaLnBrk="0" hangingPunct="0"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4-5 &amp; Thurs 4-5 @ JEC 7045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chens18@rpi.edu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5642"/>
            <a:ext cx="9143999" cy="606697"/>
          </a:xfrm>
        </p:spPr>
        <p:txBody>
          <a:bodyPr/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</a:rPr>
              <a:t>Citation Counts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21744" y="1046402"/>
            <a:ext cx="8124801" cy="256175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5166" tIns="46748" rIns="95166" bIns="46748">
            <a:spAutoFit/>
          </a:bodyPr>
          <a:lstStyle/>
          <a:p>
            <a:pPr>
              <a:spcBef>
                <a:spcPts val="526"/>
              </a:spcBef>
              <a:spcAft>
                <a:spcPts val="526"/>
              </a:spcAft>
              <a:defRPr/>
            </a:pPr>
            <a:r>
              <a:rPr lang="en-US" altLang="zh-CN" b="1" i="1" dirty="0"/>
              <a:t>To solve the long-object problem, a first level of improvement with respect to the 2D FBP algorithms was obtained by backprojecting the data in 3D, along the actual measurement rays. </a:t>
            </a:r>
            <a:r>
              <a:rPr lang="en-US" altLang="zh-CN" b="1" i="1" dirty="0">
                <a:solidFill>
                  <a:srgbClr val="FF0000"/>
                </a:solidFill>
              </a:rPr>
              <a:t>The prototype of this approach is the algorithm of Wang et al</a:t>
            </a:r>
            <a:r>
              <a:rPr lang="en-US" altLang="zh-CN" b="1" i="1" dirty="0"/>
              <a:t>. </a:t>
            </a:r>
          </a:p>
          <a:p>
            <a:pPr>
              <a:spcBef>
                <a:spcPts val="526"/>
              </a:spcBef>
              <a:spcAft>
                <a:spcPts val="526"/>
              </a:spcAft>
              <a:defRPr/>
            </a:pPr>
            <a:r>
              <a:rPr lang="en-US" altLang="zh-CN" sz="1600" b="1" i="1" dirty="0"/>
              <a:t>Defrise, Noo, Kudo: A solution to the long-object problem in helical cone-beam tomography. Phys. Med. Biol. 45:623-643, 2000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21744" y="3786539"/>
            <a:ext cx="8124801" cy="182308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5166" tIns="46748" rIns="95166" bIns="46748">
            <a:spAutoFit/>
          </a:bodyPr>
          <a:lstStyle/>
          <a:p>
            <a:pPr>
              <a:spcBef>
                <a:spcPts val="526"/>
              </a:spcBef>
              <a:spcAft>
                <a:spcPts val="526"/>
              </a:spcAft>
              <a:defRPr/>
            </a:pPr>
            <a:r>
              <a:rPr lang="en-US" altLang="zh-CN" b="1" i="1" dirty="0"/>
              <a:t>Many advances in CB reconstruction have been made recently </a:t>
            </a:r>
            <a:r>
              <a:rPr lang="en-US" altLang="zh-CN" b="1" i="1" dirty="0">
                <a:solidFill>
                  <a:srgbClr val="FF0000"/>
                </a:solidFill>
              </a:rPr>
              <a:t>thanks to the quest for an attractive reconstruction method in helical CB tomography</a:t>
            </a:r>
            <a:r>
              <a:rPr lang="en-US" altLang="zh-CN" b="1" i="1" dirty="0"/>
              <a:t>.</a:t>
            </a:r>
          </a:p>
          <a:p>
            <a:pPr>
              <a:spcBef>
                <a:spcPts val="526"/>
              </a:spcBef>
              <a:spcAft>
                <a:spcPts val="526"/>
              </a:spcAft>
              <a:defRPr/>
            </a:pPr>
            <a:r>
              <a:rPr lang="en-US" altLang="zh-CN" sz="1600" b="1" i="1" dirty="0"/>
              <a:t>Pack, Noo, Clackdoyle: Cone-beam reconstruction using the backprojection of locally filtered projections. IEEE Trans. Medical Imaging 24:1-16, 2005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21744" y="5877337"/>
            <a:ext cx="842225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869950"/>
            <a:r>
              <a:rPr lang="en-US" altLang="zh-CN" sz="2800" b="1" i="1" baseline="0" dirty="0" smtClean="0">
                <a:solidFill>
                  <a:srgbClr val="FF0000"/>
                </a:solidFill>
              </a:rPr>
              <a:t>100M</a:t>
            </a:r>
            <a:r>
              <a:rPr lang="en-US" altLang="zh-CN" sz="2800" b="1" i="1" dirty="0" smtClean="0">
                <a:solidFill>
                  <a:srgbClr val="FF0000"/>
                </a:solidFill>
              </a:rPr>
              <a:t> Multi-slice/Cone-beam CT Scans Annually</a:t>
            </a:r>
            <a:endParaRPr lang="en-US" altLang="zh-CN" sz="2800" b="1" i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1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Data Truncation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0" y="1575277"/>
            <a:ext cx="4958080" cy="477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bush_1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8335" y="1854939"/>
            <a:ext cx="3965666" cy="41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04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Exact Spiral Cone-beam CT</a:t>
            </a:r>
            <a:endParaRPr lang="en-US" sz="2800" dirty="0"/>
          </a:p>
        </p:txBody>
      </p:sp>
      <p:sp>
        <p:nvSpPr>
          <p:cNvPr id="51" name="Freeform 9" descr="10%"/>
          <p:cNvSpPr>
            <a:spLocks/>
          </p:cNvSpPr>
          <p:nvPr/>
        </p:nvSpPr>
        <p:spPr bwMode="auto">
          <a:xfrm>
            <a:off x="2503488" y="1910789"/>
            <a:ext cx="725487" cy="2584450"/>
          </a:xfrm>
          <a:custGeom>
            <a:avLst/>
            <a:gdLst>
              <a:gd name="T0" fmla="*/ 0 w 460"/>
              <a:gd name="T1" fmla="*/ 2147483647 h 1636"/>
              <a:gd name="T2" fmla="*/ 0 w 460"/>
              <a:gd name="T3" fmla="*/ 2147483647 h 1636"/>
              <a:gd name="T4" fmla="*/ 2147483647 w 460"/>
              <a:gd name="T5" fmla="*/ 2147483647 h 1636"/>
              <a:gd name="T6" fmla="*/ 2147483647 w 460"/>
              <a:gd name="T7" fmla="*/ 2147483647 h 1636"/>
              <a:gd name="T8" fmla="*/ 2147483647 w 460"/>
              <a:gd name="T9" fmla="*/ 2147483647 h 1636"/>
              <a:gd name="T10" fmla="*/ 2147483647 w 460"/>
              <a:gd name="T11" fmla="*/ 2147483647 h 1636"/>
              <a:gd name="T12" fmla="*/ 2147483647 w 460"/>
              <a:gd name="T13" fmla="*/ 2147483647 h 1636"/>
              <a:gd name="T14" fmla="*/ 2147483647 w 460"/>
              <a:gd name="T15" fmla="*/ 0 h 1636"/>
              <a:gd name="T16" fmla="*/ 2147483647 w 460"/>
              <a:gd name="T17" fmla="*/ 2147483647 h 1636"/>
              <a:gd name="T18" fmla="*/ 2147483647 w 460"/>
              <a:gd name="T19" fmla="*/ 2147483647 h 1636"/>
              <a:gd name="T20" fmla="*/ 2147483647 w 460"/>
              <a:gd name="T21" fmla="*/ 2147483647 h 1636"/>
              <a:gd name="T22" fmla="*/ 2147483647 w 460"/>
              <a:gd name="T23" fmla="*/ 2147483647 h 1636"/>
              <a:gd name="T24" fmla="*/ 2147483647 w 460"/>
              <a:gd name="T25" fmla="*/ 2147483647 h 16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60"/>
              <a:gd name="T40" fmla="*/ 0 h 1636"/>
              <a:gd name="T41" fmla="*/ 460 w 460"/>
              <a:gd name="T42" fmla="*/ 1636 h 16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60" h="1636">
                <a:moveTo>
                  <a:pt x="0" y="480"/>
                </a:moveTo>
                <a:lnTo>
                  <a:pt x="0" y="1636"/>
                </a:lnTo>
                <a:lnTo>
                  <a:pt x="80" y="1440"/>
                </a:lnTo>
                <a:lnTo>
                  <a:pt x="196" y="1188"/>
                </a:lnTo>
                <a:lnTo>
                  <a:pt x="284" y="1044"/>
                </a:lnTo>
                <a:lnTo>
                  <a:pt x="396" y="948"/>
                </a:lnTo>
                <a:lnTo>
                  <a:pt x="456" y="912"/>
                </a:lnTo>
                <a:lnTo>
                  <a:pt x="460" y="0"/>
                </a:lnTo>
                <a:lnTo>
                  <a:pt x="404" y="88"/>
                </a:lnTo>
                <a:lnTo>
                  <a:pt x="320" y="228"/>
                </a:lnTo>
                <a:lnTo>
                  <a:pt x="240" y="332"/>
                </a:lnTo>
                <a:lnTo>
                  <a:pt x="144" y="416"/>
                </a:lnTo>
                <a:lnTo>
                  <a:pt x="24" y="480"/>
                </a:lnTo>
              </a:path>
            </a:pathLst>
          </a:custGeom>
          <a:pattFill prst="pct10">
            <a:fgClr>
              <a:schemeClr val="folHlink"/>
            </a:fgClr>
            <a:bgClr>
              <a:srgbClr val="FFFFFF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>
            <p:extLst/>
          </p:nvPr>
        </p:nvGraphicFramePr>
        <p:xfrm>
          <a:off x="2730500" y="4090427"/>
          <a:ext cx="55387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9" r:id="rId4" imgW="4064000" imgH="495300" progId="Equation.3">
                  <p:embed/>
                </p:oleObj>
              </mc:Choice>
              <mc:Fallback>
                <p:oleObj r:id="rId4" imgW="4064000" imgH="495300" progId="Equation.3">
                  <p:embed/>
                  <p:pic>
                    <p:nvPicPr>
                      <p:cNvPr id="5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4090427"/>
                        <a:ext cx="553878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3"/>
          <p:cNvGraphicFramePr>
            <a:graphicFrameLocks noChangeAspect="1"/>
          </p:cNvGraphicFramePr>
          <p:nvPr>
            <p:extLst/>
          </p:nvPr>
        </p:nvGraphicFramePr>
        <p:xfrm>
          <a:off x="3290888" y="4858777"/>
          <a:ext cx="1855787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0" r:id="rId6" imgW="1511300" imgH="203200" progId="Equation.3">
                  <p:embed/>
                </p:oleObj>
              </mc:Choice>
              <mc:Fallback>
                <p:oleObj r:id="rId6" imgW="1511300" imgH="203200" progId="Equation.3">
                  <p:embed/>
                  <p:pic>
                    <p:nvPicPr>
                      <p:cNvPr id="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8" y="4858777"/>
                        <a:ext cx="1855787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4"/>
          <p:cNvGraphicFramePr>
            <a:graphicFrameLocks noChangeAspect="1"/>
          </p:cNvGraphicFramePr>
          <p:nvPr>
            <p:extLst/>
          </p:nvPr>
        </p:nvGraphicFramePr>
        <p:xfrm>
          <a:off x="5549900" y="4858777"/>
          <a:ext cx="2719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1" r:id="rId8" imgW="2222500" imgH="203200" progId="Equation.3">
                  <p:embed/>
                </p:oleObj>
              </mc:Choice>
              <mc:Fallback>
                <p:oleObj r:id="rId8" imgW="2222500" imgH="203200" progId="Equation.3">
                  <p:embed/>
                  <p:pic>
                    <p:nvPicPr>
                      <p:cNvPr id="5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4858777"/>
                        <a:ext cx="2719388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Arc 10"/>
          <p:cNvSpPr>
            <a:spLocks/>
          </p:cNvSpPr>
          <p:nvPr/>
        </p:nvSpPr>
        <p:spPr bwMode="auto">
          <a:xfrm flipH="1">
            <a:off x="3986213" y="2163202"/>
            <a:ext cx="912812" cy="412750"/>
          </a:xfrm>
          <a:custGeom>
            <a:avLst/>
            <a:gdLst>
              <a:gd name="T0" fmla="*/ 0 w 17806"/>
              <a:gd name="T1" fmla="*/ 2147483647 h 21600"/>
              <a:gd name="T2" fmla="*/ 2147483647 w 17806"/>
              <a:gd name="T3" fmla="*/ 2147483647 h 21600"/>
              <a:gd name="T4" fmla="*/ 2147483647 w 17806"/>
              <a:gd name="T5" fmla="*/ 2147483647 h 21600"/>
              <a:gd name="T6" fmla="*/ 0 60000 65536"/>
              <a:gd name="T7" fmla="*/ 0 60000 65536"/>
              <a:gd name="T8" fmla="*/ 0 60000 65536"/>
              <a:gd name="T9" fmla="*/ 0 w 17806"/>
              <a:gd name="T10" fmla="*/ 0 h 21600"/>
              <a:gd name="T11" fmla="*/ 17806 w 1780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06" h="21600" fill="none" extrusionOk="0">
                <a:moveTo>
                  <a:pt x="0" y="56"/>
                </a:moveTo>
                <a:cubicBezTo>
                  <a:pt x="518" y="18"/>
                  <a:pt x="1038" y="-1"/>
                  <a:pt x="1559" y="0"/>
                </a:cubicBezTo>
                <a:cubicBezTo>
                  <a:pt x="7783" y="0"/>
                  <a:pt x="13704" y="2684"/>
                  <a:pt x="17806" y="7366"/>
                </a:cubicBezTo>
              </a:path>
              <a:path w="17806" h="21600" stroke="0" extrusionOk="0">
                <a:moveTo>
                  <a:pt x="0" y="56"/>
                </a:moveTo>
                <a:cubicBezTo>
                  <a:pt x="518" y="18"/>
                  <a:pt x="1038" y="-1"/>
                  <a:pt x="1559" y="0"/>
                </a:cubicBezTo>
                <a:cubicBezTo>
                  <a:pt x="7783" y="0"/>
                  <a:pt x="13704" y="2684"/>
                  <a:pt x="17806" y="7366"/>
                </a:cubicBezTo>
                <a:lnTo>
                  <a:pt x="1559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56" name="Arc 11"/>
          <p:cNvSpPr>
            <a:spLocks/>
          </p:cNvSpPr>
          <p:nvPr/>
        </p:nvSpPr>
        <p:spPr bwMode="auto">
          <a:xfrm>
            <a:off x="4591050" y="2164789"/>
            <a:ext cx="1377950" cy="920750"/>
          </a:xfrm>
          <a:custGeom>
            <a:avLst/>
            <a:gdLst>
              <a:gd name="T0" fmla="*/ 2147483647 w 21600"/>
              <a:gd name="T1" fmla="*/ 0 h 21051"/>
              <a:gd name="T2" fmla="*/ 2147483647 w 21600"/>
              <a:gd name="T3" fmla="*/ 2147483647 h 21051"/>
              <a:gd name="T4" fmla="*/ 0 w 21600"/>
              <a:gd name="T5" fmla="*/ 2147483647 h 21051"/>
              <a:gd name="T6" fmla="*/ 0 60000 65536"/>
              <a:gd name="T7" fmla="*/ 0 60000 65536"/>
              <a:gd name="T8" fmla="*/ 0 60000 65536"/>
              <a:gd name="T9" fmla="*/ 0 w 21600"/>
              <a:gd name="T10" fmla="*/ 0 h 21051"/>
              <a:gd name="T11" fmla="*/ 21600 w 21600"/>
              <a:gd name="T12" fmla="*/ 21051 h 210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51" fill="none" extrusionOk="0">
                <a:moveTo>
                  <a:pt x="4837" y="-1"/>
                </a:moveTo>
                <a:cubicBezTo>
                  <a:pt x="14646" y="2253"/>
                  <a:pt x="21599" y="10983"/>
                  <a:pt x="21599" y="21049"/>
                </a:cubicBezTo>
              </a:path>
              <a:path w="21600" h="21051" stroke="0" extrusionOk="0">
                <a:moveTo>
                  <a:pt x="4837" y="-1"/>
                </a:moveTo>
                <a:cubicBezTo>
                  <a:pt x="14646" y="2253"/>
                  <a:pt x="21599" y="10983"/>
                  <a:pt x="21599" y="21049"/>
                </a:cubicBezTo>
                <a:lnTo>
                  <a:pt x="0" y="2105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 flipV="1">
            <a:off x="4837113" y="3064902"/>
            <a:ext cx="1925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V="1">
            <a:off x="4841875" y="1759977"/>
            <a:ext cx="0" cy="1309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Arc 14"/>
          <p:cNvSpPr>
            <a:spLocks/>
          </p:cNvSpPr>
          <p:nvPr/>
        </p:nvSpPr>
        <p:spPr bwMode="auto">
          <a:xfrm flipV="1">
            <a:off x="4591050" y="3069664"/>
            <a:ext cx="1377950" cy="863600"/>
          </a:xfrm>
          <a:custGeom>
            <a:avLst/>
            <a:gdLst>
              <a:gd name="T0" fmla="*/ 2147483647 w 21600"/>
              <a:gd name="T1" fmla="*/ 0 h 19258"/>
              <a:gd name="T2" fmla="*/ 2147483647 w 21600"/>
              <a:gd name="T3" fmla="*/ 2147483647 h 19258"/>
              <a:gd name="T4" fmla="*/ 0 w 21600"/>
              <a:gd name="T5" fmla="*/ 2147483647 h 19258"/>
              <a:gd name="T6" fmla="*/ 0 60000 65536"/>
              <a:gd name="T7" fmla="*/ 0 60000 65536"/>
              <a:gd name="T8" fmla="*/ 0 60000 65536"/>
              <a:gd name="T9" fmla="*/ 0 w 21600"/>
              <a:gd name="T10" fmla="*/ 0 h 19258"/>
              <a:gd name="T11" fmla="*/ 21600 w 21600"/>
              <a:gd name="T12" fmla="*/ 19258 h 19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258" fill="none" extrusionOk="0">
                <a:moveTo>
                  <a:pt x="9782" y="0"/>
                </a:moveTo>
                <a:cubicBezTo>
                  <a:pt x="17032" y="3683"/>
                  <a:pt x="21599" y="11124"/>
                  <a:pt x="21599" y="19256"/>
                </a:cubicBezTo>
              </a:path>
              <a:path w="21600" h="19258" stroke="0" extrusionOk="0">
                <a:moveTo>
                  <a:pt x="9782" y="0"/>
                </a:moveTo>
                <a:cubicBezTo>
                  <a:pt x="17032" y="3683"/>
                  <a:pt x="21599" y="11124"/>
                  <a:pt x="21599" y="19256"/>
                </a:cubicBezTo>
                <a:lnTo>
                  <a:pt x="0" y="19258"/>
                </a:lnTo>
                <a:close/>
              </a:path>
            </a:pathLst>
          </a:custGeom>
          <a:noFill/>
          <a:ln w="127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06" name="Freeform 15"/>
          <p:cNvSpPr>
            <a:spLocks/>
          </p:cNvSpPr>
          <p:nvPr/>
        </p:nvSpPr>
        <p:spPr bwMode="auto">
          <a:xfrm>
            <a:off x="2271713" y="3255402"/>
            <a:ext cx="1190625" cy="1866900"/>
          </a:xfrm>
          <a:custGeom>
            <a:avLst/>
            <a:gdLst>
              <a:gd name="T0" fmla="*/ 0 w 750"/>
              <a:gd name="T1" fmla="*/ 2147483647 h 1260"/>
              <a:gd name="T2" fmla="*/ 2147483647 w 750"/>
              <a:gd name="T3" fmla="*/ 2147483647 h 1260"/>
              <a:gd name="T4" fmla="*/ 2147483647 w 750"/>
              <a:gd name="T5" fmla="*/ 2147483647 h 1260"/>
              <a:gd name="T6" fmla="*/ 2147483647 w 750"/>
              <a:gd name="T7" fmla="*/ 0 h 1260"/>
              <a:gd name="T8" fmla="*/ 0 60000 65536"/>
              <a:gd name="T9" fmla="*/ 0 60000 65536"/>
              <a:gd name="T10" fmla="*/ 0 60000 65536"/>
              <a:gd name="T11" fmla="*/ 0 60000 65536"/>
              <a:gd name="T12" fmla="*/ 0 w 750"/>
              <a:gd name="T13" fmla="*/ 0 h 1260"/>
              <a:gd name="T14" fmla="*/ 750 w 750"/>
              <a:gd name="T15" fmla="*/ 1260 h 12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0" h="1260">
                <a:moveTo>
                  <a:pt x="0" y="1260"/>
                </a:moveTo>
                <a:cubicBezTo>
                  <a:pt x="17" y="1195"/>
                  <a:pt x="35" y="1131"/>
                  <a:pt x="102" y="966"/>
                </a:cubicBezTo>
                <a:cubicBezTo>
                  <a:pt x="169" y="801"/>
                  <a:pt x="291" y="431"/>
                  <a:pt x="399" y="270"/>
                </a:cubicBezTo>
                <a:cubicBezTo>
                  <a:pt x="507" y="109"/>
                  <a:pt x="628" y="54"/>
                  <a:pt x="750" y="0"/>
                </a:cubicBezTo>
              </a:path>
            </a:pathLst>
          </a:cu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07" name="Freeform 16"/>
          <p:cNvSpPr>
            <a:spLocks/>
          </p:cNvSpPr>
          <p:nvPr/>
        </p:nvSpPr>
        <p:spPr bwMode="auto">
          <a:xfrm flipH="1" flipV="1">
            <a:off x="2276475" y="1498039"/>
            <a:ext cx="1181100" cy="1262063"/>
          </a:xfrm>
          <a:custGeom>
            <a:avLst/>
            <a:gdLst>
              <a:gd name="T0" fmla="*/ 0 w 750"/>
              <a:gd name="T1" fmla="*/ 2147483647 h 1260"/>
              <a:gd name="T2" fmla="*/ 2147483647 w 750"/>
              <a:gd name="T3" fmla="*/ 2147483647 h 1260"/>
              <a:gd name="T4" fmla="*/ 2147483647 w 750"/>
              <a:gd name="T5" fmla="*/ 2147483647 h 1260"/>
              <a:gd name="T6" fmla="*/ 2147483647 w 750"/>
              <a:gd name="T7" fmla="*/ 0 h 1260"/>
              <a:gd name="T8" fmla="*/ 0 60000 65536"/>
              <a:gd name="T9" fmla="*/ 0 60000 65536"/>
              <a:gd name="T10" fmla="*/ 0 60000 65536"/>
              <a:gd name="T11" fmla="*/ 0 60000 65536"/>
              <a:gd name="T12" fmla="*/ 0 w 750"/>
              <a:gd name="T13" fmla="*/ 0 h 1260"/>
              <a:gd name="T14" fmla="*/ 750 w 750"/>
              <a:gd name="T15" fmla="*/ 1260 h 12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0" h="1260">
                <a:moveTo>
                  <a:pt x="0" y="1260"/>
                </a:moveTo>
                <a:cubicBezTo>
                  <a:pt x="17" y="1195"/>
                  <a:pt x="35" y="1131"/>
                  <a:pt x="102" y="966"/>
                </a:cubicBezTo>
                <a:cubicBezTo>
                  <a:pt x="169" y="801"/>
                  <a:pt x="291" y="431"/>
                  <a:pt x="399" y="270"/>
                </a:cubicBezTo>
                <a:cubicBezTo>
                  <a:pt x="507" y="109"/>
                  <a:pt x="628" y="54"/>
                  <a:pt x="750" y="0"/>
                </a:cubicBezTo>
              </a:path>
            </a:pathLst>
          </a:cu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08" name="Line 17"/>
          <p:cNvSpPr>
            <a:spLocks noChangeShapeType="1"/>
          </p:cNvSpPr>
          <p:nvPr/>
        </p:nvSpPr>
        <p:spPr bwMode="auto">
          <a:xfrm>
            <a:off x="3463925" y="1502802"/>
            <a:ext cx="0" cy="1760537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09" name="Line 18"/>
          <p:cNvSpPr>
            <a:spLocks noChangeShapeType="1"/>
          </p:cNvSpPr>
          <p:nvPr/>
        </p:nvSpPr>
        <p:spPr bwMode="auto">
          <a:xfrm flipV="1">
            <a:off x="2265363" y="1918727"/>
            <a:ext cx="1816100" cy="181133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0" name="Line 19"/>
          <p:cNvSpPr>
            <a:spLocks noChangeShapeType="1"/>
          </p:cNvSpPr>
          <p:nvPr/>
        </p:nvSpPr>
        <p:spPr bwMode="auto">
          <a:xfrm flipV="1">
            <a:off x="2933700" y="1775852"/>
            <a:ext cx="0" cy="129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1" name="Line 20"/>
          <p:cNvSpPr>
            <a:spLocks noChangeShapeType="1"/>
          </p:cNvSpPr>
          <p:nvPr/>
        </p:nvSpPr>
        <p:spPr bwMode="auto">
          <a:xfrm>
            <a:off x="2495550" y="2712477"/>
            <a:ext cx="0" cy="180975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2" name="Line 21"/>
          <p:cNvSpPr>
            <a:spLocks noChangeShapeType="1"/>
          </p:cNvSpPr>
          <p:nvPr/>
        </p:nvSpPr>
        <p:spPr bwMode="auto">
          <a:xfrm>
            <a:off x="3219450" y="1950477"/>
            <a:ext cx="0" cy="142875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3" name="Line 22"/>
          <p:cNvSpPr>
            <a:spLocks noChangeShapeType="1"/>
          </p:cNvSpPr>
          <p:nvPr/>
        </p:nvSpPr>
        <p:spPr bwMode="auto">
          <a:xfrm flipH="1">
            <a:off x="4068763" y="3056964"/>
            <a:ext cx="774700" cy="774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auto">
          <a:xfrm flipH="1" flipV="1">
            <a:off x="4205288" y="2252102"/>
            <a:ext cx="1146175" cy="1635125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5" name="Oval 24"/>
          <p:cNvSpPr>
            <a:spLocks noChangeArrowheads="1"/>
          </p:cNvSpPr>
          <p:nvPr/>
        </p:nvSpPr>
        <p:spPr bwMode="auto">
          <a:xfrm>
            <a:off x="4154488" y="2198127"/>
            <a:ext cx="74612" cy="74612"/>
          </a:xfrm>
          <a:prstGeom prst="ellipse">
            <a:avLst/>
          </a:prstGeom>
          <a:solidFill>
            <a:srgbClr val="9900FF"/>
          </a:solidFill>
          <a:ln w="127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6" name="Oval 25"/>
          <p:cNvSpPr>
            <a:spLocks noChangeArrowheads="1"/>
          </p:cNvSpPr>
          <p:nvPr/>
        </p:nvSpPr>
        <p:spPr bwMode="auto">
          <a:xfrm>
            <a:off x="5303838" y="3836427"/>
            <a:ext cx="74612" cy="74612"/>
          </a:xfrm>
          <a:prstGeom prst="ellipse">
            <a:avLst/>
          </a:prstGeom>
          <a:solidFill>
            <a:srgbClr val="9900FF"/>
          </a:solidFill>
          <a:ln w="127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17" name="Object 5"/>
          <p:cNvGraphicFramePr>
            <a:graphicFrameLocks noChangeAspect="1"/>
          </p:cNvGraphicFramePr>
          <p:nvPr>
            <p:extLst/>
          </p:nvPr>
        </p:nvGraphicFramePr>
        <p:xfrm>
          <a:off x="6067425" y="2888689"/>
          <a:ext cx="263525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2" name="Equation" r:id="rId10" imgW="368300" imgH="228600" progId="Equation.3">
                  <p:embed/>
                </p:oleObj>
              </mc:Choice>
              <mc:Fallback>
                <p:oleObj name="Equation" r:id="rId10" imgW="368300" imgH="228600" progId="Equation.3">
                  <p:embed/>
                  <p:pic>
                    <p:nvPicPr>
                      <p:cNvPr id="1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425" y="2888689"/>
                        <a:ext cx="263525" cy="18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Line 30"/>
          <p:cNvSpPr>
            <a:spLocks noChangeShapeType="1"/>
          </p:cNvSpPr>
          <p:nvPr/>
        </p:nvSpPr>
        <p:spPr bwMode="auto">
          <a:xfrm>
            <a:off x="2273300" y="2756927"/>
            <a:ext cx="0" cy="23590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19" name="Line 31"/>
          <p:cNvSpPr>
            <a:spLocks noChangeShapeType="1"/>
          </p:cNvSpPr>
          <p:nvPr/>
        </p:nvSpPr>
        <p:spPr bwMode="auto">
          <a:xfrm>
            <a:off x="2825750" y="2817252"/>
            <a:ext cx="2159000" cy="168275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0" name="Line 32"/>
          <p:cNvSpPr>
            <a:spLocks noChangeShapeType="1"/>
          </p:cNvSpPr>
          <p:nvPr/>
        </p:nvSpPr>
        <p:spPr bwMode="auto">
          <a:xfrm flipV="1">
            <a:off x="5969000" y="2220352"/>
            <a:ext cx="144463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21" name="Object 6"/>
          <p:cNvGraphicFramePr>
            <a:graphicFrameLocks noChangeAspect="1"/>
          </p:cNvGraphicFramePr>
          <p:nvPr>
            <p:extLst/>
          </p:nvPr>
        </p:nvGraphicFramePr>
        <p:xfrm>
          <a:off x="6203950" y="2233052"/>
          <a:ext cx="82550" cy="11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3" name="Equation" r:id="rId12" imgW="114201" imgH="139579" progId="Equation.3">
                  <p:embed/>
                </p:oleObj>
              </mc:Choice>
              <mc:Fallback>
                <p:oleObj name="Equation" r:id="rId12" imgW="114201" imgH="139579" progId="Equation.3">
                  <p:embed/>
                  <p:pic>
                    <p:nvPicPr>
                      <p:cNvPr id="12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2233052"/>
                        <a:ext cx="82550" cy="11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Line 34"/>
          <p:cNvSpPr>
            <a:spLocks noChangeShapeType="1"/>
          </p:cNvSpPr>
          <p:nvPr/>
        </p:nvSpPr>
        <p:spPr bwMode="auto">
          <a:xfrm flipV="1">
            <a:off x="5972175" y="2474352"/>
            <a:ext cx="406400" cy="584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23" name="Object 7"/>
          <p:cNvGraphicFramePr>
            <a:graphicFrameLocks noChangeAspect="1"/>
          </p:cNvGraphicFramePr>
          <p:nvPr>
            <p:extLst/>
          </p:nvPr>
        </p:nvGraphicFramePr>
        <p:xfrm>
          <a:off x="6397625" y="2471177"/>
          <a:ext cx="311150" cy="16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4" name="Equation" r:id="rId14" imgW="431613" imgH="203112" progId="Equation.3">
                  <p:embed/>
                </p:oleObj>
              </mc:Choice>
              <mc:Fallback>
                <p:oleObj name="Equation" r:id="rId14" imgW="431613" imgH="203112" progId="Equation.3">
                  <p:embed/>
                  <p:pic>
                    <p:nvPicPr>
                      <p:cNvPr id="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25" y="2471177"/>
                        <a:ext cx="311150" cy="160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" name="Freeform 36"/>
          <p:cNvSpPr>
            <a:spLocks/>
          </p:cNvSpPr>
          <p:nvPr/>
        </p:nvSpPr>
        <p:spPr bwMode="auto">
          <a:xfrm>
            <a:off x="2482850" y="2121927"/>
            <a:ext cx="3492500" cy="1689100"/>
          </a:xfrm>
          <a:custGeom>
            <a:avLst/>
            <a:gdLst>
              <a:gd name="T0" fmla="*/ 2147483647 w 2200"/>
              <a:gd name="T1" fmla="*/ 2147483647 h 1064"/>
              <a:gd name="T2" fmla="*/ 2147483647 w 2200"/>
              <a:gd name="T3" fmla="*/ 0 h 1064"/>
              <a:gd name="T4" fmla="*/ 0 w 2200"/>
              <a:gd name="T5" fmla="*/ 2147483647 h 1064"/>
              <a:gd name="T6" fmla="*/ 2147483647 w 2200"/>
              <a:gd name="T7" fmla="*/ 2147483647 h 1064"/>
              <a:gd name="T8" fmla="*/ 0 60000 65536"/>
              <a:gd name="T9" fmla="*/ 0 60000 65536"/>
              <a:gd name="T10" fmla="*/ 0 60000 65536"/>
              <a:gd name="T11" fmla="*/ 0 60000 65536"/>
              <a:gd name="T12" fmla="*/ 0 w 2200"/>
              <a:gd name="T13" fmla="*/ 0 h 1064"/>
              <a:gd name="T14" fmla="*/ 2200 w 2200"/>
              <a:gd name="T15" fmla="*/ 1064 h 10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0" h="1064">
                <a:moveTo>
                  <a:pt x="2200" y="592"/>
                </a:moveTo>
                <a:lnTo>
                  <a:pt x="384" y="0"/>
                </a:lnTo>
                <a:lnTo>
                  <a:pt x="0" y="1064"/>
                </a:lnTo>
                <a:lnTo>
                  <a:pt x="2200" y="592"/>
                </a:lnTo>
                <a:close/>
              </a:path>
            </a:pathLst>
          </a:cu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5" name="Oval 39"/>
          <p:cNvSpPr>
            <a:spLocks noChangeArrowheads="1"/>
          </p:cNvSpPr>
          <p:nvPr/>
        </p:nvSpPr>
        <p:spPr bwMode="auto">
          <a:xfrm>
            <a:off x="4900613" y="2137802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6" name="Oval 40"/>
          <p:cNvSpPr>
            <a:spLocks noChangeArrowheads="1"/>
          </p:cNvSpPr>
          <p:nvPr/>
        </p:nvSpPr>
        <p:spPr bwMode="auto">
          <a:xfrm>
            <a:off x="4491038" y="3337952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7" name="Oval 41"/>
          <p:cNvSpPr>
            <a:spLocks noChangeArrowheads="1"/>
          </p:cNvSpPr>
          <p:nvPr/>
        </p:nvSpPr>
        <p:spPr bwMode="auto">
          <a:xfrm>
            <a:off x="2449513" y="3769752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8" name="Oval 42"/>
          <p:cNvSpPr>
            <a:spLocks noChangeArrowheads="1"/>
          </p:cNvSpPr>
          <p:nvPr/>
        </p:nvSpPr>
        <p:spPr bwMode="auto">
          <a:xfrm>
            <a:off x="3065463" y="2093352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29" name="Line 45"/>
          <p:cNvSpPr>
            <a:spLocks noChangeShapeType="1"/>
          </p:cNvSpPr>
          <p:nvPr/>
        </p:nvSpPr>
        <p:spPr bwMode="auto">
          <a:xfrm>
            <a:off x="4959350" y="2979177"/>
            <a:ext cx="1003300" cy="82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30" name="Oval 46"/>
          <p:cNvSpPr>
            <a:spLocks noChangeArrowheads="1"/>
          </p:cNvSpPr>
          <p:nvPr/>
        </p:nvSpPr>
        <p:spPr bwMode="auto">
          <a:xfrm>
            <a:off x="4659313" y="2918852"/>
            <a:ext cx="74612" cy="74612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31" name="Object 8"/>
          <p:cNvGraphicFramePr>
            <a:graphicFrameLocks noChangeAspect="1"/>
          </p:cNvGraphicFramePr>
          <p:nvPr>
            <p:extLst/>
          </p:nvPr>
        </p:nvGraphicFramePr>
        <p:xfrm>
          <a:off x="4941888" y="3061727"/>
          <a:ext cx="373062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5" name="Equation" r:id="rId16" imgW="520700" imgH="228600" progId="Equation.3">
                  <p:embed/>
                </p:oleObj>
              </mc:Choice>
              <mc:Fallback>
                <p:oleObj name="Equation" r:id="rId16" imgW="520700" imgH="228600" progId="Equation.3">
                  <p:embed/>
                  <p:pic>
                    <p:nvPicPr>
                      <p:cNvPr id="13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061727"/>
                        <a:ext cx="373062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Line 53"/>
          <p:cNvSpPr>
            <a:spLocks noChangeShapeType="1"/>
          </p:cNvSpPr>
          <p:nvPr/>
        </p:nvSpPr>
        <p:spPr bwMode="auto">
          <a:xfrm>
            <a:off x="2984500" y="2437839"/>
            <a:ext cx="3009900" cy="622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33" name="Oval 54"/>
          <p:cNvSpPr>
            <a:spLocks noChangeArrowheads="1"/>
          </p:cNvSpPr>
          <p:nvPr/>
        </p:nvSpPr>
        <p:spPr bwMode="auto">
          <a:xfrm>
            <a:off x="5675313" y="2499752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34" name="Object 9"/>
          <p:cNvGraphicFramePr>
            <a:graphicFrameLocks noChangeAspect="1"/>
          </p:cNvGraphicFramePr>
          <p:nvPr>
            <p:extLst/>
          </p:nvPr>
        </p:nvGraphicFramePr>
        <p:xfrm>
          <a:off x="5681663" y="2307664"/>
          <a:ext cx="255587" cy="17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6" name="Equation" r:id="rId18" imgW="355292" imgH="215713" progId="Equation.3">
                  <p:embed/>
                </p:oleObj>
              </mc:Choice>
              <mc:Fallback>
                <p:oleObj name="Equation" r:id="rId18" imgW="355292" imgH="215713" progId="Equation.3">
                  <p:embed/>
                  <p:pic>
                    <p:nvPicPr>
                      <p:cNvPr id="13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663" y="2307664"/>
                        <a:ext cx="255587" cy="173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10"/>
          <p:cNvGraphicFramePr>
            <a:graphicFrameLocks noChangeAspect="1"/>
          </p:cNvGraphicFramePr>
          <p:nvPr>
            <p:extLst/>
          </p:nvPr>
        </p:nvGraphicFramePr>
        <p:xfrm>
          <a:off x="4902200" y="1952064"/>
          <a:ext cx="265113" cy="17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7" name="Equation" r:id="rId20" imgW="368140" imgH="215806" progId="Equation.3">
                  <p:embed/>
                </p:oleObj>
              </mc:Choice>
              <mc:Fallback>
                <p:oleObj name="Equation" r:id="rId20" imgW="368140" imgH="215806" progId="Equation.3">
                  <p:embed/>
                  <p:pic>
                    <p:nvPicPr>
                      <p:cNvPr id="13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200" y="1952064"/>
                        <a:ext cx="265113" cy="173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Line 58"/>
          <p:cNvSpPr>
            <a:spLocks noChangeShapeType="1"/>
          </p:cNvSpPr>
          <p:nvPr/>
        </p:nvSpPr>
        <p:spPr bwMode="auto">
          <a:xfrm flipH="1" flipV="1">
            <a:off x="5727700" y="2564839"/>
            <a:ext cx="241300" cy="4826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37" name="Oval 37"/>
          <p:cNvSpPr>
            <a:spLocks noChangeArrowheads="1"/>
          </p:cNvSpPr>
          <p:nvPr/>
        </p:nvSpPr>
        <p:spPr bwMode="auto">
          <a:xfrm>
            <a:off x="5919788" y="3007752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38" name="Object 11"/>
          <p:cNvGraphicFramePr>
            <a:graphicFrameLocks noChangeAspect="1"/>
          </p:cNvGraphicFramePr>
          <p:nvPr>
            <p:extLst/>
          </p:nvPr>
        </p:nvGraphicFramePr>
        <p:xfrm>
          <a:off x="4433888" y="2982352"/>
          <a:ext cx="246062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8" name="Equation" r:id="rId22" imgW="342751" imgH="203112" progId="Equation.3">
                  <p:embed/>
                </p:oleObj>
              </mc:Choice>
              <mc:Fallback>
                <p:oleObj name="Equation" r:id="rId22" imgW="342751" imgH="203112" progId="Equation.3">
                  <p:embed/>
                  <p:pic>
                    <p:nvPicPr>
                      <p:cNvPr id="13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2982352"/>
                        <a:ext cx="246062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Arc 63"/>
          <p:cNvSpPr>
            <a:spLocks/>
          </p:cNvSpPr>
          <p:nvPr/>
        </p:nvSpPr>
        <p:spPr bwMode="auto">
          <a:xfrm flipH="1">
            <a:off x="3771900" y="2618814"/>
            <a:ext cx="247650" cy="282575"/>
          </a:xfrm>
          <a:custGeom>
            <a:avLst/>
            <a:gdLst>
              <a:gd name="T0" fmla="*/ 2147483647 w 21600"/>
              <a:gd name="T1" fmla="*/ 0 h 18796"/>
              <a:gd name="T2" fmla="*/ 2147483647 w 21600"/>
              <a:gd name="T3" fmla="*/ 2147483647 h 18796"/>
              <a:gd name="T4" fmla="*/ 0 w 21600"/>
              <a:gd name="T5" fmla="*/ 2147483647 h 18796"/>
              <a:gd name="T6" fmla="*/ 0 60000 65536"/>
              <a:gd name="T7" fmla="*/ 0 60000 65536"/>
              <a:gd name="T8" fmla="*/ 0 60000 65536"/>
              <a:gd name="T9" fmla="*/ 0 w 21600"/>
              <a:gd name="T10" fmla="*/ 0 h 18796"/>
              <a:gd name="T11" fmla="*/ 21600 w 21600"/>
              <a:gd name="T12" fmla="*/ 18796 h 187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796" fill="none" extrusionOk="0">
                <a:moveTo>
                  <a:pt x="10642" y="-1"/>
                </a:moveTo>
                <a:cubicBezTo>
                  <a:pt x="17414" y="3833"/>
                  <a:pt x="21600" y="11014"/>
                  <a:pt x="21600" y="18796"/>
                </a:cubicBezTo>
              </a:path>
              <a:path w="21600" h="18796" stroke="0" extrusionOk="0">
                <a:moveTo>
                  <a:pt x="10642" y="-1"/>
                </a:moveTo>
                <a:cubicBezTo>
                  <a:pt x="17414" y="3833"/>
                  <a:pt x="21600" y="11014"/>
                  <a:pt x="21600" y="18796"/>
                </a:cubicBezTo>
                <a:lnTo>
                  <a:pt x="0" y="18796"/>
                </a:lnTo>
                <a:close/>
              </a:path>
            </a:pathLst>
          </a:custGeom>
          <a:noFill/>
          <a:ln w="12700">
            <a:solidFill>
              <a:srgbClr val="FC0128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40" name="Object 12"/>
          <p:cNvGraphicFramePr>
            <a:graphicFrameLocks noChangeAspect="1"/>
          </p:cNvGraphicFramePr>
          <p:nvPr>
            <p:extLst/>
          </p:nvPr>
        </p:nvGraphicFramePr>
        <p:xfrm>
          <a:off x="3871913" y="2725177"/>
          <a:ext cx="92075" cy="1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9" name="Equation" r:id="rId24" imgW="126780" imgH="164814" progId="Equation.3">
                  <p:embed/>
                </p:oleObj>
              </mc:Choice>
              <mc:Fallback>
                <p:oleObj name="Equation" r:id="rId24" imgW="126780" imgH="164814" progId="Equation.3">
                  <p:embed/>
                  <p:pic>
                    <p:nvPicPr>
                      <p:cNvPr id="14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2725177"/>
                        <a:ext cx="92075" cy="131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Oval 65"/>
          <p:cNvSpPr>
            <a:spLocks noChangeArrowheads="1"/>
          </p:cNvSpPr>
          <p:nvPr/>
        </p:nvSpPr>
        <p:spPr bwMode="auto">
          <a:xfrm>
            <a:off x="4805363" y="2642627"/>
            <a:ext cx="74612" cy="74612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42" name="Freeform 60"/>
          <p:cNvSpPr>
            <a:spLocks/>
          </p:cNvSpPr>
          <p:nvPr/>
        </p:nvSpPr>
        <p:spPr bwMode="auto">
          <a:xfrm>
            <a:off x="3098800" y="2139389"/>
            <a:ext cx="2616200" cy="400050"/>
          </a:xfrm>
          <a:custGeom>
            <a:avLst/>
            <a:gdLst>
              <a:gd name="T0" fmla="*/ 0 w 1648"/>
              <a:gd name="T1" fmla="*/ 0 h 252"/>
              <a:gd name="T2" fmla="*/ 2147483647 w 1648"/>
              <a:gd name="T3" fmla="*/ 2147483647 h 252"/>
              <a:gd name="T4" fmla="*/ 2147483647 w 1648"/>
              <a:gd name="T5" fmla="*/ 2147483647 h 252"/>
              <a:gd name="T6" fmla="*/ 0 60000 65536"/>
              <a:gd name="T7" fmla="*/ 0 60000 65536"/>
              <a:gd name="T8" fmla="*/ 0 60000 65536"/>
              <a:gd name="T9" fmla="*/ 0 w 1648"/>
              <a:gd name="T10" fmla="*/ 0 h 252"/>
              <a:gd name="T11" fmla="*/ 1648 w 1648"/>
              <a:gd name="T12" fmla="*/ 252 h 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8" h="252">
                <a:moveTo>
                  <a:pt x="0" y="0"/>
                </a:moveTo>
                <a:lnTo>
                  <a:pt x="1160" y="24"/>
                </a:lnTo>
                <a:lnTo>
                  <a:pt x="1648" y="252"/>
                </a:ln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143" name="Rectangle 66"/>
          <p:cNvSpPr>
            <a:spLocks noChangeArrowheads="1"/>
          </p:cNvSpPr>
          <p:nvPr/>
        </p:nvSpPr>
        <p:spPr bwMode="auto">
          <a:xfrm>
            <a:off x="1565275" y="4307914"/>
            <a:ext cx="70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Detector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Plate</a:t>
            </a:r>
          </a:p>
        </p:txBody>
      </p:sp>
      <p:sp>
        <p:nvSpPr>
          <p:cNvPr id="144" name="Rectangle 67"/>
          <p:cNvSpPr>
            <a:spLocks noChangeArrowheads="1"/>
          </p:cNvSpPr>
          <p:nvPr/>
        </p:nvSpPr>
        <p:spPr bwMode="auto">
          <a:xfrm>
            <a:off x="6015038" y="3114114"/>
            <a:ext cx="5209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Source</a:t>
            </a:r>
          </a:p>
        </p:txBody>
      </p:sp>
      <p:sp>
        <p:nvSpPr>
          <p:cNvPr id="145" name="Rectangle 68"/>
          <p:cNvSpPr>
            <a:spLocks noChangeArrowheads="1"/>
          </p:cNvSpPr>
          <p:nvPr/>
        </p:nvSpPr>
        <p:spPr bwMode="auto">
          <a:xfrm>
            <a:off x="3919538" y="2971239"/>
            <a:ext cx="4792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Object</a:t>
            </a:r>
          </a:p>
        </p:txBody>
      </p:sp>
      <p:sp>
        <p:nvSpPr>
          <p:cNvPr id="146" name="Rectangle 69"/>
          <p:cNvSpPr>
            <a:spLocks noChangeArrowheads="1"/>
          </p:cNvSpPr>
          <p:nvPr/>
        </p:nvSpPr>
        <p:spPr bwMode="auto">
          <a:xfrm>
            <a:off x="4625975" y="3590364"/>
            <a:ext cx="5145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ＭＳ Ｐゴシック"/>
                <a:cs typeface="Times New Roman" pitchFamily="18" charset="0"/>
              </a:rPr>
              <a:t>Pi-Line</a:t>
            </a:r>
          </a:p>
        </p:txBody>
      </p:sp>
      <p:sp>
        <p:nvSpPr>
          <p:cNvPr id="147" name="Line 61"/>
          <p:cNvSpPr>
            <a:spLocks noChangeShapeType="1"/>
          </p:cNvSpPr>
          <p:nvPr/>
        </p:nvSpPr>
        <p:spPr bwMode="auto">
          <a:xfrm flipH="1" flipV="1">
            <a:off x="4927600" y="2202889"/>
            <a:ext cx="1028700" cy="8382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Times New Roman" pitchFamily="18" charset="0"/>
            </a:endParaRP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580571" y="5606564"/>
            <a:ext cx="8215085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14400" marR="0" lvl="0" indent="-914400" algn="l" defTabSz="869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Katsevich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A: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An improved exact filtered backprojection algorithm for spiral computed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tomography. Advances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in Applied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t>Math. 32: 681-697, 2004</a:t>
            </a:r>
          </a:p>
        </p:txBody>
      </p:sp>
      <p:pic>
        <p:nvPicPr>
          <p:cNvPr id="60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02" y="1084263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80" y="989642"/>
            <a:ext cx="4336701" cy="3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Transverse Data </a:t>
            </a:r>
            <a:r>
              <a:rPr lang="en-US" dirty="0" smtClean="0"/>
              <a:t>Truncation</a:t>
            </a:r>
            <a:endParaRPr lang="en-US" dirty="0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964" y="4719750"/>
            <a:ext cx="9131300" cy="21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Oval 60"/>
          <p:cNvSpPr>
            <a:spLocks noChangeAspect="1" noChangeArrowheads="1"/>
          </p:cNvSpPr>
          <p:nvPr/>
        </p:nvSpPr>
        <p:spPr bwMode="auto">
          <a:xfrm>
            <a:off x="1629726" y="2411213"/>
            <a:ext cx="879884" cy="879884"/>
          </a:xfrm>
          <a:prstGeom prst="ellipse">
            <a:avLst/>
          </a:prstGeom>
          <a:solidFill>
            <a:srgbClr val="FF9900"/>
          </a:solidFill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9271" y="1744604"/>
            <a:ext cx="2496855" cy="2213102"/>
            <a:chOff x="843374" y="2435098"/>
            <a:chExt cx="2496855" cy="2213102"/>
          </a:xfrm>
        </p:grpSpPr>
        <p:sp>
          <p:nvSpPr>
            <p:cNvPr id="67" name="AutoShape 165"/>
            <p:cNvSpPr>
              <a:spLocks noChangeArrowheads="1"/>
            </p:cNvSpPr>
            <p:nvPr/>
          </p:nvSpPr>
          <p:spPr bwMode="auto">
            <a:xfrm rot="16200000">
              <a:off x="909295" y="2441794"/>
              <a:ext cx="2199710" cy="2199710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2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  <p:grpSp>
          <p:nvGrpSpPr>
            <p:cNvPr id="68" name="Group 87"/>
            <p:cNvGrpSpPr/>
            <p:nvPr/>
          </p:nvGrpSpPr>
          <p:grpSpPr>
            <a:xfrm>
              <a:off x="3119253" y="2435098"/>
              <a:ext cx="220976" cy="2213102"/>
              <a:chOff x="5593915" y="2194144"/>
              <a:chExt cx="275573" cy="2759901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5593915" y="2339817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5593915" y="2485490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5593915" y="2631163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5593915" y="2776836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5593915" y="2922509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5593915" y="3068182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5593915" y="3213855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5593915" y="3359528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5593915" y="3505201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5593915" y="3650874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5593915" y="3796547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5593915" y="3942220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5593915" y="4087893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5593915" y="4233566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5593915" y="4379239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5593915" y="4524912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5593915" y="4670585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5593915" y="4816259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5593915" y="2194144"/>
                <a:ext cx="275573" cy="137786"/>
              </a:xfrm>
              <a:prstGeom prst="rect">
                <a:avLst/>
              </a:prstGeom>
              <a:noFill/>
              <a:ln w="254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843374" y="3455244"/>
              <a:ext cx="172810" cy="172810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-25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89" name="Rectangle 14"/>
            <p:cNvSpPr>
              <a:spLocks noChangeArrowheads="1"/>
            </p:cNvSpPr>
            <p:nvPr/>
          </p:nvSpPr>
          <p:spPr bwMode="auto">
            <a:xfrm>
              <a:off x="2335325" y="3954128"/>
              <a:ext cx="705231" cy="26987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itchFamily="18" charset="0"/>
                  <a:ea typeface="ＭＳ Ｐゴシック"/>
                  <a:cs typeface="Times New Roman" pitchFamily="18" charset="0"/>
                </a:rPr>
                <a:t>X-rays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itchFamily="18" charset="0"/>
                <a:ea typeface="ＭＳ Ｐゴシック"/>
                <a:cs typeface="Times New Roman" pitchFamily="18" charset="0"/>
              </a:endParaRPr>
            </a:p>
          </p:txBody>
        </p:sp>
      </p:grpSp>
      <p:pic>
        <p:nvPicPr>
          <p:cNvPr id="30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806" y="656407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vs Interior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86" y="1143917"/>
            <a:ext cx="8092808" cy="4617905"/>
          </a:xfrm>
        </p:spPr>
        <p:txBody>
          <a:bodyPr/>
          <a:lstStyle/>
          <a:p>
            <a:pPr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The Generic Interior Problem Has No Unique Solution in an Unconstrained Functional Space.  An Additional </a:t>
            </a: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ssumption is Needed:</a:t>
            </a:r>
          </a:p>
          <a:p>
            <a:pPr>
              <a:buClrTx/>
            </a:pPr>
            <a:r>
              <a:rPr lang="en-US" sz="2000" b="0" dirty="0" smtClean="0">
                <a:solidFill>
                  <a:schemeClr val="tx1"/>
                </a:solidFill>
              </a:rPr>
              <a:t>(1) There Is a Small Sub-region Over Which CT Number is Known; or</a:t>
            </a:r>
          </a:p>
          <a:p>
            <a:pPr>
              <a:buClrTx/>
            </a:pPr>
            <a:r>
              <a:rPr lang="en-US" sz="2000" b="0" dirty="0" smtClean="0">
                <a:solidFill>
                  <a:schemeClr val="tx1"/>
                </a:solidFill>
              </a:rPr>
              <a:t>(2) The Region of Interest (ROI) is Piecewise Polynomial, or</a:t>
            </a:r>
          </a:p>
          <a:p>
            <a:pPr>
              <a:buClrTx/>
            </a:pPr>
            <a:r>
              <a:rPr lang="en-US" sz="2000" b="0" dirty="0" smtClean="0">
                <a:solidFill>
                  <a:schemeClr val="tx1"/>
                </a:solidFill>
              </a:rPr>
              <a:t>… …</a:t>
            </a:r>
          </a:p>
          <a:p>
            <a:pPr>
              <a:buClrTx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All Data vs Partial Data (Truncated Both Sides)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Global vs Local Reconstruction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Whole Sale vs Retail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Door to New Opportunities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1687" y="5880508"/>
            <a:ext cx="77118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iopscience.iop.org/article/10.1088/0031-9155/58/16/R161/pdf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8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46" y="4330211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8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urved Connector 60"/>
          <p:cNvCxnSpPr/>
          <p:nvPr/>
        </p:nvCxnSpPr>
        <p:spPr bwMode="auto">
          <a:xfrm rot="16200000" flipH="1" flipV="1">
            <a:off x="4466588" y="550831"/>
            <a:ext cx="21614" cy="3630911"/>
          </a:xfrm>
          <a:prstGeom prst="curvedConnector3">
            <a:avLst>
              <a:gd name="adj1" fmla="val -1057648"/>
            </a:avLst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62" name="Curved Connector 61"/>
          <p:cNvCxnSpPr/>
          <p:nvPr/>
        </p:nvCxnSpPr>
        <p:spPr bwMode="auto">
          <a:xfrm rot="16200000" flipH="1" flipV="1">
            <a:off x="4466588" y="359111"/>
            <a:ext cx="21614" cy="3630911"/>
          </a:xfrm>
          <a:prstGeom prst="curvedConnector3">
            <a:avLst>
              <a:gd name="adj1" fmla="val -1057648"/>
            </a:avLst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triangle"/>
            <a:tailEnd type="none"/>
          </a:ln>
          <a:effectLst/>
        </p:spPr>
      </p:cxn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555720"/>
              </p:ext>
            </p:extLst>
          </p:nvPr>
        </p:nvGraphicFramePr>
        <p:xfrm>
          <a:off x="1867058" y="3134077"/>
          <a:ext cx="126047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7" name="Image" r:id="rId4" imgW="1855277" imgH="1855277" progId="">
                  <p:embed/>
                </p:oleObj>
              </mc:Choice>
              <mc:Fallback>
                <p:oleObj name="Image" r:id="rId4" imgW="1855277" imgH="18552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058" y="3134077"/>
                        <a:ext cx="126047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4" descr="pro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1483" y="3100740"/>
            <a:ext cx="1957387" cy="141446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</p:pic>
      <p:sp>
        <p:nvSpPr>
          <p:cNvPr id="33" name="Line 6"/>
          <p:cNvSpPr>
            <a:spLocks noChangeShapeType="1"/>
          </p:cNvSpPr>
          <p:nvPr/>
        </p:nvSpPr>
        <p:spPr bwMode="auto">
          <a:xfrm flipH="1">
            <a:off x="6500970" y="2367897"/>
            <a:ext cx="1588" cy="21463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400" i="1"/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8270702" y="4346927"/>
            <a:ext cx="232436" cy="2836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zh-CN" sz="1400" i="1" baseline="0" dirty="0"/>
              <a:t>t</a:t>
            </a: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7049329" y="2451498"/>
            <a:ext cx="894476" cy="24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hangingPunct="0">
              <a:lnSpc>
                <a:spcPct val="88000"/>
              </a:lnSpc>
            </a:pPr>
            <a:r>
              <a:rPr lang="en-US" altLang="zh-CN" sz="1400" i="1" baseline="0" dirty="0">
                <a:solidFill>
                  <a:srgbClr val="0000FF"/>
                </a:solidFill>
              </a:rPr>
              <a:t>Sinogram</a:t>
            </a:r>
          </a:p>
        </p:txBody>
      </p:sp>
      <p:sp>
        <p:nvSpPr>
          <p:cNvPr id="36" name="Line 11"/>
          <p:cNvSpPr>
            <a:spLocks noChangeShapeType="1"/>
          </p:cNvSpPr>
          <p:nvPr/>
        </p:nvSpPr>
        <p:spPr bwMode="auto">
          <a:xfrm>
            <a:off x="1581836" y="2824515"/>
            <a:ext cx="1406525" cy="14160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>
            <a:off x="1376521" y="3037241"/>
            <a:ext cx="1400175" cy="14081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>
            <a:off x="1790857" y="2605440"/>
            <a:ext cx="1393825" cy="14160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720716" y="3762727"/>
            <a:ext cx="248949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400" i="1"/>
          </a:p>
        </p:txBody>
      </p:sp>
      <p:sp>
        <p:nvSpPr>
          <p:cNvPr id="43" name="Line 20"/>
          <p:cNvSpPr>
            <a:spLocks noChangeShapeType="1"/>
          </p:cNvSpPr>
          <p:nvPr/>
        </p:nvSpPr>
        <p:spPr bwMode="auto">
          <a:xfrm>
            <a:off x="2506821" y="2476853"/>
            <a:ext cx="0" cy="212311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sz="1400" i="1"/>
          </a:p>
        </p:txBody>
      </p:sp>
      <p:sp>
        <p:nvSpPr>
          <p:cNvPr id="44" name="Arc 21"/>
          <p:cNvSpPr>
            <a:spLocks/>
          </p:cNvSpPr>
          <p:nvPr/>
        </p:nvSpPr>
        <p:spPr bwMode="auto">
          <a:xfrm>
            <a:off x="3265646" y="3068990"/>
            <a:ext cx="412750" cy="6794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 cap="rnd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48" name="Line 26"/>
          <p:cNvSpPr>
            <a:spLocks noChangeShapeType="1"/>
          </p:cNvSpPr>
          <p:nvPr/>
        </p:nvSpPr>
        <p:spPr bwMode="auto">
          <a:xfrm flipV="1">
            <a:off x="2543333" y="2683227"/>
            <a:ext cx="1089025" cy="1085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53" name="Rectangle 32"/>
          <p:cNvSpPr>
            <a:spLocks noChangeArrowheads="1"/>
          </p:cNvSpPr>
          <p:nvPr/>
        </p:nvSpPr>
        <p:spPr bwMode="auto">
          <a:xfrm rot="18900000">
            <a:off x="758689" y="2557095"/>
            <a:ext cx="1330237" cy="2836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zh-CN" sz="1400" i="1" baseline="0" dirty="0" smtClean="0">
                <a:solidFill>
                  <a:srgbClr val="0033CC"/>
                </a:solidFill>
              </a:rPr>
              <a:t>Detector Array</a:t>
            </a:r>
            <a:endParaRPr lang="en-US" altLang="zh-CN" sz="1400" i="1" baseline="0" dirty="0">
              <a:solidFill>
                <a:srgbClr val="0033CC"/>
              </a:solidFill>
            </a:endParaRPr>
          </a:p>
        </p:txBody>
      </p:sp>
      <p:graphicFrame>
        <p:nvGraphicFramePr>
          <p:cNvPr id="5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314237"/>
              </p:ext>
            </p:extLst>
          </p:nvPr>
        </p:nvGraphicFramePr>
        <p:xfrm>
          <a:off x="962054" y="4124655"/>
          <a:ext cx="8778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8" name="Equation" r:id="rId7" imgW="482391" imgH="203112" progId="Equation.3">
                  <p:embed/>
                </p:oleObj>
              </mc:Choice>
              <mc:Fallback>
                <p:oleObj name="Equation" r:id="rId7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054" y="4124655"/>
                        <a:ext cx="87788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174924"/>
              </p:ext>
            </p:extLst>
          </p:nvPr>
        </p:nvGraphicFramePr>
        <p:xfrm>
          <a:off x="7049329" y="2661002"/>
          <a:ext cx="8080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" name="Equation" r:id="rId9" imgW="444307" imgH="203112" progId="Equation.3">
                  <p:embed/>
                </p:oleObj>
              </mc:Choice>
              <mc:Fallback>
                <p:oleObj name="Equation" r:id="rId9" imgW="44430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9329" y="2661002"/>
                        <a:ext cx="80803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Oval 35"/>
          <p:cNvSpPr>
            <a:spLocks noChangeArrowheads="1"/>
          </p:cNvSpPr>
          <p:nvPr/>
        </p:nvSpPr>
        <p:spPr bwMode="auto">
          <a:xfrm>
            <a:off x="2200433" y="3446815"/>
            <a:ext cx="601662" cy="601662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endParaRPr lang="en-US" sz="1400" i="1"/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>
            <a:off x="6231095" y="3097565"/>
            <a:ext cx="541338" cy="1395412"/>
          </a:xfrm>
          <a:prstGeom prst="rect">
            <a:avLst/>
          </a:prstGeom>
          <a:solidFill>
            <a:srgbClr val="FF0000">
              <a:alpha val="50000"/>
            </a:srgbClr>
          </a:solidFill>
          <a:ln w="3810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endParaRPr lang="en-US" sz="1400" i="1"/>
          </a:p>
        </p:txBody>
      </p:sp>
      <p:graphicFrame>
        <p:nvGraphicFramePr>
          <p:cNvPr id="63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93717"/>
              </p:ext>
            </p:extLst>
          </p:nvPr>
        </p:nvGraphicFramePr>
        <p:xfrm>
          <a:off x="6618934" y="2296488"/>
          <a:ext cx="2540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" name="Equation" r:id="rId11" imgW="139579" imgH="177646" progId="Equation.3">
                  <p:embed/>
                </p:oleObj>
              </mc:Choice>
              <mc:Fallback>
                <p:oleObj name="Equation" r:id="rId11" imgW="139579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8934" y="2296488"/>
                        <a:ext cx="254000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91516"/>
              </p:ext>
            </p:extLst>
          </p:nvPr>
        </p:nvGraphicFramePr>
        <p:xfrm>
          <a:off x="3327557" y="3347854"/>
          <a:ext cx="2540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1" name="Equation" r:id="rId13" imgW="139579" imgH="177646" progId="Equation.3">
                  <p:embed/>
                </p:oleObj>
              </mc:Choice>
              <mc:Fallback>
                <p:oleObj name="Equation" r:id="rId13" imgW="139579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557" y="3347854"/>
                        <a:ext cx="254000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772433" y="3097565"/>
            <a:ext cx="882552" cy="1401629"/>
          </a:xfrm>
          <a:prstGeom prst="rect">
            <a:avLst/>
          </a:prstGeom>
          <a:solidFill>
            <a:srgbClr val="00CC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i="1" dirty="0" err="1" smtClean="0"/>
          </a:p>
        </p:txBody>
      </p:sp>
      <p:sp>
        <p:nvSpPr>
          <p:cNvPr id="65" name="Rectangle 64"/>
          <p:cNvSpPr/>
          <p:nvPr/>
        </p:nvSpPr>
        <p:spPr bwMode="auto">
          <a:xfrm>
            <a:off x="5348543" y="3097565"/>
            <a:ext cx="882552" cy="1401629"/>
          </a:xfrm>
          <a:prstGeom prst="rect">
            <a:avLst/>
          </a:prstGeom>
          <a:solidFill>
            <a:srgbClr val="00CC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i="1" dirty="0" err="1" smtClean="0"/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4846471" y="4515202"/>
            <a:ext cx="3413449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400" i="1"/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3945368" y="1660921"/>
            <a:ext cx="1202253" cy="24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hangingPunct="0">
              <a:lnSpc>
                <a:spcPct val="88000"/>
              </a:lnSpc>
            </a:pPr>
            <a:r>
              <a:rPr lang="en-US" altLang="zh-CN" sz="1400" i="1" baseline="0" dirty="0" smtClean="0">
                <a:solidFill>
                  <a:srgbClr val="0000FF"/>
                </a:solidFill>
              </a:rPr>
              <a:t>Line Integrals</a:t>
            </a:r>
            <a:endParaRPr lang="en-US" altLang="zh-CN" sz="1400" i="1" baseline="0" dirty="0">
              <a:solidFill>
                <a:srgbClr val="0000FF"/>
              </a:solidFill>
            </a:endParaRPr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3885254" y="2197957"/>
            <a:ext cx="1322478" cy="24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hangingPunct="0">
              <a:lnSpc>
                <a:spcPct val="88000"/>
              </a:lnSpc>
            </a:pPr>
            <a:r>
              <a:rPr lang="en-US" altLang="zh-CN" sz="1400" i="1" baseline="0" dirty="0"/>
              <a:t>Reconstruction</a:t>
            </a: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3220607" y="4021490"/>
            <a:ext cx="700514" cy="2836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zh-CN" sz="1400" i="1" baseline="0" dirty="0" smtClean="0">
                <a:solidFill>
                  <a:srgbClr val="FF0000"/>
                </a:solidFill>
              </a:rPr>
              <a:t>X-rays</a:t>
            </a:r>
            <a:endParaRPr lang="en-US" altLang="zh-CN" sz="1400" i="1" baseline="0" dirty="0">
              <a:solidFill>
                <a:srgbClr val="FF0000"/>
              </a:solidFill>
            </a:endParaRPr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1106379" y="3906500"/>
            <a:ext cx="700513" cy="2836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zh-CN" sz="1400" i="1" baseline="0" dirty="0"/>
              <a:t>Object</a:t>
            </a:r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857933" y="2089502"/>
            <a:ext cx="1422400" cy="14192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3572579" y="2746429"/>
            <a:ext cx="232436" cy="2836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zh-CN" sz="1400" i="1" baseline="0" dirty="0"/>
              <a:t>t</a:t>
            </a:r>
          </a:p>
        </p:txBody>
      </p:sp>
      <p:graphicFrame>
        <p:nvGraphicFramePr>
          <p:cNvPr id="5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796824"/>
              </p:ext>
            </p:extLst>
          </p:nvPr>
        </p:nvGraphicFramePr>
        <p:xfrm>
          <a:off x="4025945" y="3863470"/>
          <a:ext cx="207962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2" name="Equation" r:id="rId14" imgW="114120" imgH="126720" progId="Equation.DSMT4">
                  <p:embed/>
                </p:oleObj>
              </mc:Choice>
              <mc:Fallback>
                <p:oleObj name="Equation" r:id="rId14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45" y="3863470"/>
                        <a:ext cx="207962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656215"/>
              </p:ext>
            </p:extLst>
          </p:nvPr>
        </p:nvGraphicFramePr>
        <p:xfrm>
          <a:off x="2582863" y="2460470"/>
          <a:ext cx="23018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3" name="Equation" r:id="rId16" imgW="126720" imgH="152280" progId="Equation.DSMT4">
                  <p:embed/>
                </p:oleObj>
              </mc:Choice>
              <mc:Fallback>
                <p:oleObj name="Equation" r:id="rId16" imgW="1267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863" y="2460470"/>
                        <a:ext cx="230187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8901F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pPr algn="ctr"/>
            <a:r>
              <a:rPr lang="en-US" dirty="0" smtClean="0"/>
              <a:t>Interior Tomography</a:t>
            </a:r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 bwMode="auto">
          <a:xfrm>
            <a:off x="152400" y="5089555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We Revisited the Long-Standing Interior Problem and Developed the Theory of Interior Tomography to Enable Exact Image Reconstruction over an Interior Region of Interest from Truncated Projection Data.</a:t>
            </a:r>
            <a:endParaRPr lang="en-US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734" y="151015"/>
            <a:ext cx="8839200" cy="838200"/>
          </a:xfrm>
        </p:spPr>
        <p:txBody>
          <a:bodyPr/>
          <a:lstStyle/>
          <a:p>
            <a:pPr algn="ctr"/>
            <a:r>
              <a:rPr lang="en-US" dirty="0" smtClean="0"/>
              <a:t>Less = Faster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4690" y="5158789"/>
            <a:ext cx="8199326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14400" indent="-914400" defTabSz="869950">
              <a:spcAft>
                <a:spcPts val="600"/>
              </a:spcAft>
            </a:pPr>
            <a:r>
              <a:rPr lang="en-US" altLang="zh-CN" sz="1600" i="1" dirty="0" smtClean="0"/>
              <a:t>Wang </a:t>
            </a:r>
            <a:r>
              <a:rPr lang="en-US" altLang="zh-CN" sz="1600" i="1" dirty="0"/>
              <a:t>G, Yu </a:t>
            </a:r>
            <a:r>
              <a:rPr lang="en-US" altLang="zh-CN" sz="1600" i="1" dirty="0" smtClean="0"/>
              <a:t>HY, </a:t>
            </a:r>
            <a:r>
              <a:rPr lang="en-US" altLang="zh-CN" sz="1600" i="1" dirty="0"/>
              <a:t>Ye </a:t>
            </a:r>
            <a:r>
              <a:rPr lang="en-US" altLang="zh-CN" sz="1600" i="1" dirty="0" smtClean="0"/>
              <a:t>YB: </a:t>
            </a:r>
            <a:r>
              <a:rPr lang="en-US" altLang="zh-CN" sz="1600" i="1" dirty="0"/>
              <a:t>A scheme for multi-source interior </a:t>
            </a:r>
            <a:r>
              <a:rPr lang="en-US" altLang="zh-CN" sz="1600" i="1" dirty="0" smtClean="0"/>
              <a:t>tomography. Med. Phys. 36:3575-3581</a:t>
            </a:r>
            <a:r>
              <a:rPr lang="en-US" altLang="zh-CN" sz="1600" i="1" dirty="0"/>
              <a:t>, </a:t>
            </a:r>
            <a:r>
              <a:rPr lang="en-US" altLang="zh-CN" sz="1600" i="1" dirty="0" smtClean="0"/>
              <a:t>2009</a:t>
            </a:r>
          </a:p>
          <a:p>
            <a:pPr marL="914400" indent="-914400" defTabSz="869950">
              <a:spcAft>
                <a:spcPts val="600"/>
              </a:spcAft>
            </a:pPr>
            <a:r>
              <a:rPr lang="en-US" altLang="zh-CN" sz="1600" i="1" dirty="0"/>
              <a:t>Wang G: The meaning of interior tomography. Proc. </a:t>
            </a:r>
            <a:r>
              <a:rPr lang="en-US" altLang="zh-CN" sz="1600" i="1" dirty="0" smtClean="0"/>
              <a:t>of </a:t>
            </a:r>
            <a:r>
              <a:rPr lang="en-US" altLang="zh-CN" sz="1600" i="1" dirty="0"/>
              <a:t>ICASSP, 5764-5767, </a:t>
            </a:r>
            <a:r>
              <a:rPr lang="en-US" altLang="zh-CN" sz="1600" i="1" dirty="0" smtClean="0"/>
              <a:t>2011</a:t>
            </a:r>
          </a:p>
          <a:p>
            <a:pPr marL="914400" indent="-914400" defTabSz="869950">
              <a:spcAft>
                <a:spcPts val="600"/>
              </a:spcAft>
            </a:pPr>
            <a:r>
              <a:rPr lang="en-US" sz="1600" i="1" dirty="0" smtClean="0"/>
              <a:t>Ritman </a:t>
            </a:r>
            <a:r>
              <a:rPr lang="en-US" sz="1600" i="1" dirty="0"/>
              <a:t>EL, Kinsey JH, Robb RA, Gilbert BK, Harris LD, Wood </a:t>
            </a:r>
            <a:r>
              <a:rPr lang="en-US" sz="1600" i="1" dirty="0" smtClean="0"/>
              <a:t>EH: Three-dimensional </a:t>
            </a:r>
            <a:r>
              <a:rPr lang="en-US" sz="1600" i="1" dirty="0"/>
              <a:t>image of the heart, lungs, and circulatory. </a:t>
            </a:r>
            <a:r>
              <a:rPr lang="en-US" sz="1600" i="1" dirty="0" smtClean="0"/>
              <a:t>Science 210:273-280</a:t>
            </a:r>
            <a:r>
              <a:rPr lang="en-US" sz="1600" i="1" dirty="0"/>
              <a:t>, </a:t>
            </a:r>
            <a:r>
              <a:rPr lang="en-US" sz="1600" i="1" dirty="0" smtClean="0"/>
              <a:t>1980</a:t>
            </a:r>
            <a:endParaRPr lang="en-US" altLang="zh-CN" sz="1600" i="1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8" y="1175843"/>
            <a:ext cx="4908453" cy="380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59608" y="1151811"/>
            <a:ext cx="7696767" cy="688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68061" y="1279636"/>
            <a:ext cx="4075939" cy="370335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Less =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Deeper </a:t>
            </a:r>
            <a:r>
              <a:rPr lang="en-US" dirty="0" smtClean="0">
                <a:solidFill>
                  <a:schemeClr val="tx1"/>
                </a:solidFill>
              </a:rPr>
              <a:t>understanding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Larger </a:t>
            </a:r>
            <a:r>
              <a:rPr lang="en-US" dirty="0" smtClean="0">
                <a:solidFill>
                  <a:schemeClr val="tx1"/>
                </a:solidFill>
              </a:rPr>
              <a:t>object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Less </a:t>
            </a:r>
            <a:r>
              <a:rPr lang="en-US" dirty="0" smtClean="0">
                <a:solidFill>
                  <a:schemeClr val="tx1"/>
                </a:solidFill>
              </a:rPr>
              <a:t>radiation dose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9900"/>
                </a:solidFill>
              </a:rPr>
              <a:t>Finer </a:t>
            </a:r>
            <a:r>
              <a:rPr lang="en-US" dirty="0" smtClean="0">
                <a:solidFill>
                  <a:schemeClr val="tx1"/>
                </a:solidFill>
              </a:rPr>
              <a:t>image resolution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9900"/>
                </a:solidFill>
              </a:rPr>
              <a:t>Wider </a:t>
            </a:r>
            <a:r>
              <a:rPr lang="en-US" dirty="0" smtClean="0">
                <a:solidFill>
                  <a:schemeClr val="tx1"/>
                </a:solidFill>
              </a:rPr>
              <a:t>dynamic range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… …</a:t>
            </a:r>
          </a:p>
          <a:p>
            <a:pPr>
              <a:spcBef>
                <a:spcPts val="0"/>
              </a:spcBef>
            </a:pPr>
            <a:r>
              <a:rPr lang="en-US" sz="3200" i="1" dirty="0" smtClean="0">
                <a:solidFill>
                  <a:srgbClr val="FF0000"/>
                </a:solidFill>
              </a:rPr>
              <a:t>Faster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imaging speed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Scanner Architecture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13" y="1561570"/>
            <a:ext cx="4760925" cy="457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https://ufhealth.org/sites/default/files/graphics/images/en/232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644"/>
            <a:ext cx="4347125" cy="34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0430" y="935515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55" y="1079676"/>
            <a:ext cx="5457090" cy="56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8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Scanner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7070" y="1167580"/>
            <a:ext cx="430297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Data Truncation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CT Scanning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CT Generations</a:t>
            </a:r>
          </a:p>
          <a:p>
            <a:r>
              <a:rPr lang="en-US" sz="2800" b="1" dirty="0"/>
              <a:t>	</a:t>
            </a:r>
            <a:r>
              <a:rPr lang="en-US" sz="2800" dirty="0"/>
              <a:t>Spiral/Helical CT</a:t>
            </a:r>
          </a:p>
          <a:p>
            <a:r>
              <a:rPr lang="en-US" sz="2800" b="1" dirty="0"/>
              <a:t>	</a:t>
            </a:r>
            <a:r>
              <a:rPr lang="en-US" sz="2800" dirty="0"/>
              <a:t>Interior Tomography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CT Image Artifacts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Image Quality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Image Artifacts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Radiation Dose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Dose Measures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Low-dose 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3867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rdiac ct scanner general elect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038" y="3813186"/>
            <a:ext cx="4591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stant CT 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8714" y="4334968"/>
            <a:ext cx="2927566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-Right Arrow 1"/>
          <p:cNvSpPr/>
          <p:nvPr/>
        </p:nvSpPr>
        <p:spPr>
          <a:xfrm>
            <a:off x="4913196" y="4714863"/>
            <a:ext cx="1564909" cy="77792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038" y="1249690"/>
            <a:ext cx="804476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Background </a:t>
            </a:r>
            <a:r>
              <a:rPr lang="en-US" sz="2800" b="1" dirty="0" smtClean="0">
                <a:solidFill>
                  <a:srgbClr val="FF0000"/>
                </a:solidFill>
              </a:rPr>
              <a:t>from Best Conventional 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ROI Info from Spectral Interior Tomography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In-vivo Spectral Micro-CT Enabled with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– </a:t>
            </a:r>
            <a:r>
              <a:rPr lang="en-US" sz="2800" b="1" dirty="0">
                <a:solidFill>
                  <a:srgbClr val="0000FF"/>
                </a:solidFill>
              </a:rPr>
              <a:t>Parallel Localized Data </a:t>
            </a:r>
            <a:r>
              <a:rPr lang="en-US" sz="2800" b="1" dirty="0" smtClean="0">
                <a:solidFill>
                  <a:srgbClr val="0000FF"/>
                </a:solidFill>
              </a:rPr>
              <a:t>Acquisition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	– Hybrid Advanced </a:t>
            </a:r>
            <a:r>
              <a:rPr lang="en-US" sz="2800" b="1" dirty="0" smtClean="0">
                <a:solidFill>
                  <a:srgbClr val="0000FF"/>
                </a:solidFill>
              </a:rPr>
              <a:t>Reconstruction</a:t>
            </a:r>
            <a:endParaRPr lang="en-US" sz="2800" b="1" dirty="0" smtClean="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Cardiac CT Architecture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20632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Scanner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7070" y="1167580"/>
            <a:ext cx="430297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Truncation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CT Scanning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CT Generations</a:t>
            </a:r>
          </a:p>
          <a:p>
            <a:r>
              <a:rPr lang="en-US" sz="2800" b="1" dirty="0"/>
              <a:t>	</a:t>
            </a:r>
            <a:r>
              <a:rPr lang="en-US" sz="2800" dirty="0"/>
              <a:t>Spiral/Helical CT</a:t>
            </a:r>
          </a:p>
          <a:p>
            <a:r>
              <a:rPr lang="en-US" sz="2800" b="1" dirty="0"/>
              <a:t>	</a:t>
            </a:r>
            <a:r>
              <a:rPr lang="en-US" sz="2800" dirty="0"/>
              <a:t>Interior Tomography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CT Image Artifacts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Image Quality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Image Artifacts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Radiation Dose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Dose Measures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Low-dose 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6918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Sampling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32189" y="1028307"/>
            <a:ext cx="8543925" cy="53121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~1K Rays per View, ~1K Views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Cross-sectional Image:</a:t>
            </a:r>
            <a:r>
              <a:rPr lang="en-US" sz="2400" b="1" dirty="0">
                <a:solidFill>
                  <a:srgbClr val="000000"/>
                </a:solidFill>
                <a:ea typeface="ＭＳ Ｐゴシック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512x512 Pixels, ~4K Levels</a:t>
            </a:r>
            <a:endParaRPr lang="en-US" sz="2400" dirty="0">
              <a:solidFill>
                <a:srgbClr val="000000"/>
              </a:solidFill>
              <a:latin typeface="Garamond" pitchFamily="18" charset="0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  <a:cs typeface="+mn-cs"/>
            </a:endParaRPr>
          </a:p>
        </p:txBody>
      </p:sp>
      <p:pic>
        <p:nvPicPr>
          <p:cNvPr id="7" name="Picture 4" descr="bush_13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084" y="1945326"/>
            <a:ext cx="4678516" cy="21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bush_13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6916" y="4169399"/>
            <a:ext cx="4678516" cy="21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317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Number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839200" cy="1389961"/>
              </a:xfrm>
            </p:spPr>
            <p:txBody>
              <a:bodyPr/>
              <a:lstStyle/>
              <a:p>
                <a:pPr lvl="0">
                  <a:lnSpc>
                    <a:spcPct val="90000"/>
                  </a:lnSpc>
                  <a:buClrTx/>
                  <a:defRPr/>
                </a:pPr>
                <a:r>
                  <a:rPr lang="en-US" sz="2400" kern="1200" dirty="0">
                    <a:solidFill>
                      <a:srgbClr val="000000"/>
                    </a:solidFill>
                  </a:rPr>
                  <a:t>CT </a:t>
                </a:r>
                <a:r>
                  <a:rPr lang="en-US" sz="2400" kern="1200" dirty="0" smtClean="0">
                    <a:solidFill>
                      <a:srgbClr val="000000"/>
                    </a:solidFill>
                  </a:rPr>
                  <a:t>Image Quantized to CT Number in </a:t>
                </a:r>
                <a:r>
                  <a:rPr lang="en-US" sz="2400" kern="1200" dirty="0">
                    <a:solidFill>
                      <a:srgbClr val="000000"/>
                    </a:solidFill>
                  </a:rPr>
                  <a:t>Hounsfield </a:t>
                </a:r>
                <a:r>
                  <a:rPr lang="en-US" sz="2400" kern="1200" dirty="0" smtClean="0">
                    <a:solidFill>
                      <a:srgbClr val="000000"/>
                    </a:solidFill>
                  </a:rPr>
                  <a:t>Unit:</a:t>
                </a:r>
                <a:endParaRPr lang="en-US" sz="2400" kern="1200" dirty="0">
                  <a:solidFill>
                    <a:srgbClr val="000000"/>
                  </a:solidFill>
                </a:endParaRPr>
              </a:p>
              <a:p>
                <a:pPr marL="457200" lvl="1" indent="0">
                  <a:lnSpc>
                    <a:spcPct val="90000"/>
                  </a:lnSpc>
                  <a:buClrTx/>
                  <a:buNone/>
                  <a:defRPr/>
                </a:pPr>
                <a:endParaRPr lang="en-US" sz="1200" kern="1200" dirty="0">
                  <a:solidFill>
                    <a:srgbClr val="000000"/>
                  </a:solidFill>
                </a:endParaRPr>
              </a:p>
              <a:p>
                <a:pPr marL="457200" lvl="1" indent="0" algn="ctr">
                  <a:lnSpc>
                    <a:spcPct val="90000"/>
                  </a:lnSpc>
                  <a:buClrTx/>
                  <a:buNone/>
                  <a:defRPr/>
                </a:pPr>
                <a:endParaRPr lang="en-US" sz="1800" i="1" kern="1200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marL="457200" lvl="1" indent="0" algn="ctr">
                  <a:lnSpc>
                    <a:spcPct val="90000"/>
                  </a:lnSpc>
                  <a:buClr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𝐶𝑇</m:t>
                          </m:r>
                        </m:e>
                        <m:sub>
                          <m: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𝑛𝑢𝑚𝑏𝑒𝑟</m:t>
                          </m:r>
                        </m:sub>
                      </m:sSub>
                      <m:r>
                        <a:rPr lang="en-US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  <m:r>
                            <a:rPr lang="en-US" i="1" kern="1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𝑤𝑎𝑡𝑒𝑟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 kern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𝑤𝑎𝑡𝑒𝑟</m:t>
                              </m:r>
                            </m:sub>
                          </m:sSub>
                        </m:den>
                      </m:f>
                      <m:r>
                        <a:rPr lang="en-US" i="1" kern="1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×1000</m:t>
                      </m:r>
                    </m:oMath>
                  </m:oMathPara>
                </a14:m>
                <a:endParaRPr lang="en-US" kern="1200" dirty="0">
                  <a:solidFill>
                    <a:srgbClr val="000000"/>
                  </a:solidFill>
                </a:endParaRPr>
              </a:p>
              <a:p>
                <a:pPr marL="457200" lvl="1" indent="0" algn="ctr">
                  <a:lnSpc>
                    <a:spcPct val="90000"/>
                  </a:lnSpc>
                  <a:buClrTx/>
                  <a:buNone/>
                  <a:defRPr/>
                </a:pPr>
                <a:endParaRPr lang="en-US" kern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839200" cy="1389961"/>
              </a:xfrm>
              <a:blipFill>
                <a:blip r:embed="rId2"/>
                <a:stretch>
                  <a:fillRect l="-1034" t="-5702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0" name="Picture 2" descr="https://www.ceessentials.net/images/qualitycontrol/image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8" y="3001192"/>
            <a:ext cx="3701678" cy="37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www.sprawls.org/resources/CTIMG/ctimg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78" y="2999761"/>
            <a:ext cx="5038016" cy="377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6008" y="118105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34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86" y="990600"/>
            <a:ext cx="693382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11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Resolution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70747" y="1843119"/>
            <a:ext cx="6320897" cy="39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High-contrast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Distinguish small objects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	adjacent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to each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other</a:t>
            </a:r>
          </a:p>
          <a:p>
            <a:pPr marL="914400" marR="0" lvl="2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Low-contrast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- Differentiate regions</a:t>
            </a:r>
          </a:p>
          <a:p>
            <a:pPr marL="914400" marR="0" lvl="2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similar in gray-level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Temporal resolution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Capture time-varying structures</a:t>
            </a:r>
          </a:p>
        </p:txBody>
      </p:sp>
      <p:pic>
        <p:nvPicPr>
          <p:cNvPr id="38914" name="Picture 2" descr="Image result for beating he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9" y="4823298"/>
            <a:ext cx="1779170" cy="12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9" y="3337231"/>
            <a:ext cx="2003756" cy="1288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29" y="1497377"/>
            <a:ext cx="1738205" cy="1603011"/>
          </a:xfrm>
          <a:prstGeom prst="rect">
            <a:avLst/>
          </a:prstGeom>
        </p:spPr>
      </p:pic>
      <p:pic>
        <p:nvPicPr>
          <p:cNvPr id="7" name="Picture 6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54561" y="15240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261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Noise</a:t>
            </a:r>
            <a:endParaRPr lang="en-US" dirty="0"/>
          </a:p>
        </p:txBody>
      </p:sp>
      <p:sp>
        <p:nvSpPr>
          <p:cNvPr id="4" name="Rectangle 1045"/>
          <p:cNvSpPr>
            <a:spLocks noChangeArrowheads="1"/>
          </p:cNvSpPr>
          <p:nvPr/>
        </p:nvSpPr>
        <p:spPr bwMode="auto">
          <a:xfrm>
            <a:off x="806315" y="1872941"/>
            <a:ext cx="7614519" cy="358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Due to </a:t>
            </a:r>
            <a:r>
              <a:rPr kumimoji="0" lang="en-US" altLang="en-US" sz="2804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Quantum </a:t>
            </a:r>
            <a:r>
              <a:rPr kumimoji="0" lang="en-US" altLang="en-US" sz="280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and </a:t>
            </a:r>
            <a:r>
              <a:rPr kumimoji="0" lang="en-US" altLang="en-US" sz="2804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Other </a:t>
            </a:r>
            <a:r>
              <a:rPr lang="en-US" altLang="en-US" sz="2804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Random</a:t>
            </a:r>
            <a:r>
              <a:rPr kumimoji="0" lang="en-US" altLang="en-US" sz="2804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4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Effects</a:t>
            </a:r>
            <a:endParaRPr kumimoji="0" lang="en-US" altLang="en-US" sz="2804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4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Depending on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Collimation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Tube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Voltage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mAs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Product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Patient Size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	</a:t>
            </a: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HVL for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Water </a:t>
            </a: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3.6 cm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Voxel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Size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Algorithm</a:t>
            </a:r>
            <a:endParaRPr kumimoji="0" lang="en-US" altLang="en-US" sz="2804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1046" descr="C:\1\ShotNo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44" y="2725024"/>
            <a:ext cx="2365485" cy="23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64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Low-contrast Resolution</a:t>
            </a:r>
            <a:endParaRPr lang="en-US" dirty="0"/>
          </a:p>
        </p:txBody>
      </p:sp>
      <p:pic>
        <p:nvPicPr>
          <p:cNvPr id="4" name="Picture 1027" descr="C:\1\gifs\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8" y="1985546"/>
            <a:ext cx="3998116" cy="40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5017118" y="2843987"/>
            <a:ext cx="3204851" cy="214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Depending on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Object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Size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Object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Contrast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System MTF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System SSP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Image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Noise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49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pic>
        <p:nvPicPr>
          <p:cNvPr id="4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71" y="3282747"/>
            <a:ext cx="3662687" cy="160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4" y="3282747"/>
            <a:ext cx="3662687" cy="160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667677" y="3893195"/>
            <a:ext cx="42604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724907" y="4579949"/>
            <a:ext cx="44511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633428" y="2977523"/>
            <a:ext cx="2075566" cy="3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Spiral Scanning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86754" y="5266703"/>
            <a:ext cx="7706904" cy="7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Through-plane motion artifacts are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suppressed by single-breath-hold spiral scanning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212874" y="1832933"/>
            <a:ext cx="4200008" cy="103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Depending on</a:t>
            </a:r>
          </a:p>
          <a:p>
            <a:pPr marL="45720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Scanning speed</a:t>
            </a:r>
          </a:p>
          <a:p>
            <a:pPr marL="45720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 Reconstruction method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48601" y="2977523"/>
            <a:ext cx="3967911" cy="3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Conventional Scanning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112501" y="4961479"/>
            <a:ext cx="3357463" cy="3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>
            <a:lvl1pPr marL="571500" indent="-5715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546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102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658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2230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6680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7137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75946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8051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(From JA Brink at Yale U)</a:t>
            </a:r>
          </a:p>
        </p:txBody>
      </p:sp>
    </p:spTree>
    <p:extLst>
      <p:ext uri="{BB962C8B-B14F-4D97-AF65-F5344CB8AC3E}">
        <p14:creationId xmlns:p14="http://schemas.microsoft.com/office/powerpoint/2010/main" val="4072633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 Artifacts</a:t>
            </a:r>
            <a:endParaRPr lang="en-US" dirty="0"/>
          </a:p>
        </p:txBody>
      </p:sp>
      <p:pic>
        <p:nvPicPr>
          <p:cNvPr id="4" name="Picture 2" descr="http://opticalengineering.spiedigitallibrary.org/data/Journals/OPTICE/22115/097003_1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5895"/>
            <a:ext cx="3705979" cy="27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radiology.emory.edu/images/research/figure-5-d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48" y="1800200"/>
            <a:ext cx="4632061" cy="226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4902266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Randomly Scattered X-ray Photons Can Reach Detectors, Forming a Cloudy Background to Compromise Contrast Resolution. Anti-scatter Grid and/or Software Correction are Needed.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7" name="Picture 6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7612" y="-123609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2.bp.blogspot.com/_CCWH4MzuFH4/S8h8cAtf1PI/AAAAAAAAAoc/ts5-kBWaUVk/s1600/cone-b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43" y="1329247"/>
            <a:ext cx="64389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814900" y="934065"/>
            <a:ext cx="5102958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Sufficient Condition: 2D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143" y="5481483"/>
            <a:ext cx="5877114" cy="1007806"/>
          </a:xfrm>
        </p:spPr>
        <p:txBody>
          <a:bodyPr/>
          <a:lstStyle/>
          <a:p>
            <a:pPr marL="914400" indent="-914400">
              <a:spcBef>
                <a:spcPts val="0"/>
              </a:spcBef>
            </a:pPr>
            <a:r>
              <a:rPr lang="en-US" dirty="0" smtClean="0">
                <a:latin typeface="Arial" charset="0"/>
              </a:rPr>
              <a:t>At least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a point on a source orbit</a:t>
            </a:r>
          </a:p>
          <a:p>
            <a:pPr marL="914400" indent="-91440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on 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any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line</a:t>
            </a:r>
            <a:r>
              <a:rPr lang="en-US" dirty="0" smtClean="0">
                <a:latin typeface="Arial" charset="0"/>
              </a:rPr>
              <a:t> in an object</a:t>
            </a:r>
            <a:endParaRPr lang="en-US" dirty="0">
              <a:latin typeface="Arial" charset="0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5303854" y="1514161"/>
            <a:ext cx="2743200" cy="2743200"/>
          </a:xfrm>
          <a:prstGeom prst="ellipse">
            <a:avLst/>
          </a:prstGeom>
          <a:solidFill>
            <a:srgbClr val="99CCFF"/>
          </a:solidFill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4188546" y="2112942"/>
            <a:ext cx="4508256" cy="807997"/>
          </a:xfrm>
          <a:prstGeom prst="line">
            <a:avLst/>
          </a:prstGeom>
          <a:noFill/>
          <a:ln w="508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>
            <a:off x="4177189" y="2913042"/>
            <a:ext cx="2371059" cy="2229224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>
            <a:off x="4189889" y="1337182"/>
            <a:ext cx="1207985" cy="161554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36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 bwMode="auto">
          <a:xfrm>
            <a:off x="4177189" y="7546"/>
            <a:ext cx="4896464" cy="5551013"/>
          </a:xfrm>
          <a:custGeom>
            <a:avLst/>
            <a:gdLst>
              <a:gd name="connsiteX0" fmla="*/ 0 w 4168877"/>
              <a:gd name="connsiteY0" fmla="*/ 2241755 h 4021394"/>
              <a:gd name="connsiteX1" fmla="*/ 3136490 w 4168877"/>
              <a:gd name="connsiteY1" fmla="*/ 0 h 4021394"/>
              <a:gd name="connsiteX2" fmla="*/ 3991897 w 4168877"/>
              <a:gd name="connsiteY2" fmla="*/ 865239 h 4021394"/>
              <a:gd name="connsiteX3" fmla="*/ 4168877 w 4168877"/>
              <a:gd name="connsiteY3" fmla="*/ 2064774 h 4021394"/>
              <a:gd name="connsiteX4" fmla="*/ 4021393 w 4168877"/>
              <a:gd name="connsiteY4" fmla="*/ 3215149 h 4021394"/>
              <a:gd name="connsiteX5" fmla="*/ 3411793 w 4168877"/>
              <a:gd name="connsiteY5" fmla="*/ 4021394 h 4021394"/>
              <a:gd name="connsiteX6" fmla="*/ 0 w 4168877"/>
              <a:gd name="connsiteY6" fmla="*/ 2241755 h 4021394"/>
              <a:gd name="connsiteX0" fmla="*/ 0 w 4168877"/>
              <a:gd name="connsiteY0" fmla="*/ 1976284 h 3755923"/>
              <a:gd name="connsiteX1" fmla="*/ 2782529 w 4168877"/>
              <a:gd name="connsiteY1" fmla="*/ 0 h 3755923"/>
              <a:gd name="connsiteX2" fmla="*/ 3991897 w 4168877"/>
              <a:gd name="connsiteY2" fmla="*/ 599768 h 3755923"/>
              <a:gd name="connsiteX3" fmla="*/ 4168877 w 4168877"/>
              <a:gd name="connsiteY3" fmla="*/ 1799303 h 3755923"/>
              <a:gd name="connsiteX4" fmla="*/ 4021393 w 4168877"/>
              <a:gd name="connsiteY4" fmla="*/ 2949678 h 3755923"/>
              <a:gd name="connsiteX5" fmla="*/ 3411793 w 4168877"/>
              <a:gd name="connsiteY5" fmla="*/ 3755923 h 3755923"/>
              <a:gd name="connsiteX6" fmla="*/ 0 w 4168877"/>
              <a:gd name="connsiteY6" fmla="*/ 1976284 h 3755923"/>
              <a:gd name="connsiteX0" fmla="*/ 0 w 4168877"/>
              <a:gd name="connsiteY0" fmla="*/ 1976284 h 4050890"/>
              <a:gd name="connsiteX1" fmla="*/ 2782529 w 4168877"/>
              <a:gd name="connsiteY1" fmla="*/ 0 h 4050890"/>
              <a:gd name="connsiteX2" fmla="*/ 3991897 w 4168877"/>
              <a:gd name="connsiteY2" fmla="*/ 599768 h 4050890"/>
              <a:gd name="connsiteX3" fmla="*/ 4168877 w 4168877"/>
              <a:gd name="connsiteY3" fmla="*/ 1799303 h 4050890"/>
              <a:gd name="connsiteX4" fmla="*/ 4021393 w 4168877"/>
              <a:gd name="connsiteY4" fmla="*/ 2949678 h 4050890"/>
              <a:gd name="connsiteX5" fmla="*/ 2762864 w 4168877"/>
              <a:gd name="connsiteY5" fmla="*/ 4050890 h 4050890"/>
              <a:gd name="connsiteX6" fmla="*/ 0 w 4168877"/>
              <a:gd name="connsiteY6" fmla="*/ 1976284 h 4050890"/>
              <a:gd name="connsiteX0" fmla="*/ 0 w 4168877"/>
              <a:gd name="connsiteY0" fmla="*/ 2005781 h 4080387"/>
              <a:gd name="connsiteX1" fmla="*/ 2674374 w 4168877"/>
              <a:gd name="connsiteY1" fmla="*/ 0 h 4080387"/>
              <a:gd name="connsiteX2" fmla="*/ 3991897 w 4168877"/>
              <a:gd name="connsiteY2" fmla="*/ 629265 h 4080387"/>
              <a:gd name="connsiteX3" fmla="*/ 4168877 w 4168877"/>
              <a:gd name="connsiteY3" fmla="*/ 1828800 h 4080387"/>
              <a:gd name="connsiteX4" fmla="*/ 4021393 w 4168877"/>
              <a:gd name="connsiteY4" fmla="*/ 2979175 h 4080387"/>
              <a:gd name="connsiteX5" fmla="*/ 2762864 w 4168877"/>
              <a:gd name="connsiteY5" fmla="*/ 4080387 h 4080387"/>
              <a:gd name="connsiteX6" fmla="*/ 0 w 4168877"/>
              <a:gd name="connsiteY6" fmla="*/ 2005781 h 4080387"/>
              <a:gd name="connsiteX0" fmla="*/ 0 w 4168877"/>
              <a:gd name="connsiteY0" fmla="*/ 2005781 h 4080387"/>
              <a:gd name="connsiteX1" fmla="*/ 2674374 w 4168877"/>
              <a:gd name="connsiteY1" fmla="*/ 0 h 4080387"/>
              <a:gd name="connsiteX2" fmla="*/ 3991897 w 4168877"/>
              <a:gd name="connsiteY2" fmla="*/ 629265 h 4080387"/>
              <a:gd name="connsiteX3" fmla="*/ 4168877 w 4168877"/>
              <a:gd name="connsiteY3" fmla="*/ 1828800 h 4080387"/>
              <a:gd name="connsiteX4" fmla="*/ 3805083 w 4168877"/>
              <a:gd name="connsiteY4" fmla="*/ 3234814 h 4080387"/>
              <a:gd name="connsiteX5" fmla="*/ 2762864 w 4168877"/>
              <a:gd name="connsiteY5" fmla="*/ 4080387 h 4080387"/>
              <a:gd name="connsiteX6" fmla="*/ 0 w 4168877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991897 w 4306529"/>
              <a:gd name="connsiteY2" fmla="*/ 629265 h 4080387"/>
              <a:gd name="connsiteX3" fmla="*/ 4306529 w 4306529"/>
              <a:gd name="connsiteY3" fmla="*/ 1966452 h 4080387"/>
              <a:gd name="connsiteX4" fmla="*/ 3805083 w 4306529"/>
              <a:gd name="connsiteY4" fmla="*/ 3234814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991897 w 4306529"/>
              <a:gd name="connsiteY2" fmla="*/ 629265 h 4080387"/>
              <a:gd name="connsiteX3" fmla="*/ 4306529 w 4306529"/>
              <a:gd name="connsiteY3" fmla="*/ 1966452 h 4080387"/>
              <a:gd name="connsiteX4" fmla="*/ 3834580 w 4306529"/>
              <a:gd name="connsiteY4" fmla="*/ 3293807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854245 w 4306529"/>
              <a:gd name="connsiteY2" fmla="*/ 796413 h 4080387"/>
              <a:gd name="connsiteX3" fmla="*/ 4306529 w 4306529"/>
              <a:gd name="connsiteY3" fmla="*/ 1966452 h 4080387"/>
              <a:gd name="connsiteX4" fmla="*/ 3834580 w 4306529"/>
              <a:gd name="connsiteY4" fmla="*/ 3293807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286865"/>
              <a:gd name="connsiteY0" fmla="*/ 2005781 h 4080387"/>
              <a:gd name="connsiteX1" fmla="*/ 2674374 w 4286865"/>
              <a:gd name="connsiteY1" fmla="*/ 0 h 4080387"/>
              <a:gd name="connsiteX2" fmla="*/ 3854245 w 4286865"/>
              <a:gd name="connsiteY2" fmla="*/ 796413 h 4080387"/>
              <a:gd name="connsiteX3" fmla="*/ 4286865 w 4286865"/>
              <a:gd name="connsiteY3" fmla="*/ 2104103 h 4080387"/>
              <a:gd name="connsiteX4" fmla="*/ 3834580 w 4286865"/>
              <a:gd name="connsiteY4" fmla="*/ 3293807 h 4080387"/>
              <a:gd name="connsiteX5" fmla="*/ 2762864 w 4286865"/>
              <a:gd name="connsiteY5" fmla="*/ 4080387 h 4080387"/>
              <a:gd name="connsiteX6" fmla="*/ 0 w 4286865"/>
              <a:gd name="connsiteY6" fmla="*/ 2005781 h 4080387"/>
              <a:gd name="connsiteX0" fmla="*/ 0 w 4286865"/>
              <a:gd name="connsiteY0" fmla="*/ 2418736 h 4493342"/>
              <a:gd name="connsiteX1" fmla="*/ 3451123 w 4286865"/>
              <a:gd name="connsiteY1" fmla="*/ 0 h 4493342"/>
              <a:gd name="connsiteX2" fmla="*/ 3854245 w 4286865"/>
              <a:gd name="connsiteY2" fmla="*/ 1209368 h 4493342"/>
              <a:gd name="connsiteX3" fmla="*/ 4286865 w 4286865"/>
              <a:gd name="connsiteY3" fmla="*/ 2517058 h 4493342"/>
              <a:gd name="connsiteX4" fmla="*/ 3834580 w 4286865"/>
              <a:gd name="connsiteY4" fmla="*/ 3706762 h 4493342"/>
              <a:gd name="connsiteX5" fmla="*/ 2762864 w 4286865"/>
              <a:gd name="connsiteY5" fmla="*/ 4493342 h 4493342"/>
              <a:gd name="connsiteX6" fmla="*/ 0 w 4286865"/>
              <a:gd name="connsiteY6" fmla="*/ 2418736 h 4493342"/>
              <a:gd name="connsiteX0" fmla="*/ 0 w 4286865"/>
              <a:gd name="connsiteY0" fmla="*/ 2418736 h 4916129"/>
              <a:gd name="connsiteX1" fmla="*/ 3451123 w 4286865"/>
              <a:gd name="connsiteY1" fmla="*/ 0 h 4916129"/>
              <a:gd name="connsiteX2" fmla="*/ 3854245 w 4286865"/>
              <a:gd name="connsiteY2" fmla="*/ 1209368 h 4916129"/>
              <a:gd name="connsiteX3" fmla="*/ 4286865 w 4286865"/>
              <a:gd name="connsiteY3" fmla="*/ 2517058 h 4916129"/>
              <a:gd name="connsiteX4" fmla="*/ 3834580 w 4286865"/>
              <a:gd name="connsiteY4" fmla="*/ 3706762 h 4916129"/>
              <a:gd name="connsiteX5" fmla="*/ 3628103 w 4286865"/>
              <a:gd name="connsiteY5" fmla="*/ 4916129 h 4916129"/>
              <a:gd name="connsiteX6" fmla="*/ 0 w 4286865"/>
              <a:gd name="connsiteY6" fmla="*/ 2418736 h 4916129"/>
              <a:gd name="connsiteX0" fmla="*/ 0 w 4286865"/>
              <a:gd name="connsiteY0" fmla="*/ 2467897 h 4965290"/>
              <a:gd name="connsiteX1" fmla="*/ 3441290 w 4286865"/>
              <a:gd name="connsiteY1" fmla="*/ 0 h 4965290"/>
              <a:gd name="connsiteX2" fmla="*/ 3854245 w 4286865"/>
              <a:gd name="connsiteY2" fmla="*/ 1258529 h 4965290"/>
              <a:gd name="connsiteX3" fmla="*/ 4286865 w 4286865"/>
              <a:gd name="connsiteY3" fmla="*/ 2566219 h 4965290"/>
              <a:gd name="connsiteX4" fmla="*/ 3834580 w 4286865"/>
              <a:gd name="connsiteY4" fmla="*/ 3755923 h 4965290"/>
              <a:gd name="connsiteX5" fmla="*/ 3628103 w 4286865"/>
              <a:gd name="connsiteY5" fmla="*/ 4965290 h 4965290"/>
              <a:gd name="connsiteX6" fmla="*/ 0 w 4286865"/>
              <a:gd name="connsiteY6" fmla="*/ 2467897 h 4965290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3854245 w 4286865"/>
              <a:gd name="connsiteY2" fmla="*/ 1258529 h 5004619"/>
              <a:gd name="connsiteX3" fmla="*/ 4286865 w 4286865"/>
              <a:gd name="connsiteY3" fmla="*/ 2566219 h 5004619"/>
              <a:gd name="connsiteX4" fmla="*/ 3834580 w 4286865"/>
              <a:gd name="connsiteY4" fmla="*/ 3755923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3854245 w 4286865"/>
              <a:gd name="connsiteY2" fmla="*/ 1258529 h 5004619"/>
              <a:gd name="connsiteX3" fmla="*/ 4286865 w 4286865"/>
              <a:gd name="connsiteY3" fmla="*/ 2566219 h 5004619"/>
              <a:gd name="connsiteX4" fmla="*/ 4286864 w 4286865"/>
              <a:gd name="connsiteY4" fmla="*/ 3962400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4257367 w 4286865"/>
              <a:gd name="connsiteY2" fmla="*/ 1199535 h 5004619"/>
              <a:gd name="connsiteX3" fmla="*/ 4286865 w 4286865"/>
              <a:gd name="connsiteY3" fmla="*/ 2566219 h 5004619"/>
              <a:gd name="connsiteX4" fmla="*/ 4286864 w 4286865"/>
              <a:gd name="connsiteY4" fmla="*/ 3962400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847303"/>
              <a:gd name="connsiteY0" fmla="*/ 2467897 h 5004619"/>
              <a:gd name="connsiteX1" fmla="*/ 3441290 w 4847303"/>
              <a:gd name="connsiteY1" fmla="*/ 0 h 5004619"/>
              <a:gd name="connsiteX2" fmla="*/ 4257367 w 4847303"/>
              <a:gd name="connsiteY2" fmla="*/ 1199535 h 5004619"/>
              <a:gd name="connsiteX3" fmla="*/ 4847303 w 4847303"/>
              <a:gd name="connsiteY3" fmla="*/ 2389239 h 5004619"/>
              <a:gd name="connsiteX4" fmla="*/ 4286864 w 4847303"/>
              <a:gd name="connsiteY4" fmla="*/ 3962400 h 5004619"/>
              <a:gd name="connsiteX5" fmla="*/ 3677264 w 4847303"/>
              <a:gd name="connsiteY5" fmla="*/ 5004619 h 5004619"/>
              <a:gd name="connsiteX6" fmla="*/ 0 w 4847303"/>
              <a:gd name="connsiteY6" fmla="*/ 2467897 h 5004619"/>
              <a:gd name="connsiteX0" fmla="*/ 0 w 4896464"/>
              <a:gd name="connsiteY0" fmla="*/ 2467897 h 5004619"/>
              <a:gd name="connsiteX1" fmla="*/ 3441290 w 4896464"/>
              <a:gd name="connsiteY1" fmla="*/ 0 h 5004619"/>
              <a:gd name="connsiteX2" fmla="*/ 4257367 w 4896464"/>
              <a:gd name="connsiteY2" fmla="*/ 1199535 h 5004619"/>
              <a:gd name="connsiteX3" fmla="*/ 4847303 w 4896464"/>
              <a:gd name="connsiteY3" fmla="*/ 2389239 h 5004619"/>
              <a:gd name="connsiteX4" fmla="*/ 4896464 w 4896464"/>
              <a:gd name="connsiteY4" fmla="*/ 4218038 h 5004619"/>
              <a:gd name="connsiteX5" fmla="*/ 3677264 w 4896464"/>
              <a:gd name="connsiteY5" fmla="*/ 5004619 h 5004619"/>
              <a:gd name="connsiteX6" fmla="*/ 0 w 4896464"/>
              <a:gd name="connsiteY6" fmla="*/ 2467897 h 5004619"/>
              <a:gd name="connsiteX0" fmla="*/ 0 w 4896464"/>
              <a:gd name="connsiteY0" fmla="*/ 2467897 h 4984955"/>
              <a:gd name="connsiteX1" fmla="*/ 3441290 w 4896464"/>
              <a:gd name="connsiteY1" fmla="*/ 0 h 4984955"/>
              <a:gd name="connsiteX2" fmla="*/ 4257367 w 4896464"/>
              <a:gd name="connsiteY2" fmla="*/ 1199535 h 4984955"/>
              <a:gd name="connsiteX3" fmla="*/ 4847303 w 4896464"/>
              <a:gd name="connsiteY3" fmla="*/ 2389239 h 4984955"/>
              <a:gd name="connsiteX4" fmla="*/ 4896464 w 4896464"/>
              <a:gd name="connsiteY4" fmla="*/ 4218038 h 4984955"/>
              <a:gd name="connsiteX5" fmla="*/ 3824748 w 4896464"/>
              <a:gd name="connsiteY5" fmla="*/ 4984955 h 4984955"/>
              <a:gd name="connsiteX6" fmla="*/ 0 w 4896464"/>
              <a:gd name="connsiteY6" fmla="*/ 2467897 h 4984955"/>
              <a:gd name="connsiteX0" fmla="*/ 0 w 4896464"/>
              <a:gd name="connsiteY0" fmla="*/ 2467897 h 5130098"/>
              <a:gd name="connsiteX1" fmla="*/ 3441290 w 4896464"/>
              <a:gd name="connsiteY1" fmla="*/ 0 h 5130098"/>
              <a:gd name="connsiteX2" fmla="*/ 4257367 w 4896464"/>
              <a:gd name="connsiteY2" fmla="*/ 1199535 h 5130098"/>
              <a:gd name="connsiteX3" fmla="*/ 4847303 w 4896464"/>
              <a:gd name="connsiteY3" fmla="*/ 2389239 h 5130098"/>
              <a:gd name="connsiteX4" fmla="*/ 4896464 w 4896464"/>
              <a:gd name="connsiteY4" fmla="*/ 4218038 h 5130098"/>
              <a:gd name="connsiteX5" fmla="*/ 3795720 w 4896464"/>
              <a:gd name="connsiteY5" fmla="*/ 5130098 h 5130098"/>
              <a:gd name="connsiteX6" fmla="*/ 0 w 4896464"/>
              <a:gd name="connsiteY6" fmla="*/ 2467897 h 5130098"/>
              <a:gd name="connsiteX0" fmla="*/ 0 w 4896464"/>
              <a:gd name="connsiteY0" fmla="*/ 2540469 h 5202670"/>
              <a:gd name="connsiteX1" fmla="*/ 3499347 w 4896464"/>
              <a:gd name="connsiteY1" fmla="*/ 0 h 5202670"/>
              <a:gd name="connsiteX2" fmla="*/ 4257367 w 4896464"/>
              <a:gd name="connsiteY2" fmla="*/ 1272107 h 5202670"/>
              <a:gd name="connsiteX3" fmla="*/ 4847303 w 4896464"/>
              <a:gd name="connsiteY3" fmla="*/ 2461811 h 5202670"/>
              <a:gd name="connsiteX4" fmla="*/ 4896464 w 4896464"/>
              <a:gd name="connsiteY4" fmla="*/ 4290610 h 5202670"/>
              <a:gd name="connsiteX5" fmla="*/ 3795720 w 4896464"/>
              <a:gd name="connsiteY5" fmla="*/ 5202670 h 5202670"/>
              <a:gd name="connsiteX6" fmla="*/ 0 w 4896464"/>
              <a:gd name="connsiteY6" fmla="*/ 2540469 h 5202670"/>
              <a:gd name="connsiteX0" fmla="*/ 0 w 4896464"/>
              <a:gd name="connsiteY0" fmla="*/ 2888812 h 5551013"/>
              <a:gd name="connsiteX1" fmla="*/ 3963804 w 4896464"/>
              <a:gd name="connsiteY1" fmla="*/ 0 h 5551013"/>
              <a:gd name="connsiteX2" fmla="*/ 4257367 w 4896464"/>
              <a:gd name="connsiteY2" fmla="*/ 1620450 h 5551013"/>
              <a:gd name="connsiteX3" fmla="*/ 4847303 w 4896464"/>
              <a:gd name="connsiteY3" fmla="*/ 2810154 h 5551013"/>
              <a:gd name="connsiteX4" fmla="*/ 4896464 w 4896464"/>
              <a:gd name="connsiteY4" fmla="*/ 4638953 h 5551013"/>
              <a:gd name="connsiteX5" fmla="*/ 3795720 w 4896464"/>
              <a:gd name="connsiteY5" fmla="*/ 5551013 h 5551013"/>
              <a:gd name="connsiteX6" fmla="*/ 0 w 4896464"/>
              <a:gd name="connsiteY6" fmla="*/ 2888812 h 555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6464" h="5551013">
                <a:moveTo>
                  <a:pt x="0" y="2888812"/>
                </a:moveTo>
                <a:lnTo>
                  <a:pt x="3963804" y="0"/>
                </a:lnTo>
                <a:lnTo>
                  <a:pt x="4257367" y="1620450"/>
                </a:lnTo>
                <a:lnTo>
                  <a:pt x="4847303" y="2810154"/>
                </a:lnTo>
                <a:cubicBezTo>
                  <a:pt x="4847303" y="3275548"/>
                  <a:pt x="4896464" y="4173559"/>
                  <a:pt x="4896464" y="4638953"/>
                </a:cubicBezTo>
                <a:lnTo>
                  <a:pt x="3795720" y="5551013"/>
                </a:lnTo>
                <a:lnTo>
                  <a:pt x="0" y="2888812"/>
                </a:lnTo>
                <a:close/>
              </a:path>
            </a:pathLst>
          </a:custGeom>
          <a:gradFill flip="none" rotWithShape="1">
            <a:gsLst>
              <a:gs pos="0">
                <a:srgbClr val="9900FF"/>
              </a:gs>
              <a:gs pos="13000">
                <a:srgbClr val="A972F3"/>
              </a:gs>
              <a:gs pos="77000">
                <a:srgbClr val="9900FF">
                  <a:lumMod val="0"/>
                  <a:lumOff val="100000"/>
                  <a:alpha val="5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105752" y="2828905"/>
            <a:ext cx="142875" cy="146304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700" y="471830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Beam-hardening</a:t>
            </a:r>
            <a:endParaRPr lang="en-US" dirty="0"/>
          </a:p>
        </p:txBody>
      </p:sp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1117566" y="1032349"/>
            <a:ext cx="656549" cy="736035"/>
          </a:xfrm>
          <a:prstGeom prst="rect">
            <a:avLst/>
          </a:prstGeom>
          <a:solidFill>
            <a:srgbClr val="FF9900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044439" y="2504583"/>
            <a:ext cx="2335280" cy="2352768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826648" y="2504583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826648" y="2798679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826648" y="3092775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26648" y="3386870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826648" y="3680967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826648" y="3975062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826648" y="4269159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826648" y="4563254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826648" y="4857351"/>
            <a:ext cx="2918704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3745352" y="2358331"/>
            <a:ext cx="0" cy="26468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Arc 23"/>
          <p:cNvSpPr>
            <a:spLocks/>
          </p:cNvSpPr>
          <p:nvPr/>
        </p:nvSpPr>
        <p:spPr bwMode="auto">
          <a:xfrm>
            <a:off x="3670636" y="2504583"/>
            <a:ext cx="1387815" cy="2352768"/>
          </a:xfrm>
          <a:custGeom>
            <a:avLst/>
            <a:gdLst>
              <a:gd name="G0" fmla="+- 1234 0 0"/>
              <a:gd name="G1" fmla="+- 21600 0 0"/>
              <a:gd name="G2" fmla="+- 21600 0 0"/>
              <a:gd name="T0" fmla="*/ 1234 w 22834"/>
              <a:gd name="T1" fmla="*/ 0 h 43200"/>
              <a:gd name="T2" fmla="*/ 0 w 22834"/>
              <a:gd name="T3" fmla="*/ 43165 h 43200"/>
              <a:gd name="T4" fmla="*/ 1234 w 2283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834" h="43200" fill="none" extrusionOk="0">
                <a:moveTo>
                  <a:pt x="1233" y="0"/>
                </a:moveTo>
                <a:cubicBezTo>
                  <a:pt x="13163" y="0"/>
                  <a:pt x="22834" y="9670"/>
                  <a:pt x="22834" y="21600"/>
                </a:cubicBezTo>
                <a:cubicBezTo>
                  <a:pt x="22834" y="33529"/>
                  <a:pt x="13163" y="43200"/>
                  <a:pt x="1234" y="43200"/>
                </a:cubicBezTo>
                <a:cubicBezTo>
                  <a:pt x="822" y="43200"/>
                  <a:pt x="410" y="43188"/>
                  <a:pt x="0" y="43164"/>
                </a:cubicBezTo>
              </a:path>
              <a:path w="22834" h="43200" stroke="0" extrusionOk="0">
                <a:moveTo>
                  <a:pt x="1233" y="0"/>
                </a:moveTo>
                <a:cubicBezTo>
                  <a:pt x="13163" y="0"/>
                  <a:pt x="22834" y="9670"/>
                  <a:pt x="22834" y="21600"/>
                </a:cubicBezTo>
                <a:cubicBezTo>
                  <a:pt x="22834" y="33529"/>
                  <a:pt x="13163" y="43200"/>
                  <a:pt x="1234" y="43200"/>
                </a:cubicBezTo>
                <a:cubicBezTo>
                  <a:pt x="822" y="43200"/>
                  <a:pt x="410" y="43188"/>
                  <a:pt x="0" y="43164"/>
                </a:cubicBezTo>
                <a:lnTo>
                  <a:pt x="1234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Arc 24"/>
          <p:cNvSpPr>
            <a:spLocks/>
          </p:cNvSpPr>
          <p:nvPr/>
        </p:nvSpPr>
        <p:spPr bwMode="auto">
          <a:xfrm>
            <a:off x="3672226" y="2504583"/>
            <a:ext cx="1022183" cy="2352768"/>
          </a:xfrm>
          <a:custGeom>
            <a:avLst/>
            <a:gdLst>
              <a:gd name="G0" fmla="+- 1234 0 0"/>
              <a:gd name="G1" fmla="+- 21600 0 0"/>
              <a:gd name="G2" fmla="+- 21600 0 0"/>
              <a:gd name="T0" fmla="*/ 1234 w 22834"/>
              <a:gd name="T1" fmla="*/ 0 h 43200"/>
              <a:gd name="T2" fmla="*/ 0 w 22834"/>
              <a:gd name="T3" fmla="*/ 43165 h 43200"/>
              <a:gd name="T4" fmla="*/ 1234 w 2283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834" h="43200" fill="none" extrusionOk="0">
                <a:moveTo>
                  <a:pt x="1233" y="0"/>
                </a:moveTo>
                <a:cubicBezTo>
                  <a:pt x="13163" y="0"/>
                  <a:pt x="22834" y="9670"/>
                  <a:pt x="22834" y="21600"/>
                </a:cubicBezTo>
                <a:cubicBezTo>
                  <a:pt x="22834" y="33529"/>
                  <a:pt x="13163" y="43200"/>
                  <a:pt x="1234" y="43200"/>
                </a:cubicBezTo>
                <a:cubicBezTo>
                  <a:pt x="822" y="43200"/>
                  <a:pt x="410" y="43188"/>
                  <a:pt x="0" y="43164"/>
                </a:cubicBezTo>
              </a:path>
              <a:path w="22834" h="43200" stroke="0" extrusionOk="0">
                <a:moveTo>
                  <a:pt x="1233" y="0"/>
                </a:moveTo>
                <a:cubicBezTo>
                  <a:pt x="13163" y="0"/>
                  <a:pt x="22834" y="9670"/>
                  <a:pt x="22834" y="21600"/>
                </a:cubicBezTo>
                <a:cubicBezTo>
                  <a:pt x="22834" y="33529"/>
                  <a:pt x="13163" y="43200"/>
                  <a:pt x="1234" y="43200"/>
                </a:cubicBezTo>
                <a:cubicBezTo>
                  <a:pt x="822" y="43200"/>
                  <a:pt x="410" y="43188"/>
                  <a:pt x="0" y="43164"/>
                </a:cubicBezTo>
                <a:lnTo>
                  <a:pt x="1234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5204704" y="3240617"/>
            <a:ext cx="656550" cy="8091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0F0"/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6007507" y="2504583"/>
            <a:ext cx="2335280" cy="23527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0070C0"/>
              </a:gs>
              <a:gs pos="50000">
                <a:srgbClr val="00B0F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Line 30"/>
          <p:cNvSpPr>
            <a:spLocks noChangeShapeType="1"/>
          </p:cNvSpPr>
          <p:nvPr/>
        </p:nvSpPr>
        <p:spPr bwMode="auto">
          <a:xfrm>
            <a:off x="534142" y="1991107"/>
            <a:ext cx="7662392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 flipH="1">
            <a:off x="5497211" y="1326445"/>
            <a:ext cx="583423" cy="441939"/>
          </a:xfrm>
          <a:prstGeom prst="rtTriangle">
            <a:avLst/>
          </a:prstGeom>
          <a:solidFill>
            <a:srgbClr val="FF9900"/>
          </a:solidFill>
          <a:ln w="508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>
            <a:off x="680395" y="1785147"/>
            <a:ext cx="1605605" cy="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5058451" y="1785147"/>
            <a:ext cx="1605605" cy="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2869424" y="1785147"/>
            <a:ext cx="1605605" cy="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7029727" y="1564178"/>
            <a:ext cx="1635732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X-ray path</a:t>
            </a:r>
            <a:endParaRPr kumimoji="0" lang="en-US" altLang="en-US" sz="360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1831481" y="1416335"/>
            <a:ext cx="629251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KeV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40"/>
          <p:cNvSpPr>
            <a:spLocks noChangeArrowheads="1"/>
          </p:cNvSpPr>
          <p:nvPr/>
        </p:nvSpPr>
        <p:spPr bwMode="auto">
          <a:xfrm>
            <a:off x="6226887" y="1416335"/>
            <a:ext cx="653369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KeV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4020510" y="1416335"/>
            <a:ext cx="629251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KeV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9" name="Freeform 44"/>
          <p:cNvSpPr>
            <a:spLocks/>
          </p:cNvSpPr>
          <p:nvPr/>
        </p:nvSpPr>
        <p:spPr bwMode="auto">
          <a:xfrm>
            <a:off x="3245209" y="1105475"/>
            <a:ext cx="658139" cy="662909"/>
          </a:xfrm>
          <a:custGeom>
            <a:avLst/>
            <a:gdLst>
              <a:gd name="T0" fmla="*/ 0 w 432"/>
              <a:gd name="T1" fmla="*/ 432 h 432"/>
              <a:gd name="T2" fmla="*/ 0 w 432"/>
              <a:gd name="T3" fmla="*/ 240 h 432"/>
              <a:gd name="T4" fmla="*/ 432 w 432"/>
              <a:gd name="T5" fmla="*/ 0 h 432"/>
              <a:gd name="T6" fmla="*/ 432 w 432"/>
              <a:gd name="T7" fmla="*/ 432 h 432"/>
              <a:gd name="T8" fmla="*/ 0 w 432"/>
              <a:gd name="T9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432">
                <a:moveTo>
                  <a:pt x="0" y="432"/>
                </a:moveTo>
                <a:lnTo>
                  <a:pt x="0" y="240"/>
                </a:lnTo>
                <a:lnTo>
                  <a:pt x="432" y="0"/>
                </a:lnTo>
                <a:lnTo>
                  <a:pt x="432" y="432"/>
                </a:lnTo>
                <a:lnTo>
                  <a:pt x="0" y="432"/>
                </a:lnTo>
                <a:close/>
              </a:path>
            </a:pathLst>
          </a:custGeom>
          <a:solidFill>
            <a:srgbClr val="FF9900"/>
          </a:solidFill>
          <a:ln w="508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52400" y="4902266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Longer X-ray Path/Stronger X-ray Attenuation Decreases Low Energy Components More Than High Energy Counterparts, Making the X-ray Spectrum Harder (Higher Energy in Greater Portion) after the Attenuation Process.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31" name="Picture 30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8031" y="-18148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89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Beam-hardening Artifacts</a:t>
            </a:r>
            <a:endParaRPr lang="en-US" dirty="0"/>
          </a:p>
        </p:txBody>
      </p:sp>
      <p:pic>
        <p:nvPicPr>
          <p:cNvPr id="4" name="Picture 1029" descr="C:\1\gifs\hard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20" y="2138157"/>
            <a:ext cx="5951866" cy="30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5341419" y="5571926"/>
            <a:ext cx="2823321" cy="3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>
            <a:lvl1pPr marL="571500" indent="-5715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546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102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658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2230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6680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7137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75946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8051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(From J Hsieh at GE)</a:t>
            </a: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1916971" y="5190396"/>
            <a:ext cx="2412023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Without correction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1032"/>
          <p:cNvSpPr>
            <a:spLocks noChangeArrowheads="1"/>
          </p:cNvSpPr>
          <p:nvPr/>
        </p:nvSpPr>
        <p:spPr bwMode="auto">
          <a:xfrm>
            <a:off x="5090371" y="5190396"/>
            <a:ext cx="2012319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With correction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69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72295" y="1137767"/>
            <a:ext cx="2479944" cy="2479944"/>
          </a:xfrm>
          <a:prstGeom prst="rect">
            <a:avLst/>
          </a:prstGeom>
          <a:solidFill>
            <a:schemeClr val="bg1"/>
          </a:solidFill>
          <a:ln w="5080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814863" y="2183996"/>
            <a:ext cx="1231747" cy="1229240"/>
          </a:xfrm>
          <a:prstGeom prst="plus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430737" y="1137767"/>
            <a:ext cx="0" cy="246086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553219" y="1958056"/>
            <a:ext cx="2479944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91372" y="2816498"/>
            <a:ext cx="2479944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2251026" y="1175920"/>
            <a:ext cx="0" cy="246086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Averaging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47621" y="4132776"/>
            <a:ext cx="5570337" cy="3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>
            <a:lvl1pPr marL="571500" indent="-5715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546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102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658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2230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6680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7137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75946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8051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(Blurred data from GH Esselman at Wash U)</a:t>
            </a:r>
          </a:p>
        </p:txBody>
      </p:sp>
      <p:pic>
        <p:nvPicPr>
          <p:cNvPr id="5" name="Picture 5" descr="C:\1\gifs\blu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04" y="1118690"/>
            <a:ext cx="5055271" cy="25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818997" y="3701966"/>
            <a:ext cx="1043401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Blurred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299080" y="3701966"/>
            <a:ext cx="1343580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Deblurred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644411" y="3682889"/>
            <a:ext cx="2326175" cy="3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algn="ctr">
              <a:lnSpc>
                <a:spcPct val="88000"/>
              </a:lnSpc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Volume averaging</a:t>
            </a: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2400" y="4902266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Finite Focal Spot, Finite Detector Aperture, Finite Pixel Size, and Many Other Factors Blur Structural Details.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16" name="Picture 15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720" y="3695940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083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Metal Artifacts</a:t>
            </a:r>
            <a:endParaRPr lang="en-US" dirty="0"/>
          </a:p>
        </p:txBody>
      </p:sp>
      <p:pic>
        <p:nvPicPr>
          <p:cNvPr id="4" name="Picture 5" descr="C:\1\gifs\ma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47" y="1135624"/>
            <a:ext cx="5188807" cy="31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68089" y="4493086"/>
            <a:ext cx="4120523" cy="3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588" tIns="25435" rIns="63588" bIns="25435">
            <a:spAutoFit/>
          </a:bodyPr>
          <a:lstStyle>
            <a:lvl1pPr marL="571500" indent="-5715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546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102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65800" indent="-2413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6223000" indent="-342900"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6680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7137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75946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8051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2743200" algn="l"/>
                <a:tab pos="3657600" algn="l"/>
                <a:tab pos="4572000" algn="l"/>
                <a:tab pos="5486400" algn="l"/>
                <a:tab pos="6400800" algn="l"/>
              </a:tabLst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(From DD Robertson at Wash U)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4902266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Metal Parts Cause Strong Beam-hardening and Severe Photon Starvation (Few Photons Arriving at Detectors, Leading to a High Level of Statistical Noise).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7" name="Picture 6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570" y="1688471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95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Motion Artifacts</a:t>
            </a:r>
            <a:endParaRPr lang="en-US" dirty="0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065343" y="1038904"/>
            <a:ext cx="2934596" cy="37526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50959" y="2866160"/>
            <a:ext cx="340841" cy="40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93" y="3025585"/>
            <a:ext cx="1552890" cy="15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93" y="1259646"/>
            <a:ext cx="1552890" cy="15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02" y="1259646"/>
            <a:ext cx="1552890" cy="15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916278" y="1849825"/>
            <a:ext cx="719893" cy="37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itchFamily="18" charset="0"/>
              </a:rPr>
              <a:t>q</a:t>
            </a: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=0</a:t>
            </a:r>
            <a:r>
              <a:rPr kumimoji="0" lang="en-US" altLang="en-US" sz="2003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o</a:t>
            </a:r>
          </a:p>
        </p:txBody>
      </p:sp>
      <p:pic>
        <p:nvPicPr>
          <p:cNvPr id="11" name="Picture 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87" y="3025585"/>
            <a:ext cx="1552890" cy="15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916278" y="3615764"/>
            <a:ext cx="862037" cy="37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itchFamily="18" charset="0"/>
              </a:rPr>
              <a:t>q</a:t>
            </a: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=90</a:t>
            </a:r>
            <a:r>
              <a:rPr kumimoji="0" lang="en-US" altLang="en-US" sz="2003" b="1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o</a:t>
            </a:r>
            <a:endParaRPr kumimoji="0" lang="en-US" altLang="en-US" sz="2003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6054155" y="1774712"/>
            <a:ext cx="2042484" cy="64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Filtered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3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Backprojection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054155" y="3467069"/>
            <a:ext cx="2912915" cy="92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3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Iterative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3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Reconstruction with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Known Motion Pattern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991978" y="4582200"/>
            <a:ext cx="2949977" cy="3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03" tIns="46102" rIns="92203" bIns="4610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Time-varying </a:t>
            </a:r>
            <a:r>
              <a:rPr lang="en-US" altLang="en-US" sz="2003" b="1" dirty="0" smtClean="0">
                <a:latin typeface="Arial" panose="020B0604020202020204" pitchFamily="34" charset="0"/>
                <a:ea typeface="+mn-ea"/>
                <a:cs typeface="Times New Roman" pitchFamily="18" charset="0"/>
              </a:rPr>
              <a:t>Phantom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2400" y="4902266"/>
            <a:ext cx="8839200" cy="17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just" eaLnBrk="1" hangingPunct="1"/>
            <a:r>
              <a:rPr lang="en-US" sz="2400" kern="0" dirty="0" smtClean="0"/>
              <a:t>Motion Artifacts Come from Model Mismatch.  An Underlying Structure Keeps Changing While Data Are Collected.  </a:t>
            </a:r>
            <a:r>
              <a:rPr lang="en-US" sz="2400" kern="0" dirty="0" smtClean="0"/>
              <a:t>The Motion </a:t>
            </a:r>
            <a:r>
              <a:rPr lang="en-US" sz="2400" kern="0" dirty="0" smtClean="0"/>
              <a:t>Pattern </a:t>
            </a:r>
            <a:r>
              <a:rPr lang="en-US" sz="2400" kern="0" dirty="0" smtClean="0"/>
              <a:t>Can be Taken </a:t>
            </a:r>
            <a:r>
              <a:rPr lang="en-US" sz="2400" kern="0" dirty="0" smtClean="0"/>
              <a:t>into </a:t>
            </a:r>
            <a:r>
              <a:rPr lang="en-US" sz="2400" kern="0" dirty="0" smtClean="0"/>
              <a:t>Account for Accurate Reconstruction!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pic>
        <p:nvPicPr>
          <p:cNvPr id="17" name="Picture 16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12521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Scanner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7070" y="1167580"/>
            <a:ext cx="430297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Truncation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CT Scanning</a:t>
            </a:r>
          </a:p>
          <a:p>
            <a:r>
              <a:rPr lang="en-US" sz="2800" b="1" dirty="0"/>
              <a:t>	</a:t>
            </a:r>
            <a:r>
              <a:rPr lang="en-US" sz="2800" dirty="0"/>
              <a:t>CT Generations</a:t>
            </a:r>
          </a:p>
          <a:p>
            <a:r>
              <a:rPr lang="en-US" sz="2800" b="1" dirty="0"/>
              <a:t>	</a:t>
            </a:r>
            <a:r>
              <a:rPr lang="en-US" sz="2800" dirty="0"/>
              <a:t>Spiral/Helical CT</a:t>
            </a:r>
          </a:p>
          <a:p>
            <a:r>
              <a:rPr lang="en-US" sz="2800" b="1" dirty="0"/>
              <a:t>	</a:t>
            </a:r>
            <a:r>
              <a:rPr lang="en-US" sz="2800" dirty="0"/>
              <a:t>Interior Tomography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CT Image Artifacts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Image Quality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Image Artifacts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X-ray Radiation Dose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Dose Measures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Low-dose CT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81" y="181132"/>
            <a:ext cx="6895085" cy="648949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2127738" y="2576146"/>
            <a:ext cx="128367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172194" y="3961923"/>
            <a:ext cx="19090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5430919" y="4231281"/>
            <a:ext cx="190909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502325" y="6063625"/>
            <a:ext cx="85810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3953" y="5631234"/>
            <a:ext cx="123733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166345" y="5875783"/>
            <a:ext cx="7230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0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39" y="225711"/>
            <a:ext cx="6415946" cy="640436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4309321" y="4575067"/>
            <a:ext cx="3069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90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Reference</a:t>
            </a:r>
            <a:endParaRPr lang="en-US" dirty="0"/>
          </a:p>
        </p:txBody>
      </p:sp>
      <p:pic>
        <p:nvPicPr>
          <p:cNvPr id="40962" name="Picture 2" descr="http://nuclearsafety.gc.ca/images/radiation-information/graph-average-annual-effective-dose-natural-sourc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24" y="990600"/>
            <a:ext cx="6890354" cy="54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1227" y="6459275"/>
            <a:ext cx="8922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nuclearsafety.gc.ca/images/radiation-information/graph-average-annual-effective-dose-natural-sources.gif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78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s://orise.orau.gov/images/reacts/hi_res/rad-dose-comp-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" y="0"/>
            <a:ext cx="91471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2.bp.blogspot.com/_CCWH4MzuFH4/S8h8cAtf1PI/AAAAAAAAAoc/ts5-kBWaUVk/s1600/cone-b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83" y="1329247"/>
            <a:ext cx="64389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-1" y="934065"/>
            <a:ext cx="5270097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>
            <a:off x="771053" y="2913042"/>
            <a:ext cx="2371059" cy="2229224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>
            <a:off x="783753" y="1337182"/>
            <a:ext cx="1207985" cy="161554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36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275301" y="1858292"/>
            <a:ext cx="5191434" cy="3193589"/>
          </a:xfrm>
          <a:custGeom>
            <a:avLst/>
            <a:gdLst>
              <a:gd name="T0" fmla="*/ 1328 w 4385"/>
              <a:gd name="T1" fmla="*/ 0 h 1681"/>
              <a:gd name="T2" fmla="*/ 0 w 4385"/>
              <a:gd name="T3" fmla="*/ 528 h 1681"/>
              <a:gd name="T4" fmla="*/ 3056 w 4385"/>
              <a:gd name="T5" fmla="*/ 1680 h 1681"/>
              <a:gd name="T6" fmla="*/ 4384 w 4385"/>
              <a:gd name="T7" fmla="*/ 1152 h 1681"/>
              <a:gd name="T8" fmla="*/ 1328 w 4385"/>
              <a:gd name="T9" fmla="*/ 0 h 1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85" h="1681">
                <a:moveTo>
                  <a:pt x="1328" y="0"/>
                </a:moveTo>
                <a:lnTo>
                  <a:pt x="0" y="528"/>
                </a:lnTo>
                <a:lnTo>
                  <a:pt x="3056" y="1680"/>
                </a:lnTo>
                <a:lnTo>
                  <a:pt x="4384" y="1152"/>
                </a:lnTo>
                <a:lnTo>
                  <a:pt x="1328" y="0"/>
                </a:lnTo>
              </a:path>
            </a:pathLst>
          </a:custGeom>
          <a:noFill/>
          <a:ln w="50800" cap="rnd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279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97718" y="1514161"/>
            <a:ext cx="2743200" cy="2743200"/>
          </a:xfrm>
          <a:prstGeom prst="ellipse">
            <a:avLst/>
          </a:prstGeom>
          <a:solidFill>
            <a:srgbClr val="99CCFF"/>
          </a:solidFill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7"/>
          <p:cNvSpPr>
            <a:spLocks/>
          </p:cNvSpPr>
          <p:nvPr/>
        </p:nvSpPr>
        <p:spPr bwMode="auto">
          <a:xfrm>
            <a:off x="1905000" y="2990711"/>
            <a:ext cx="2181009" cy="991354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0800" cap="rnd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279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4606" y="2873875"/>
            <a:ext cx="142875" cy="146304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Sufficient Condition: </a:t>
            </a:r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17773" y="5481483"/>
            <a:ext cx="5877114" cy="1007806"/>
          </a:xfrm>
        </p:spPr>
        <p:txBody>
          <a:bodyPr/>
          <a:lstStyle/>
          <a:p>
            <a:pPr marL="914400" indent="-914400">
              <a:spcBef>
                <a:spcPts val="0"/>
              </a:spcBef>
            </a:pPr>
            <a:r>
              <a:rPr lang="en-US" dirty="0" smtClean="0">
                <a:latin typeface="Arial" charset="0"/>
              </a:rPr>
              <a:t>At least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a point on a source orbit</a:t>
            </a:r>
          </a:p>
          <a:p>
            <a:pPr marL="914400" indent="-914400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on 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any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plane </a:t>
            </a:r>
            <a:r>
              <a:rPr lang="en-US" dirty="0" smtClean="0">
                <a:latin typeface="Arial" charset="0"/>
              </a:rPr>
              <a:t>in an object</a:t>
            </a:r>
            <a:endParaRPr lang="en-US" dirty="0"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822203" y="471948"/>
            <a:ext cx="4896464" cy="4984955"/>
          </a:xfrm>
          <a:custGeom>
            <a:avLst/>
            <a:gdLst>
              <a:gd name="connsiteX0" fmla="*/ 0 w 4168877"/>
              <a:gd name="connsiteY0" fmla="*/ 2241755 h 4021394"/>
              <a:gd name="connsiteX1" fmla="*/ 3136490 w 4168877"/>
              <a:gd name="connsiteY1" fmla="*/ 0 h 4021394"/>
              <a:gd name="connsiteX2" fmla="*/ 3991897 w 4168877"/>
              <a:gd name="connsiteY2" fmla="*/ 865239 h 4021394"/>
              <a:gd name="connsiteX3" fmla="*/ 4168877 w 4168877"/>
              <a:gd name="connsiteY3" fmla="*/ 2064774 h 4021394"/>
              <a:gd name="connsiteX4" fmla="*/ 4021393 w 4168877"/>
              <a:gd name="connsiteY4" fmla="*/ 3215149 h 4021394"/>
              <a:gd name="connsiteX5" fmla="*/ 3411793 w 4168877"/>
              <a:gd name="connsiteY5" fmla="*/ 4021394 h 4021394"/>
              <a:gd name="connsiteX6" fmla="*/ 0 w 4168877"/>
              <a:gd name="connsiteY6" fmla="*/ 2241755 h 4021394"/>
              <a:gd name="connsiteX0" fmla="*/ 0 w 4168877"/>
              <a:gd name="connsiteY0" fmla="*/ 1976284 h 3755923"/>
              <a:gd name="connsiteX1" fmla="*/ 2782529 w 4168877"/>
              <a:gd name="connsiteY1" fmla="*/ 0 h 3755923"/>
              <a:gd name="connsiteX2" fmla="*/ 3991897 w 4168877"/>
              <a:gd name="connsiteY2" fmla="*/ 599768 h 3755923"/>
              <a:gd name="connsiteX3" fmla="*/ 4168877 w 4168877"/>
              <a:gd name="connsiteY3" fmla="*/ 1799303 h 3755923"/>
              <a:gd name="connsiteX4" fmla="*/ 4021393 w 4168877"/>
              <a:gd name="connsiteY4" fmla="*/ 2949678 h 3755923"/>
              <a:gd name="connsiteX5" fmla="*/ 3411793 w 4168877"/>
              <a:gd name="connsiteY5" fmla="*/ 3755923 h 3755923"/>
              <a:gd name="connsiteX6" fmla="*/ 0 w 4168877"/>
              <a:gd name="connsiteY6" fmla="*/ 1976284 h 3755923"/>
              <a:gd name="connsiteX0" fmla="*/ 0 w 4168877"/>
              <a:gd name="connsiteY0" fmla="*/ 1976284 h 4050890"/>
              <a:gd name="connsiteX1" fmla="*/ 2782529 w 4168877"/>
              <a:gd name="connsiteY1" fmla="*/ 0 h 4050890"/>
              <a:gd name="connsiteX2" fmla="*/ 3991897 w 4168877"/>
              <a:gd name="connsiteY2" fmla="*/ 599768 h 4050890"/>
              <a:gd name="connsiteX3" fmla="*/ 4168877 w 4168877"/>
              <a:gd name="connsiteY3" fmla="*/ 1799303 h 4050890"/>
              <a:gd name="connsiteX4" fmla="*/ 4021393 w 4168877"/>
              <a:gd name="connsiteY4" fmla="*/ 2949678 h 4050890"/>
              <a:gd name="connsiteX5" fmla="*/ 2762864 w 4168877"/>
              <a:gd name="connsiteY5" fmla="*/ 4050890 h 4050890"/>
              <a:gd name="connsiteX6" fmla="*/ 0 w 4168877"/>
              <a:gd name="connsiteY6" fmla="*/ 1976284 h 4050890"/>
              <a:gd name="connsiteX0" fmla="*/ 0 w 4168877"/>
              <a:gd name="connsiteY0" fmla="*/ 2005781 h 4080387"/>
              <a:gd name="connsiteX1" fmla="*/ 2674374 w 4168877"/>
              <a:gd name="connsiteY1" fmla="*/ 0 h 4080387"/>
              <a:gd name="connsiteX2" fmla="*/ 3991897 w 4168877"/>
              <a:gd name="connsiteY2" fmla="*/ 629265 h 4080387"/>
              <a:gd name="connsiteX3" fmla="*/ 4168877 w 4168877"/>
              <a:gd name="connsiteY3" fmla="*/ 1828800 h 4080387"/>
              <a:gd name="connsiteX4" fmla="*/ 4021393 w 4168877"/>
              <a:gd name="connsiteY4" fmla="*/ 2979175 h 4080387"/>
              <a:gd name="connsiteX5" fmla="*/ 2762864 w 4168877"/>
              <a:gd name="connsiteY5" fmla="*/ 4080387 h 4080387"/>
              <a:gd name="connsiteX6" fmla="*/ 0 w 4168877"/>
              <a:gd name="connsiteY6" fmla="*/ 2005781 h 4080387"/>
              <a:gd name="connsiteX0" fmla="*/ 0 w 4168877"/>
              <a:gd name="connsiteY0" fmla="*/ 2005781 h 4080387"/>
              <a:gd name="connsiteX1" fmla="*/ 2674374 w 4168877"/>
              <a:gd name="connsiteY1" fmla="*/ 0 h 4080387"/>
              <a:gd name="connsiteX2" fmla="*/ 3991897 w 4168877"/>
              <a:gd name="connsiteY2" fmla="*/ 629265 h 4080387"/>
              <a:gd name="connsiteX3" fmla="*/ 4168877 w 4168877"/>
              <a:gd name="connsiteY3" fmla="*/ 1828800 h 4080387"/>
              <a:gd name="connsiteX4" fmla="*/ 3805083 w 4168877"/>
              <a:gd name="connsiteY4" fmla="*/ 3234814 h 4080387"/>
              <a:gd name="connsiteX5" fmla="*/ 2762864 w 4168877"/>
              <a:gd name="connsiteY5" fmla="*/ 4080387 h 4080387"/>
              <a:gd name="connsiteX6" fmla="*/ 0 w 4168877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991897 w 4306529"/>
              <a:gd name="connsiteY2" fmla="*/ 629265 h 4080387"/>
              <a:gd name="connsiteX3" fmla="*/ 4306529 w 4306529"/>
              <a:gd name="connsiteY3" fmla="*/ 1966452 h 4080387"/>
              <a:gd name="connsiteX4" fmla="*/ 3805083 w 4306529"/>
              <a:gd name="connsiteY4" fmla="*/ 3234814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991897 w 4306529"/>
              <a:gd name="connsiteY2" fmla="*/ 629265 h 4080387"/>
              <a:gd name="connsiteX3" fmla="*/ 4306529 w 4306529"/>
              <a:gd name="connsiteY3" fmla="*/ 1966452 h 4080387"/>
              <a:gd name="connsiteX4" fmla="*/ 3834580 w 4306529"/>
              <a:gd name="connsiteY4" fmla="*/ 3293807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306529"/>
              <a:gd name="connsiteY0" fmla="*/ 2005781 h 4080387"/>
              <a:gd name="connsiteX1" fmla="*/ 2674374 w 4306529"/>
              <a:gd name="connsiteY1" fmla="*/ 0 h 4080387"/>
              <a:gd name="connsiteX2" fmla="*/ 3854245 w 4306529"/>
              <a:gd name="connsiteY2" fmla="*/ 796413 h 4080387"/>
              <a:gd name="connsiteX3" fmla="*/ 4306529 w 4306529"/>
              <a:gd name="connsiteY3" fmla="*/ 1966452 h 4080387"/>
              <a:gd name="connsiteX4" fmla="*/ 3834580 w 4306529"/>
              <a:gd name="connsiteY4" fmla="*/ 3293807 h 4080387"/>
              <a:gd name="connsiteX5" fmla="*/ 2762864 w 4306529"/>
              <a:gd name="connsiteY5" fmla="*/ 4080387 h 4080387"/>
              <a:gd name="connsiteX6" fmla="*/ 0 w 4306529"/>
              <a:gd name="connsiteY6" fmla="*/ 2005781 h 4080387"/>
              <a:gd name="connsiteX0" fmla="*/ 0 w 4286865"/>
              <a:gd name="connsiteY0" fmla="*/ 2005781 h 4080387"/>
              <a:gd name="connsiteX1" fmla="*/ 2674374 w 4286865"/>
              <a:gd name="connsiteY1" fmla="*/ 0 h 4080387"/>
              <a:gd name="connsiteX2" fmla="*/ 3854245 w 4286865"/>
              <a:gd name="connsiteY2" fmla="*/ 796413 h 4080387"/>
              <a:gd name="connsiteX3" fmla="*/ 4286865 w 4286865"/>
              <a:gd name="connsiteY3" fmla="*/ 2104103 h 4080387"/>
              <a:gd name="connsiteX4" fmla="*/ 3834580 w 4286865"/>
              <a:gd name="connsiteY4" fmla="*/ 3293807 h 4080387"/>
              <a:gd name="connsiteX5" fmla="*/ 2762864 w 4286865"/>
              <a:gd name="connsiteY5" fmla="*/ 4080387 h 4080387"/>
              <a:gd name="connsiteX6" fmla="*/ 0 w 4286865"/>
              <a:gd name="connsiteY6" fmla="*/ 2005781 h 4080387"/>
              <a:gd name="connsiteX0" fmla="*/ 0 w 4286865"/>
              <a:gd name="connsiteY0" fmla="*/ 2418736 h 4493342"/>
              <a:gd name="connsiteX1" fmla="*/ 3451123 w 4286865"/>
              <a:gd name="connsiteY1" fmla="*/ 0 h 4493342"/>
              <a:gd name="connsiteX2" fmla="*/ 3854245 w 4286865"/>
              <a:gd name="connsiteY2" fmla="*/ 1209368 h 4493342"/>
              <a:gd name="connsiteX3" fmla="*/ 4286865 w 4286865"/>
              <a:gd name="connsiteY3" fmla="*/ 2517058 h 4493342"/>
              <a:gd name="connsiteX4" fmla="*/ 3834580 w 4286865"/>
              <a:gd name="connsiteY4" fmla="*/ 3706762 h 4493342"/>
              <a:gd name="connsiteX5" fmla="*/ 2762864 w 4286865"/>
              <a:gd name="connsiteY5" fmla="*/ 4493342 h 4493342"/>
              <a:gd name="connsiteX6" fmla="*/ 0 w 4286865"/>
              <a:gd name="connsiteY6" fmla="*/ 2418736 h 4493342"/>
              <a:gd name="connsiteX0" fmla="*/ 0 w 4286865"/>
              <a:gd name="connsiteY0" fmla="*/ 2418736 h 4916129"/>
              <a:gd name="connsiteX1" fmla="*/ 3451123 w 4286865"/>
              <a:gd name="connsiteY1" fmla="*/ 0 h 4916129"/>
              <a:gd name="connsiteX2" fmla="*/ 3854245 w 4286865"/>
              <a:gd name="connsiteY2" fmla="*/ 1209368 h 4916129"/>
              <a:gd name="connsiteX3" fmla="*/ 4286865 w 4286865"/>
              <a:gd name="connsiteY3" fmla="*/ 2517058 h 4916129"/>
              <a:gd name="connsiteX4" fmla="*/ 3834580 w 4286865"/>
              <a:gd name="connsiteY4" fmla="*/ 3706762 h 4916129"/>
              <a:gd name="connsiteX5" fmla="*/ 3628103 w 4286865"/>
              <a:gd name="connsiteY5" fmla="*/ 4916129 h 4916129"/>
              <a:gd name="connsiteX6" fmla="*/ 0 w 4286865"/>
              <a:gd name="connsiteY6" fmla="*/ 2418736 h 4916129"/>
              <a:gd name="connsiteX0" fmla="*/ 0 w 4286865"/>
              <a:gd name="connsiteY0" fmla="*/ 2467897 h 4965290"/>
              <a:gd name="connsiteX1" fmla="*/ 3441290 w 4286865"/>
              <a:gd name="connsiteY1" fmla="*/ 0 h 4965290"/>
              <a:gd name="connsiteX2" fmla="*/ 3854245 w 4286865"/>
              <a:gd name="connsiteY2" fmla="*/ 1258529 h 4965290"/>
              <a:gd name="connsiteX3" fmla="*/ 4286865 w 4286865"/>
              <a:gd name="connsiteY3" fmla="*/ 2566219 h 4965290"/>
              <a:gd name="connsiteX4" fmla="*/ 3834580 w 4286865"/>
              <a:gd name="connsiteY4" fmla="*/ 3755923 h 4965290"/>
              <a:gd name="connsiteX5" fmla="*/ 3628103 w 4286865"/>
              <a:gd name="connsiteY5" fmla="*/ 4965290 h 4965290"/>
              <a:gd name="connsiteX6" fmla="*/ 0 w 4286865"/>
              <a:gd name="connsiteY6" fmla="*/ 2467897 h 4965290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3854245 w 4286865"/>
              <a:gd name="connsiteY2" fmla="*/ 1258529 h 5004619"/>
              <a:gd name="connsiteX3" fmla="*/ 4286865 w 4286865"/>
              <a:gd name="connsiteY3" fmla="*/ 2566219 h 5004619"/>
              <a:gd name="connsiteX4" fmla="*/ 3834580 w 4286865"/>
              <a:gd name="connsiteY4" fmla="*/ 3755923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3854245 w 4286865"/>
              <a:gd name="connsiteY2" fmla="*/ 1258529 h 5004619"/>
              <a:gd name="connsiteX3" fmla="*/ 4286865 w 4286865"/>
              <a:gd name="connsiteY3" fmla="*/ 2566219 h 5004619"/>
              <a:gd name="connsiteX4" fmla="*/ 4286864 w 4286865"/>
              <a:gd name="connsiteY4" fmla="*/ 3962400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286865"/>
              <a:gd name="connsiteY0" fmla="*/ 2467897 h 5004619"/>
              <a:gd name="connsiteX1" fmla="*/ 3441290 w 4286865"/>
              <a:gd name="connsiteY1" fmla="*/ 0 h 5004619"/>
              <a:gd name="connsiteX2" fmla="*/ 4257367 w 4286865"/>
              <a:gd name="connsiteY2" fmla="*/ 1199535 h 5004619"/>
              <a:gd name="connsiteX3" fmla="*/ 4286865 w 4286865"/>
              <a:gd name="connsiteY3" fmla="*/ 2566219 h 5004619"/>
              <a:gd name="connsiteX4" fmla="*/ 4286864 w 4286865"/>
              <a:gd name="connsiteY4" fmla="*/ 3962400 h 5004619"/>
              <a:gd name="connsiteX5" fmla="*/ 3677264 w 4286865"/>
              <a:gd name="connsiteY5" fmla="*/ 5004619 h 5004619"/>
              <a:gd name="connsiteX6" fmla="*/ 0 w 4286865"/>
              <a:gd name="connsiteY6" fmla="*/ 2467897 h 5004619"/>
              <a:gd name="connsiteX0" fmla="*/ 0 w 4847303"/>
              <a:gd name="connsiteY0" fmla="*/ 2467897 h 5004619"/>
              <a:gd name="connsiteX1" fmla="*/ 3441290 w 4847303"/>
              <a:gd name="connsiteY1" fmla="*/ 0 h 5004619"/>
              <a:gd name="connsiteX2" fmla="*/ 4257367 w 4847303"/>
              <a:gd name="connsiteY2" fmla="*/ 1199535 h 5004619"/>
              <a:gd name="connsiteX3" fmla="*/ 4847303 w 4847303"/>
              <a:gd name="connsiteY3" fmla="*/ 2389239 h 5004619"/>
              <a:gd name="connsiteX4" fmla="*/ 4286864 w 4847303"/>
              <a:gd name="connsiteY4" fmla="*/ 3962400 h 5004619"/>
              <a:gd name="connsiteX5" fmla="*/ 3677264 w 4847303"/>
              <a:gd name="connsiteY5" fmla="*/ 5004619 h 5004619"/>
              <a:gd name="connsiteX6" fmla="*/ 0 w 4847303"/>
              <a:gd name="connsiteY6" fmla="*/ 2467897 h 5004619"/>
              <a:gd name="connsiteX0" fmla="*/ 0 w 4896464"/>
              <a:gd name="connsiteY0" fmla="*/ 2467897 h 5004619"/>
              <a:gd name="connsiteX1" fmla="*/ 3441290 w 4896464"/>
              <a:gd name="connsiteY1" fmla="*/ 0 h 5004619"/>
              <a:gd name="connsiteX2" fmla="*/ 4257367 w 4896464"/>
              <a:gd name="connsiteY2" fmla="*/ 1199535 h 5004619"/>
              <a:gd name="connsiteX3" fmla="*/ 4847303 w 4896464"/>
              <a:gd name="connsiteY3" fmla="*/ 2389239 h 5004619"/>
              <a:gd name="connsiteX4" fmla="*/ 4896464 w 4896464"/>
              <a:gd name="connsiteY4" fmla="*/ 4218038 h 5004619"/>
              <a:gd name="connsiteX5" fmla="*/ 3677264 w 4896464"/>
              <a:gd name="connsiteY5" fmla="*/ 5004619 h 5004619"/>
              <a:gd name="connsiteX6" fmla="*/ 0 w 4896464"/>
              <a:gd name="connsiteY6" fmla="*/ 2467897 h 5004619"/>
              <a:gd name="connsiteX0" fmla="*/ 0 w 4896464"/>
              <a:gd name="connsiteY0" fmla="*/ 2467897 h 4984955"/>
              <a:gd name="connsiteX1" fmla="*/ 3441290 w 4896464"/>
              <a:gd name="connsiteY1" fmla="*/ 0 h 4984955"/>
              <a:gd name="connsiteX2" fmla="*/ 4257367 w 4896464"/>
              <a:gd name="connsiteY2" fmla="*/ 1199535 h 4984955"/>
              <a:gd name="connsiteX3" fmla="*/ 4847303 w 4896464"/>
              <a:gd name="connsiteY3" fmla="*/ 2389239 h 4984955"/>
              <a:gd name="connsiteX4" fmla="*/ 4896464 w 4896464"/>
              <a:gd name="connsiteY4" fmla="*/ 4218038 h 4984955"/>
              <a:gd name="connsiteX5" fmla="*/ 3824748 w 4896464"/>
              <a:gd name="connsiteY5" fmla="*/ 4984955 h 4984955"/>
              <a:gd name="connsiteX6" fmla="*/ 0 w 4896464"/>
              <a:gd name="connsiteY6" fmla="*/ 2467897 h 498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6464" h="4984955">
                <a:moveTo>
                  <a:pt x="0" y="2467897"/>
                </a:moveTo>
                <a:lnTo>
                  <a:pt x="3441290" y="0"/>
                </a:lnTo>
                <a:lnTo>
                  <a:pt x="4257367" y="1199535"/>
                </a:lnTo>
                <a:lnTo>
                  <a:pt x="4847303" y="2389239"/>
                </a:lnTo>
                <a:cubicBezTo>
                  <a:pt x="4847303" y="2854633"/>
                  <a:pt x="4896464" y="3752644"/>
                  <a:pt x="4896464" y="4218038"/>
                </a:cubicBezTo>
                <a:lnTo>
                  <a:pt x="3824748" y="4984955"/>
                </a:lnTo>
                <a:lnTo>
                  <a:pt x="0" y="2467897"/>
                </a:lnTo>
                <a:close/>
              </a:path>
            </a:pathLst>
          </a:custGeom>
          <a:gradFill flip="none" rotWithShape="1">
            <a:gsLst>
              <a:gs pos="0">
                <a:srgbClr val="9900FF"/>
              </a:gs>
              <a:gs pos="13000">
                <a:srgbClr val="A972F3"/>
              </a:gs>
              <a:gs pos="77000">
                <a:srgbClr val="9900FF">
                  <a:lumMod val="0"/>
                  <a:lumOff val="100000"/>
                  <a:alpha val="5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1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8006" y="496203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0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Radiation Dose</a:t>
            </a:r>
            <a:endParaRPr lang="en-US" sz="4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26643" y="2191617"/>
            <a:ext cx="7290713" cy="230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Absorbed Dose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Radiation Energy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Effective Dose – Organ Sensitivity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Dose Equivalent – Beam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Quality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pic>
        <p:nvPicPr>
          <p:cNvPr id="5" name="Picture 4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12521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Radiation Profile: Single Scan</a:t>
            </a:r>
            <a:endParaRPr lang="en-US" sz="4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9366" y="5037785"/>
            <a:ext cx="6867538" cy="64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Radiation spreads outside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	the designated slice due to scattering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357464" y="2367075"/>
            <a:ext cx="1629312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Ideal profile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433769" y="4045806"/>
            <a:ext cx="1585971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Real profile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390921" y="2519687"/>
            <a:ext cx="888647" cy="2365485"/>
          </a:xfrm>
          <a:prstGeom prst="rect">
            <a:avLst/>
          </a:prstGeom>
          <a:solidFill>
            <a:srgbClr val="FFC000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1554735" y="3130135"/>
            <a:ext cx="1306740" cy="1704167"/>
          </a:xfrm>
          <a:custGeom>
            <a:avLst/>
            <a:gdLst>
              <a:gd name="T0" fmla="*/ 0 w 1200"/>
              <a:gd name="T1" fmla="*/ 1072 h 1072"/>
              <a:gd name="T2" fmla="*/ 768 w 1200"/>
              <a:gd name="T3" fmla="*/ 688 h 1072"/>
              <a:gd name="T4" fmla="*/ 1008 w 1200"/>
              <a:gd name="T5" fmla="*/ 112 h 1072"/>
              <a:gd name="T6" fmla="*/ 1200 w 1200"/>
              <a:gd name="T7" fmla="*/ 1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072">
                <a:moveTo>
                  <a:pt x="0" y="1072"/>
                </a:moveTo>
                <a:cubicBezTo>
                  <a:pt x="300" y="960"/>
                  <a:pt x="600" y="848"/>
                  <a:pt x="768" y="688"/>
                </a:cubicBezTo>
                <a:cubicBezTo>
                  <a:pt x="936" y="528"/>
                  <a:pt x="936" y="224"/>
                  <a:pt x="1008" y="112"/>
                </a:cubicBezTo>
                <a:cubicBezTo>
                  <a:pt x="1080" y="0"/>
                  <a:pt x="1140" y="8"/>
                  <a:pt x="1200" y="16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 flipH="1">
            <a:off x="2809015" y="3130135"/>
            <a:ext cx="1306740" cy="1704167"/>
          </a:xfrm>
          <a:custGeom>
            <a:avLst/>
            <a:gdLst>
              <a:gd name="T0" fmla="*/ 0 w 1200"/>
              <a:gd name="T1" fmla="*/ 1072 h 1072"/>
              <a:gd name="T2" fmla="*/ 768 w 1200"/>
              <a:gd name="T3" fmla="*/ 688 h 1072"/>
              <a:gd name="T4" fmla="*/ 1008 w 1200"/>
              <a:gd name="T5" fmla="*/ 112 h 1072"/>
              <a:gd name="T6" fmla="*/ 1200 w 1200"/>
              <a:gd name="T7" fmla="*/ 1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072">
                <a:moveTo>
                  <a:pt x="0" y="1072"/>
                </a:moveTo>
                <a:cubicBezTo>
                  <a:pt x="300" y="960"/>
                  <a:pt x="600" y="848"/>
                  <a:pt x="768" y="688"/>
                </a:cubicBezTo>
                <a:cubicBezTo>
                  <a:pt x="936" y="528"/>
                  <a:pt x="936" y="224"/>
                  <a:pt x="1008" y="112"/>
                </a:cubicBezTo>
                <a:cubicBezTo>
                  <a:pt x="1080" y="0"/>
                  <a:pt x="1140" y="8"/>
                  <a:pt x="1200" y="16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915672" y="4885172"/>
            <a:ext cx="389160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0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57684" cy="8382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CT Dose </a:t>
            </a:r>
            <a:r>
              <a:rPr lang="en-US" altLang="en-US" sz="4000" dirty="0" smtClean="0">
                <a:solidFill>
                  <a:schemeClr val="tx2"/>
                </a:solidFill>
              </a:rPr>
              <a:t>Index (CTDI) </a:t>
            </a:r>
            <a:endParaRPr lang="en-US" sz="40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90921" y="2519687"/>
            <a:ext cx="888647" cy="2365485"/>
          </a:xfrm>
          <a:prstGeom prst="rect">
            <a:avLst/>
          </a:prstGeom>
          <a:solidFill>
            <a:srgbClr val="FFC000">
              <a:alpha val="50000"/>
            </a:srgb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554735" y="3130135"/>
            <a:ext cx="1306740" cy="1704167"/>
          </a:xfrm>
          <a:custGeom>
            <a:avLst/>
            <a:gdLst>
              <a:gd name="T0" fmla="*/ 0 w 1200"/>
              <a:gd name="T1" fmla="*/ 1072 h 1072"/>
              <a:gd name="T2" fmla="*/ 768 w 1200"/>
              <a:gd name="T3" fmla="*/ 688 h 1072"/>
              <a:gd name="T4" fmla="*/ 1008 w 1200"/>
              <a:gd name="T5" fmla="*/ 112 h 1072"/>
              <a:gd name="T6" fmla="*/ 1200 w 1200"/>
              <a:gd name="T7" fmla="*/ 1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072">
                <a:moveTo>
                  <a:pt x="0" y="1072"/>
                </a:moveTo>
                <a:cubicBezTo>
                  <a:pt x="300" y="960"/>
                  <a:pt x="600" y="848"/>
                  <a:pt x="768" y="688"/>
                </a:cubicBezTo>
                <a:cubicBezTo>
                  <a:pt x="936" y="528"/>
                  <a:pt x="936" y="224"/>
                  <a:pt x="1008" y="112"/>
                </a:cubicBezTo>
                <a:cubicBezTo>
                  <a:pt x="1080" y="0"/>
                  <a:pt x="1140" y="8"/>
                  <a:pt x="1200" y="16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flipH="1">
            <a:off x="2809015" y="3130135"/>
            <a:ext cx="1306740" cy="1704167"/>
          </a:xfrm>
          <a:custGeom>
            <a:avLst/>
            <a:gdLst>
              <a:gd name="T0" fmla="*/ 0 w 1200"/>
              <a:gd name="T1" fmla="*/ 1072 h 1072"/>
              <a:gd name="T2" fmla="*/ 768 w 1200"/>
              <a:gd name="T3" fmla="*/ 688 h 1072"/>
              <a:gd name="T4" fmla="*/ 1008 w 1200"/>
              <a:gd name="T5" fmla="*/ 112 h 1072"/>
              <a:gd name="T6" fmla="*/ 1200 w 1200"/>
              <a:gd name="T7" fmla="*/ 1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072">
                <a:moveTo>
                  <a:pt x="0" y="1072"/>
                </a:moveTo>
                <a:cubicBezTo>
                  <a:pt x="300" y="960"/>
                  <a:pt x="600" y="848"/>
                  <a:pt x="768" y="688"/>
                </a:cubicBezTo>
                <a:cubicBezTo>
                  <a:pt x="936" y="528"/>
                  <a:pt x="936" y="224"/>
                  <a:pt x="1008" y="112"/>
                </a:cubicBezTo>
                <a:cubicBezTo>
                  <a:pt x="1080" y="0"/>
                  <a:pt x="1140" y="8"/>
                  <a:pt x="1200" y="16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915672" y="4885172"/>
            <a:ext cx="389160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959889" y="3664277"/>
            <a:ext cx="3316411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CTDI: CT dose index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T: slice thickness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D(z): local dose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z: longitudinal coordinate</a:t>
            </a: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977524"/>
              </p:ext>
            </p:extLst>
          </p:nvPr>
        </p:nvGraphicFramePr>
        <p:xfrm>
          <a:off x="4959889" y="2595993"/>
          <a:ext cx="2750195" cy="10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name="Equation" r:id="rId3" imgW="1282680" imgH="482400" progId="Equation.3">
                  <p:embed/>
                </p:oleObj>
              </mc:Choice>
              <mc:Fallback>
                <p:oleObj name="Equation" r:id="rId3" imgW="1282680" imgH="482400" progId="Equation.3">
                  <p:embed/>
                  <p:pic>
                    <p:nvPicPr>
                      <p:cNvPr id="7373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9889" y="2595993"/>
                        <a:ext cx="2750195" cy="1038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2441791" y="4351031"/>
            <a:ext cx="839366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670709" y="4427336"/>
            <a:ext cx="340311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T</a:t>
            </a:r>
          </a:p>
        </p:txBody>
      </p:sp>
      <p:pic>
        <p:nvPicPr>
          <p:cNvPr id="12" name="Picture 11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12521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0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Radiation</a:t>
            </a:r>
            <a:r>
              <a:rPr lang="en-US" altLang="en-US" dirty="0">
                <a:solidFill>
                  <a:schemeClr val="tx2"/>
                </a:solidFill>
              </a:rPr>
              <a:t> Profile: Multiple Scans</a:t>
            </a:r>
            <a:endParaRPr lang="en-US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402123" y="3130135"/>
            <a:ext cx="2561020" cy="1704167"/>
            <a:chOff x="1362" y="1584"/>
            <a:chExt cx="1611" cy="1072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610448" y="4885172"/>
            <a:ext cx="427313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10448" y="5114091"/>
            <a:ext cx="5398648" cy="64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Radiation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Dose </a:t>
            </a: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from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Multiple </a:t>
            </a:r>
            <a:r>
              <a:rPr lang="en-US" altLang="en-US" sz="2003" b="1" dirty="0">
                <a:latin typeface="Arial" panose="020B0604020202020204" pitchFamily="34" charset="0"/>
                <a:cs typeface="Times New Roman" pitchFamily="18" charset="0"/>
              </a:rPr>
              <a:t>S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cans </a:t>
            </a:r>
            <a:r>
              <a:rPr lang="en-US" altLang="en-US" sz="2003" b="1" dirty="0">
                <a:latin typeface="Arial" panose="020B0604020202020204" pitchFamily="34" charset="0"/>
                <a:cs typeface="Times New Roman" pitchFamily="18" charset="0"/>
              </a:rPr>
              <a:t>A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re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	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Accumulated </a:t>
            </a:r>
            <a:r>
              <a:rPr kumimoji="0" lang="en-US" altLang="en-US" sz="20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in the 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Central </a:t>
            </a:r>
            <a:r>
              <a:rPr lang="en-US" altLang="en-US" sz="2003" b="1" dirty="0">
                <a:latin typeface="Arial" panose="020B0604020202020204" pitchFamily="34" charset="0"/>
                <a:cs typeface="Times New Roman" pitchFamily="18" charset="0"/>
              </a:rPr>
              <a:t>S</a:t>
            </a:r>
            <a:r>
              <a:rPr kumimoji="0" lang="en-US" altLang="en-US" sz="20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lice</a:t>
            </a:r>
            <a:endParaRPr kumimoji="0" lang="en-US" altLang="en-US" sz="20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763060" y="3130135"/>
            <a:ext cx="2561020" cy="1704167"/>
            <a:chOff x="1362" y="1584"/>
            <a:chExt cx="1611" cy="1072"/>
          </a:xfrm>
        </p:grpSpPr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2060262" y="3130135"/>
            <a:ext cx="2561020" cy="1704167"/>
            <a:chOff x="1362" y="1584"/>
            <a:chExt cx="1611" cy="1072"/>
          </a:xfrm>
        </p:grpSpPr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sp>
        <p:nvSpPr>
          <p:cNvPr id="15" name="Line 26"/>
          <p:cNvSpPr>
            <a:spLocks noChangeShapeType="1"/>
          </p:cNvSpPr>
          <p:nvPr/>
        </p:nvSpPr>
        <p:spPr bwMode="auto">
          <a:xfrm flipV="1">
            <a:off x="2670709" y="2138157"/>
            <a:ext cx="0" cy="274701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6" name="Arc 27"/>
          <p:cNvSpPr>
            <a:spLocks/>
          </p:cNvSpPr>
          <p:nvPr/>
        </p:nvSpPr>
        <p:spPr bwMode="auto">
          <a:xfrm>
            <a:off x="2365485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7" name="Arc 33"/>
          <p:cNvSpPr>
            <a:spLocks/>
          </p:cNvSpPr>
          <p:nvPr/>
        </p:nvSpPr>
        <p:spPr bwMode="auto">
          <a:xfrm>
            <a:off x="2975933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8" name="Arc 35"/>
          <p:cNvSpPr>
            <a:spLocks/>
          </p:cNvSpPr>
          <p:nvPr/>
        </p:nvSpPr>
        <p:spPr bwMode="auto">
          <a:xfrm>
            <a:off x="1755037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3586381" y="2443381"/>
            <a:ext cx="1585971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Real profile</a:t>
            </a:r>
          </a:p>
        </p:txBody>
      </p:sp>
    </p:spTree>
    <p:extLst>
      <p:ext uri="{BB962C8B-B14F-4D97-AF65-F5344CB8AC3E}">
        <p14:creationId xmlns:p14="http://schemas.microsoft.com/office/powerpoint/2010/main" val="33415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Multiple Scan Average </a:t>
            </a:r>
            <a:r>
              <a:rPr lang="en-US" altLang="en-US" dirty="0" smtClean="0">
                <a:solidFill>
                  <a:schemeClr val="tx2"/>
                </a:solidFill>
              </a:rPr>
              <a:t>Dose (MSAD)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02123" y="3130135"/>
            <a:ext cx="2561020" cy="1704167"/>
            <a:chOff x="1362" y="1584"/>
            <a:chExt cx="1611" cy="107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10448" y="4885172"/>
            <a:ext cx="427313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63060" y="3130135"/>
            <a:ext cx="2561020" cy="1704167"/>
            <a:chOff x="1362" y="1584"/>
            <a:chExt cx="1611" cy="1072"/>
          </a:xfrm>
        </p:grpSpPr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060262" y="3130135"/>
            <a:ext cx="2561020" cy="1704167"/>
            <a:chOff x="1362" y="1584"/>
            <a:chExt cx="1611" cy="1072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362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 flipH="1">
              <a:off x="2151" y="1584"/>
              <a:ext cx="822" cy="1072"/>
            </a:xfrm>
            <a:custGeom>
              <a:avLst/>
              <a:gdLst>
                <a:gd name="T0" fmla="*/ 0 w 1200"/>
                <a:gd name="T1" fmla="*/ 1072 h 1072"/>
                <a:gd name="T2" fmla="*/ 768 w 1200"/>
                <a:gd name="T3" fmla="*/ 688 h 1072"/>
                <a:gd name="T4" fmla="*/ 1008 w 1200"/>
                <a:gd name="T5" fmla="*/ 112 h 1072"/>
                <a:gd name="T6" fmla="*/ 1200 w 1200"/>
                <a:gd name="T7" fmla="*/ 1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072">
                  <a:moveTo>
                    <a:pt x="0" y="1072"/>
                  </a:moveTo>
                  <a:cubicBezTo>
                    <a:pt x="300" y="960"/>
                    <a:pt x="600" y="848"/>
                    <a:pt x="768" y="688"/>
                  </a:cubicBezTo>
                  <a:cubicBezTo>
                    <a:pt x="936" y="528"/>
                    <a:pt x="936" y="224"/>
                    <a:pt x="1008" y="112"/>
                  </a:cubicBezTo>
                  <a:cubicBezTo>
                    <a:pt x="1080" y="0"/>
                    <a:pt x="1140" y="8"/>
                    <a:pt x="1200" y="16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4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endParaRPr>
            </a:p>
          </p:txBody>
        </p:sp>
      </p:grp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670709" y="2138157"/>
            <a:ext cx="0" cy="2747015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5" name="Arc 15"/>
          <p:cNvSpPr>
            <a:spLocks/>
          </p:cNvSpPr>
          <p:nvPr/>
        </p:nvSpPr>
        <p:spPr bwMode="auto">
          <a:xfrm>
            <a:off x="2365485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6" name="Arc 16"/>
          <p:cNvSpPr>
            <a:spLocks/>
          </p:cNvSpPr>
          <p:nvPr/>
        </p:nvSpPr>
        <p:spPr bwMode="auto">
          <a:xfrm>
            <a:off x="2975933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7" name="Arc 17"/>
          <p:cNvSpPr>
            <a:spLocks/>
          </p:cNvSpPr>
          <p:nvPr/>
        </p:nvSpPr>
        <p:spPr bwMode="auto">
          <a:xfrm>
            <a:off x="1755037" y="2595993"/>
            <a:ext cx="610448" cy="25753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 w 43200"/>
              <a:gd name="T1" fmla="*/ 22515 h 23327"/>
              <a:gd name="T2" fmla="*/ 43131 w 43200"/>
              <a:gd name="T3" fmla="*/ 23327 h 23327"/>
              <a:gd name="T4" fmla="*/ 21600 w 43200"/>
              <a:gd name="T5" fmla="*/ 21600 h 23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327" fill="none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</a:path>
              <a:path w="43200" h="23327" stroke="0" extrusionOk="0">
                <a:moveTo>
                  <a:pt x="19" y="22514"/>
                </a:moveTo>
                <a:cubicBezTo>
                  <a:pt x="6" y="22210"/>
                  <a:pt x="0" y="2190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2176"/>
                  <a:pt x="43176" y="22752"/>
                  <a:pt x="43130" y="23326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273135" y="3511665"/>
            <a:ext cx="4459337" cy="92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MSAD: multiple scan average dose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I: inter-slice distance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N: Number of scans</a:t>
            </a:r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627916"/>
              </p:ext>
            </p:extLst>
          </p:nvPr>
        </p:nvGraphicFramePr>
        <p:xfrm>
          <a:off x="4349441" y="2290769"/>
          <a:ext cx="3185775" cy="10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3" name="Equation" r:id="rId3" imgW="1485720" imgH="482400" progId="Equation.3">
                  <p:embed/>
                </p:oleObj>
              </mc:Choice>
              <mc:Fallback>
                <p:oleObj name="Equation" r:id="rId3" imgW="1485720" imgH="482400" progId="Equation.3">
                  <p:embed/>
                  <p:pic>
                    <p:nvPicPr>
                      <p:cNvPr id="7579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441" y="2290769"/>
                        <a:ext cx="3185775" cy="1038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3367001" y="4885172"/>
            <a:ext cx="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3314542" y="2138157"/>
            <a:ext cx="0" cy="2747015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2670709" y="2290769"/>
            <a:ext cx="643832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365485" y="2672299"/>
            <a:ext cx="610448" cy="2212873"/>
          </a:xfrm>
          <a:prstGeom prst="rect">
            <a:avLst/>
          </a:prstGeom>
          <a:solidFill>
            <a:srgbClr val="FFC000">
              <a:alpha val="50000"/>
            </a:srgb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899628" y="1909239"/>
            <a:ext cx="255233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</a:t>
            </a:r>
          </a:p>
        </p:txBody>
      </p:sp>
      <p:pic>
        <p:nvPicPr>
          <p:cNvPr id="25" name="Picture 24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2803" y="462901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Dose Measurement</a:t>
            </a:r>
            <a:endParaRPr lang="en-US" sz="4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8955" y="1626880"/>
            <a:ext cx="6111122" cy="108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Cylindrical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Phantoms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of 16 cm &amp; 32 cm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Pencil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Ionization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Chamber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Dosimeter</a:t>
            </a:r>
          </a:p>
        </p:txBody>
      </p:sp>
      <p:pic>
        <p:nvPicPr>
          <p:cNvPr id="5" name="Picture 4" descr="C:\1\19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26" y="2785778"/>
            <a:ext cx="2212873" cy="219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1\pc4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16" y="3243614"/>
            <a:ext cx="2518097" cy="14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76343" y="2862084"/>
            <a:ext cx="2060261" cy="2060261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792015" y="3777755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92015" y="4540815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555074" y="3777755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28955" y="3777755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92015" y="3014696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876343" y="5380181"/>
            <a:ext cx="2060261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876343" y="3854061"/>
            <a:ext cx="0" cy="152612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2936604" y="3777755"/>
            <a:ext cx="0" cy="1602426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205413" y="5016137"/>
            <a:ext cx="1598813" cy="3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3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16 or 32 cm</a:t>
            </a:r>
          </a:p>
        </p:txBody>
      </p:sp>
    </p:spTree>
    <p:extLst>
      <p:ext uri="{BB962C8B-B14F-4D97-AF65-F5344CB8AC3E}">
        <p14:creationId xmlns:p14="http://schemas.microsoft.com/office/powerpoint/2010/main" val="29497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tx2"/>
                </a:solidFill>
              </a:rPr>
              <a:t>MSAD Estimation</a:t>
            </a:r>
            <a:endParaRPr lang="en-US" sz="4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3720" y="3011219"/>
            <a:ext cx="8276560" cy="280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614" tIns="44512" rIns="90614" bIns="4451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4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MSAD is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Directly </a:t>
            </a:r>
            <a:r>
              <a:rPr lang="en-US" altLang="en-US" sz="2403" b="1" dirty="0">
                <a:latin typeface="Arial" panose="020B0604020202020204" pitchFamily="34" charset="0"/>
                <a:cs typeface="Times New Roman" pitchFamily="18" charset="0"/>
              </a:rPr>
              <a:t>Proportional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to mA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Directly </a:t>
            </a:r>
            <a:r>
              <a:rPr lang="en-US" altLang="en-US" sz="2403" b="1" dirty="0">
                <a:latin typeface="Arial" panose="020B0604020202020204" pitchFamily="34" charset="0"/>
                <a:cs typeface="Times New Roman" pitchFamily="18" charset="0"/>
              </a:rPr>
              <a:t>Proportional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to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Scan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Time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Increases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with </a:t>
            </a:r>
            <a:r>
              <a:rPr kumimoji="0" lang="en-US" altLang="en-US" sz="2403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kVp</a:t>
            </a:r>
            <a:endParaRPr kumimoji="0" lang="en-US" altLang="en-US" sz="2403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Increases </a:t>
            </a:r>
            <a:r>
              <a:rPr lang="en-US" altLang="en-US" sz="2403" b="1" dirty="0">
                <a:latin typeface="Arial" panose="020B0604020202020204" pitchFamily="34" charset="0"/>
                <a:cs typeface="Times New Roman" pitchFamily="18" charset="0"/>
              </a:rPr>
              <a:t>S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lightly as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S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lice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Thickness Decreases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Similar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at the </a:t>
            </a:r>
            <a:r>
              <a:rPr lang="en-US" altLang="en-US" sz="2403" b="1" dirty="0" err="1">
                <a:latin typeface="Arial" panose="020B0604020202020204" pitchFamily="34" charset="0"/>
                <a:cs typeface="Times New Roman" pitchFamily="18" charset="0"/>
              </a:rPr>
              <a:t>I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so-center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and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Near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Surface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for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Head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Significantly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Less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at the </a:t>
            </a:r>
            <a:r>
              <a:rPr lang="en-US" altLang="en-US" sz="2403" b="1" dirty="0" err="1">
                <a:latin typeface="Arial" panose="020B0604020202020204" pitchFamily="34" charset="0"/>
                <a:cs typeface="Times New Roman" pitchFamily="18" charset="0"/>
              </a:rPr>
              <a:t>I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so-center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than</a:t>
            </a:r>
          </a:p>
          <a:p>
            <a:pPr marL="914400" marR="0" lvl="2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	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Near </a:t>
            </a:r>
            <a:r>
              <a:rPr lang="en-US" altLang="en-US" sz="2403" b="1" dirty="0" smtClean="0">
                <a:latin typeface="Arial" panose="020B0604020202020204" pitchFamily="34" charset="0"/>
                <a:cs typeface="Times New Roman" pitchFamily="18" charset="0"/>
              </a:rPr>
              <a:t>Surface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 </a:t>
            </a:r>
            <a:r>
              <a:rPr kumimoji="0" lang="en-US" altLang="en-US" sz="240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for </a:t>
            </a:r>
            <a:r>
              <a:rPr kumimoji="0" lang="en-US" altLang="en-US" sz="240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116" charset="-128"/>
                <a:cs typeface="Times New Roman" pitchFamily="18" charset="0"/>
              </a:rPr>
              <a:t>Body</a:t>
            </a:r>
            <a:endParaRPr kumimoji="0" lang="en-US" altLang="en-US" sz="240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8522" y="2138157"/>
            <a:ext cx="2060261" cy="2060261"/>
          </a:xfrm>
          <a:prstGeom prst="ellipse">
            <a:avLst/>
          </a:prstGeom>
          <a:solidFill>
            <a:srgbClr val="00B0F0"/>
          </a:solidFill>
          <a:ln w="50800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384194" y="3053829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384194" y="3816889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147254" y="3053829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21134" y="3053829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384194" y="2290769"/>
            <a:ext cx="228918" cy="22891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4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116" charset="-128"/>
              <a:cs typeface="Times New Roman" pitchFamily="18" charset="0"/>
            </a:endParaRPr>
          </a:p>
        </p:txBody>
      </p:sp>
      <p:pic>
        <p:nvPicPr>
          <p:cNvPr id="11" name="Picture 10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125216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Low-dose CT Roadmap (2012)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8839200" cy="56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133350"/>
            <a:ext cx="74009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BB14 Homework</a:t>
            </a:r>
            <a:endParaRPr lang="en-US" sz="4000" b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89703" y="1115728"/>
            <a:ext cx="6764594" cy="5380311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Tx/>
            </a:pPr>
            <a:r>
              <a:rPr lang="en-US" sz="2400" b="1" kern="0" dirty="0" smtClean="0">
                <a:solidFill>
                  <a:srgbClr val="FF0000"/>
                </a:solidFill>
              </a:rPr>
              <a:t>Green Book</a:t>
            </a:r>
          </a:p>
          <a:p>
            <a:pPr eaLnBrk="1" hangingPunct="1">
              <a:buClrTx/>
            </a:pPr>
            <a:r>
              <a:rPr lang="en-US" sz="2400" b="1" kern="0" dirty="0" smtClean="0">
                <a:solidFill>
                  <a:srgbClr val="FF0000"/>
                </a:solidFill>
              </a:rPr>
              <a:t>1.14, 1.15 and 1.18</a:t>
            </a:r>
          </a:p>
          <a:p>
            <a:pPr eaLnBrk="1" hangingPunct="1">
              <a:buClrTx/>
            </a:pPr>
            <a:endParaRPr lang="en-US" sz="2400" kern="0" dirty="0"/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00B050"/>
                </a:solidFill>
              </a:rPr>
              <a:t>Optional:</a:t>
            </a:r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00B050"/>
                </a:solidFill>
              </a:rPr>
              <a:t>As </a:t>
            </a:r>
            <a:r>
              <a:rPr lang="en-US" sz="2400" kern="0" dirty="0" smtClean="0">
                <a:solidFill>
                  <a:srgbClr val="00B050"/>
                </a:solidFill>
              </a:rPr>
              <a:t>an Art_X Project, Please </a:t>
            </a:r>
            <a:r>
              <a:rPr lang="en-US" sz="2400" kern="0" dirty="0" smtClean="0">
                <a:solidFill>
                  <a:srgbClr val="00B050"/>
                </a:solidFill>
              </a:rPr>
              <a:t>Design Portable </a:t>
            </a:r>
            <a:r>
              <a:rPr lang="en-US" sz="2400" kern="0" dirty="0" smtClean="0">
                <a:solidFill>
                  <a:srgbClr val="00B050"/>
                </a:solidFill>
              </a:rPr>
              <a:t>CT </a:t>
            </a:r>
            <a:r>
              <a:rPr lang="en-US" sz="2400" kern="0" dirty="0" smtClean="0">
                <a:solidFill>
                  <a:srgbClr val="00B050"/>
                </a:solidFill>
              </a:rPr>
              <a:t>Scanner in an Auto-driving Car, or a CT </a:t>
            </a:r>
            <a:r>
              <a:rPr lang="en-US" sz="2400" kern="0" dirty="0" smtClean="0">
                <a:solidFill>
                  <a:srgbClr val="00B050"/>
                </a:solidFill>
              </a:rPr>
              <a:t>Scanner for </a:t>
            </a:r>
            <a:r>
              <a:rPr lang="en-US" sz="2400" kern="0" dirty="0" smtClean="0">
                <a:solidFill>
                  <a:srgbClr val="00B050"/>
                </a:solidFill>
              </a:rPr>
              <a:t>a </a:t>
            </a:r>
            <a:r>
              <a:rPr lang="en-US" sz="2400" kern="0" dirty="0" smtClean="0">
                <a:solidFill>
                  <a:srgbClr val="00B050"/>
                </a:solidFill>
              </a:rPr>
              <a:t>Novel </a:t>
            </a:r>
            <a:r>
              <a:rPr lang="en-US" sz="2400" kern="0" dirty="0" smtClean="0">
                <a:solidFill>
                  <a:srgbClr val="00B050"/>
                </a:solidFill>
              </a:rPr>
              <a:t>Application.</a:t>
            </a:r>
            <a:endParaRPr lang="en-US" sz="2400" kern="0" dirty="0" smtClean="0">
              <a:solidFill>
                <a:srgbClr val="00B050"/>
              </a:solidFill>
            </a:endParaRPr>
          </a:p>
          <a:p>
            <a:pPr eaLnBrk="1" hangingPunct="1">
              <a:buClrTx/>
            </a:pPr>
            <a:endParaRPr lang="en-US" sz="2400" kern="0" dirty="0" smtClean="0"/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FF0000"/>
                </a:solidFill>
              </a:rPr>
              <a:t>Due Date: Same (1 </a:t>
            </a:r>
            <a:r>
              <a:rPr lang="en-US" sz="2400" b="1" kern="0" dirty="0" smtClean="0">
                <a:solidFill>
                  <a:srgbClr val="FF0000"/>
                </a:solidFill>
              </a:rPr>
              <a:t>Working Week </a:t>
            </a:r>
            <a:r>
              <a:rPr lang="en-US" sz="2400" kern="0" dirty="0" smtClean="0">
                <a:solidFill>
                  <a:srgbClr val="FF0000"/>
                </a:solidFill>
              </a:rPr>
              <a:t>Later</a:t>
            </a:r>
            <a:r>
              <a:rPr lang="en-US" sz="2400" kern="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ClrTx/>
            </a:pPr>
            <a:endParaRPr lang="en-US" sz="2400" kern="0" dirty="0">
              <a:solidFill>
                <a:srgbClr val="FF0000"/>
              </a:solidFill>
            </a:endParaRPr>
          </a:p>
          <a:p>
            <a:pPr eaLnBrk="1" hangingPunct="1">
              <a:buClrTx/>
            </a:pPr>
            <a:r>
              <a:rPr lang="en-US" sz="4400" b="1" kern="0" dirty="0" smtClean="0">
                <a:solidFill>
                  <a:srgbClr val="FF0000"/>
                </a:solidFill>
              </a:rPr>
              <a:t>Enjoy Spring Break!</a:t>
            </a:r>
            <a:endParaRPr lang="en-US" sz="4400" b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9152"/>
            <a:ext cx="8839200" cy="2954594"/>
          </a:xfrm>
        </p:spPr>
        <p:txBody>
          <a:bodyPr/>
          <a:lstStyle/>
          <a:p>
            <a:pPr marL="457200" indent="-457200">
              <a:buClrTx/>
              <a:buFont typeface="Arial" pitchFamily="34" charset="0"/>
              <a:buChar char="•"/>
            </a:pPr>
            <a:r>
              <a:rPr lang="en-US" dirty="0" smtClean="0"/>
              <a:t>A whole cross-section or an entire object must be </a:t>
            </a:r>
            <a:r>
              <a:rPr lang="en-US" dirty="0" smtClean="0">
                <a:solidFill>
                  <a:srgbClr val="FF0000"/>
                </a:solidFill>
              </a:rPr>
              <a:t>completely covered </a:t>
            </a:r>
            <a:r>
              <a:rPr lang="en-US" dirty="0" smtClean="0"/>
              <a:t>by an x-ray beam (parallel-beam, fan-beam, or cone-beam)</a:t>
            </a:r>
          </a:p>
          <a:p>
            <a:pPr marL="457200" indent="-457200">
              <a:buClrTx/>
              <a:buFont typeface="Arial" pitchFamily="34" charset="0"/>
              <a:buChar char="•"/>
            </a:pPr>
            <a:r>
              <a:rPr lang="en-US" dirty="0" smtClean="0"/>
              <a:t>Resultant data are transformed to the Fourier space that must be </a:t>
            </a:r>
            <a:r>
              <a:rPr lang="en-US" dirty="0" smtClean="0">
                <a:solidFill>
                  <a:srgbClr val="FF0000"/>
                </a:solidFill>
              </a:rPr>
              <a:t>fully sampled </a:t>
            </a:r>
            <a:r>
              <a:rPr lang="en-US" dirty="0" smtClean="0"/>
              <a:t>for image reconstruction over the section or the object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Classic Scheme / Central Dogma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394" name="Picture 10" descr="http://www.itam.nsc.ru/lab17/eLibrary/5/2001/Natterer2001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0" y="3750345"/>
            <a:ext cx="191729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www.stanford.edu/class/ee369c/Kak_Slan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90" y="3750345"/>
            <a:ext cx="208318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Fundamentals of Computerized Tomography">
            <a:hlinkClick r:id="rId4" tooltip="Enlarge and Download cover for Fundamentals of Computerized Tomography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23" y="3750345"/>
            <a:ext cx="172122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://covers.openlibrary.org/w/id/1599216-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61" y="3750345"/>
            <a:ext cx="18269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0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88" y="1714986"/>
            <a:ext cx="3642543" cy="3556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80" y="1732877"/>
            <a:ext cx="4472672" cy="3520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3766" y="5761621"/>
            <a:ext cx="8127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arxiv.org/ftp/arxiv/papers/1312/1312.6046.pdf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content.iospress.com/articles/journal-of-x-ray-science-and-technology/xst00453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68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Scanner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7070" y="1167580"/>
            <a:ext cx="430297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Data Truncation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CT Scanning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>
                <a:solidFill>
                  <a:srgbClr val="FF0000"/>
                </a:solidFill>
              </a:rPr>
              <a:t>CT Generations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>
                <a:solidFill>
                  <a:srgbClr val="FF0000"/>
                </a:solidFill>
              </a:rPr>
              <a:t>Spiral/Helical CT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>
                <a:solidFill>
                  <a:srgbClr val="FF0000"/>
                </a:solidFill>
              </a:rPr>
              <a:t>Interior Tomography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CT Image Artifacts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Image Quality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Image Artifacts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Radiation Dose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Dose Measures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Low-dose 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931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Four Generations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48" y="999779"/>
            <a:ext cx="477730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54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Electron-beam CT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2" y="1634962"/>
            <a:ext cx="9183260" cy="434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09107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0800">
          <a:solidFill>
            <a:srgbClr val="FF0000"/>
          </a:solidFill>
          <a:round/>
          <a:headEnd type="triangle" w="med" len="med"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4" b="1" i="0" u="none" strike="noStrike" kern="1200" cap="none" spc="0" normalizeH="0" baseline="0" noProof="0">
            <a:ln>
              <a:noFill/>
            </a:ln>
            <a:effectLst/>
            <a:uLnTx/>
            <a:uFillTx/>
            <a:latin typeface="+mn-lt"/>
            <a:ea typeface="ＭＳ Ｐゴシック" pitchFamily="116" charset="-128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10841</TotalTime>
  <Words>1683</Words>
  <Application>Microsoft Office PowerPoint</Application>
  <PresentationFormat>On-screen Show (4:3)</PresentationFormat>
  <Paragraphs>432</Paragraphs>
  <Slides>60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ＭＳ Ｐゴシック</vt:lpstr>
      <vt:lpstr>宋体</vt:lpstr>
      <vt:lpstr>Arial</vt:lpstr>
      <vt:lpstr>Cambria Math</vt:lpstr>
      <vt:lpstr>Garamond</vt:lpstr>
      <vt:lpstr>Symbol</vt:lpstr>
      <vt:lpstr>Times</vt:lpstr>
      <vt:lpstr>Times New Roman</vt:lpstr>
      <vt:lpstr>Blank Presentation</vt:lpstr>
      <vt:lpstr>2_Blank Presentation</vt:lpstr>
      <vt:lpstr>1_Blank Presentation</vt:lpstr>
      <vt:lpstr>4_Blank Presentation</vt:lpstr>
      <vt:lpstr>Equation.3</vt:lpstr>
      <vt:lpstr>Equation</vt:lpstr>
      <vt:lpstr>Image</vt:lpstr>
      <vt:lpstr>PowerPoint Presentation</vt:lpstr>
      <vt:lpstr>PowerPoint Presentation</vt:lpstr>
      <vt:lpstr>CT Scanner</vt:lpstr>
      <vt:lpstr>Sufficient Condition: 2D</vt:lpstr>
      <vt:lpstr>Sufficient Condition: 3D</vt:lpstr>
      <vt:lpstr>Classic Scheme / Central Dogma</vt:lpstr>
      <vt:lpstr>CT Scanner</vt:lpstr>
      <vt:lpstr>First Four Generations</vt:lpstr>
      <vt:lpstr>Electron-beam CT</vt:lpstr>
      <vt:lpstr>Seven Generations</vt:lpstr>
      <vt:lpstr>Scanning Modes</vt:lpstr>
      <vt:lpstr>Spiral Single-slice CT</vt:lpstr>
      <vt:lpstr>Full-scan Interpolation</vt:lpstr>
      <vt:lpstr>Half-scan Interpolation</vt:lpstr>
      <vt:lpstr>Retrospective Reconstruction</vt:lpstr>
      <vt:lpstr>Superior Detectability</vt:lpstr>
      <vt:lpstr>Theoretical Conclusion</vt:lpstr>
      <vt:lpstr>Spiral Multi-slice/Cone-beam CT</vt:lpstr>
      <vt:lpstr>PowerPoint Presentation</vt:lpstr>
      <vt:lpstr>Citation Counts</vt:lpstr>
      <vt:lpstr>Longitudinal Data Truncation</vt:lpstr>
      <vt:lpstr>Exact Spiral Cone-beam CT</vt:lpstr>
      <vt:lpstr>Transverse Data Truncation</vt:lpstr>
      <vt:lpstr>CT vs Interior Tomography</vt:lpstr>
      <vt:lpstr>Interior Tomography</vt:lpstr>
      <vt:lpstr>Less = Faster</vt:lpstr>
      <vt:lpstr>CT Scanner Architecture</vt:lpstr>
      <vt:lpstr>Typical Diagram</vt:lpstr>
      <vt:lpstr>PowerPoint Presentation</vt:lpstr>
      <vt:lpstr>PowerPoint Presentation</vt:lpstr>
      <vt:lpstr>CT Scanner</vt:lpstr>
      <vt:lpstr>Data Sampling</vt:lpstr>
      <vt:lpstr>CT Number</vt:lpstr>
      <vt:lpstr>Examples</vt:lpstr>
      <vt:lpstr>Image Resolution</vt:lpstr>
      <vt:lpstr>Image Noise</vt:lpstr>
      <vt:lpstr>Low-contrast Resolution</vt:lpstr>
      <vt:lpstr>Temporal Resolution</vt:lpstr>
      <vt:lpstr>Scatter Artifacts</vt:lpstr>
      <vt:lpstr>Beam-hardening</vt:lpstr>
      <vt:lpstr>Beam-hardening Artifacts</vt:lpstr>
      <vt:lpstr>Volume Averaging</vt:lpstr>
      <vt:lpstr>Metal Artifacts</vt:lpstr>
      <vt:lpstr>Motion Artifacts</vt:lpstr>
      <vt:lpstr>CT Scanner</vt:lpstr>
      <vt:lpstr>PowerPoint Presentation</vt:lpstr>
      <vt:lpstr>PowerPoint Presentation</vt:lpstr>
      <vt:lpstr>Natural Reference</vt:lpstr>
      <vt:lpstr>PowerPoint Presentation</vt:lpstr>
      <vt:lpstr>Radiation Dose</vt:lpstr>
      <vt:lpstr>Radiation Profile: Single Scan</vt:lpstr>
      <vt:lpstr>CT Dose Index (CTDI) </vt:lpstr>
      <vt:lpstr>Radiation Profile: Multiple Scans</vt:lpstr>
      <vt:lpstr>Multiple Scan Average Dose (MSAD)</vt:lpstr>
      <vt:lpstr>Dose Measurement</vt:lpstr>
      <vt:lpstr>MSAD Estimation</vt:lpstr>
      <vt:lpstr>Low-dose CT Roadmap (2012)</vt:lpstr>
      <vt:lpstr>PowerPoint Presentation</vt:lpstr>
      <vt:lpstr>PowerPoint Presentation</vt:lpstr>
      <vt:lpstr>Two Examples</vt:lpstr>
    </vt:vector>
  </TitlesOfParts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2771</cp:revision>
  <cp:lastPrinted>2012-03-08T21:40:16Z</cp:lastPrinted>
  <dcterms:created xsi:type="dcterms:W3CDTF">2006-10-23T16:36:06Z</dcterms:created>
  <dcterms:modified xsi:type="dcterms:W3CDTF">2018-03-09T14:53:00Z</dcterms:modified>
</cp:coreProperties>
</file>