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61"/>
  </p:notesMasterIdLst>
  <p:sldIdLst>
    <p:sldId id="603" r:id="rId3"/>
    <p:sldId id="926" r:id="rId4"/>
    <p:sldId id="893" r:id="rId5"/>
    <p:sldId id="894" r:id="rId6"/>
    <p:sldId id="943" r:id="rId7"/>
    <p:sldId id="929" r:id="rId8"/>
    <p:sldId id="930" r:id="rId9"/>
    <p:sldId id="931" r:id="rId10"/>
    <p:sldId id="942" r:id="rId11"/>
    <p:sldId id="950" r:id="rId12"/>
    <p:sldId id="951" r:id="rId13"/>
    <p:sldId id="952" r:id="rId14"/>
    <p:sldId id="953" r:id="rId15"/>
    <p:sldId id="954" r:id="rId16"/>
    <p:sldId id="932" r:id="rId17"/>
    <p:sldId id="921" r:id="rId18"/>
    <p:sldId id="914" r:id="rId19"/>
    <p:sldId id="947" r:id="rId20"/>
    <p:sldId id="915" r:id="rId21"/>
    <p:sldId id="935" r:id="rId22"/>
    <p:sldId id="936" r:id="rId23"/>
    <p:sldId id="937" r:id="rId24"/>
    <p:sldId id="938" r:id="rId25"/>
    <p:sldId id="939" r:id="rId26"/>
    <p:sldId id="940" r:id="rId27"/>
    <p:sldId id="941" r:id="rId28"/>
    <p:sldId id="933" r:id="rId29"/>
    <p:sldId id="962" r:id="rId30"/>
    <p:sldId id="813" r:id="rId31"/>
    <p:sldId id="981" r:id="rId32"/>
    <p:sldId id="944" r:id="rId33"/>
    <p:sldId id="946" r:id="rId34"/>
    <p:sldId id="978" r:id="rId35"/>
    <p:sldId id="979" r:id="rId36"/>
    <p:sldId id="980" r:id="rId37"/>
    <p:sldId id="934" r:id="rId38"/>
    <p:sldId id="961" r:id="rId39"/>
    <p:sldId id="984" r:id="rId40"/>
    <p:sldId id="965" r:id="rId41"/>
    <p:sldId id="982" r:id="rId42"/>
    <p:sldId id="983" r:id="rId43"/>
    <p:sldId id="985" r:id="rId44"/>
    <p:sldId id="986" r:id="rId45"/>
    <p:sldId id="987" r:id="rId46"/>
    <p:sldId id="831" r:id="rId47"/>
    <p:sldId id="877" r:id="rId48"/>
    <p:sldId id="878" r:id="rId49"/>
    <p:sldId id="879" r:id="rId50"/>
    <p:sldId id="880" r:id="rId51"/>
    <p:sldId id="881" r:id="rId52"/>
    <p:sldId id="922" r:id="rId53"/>
    <p:sldId id="884" r:id="rId54"/>
    <p:sldId id="949" r:id="rId55"/>
    <p:sldId id="948" r:id="rId56"/>
    <p:sldId id="863" r:id="rId57"/>
    <p:sldId id="960" r:id="rId58"/>
    <p:sldId id="862" r:id="rId59"/>
    <p:sldId id="917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33CC33"/>
    <a:srgbClr val="993366"/>
    <a:srgbClr val="003399"/>
    <a:srgbClr val="CCCC00"/>
    <a:srgbClr val="9900FF"/>
    <a:srgbClr val="FF0000"/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620" autoAdjust="0"/>
    <p:restoredTop sz="89934" autoAdjust="0"/>
  </p:normalViewPr>
  <p:slideViewPr>
    <p:cSldViewPr snapToGrid="0">
      <p:cViewPr varScale="1">
        <p:scale>
          <a:sx n="115" d="100"/>
          <a:sy n="115" d="100"/>
        </p:scale>
        <p:origin x="178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189221997414664E-2"/>
          <c:y val="4.8489634078211677E-2"/>
          <c:w val="0.90364027328092089"/>
          <c:h val="0.88499141287845651"/>
        </c:manualLayout>
      </c:layout>
      <c:lineChart>
        <c:grouping val="standard"/>
        <c:varyColors val="0"/>
        <c:ser>
          <c:idx val="0"/>
          <c:order val="0"/>
          <c:spPr>
            <a:ln w="38100" cap="rnd" cmpd="sng" algn="ctr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val>
            <c:numRef>
              <c:f>Figure1!$B$1:$B$20</c:f>
              <c:numCache>
                <c:formatCode>General</c:formatCode>
                <c:ptCount val="20"/>
                <c:pt idx="0">
                  <c:v>953</c:v>
                </c:pt>
                <c:pt idx="1">
                  <c:v>1402</c:v>
                </c:pt>
                <c:pt idx="2">
                  <c:v>1383</c:v>
                </c:pt>
                <c:pt idx="3">
                  <c:v>1356</c:v>
                </c:pt>
                <c:pt idx="4">
                  <c:v>1605</c:v>
                </c:pt>
                <c:pt idx="5">
                  <c:v>1662</c:v>
                </c:pt>
                <c:pt idx="6">
                  <c:v>1680</c:v>
                </c:pt>
                <c:pt idx="7">
                  <c:v>2022</c:v>
                </c:pt>
                <c:pt idx="8">
                  <c:v>2290</c:v>
                </c:pt>
                <c:pt idx="9">
                  <c:v>2621</c:v>
                </c:pt>
                <c:pt idx="10">
                  <c:v>2918</c:v>
                </c:pt>
                <c:pt idx="11">
                  <c:v>3517</c:v>
                </c:pt>
                <c:pt idx="12">
                  <c:v>3729</c:v>
                </c:pt>
                <c:pt idx="13">
                  <c:v>4036</c:v>
                </c:pt>
                <c:pt idx="14">
                  <c:v>3914</c:v>
                </c:pt>
                <c:pt idx="15">
                  <c:v>4006</c:v>
                </c:pt>
                <c:pt idx="16">
                  <c:v>4603</c:v>
                </c:pt>
                <c:pt idx="17">
                  <c:v>5318</c:v>
                </c:pt>
                <c:pt idx="18">
                  <c:v>5100</c:v>
                </c:pt>
                <c:pt idx="19">
                  <c:v>5591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4E-4364-8358-4F6F360521A8}"/>
            </c:ext>
          </c:extLst>
        </c:ser>
        <c:ser>
          <c:idx val="1"/>
          <c:order val="1"/>
          <c:spPr>
            <a:ln w="38100" cap="rnd" cmpd="sng" algn="ctr">
              <a:solidFill>
                <a:srgbClr val="FF9900"/>
              </a:solidFill>
              <a:round/>
            </a:ln>
            <a:effectLst/>
          </c:spPr>
          <c:marker>
            <c:symbol val="none"/>
          </c:marker>
          <c:val>
            <c:numRef>
              <c:f>Figure1!$C$1:$C$20</c:f>
              <c:numCache>
                <c:formatCode>General</c:formatCode>
                <c:ptCount val="20"/>
                <c:pt idx="0">
                  <c:v>368</c:v>
                </c:pt>
                <c:pt idx="1">
                  <c:v>526</c:v>
                </c:pt>
                <c:pt idx="2">
                  <c:v>586</c:v>
                </c:pt>
                <c:pt idx="3">
                  <c:v>512</c:v>
                </c:pt>
                <c:pt idx="4">
                  <c:v>719</c:v>
                </c:pt>
                <c:pt idx="5">
                  <c:v>740</c:v>
                </c:pt>
                <c:pt idx="6">
                  <c:v>939</c:v>
                </c:pt>
                <c:pt idx="7">
                  <c:v>1256</c:v>
                </c:pt>
                <c:pt idx="8">
                  <c:v>1683</c:v>
                </c:pt>
                <c:pt idx="9">
                  <c:v>2088</c:v>
                </c:pt>
                <c:pt idx="10">
                  <c:v>2634</c:v>
                </c:pt>
                <c:pt idx="11">
                  <c:v>2857</c:v>
                </c:pt>
                <c:pt idx="12">
                  <c:v>3316</c:v>
                </c:pt>
                <c:pt idx="13">
                  <c:v>3829</c:v>
                </c:pt>
                <c:pt idx="14">
                  <c:v>3250</c:v>
                </c:pt>
                <c:pt idx="15">
                  <c:v>3788</c:v>
                </c:pt>
                <c:pt idx="16">
                  <c:v>4259</c:v>
                </c:pt>
                <c:pt idx="17">
                  <c:v>5602</c:v>
                </c:pt>
                <c:pt idx="18">
                  <c:v>6169</c:v>
                </c:pt>
                <c:pt idx="19">
                  <c:v>6868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94E-4364-8358-4F6F36052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19050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03851136"/>
        <c:axId val="103853440"/>
      </c:lineChart>
      <c:catAx>
        <c:axId val="1038511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853440"/>
        <c:crosses val="autoZero"/>
        <c:auto val="1"/>
        <c:lblAlgn val="ctr"/>
        <c:lblOffset val="100"/>
        <c:noMultiLvlLbl val="0"/>
      </c:catAx>
      <c:valAx>
        <c:axId val="103853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851136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11" Type="http://schemas.openxmlformats.org/officeDocument/2006/relationships/image" Target="../media/image72.wmf"/><Relationship Id="rId5" Type="http://schemas.openxmlformats.org/officeDocument/2006/relationships/image" Target="../media/image66.wmf"/><Relationship Id="rId10" Type="http://schemas.openxmlformats.org/officeDocument/2006/relationships/image" Target="../media/image71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30534E-9FB8-46AE-8E3B-5675B268AE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18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2E5D3-627C-4511-B3F4-264A77E3CF6D}" type="slidenum">
              <a:rPr lang="en-US"/>
              <a:pPr/>
              <a:t>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9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809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Line 29"/>
          <p:cNvSpPr>
            <a:spLocks noChangeShapeType="1"/>
          </p:cNvSpPr>
          <p:nvPr userDrawn="1"/>
        </p:nvSpPr>
        <p:spPr bwMode="auto">
          <a:xfrm>
            <a:off x="838200" y="457200"/>
            <a:ext cx="0" cy="6096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6" name="Line 30"/>
          <p:cNvSpPr>
            <a:spLocks noChangeShapeType="1"/>
          </p:cNvSpPr>
          <p:nvPr userDrawn="1"/>
        </p:nvSpPr>
        <p:spPr bwMode="auto">
          <a:xfrm>
            <a:off x="838200" y="65532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7" name="Line 31"/>
          <p:cNvSpPr>
            <a:spLocks noChangeShapeType="1"/>
          </p:cNvSpPr>
          <p:nvPr userDrawn="1"/>
        </p:nvSpPr>
        <p:spPr bwMode="auto">
          <a:xfrm flipV="1">
            <a:off x="8763000" y="5791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8" name="Line 32"/>
          <p:cNvSpPr>
            <a:spLocks noChangeShapeType="1"/>
          </p:cNvSpPr>
          <p:nvPr userDrawn="1"/>
        </p:nvSpPr>
        <p:spPr bwMode="auto">
          <a:xfrm flipH="1">
            <a:off x="6477000" y="5791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1" name="Line 35"/>
          <p:cNvSpPr>
            <a:spLocks noChangeShapeType="1"/>
          </p:cNvSpPr>
          <p:nvPr userDrawn="1"/>
        </p:nvSpPr>
        <p:spPr bwMode="auto">
          <a:xfrm>
            <a:off x="838200" y="4572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DA7D03F-0D9F-4D6E-A9DA-DA22B08C88F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D488692-0FB6-433E-9CFB-08D03A34DD8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BAD774-DDFF-4B0A-AE05-0D450AF43C76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F833A8-2DF3-4424-BA1C-F0A37C3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98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53799-AC4A-46B9-BA7F-0BE41A5DBD6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AC091-5B39-4A8A-B71D-E63CFF2C5B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698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53799-AC4A-46B9-BA7F-0BE41A5DBD6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AC091-5B39-4A8A-B71D-E63CFF2C5B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326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53799-AC4A-46B9-BA7F-0BE41A5DBD6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AC091-5B39-4A8A-B71D-E63CFF2C5B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523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53799-AC4A-46B9-BA7F-0BE41A5DBD6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AC091-5B39-4A8A-B71D-E63CFF2C5B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06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53799-AC4A-46B9-BA7F-0BE41A5DBD6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AC091-5B39-4A8A-B71D-E63CFF2C5B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53799-AC4A-46B9-BA7F-0BE41A5DBD6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AC091-5B39-4A8A-B71D-E63CFF2C5B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90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53799-AC4A-46B9-BA7F-0BE41A5DBD6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AC091-5B39-4A8A-B71D-E63CFF2C5B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362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419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53799-AC4A-46B9-BA7F-0BE41A5DBD6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AC091-5B39-4A8A-B71D-E63CFF2C5B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701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53799-AC4A-46B9-BA7F-0BE41A5DBD6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AC091-5B39-4A8A-B71D-E63CFF2C5B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764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53799-AC4A-46B9-BA7F-0BE41A5DBD6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AC091-5B39-4A8A-B71D-E63CFF2C5B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60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53799-AC4A-46B9-BA7F-0BE41A5DBD6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AC091-5B39-4A8A-B71D-E63CFF2C5B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56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551609-7012-4524-8F91-CAEC89A8DA26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C38EB37-9F67-488F-AFCB-318363D4DA79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5EC937-4EEB-42FF-9745-F8ECC712C67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6E09F27-08E5-47E1-9081-CDEF6FA99715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C251E47-B223-48F4-A299-CE4A766087D6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B27830-E813-4D5B-BECC-EB4E76333BE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50E5CE-EF1E-495C-8D34-E9307ADFFB20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Clr>
          <a:srgbClr val="691638"/>
        </a:buClr>
        <a:buNone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5A21"/>
        </a:buClr>
        <a:buFont typeface="Times" pitchFamily="18" charset="0"/>
        <a:buChar char="•"/>
        <a:defRPr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7ADB0"/>
        </a:buClr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53799-AC4A-46B9-BA7F-0BE41A5DBD6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AC091-5B39-4A8A-B71D-E63CFF2C5B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116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2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0.wm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11" Type="http://schemas.openxmlformats.org/officeDocument/2006/relationships/image" Target="../media/image19.wmf"/><Relationship Id="rId5" Type="http://schemas.openxmlformats.org/officeDocument/2006/relationships/image" Target="../media/image23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2.png"/><Relationship Id="rId9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ee.stanford.edu/Course/EE261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hyperlink" Target="https://see.stanford.edu/materials/lsoftaee261/book-fall-07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66.wmf"/><Relationship Id="rId18" Type="http://schemas.openxmlformats.org/officeDocument/2006/relationships/oleObject" Target="../embeddings/oleObject11.bin"/><Relationship Id="rId26" Type="http://schemas.openxmlformats.org/officeDocument/2006/relationships/image" Target="../media/image72.wmf"/><Relationship Id="rId3" Type="http://schemas.openxmlformats.org/officeDocument/2006/relationships/image" Target="../media/image73.png"/><Relationship Id="rId21" Type="http://schemas.openxmlformats.org/officeDocument/2006/relationships/image" Target="../media/image70.wmf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68.wmf"/><Relationship Id="rId25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65.wmf"/><Relationship Id="rId24" Type="http://schemas.openxmlformats.org/officeDocument/2006/relationships/oleObject" Target="../embeddings/oleObject14.bin"/><Relationship Id="rId5" Type="http://schemas.openxmlformats.org/officeDocument/2006/relationships/image" Target="../media/image62.wmf"/><Relationship Id="rId15" Type="http://schemas.openxmlformats.org/officeDocument/2006/relationships/image" Target="../media/image67.wmf"/><Relationship Id="rId23" Type="http://schemas.openxmlformats.org/officeDocument/2006/relationships/image" Target="../media/image71.w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69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64.wmf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ebofknowledge.com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9" y="55626"/>
            <a:ext cx="1682262" cy="1600200"/>
          </a:xfrm>
          <a:prstGeom prst="rect">
            <a:avLst/>
          </a:prstGeom>
        </p:spPr>
      </p:pic>
      <p:pic>
        <p:nvPicPr>
          <p:cNvPr id="8194" name="Picture 2" descr="lgplogo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" y="62177"/>
            <a:ext cx="6707205" cy="127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6962"/>
            <a:ext cx="9144000" cy="19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0" y="1722874"/>
            <a:ext cx="9144000" cy="339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</a:rPr>
              <a:t>38655 </a:t>
            </a:r>
            <a:r>
              <a:rPr lang="en-US" sz="2400" dirty="0" smtClean="0">
                <a:solidFill>
                  <a:schemeClr val="tx1"/>
                </a:solidFill>
              </a:rPr>
              <a:t>BMED-2300-02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chemeClr val="tx1"/>
                </a:solidFill>
              </a:rPr>
              <a:t>Lecture 1: Introduction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Ge Wang, PhD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Biomedical </a:t>
            </a:r>
            <a:r>
              <a:rPr lang="en-US" sz="2400" dirty="0">
                <a:solidFill>
                  <a:schemeClr val="tx1"/>
                </a:solidFill>
              </a:rPr>
              <a:t>Imaging </a:t>
            </a:r>
            <a:r>
              <a:rPr lang="en-US" sz="2400" dirty="0" smtClean="0">
                <a:solidFill>
                  <a:schemeClr val="tx1"/>
                </a:solidFill>
              </a:rPr>
              <a:t>Center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CBIS/BME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RPI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wangg6@rpi.edu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January 16, 2018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Tomography for Inversion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33" y="1160400"/>
            <a:ext cx="4201583" cy="3235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581" y="1262238"/>
            <a:ext cx="2695575" cy="3133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45681"/>
            <a:ext cx="4368800" cy="1534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157" y="5148614"/>
            <a:ext cx="1145117" cy="1017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V="1">
            <a:off x="6157976" y="4956463"/>
            <a:ext cx="1017588" cy="1401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198" y="5148614"/>
            <a:ext cx="1145117" cy="101758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5562600" y="5563098"/>
            <a:ext cx="508000" cy="245534"/>
          </a:xfrm>
          <a:prstGeom prst="right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1" name="Right Arrow 10"/>
          <p:cNvSpPr/>
          <p:nvPr/>
        </p:nvSpPr>
        <p:spPr bwMode="auto">
          <a:xfrm>
            <a:off x="7234766" y="5563098"/>
            <a:ext cx="508000" cy="245534"/>
          </a:xfrm>
          <a:prstGeom prst="right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graphicFrame>
        <p:nvGraphicFramePr>
          <p:cNvPr id="12" name="Object 42"/>
          <p:cNvGraphicFramePr>
            <a:graphicFrameLocks noChangeAspect="1"/>
          </p:cNvGraphicFramePr>
          <p:nvPr>
            <p:extLst/>
          </p:nvPr>
        </p:nvGraphicFramePr>
        <p:xfrm>
          <a:off x="6220662" y="4680184"/>
          <a:ext cx="765175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" name="Equation" r:id="rId8" imgW="533160" imgH="304560" progId="Equation.DSMT4">
                  <p:embed/>
                </p:oleObj>
              </mc:Choice>
              <mc:Fallback>
                <p:oleObj name="Equation" r:id="rId8" imgW="533160" imgH="304560" progId="Equation.DSMT4">
                  <p:embed/>
                  <p:pic>
                    <p:nvPicPr>
                      <p:cNvPr id="12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0662" y="4680184"/>
                        <a:ext cx="765175" cy="442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2"/>
          <p:cNvGraphicFramePr>
            <a:graphicFrameLocks noChangeAspect="1"/>
          </p:cNvGraphicFramePr>
          <p:nvPr>
            <p:extLst/>
          </p:nvPr>
        </p:nvGraphicFramePr>
        <p:xfrm>
          <a:off x="7783513" y="4652403"/>
          <a:ext cx="102076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" name="Equation" r:id="rId10" imgW="711000" imgH="342720" progId="Equation.DSMT4">
                  <p:embed/>
                </p:oleObj>
              </mc:Choice>
              <mc:Fallback>
                <p:oleObj name="Equation" r:id="rId10" imgW="711000" imgH="342720" progId="Equation.DSMT4">
                  <p:embed/>
                  <p:pic>
                    <p:nvPicPr>
                      <p:cNvPr id="13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3513" y="4652403"/>
                        <a:ext cx="1020762" cy="498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2"/>
          <p:cNvGraphicFramePr>
            <a:graphicFrameLocks noChangeAspect="1"/>
          </p:cNvGraphicFramePr>
          <p:nvPr>
            <p:extLst/>
          </p:nvPr>
        </p:nvGraphicFramePr>
        <p:xfrm>
          <a:off x="4900613" y="4762734"/>
          <a:ext cx="25400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" name="Equation" r:id="rId12" imgW="177480" imgH="190440" progId="Equation.DSMT4">
                  <p:embed/>
                </p:oleObj>
              </mc:Choice>
              <mc:Fallback>
                <p:oleObj name="Equation" r:id="rId12" imgW="177480" imgH="190440" progId="Equation.DSMT4">
                  <p:embed/>
                  <p:pic>
                    <p:nvPicPr>
                      <p:cNvPr id="14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613" y="4762734"/>
                        <a:ext cx="254000" cy="2778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915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Blurring &amp; Deblurring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5" y="883024"/>
            <a:ext cx="7824470" cy="557784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72068" y="2898508"/>
            <a:ext cx="1879600" cy="5715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 smtClean="0"/>
              <a:t>Image</a:t>
            </a:r>
            <a:endParaRPr lang="en-US" sz="2000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69795" y="2898508"/>
            <a:ext cx="1217613" cy="5715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 smtClean="0"/>
              <a:t>PSF</a:t>
            </a:r>
            <a:endParaRPr lang="en-US" sz="2000" kern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92333" y="2898508"/>
            <a:ext cx="1888067" cy="5715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 smtClean="0"/>
              <a:t>Blurred</a:t>
            </a:r>
            <a:endParaRPr lang="en-US" sz="2000" kern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55799" y="3588542"/>
            <a:ext cx="1211793" cy="571500"/>
          </a:xfrm>
          <a:prstGeom prst="rect">
            <a:avLst/>
          </a:prstGeom>
          <a:solidFill>
            <a:schemeClr val="bg1"/>
          </a:solidFill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 smtClean="0"/>
              <a:t>FFT</a:t>
            </a:r>
            <a:r>
              <a:rPr lang="en-US" sz="2000" kern="0" baseline="30000" dirty="0" smtClean="0"/>
              <a:t>-1</a:t>
            </a:r>
            <a:endParaRPr lang="en-US" sz="2000" kern="0" baseline="30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40887" y="3588542"/>
            <a:ext cx="1211793" cy="571500"/>
          </a:xfrm>
          <a:prstGeom prst="rect">
            <a:avLst/>
          </a:prstGeom>
          <a:solidFill>
            <a:schemeClr val="bg1"/>
          </a:solidFill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 smtClean="0"/>
              <a:t>FFT</a:t>
            </a:r>
            <a:endParaRPr lang="en-US" sz="2000" kern="0" baseline="30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458388" y="3696118"/>
            <a:ext cx="1211793" cy="571500"/>
          </a:xfrm>
          <a:prstGeom prst="rect">
            <a:avLst/>
          </a:prstGeom>
          <a:solidFill>
            <a:schemeClr val="bg1"/>
          </a:solidFill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 smtClean="0"/>
              <a:t>FFT</a:t>
            </a:r>
            <a:endParaRPr lang="en-US" sz="2000" kern="0" baseline="30000" dirty="0"/>
          </a:p>
        </p:txBody>
      </p:sp>
    </p:spTree>
    <p:extLst>
      <p:ext uri="{BB962C8B-B14F-4D97-AF65-F5344CB8AC3E}">
        <p14:creationId xmlns:p14="http://schemas.microsoft.com/office/powerpoint/2010/main" val="415826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Harder Than</a:t>
            </a:r>
            <a:endParaRPr lang="en-US" sz="4000" dirty="0"/>
          </a:p>
        </p:txBody>
      </p:sp>
      <p:pic>
        <p:nvPicPr>
          <p:cNvPr id="10242" name="Picture 2" descr="https://lh4.ggpht.com/3Jjq8Z4K_zL3krmc7tBCPQfrqT04NwFjS4Rb2QVbsPqHwN5jSOpNOKyBKxjXyCCyAXY=w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42" y="2709337"/>
            <a:ext cx="1898650" cy="18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445" y="4444077"/>
            <a:ext cx="1667814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741" y="4437869"/>
            <a:ext cx="1656151" cy="1828800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45" y="1024393"/>
            <a:ext cx="1828800" cy="1607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9010" y="245671"/>
            <a:ext cx="643724" cy="638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338" y="242896"/>
            <a:ext cx="627076" cy="643724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 rot="13500000">
            <a:off x="2818892" y="2191811"/>
            <a:ext cx="829010" cy="410631"/>
          </a:xfrm>
          <a:prstGeom prst="rightArrow">
            <a:avLst/>
          </a:prstGeom>
          <a:noFill/>
          <a:ln w="635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1" name="Right Arrow 10"/>
          <p:cNvSpPr/>
          <p:nvPr/>
        </p:nvSpPr>
        <p:spPr bwMode="auto">
          <a:xfrm rot="18900000">
            <a:off x="5496099" y="2191811"/>
            <a:ext cx="829010" cy="410631"/>
          </a:xfrm>
          <a:prstGeom prst="rightArrow">
            <a:avLst/>
          </a:prstGeom>
          <a:noFill/>
          <a:ln w="635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2" name="Right Arrow 11"/>
          <p:cNvSpPr/>
          <p:nvPr/>
        </p:nvSpPr>
        <p:spPr bwMode="auto">
          <a:xfrm rot="8100000">
            <a:off x="2818892" y="4714882"/>
            <a:ext cx="829010" cy="410631"/>
          </a:xfrm>
          <a:prstGeom prst="rightArrow">
            <a:avLst/>
          </a:prstGeom>
          <a:noFill/>
          <a:ln w="635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/>
          </a:p>
        </p:txBody>
      </p:sp>
      <p:sp>
        <p:nvSpPr>
          <p:cNvPr id="13" name="Right Arrow 12"/>
          <p:cNvSpPr/>
          <p:nvPr/>
        </p:nvSpPr>
        <p:spPr bwMode="auto">
          <a:xfrm rot="2700000">
            <a:off x="5496099" y="4714882"/>
            <a:ext cx="829010" cy="410631"/>
          </a:xfrm>
          <a:prstGeom prst="rightArrow">
            <a:avLst/>
          </a:prstGeom>
          <a:noFill/>
          <a:ln w="635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/>
          </a:p>
        </p:txBody>
      </p:sp>
      <p:pic>
        <p:nvPicPr>
          <p:cNvPr id="4098" name="Picture 2" descr="https://upload.wikimedia.org/wikipedia/commons/thumb/0/0f/Tangent_to_a_curve.svg/2000px-Tangent_to_a_curve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75" y="1144837"/>
            <a:ext cx="1966981" cy="137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5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Inversion Much Harder</a:t>
            </a:r>
            <a:endParaRPr lang="en-US" sz="4000" dirty="0"/>
          </a:p>
        </p:txBody>
      </p:sp>
      <p:pic>
        <p:nvPicPr>
          <p:cNvPr id="4" name="Picture 2" descr="http://complement.farman.ens-cachan.fr/images/torre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80" y="1278995"/>
            <a:ext cx="9125620" cy="479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60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vectips.com/wp-content/uploads/2014/08/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870394"/>
            <a:ext cx="6845300" cy="595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Highly Interdisciplinary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1145769"/>
            <a:ext cx="1600200" cy="571500"/>
          </a:xfrm>
          <a:noFill/>
          <a:ln w="63500">
            <a:noFill/>
          </a:ln>
        </p:spPr>
        <p:txBody>
          <a:bodyPr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Math</a:t>
            </a:r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52600" y="3465401"/>
            <a:ext cx="1241425" cy="5715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 smtClean="0"/>
              <a:t>Physics</a:t>
            </a:r>
            <a:endParaRPr lang="en-US" sz="2000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511800" y="2142902"/>
            <a:ext cx="1600200" cy="5715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 smtClean="0"/>
              <a:t>Chemistry</a:t>
            </a:r>
            <a:endParaRPr lang="en-US" sz="2000" kern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438400" y="5503547"/>
            <a:ext cx="2006600" cy="5715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 smtClean="0"/>
              <a:t>Engineering</a:t>
            </a:r>
            <a:endParaRPr lang="en-US" sz="2000" kern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418261" y="3598751"/>
            <a:ext cx="1217613" cy="5715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 smtClean="0"/>
              <a:t>Biology</a:t>
            </a:r>
            <a:endParaRPr lang="en-US" sz="2000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86200" y="6032500"/>
            <a:ext cx="1600200" cy="5715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 smtClean="0"/>
              <a:t>Medicine</a:t>
            </a:r>
            <a:endParaRPr lang="en-US" sz="2000" kern="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544886" y="3430747"/>
            <a:ext cx="2322513" cy="975878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3200" kern="0" dirty="0" smtClean="0"/>
              <a:t>Medical Imaging</a:t>
            </a:r>
            <a:endParaRPr lang="en-US" sz="3200" kern="0" dirty="0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5663259" y="1589998"/>
            <a:ext cx="1017882" cy="5715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1400" kern="0" dirty="0" smtClean="0">
                <a:solidFill>
                  <a:srgbClr val="FFFF00"/>
                </a:solidFill>
              </a:rPr>
              <a:t>Contrast, Probe, &amp; Drug</a:t>
            </a:r>
            <a:endParaRPr lang="en-US" sz="1400" kern="0" dirty="0">
              <a:solidFill>
                <a:srgbClr val="FFFF00"/>
              </a:solidFill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4765969" y="5500500"/>
            <a:ext cx="1600200" cy="5715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1400" kern="0" dirty="0" smtClean="0"/>
              <a:t>Screening, Diagnosis, &amp; Guidance</a:t>
            </a:r>
            <a:endParaRPr lang="en-US" sz="1400" kern="0" dirty="0"/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732903" y="2982652"/>
            <a:ext cx="1600200" cy="5715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1400" kern="0" dirty="0" smtClean="0">
                <a:solidFill>
                  <a:srgbClr val="FFFF00"/>
                </a:solidFill>
              </a:rPr>
              <a:t>Theory, &amp; Modeling</a:t>
            </a:r>
            <a:endParaRPr lang="en-US" sz="1400" kern="0" dirty="0">
              <a:solidFill>
                <a:srgbClr val="FFFF00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6099967" y="4114710"/>
            <a:ext cx="1600200" cy="5715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/>
              <a:t>Mechanism, Function,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/>
              <a:t>&amp; Markers</a:t>
            </a:r>
            <a:endParaRPr lang="en-US" sz="1400" kern="0" dirty="0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2303930" y="5101279"/>
            <a:ext cx="1670050" cy="5715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1400" kern="0" dirty="0" smtClean="0"/>
              <a:t>Components, &amp; Instrumentation</a:t>
            </a:r>
          </a:p>
        </p:txBody>
      </p:sp>
      <p:sp>
        <p:nvSpPr>
          <p:cNvPr id="51" name="Content Placeholder 2"/>
          <p:cNvSpPr txBox="1">
            <a:spLocks/>
          </p:cNvSpPr>
          <p:nvPr/>
        </p:nvSpPr>
        <p:spPr bwMode="auto">
          <a:xfrm>
            <a:off x="2973211" y="1574799"/>
            <a:ext cx="1600200" cy="57150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1400" kern="0" dirty="0" smtClean="0">
                <a:solidFill>
                  <a:srgbClr val="FFFF00"/>
                </a:solidFill>
              </a:rPr>
              <a:t>Tomographic Methods</a:t>
            </a:r>
            <a:endParaRPr lang="en-US" sz="14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Lecture 1: Introduction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113" y="1163854"/>
            <a:ext cx="5652701" cy="5268479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What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/>
              <a:t>	</a:t>
            </a:r>
            <a:r>
              <a:rPr lang="en-US" b="0" dirty="0" smtClean="0"/>
              <a:t>– Inner Vision</a:t>
            </a:r>
          </a:p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Why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 smtClean="0">
                <a:solidFill>
                  <a:srgbClr val="FF0000"/>
                </a:solidFill>
              </a:rPr>
              <a:t>	– Health-related Knowledge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>
                <a:solidFill>
                  <a:srgbClr val="FF0000"/>
                </a:solidFill>
              </a:rPr>
              <a:t>	</a:t>
            </a:r>
            <a:r>
              <a:rPr lang="en-US" b="0" dirty="0" smtClean="0">
                <a:solidFill>
                  <a:srgbClr val="FF0000"/>
                </a:solidFill>
              </a:rPr>
              <a:t>– Career Requirements</a:t>
            </a:r>
          </a:p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Who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 smtClean="0"/>
              <a:t>	– Instructors + TA</a:t>
            </a:r>
            <a:endParaRPr lang="en-US" b="0" dirty="0"/>
          </a:p>
          <a:p>
            <a:pPr>
              <a:spcBef>
                <a:spcPts val="0"/>
              </a:spcBef>
              <a:buClrTx/>
            </a:pPr>
            <a:r>
              <a:rPr lang="en-US" b="0" dirty="0"/>
              <a:t>	</a:t>
            </a:r>
            <a:r>
              <a:rPr lang="en-US" b="0" dirty="0" smtClean="0"/>
              <a:t>– You</a:t>
            </a:r>
          </a:p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How</a:t>
            </a:r>
          </a:p>
          <a:p>
            <a:pPr>
              <a:spcBef>
                <a:spcPts val="0"/>
              </a:spcBef>
              <a:buClrTx/>
            </a:pPr>
            <a:r>
              <a:rPr lang="en-US" dirty="0" smtClean="0"/>
              <a:t>	</a:t>
            </a:r>
            <a:r>
              <a:rPr lang="en-US" b="0" dirty="0" smtClean="0"/>
              <a:t>– Foundation + Modalities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/>
              <a:t>	</a:t>
            </a:r>
            <a:r>
              <a:rPr lang="en-US" b="0" dirty="0" smtClean="0"/>
              <a:t>– </a:t>
            </a:r>
            <a:r>
              <a:rPr lang="en-US" b="0" dirty="0"/>
              <a:t>MatLab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 smtClean="0"/>
              <a:t>	– Books + Google</a:t>
            </a:r>
            <a:endParaRPr lang="en-US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2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latin typeface="+mn-lt"/>
              </a:rPr>
              <a:t>Medical Vision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www.honorhealth.com/sites/default/files/pictures/medical-services/honorhealth-medical-imaging-ct-sc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839200" cy="588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06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5"/>
            <a:ext cx="8839200" cy="838200"/>
          </a:xfrm>
        </p:spPr>
        <p:txBody>
          <a:bodyPr/>
          <a:lstStyle/>
          <a:p>
            <a:pPr algn="ctr"/>
            <a:r>
              <a:rPr lang="en-US" sz="4000" dirty="0" smtClean="0">
                <a:latin typeface="+mn-lt"/>
              </a:rPr>
              <a:t>Your Need It for Happy </a:t>
            </a:r>
            <a:r>
              <a:rPr lang="en-US" sz="4000" dirty="0">
                <a:latin typeface="+mn-lt"/>
              </a:rPr>
              <a:t>Family</a:t>
            </a:r>
            <a:r>
              <a:rPr lang="en-US" sz="4000" dirty="0" smtClean="0">
                <a:latin typeface="+mn-lt"/>
              </a:rPr>
              <a:t> 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happyfamilycs.com/beadyranga/wp-content/uploads/2011/11/iStock_000012953502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195"/>
            <a:ext cx="9137103" cy="59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1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Curved Connector 88"/>
          <p:cNvCxnSpPr>
            <a:stCxn id="12" idx="3"/>
            <a:endCxn id="1039" idx="2"/>
          </p:cNvCxnSpPr>
          <p:nvPr/>
        </p:nvCxnSpPr>
        <p:spPr bwMode="auto">
          <a:xfrm flipV="1">
            <a:off x="3557588" y="3675924"/>
            <a:ext cx="2420896" cy="1816032"/>
          </a:xfrm>
          <a:prstGeom prst="curvedConnector2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BME in Perspective</a:t>
            </a:r>
            <a:endParaRPr lang="en-US" sz="4000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7481" y="5508625"/>
            <a:ext cx="9144000" cy="925512"/>
          </a:xfrm>
          <a:custGeom>
            <a:avLst/>
            <a:gdLst>
              <a:gd name="T0" fmla="*/ 0 w 5760"/>
              <a:gd name="T1" fmla="*/ 145 h 583"/>
              <a:gd name="T2" fmla="*/ 5469 w 5760"/>
              <a:gd name="T3" fmla="*/ 145 h 583"/>
              <a:gd name="T4" fmla="*/ 5469 w 5760"/>
              <a:gd name="T5" fmla="*/ 0 h 583"/>
              <a:gd name="T6" fmla="*/ 5760 w 5760"/>
              <a:gd name="T7" fmla="*/ 291 h 583"/>
              <a:gd name="T8" fmla="*/ 5469 w 5760"/>
              <a:gd name="T9" fmla="*/ 583 h 583"/>
              <a:gd name="T10" fmla="*/ 5469 w 5760"/>
              <a:gd name="T11" fmla="*/ 437 h 583"/>
              <a:gd name="T12" fmla="*/ 0 w 5760"/>
              <a:gd name="T13" fmla="*/ 437 h 583"/>
              <a:gd name="T14" fmla="*/ 0 w 5760"/>
              <a:gd name="T15" fmla="*/ 145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60" h="583">
                <a:moveTo>
                  <a:pt x="0" y="145"/>
                </a:moveTo>
                <a:lnTo>
                  <a:pt x="5469" y="145"/>
                </a:lnTo>
                <a:lnTo>
                  <a:pt x="5469" y="0"/>
                </a:lnTo>
                <a:lnTo>
                  <a:pt x="5760" y="291"/>
                </a:lnTo>
                <a:lnTo>
                  <a:pt x="5469" y="583"/>
                </a:lnTo>
                <a:lnTo>
                  <a:pt x="5469" y="437"/>
                </a:lnTo>
                <a:lnTo>
                  <a:pt x="0" y="437"/>
                </a:lnTo>
                <a:lnTo>
                  <a:pt x="0" y="14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606675" y="5824538"/>
            <a:ext cx="6794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1850</a:t>
            </a:r>
            <a:endParaRPr lang="en-U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011738" y="5824538"/>
            <a:ext cx="677863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1950</a:t>
            </a:r>
            <a:endParaRPr lang="en-U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794625" y="5824538"/>
            <a:ext cx="677863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2050</a:t>
            </a:r>
            <a:endParaRPr lang="en-U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428875" y="5308600"/>
            <a:ext cx="1128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Physics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64064" y="5308600"/>
            <a:ext cx="14922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Chemistry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281738" y="5308600"/>
            <a:ext cx="258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Biology &amp; Medicine</a:t>
            </a:r>
            <a:endParaRPr lang="en-U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52400" y="5308600"/>
            <a:ext cx="1741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Mathematics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6615115" y="1841500"/>
            <a:ext cx="18573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Biomedical Engineering </a:t>
            </a:r>
            <a:endParaRPr lang="en-US" sz="18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5"/>
          <p:cNvSpPr>
            <a:spLocks noChangeArrowheads="1"/>
          </p:cNvSpPr>
          <p:nvPr/>
        </p:nvSpPr>
        <p:spPr bwMode="auto">
          <a:xfrm>
            <a:off x="2297114" y="2182814"/>
            <a:ext cx="1490662" cy="6905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38"/>
          <p:cNvSpPr>
            <a:spLocks noChangeArrowheads="1"/>
          </p:cNvSpPr>
          <p:nvPr/>
        </p:nvSpPr>
        <p:spPr bwMode="auto">
          <a:xfrm>
            <a:off x="2389188" y="2122486"/>
            <a:ext cx="6953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Civil,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40"/>
          <p:cNvSpPr>
            <a:spLocks noChangeArrowheads="1"/>
          </p:cNvSpPr>
          <p:nvPr/>
        </p:nvSpPr>
        <p:spPr bwMode="auto">
          <a:xfrm>
            <a:off x="4203700" y="1827213"/>
            <a:ext cx="1419225" cy="15001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1827213"/>
            <a:ext cx="14192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43"/>
          <p:cNvSpPr>
            <a:spLocks noChangeArrowheads="1"/>
          </p:cNvSpPr>
          <p:nvPr/>
        </p:nvSpPr>
        <p:spPr bwMode="auto">
          <a:xfrm>
            <a:off x="4295775" y="1892300"/>
            <a:ext cx="12446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Chemical,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Rectangle 46"/>
          <p:cNvSpPr>
            <a:spLocks noChangeArrowheads="1"/>
          </p:cNvSpPr>
          <p:nvPr/>
        </p:nvSpPr>
        <p:spPr bwMode="auto">
          <a:xfrm>
            <a:off x="4295775" y="2990850"/>
            <a:ext cx="1226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Aerospace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Curved Connector 5"/>
          <p:cNvCxnSpPr>
            <a:stCxn id="14" idx="0"/>
            <a:endCxn id="31" idx="3"/>
          </p:cNvCxnSpPr>
          <p:nvPr/>
        </p:nvCxnSpPr>
        <p:spPr bwMode="auto">
          <a:xfrm rot="5400000" flipH="1" flipV="1">
            <a:off x="6474341" y="3310454"/>
            <a:ext cx="3097768" cy="898525"/>
          </a:xfrm>
          <a:prstGeom prst="curvedConnector4">
            <a:avLst>
              <a:gd name="adj1" fmla="val 44039"/>
              <a:gd name="adj2" fmla="val 125442"/>
            </a:avLst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Curved Connector 63"/>
          <p:cNvCxnSpPr>
            <a:stCxn id="12" idx="0"/>
            <a:endCxn id="1065" idx="1"/>
          </p:cNvCxnSpPr>
          <p:nvPr/>
        </p:nvCxnSpPr>
        <p:spPr bwMode="auto">
          <a:xfrm rot="5400000" flipH="1" flipV="1">
            <a:off x="2233217" y="3338117"/>
            <a:ext cx="2730499" cy="1210468"/>
          </a:xfrm>
          <a:prstGeom prst="curvedConnector2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Curved Connector 67"/>
          <p:cNvCxnSpPr>
            <a:stCxn id="13" idx="0"/>
            <a:endCxn id="31" idx="1"/>
          </p:cNvCxnSpPr>
          <p:nvPr/>
        </p:nvCxnSpPr>
        <p:spPr bwMode="auto">
          <a:xfrm rot="5400000" flipH="1" flipV="1">
            <a:off x="4413768" y="3107253"/>
            <a:ext cx="3097768" cy="1304926"/>
          </a:xfrm>
          <a:prstGeom prst="curvedConnector2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1" name="Curved Connector 70"/>
          <p:cNvCxnSpPr>
            <a:stCxn id="13" idx="0"/>
            <a:endCxn id="1065" idx="1"/>
          </p:cNvCxnSpPr>
          <p:nvPr/>
        </p:nvCxnSpPr>
        <p:spPr bwMode="auto">
          <a:xfrm rot="16200000" flipV="1">
            <a:off x="3391696" y="3390106"/>
            <a:ext cx="2730499" cy="1106489"/>
          </a:xfrm>
          <a:prstGeom prst="curvedConnector4">
            <a:avLst>
              <a:gd name="adj1" fmla="val 36250"/>
              <a:gd name="adj2" fmla="val 120660"/>
            </a:avLst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6" name="Curved Connector 75"/>
          <p:cNvCxnSpPr>
            <a:stCxn id="1033" idx="0"/>
            <a:endCxn id="31" idx="0"/>
          </p:cNvCxnSpPr>
          <p:nvPr/>
        </p:nvCxnSpPr>
        <p:spPr bwMode="auto">
          <a:xfrm rot="5400000" flipH="1" flipV="1">
            <a:off x="6205538" y="554037"/>
            <a:ext cx="50800" cy="2625727"/>
          </a:xfrm>
          <a:prstGeom prst="curvedConnector3">
            <a:avLst>
              <a:gd name="adj1" fmla="val 550000"/>
            </a:avLst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Curved Connector 78"/>
          <p:cNvCxnSpPr>
            <a:endCxn id="1039" idx="1"/>
          </p:cNvCxnSpPr>
          <p:nvPr/>
        </p:nvCxnSpPr>
        <p:spPr bwMode="auto">
          <a:xfrm rot="5400000" flipH="1" flipV="1">
            <a:off x="2951203" y="3564066"/>
            <a:ext cx="1786566" cy="1702506"/>
          </a:xfrm>
          <a:prstGeom prst="curvedConnector2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Curved Connector 82"/>
          <p:cNvCxnSpPr>
            <a:stCxn id="12" idx="0"/>
            <a:endCxn id="31" idx="1"/>
          </p:cNvCxnSpPr>
          <p:nvPr/>
        </p:nvCxnSpPr>
        <p:spPr bwMode="auto">
          <a:xfrm rot="5400000" flipH="1" flipV="1">
            <a:off x="3255289" y="1948775"/>
            <a:ext cx="3097768" cy="3621883"/>
          </a:xfrm>
          <a:prstGeom prst="curvedConnector2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2" name="Curved Connector 91"/>
          <p:cNvCxnSpPr>
            <a:stCxn id="12" idx="0"/>
            <a:endCxn id="1027" idx="1"/>
          </p:cNvCxnSpPr>
          <p:nvPr/>
        </p:nvCxnSpPr>
        <p:spPr bwMode="auto">
          <a:xfrm rot="16200000" flipV="1">
            <a:off x="1254920" y="3570288"/>
            <a:ext cx="2780506" cy="696118"/>
          </a:xfrm>
          <a:prstGeom prst="curvedConnector4">
            <a:avLst>
              <a:gd name="adj1" fmla="val 43791"/>
              <a:gd name="adj2" fmla="val 132839"/>
            </a:avLst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7" name="Curved Connector 96"/>
          <p:cNvCxnSpPr>
            <a:stCxn id="21" idx="0"/>
            <a:endCxn id="1027" idx="2"/>
          </p:cNvCxnSpPr>
          <p:nvPr/>
        </p:nvCxnSpPr>
        <p:spPr bwMode="auto">
          <a:xfrm rot="5400000" flipH="1" flipV="1">
            <a:off x="815181" y="3081337"/>
            <a:ext cx="2435226" cy="201930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0" name="Curved Connector 99"/>
          <p:cNvCxnSpPr>
            <a:stCxn id="21" idx="0"/>
            <a:endCxn id="1025" idx="1"/>
          </p:cNvCxnSpPr>
          <p:nvPr/>
        </p:nvCxnSpPr>
        <p:spPr bwMode="auto">
          <a:xfrm rot="5400000" flipH="1" flipV="1">
            <a:off x="2795404" y="955484"/>
            <a:ext cx="2580857" cy="6125376"/>
          </a:xfrm>
          <a:prstGeom prst="curvedConnector2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3" name="Curved Connector 102"/>
          <p:cNvCxnSpPr>
            <a:stCxn id="21" idx="0"/>
          </p:cNvCxnSpPr>
          <p:nvPr/>
        </p:nvCxnSpPr>
        <p:spPr bwMode="auto">
          <a:xfrm rot="5400000" flipH="1" flipV="1">
            <a:off x="1247776" y="2352676"/>
            <a:ext cx="2731293" cy="3180556"/>
          </a:xfrm>
          <a:prstGeom prst="curvedConnector2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6" name="Curved Connector 105"/>
          <p:cNvCxnSpPr>
            <a:stCxn id="1039" idx="0"/>
            <a:endCxn id="31" idx="1"/>
          </p:cNvCxnSpPr>
          <p:nvPr/>
        </p:nvCxnSpPr>
        <p:spPr bwMode="auto">
          <a:xfrm rot="5400000" flipH="1" flipV="1">
            <a:off x="5718142" y="2471175"/>
            <a:ext cx="1157315" cy="636631"/>
          </a:xfrm>
          <a:prstGeom prst="curvedConnector2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35" name="Rectangle 45"/>
          <p:cNvSpPr>
            <a:spLocks noChangeArrowheads="1"/>
          </p:cNvSpPr>
          <p:nvPr/>
        </p:nvSpPr>
        <p:spPr bwMode="auto">
          <a:xfrm>
            <a:off x="4295775" y="2624138"/>
            <a:ext cx="11080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Nuclear,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39"/>
          <p:cNvSpPr>
            <a:spLocks noChangeArrowheads="1"/>
          </p:cNvSpPr>
          <p:nvPr/>
        </p:nvSpPr>
        <p:spPr bwMode="auto">
          <a:xfrm>
            <a:off x="2389188" y="2487611"/>
            <a:ext cx="146208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Mechanical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9" name="Rectangle 50"/>
          <p:cNvSpPr>
            <a:spLocks noChangeArrowheads="1"/>
          </p:cNvSpPr>
          <p:nvPr/>
        </p:nvSpPr>
        <p:spPr bwMode="auto">
          <a:xfrm>
            <a:off x="4695739" y="3368147"/>
            <a:ext cx="25654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Electrical &amp; Computer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Curved Connector 38"/>
          <p:cNvCxnSpPr>
            <a:stCxn id="13" idx="1"/>
            <a:endCxn id="1027" idx="2"/>
          </p:cNvCxnSpPr>
          <p:nvPr/>
        </p:nvCxnSpPr>
        <p:spPr bwMode="auto">
          <a:xfrm rot="10800000">
            <a:off x="3042446" y="2873375"/>
            <a:ext cx="1521619" cy="2589115"/>
          </a:xfrm>
          <a:prstGeom prst="curvedConnector2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Curved Connector 45"/>
          <p:cNvCxnSpPr>
            <a:stCxn id="1030" idx="0"/>
            <a:endCxn id="31" idx="1"/>
          </p:cNvCxnSpPr>
          <p:nvPr/>
        </p:nvCxnSpPr>
        <p:spPr bwMode="auto">
          <a:xfrm rot="5400000" flipH="1" flipV="1">
            <a:off x="4729284" y="601781"/>
            <a:ext cx="276779" cy="3494883"/>
          </a:xfrm>
          <a:prstGeom prst="curvedConnector2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34" name="Rectangle 44"/>
          <p:cNvSpPr>
            <a:spLocks noChangeArrowheads="1"/>
          </p:cNvSpPr>
          <p:nvPr/>
        </p:nvSpPr>
        <p:spPr bwMode="auto">
          <a:xfrm>
            <a:off x="4295775" y="2259013"/>
            <a:ext cx="12128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Materials,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33"/>
          <p:cNvSpPr>
            <a:spLocks noChangeArrowheads="1"/>
          </p:cNvSpPr>
          <p:nvPr/>
        </p:nvSpPr>
        <p:spPr bwMode="auto">
          <a:xfrm>
            <a:off x="7148520" y="2573854"/>
            <a:ext cx="1053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Imaging,</a:t>
            </a: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34"/>
          <p:cNvSpPr>
            <a:spLocks noChangeArrowheads="1"/>
          </p:cNvSpPr>
          <p:nvPr/>
        </p:nvSpPr>
        <p:spPr bwMode="auto">
          <a:xfrm>
            <a:off x="7148520" y="2936875"/>
            <a:ext cx="11253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TERM, …</a:t>
            </a:r>
            <a:endParaRPr lang="en-US" sz="16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2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Your Need It for </a:t>
            </a:r>
            <a:r>
              <a:rPr lang="en-US" sz="4000" dirty="0" smtClean="0"/>
              <a:t>Great Job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ttps://news.samsung.com/global/wp-content/themes/sw_newsroom/download.php?post_id=64522&amp;id=64578&amp;meta_type=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4" y="1066801"/>
            <a:ext cx="8838306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Lecture 1: Introduction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113" y="1163854"/>
            <a:ext cx="5652701" cy="5268479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What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>
                <a:solidFill>
                  <a:srgbClr val="FF0000"/>
                </a:solidFill>
              </a:rPr>
              <a:t>	</a:t>
            </a:r>
            <a:r>
              <a:rPr lang="en-US" b="0" dirty="0" smtClean="0">
                <a:solidFill>
                  <a:srgbClr val="FF0000"/>
                </a:solidFill>
              </a:rPr>
              <a:t>– Inner Vision</a:t>
            </a:r>
          </a:p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Why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 smtClean="0"/>
              <a:t>	– Health-related Knowledge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/>
              <a:t>	</a:t>
            </a:r>
            <a:r>
              <a:rPr lang="en-US" b="0" dirty="0" smtClean="0"/>
              <a:t>– </a:t>
            </a:r>
            <a:r>
              <a:rPr lang="en-US" b="0" dirty="0"/>
              <a:t>Career </a:t>
            </a:r>
            <a:r>
              <a:rPr lang="en-US" b="0" dirty="0" smtClean="0"/>
              <a:t>Requirements</a:t>
            </a:r>
          </a:p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Who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 smtClean="0"/>
              <a:t>	– Instructors + TA</a:t>
            </a:r>
            <a:endParaRPr lang="en-US" b="0" dirty="0"/>
          </a:p>
          <a:p>
            <a:pPr>
              <a:spcBef>
                <a:spcPts val="0"/>
              </a:spcBef>
              <a:buClrTx/>
            </a:pPr>
            <a:r>
              <a:rPr lang="en-US" b="0" dirty="0"/>
              <a:t>	</a:t>
            </a:r>
            <a:r>
              <a:rPr lang="en-US" b="0" dirty="0" smtClean="0"/>
              <a:t>– You</a:t>
            </a:r>
          </a:p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How</a:t>
            </a:r>
          </a:p>
          <a:p>
            <a:pPr>
              <a:spcBef>
                <a:spcPts val="0"/>
              </a:spcBef>
              <a:buClrTx/>
            </a:pPr>
            <a:r>
              <a:rPr lang="en-US" dirty="0" smtClean="0"/>
              <a:t>	</a:t>
            </a:r>
            <a:r>
              <a:rPr lang="en-US" b="0" dirty="0" smtClean="0"/>
              <a:t>– Foundation + Modalities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/>
              <a:t>	</a:t>
            </a:r>
            <a:r>
              <a:rPr lang="en-US" b="0" dirty="0" smtClean="0"/>
              <a:t>– </a:t>
            </a:r>
            <a:r>
              <a:rPr lang="en-US" b="0" dirty="0"/>
              <a:t>MatLab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 smtClean="0"/>
              <a:t>	– Books + Google</a:t>
            </a:r>
            <a:endParaRPr lang="en-US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boreme.com/post_media/2010/top-10-fastest-growing-jo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08" y="65987"/>
            <a:ext cx="5996925" cy="670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1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radiology\raddfs$\Redirected Folders\mvannier\Desktop\CARS 2013\1349853918_HLC024A%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50" y="1295400"/>
            <a:ext cx="9125050" cy="5248274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Imaging Market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38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radiology\raddfs$\Redirected Folders\mvannier\Desktop\CARS 2013\USA_medical_imag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926"/>
            <a:ext cx="8458198" cy="6780119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31975"/>
            <a:ext cx="8839200" cy="8586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en-US" sz="40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Imaging Market</a:t>
            </a:r>
            <a:endParaRPr lang="en-US" sz="40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906871" y="6385432"/>
            <a:ext cx="932327" cy="4725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</p:spTree>
    <p:extLst>
      <p:ext uri="{BB962C8B-B14F-4D97-AF65-F5344CB8AC3E}">
        <p14:creationId xmlns:p14="http://schemas.microsoft.com/office/powerpoint/2010/main" val="216441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24"/>
            <a:ext cx="9143999" cy="53850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8666" y="5633898"/>
            <a:ext cx="88053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“The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most important innovation by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a considerable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margin is magnetic resonance imaging (MRI)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and computed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tomography (CT) scanning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, …”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70387" y="2271252"/>
            <a:ext cx="8568813" cy="235974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93" y="6487636"/>
            <a:ext cx="679132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9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867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5713"/>
            <a:ext cx="1906588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0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970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295275" y="2320925"/>
            <a:ext cx="3833813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>
            <a:off x="295275" y="4006850"/>
            <a:ext cx="3459163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0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0825" cy="6858000"/>
          </a:xfr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92413" y="1493838"/>
            <a:ext cx="1770062" cy="76835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Lecture 1: Introduction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113" y="1163854"/>
            <a:ext cx="5652701" cy="5268479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What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/>
              <a:t>	</a:t>
            </a:r>
            <a:r>
              <a:rPr lang="en-US" b="0" dirty="0" smtClean="0"/>
              <a:t>– Inner Vision</a:t>
            </a:r>
          </a:p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Why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 smtClean="0"/>
              <a:t>	– Health-related Knowledge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/>
              <a:t>	</a:t>
            </a:r>
            <a:r>
              <a:rPr lang="en-US" b="0" dirty="0" smtClean="0"/>
              <a:t>– </a:t>
            </a:r>
            <a:r>
              <a:rPr lang="en-US" b="0" dirty="0"/>
              <a:t>Career </a:t>
            </a:r>
            <a:r>
              <a:rPr lang="en-US" b="0" dirty="0" smtClean="0"/>
              <a:t>Requirements</a:t>
            </a:r>
          </a:p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Who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 smtClean="0">
                <a:solidFill>
                  <a:srgbClr val="FF0000"/>
                </a:solidFill>
              </a:rPr>
              <a:t>	– Instructors + TA</a:t>
            </a:r>
            <a:endParaRPr lang="en-US" b="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ClrTx/>
            </a:pPr>
            <a:r>
              <a:rPr lang="en-US" b="0" dirty="0">
                <a:solidFill>
                  <a:srgbClr val="FF0000"/>
                </a:solidFill>
              </a:rPr>
              <a:t>	</a:t>
            </a:r>
            <a:r>
              <a:rPr lang="en-US" b="0" dirty="0" smtClean="0">
                <a:solidFill>
                  <a:srgbClr val="FF0000"/>
                </a:solidFill>
              </a:rPr>
              <a:t>– You</a:t>
            </a:r>
          </a:p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How</a:t>
            </a:r>
          </a:p>
          <a:p>
            <a:pPr>
              <a:spcBef>
                <a:spcPts val="0"/>
              </a:spcBef>
              <a:buClrTx/>
            </a:pPr>
            <a:r>
              <a:rPr lang="en-US" dirty="0" smtClean="0"/>
              <a:t>	</a:t>
            </a:r>
            <a:r>
              <a:rPr lang="en-US" b="0" dirty="0" smtClean="0"/>
              <a:t>– Foundation + Modalities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/>
              <a:t>	</a:t>
            </a:r>
            <a:r>
              <a:rPr lang="en-US" b="0" dirty="0" smtClean="0"/>
              <a:t>– </a:t>
            </a:r>
            <a:r>
              <a:rPr lang="en-US" b="0" dirty="0"/>
              <a:t>MatLab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 smtClean="0"/>
              <a:t>	– Books + Google</a:t>
            </a:r>
            <a:endParaRPr lang="en-US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1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Fellow Instructor</a:t>
            </a:r>
            <a:endParaRPr lang="en-US" sz="4000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52400" y="1066800"/>
            <a:ext cx="88392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Hisham Mohamed</a:t>
            </a:r>
          </a:p>
          <a:p>
            <a:endParaRPr lang="en-US" sz="2000" u="sng" dirty="0"/>
          </a:p>
          <a:p>
            <a:r>
              <a:rPr lang="en-US" sz="2000" dirty="0" smtClean="0"/>
              <a:t>Ph.D. in BME, </a:t>
            </a:r>
            <a:r>
              <a:rPr lang="en-US" sz="2000" b="1" dirty="0" smtClean="0"/>
              <a:t>Univ. </a:t>
            </a:r>
            <a:r>
              <a:rPr lang="en-US" sz="2000" b="1" dirty="0"/>
              <a:t>Of Minnesota</a:t>
            </a:r>
            <a:r>
              <a:rPr lang="en-US" sz="2000" dirty="0"/>
              <a:t>, Minneapolis, </a:t>
            </a:r>
            <a:r>
              <a:rPr lang="en-US" sz="2000" dirty="0" smtClean="0"/>
              <a:t>MN, 2000</a:t>
            </a:r>
            <a:endParaRPr lang="en-US" sz="2000" dirty="0"/>
          </a:p>
          <a:p>
            <a:r>
              <a:rPr lang="en-US" sz="2000" dirty="0" smtClean="0"/>
              <a:t>MS. in BME, </a:t>
            </a:r>
            <a:r>
              <a:rPr lang="en-US" sz="2000" b="1" dirty="0" smtClean="0"/>
              <a:t>Univ. </a:t>
            </a:r>
            <a:r>
              <a:rPr lang="en-US" sz="2000" b="1" dirty="0"/>
              <a:t>Of Minnesota</a:t>
            </a:r>
            <a:r>
              <a:rPr lang="en-US" sz="2000" dirty="0"/>
              <a:t>, Minneapolis, </a:t>
            </a:r>
            <a:r>
              <a:rPr lang="en-US" sz="2000" dirty="0" smtClean="0"/>
              <a:t>MN, 1997 </a:t>
            </a:r>
            <a:r>
              <a:rPr lang="en-US" sz="2000" dirty="0"/>
              <a:t>	</a:t>
            </a:r>
          </a:p>
          <a:p>
            <a:r>
              <a:rPr lang="en-US" sz="2000" dirty="0" smtClean="0"/>
              <a:t>B.Sc. in EE, </a:t>
            </a:r>
            <a:r>
              <a:rPr lang="en-US" sz="2000" b="1" dirty="0" smtClean="0"/>
              <a:t>Ain </a:t>
            </a:r>
            <a:r>
              <a:rPr lang="en-US" sz="2000" b="1" dirty="0"/>
              <a:t>Shams </a:t>
            </a:r>
            <a:r>
              <a:rPr lang="en-US" sz="2000" b="1" dirty="0" smtClean="0"/>
              <a:t>Univ.</a:t>
            </a:r>
            <a:r>
              <a:rPr lang="en-US" sz="2000" dirty="0" smtClean="0"/>
              <a:t>, </a:t>
            </a:r>
            <a:r>
              <a:rPr lang="en-US" sz="2000" dirty="0"/>
              <a:t>Cairo, </a:t>
            </a:r>
            <a:r>
              <a:rPr lang="en-US" sz="2000" dirty="0" smtClean="0"/>
              <a:t>Egypt, 1993</a:t>
            </a:r>
          </a:p>
          <a:p>
            <a:r>
              <a:rPr lang="en-US" sz="2000" dirty="0" smtClean="0"/>
              <a:t>2016-Present: Lecturer, BME, </a:t>
            </a:r>
            <a:r>
              <a:rPr lang="en-US" sz="2000" b="1" dirty="0" smtClean="0"/>
              <a:t>RPI, </a:t>
            </a:r>
            <a:r>
              <a:rPr lang="en-US" sz="2000" dirty="0"/>
              <a:t>Troy, </a:t>
            </a:r>
            <a:r>
              <a:rPr lang="en-US" sz="2000" dirty="0" smtClean="0"/>
              <a:t>NY</a:t>
            </a:r>
          </a:p>
          <a:p>
            <a:r>
              <a:rPr lang="en-US" sz="2000" dirty="0" smtClean="0"/>
              <a:t>2009- 2011: Scientist, </a:t>
            </a:r>
            <a:r>
              <a:rPr lang="en-US" sz="2000" b="1" dirty="0" smtClean="0"/>
              <a:t>IBM</a:t>
            </a:r>
            <a:r>
              <a:rPr lang="en-US" sz="2000" b="1" dirty="0"/>
              <a:t>, </a:t>
            </a:r>
            <a:r>
              <a:rPr lang="en-US" sz="2000" b="1" dirty="0" smtClean="0"/>
              <a:t>Watson Center</a:t>
            </a:r>
            <a:r>
              <a:rPr lang="en-US" sz="2000" b="1" dirty="0"/>
              <a:t>, </a:t>
            </a:r>
            <a:r>
              <a:rPr lang="en-US" sz="2000" dirty="0"/>
              <a:t>Yorktown Heights, </a:t>
            </a:r>
            <a:r>
              <a:rPr lang="en-US" sz="2000" dirty="0" smtClean="0"/>
              <a:t>NY</a:t>
            </a:r>
            <a:endParaRPr lang="en-US" sz="2000" dirty="0"/>
          </a:p>
          <a:p>
            <a:r>
              <a:rPr lang="en-US" sz="2000" dirty="0" smtClean="0"/>
              <a:t>	</a:t>
            </a:r>
            <a:r>
              <a:rPr lang="en-US" sz="2000" b="0" dirty="0" smtClean="0"/>
              <a:t>Developing next generation of mc-Si solar cells</a:t>
            </a:r>
            <a:r>
              <a:rPr lang="en-US" sz="2000" b="0" dirty="0"/>
              <a:t>	</a:t>
            </a:r>
            <a:endParaRPr lang="en-US" sz="2000" b="0" dirty="0" smtClean="0"/>
          </a:p>
          <a:p>
            <a:r>
              <a:rPr lang="en-US" sz="2000" dirty="0" smtClean="0"/>
              <a:t>2009-2016: Senior Scientist, </a:t>
            </a:r>
            <a:r>
              <a:rPr lang="en-US" sz="2000" b="1" dirty="0" smtClean="0"/>
              <a:t>Nanotechnology </a:t>
            </a:r>
            <a:r>
              <a:rPr lang="en-US" sz="2000" b="1" dirty="0"/>
              <a:t>Center, </a:t>
            </a:r>
            <a:r>
              <a:rPr lang="en-US" sz="2000" dirty="0" smtClean="0"/>
              <a:t>Yorktown Heights</a:t>
            </a:r>
          </a:p>
          <a:p>
            <a:r>
              <a:rPr lang="en-US" sz="2000" dirty="0" smtClean="0"/>
              <a:t>	</a:t>
            </a:r>
            <a:r>
              <a:rPr lang="en-US" sz="2000" b="0" dirty="0" smtClean="0"/>
              <a:t>Designing the new center’s microfabrication capabilities</a:t>
            </a:r>
          </a:p>
          <a:p>
            <a:r>
              <a:rPr lang="en-US" sz="2000" b="0" dirty="0"/>
              <a:t>	</a:t>
            </a:r>
            <a:r>
              <a:rPr lang="en-US" sz="2000" b="0" dirty="0" smtClean="0"/>
              <a:t>Teaching and establishing the microfluidic laboratory</a:t>
            </a:r>
          </a:p>
          <a:p>
            <a:r>
              <a:rPr lang="en-US" sz="2000" dirty="0" smtClean="0"/>
              <a:t>2002-2009: Postdoctoral and Scientist III, </a:t>
            </a:r>
            <a:r>
              <a:rPr lang="en-US" sz="2000" b="1" dirty="0" smtClean="0"/>
              <a:t>Wadsworth Center</a:t>
            </a:r>
          </a:p>
          <a:p>
            <a:r>
              <a:rPr lang="en-US" sz="2000" dirty="0"/>
              <a:t>	</a:t>
            </a:r>
            <a:r>
              <a:rPr lang="en-US" sz="2000" b="0" dirty="0" smtClean="0"/>
              <a:t>New York State Department of Health</a:t>
            </a:r>
            <a:endParaRPr lang="en-US" sz="2000" b="0" dirty="0"/>
          </a:p>
          <a:p>
            <a:r>
              <a:rPr lang="en-US" sz="2000" b="0" dirty="0" smtClean="0"/>
              <a:t>	Developing </a:t>
            </a:r>
            <a:r>
              <a:rPr lang="en-US" sz="2000" b="0" dirty="0"/>
              <a:t>microfluidic devices </a:t>
            </a:r>
            <a:r>
              <a:rPr lang="en-US" sz="2000" b="0" dirty="0" smtClean="0"/>
              <a:t>and biosensors</a:t>
            </a:r>
            <a:endParaRPr lang="en-US" sz="2000" b="0" dirty="0"/>
          </a:p>
          <a:p>
            <a:r>
              <a:rPr lang="en-US" sz="2000" dirty="0" smtClean="0"/>
              <a:t>Published 17 papers, 1 book chapter, and 3 patents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604" y="0"/>
            <a:ext cx="1562396" cy="220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7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152400"/>
            <a:ext cx="8822267" cy="838200"/>
          </a:xfrm>
        </p:spPr>
        <p:txBody>
          <a:bodyPr/>
          <a:lstStyle/>
          <a:p>
            <a:pPr algn="ctr"/>
            <a:r>
              <a:rPr lang="en-US" sz="4000" dirty="0" smtClean="0"/>
              <a:t>Instructor: </a:t>
            </a:r>
            <a:r>
              <a:rPr lang="en-US" sz="2800" b="0" dirty="0" smtClean="0"/>
              <a:t>http</a:t>
            </a:r>
            <a:r>
              <a:rPr lang="en-US" sz="2800" b="0" dirty="0"/>
              <a:t>://biotech.rpi.edu/centers/bic</a:t>
            </a:r>
            <a:endParaRPr lang="en-US" sz="32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5" y="990600"/>
            <a:ext cx="7416801" cy="58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2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Mystery Vision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160"/>
            <a:ext cx="9144000" cy="424235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1037828"/>
            <a:ext cx="9118600" cy="61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/>
            <a:r>
              <a:rPr lang="en-US" sz="3200" b="0" kern="0" dirty="0" smtClean="0"/>
              <a:t>IT = Industrial, Info, Imaging, Intelligent Tech</a:t>
            </a:r>
            <a:endParaRPr lang="en-US" sz="3200" b="0" kern="0" dirty="0"/>
          </a:p>
        </p:txBody>
      </p:sp>
    </p:spTree>
    <p:extLst>
      <p:ext uri="{BB962C8B-B14F-4D97-AF65-F5344CB8AC3E}">
        <p14:creationId xmlns:p14="http://schemas.microsoft.com/office/powerpoint/2010/main" val="103102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05" y="152400"/>
            <a:ext cx="8848995" cy="838200"/>
          </a:xfrm>
        </p:spPr>
        <p:txBody>
          <a:bodyPr/>
          <a:lstStyle/>
          <a:p>
            <a:pPr algn="ctr"/>
            <a:r>
              <a:rPr lang="en-US" sz="4000" dirty="0" smtClean="0"/>
              <a:t>Imaging Center: </a:t>
            </a:r>
            <a:r>
              <a:rPr lang="en-US" sz="2400" dirty="0" smtClean="0"/>
              <a:t>Biomedical Imaging </a:t>
            </a:r>
            <a:r>
              <a:rPr lang="en-US" sz="2400" dirty="0"/>
              <a:t>Center</a:t>
            </a:r>
            <a:br>
              <a:rPr lang="en-US" sz="2400" dirty="0"/>
            </a:br>
            <a:r>
              <a:rPr lang="en-US" sz="2400" dirty="0" smtClean="0"/>
              <a:t>		http</a:t>
            </a:r>
            <a:r>
              <a:rPr lang="en-US" sz="2400" dirty="0"/>
              <a:t>://biotech.rpi.edu/centers/bic</a:t>
            </a:r>
          </a:p>
        </p:txBody>
      </p:sp>
      <p:sp>
        <p:nvSpPr>
          <p:cNvPr id="5" name="Rectangle 4"/>
          <p:cNvSpPr/>
          <p:nvPr/>
        </p:nvSpPr>
        <p:spPr>
          <a:xfrm>
            <a:off x="250182" y="1512376"/>
            <a:ext cx="8158592" cy="30038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n-lt"/>
              </a:rPr>
              <a:t>Focus on </a:t>
            </a:r>
            <a:r>
              <a:rPr lang="en-US" sz="2800" b="1" dirty="0" smtClean="0"/>
              <a:t>X-ray CT, </a:t>
            </a:r>
            <a:r>
              <a:rPr lang="en-US" sz="2800" b="1" dirty="0"/>
              <a:t>Optical </a:t>
            </a:r>
            <a:r>
              <a:rPr lang="en-US" sz="2800" b="1" dirty="0" smtClean="0"/>
              <a:t>molecular</a:t>
            </a:r>
            <a:r>
              <a:rPr lang="en-US" sz="2800" b="1" dirty="0"/>
              <a:t> </a:t>
            </a:r>
            <a:r>
              <a:rPr lang="en-US" sz="2800" b="1" dirty="0" smtClean="0"/>
              <a:t>tomography, &amp; AI-based imaging</a:t>
            </a:r>
            <a:endParaRPr lang="en-US" sz="2800" b="1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n-lt"/>
              </a:rPr>
              <a:t>Target </a:t>
            </a:r>
            <a:r>
              <a:rPr lang="en-US" sz="2800" b="1" dirty="0">
                <a:latin typeface="+mn-lt"/>
              </a:rPr>
              <a:t>innovative </a:t>
            </a:r>
            <a:r>
              <a:rPr lang="en-US" sz="2800" b="1" dirty="0" smtClean="0">
                <a:latin typeface="+mn-lt"/>
              </a:rPr>
              <a:t>&amp; influential </a:t>
            </a:r>
            <a:r>
              <a:rPr lang="en-US" sz="2800" b="1" dirty="0">
                <a:latin typeface="+mn-lt"/>
              </a:rPr>
              <a:t>ideas </a:t>
            </a:r>
            <a:r>
              <a:rPr lang="en-US" sz="2800" b="1" dirty="0" smtClean="0">
                <a:latin typeface="+mn-lt"/>
              </a:rPr>
              <a:t>via </a:t>
            </a:r>
            <a:r>
              <a:rPr lang="en-US" sz="2800" b="1" dirty="0">
                <a:latin typeface="+mn-lt"/>
              </a:rPr>
              <a:t>world-class </a:t>
            </a:r>
            <a:r>
              <a:rPr lang="en-US" sz="2800" b="1" dirty="0" smtClean="0">
                <a:latin typeface="+mn-lt"/>
              </a:rPr>
              <a:t>partnerships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n-lt"/>
              </a:rPr>
              <a:t>Integrate theoretical, technical &amp; biomedical aspects for major applications</a:t>
            </a:r>
          </a:p>
        </p:txBody>
      </p:sp>
      <p:pic>
        <p:nvPicPr>
          <p:cNvPr id="7" name="Picture 6" descr="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5" y="5263209"/>
            <a:ext cx="10953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92627" y="5312369"/>
            <a:ext cx="3127342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r>
              <a:rPr lang="en-US" sz="2000" b="1" dirty="0"/>
              <a:t>Ge Wang, PhD</a:t>
            </a:r>
            <a:br>
              <a:rPr lang="en-US" sz="2000" b="1" dirty="0"/>
            </a:br>
            <a:r>
              <a:rPr lang="en-US" sz="2000" b="1" dirty="0" smtClean="0"/>
              <a:t>Chair </a:t>
            </a:r>
            <a:r>
              <a:rPr lang="en-US" sz="2000" b="1" dirty="0"/>
              <a:t>Professor</a:t>
            </a:r>
            <a:br>
              <a:rPr lang="en-US" sz="2000" b="1" dirty="0"/>
            </a:br>
            <a:r>
              <a:rPr lang="en-US" sz="2000" b="1" dirty="0" smtClean="0"/>
              <a:t>Director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>wangg6@rpi.edu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3582296" y="5312369"/>
            <a:ext cx="2450086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algn="r"/>
            <a:r>
              <a:rPr lang="en-US" sz="2000" b="1" dirty="0"/>
              <a:t>Xavier Intes, PhD</a:t>
            </a:r>
            <a:br>
              <a:rPr lang="en-US" sz="2000" b="1" dirty="0"/>
            </a:br>
            <a:r>
              <a:rPr lang="en-US" sz="2000" b="1" dirty="0" smtClean="0"/>
              <a:t>Professor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>Co-Director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>intesx@rpi.edu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5609351" y="5312369"/>
            <a:ext cx="3283343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 algn="r"/>
            <a:r>
              <a:rPr lang="en-US" sz="2000" b="1" dirty="0" smtClean="0"/>
              <a:t>Pingkun Yan, </a:t>
            </a:r>
            <a:r>
              <a:rPr lang="en-US" sz="2000" b="1" dirty="0"/>
              <a:t>PhD</a:t>
            </a:r>
            <a:br>
              <a:rPr lang="en-US" sz="2000" b="1" dirty="0"/>
            </a:br>
            <a:r>
              <a:rPr lang="en-US" sz="2000" b="1" dirty="0" smtClean="0"/>
              <a:t>Assistant Professor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>Co-Director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>p</a:t>
            </a:r>
            <a:r>
              <a:rPr lang="en-US" sz="2000" b="1" dirty="0" smtClean="0"/>
              <a:t>ingkun@gmail.com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3452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Biotech &amp; Interdisciplinary Studies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9" y="1199523"/>
            <a:ext cx="8998529" cy="53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1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144000" cy="16558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5795888" y="2419646"/>
            <a:ext cx="0" cy="149117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5809956" y="3559128"/>
            <a:ext cx="3080826" cy="67524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853354" y="3545060"/>
            <a:ext cx="942534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Content Placeholder 4"/>
          <p:cNvSpPr txBox="1">
            <a:spLocks/>
          </p:cNvSpPr>
          <p:nvPr/>
        </p:nvSpPr>
        <p:spPr bwMode="auto">
          <a:xfrm>
            <a:off x="5472324" y="3120701"/>
            <a:ext cx="1380978" cy="143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4800" kern="0" dirty="0" smtClean="0">
                <a:solidFill>
                  <a:srgbClr val="FFFF00"/>
                </a:solidFill>
              </a:rPr>
              <a:t>O</a:t>
            </a:r>
            <a:endParaRPr lang="en-US" sz="4800" kern="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9" y="55626"/>
            <a:ext cx="1682262" cy="1600200"/>
          </a:xfrm>
          <a:prstGeom prst="rect">
            <a:avLst/>
          </a:prstGeom>
        </p:spPr>
      </p:pic>
      <p:pic>
        <p:nvPicPr>
          <p:cNvPr id="11" name="Picture 2" descr="lgplogo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" y="55626"/>
            <a:ext cx="6707205" cy="127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61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Fellow Instructor</a:t>
            </a:r>
            <a:endParaRPr lang="en-US" sz="4000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52400" y="1066800"/>
            <a:ext cx="88392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Hisham Mohamed</a:t>
            </a:r>
          </a:p>
          <a:p>
            <a:endParaRPr lang="en-US" sz="2000" u="sng" dirty="0"/>
          </a:p>
          <a:p>
            <a:r>
              <a:rPr lang="en-US" sz="2000" dirty="0" smtClean="0"/>
              <a:t>Ph.D. in BME, </a:t>
            </a:r>
            <a:r>
              <a:rPr lang="en-US" sz="2000" b="1" dirty="0" smtClean="0"/>
              <a:t>Univ. </a:t>
            </a:r>
            <a:r>
              <a:rPr lang="en-US" sz="2000" b="1" dirty="0"/>
              <a:t>Of Minnesota</a:t>
            </a:r>
            <a:r>
              <a:rPr lang="en-US" sz="2000" dirty="0"/>
              <a:t>, Minneapolis, </a:t>
            </a:r>
            <a:r>
              <a:rPr lang="en-US" sz="2000" dirty="0" smtClean="0"/>
              <a:t>MN, 2000</a:t>
            </a:r>
            <a:endParaRPr lang="en-US" sz="2000" dirty="0"/>
          </a:p>
          <a:p>
            <a:r>
              <a:rPr lang="en-US" sz="2000" dirty="0" smtClean="0"/>
              <a:t>MS. in BME, </a:t>
            </a:r>
            <a:r>
              <a:rPr lang="en-US" sz="2000" b="1" dirty="0" smtClean="0"/>
              <a:t>Univ. </a:t>
            </a:r>
            <a:r>
              <a:rPr lang="en-US" sz="2000" b="1" dirty="0"/>
              <a:t>Of Minnesota</a:t>
            </a:r>
            <a:r>
              <a:rPr lang="en-US" sz="2000" dirty="0"/>
              <a:t>, Minneapolis, </a:t>
            </a:r>
            <a:r>
              <a:rPr lang="en-US" sz="2000" dirty="0" smtClean="0"/>
              <a:t>MN, 1997 </a:t>
            </a:r>
            <a:r>
              <a:rPr lang="en-US" sz="2000" dirty="0"/>
              <a:t>	</a:t>
            </a:r>
          </a:p>
          <a:p>
            <a:r>
              <a:rPr lang="en-US" sz="2000" dirty="0" smtClean="0"/>
              <a:t>B.Sc. in EE, </a:t>
            </a:r>
            <a:r>
              <a:rPr lang="en-US" sz="2000" b="1" dirty="0" smtClean="0"/>
              <a:t>Ain </a:t>
            </a:r>
            <a:r>
              <a:rPr lang="en-US" sz="2000" b="1" dirty="0"/>
              <a:t>Shams </a:t>
            </a:r>
            <a:r>
              <a:rPr lang="en-US" sz="2000" b="1" dirty="0" smtClean="0"/>
              <a:t>Univ.</a:t>
            </a:r>
            <a:r>
              <a:rPr lang="en-US" sz="2000" dirty="0" smtClean="0"/>
              <a:t>, </a:t>
            </a:r>
            <a:r>
              <a:rPr lang="en-US" sz="2000" dirty="0"/>
              <a:t>Cairo, </a:t>
            </a:r>
            <a:r>
              <a:rPr lang="en-US" sz="2000" dirty="0" smtClean="0"/>
              <a:t>Egypt, 1993</a:t>
            </a:r>
          </a:p>
          <a:p>
            <a:r>
              <a:rPr lang="en-US" sz="2000" dirty="0" smtClean="0"/>
              <a:t>2016-Present: Lecturer, BME, </a:t>
            </a:r>
            <a:r>
              <a:rPr lang="en-US" sz="2000" b="1" dirty="0" smtClean="0"/>
              <a:t>RPI, </a:t>
            </a:r>
            <a:r>
              <a:rPr lang="en-US" sz="2000" dirty="0"/>
              <a:t>Troy, </a:t>
            </a:r>
            <a:r>
              <a:rPr lang="en-US" sz="2000" dirty="0" smtClean="0"/>
              <a:t>NY</a:t>
            </a:r>
          </a:p>
          <a:p>
            <a:r>
              <a:rPr lang="en-US" sz="2000" dirty="0" smtClean="0"/>
              <a:t>2009- 2011: Scientist, </a:t>
            </a:r>
            <a:r>
              <a:rPr lang="en-US" sz="2000" b="1" dirty="0" smtClean="0"/>
              <a:t>IBM</a:t>
            </a:r>
            <a:r>
              <a:rPr lang="en-US" sz="2000" b="1" dirty="0"/>
              <a:t>, </a:t>
            </a:r>
            <a:r>
              <a:rPr lang="en-US" sz="2000" b="1" dirty="0" smtClean="0"/>
              <a:t>Watson Center</a:t>
            </a:r>
            <a:r>
              <a:rPr lang="en-US" sz="2000" b="1" dirty="0"/>
              <a:t>, </a:t>
            </a:r>
            <a:r>
              <a:rPr lang="en-US" sz="2000" dirty="0"/>
              <a:t>Yorktown Heights, </a:t>
            </a:r>
            <a:r>
              <a:rPr lang="en-US" sz="2000" dirty="0" smtClean="0"/>
              <a:t>NY</a:t>
            </a:r>
            <a:endParaRPr lang="en-US" sz="2000" dirty="0"/>
          </a:p>
          <a:p>
            <a:r>
              <a:rPr lang="en-US" sz="2000" dirty="0" smtClean="0"/>
              <a:t>	</a:t>
            </a:r>
            <a:r>
              <a:rPr lang="en-US" sz="2000" b="0" dirty="0" smtClean="0"/>
              <a:t>Developing next generation of mc-Si solar cells</a:t>
            </a:r>
            <a:r>
              <a:rPr lang="en-US" sz="2000" b="0" dirty="0"/>
              <a:t>	</a:t>
            </a:r>
            <a:endParaRPr lang="en-US" sz="2000" b="0" dirty="0" smtClean="0"/>
          </a:p>
          <a:p>
            <a:r>
              <a:rPr lang="en-US" sz="2000" dirty="0" smtClean="0"/>
              <a:t>2009-2016: Senior Scientist, </a:t>
            </a:r>
            <a:r>
              <a:rPr lang="en-US" sz="2000" b="1" dirty="0" smtClean="0"/>
              <a:t>Nanotechnology </a:t>
            </a:r>
            <a:r>
              <a:rPr lang="en-US" sz="2000" b="1" dirty="0"/>
              <a:t>Center, </a:t>
            </a:r>
            <a:r>
              <a:rPr lang="en-US" sz="2000" dirty="0" smtClean="0"/>
              <a:t>Yorktown Heights</a:t>
            </a:r>
          </a:p>
          <a:p>
            <a:r>
              <a:rPr lang="en-US" sz="2000" dirty="0" smtClean="0"/>
              <a:t>	</a:t>
            </a:r>
            <a:r>
              <a:rPr lang="en-US" sz="2000" b="0" dirty="0" smtClean="0"/>
              <a:t>Designing the new center’s microfabrication capabilities</a:t>
            </a:r>
          </a:p>
          <a:p>
            <a:r>
              <a:rPr lang="en-US" sz="2000" b="0" dirty="0"/>
              <a:t>	</a:t>
            </a:r>
            <a:r>
              <a:rPr lang="en-US" sz="2000" b="0" dirty="0" smtClean="0"/>
              <a:t>Teaching and establishing the microfluidic laboratory</a:t>
            </a:r>
          </a:p>
          <a:p>
            <a:r>
              <a:rPr lang="en-US" sz="2000" dirty="0" smtClean="0"/>
              <a:t>2002-2009: Postdoctoral and Scientist III, </a:t>
            </a:r>
            <a:r>
              <a:rPr lang="en-US" sz="2000" b="1" dirty="0" smtClean="0"/>
              <a:t>Wadsworth Center</a:t>
            </a:r>
          </a:p>
          <a:p>
            <a:r>
              <a:rPr lang="en-US" sz="2000" dirty="0"/>
              <a:t>	</a:t>
            </a:r>
            <a:r>
              <a:rPr lang="en-US" sz="2000" b="0" dirty="0" smtClean="0"/>
              <a:t>New York State Department of Health</a:t>
            </a:r>
            <a:endParaRPr lang="en-US" sz="2000" b="0" dirty="0"/>
          </a:p>
          <a:p>
            <a:r>
              <a:rPr lang="en-US" sz="2000" b="0" dirty="0" smtClean="0"/>
              <a:t>	Developing </a:t>
            </a:r>
            <a:r>
              <a:rPr lang="en-US" sz="2000" b="0" dirty="0"/>
              <a:t>microfluidic devices </a:t>
            </a:r>
            <a:r>
              <a:rPr lang="en-US" sz="2000" b="0" dirty="0" smtClean="0"/>
              <a:t>and biosensors</a:t>
            </a:r>
            <a:endParaRPr lang="en-US" sz="2000" b="0" dirty="0"/>
          </a:p>
          <a:p>
            <a:r>
              <a:rPr lang="en-US" sz="2000" dirty="0" smtClean="0"/>
              <a:t>Published 17 papers, 1 book chapter, and 3 patents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604" y="0"/>
            <a:ext cx="1562396" cy="220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3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Your TA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799"/>
            <a:ext cx="8839200" cy="5244353"/>
          </a:xfrm>
        </p:spPr>
        <p:txBody>
          <a:bodyPr/>
          <a:lstStyle/>
          <a:p>
            <a:r>
              <a:rPr lang="en-US" dirty="0" smtClean="0"/>
              <a:t>Name: </a:t>
            </a:r>
            <a:r>
              <a:rPr lang="en-US" dirty="0" smtClean="0">
                <a:solidFill>
                  <a:srgbClr val="FF0000"/>
                </a:solidFill>
              </a:rPr>
              <a:t>Kathleen Chen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RIN: </a:t>
            </a:r>
            <a:r>
              <a:rPr lang="en-US" dirty="0" smtClean="0">
                <a:solidFill>
                  <a:srgbClr val="FF0000"/>
                </a:solidFill>
              </a:rPr>
              <a:t>660857000</a:t>
            </a:r>
          </a:p>
          <a:p>
            <a:r>
              <a:rPr lang="en-US" dirty="0" smtClean="0"/>
              <a:t>Department: </a:t>
            </a:r>
            <a:r>
              <a:rPr lang="en-US" dirty="0" smtClean="0">
                <a:solidFill>
                  <a:srgbClr val="FF0000"/>
                </a:solidFill>
              </a:rPr>
              <a:t>BMED</a:t>
            </a:r>
          </a:p>
          <a:p>
            <a:r>
              <a:rPr lang="en-US" dirty="0" smtClean="0"/>
              <a:t>Interest: </a:t>
            </a:r>
            <a:r>
              <a:rPr lang="en-US" dirty="0" smtClean="0">
                <a:solidFill>
                  <a:srgbClr val="FF0000"/>
                </a:solidFill>
              </a:rPr>
              <a:t>Preclinical optical 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      imaging</a:t>
            </a:r>
            <a:endParaRPr lang="en-US" dirty="0" smtClean="0"/>
          </a:p>
          <a:p>
            <a:r>
              <a:rPr lang="en-US" dirty="0" smtClean="0"/>
              <a:t>Courses Learnt: </a:t>
            </a:r>
            <a:r>
              <a:rPr lang="en-US" dirty="0" err="1" smtClean="0">
                <a:solidFill>
                  <a:srgbClr val="FF0000"/>
                </a:solidFill>
              </a:rPr>
              <a:t>Biophotonics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Biomedical Image Analysis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Others: </a:t>
            </a:r>
            <a:r>
              <a:rPr lang="en-US" dirty="0" smtClean="0">
                <a:solidFill>
                  <a:srgbClr val="FF0000"/>
                </a:solidFill>
              </a:rPr>
              <a:t>Reading, traveling, movies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Kathleen\Google Drive\RPI\2013101395113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349" y="1166587"/>
            <a:ext cx="295947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7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Your 1 Slide (Free Form </a:t>
            </a:r>
            <a:r>
              <a:rPr lang="en-US" sz="4000" u="sng" dirty="0" smtClean="0"/>
              <a:t>with Photo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799"/>
            <a:ext cx="8839200" cy="5244353"/>
          </a:xfrm>
        </p:spPr>
        <p:txBody>
          <a:bodyPr/>
          <a:lstStyle/>
          <a:p>
            <a:r>
              <a:rPr lang="en-US" dirty="0" smtClean="0"/>
              <a:t>Name: </a:t>
            </a:r>
            <a:r>
              <a:rPr lang="en-US" dirty="0" smtClean="0">
                <a:solidFill>
                  <a:srgbClr val="FF0000"/>
                </a:solidFill>
              </a:rPr>
              <a:t>ET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RIN: </a:t>
            </a:r>
            <a:r>
              <a:rPr lang="en-US" dirty="0" smtClean="0">
                <a:solidFill>
                  <a:srgbClr val="FF0000"/>
                </a:solidFill>
              </a:rPr>
              <a:t>I01234567J</a:t>
            </a:r>
          </a:p>
          <a:p>
            <a:r>
              <a:rPr lang="en-US" dirty="0" smtClean="0"/>
              <a:t>Department: </a:t>
            </a:r>
            <a:r>
              <a:rPr lang="en-US" dirty="0" smtClean="0">
                <a:solidFill>
                  <a:srgbClr val="FF0000"/>
                </a:solidFill>
              </a:rPr>
              <a:t>Future</a:t>
            </a:r>
          </a:p>
          <a:p>
            <a:r>
              <a:rPr lang="en-US" dirty="0" smtClean="0"/>
              <a:t>Interest: </a:t>
            </a:r>
            <a:r>
              <a:rPr lang="en-US" dirty="0" smtClean="0">
                <a:solidFill>
                  <a:srgbClr val="FF0000"/>
                </a:solidFill>
              </a:rPr>
              <a:t>Earth Civilization</a:t>
            </a:r>
          </a:p>
          <a:p>
            <a:endParaRPr lang="en-US" dirty="0" smtClean="0"/>
          </a:p>
          <a:p>
            <a:r>
              <a:rPr lang="en-US" dirty="0" smtClean="0"/>
              <a:t>Courses Learnt: </a:t>
            </a:r>
            <a:r>
              <a:rPr lang="en-US" dirty="0" smtClean="0">
                <a:solidFill>
                  <a:srgbClr val="FF0000"/>
                </a:solidFill>
              </a:rPr>
              <a:t>Relativity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GPA: </a:t>
            </a:r>
            <a:r>
              <a:rPr lang="en-US" dirty="0" smtClean="0">
                <a:solidFill>
                  <a:srgbClr val="FF0000"/>
                </a:solidFill>
              </a:rPr>
              <a:t>4.0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Others: </a:t>
            </a:r>
            <a:r>
              <a:rPr lang="en-US" dirty="0" smtClean="0">
                <a:solidFill>
                  <a:srgbClr val="FF0000"/>
                </a:solidFill>
              </a:rPr>
              <a:t>Music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592" y="1066799"/>
            <a:ext cx="3344118" cy="302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Lecture 1: Introduction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113" y="1163854"/>
            <a:ext cx="5652701" cy="5268479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What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/>
              <a:t>	</a:t>
            </a:r>
            <a:r>
              <a:rPr lang="en-US" b="0" dirty="0" smtClean="0"/>
              <a:t>– Inner Vision</a:t>
            </a:r>
          </a:p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Why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 smtClean="0"/>
              <a:t>	– Health-related Knowledge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/>
              <a:t>	</a:t>
            </a:r>
            <a:r>
              <a:rPr lang="en-US" b="0" dirty="0" smtClean="0"/>
              <a:t>– </a:t>
            </a:r>
            <a:r>
              <a:rPr lang="en-US" b="0" dirty="0"/>
              <a:t>Career </a:t>
            </a:r>
            <a:r>
              <a:rPr lang="en-US" b="0" dirty="0" smtClean="0"/>
              <a:t>Requirements</a:t>
            </a:r>
          </a:p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Who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 smtClean="0"/>
              <a:t>	– Instructors + TA</a:t>
            </a:r>
            <a:endParaRPr lang="en-US" b="0" dirty="0"/>
          </a:p>
          <a:p>
            <a:pPr>
              <a:spcBef>
                <a:spcPts val="0"/>
              </a:spcBef>
              <a:buClrTx/>
            </a:pPr>
            <a:r>
              <a:rPr lang="en-US" b="0" dirty="0"/>
              <a:t>	</a:t>
            </a:r>
            <a:r>
              <a:rPr lang="en-US" b="0" dirty="0" smtClean="0"/>
              <a:t>– You</a:t>
            </a:r>
          </a:p>
          <a:p>
            <a:pPr marL="457200" indent="-4572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How</a:t>
            </a:r>
          </a:p>
          <a:p>
            <a:pPr>
              <a:spcBef>
                <a:spcPts val="0"/>
              </a:spcBef>
              <a:buClrTx/>
            </a:pP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b="0" dirty="0" smtClean="0">
                <a:solidFill>
                  <a:srgbClr val="FF0000"/>
                </a:solidFill>
              </a:rPr>
              <a:t>– Foundation + Modalities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>
                <a:solidFill>
                  <a:srgbClr val="FF0000"/>
                </a:solidFill>
              </a:rPr>
              <a:t>	</a:t>
            </a:r>
            <a:r>
              <a:rPr lang="en-US" b="0" dirty="0" smtClean="0">
                <a:solidFill>
                  <a:srgbClr val="FF0000"/>
                </a:solidFill>
              </a:rPr>
              <a:t>– </a:t>
            </a:r>
            <a:r>
              <a:rPr lang="en-US" b="0" dirty="0">
                <a:solidFill>
                  <a:srgbClr val="FF0000"/>
                </a:solidFill>
              </a:rPr>
              <a:t>MatLab</a:t>
            </a:r>
          </a:p>
          <a:p>
            <a:pPr>
              <a:spcBef>
                <a:spcPts val="0"/>
              </a:spcBef>
              <a:buClrTx/>
            </a:pPr>
            <a:r>
              <a:rPr lang="en-US" b="0" dirty="0" smtClean="0">
                <a:solidFill>
                  <a:srgbClr val="FF0000"/>
                </a:solidFill>
              </a:rPr>
              <a:t>	– Books + Google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02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488861"/>
              </p:ext>
            </p:extLst>
          </p:nvPr>
        </p:nvGraphicFramePr>
        <p:xfrm>
          <a:off x="764089" y="810653"/>
          <a:ext cx="7615822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2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1/16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b="1" strike="noStrike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ntro</a:t>
                      </a:r>
                      <a:r>
                        <a:rPr lang="en-US" sz="1600" b="1" strike="noStrike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b="1" strike="noStrike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600" b="1" strike="noStrike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1/19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I (Basics)</a:t>
                      </a:r>
                      <a:endParaRPr lang="en-US" sz="1600" b="1" strike="noStrike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Convolution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Fourier Series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ouri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spc="-3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7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600" b="1" spc="4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 Processing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Discrete FT &amp; FFT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2/13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</a:t>
                      </a:r>
                      <a:r>
                        <a:rPr lang="en-US" sz="1600" b="1" spc="-5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 (Homework)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2/20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600" b="1" baseline="0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Class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&amp; Performance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3/02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&amp; Radiography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Reconstruction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3/09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Scanner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3/20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III (CT)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Physics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 &amp; SPECT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II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III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 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</a:t>
                      </a:r>
                      <a:r>
                        <a:rPr lang="en-US" sz="1600" b="1" spc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ical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Imaging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56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4/24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Opt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ical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Imaging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</a:p>
                  </a:txBody>
                  <a:tcPr marL="0" marR="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xam</a:t>
                      </a:r>
                      <a:r>
                        <a:rPr lang="en-US" sz="1600" b="1" spc="-1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36790"/>
            <a:ext cx="8839200" cy="838200"/>
          </a:xfrm>
        </p:spPr>
        <p:txBody>
          <a:bodyPr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BB Schedule for S18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403" y="5928390"/>
            <a:ext cx="8227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Hour: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Tue &amp; Fri 3-4 @ CBIS 3209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wangg6@rpi.edu</a:t>
            </a: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Kathleen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 4-5 &amp; Thurs 4-5 @ JEC 7045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chens18@rpi.edu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4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http://img2.imagesbn.com/images/18750000/18753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321" y="117008"/>
            <a:ext cx="4147794" cy="663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55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9" y="1524911"/>
            <a:ext cx="4007224" cy="3768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119" y="776519"/>
            <a:ext cx="597049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  <a:hlinkClick r:id="rId3"/>
              </a:rPr>
              <a:t>https</a:t>
            </a:r>
            <a:r>
              <a:rPr lang="en-US" dirty="0">
                <a:solidFill>
                  <a:srgbClr val="FF0000"/>
                </a:solidFill>
                <a:latin typeface="+mn-lt"/>
                <a:hlinkClick r:id="rId3"/>
              </a:rPr>
              <a:t>://</a:t>
            </a:r>
            <a:r>
              <a:rPr lang="en-US" dirty="0" smtClean="0">
                <a:solidFill>
                  <a:srgbClr val="FF0000"/>
                </a:solidFill>
                <a:latin typeface="+mn-lt"/>
                <a:hlinkClick r:id="rId3"/>
              </a:rPr>
              <a:t>see.stanford.edu/Course/EE261</a:t>
            </a:r>
            <a:endParaRPr lang="en-US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4119" y="5579989"/>
            <a:ext cx="8767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  <a:hlinkClick r:id="rId4"/>
              </a:rPr>
              <a:t>https://</a:t>
            </a:r>
            <a:r>
              <a:rPr lang="en-US" dirty="0" smtClean="0">
                <a:latin typeface="+mn-lt"/>
                <a:hlinkClick r:id="rId4"/>
              </a:rPr>
              <a:t>see.stanford.edu/materials/lsoftaee261/book-fall-07.pdf</a:t>
            </a:r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181" y="1524911"/>
            <a:ext cx="3318483" cy="37762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7658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990600"/>
          </a:xfrm>
        </p:spPr>
        <p:txBody>
          <a:bodyPr/>
          <a:lstStyle/>
          <a:p>
            <a:pPr algn="ctr"/>
            <a:r>
              <a:rPr lang="en-US" sz="4000" dirty="0" smtClean="0"/>
              <a:t>Super Vision</a:t>
            </a:r>
            <a:endParaRPr lang="en-US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Digital Properties from Spring’17</a:t>
            </a:r>
            <a:endParaRPr lang="en-US" sz="4000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023773" y="1571515"/>
            <a:ext cx="3290043" cy="1435552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Class Videos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Professionally Recorded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844526" y="1571514"/>
            <a:ext cx="3781193" cy="154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rgbClr val="009900"/>
                </a:solidFill>
              </a:rPr>
              <a:t>PPTs</a:t>
            </a:r>
          </a:p>
          <a:p>
            <a:pPr marL="342900" indent="-342900" eaLnBrk="1" hangingPunct="1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9900"/>
                </a:solidFill>
              </a:rPr>
              <a:t>Available for Review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023773" y="3802236"/>
            <a:ext cx="3290043" cy="154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rgbClr val="0000FF"/>
                </a:solidFill>
              </a:rPr>
              <a:t>Textbook</a:t>
            </a:r>
          </a:p>
          <a:p>
            <a:pPr marL="342900" indent="-342900"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FF"/>
                </a:solidFill>
              </a:rPr>
              <a:t>Available in PDF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844527" y="3802236"/>
            <a:ext cx="3892163" cy="231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rgbClr val="7030A0"/>
                </a:solidFill>
              </a:rPr>
              <a:t>Schedule</a:t>
            </a:r>
          </a:p>
          <a:p>
            <a:pPr marL="342900" indent="-342900" eaLnBrk="1" hangingPunct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7030A0"/>
                </a:solidFill>
              </a:rPr>
              <a:t>Same or Very similar</a:t>
            </a:r>
          </a:p>
        </p:txBody>
      </p:sp>
    </p:spTree>
    <p:extLst>
      <p:ext uri="{BB962C8B-B14F-4D97-AF65-F5344CB8AC3E}">
        <p14:creationId xmlns:p14="http://schemas.microsoft.com/office/powerpoint/2010/main" val="224214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MI-Website by Joshua, Kathleen, &amp; 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1087419"/>
            <a:ext cx="785812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49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Need for a New Textbook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773" y="1571515"/>
            <a:ext cx="3217081" cy="1435552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Whole Books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Too </a:t>
            </a:r>
            <a:r>
              <a:rPr lang="en-US" dirty="0" smtClean="0">
                <a:solidFill>
                  <a:srgbClr val="FF0000"/>
                </a:solidFill>
              </a:rPr>
              <a:t>Much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Too Hard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44526" y="1571514"/>
            <a:ext cx="4299473" cy="154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rgbClr val="009900"/>
                </a:solidFill>
              </a:rPr>
              <a:t>Appendices</a:t>
            </a:r>
          </a:p>
          <a:p>
            <a:pPr marL="342900" indent="-342900" eaLnBrk="1" hangingPunct="1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9900"/>
                </a:solidFill>
              </a:rPr>
              <a:t>Too Little</a:t>
            </a:r>
          </a:p>
          <a:p>
            <a:pPr marL="342900" indent="-342900" eaLnBrk="1" hangingPunct="1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9900"/>
                </a:solidFill>
              </a:rPr>
              <a:t>Too Abstract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023773" y="3802236"/>
            <a:ext cx="3217081" cy="154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rgbClr val="0000FF"/>
                </a:solidFill>
              </a:rPr>
              <a:t>Chapters</a:t>
            </a:r>
          </a:p>
          <a:p>
            <a:pPr marL="342900" indent="-342900"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FF"/>
                </a:solidFill>
              </a:rPr>
              <a:t>Not Complete</a:t>
            </a:r>
          </a:p>
          <a:p>
            <a:pPr marL="342900" indent="-342900" eaLnBrk="1" hangingPunct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FF"/>
                </a:solidFill>
              </a:rPr>
              <a:t>Not Specific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844526" y="3802236"/>
            <a:ext cx="4299473" cy="231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3200" kern="0" dirty="0" smtClean="0">
                <a:solidFill>
                  <a:srgbClr val="7030A0"/>
                </a:solidFill>
              </a:rPr>
              <a:t>My Book</a:t>
            </a:r>
          </a:p>
          <a:p>
            <a:pPr marL="342900" indent="-342900" eaLnBrk="1" hangingPunct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7030A0"/>
                </a:solidFill>
              </a:rPr>
              <a:t>For BME Students</a:t>
            </a:r>
            <a:endParaRPr lang="en-US" kern="0" dirty="0">
              <a:solidFill>
                <a:srgbClr val="7030A0"/>
              </a:solidFill>
            </a:endParaRPr>
          </a:p>
          <a:p>
            <a:pPr marL="342900" indent="-342900" eaLnBrk="1" hangingPunct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7030A0"/>
                </a:solidFill>
              </a:rPr>
              <a:t>At Depth &amp; Balance</a:t>
            </a:r>
          </a:p>
          <a:p>
            <a:pPr marL="342900" indent="-342900" eaLnBrk="1" hangingPunct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7030A0"/>
                </a:solidFill>
              </a:rPr>
              <a:t>Of the Art</a:t>
            </a:r>
          </a:p>
          <a:p>
            <a:pPr marL="342900" indent="-342900" eaLnBrk="1" hangingPunct="1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7030A0"/>
                </a:solidFill>
              </a:rPr>
              <a:t>To Key Ideas</a:t>
            </a:r>
          </a:p>
        </p:txBody>
      </p:sp>
    </p:spTree>
    <p:extLst>
      <p:ext uri="{BB962C8B-B14F-4D97-AF65-F5344CB8AC3E}">
        <p14:creationId xmlns:p14="http://schemas.microsoft.com/office/powerpoint/2010/main" val="248215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50" y="1211147"/>
            <a:ext cx="8617099" cy="443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024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2" y="1178617"/>
            <a:ext cx="8664414" cy="450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 bwMode="auto">
          <a:xfrm>
            <a:off x="5760554" y="3010912"/>
            <a:ext cx="2231819" cy="223181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err="1" smtClean="0">
              <a:latin typeface="+mn-lt"/>
            </a:endParaRPr>
          </a:p>
        </p:txBody>
      </p:sp>
      <p:pic>
        <p:nvPicPr>
          <p:cNvPr id="37" name="Picture 60" descr="C:\AAA\imag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370" y="2986631"/>
            <a:ext cx="2286000" cy="2286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raight Arrow Connector 105"/>
          <p:cNvSpPr>
            <a:spLocks noChangeShapeType="1"/>
          </p:cNvSpPr>
          <p:nvPr/>
        </p:nvSpPr>
        <p:spPr bwMode="auto">
          <a:xfrm flipV="1">
            <a:off x="1571476" y="4124325"/>
            <a:ext cx="3258814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+mn-lt"/>
            </a:endParaRPr>
          </a:p>
        </p:txBody>
      </p:sp>
      <p:sp>
        <p:nvSpPr>
          <p:cNvPr id="7" name="Straight Arrow Connector 105"/>
          <p:cNvSpPr>
            <a:spLocks noChangeShapeType="1"/>
          </p:cNvSpPr>
          <p:nvPr/>
        </p:nvSpPr>
        <p:spPr bwMode="auto">
          <a:xfrm flipV="1">
            <a:off x="5248126" y="4124325"/>
            <a:ext cx="3258814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+mn-lt"/>
            </a:endParaRPr>
          </a:p>
        </p:txBody>
      </p:sp>
      <p:sp>
        <p:nvSpPr>
          <p:cNvPr id="8" name="Straight Arrow Connector 105"/>
          <p:cNvSpPr>
            <a:spLocks noChangeShapeType="1"/>
          </p:cNvSpPr>
          <p:nvPr/>
        </p:nvSpPr>
        <p:spPr bwMode="auto">
          <a:xfrm rot="16200000" flipV="1">
            <a:off x="1766662" y="3929141"/>
            <a:ext cx="2868443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+mn-lt"/>
            </a:endParaRPr>
          </a:p>
        </p:txBody>
      </p:sp>
      <p:sp>
        <p:nvSpPr>
          <p:cNvPr id="9" name="Straight Arrow Connector 105"/>
          <p:cNvSpPr>
            <a:spLocks noChangeShapeType="1"/>
          </p:cNvSpPr>
          <p:nvPr/>
        </p:nvSpPr>
        <p:spPr bwMode="auto">
          <a:xfrm rot="16200000" flipV="1">
            <a:off x="5142125" y="3671966"/>
            <a:ext cx="3470816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+mn-lt"/>
            </a:endParaRPr>
          </a:p>
        </p:txBody>
      </p:sp>
      <p:graphicFrame>
        <p:nvGraphicFramePr>
          <p:cNvPr id="21" name="对象 28"/>
          <p:cNvGraphicFramePr>
            <a:graphicFrameLocks noChangeAspect="1"/>
          </p:cNvGraphicFramePr>
          <p:nvPr>
            <p:extLst/>
          </p:nvPr>
        </p:nvGraphicFramePr>
        <p:xfrm>
          <a:off x="4651375" y="4194176"/>
          <a:ext cx="2381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8" name="Equation" r:id="rId4" imgW="177480" imgH="190440" progId="Equation.DSMT4">
                  <p:embed/>
                </p:oleObj>
              </mc:Choice>
              <mc:Fallback>
                <p:oleObj name="Equation" r:id="rId4" imgW="177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51375" y="4194176"/>
                        <a:ext cx="238125" cy="25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8"/>
          <p:cNvGraphicFramePr>
            <a:graphicFrameLocks noChangeAspect="1"/>
          </p:cNvGraphicFramePr>
          <p:nvPr>
            <p:extLst/>
          </p:nvPr>
        </p:nvGraphicFramePr>
        <p:xfrm>
          <a:off x="3267075" y="2403476"/>
          <a:ext cx="252413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9" name="Equation" r:id="rId6" imgW="190440" imgH="241200" progId="Equation.DSMT4">
                  <p:embed/>
                </p:oleObj>
              </mc:Choice>
              <mc:Fallback>
                <p:oleObj name="Equation" r:id="rId6" imgW="190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67075" y="2403476"/>
                        <a:ext cx="252413" cy="325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8"/>
          <p:cNvGraphicFramePr>
            <a:graphicFrameLocks noChangeAspect="1"/>
          </p:cNvGraphicFramePr>
          <p:nvPr>
            <p:extLst/>
          </p:nvPr>
        </p:nvGraphicFramePr>
        <p:xfrm>
          <a:off x="8321201" y="4190968"/>
          <a:ext cx="2381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0" name="Equation" r:id="rId8" imgW="177480" imgH="190440" progId="Equation.DSMT4">
                  <p:embed/>
                </p:oleObj>
              </mc:Choice>
              <mc:Fallback>
                <p:oleObj name="Equation" r:id="rId8" imgW="177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21201" y="4190968"/>
                        <a:ext cx="238125" cy="25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8"/>
          <p:cNvGraphicFramePr>
            <a:graphicFrameLocks noChangeAspect="1"/>
          </p:cNvGraphicFramePr>
          <p:nvPr>
            <p:extLst/>
          </p:nvPr>
        </p:nvGraphicFramePr>
        <p:xfrm>
          <a:off x="6962775" y="1843089"/>
          <a:ext cx="201613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1" name="Equation" r:id="rId10" imgW="152280" imgH="190440" progId="Equation.DSMT4">
                  <p:embed/>
                </p:oleObj>
              </mc:Choice>
              <mc:Fallback>
                <p:oleObj name="Equation" r:id="rId10" imgW="1522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62775" y="1843089"/>
                        <a:ext cx="201613" cy="25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8"/>
          <p:cNvGraphicFramePr>
            <a:graphicFrameLocks noChangeAspect="1"/>
          </p:cNvGraphicFramePr>
          <p:nvPr>
            <p:extLst/>
          </p:nvPr>
        </p:nvGraphicFramePr>
        <p:xfrm>
          <a:off x="4848367" y="2534607"/>
          <a:ext cx="152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2" name="Equation" r:id="rId12" imgW="114120" imgH="215640" progId="Equation.DSMT4">
                  <p:embed/>
                </p:oleObj>
              </mc:Choice>
              <mc:Fallback>
                <p:oleObj name="Equation" r:id="rId12" imgW="1141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48367" y="2534607"/>
                        <a:ext cx="1524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Straight Arrow Connector 105"/>
          <p:cNvSpPr>
            <a:spLocks noChangeShapeType="1"/>
          </p:cNvSpPr>
          <p:nvPr/>
        </p:nvSpPr>
        <p:spPr bwMode="auto">
          <a:xfrm rot="18900000">
            <a:off x="1328760" y="4031615"/>
            <a:ext cx="3931920" cy="23015"/>
          </a:xfrm>
          <a:prstGeom prst="straightConnector1">
            <a:avLst/>
          </a:prstGeom>
          <a:noFill/>
          <a:ln w="25400">
            <a:solidFill>
              <a:srgbClr val="FFC000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+mn-lt"/>
            </a:endParaRPr>
          </a:p>
        </p:txBody>
      </p:sp>
      <p:sp>
        <p:nvSpPr>
          <p:cNvPr id="28" name="Arc 27"/>
          <p:cNvSpPr/>
          <p:nvPr/>
        </p:nvSpPr>
        <p:spPr bwMode="auto">
          <a:xfrm>
            <a:off x="3183577" y="3333751"/>
            <a:ext cx="1260102" cy="1600476"/>
          </a:xfrm>
          <a:prstGeom prst="arc">
            <a:avLst>
              <a:gd name="adj1" fmla="val 16909222"/>
              <a:gd name="adj2" fmla="val 21533365"/>
            </a:avLst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pitchFamily="116" charset="-128"/>
            </a:endParaRPr>
          </a:p>
        </p:txBody>
      </p:sp>
      <p:graphicFrame>
        <p:nvGraphicFramePr>
          <p:cNvPr id="29" name="对象 28"/>
          <p:cNvGraphicFramePr>
            <a:graphicFrameLocks noChangeAspect="1"/>
          </p:cNvGraphicFramePr>
          <p:nvPr>
            <p:extLst/>
          </p:nvPr>
        </p:nvGraphicFramePr>
        <p:xfrm>
          <a:off x="4429530" y="3549573"/>
          <a:ext cx="236537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3" name="Equation" r:id="rId14" imgW="177480" imgH="241200" progId="Equation.DSMT4">
                  <p:embed/>
                </p:oleObj>
              </mc:Choice>
              <mc:Fallback>
                <p:oleObj name="Equation" r:id="rId14" imgW="177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29530" y="3549573"/>
                        <a:ext cx="236537" cy="32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Pie 31"/>
          <p:cNvSpPr/>
          <p:nvPr/>
        </p:nvSpPr>
        <p:spPr bwMode="auto">
          <a:xfrm rot="8100000">
            <a:off x="5787066" y="3187006"/>
            <a:ext cx="2184413" cy="1887461"/>
          </a:xfrm>
          <a:prstGeom prst="pie">
            <a:avLst>
              <a:gd name="adj1" fmla="val 0"/>
              <a:gd name="adj2" fmla="val 10757782"/>
            </a:avLst>
          </a:prstGeom>
          <a:solidFill>
            <a:srgbClr val="00B0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err="1" smtClean="0">
              <a:latin typeface="+mn-lt"/>
            </a:endParaRPr>
          </a:p>
        </p:txBody>
      </p:sp>
      <p:graphicFrame>
        <p:nvGraphicFramePr>
          <p:cNvPr id="33" name="对象 28"/>
          <p:cNvGraphicFramePr>
            <a:graphicFrameLocks noChangeAspect="1"/>
          </p:cNvGraphicFramePr>
          <p:nvPr>
            <p:extLst/>
          </p:nvPr>
        </p:nvGraphicFramePr>
        <p:xfrm>
          <a:off x="8321201" y="2650333"/>
          <a:ext cx="287337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4" name="Equation" r:id="rId16" imgW="215640" imgH="241200" progId="Equation.DSMT4">
                  <p:embed/>
                </p:oleObj>
              </mc:Choice>
              <mc:Fallback>
                <p:oleObj name="Equation" r:id="rId16" imgW="2156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321201" y="2650333"/>
                        <a:ext cx="287337" cy="325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28"/>
          <p:cNvGraphicFramePr>
            <a:graphicFrameLocks noChangeAspect="1"/>
          </p:cNvGraphicFramePr>
          <p:nvPr>
            <p:extLst/>
          </p:nvPr>
        </p:nvGraphicFramePr>
        <p:xfrm>
          <a:off x="2361065" y="5621195"/>
          <a:ext cx="100965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5" name="Equation" r:id="rId18" imgW="761760" imgH="304560" progId="Equation.DSMT4">
                  <p:embed/>
                </p:oleObj>
              </mc:Choice>
              <mc:Fallback>
                <p:oleObj name="Equation" r:id="rId18" imgW="7617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61065" y="5621195"/>
                        <a:ext cx="1009650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对象 28"/>
          <p:cNvGraphicFramePr>
            <a:graphicFrameLocks noChangeAspect="1"/>
          </p:cNvGraphicFramePr>
          <p:nvPr>
            <p:extLst/>
          </p:nvPr>
        </p:nvGraphicFramePr>
        <p:xfrm>
          <a:off x="6010275" y="5621195"/>
          <a:ext cx="2338388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6" name="Equation" r:id="rId20" imgW="1765080" imgH="304560" progId="Equation.DSMT4">
                  <p:embed/>
                </p:oleObj>
              </mc:Choice>
              <mc:Fallback>
                <p:oleObj name="Equation" r:id="rId20" imgW="17650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010275" y="5621195"/>
                        <a:ext cx="2338388" cy="41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对象 28"/>
          <p:cNvGraphicFramePr>
            <a:graphicFrameLocks noChangeAspect="1"/>
          </p:cNvGraphicFramePr>
          <p:nvPr>
            <p:extLst/>
          </p:nvPr>
        </p:nvGraphicFramePr>
        <p:xfrm>
          <a:off x="1843088" y="2460626"/>
          <a:ext cx="20320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7" name="Equation" r:id="rId22" imgW="152280" imgH="190440" progId="Equation.DSMT4">
                  <p:embed/>
                </p:oleObj>
              </mc:Choice>
              <mc:Fallback>
                <p:oleObj name="Equation" r:id="rId22" imgW="1522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843088" y="2460626"/>
                        <a:ext cx="203200" cy="25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itle 1"/>
          <p:cNvSpPr txBox="1">
            <a:spLocks/>
          </p:cNvSpPr>
          <p:nvPr/>
        </p:nvSpPr>
        <p:spPr bwMode="auto">
          <a:xfrm>
            <a:off x="3586953" y="6041512"/>
            <a:ext cx="2276636" cy="39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2000" b="0" i="1" kern="0" dirty="0">
                <a:latin typeface="+mn-lt"/>
              </a:rPr>
              <a:t>2</a:t>
            </a:r>
            <a:r>
              <a:rPr lang="en-US" sz="2000" b="0" i="1" kern="0" dirty="0" smtClean="0">
                <a:latin typeface="+mn-lt"/>
              </a:rPr>
              <a:t>D Fourier Transform</a:t>
            </a:r>
            <a:endParaRPr lang="en-US" sz="2000" b="0" i="1" kern="0" dirty="0">
              <a:latin typeface="+mn-lt"/>
            </a:endParaRPr>
          </a:p>
        </p:txBody>
      </p:sp>
      <p:cxnSp>
        <p:nvCxnSpPr>
          <p:cNvPr id="57" name="Curved Connector 56"/>
          <p:cNvCxnSpPr>
            <a:endCxn id="32" idx="1"/>
          </p:cNvCxnSpPr>
          <p:nvPr/>
        </p:nvCxnSpPr>
        <p:spPr bwMode="auto">
          <a:xfrm>
            <a:off x="2590955" y="1935720"/>
            <a:ext cx="3620999" cy="1527699"/>
          </a:xfrm>
          <a:prstGeom prst="curvedConnector2">
            <a:avLst/>
          </a:prstGeom>
          <a:solidFill>
            <a:schemeClr val="accent1"/>
          </a:solidFill>
          <a:ln w="127000" cap="flat" cmpd="sng" algn="ctr">
            <a:solidFill>
              <a:srgbClr val="00B0F0">
                <a:alpha val="5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" name="Arc 59"/>
          <p:cNvSpPr/>
          <p:nvPr/>
        </p:nvSpPr>
        <p:spPr bwMode="auto">
          <a:xfrm>
            <a:off x="6799816" y="3626540"/>
            <a:ext cx="857719" cy="939424"/>
          </a:xfrm>
          <a:prstGeom prst="arc">
            <a:avLst>
              <a:gd name="adj1" fmla="val 16909222"/>
              <a:gd name="adj2" fmla="val 21533365"/>
            </a:avLst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pitchFamily="116" charset="-128"/>
            </a:endParaRPr>
          </a:p>
        </p:txBody>
      </p:sp>
      <p:graphicFrame>
        <p:nvGraphicFramePr>
          <p:cNvPr id="61" name="对象 28"/>
          <p:cNvGraphicFramePr>
            <a:graphicFrameLocks noChangeAspect="1"/>
          </p:cNvGraphicFramePr>
          <p:nvPr>
            <p:extLst/>
          </p:nvPr>
        </p:nvGraphicFramePr>
        <p:xfrm>
          <a:off x="7229312" y="3764901"/>
          <a:ext cx="236537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8" name="Equation" r:id="rId24" imgW="177480" imgH="241200" progId="Equation.DSMT4">
                  <p:embed/>
                </p:oleObj>
              </mc:Choice>
              <mc:Fallback>
                <p:oleObj name="Equation" r:id="rId24" imgW="177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229312" y="3764901"/>
                        <a:ext cx="236537" cy="32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3" name="Straight Connector 62"/>
          <p:cNvCxnSpPr/>
          <p:nvPr/>
        </p:nvCxnSpPr>
        <p:spPr bwMode="auto">
          <a:xfrm>
            <a:off x="3519488" y="5826776"/>
            <a:ext cx="2376487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B0F0">
                <a:alpha val="50000"/>
              </a:srgbClr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3610" y="1735130"/>
            <a:ext cx="2453448" cy="393406"/>
          </a:xfrm>
        </p:spPr>
        <p:txBody>
          <a:bodyPr/>
          <a:lstStyle/>
          <a:p>
            <a:pPr algn="ctr"/>
            <a:r>
              <a:rPr lang="en-US" sz="2000" b="0" i="1" dirty="0" smtClean="0">
                <a:latin typeface="+mn-lt"/>
              </a:rPr>
              <a:t>1D Fourier Transform</a:t>
            </a:r>
            <a:endParaRPr lang="en-US" sz="2000" b="0" i="1" dirty="0">
              <a:latin typeface="+mn-lt"/>
            </a:endParaRPr>
          </a:p>
        </p:txBody>
      </p:sp>
      <p:sp>
        <p:nvSpPr>
          <p:cNvPr id="12" name="Straight Arrow Connector 105"/>
          <p:cNvSpPr>
            <a:spLocks noChangeShapeType="1"/>
          </p:cNvSpPr>
          <p:nvPr/>
        </p:nvSpPr>
        <p:spPr bwMode="auto">
          <a:xfrm rot="13500000" flipV="1">
            <a:off x="1202020" y="4094757"/>
            <a:ext cx="3943165" cy="0"/>
          </a:xfrm>
          <a:prstGeom prst="straightConnector1">
            <a:avLst/>
          </a:prstGeom>
          <a:noFill/>
          <a:ln w="25400">
            <a:solidFill>
              <a:srgbClr val="FFC000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+mn-lt"/>
            </a:endParaRPr>
          </a:p>
        </p:txBody>
      </p:sp>
      <p:graphicFrame>
        <p:nvGraphicFramePr>
          <p:cNvPr id="66" name="对象 28"/>
          <p:cNvGraphicFramePr>
            <a:graphicFrameLocks noChangeAspect="1"/>
          </p:cNvGraphicFramePr>
          <p:nvPr>
            <p:extLst/>
          </p:nvPr>
        </p:nvGraphicFramePr>
        <p:xfrm>
          <a:off x="665088" y="1477040"/>
          <a:ext cx="9302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9" name="Equation" r:id="rId25" imgW="698400" imgH="304560" progId="Equation.DSMT4">
                  <p:embed/>
                </p:oleObj>
              </mc:Choice>
              <mc:Fallback>
                <p:oleObj name="Equation" r:id="rId25" imgW="6984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65088" y="1477040"/>
                        <a:ext cx="930275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Title 1"/>
          <p:cNvSpPr txBox="1">
            <a:spLocks/>
          </p:cNvSpPr>
          <p:nvPr/>
        </p:nvSpPr>
        <p:spPr bwMode="auto">
          <a:xfrm>
            <a:off x="1001352" y="4163904"/>
            <a:ext cx="978365" cy="39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2000" b="0" i="1" kern="0" dirty="0" smtClean="0">
                <a:latin typeface="+mn-lt"/>
              </a:rPr>
              <a:t>X-rays</a:t>
            </a:r>
            <a:endParaRPr lang="en-US" sz="2000" b="0" i="1" kern="0" dirty="0">
              <a:latin typeface="+mn-lt"/>
            </a:endParaRPr>
          </a:p>
        </p:txBody>
      </p:sp>
      <p:sp>
        <p:nvSpPr>
          <p:cNvPr id="39" name="Freeform 38"/>
          <p:cNvSpPr/>
          <p:nvPr/>
        </p:nvSpPr>
        <p:spPr bwMode="auto">
          <a:xfrm flipH="1">
            <a:off x="1057365" y="1988845"/>
            <a:ext cx="1706915" cy="1736505"/>
          </a:xfrm>
          <a:custGeom>
            <a:avLst/>
            <a:gdLst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824038 w 2185988"/>
              <a:gd name="connsiteY11" fmla="*/ 504825 h 2171700"/>
              <a:gd name="connsiteX12" fmla="*/ 1938338 w 2185988"/>
              <a:gd name="connsiteY12" fmla="*/ 633412 h 2171700"/>
              <a:gd name="connsiteX13" fmla="*/ 2024063 w 2185988"/>
              <a:gd name="connsiteY13" fmla="*/ 781050 h 2171700"/>
              <a:gd name="connsiteX14" fmla="*/ 2085975 w 2185988"/>
              <a:gd name="connsiteY14" fmla="*/ 952500 h 2171700"/>
              <a:gd name="connsiteX15" fmla="*/ 2152650 w 2185988"/>
              <a:gd name="connsiteY15" fmla="*/ 1152525 h 2171700"/>
              <a:gd name="connsiteX16" fmla="*/ 2185988 w 2185988"/>
              <a:gd name="connsiteY16" fmla="*/ 1428750 h 2171700"/>
              <a:gd name="connsiteX17" fmla="*/ 2171700 w 2185988"/>
              <a:gd name="connsiteY17" fmla="*/ 1609725 h 2171700"/>
              <a:gd name="connsiteX18" fmla="*/ 2124075 w 2185988"/>
              <a:gd name="connsiteY18" fmla="*/ 1804987 h 2171700"/>
              <a:gd name="connsiteX19" fmla="*/ 2038350 w 2185988"/>
              <a:gd name="connsiteY19" fmla="*/ 1981200 h 2171700"/>
              <a:gd name="connsiteX20" fmla="*/ 1957388 w 2185988"/>
              <a:gd name="connsiteY20" fmla="*/ 2100262 h 2171700"/>
              <a:gd name="connsiteX21" fmla="*/ 1895475 w 2185988"/>
              <a:gd name="connsiteY21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2066926 w 2185988"/>
              <a:gd name="connsiteY11" fmla="*/ 361950 h 2171700"/>
              <a:gd name="connsiteX12" fmla="*/ 1938338 w 2185988"/>
              <a:gd name="connsiteY12" fmla="*/ 633412 h 2171700"/>
              <a:gd name="connsiteX13" fmla="*/ 2024063 w 2185988"/>
              <a:gd name="connsiteY13" fmla="*/ 781050 h 2171700"/>
              <a:gd name="connsiteX14" fmla="*/ 2085975 w 2185988"/>
              <a:gd name="connsiteY14" fmla="*/ 952500 h 2171700"/>
              <a:gd name="connsiteX15" fmla="*/ 2152650 w 2185988"/>
              <a:gd name="connsiteY15" fmla="*/ 1152525 h 2171700"/>
              <a:gd name="connsiteX16" fmla="*/ 2185988 w 2185988"/>
              <a:gd name="connsiteY16" fmla="*/ 1428750 h 2171700"/>
              <a:gd name="connsiteX17" fmla="*/ 2171700 w 2185988"/>
              <a:gd name="connsiteY17" fmla="*/ 1609725 h 2171700"/>
              <a:gd name="connsiteX18" fmla="*/ 2124075 w 2185988"/>
              <a:gd name="connsiteY18" fmla="*/ 1804987 h 2171700"/>
              <a:gd name="connsiteX19" fmla="*/ 2038350 w 2185988"/>
              <a:gd name="connsiteY19" fmla="*/ 1981200 h 2171700"/>
              <a:gd name="connsiteX20" fmla="*/ 1957388 w 2185988"/>
              <a:gd name="connsiteY20" fmla="*/ 2100262 h 2171700"/>
              <a:gd name="connsiteX21" fmla="*/ 1895475 w 2185988"/>
              <a:gd name="connsiteY21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2066926 w 2185988"/>
              <a:gd name="connsiteY11" fmla="*/ 361950 h 2171700"/>
              <a:gd name="connsiteX12" fmla="*/ 2009775 w 2185988"/>
              <a:gd name="connsiteY12" fmla="*/ 590550 h 2171700"/>
              <a:gd name="connsiteX13" fmla="*/ 2024063 w 2185988"/>
              <a:gd name="connsiteY13" fmla="*/ 781050 h 2171700"/>
              <a:gd name="connsiteX14" fmla="*/ 2085975 w 2185988"/>
              <a:gd name="connsiteY14" fmla="*/ 952500 h 2171700"/>
              <a:gd name="connsiteX15" fmla="*/ 2152650 w 2185988"/>
              <a:gd name="connsiteY15" fmla="*/ 1152525 h 2171700"/>
              <a:gd name="connsiteX16" fmla="*/ 2185988 w 2185988"/>
              <a:gd name="connsiteY16" fmla="*/ 1428750 h 2171700"/>
              <a:gd name="connsiteX17" fmla="*/ 2171700 w 2185988"/>
              <a:gd name="connsiteY17" fmla="*/ 1609725 h 2171700"/>
              <a:gd name="connsiteX18" fmla="*/ 2124075 w 2185988"/>
              <a:gd name="connsiteY18" fmla="*/ 1804987 h 2171700"/>
              <a:gd name="connsiteX19" fmla="*/ 2038350 w 2185988"/>
              <a:gd name="connsiteY19" fmla="*/ 1981200 h 2171700"/>
              <a:gd name="connsiteX20" fmla="*/ 1957388 w 2185988"/>
              <a:gd name="connsiteY20" fmla="*/ 2100262 h 2171700"/>
              <a:gd name="connsiteX21" fmla="*/ 1895475 w 2185988"/>
              <a:gd name="connsiteY21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885950 w 2185988"/>
              <a:gd name="connsiteY11" fmla="*/ 347662 h 2171700"/>
              <a:gd name="connsiteX12" fmla="*/ 2066926 w 2185988"/>
              <a:gd name="connsiteY12" fmla="*/ 361950 h 2171700"/>
              <a:gd name="connsiteX13" fmla="*/ 2009775 w 2185988"/>
              <a:gd name="connsiteY13" fmla="*/ 590550 h 2171700"/>
              <a:gd name="connsiteX14" fmla="*/ 2024063 w 2185988"/>
              <a:gd name="connsiteY14" fmla="*/ 781050 h 2171700"/>
              <a:gd name="connsiteX15" fmla="*/ 2085975 w 2185988"/>
              <a:gd name="connsiteY15" fmla="*/ 952500 h 2171700"/>
              <a:gd name="connsiteX16" fmla="*/ 2152650 w 2185988"/>
              <a:gd name="connsiteY16" fmla="*/ 1152525 h 2171700"/>
              <a:gd name="connsiteX17" fmla="*/ 2185988 w 2185988"/>
              <a:gd name="connsiteY17" fmla="*/ 1428750 h 2171700"/>
              <a:gd name="connsiteX18" fmla="*/ 2171700 w 2185988"/>
              <a:gd name="connsiteY18" fmla="*/ 1609725 h 2171700"/>
              <a:gd name="connsiteX19" fmla="*/ 2124075 w 2185988"/>
              <a:gd name="connsiteY19" fmla="*/ 1804987 h 2171700"/>
              <a:gd name="connsiteX20" fmla="*/ 2038350 w 2185988"/>
              <a:gd name="connsiteY20" fmla="*/ 1981200 h 2171700"/>
              <a:gd name="connsiteX21" fmla="*/ 1957388 w 2185988"/>
              <a:gd name="connsiteY21" fmla="*/ 2100262 h 2171700"/>
              <a:gd name="connsiteX22" fmla="*/ 1895475 w 2185988"/>
              <a:gd name="connsiteY22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914525 w 2185988"/>
              <a:gd name="connsiteY11" fmla="*/ 290512 h 2171700"/>
              <a:gd name="connsiteX12" fmla="*/ 2066926 w 2185988"/>
              <a:gd name="connsiteY12" fmla="*/ 361950 h 2171700"/>
              <a:gd name="connsiteX13" fmla="*/ 2009775 w 2185988"/>
              <a:gd name="connsiteY13" fmla="*/ 590550 h 2171700"/>
              <a:gd name="connsiteX14" fmla="*/ 2024063 w 2185988"/>
              <a:gd name="connsiteY14" fmla="*/ 781050 h 2171700"/>
              <a:gd name="connsiteX15" fmla="*/ 2085975 w 2185988"/>
              <a:gd name="connsiteY15" fmla="*/ 952500 h 2171700"/>
              <a:gd name="connsiteX16" fmla="*/ 2152650 w 2185988"/>
              <a:gd name="connsiteY16" fmla="*/ 1152525 h 2171700"/>
              <a:gd name="connsiteX17" fmla="*/ 2185988 w 2185988"/>
              <a:gd name="connsiteY17" fmla="*/ 1428750 h 2171700"/>
              <a:gd name="connsiteX18" fmla="*/ 2171700 w 2185988"/>
              <a:gd name="connsiteY18" fmla="*/ 1609725 h 2171700"/>
              <a:gd name="connsiteX19" fmla="*/ 2124075 w 2185988"/>
              <a:gd name="connsiteY19" fmla="*/ 1804987 h 2171700"/>
              <a:gd name="connsiteX20" fmla="*/ 2038350 w 2185988"/>
              <a:gd name="connsiteY20" fmla="*/ 1981200 h 2171700"/>
              <a:gd name="connsiteX21" fmla="*/ 1957388 w 2185988"/>
              <a:gd name="connsiteY21" fmla="*/ 2100262 h 2171700"/>
              <a:gd name="connsiteX22" fmla="*/ 1895475 w 2185988"/>
              <a:gd name="connsiteY22" fmla="*/ 2171700 h 2171700"/>
              <a:gd name="connsiteX0" fmla="*/ 0 w 2224088"/>
              <a:gd name="connsiteY0" fmla="*/ 314325 h 2171700"/>
              <a:gd name="connsiteX1" fmla="*/ 157163 w 2224088"/>
              <a:gd name="connsiteY1" fmla="*/ 185737 h 2171700"/>
              <a:gd name="connsiteX2" fmla="*/ 333375 w 2224088"/>
              <a:gd name="connsiteY2" fmla="*/ 95250 h 2171700"/>
              <a:gd name="connsiteX3" fmla="*/ 495300 w 2224088"/>
              <a:gd name="connsiteY3" fmla="*/ 33337 h 2171700"/>
              <a:gd name="connsiteX4" fmla="*/ 690563 w 2224088"/>
              <a:gd name="connsiteY4" fmla="*/ 0 h 2171700"/>
              <a:gd name="connsiteX5" fmla="*/ 871538 w 2224088"/>
              <a:gd name="connsiteY5" fmla="*/ 4762 h 2171700"/>
              <a:gd name="connsiteX6" fmla="*/ 1066800 w 2224088"/>
              <a:gd name="connsiteY6" fmla="*/ 28575 h 2171700"/>
              <a:gd name="connsiteX7" fmla="*/ 1276350 w 2224088"/>
              <a:gd name="connsiteY7" fmla="*/ 104775 h 2171700"/>
              <a:gd name="connsiteX8" fmla="*/ 1428750 w 2224088"/>
              <a:gd name="connsiteY8" fmla="*/ 171450 h 2171700"/>
              <a:gd name="connsiteX9" fmla="*/ 1571625 w 2224088"/>
              <a:gd name="connsiteY9" fmla="*/ 266700 h 2171700"/>
              <a:gd name="connsiteX10" fmla="*/ 1704975 w 2224088"/>
              <a:gd name="connsiteY10" fmla="*/ 385762 h 2171700"/>
              <a:gd name="connsiteX11" fmla="*/ 1914525 w 2224088"/>
              <a:gd name="connsiteY11" fmla="*/ 290512 h 2171700"/>
              <a:gd name="connsiteX12" fmla="*/ 2066926 w 2224088"/>
              <a:gd name="connsiteY12" fmla="*/ 361950 h 2171700"/>
              <a:gd name="connsiteX13" fmla="*/ 2224088 w 2224088"/>
              <a:gd name="connsiteY13" fmla="*/ 604837 h 2171700"/>
              <a:gd name="connsiteX14" fmla="*/ 2024063 w 2224088"/>
              <a:gd name="connsiteY14" fmla="*/ 781050 h 2171700"/>
              <a:gd name="connsiteX15" fmla="*/ 2085975 w 2224088"/>
              <a:gd name="connsiteY15" fmla="*/ 952500 h 2171700"/>
              <a:gd name="connsiteX16" fmla="*/ 2152650 w 2224088"/>
              <a:gd name="connsiteY16" fmla="*/ 1152525 h 2171700"/>
              <a:gd name="connsiteX17" fmla="*/ 2185988 w 2224088"/>
              <a:gd name="connsiteY17" fmla="*/ 1428750 h 2171700"/>
              <a:gd name="connsiteX18" fmla="*/ 2171700 w 2224088"/>
              <a:gd name="connsiteY18" fmla="*/ 1609725 h 2171700"/>
              <a:gd name="connsiteX19" fmla="*/ 2124075 w 2224088"/>
              <a:gd name="connsiteY19" fmla="*/ 1804987 h 2171700"/>
              <a:gd name="connsiteX20" fmla="*/ 2038350 w 2224088"/>
              <a:gd name="connsiteY20" fmla="*/ 1981200 h 2171700"/>
              <a:gd name="connsiteX21" fmla="*/ 1957388 w 2224088"/>
              <a:gd name="connsiteY21" fmla="*/ 2100262 h 2171700"/>
              <a:gd name="connsiteX22" fmla="*/ 1895475 w 2224088"/>
              <a:gd name="connsiteY22" fmla="*/ 2171700 h 2171700"/>
              <a:gd name="connsiteX0" fmla="*/ 0 w 2224088"/>
              <a:gd name="connsiteY0" fmla="*/ 314325 h 2171700"/>
              <a:gd name="connsiteX1" fmla="*/ 157163 w 2224088"/>
              <a:gd name="connsiteY1" fmla="*/ 185737 h 2171700"/>
              <a:gd name="connsiteX2" fmla="*/ 333375 w 2224088"/>
              <a:gd name="connsiteY2" fmla="*/ 95250 h 2171700"/>
              <a:gd name="connsiteX3" fmla="*/ 495300 w 2224088"/>
              <a:gd name="connsiteY3" fmla="*/ 33337 h 2171700"/>
              <a:gd name="connsiteX4" fmla="*/ 690563 w 2224088"/>
              <a:gd name="connsiteY4" fmla="*/ 0 h 2171700"/>
              <a:gd name="connsiteX5" fmla="*/ 871538 w 2224088"/>
              <a:gd name="connsiteY5" fmla="*/ 4762 h 2171700"/>
              <a:gd name="connsiteX6" fmla="*/ 1066800 w 2224088"/>
              <a:gd name="connsiteY6" fmla="*/ 28575 h 2171700"/>
              <a:gd name="connsiteX7" fmla="*/ 1276350 w 2224088"/>
              <a:gd name="connsiteY7" fmla="*/ 104775 h 2171700"/>
              <a:gd name="connsiteX8" fmla="*/ 1428750 w 2224088"/>
              <a:gd name="connsiteY8" fmla="*/ 171450 h 2171700"/>
              <a:gd name="connsiteX9" fmla="*/ 1571625 w 2224088"/>
              <a:gd name="connsiteY9" fmla="*/ 266700 h 2171700"/>
              <a:gd name="connsiteX10" fmla="*/ 1704975 w 2224088"/>
              <a:gd name="connsiteY10" fmla="*/ 385762 h 2171700"/>
              <a:gd name="connsiteX11" fmla="*/ 1838325 w 2224088"/>
              <a:gd name="connsiteY11" fmla="*/ 323850 h 2171700"/>
              <a:gd name="connsiteX12" fmla="*/ 2066926 w 2224088"/>
              <a:gd name="connsiteY12" fmla="*/ 361950 h 2171700"/>
              <a:gd name="connsiteX13" fmla="*/ 2224088 w 2224088"/>
              <a:gd name="connsiteY13" fmla="*/ 604837 h 2171700"/>
              <a:gd name="connsiteX14" fmla="*/ 2024063 w 2224088"/>
              <a:gd name="connsiteY14" fmla="*/ 781050 h 2171700"/>
              <a:gd name="connsiteX15" fmla="*/ 2085975 w 2224088"/>
              <a:gd name="connsiteY15" fmla="*/ 952500 h 2171700"/>
              <a:gd name="connsiteX16" fmla="*/ 2152650 w 2224088"/>
              <a:gd name="connsiteY16" fmla="*/ 1152525 h 2171700"/>
              <a:gd name="connsiteX17" fmla="*/ 2185988 w 2224088"/>
              <a:gd name="connsiteY17" fmla="*/ 1428750 h 2171700"/>
              <a:gd name="connsiteX18" fmla="*/ 2171700 w 2224088"/>
              <a:gd name="connsiteY18" fmla="*/ 1609725 h 2171700"/>
              <a:gd name="connsiteX19" fmla="*/ 2124075 w 2224088"/>
              <a:gd name="connsiteY19" fmla="*/ 1804987 h 2171700"/>
              <a:gd name="connsiteX20" fmla="*/ 2038350 w 2224088"/>
              <a:gd name="connsiteY20" fmla="*/ 1981200 h 2171700"/>
              <a:gd name="connsiteX21" fmla="*/ 1957388 w 2224088"/>
              <a:gd name="connsiteY21" fmla="*/ 2100262 h 2171700"/>
              <a:gd name="connsiteX22" fmla="*/ 1895475 w 2224088"/>
              <a:gd name="connsiteY22" fmla="*/ 2171700 h 2171700"/>
              <a:gd name="connsiteX0" fmla="*/ 0 w 2224088"/>
              <a:gd name="connsiteY0" fmla="*/ 314325 h 2171700"/>
              <a:gd name="connsiteX1" fmla="*/ 157163 w 2224088"/>
              <a:gd name="connsiteY1" fmla="*/ 185737 h 2171700"/>
              <a:gd name="connsiteX2" fmla="*/ 333375 w 2224088"/>
              <a:gd name="connsiteY2" fmla="*/ 95250 h 2171700"/>
              <a:gd name="connsiteX3" fmla="*/ 495300 w 2224088"/>
              <a:gd name="connsiteY3" fmla="*/ 33337 h 2171700"/>
              <a:gd name="connsiteX4" fmla="*/ 690563 w 2224088"/>
              <a:gd name="connsiteY4" fmla="*/ 0 h 2171700"/>
              <a:gd name="connsiteX5" fmla="*/ 871538 w 2224088"/>
              <a:gd name="connsiteY5" fmla="*/ 4762 h 2171700"/>
              <a:gd name="connsiteX6" fmla="*/ 1066800 w 2224088"/>
              <a:gd name="connsiteY6" fmla="*/ 28575 h 2171700"/>
              <a:gd name="connsiteX7" fmla="*/ 1276350 w 2224088"/>
              <a:gd name="connsiteY7" fmla="*/ 104775 h 2171700"/>
              <a:gd name="connsiteX8" fmla="*/ 1428750 w 2224088"/>
              <a:gd name="connsiteY8" fmla="*/ 171450 h 2171700"/>
              <a:gd name="connsiteX9" fmla="*/ 1571625 w 2224088"/>
              <a:gd name="connsiteY9" fmla="*/ 266700 h 2171700"/>
              <a:gd name="connsiteX10" fmla="*/ 1704975 w 2224088"/>
              <a:gd name="connsiteY10" fmla="*/ 385762 h 2171700"/>
              <a:gd name="connsiteX11" fmla="*/ 1838325 w 2224088"/>
              <a:gd name="connsiteY11" fmla="*/ 323850 h 2171700"/>
              <a:gd name="connsiteX12" fmla="*/ 2066926 w 2224088"/>
              <a:gd name="connsiteY12" fmla="*/ 361950 h 2171700"/>
              <a:gd name="connsiteX13" fmla="*/ 2128838 w 2224088"/>
              <a:gd name="connsiteY13" fmla="*/ 452437 h 2171700"/>
              <a:gd name="connsiteX14" fmla="*/ 2224088 w 2224088"/>
              <a:gd name="connsiteY14" fmla="*/ 604837 h 2171700"/>
              <a:gd name="connsiteX15" fmla="*/ 2024063 w 2224088"/>
              <a:gd name="connsiteY15" fmla="*/ 781050 h 2171700"/>
              <a:gd name="connsiteX16" fmla="*/ 2085975 w 2224088"/>
              <a:gd name="connsiteY16" fmla="*/ 952500 h 2171700"/>
              <a:gd name="connsiteX17" fmla="*/ 2152650 w 2224088"/>
              <a:gd name="connsiteY17" fmla="*/ 1152525 h 2171700"/>
              <a:gd name="connsiteX18" fmla="*/ 2185988 w 2224088"/>
              <a:gd name="connsiteY18" fmla="*/ 1428750 h 2171700"/>
              <a:gd name="connsiteX19" fmla="*/ 2171700 w 2224088"/>
              <a:gd name="connsiteY19" fmla="*/ 1609725 h 2171700"/>
              <a:gd name="connsiteX20" fmla="*/ 2124075 w 2224088"/>
              <a:gd name="connsiteY20" fmla="*/ 1804987 h 2171700"/>
              <a:gd name="connsiteX21" fmla="*/ 2038350 w 2224088"/>
              <a:gd name="connsiteY21" fmla="*/ 1981200 h 2171700"/>
              <a:gd name="connsiteX22" fmla="*/ 1957388 w 2224088"/>
              <a:gd name="connsiteY22" fmla="*/ 2100262 h 2171700"/>
              <a:gd name="connsiteX23" fmla="*/ 1895475 w 2224088"/>
              <a:gd name="connsiteY23" fmla="*/ 2171700 h 2171700"/>
              <a:gd name="connsiteX0" fmla="*/ 0 w 2224088"/>
              <a:gd name="connsiteY0" fmla="*/ 314325 h 2171700"/>
              <a:gd name="connsiteX1" fmla="*/ 157163 w 2224088"/>
              <a:gd name="connsiteY1" fmla="*/ 185737 h 2171700"/>
              <a:gd name="connsiteX2" fmla="*/ 333375 w 2224088"/>
              <a:gd name="connsiteY2" fmla="*/ 95250 h 2171700"/>
              <a:gd name="connsiteX3" fmla="*/ 495300 w 2224088"/>
              <a:gd name="connsiteY3" fmla="*/ 33337 h 2171700"/>
              <a:gd name="connsiteX4" fmla="*/ 690563 w 2224088"/>
              <a:gd name="connsiteY4" fmla="*/ 0 h 2171700"/>
              <a:gd name="connsiteX5" fmla="*/ 871538 w 2224088"/>
              <a:gd name="connsiteY5" fmla="*/ 4762 h 2171700"/>
              <a:gd name="connsiteX6" fmla="*/ 1066800 w 2224088"/>
              <a:gd name="connsiteY6" fmla="*/ 28575 h 2171700"/>
              <a:gd name="connsiteX7" fmla="*/ 1276350 w 2224088"/>
              <a:gd name="connsiteY7" fmla="*/ 104775 h 2171700"/>
              <a:gd name="connsiteX8" fmla="*/ 1428750 w 2224088"/>
              <a:gd name="connsiteY8" fmla="*/ 171450 h 2171700"/>
              <a:gd name="connsiteX9" fmla="*/ 1571625 w 2224088"/>
              <a:gd name="connsiteY9" fmla="*/ 266700 h 2171700"/>
              <a:gd name="connsiteX10" fmla="*/ 1704975 w 2224088"/>
              <a:gd name="connsiteY10" fmla="*/ 385762 h 2171700"/>
              <a:gd name="connsiteX11" fmla="*/ 1838325 w 2224088"/>
              <a:gd name="connsiteY11" fmla="*/ 323850 h 2171700"/>
              <a:gd name="connsiteX12" fmla="*/ 2066926 w 2224088"/>
              <a:gd name="connsiteY12" fmla="*/ 361950 h 2171700"/>
              <a:gd name="connsiteX13" fmla="*/ 2128838 w 2224088"/>
              <a:gd name="connsiteY13" fmla="*/ 452437 h 2171700"/>
              <a:gd name="connsiteX14" fmla="*/ 2224088 w 2224088"/>
              <a:gd name="connsiteY14" fmla="*/ 604837 h 2171700"/>
              <a:gd name="connsiteX15" fmla="*/ 2128838 w 2224088"/>
              <a:gd name="connsiteY15" fmla="*/ 671512 h 2171700"/>
              <a:gd name="connsiteX16" fmla="*/ 2024063 w 2224088"/>
              <a:gd name="connsiteY16" fmla="*/ 781050 h 2171700"/>
              <a:gd name="connsiteX17" fmla="*/ 2085975 w 2224088"/>
              <a:gd name="connsiteY17" fmla="*/ 952500 h 2171700"/>
              <a:gd name="connsiteX18" fmla="*/ 2152650 w 2224088"/>
              <a:gd name="connsiteY18" fmla="*/ 1152525 h 2171700"/>
              <a:gd name="connsiteX19" fmla="*/ 2185988 w 2224088"/>
              <a:gd name="connsiteY19" fmla="*/ 1428750 h 2171700"/>
              <a:gd name="connsiteX20" fmla="*/ 2171700 w 2224088"/>
              <a:gd name="connsiteY20" fmla="*/ 1609725 h 2171700"/>
              <a:gd name="connsiteX21" fmla="*/ 2124075 w 2224088"/>
              <a:gd name="connsiteY21" fmla="*/ 1804987 h 2171700"/>
              <a:gd name="connsiteX22" fmla="*/ 2038350 w 2224088"/>
              <a:gd name="connsiteY22" fmla="*/ 1981200 h 2171700"/>
              <a:gd name="connsiteX23" fmla="*/ 1957388 w 2224088"/>
              <a:gd name="connsiteY23" fmla="*/ 2100262 h 2171700"/>
              <a:gd name="connsiteX24" fmla="*/ 1895475 w 2224088"/>
              <a:gd name="connsiteY24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838325 w 2185988"/>
              <a:gd name="connsiteY11" fmla="*/ 323850 h 2171700"/>
              <a:gd name="connsiteX12" fmla="*/ 2066926 w 2185988"/>
              <a:gd name="connsiteY12" fmla="*/ 361950 h 2171700"/>
              <a:gd name="connsiteX13" fmla="*/ 2128838 w 2185988"/>
              <a:gd name="connsiteY13" fmla="*/ 452437 h 2171700"/>
              <a:gd name="connsiteX14" fmla="*/ 2138363 w 2185988"/>
              <a:gd name="connsiteY14" fmla="*/ 576262 h 2171700"/>
              <a:gd name="connsiteX15" fmla="*/ 2128838 w 2185988"/>
              <a:gd name="connsiteY15" fmla="*/ 671512 h 2171700"/>
              <a:gd name="connsiteX16" fmla="*/ 2024063 w 2185988"/>
              <a:gd name="connsiteY16" fmla="*/ 781050 h 2171700"/>
              <a:gd name="connsiteX17" fmla="*/ 2085975 w 2185988"/>
              <a:gd name="connsiteY17" fmla="*/ 952500 h 2171700"/>
              <a:gd name="connsiteX18" fmla="*/ 2152650 w 2185988"/>
              <a:gd name="connsiteY18" fmla="*/ 1152525 h 2171700"/>
              <a:gd name="connsiteX19" fmla="*/ 2185988 w 2185988"/>
              <a:gd name="connsiteY19" fmla="*/ 1428750 h 2171700"/>
              <a:gd name="connsiteX20" fmla="*/ 2171700 w 2185988"/>
              <a:gd name="connsiteY20" fmla="*/ 1609725 h 2171700"/>
              <a:gd name="connsiteX21" fmla="*/ 2124075 w 2185988"/>
              <a:gd name="connsiteY21" fmla="*/ 1804987 h 2171700"/>
              <a:gd name="connsiteX22" fmla="*/ 2038350 w 2185988"/>
              <a:gd name="connsiteY22" fmla="*/ 1981200 h 2171700"/>
              <a:gd name="connsiteX23" fmla="*/ 1957388 w 2185988"/>
              <a:gd name="connsiteY23" fmla="*/ 2100262 h 2171700"/>
              <a:gd name="connsiteX24" fmla="*/ 1895475 w 2185988"/>
              <a:gd name="connsiteY24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838325 w 2185988"/>
              <a:gd name="connsiteY11" fmla="*/ 323850 h 2171700"/>
              <a:gd name="connsiteX12" fmla="*/ 2066926 w 2185988"/>
              <a:gd name="connsiteY12" fmla="*/ 361950 h 2171700"/>
              <a:gd name="connsiteX13" fmla="*/ 2128838 w 2185988"/>
              <a:gd name="connsiteY13" fmla="*/ 452437 h 2171700"/>
              <a:gd name="connsiteX14" fmla="*/ 2138363 w 2185988"/>
              <a:gd name="connsiteY14" fmla="*/ 576262 h 2171700"/>
              <a:gd name="connsiteX15" fmla="*/ 2095501 w 2185988"/>
              <a:gd name="connsiteY15" fmla="*/ 681037 h 2171700"/>
              <a:gd name="connsiteX16" fmla="*/ 2024063 w 2185988"/>
              <a:gd name="connsiteY16" fmla="*/ 781050 h 2171700"/>
              <a:gd name="connsiteX17" fmla="*/ 2085975 w 2185988"/>
              <a:gd name="connsiteY17" fmla="*/ 952500 h 2171700"/>
              <a:gd name="connsiteX18" fmla="*/ 2152650 w 2185988"/>
              <a:gd name="connsiteY18" fmla="*/ 1152525 h 2171700"/>
              <a:gd name="connsiteX19" fmla="*/ 2185988 w 2185988"/>
              <a:gd name="connsiteY19" fmla="*/ 1428750 h 2171700"/>
              <a:gd name="connsiteX20" fmla="*/ 2171700 w 2185988"/>
              <a:gd name="connsiteY20" fmla="*/ 1609725 h 2171700"/>
              <a:gd name="connsiteX21" fmla="*/ 2124075 w 2185988"/>
              <a:gd name="connsiteY21" fmla="*/ 1804987 h 2171700"/>
              <a:gd name="connsiteX22" fmla="*/ 2038350 w 2185988"/>
              <a:gd name="connsiteY22" fmla="*/ 1981200 h 2171700"/>
              <a:gd name="connsiteX23" fmla="*/ 1957388 w 2185988"/>
              <a:gd name="connsiteY23" fmla="*/ 2100262 h 2171700"/>
              <a:gd name="connsiteX24" fmla="*/ 1895475 w 2185988"/>
              <a:gd name="connsiteY24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838325 w 2185988"/>
              <a:gd name="connsiteY11" fmla="*/ 323850 h 2171700"/>
              <a:gd name="connsiteX12" fmla="*/ 2066926 w 2185988"/>
              <a:gd name="connsiteY12" fmla="*/ 361950 h 2171700"/>
              <a:gd name="connsiteX13" fmla="*/ 1962150 w 2185988"/>
              <a:gd name="connsiteY13" fmla="*/ 342900 h 2171700"/>
              <a:gd name="connsiteX14" fmla="*/ 2128838 w 2185988"/>
              <a:gd name="connsiteY14" fmla="*/ 452437 h 2171700"/>
              <a:gd name="connsiteX15" fmla="*/ 2138363 w 2185988"/>
              <a:gd name="connsiteY15" fmla="*/ 576262 h 2171700"/>
              <a:gd name="connsiteX16" fmla="*/ 2095501 w 2185988"/>
              <a:gd name="connsiteY16" fmla="*/ 681037 h 2171700"/>
              <a:gd name="connsiteX17" fmla="*/ 2024063 w 2185988"/>
              <a:gd name="connsiteY17" fmla="*/ 781050 h 2171700"/>
              <a:gd name="connsiteX18" fmla="*/ 2085975 w 2185988"/>
              <a:gd name="connsiteY18" fmla="*/ 952500 h 2171700"/>
              <a:gd name="connsiteX19" fmla="*/ 2152650 w 2185988"/>
              <a:gd name="connsiteY19" fmla="*/ 1152525 h 2171700"/>
              <a:gd name="connsiteX20" fmla="*/ 2185988 w 2185988"/>
              <a:gd name="connsiteY20" fmla="*/ 1428750 h 2171700"/>
              <a:gd name="connsiteX21" fmla="*/ 2171700 w 2185988"/>
              <a:gd name="connsiteY21" fmla="*/ 1609725 h 2171700"/>
              <a:gd name="connsiteX22" fmla="*/ 2124075 w 2185988"/>
              <a:gd name="connsiteY22" fmla="*/ 1804987 h 2171700"/>
              <a:gd name="connsiteX23" fmla="*/ 2038350 w 2185988"/>
              <a:gd name="connsiteY23" fmla="*/ 1981200 h 2171700"/>
              <a:gd name="connsiteX24" fmla="*/ 1957388 w 2185988"/>
              <a:gd name="connsiteY24" fmla="*/ 2100262 h 2171700"/>
              <a:gd name="connsiteX25" fmla="*/ 1895475 w 2185988"/>
              <a:gd name="connsiteY25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809750 w 2185988"/>
              <a:gd name="connsiteY11" fmla="*/ 328613 h 2171700"/>
              <a:gd name="connsiteX12" fmla="*/ 2066926 w 2185988"/>
              <a:gd name="connsiteY12" fmla="*/ 361950 h 2171700"/>
              <a:gd name="connsiteX13" fmla="*/ 1962150 w 2185988"/>
              <a:gd name="connsiteY13" fmla="*/ 342900 h 2171700"/>
              <a:gd name="connsiteX14" fmla="*/ 2128838 w 2185988"/>
              <a:gd name="connsiteY14" fmla="*/ 452437 h 2171700"/>
              <a:gd name="connsiteX15" fmla="*/ 2138363 w 2185988"/>
              <a:gd name="connsiteY15" fmla="*/ 576262 h 2171700"/>
              <a:gd name="connsiteX16" fmla="*/ 2095501 w 2185988"/>
              <a:gd name="connsiteY16" fmla="*/ 681037 h 2171700"/>
              <a:gd name="connsiteX17" fmla="*/ 2024063 w 2185988"/>
              <a:gd name="connsiteY17" fmla="*/ 781050 h 2171700"/>
              <a:gd name="connsiteX18" fmla="*/ 2085975 w 2185988"/>
              <a:gd name="connsiteY18" fmla="*/ 952500 h 2171700"/>
              <a:gd name="connsiteX19" fmla="*/ 2152650 w 2185988"/>
              <a:gd name="connsiteY19" fmla="*/ 1152525 h 2171700"/>
              <a:gd name="connsiteX20" fmla="*/ 2185988 w 2185988"/>
              <a:gd name="connsiteY20" fmla="*/ 1428750 h 2171700"/>
              <a:gd name="connsiteX21" fmla="*/ 2171700 w 2185988"/>
              <a:gd name="connsiteY21" fmla="*/ 1609725 h 2171700"/>
              <a:gd name="connsiteX22" fmla="*/ 2124075 w 2185988"/>
              <a:gd name="connsiteY22" fmla="*/ 1804987 h 2171700"/>
              <a:gd name="connsiteX23" fmla="*/ 2038350 w 2185988"/>
              <a:gd name="connsiteY23" fmla="*/ 1981200 h 2171700"/>
              <a:gd name="connsiteX24" fmla="*/ 1957388 w 2185988"/>
              <a:gd name="connsiteY24" fmla="*/ 2100262 h 2171700"/>
              <a:gd name="connsiteX25" fmla="*/ 1895475 w 2185988"/>
              <a:gd name="connsiteY25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809750 w 2185988"/>
              <a:gd name="connsiteY11" fmla="*/ 328613 h 2171700"/>
              <a:gd name="connsiteX12" fmla="*/ 2066926 w 2185988"/>
              <a:gd name="connsiteY12" fmla="*/ 361950 h 2171700"/>
              <a:gd name="connsiteX13" fmla="*/ 1933575 w 2185988"/>
              <a:gd name="connsiteY13" fmla="*/ 314325 h 2171700"/>
              <a:gd name="connsiteX14" fmla="*/ 2128838 w 2185988"/>
              <a:gd name="connsiteY14" fmla="*/ 452437 h 2171700"/>
              <a:gd name="connsiteX15" fmla="*/ 2138363 w 2185988"/>
              <a:gd name="connsiteY15" fmla="*/ 576262 h 2171700"/>
              <a:gd name="connsiteX16" fmla="*/ 2095501 w 2185988"/>
              <a:gd name="connsiteY16" fmla="*/ 681037 h 2171700"/>
              <a:gd name="connsiteX17" fmla="*/ 2024063 w 2185988"/>
              <a:gd name="connsiteY17" fmla="*/ 781050 h 2171700"/>
              <a:gd name="connsiteX18" fmla="*/ 2085975 w 2185988"/>
              <a:gd name="connsiteY18" fmla="*/ 952500 h 2171700"/>
              <a:gd name="connsiteX19" fmla="*/ 2152650 w 2185988"/>
              <a:gd name="connsiteY19" fmla="*/ 1152525 h 2171700"/>
              <a:gd name="connsiteX20" fmla="*/ 2185988 w 2185988"/>
              <a:gd name="connsiteY20" fmla="*/ 1428750 h 2171700"/>
              <a:gd name="connsiteX21" fmla="*/ 2171700 w 2185988"/>
              <a:gd name="connsiteY21" fmla="*/ 1609725 h 2171700"/>
              <a:gd name="connsiteX22" fmla="*/ 2124075 w 2185988"/>
              <a:gd name="connsiteY22" fmla="*/ 1804987 h 2171700"/>
              <a:gd name="connsiteX23" fmla="*/ 2038350 w 2185988"/>
              <a:gd name="connsiteY23" fmla="*/ 1981200 h 2171700"/>
              <a:gd name="connsiteX24" fmla="*/ 1957388 w 2185988"/>
              <a:gd name="connsiteY24" fmla="*/ 2100262 h 2171700"/>
              <a:gd name="connsiteX25" fmla="*/ 1895475 w 2185988"/>
              <a:gd name="connsiteY25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809750 w 2185988"/>
              <a:gd name="connsiteY11" fmla="*/ 328613 h 2171700"/>
              <a:gd name="connsiteX12" fmla="*/ 2066926 w 2185988"/>
              <a:gd name="connsiteY12" fmla="*/ 361950 h 2171700"/>
              <a:gd name="connsiteX13" fmla="*/ 1933575 w 2185988"/>
              <a:gd name="connsiteY13" fmla="*/ 314325 h 2171700"/>
              <a:gd name="connsiteX14" fmla="*/ 2128838 w 2185988"/>
              <a:gd name="connsiteY14" fmla="*/ 452437 h 2171700"/>
              <a:gd name="connsiteX15" fmla="*/ 2138363 w 2185988"/>
              <a:gd name="connsiteY15" fmla="*/ 576262 h 2171700"/>
              <a:gd name="connsiteX16" fmla="*/ 2095501 w 2185988"/>
              <a:gd name="connsiteY16" fmla="*/ 681037 h 2171700"/>
              <a:gd name="connsiteX17" fmla="*/ 2024063 w 2185988"/>
              <a:gd name="connsiteY17" fmla="*/ 781050 h 2171700"/>
              <a:gd name="connsiteX18" fmla="*/ 2085975 w 2185988"/>
              <a:gd name="connsiteY18" fmla="*/ 952500 h 2171700"/>
              <a:gd name="connsiteX19" fmla="*/ 2152650 w 2185988"/>
              <a:gd name="connsiteY19" fmla="*/ 1152525 h 2171700"/>
              <a:gd name="connsiteX20" fmla="*/ 2185988 w 2185988"/>
              <a:gd name="connsiteY20" fmla="*/ 1428750 h 2171700"/>
              <a:gd name="connsiteX21" fmla="*/ 2171700 w 2185988"/>
              <a:gd name="connsiteY21" fmla="*/ 1609725 h 2171700"/>
              <a:gd name="connsiteX22" fmla="*/ 2124075 w 2185988"/>
              <a:gd name="connsiteY22" fmla="*/ 1804987 h 2171700"/>
              <a:gd name="connsiteX23" fmla="*/ 2038350 w 2185988"/>
              <a:gd name="connsiteY23" fmla="*/ 1981200 h 2171700"/>
              <a:gd name="connsiteX24" fmla="*/ 1957388 w 2185988"/>
              <a:gd name="connsiteY24" fmla="*/ 2100262 h 2171700"/>
              <a:gd name="connsiteX25" fmla="*/ 1895475 w 2185988"/>
              <a:gd name="connsiteY25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809750 w 2185988"/>
              <a:gd name="connsiteY11" fmla="*/ 328613 h 2171700"/>
              <a:gd name="connsiteX12" fmla="*/ 1909764 w 2185988"/>
              <a:gd name="connsiteY12" fmla="*/ 290513 h 2171700"/>
              <a:gd name="connsiteX13" fmla="*/ 1933575 w 2185988"/>
              <a:gd name="connsiteY13" fmla="*/ 314325 h 2171700"/>
              <a:gd name="connsiteX14" fmla="*/ 2128838 w 2185988"/>
              <a:gd name="connsiteY14" fmla="*/ 452437 h 2171700"/>
              <a:gd name="connsiteX15" fmla="*/ 2138363 w 2185988"/>
              <a:gd name="connsiteY15" fmla="*/ 576262 h 2171700"/>
              <a:gd name="connsiteX16" fmla="*/ 2095501 w 2185988"/>
              <a:gd name="connsiteY16" fmla="*/ 681037 h 2171700"/>
              <a:gd name="connsiteX17" fmla="*/ 2024063 w 2185988"/>
              <a:gd name="connsiteY17" fmla="*/ 781050 h 2171700"/>
              <a:gd name="connsiteX18" fmla="*/ 2085975 w 2185988"/>
              <a:gd name="connsiteY18" fmla="*/ 952500 h 2171700"/>
              <a:gd name="connsiteX19" fmla="*/ 2152650 w 2185988"/>
              <a:gd name="connsiteY19" fmla="*/ 1152525 h 2171700"/>
              <a:gd name="connsiteX20" fmla="*/ 2185988 w 2185988"/>
              <a:gd name="connsiteY20" fmla="*/ 1428750 h 2171700"/>
              <a:gd name="connsiteX21" fmla="*/ 2171700 w 2185988"/>
              <a:gd name="connsiteY21" fmla="*/ 1609725 h 2171700"/>
              <a:gd name="connsiteX22" fmla="*/ 2124075 w 2185988"/>
              <a:gd name="connsiteY22" fmla="*/ 1804987 h 2171700"/>
              <a:gd name="connsiteX23" fmla="*/ 2038350 w 2185988"/>
              <a:gd name="connsiteY23" fmla="*/ 1981200 h 2171700"/>
              <a:gd name="connsiteX24" fmla="*/ 1957388 w 2185988"/>
              <a:gd name="connsiteY24" fmla="*/ 2100262 h 2171700"/>
              <a:gd name="connsiteX25" fmla="*/ 1895475 w 2185988"/>
              <a:gd name="connsiteY25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809750 w 2185988"/>
              <a:gd name="connsiteY11" fmla="*/ 328613 h 2171700"/>
              <a:gd name="connsiteX12" fmla="*/ 1909764 w 2185988"/>
              <a:gd name="connsiteY12" fmla="*/ 290513 h 2171700"/>
              <a:gd name="connsiteX13" fmla="*/ 2071687 w 2185988"/>
              <a:gd name="connsiteY13" fmla="*/ 309562 h 2171700"/>
              <a:gd name="connsiteX14" fmla="*/ 2128838 w 2185988"/>
              <a:gd name="connsiteY14" fmla="*/ 452437 h 2171700"/>
              <a:gd name="connsiteX15" fmla="*/ 2138363 w 2185988"/>
              <a:gd name="connsiteY15" fmla="*/ 576262 h 2171700"/>
              <a:gd name="connsiteX16" fmla="*/ 2095501 w 2185988"/>
              <a:gd name="connsiteY16" fmla="*/ 681037 h 2171700"/>
              <a:gd name="connsiteX17" fmla="*/ 2024063 w 2185988"/>
              <a:gd name="connsiteY17" fmla="*/ 781050 h 2171700"/>
              <a:gd name="connsiteX18" fmla="*/ 2085975 w 2185988"/>
              <a:gd name="connsiteY18" fmla="*/ 952500 h 2171700"/>
              <a:gd name="connsiteX19" fmla="*/ 2152650 w 2185988"/>
              <a:gd name="connsiteY19" fmla="*/ 1152525 h 2171700"/>
              <a:gd name="connsiteX20" fmla="*/ 2185988 w 2185988"/>
              <a:gd name="connsiteY20" fmla="*/ 1428750 h 2171700"/>
              <a:gd name="connsiteX21" fmla="*/ 2171700 w 2185988"/>
              <a:gd name="connsiteY21" fmla="*/ 1609725 h 2171700"/>
              <a:gd name="connsiteX22" fmla="*/ 2124075 w 2185988"/>
              <a:gd name="connsiteY22" fmla="*/ 1804987 h 2171700"/>
              <a:gd name="connsiteX23" fmla="*/ 2038350 w 2185988"/>
              <a:gd name="connsiteY23" fmla="*/ 1981200 h 2171700"/>
              <a:gd name="connsiteX24" fmla="*/ 1957388 w 2185988"/>
              <a:gd name="connsiteY24" fmla="*/ 2100262 h 2171700"/>
              <a:gd name="connsiteX25" fmla="*/ 1895475 w 2185988"/>
              <a:gd name="connsiteY25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809750 w 2185988"/>
              <a:gd name="connsiteY11" fmla="*/ 328613 h 2171700"/>
              <a:gd name="connsiteX12" fmla="*/ 1976439 w 2185988"/>
              <a:gd name="connsiteY12" fmla="*/ 300038 h 2171700"/>
              <a:gd name="connsiteX13" fmla="*/ 2071687 w 2185988"/>
              <a:gd name="connsiteY13" fmla="*/ 309562 h 2171700"/>
              <a:gd name="connsiteX14" fmla="*/ 2128838 w 2185988"/>
              <a:gd name="connsiteY14" fmla="*/ 452437 h 2171700"/>
              <a:gd name="connsiteX15" fmla="*/ 2138363 w 2185988"/>
              <a:gd name="connsiteY15" fmla="*/ 576262 h 2171700"/>
              <a:gd name="connsiteX16" fmla="*/ 2095501 w 2185988"/>
              <a:gd name="connsiteY16" fmla="*/ 681037 h 2171700"/>
              <a:gd name="connsiteX17" fmla="*/ 2024063 w 2185988"/>
              <a:gd name="connsiteY17" fmla="*/ 781050 h 2171700"/>
              <a:gd name="connsiteX18" fmla="*/ 2085975 w 2185988"/>
              <a:gd name="connsiteY18" fmla="*/ 952500 h 2171700"/>
              <a:gd name="connsiteX19" fmla="*/ 2152650 w 2185988"/>
              <a:gd name="connsiteY19" fmla="*/ 1152525 h 2171700"/>
              <a:gd name="connsiteX20" fmla="*/ 2185988 w 2185988"/>
              <a:gd name="connsiteY20" fmla="*/ 1428750 h 2171700"/>
              <a:gd name="connsiteX21" fmla="*/ 2171700 w 2185988"/>
              <a:gd name="connsiteY21" fmla="*/ 1609725 h 2171700"/>
              <a:gd name="connsiteX22" fmla="*/ 2124075 w 2185988"/>
              <a:gd name="connsiteY22" fmla="*/ 1804987 h 2171700"/>
              <a:gd name="connsiteX23" fmla="*/ 2038350 w 2185988"/>
              <a:gd name="connsiteY23" fmla="*/ 1981200 h 2171700"/>
              <a:gd name="connsiteX24" fmla="*/ 1957388 w 2185988"/>
              <a:gd name="connsiteY24" fmla="*/ 2100262 h 2171700"/>
              <a:gd name="connsiteX25" fmla="*/ 1895475 w 2185988"/>
              <a:gd name="connsiteY25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809750 w 2185988"/>
              <a:gd name="connsiteY11" fmla="*/ 328613 h 2171700"/>
              <a:gd name="connsiteX12" fmla="*/ 1976439 w 2185988"/>
              <a:gd name="connsiteY12" fmla="*/ 300038 h 2171700"/>
              <a:gd name="connsiteX13" fmla="*/ 2128838 w 2185988"/>
              <a:gd name="connsiteY13" fmla="*/ 452437 h 2171700"/>
              <a:gd name="connsiteX14" fmla="*/ 2138363 w 2185988"/>
              <a:gd name="connsiteY14" fmla="*/ 576262 h 2171700"/>
              <a:gd name="connsiteX15" fmla="*/ 2095501 w 2185988"/>
              <a:gd name="connsiteY15" fmla="*/ 681037 h 2171700"/>
              <a:gd name="connsiteX16" fmla="*/ 2024063 w 2185988"/>
              <a:gd name="connsiteY16" fmla="*/ 781050 h 2171700"/>
              <a:gd name="connsiteX17" fmla="*/ 2085975 w 2185988"/>
              <a:gd name="connsiteY17" fmla="*/ 952500 h 2171700"/>
              <a:gd name="connsiteX18" fmla="*/ 2152650 w 2185988"/>
              <a:gd name="connsiteY18" fmla="*/ 1152525 h 2171700"/>
              <a:gd name="connsiteX19" fmla="*/ 2185988 w 2185988"/>
              <a:gd name="connsiteY19" fmla="*/ 1428750 h 2171700"/>
              <a:gd name="connsiteX20" fmla="*/ 2171700 w 2185988"/>
              <a:gd name="connsiteY20" fmla="*/ 1609725 h 2171700"/>
              <a:gd name="connsiteX21" fmla="*/ 2124075 w 2185988"/>
              <a:gd name="connsiteY21" fmla="*/ 1804987 h 2171700"/>
              <a:gd name="connsiteX22" fmla="*/ 2038350 w 2185988"/>
              <a:gd name="connsiteY22" fmla="*/ 1981200 h 2171700"/>
              <a:gd name="connsiteX23" fmla="*/ 1957388 w 2185988"/>
              <a:gd name="connsiteY23" fmla="*/ 2100262 h 2171700"/>
              <a:gd name="connsiteX24" fmla="*/ 1895475 w 2185988"/>
              <a:gd name="connsiteY24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809750 w 2185988"/>
              <a:gd name="connsiteY11" fmla="*/ 328613 h 2171700"/>
              <a:gd name="connsiteX12" fmla="*/ 1976439 w 2185988"/>
              <a:gd name="connsiteY12" fmla="*/ 300038 h 2171700"/>
              <a:gd name="connsiteX13" fmla="*/ 2128838 w 2185988"/>
              <a:gd name="connsiteY13" fmla="*/ 452437 h 2171700"/>
              <a:gd name="connsiteX14" fmla="*/ 2138363 w 2185988"/>
              <a:gd name="connsiteY14" fmla="*/ 576262 h 2171700"/>
              <a:gd name="connsiteX15" fmla="*/ 2095501 w 2185988"/>
              <a:gd name="connsiteY15" fmla="*/ 681037 h 2171700"/>
              <a:gd name="connsiteX16" fmla="*/ 2024063 w 2185988"/>
              <a:gd name="connsiteY16" fmla="*/ 781050 h 2171700"/>
              <a:gd name="connsiteX17" fmla="*/ 2105025 w 2185988"/>
              <a:gd name="connsiteY17" fmla="*/ 962025 h 2171700"/>
              <a:gd name="connsiteX18" fmla="*/ 2152650 w 2185988"/>
              <a:gd name="connsiteY18" fmla="*/ 1152525 h 2171700"/>
              <a:gd name="connsiteX19" fmla="*/ 2185988 w 2185988"/>
              <a:gd name="connsiteY19" fmla="*/ 1428750 h 2171700"/>
              <a:gd name="connsiteX20" fmla="*/ 2171700 w 2185988"/>
              <a:gd name="connsiteY20" fmla="*/ 1609725 h 2171700"/>
              <a:gd name="connsiteX21" fmla="*/ 2124075 w 2185988"/>
              <a:gd name="connsiteY21" fmla="*/ 1804987 h 2171700"/>
              <a:gd name="connsiteX22" fmla="*/ 2038350 w 2185988"/>
              <a:gd name="connsiteY22" fmla="*/ 1981200 h 2171700"/>
              <a:gd name="connsiteX23" fmla="*/ 1957388 w 2185988"/>
              <a:gd name="connsiteY23" fmla="*/ 2100262 h 2171700"/>
              <a:gd name="connsiteX24" fmla="*/ 1895475 w 2185988"/>
              <a:gd name="connsiteY24" fmla="*/ 2171700 h 2171700"/>
              <a:gd name="connsiteX0" fmla="*/ 0 w 2185988"/>
              <a:gd name="connsiteY0" fmla="*/ 314325 h 2171700"/>
              <a:gd name="connsiteX1" fmla="*/ 157163 w 2185988"/>
              <a:gd name="connsiteY1" fmla="*/ 185737 h 2171700"/>
              <a:gd name="connsiteX2" fmla="*/ 333375 w 2185988"/>
              <a:gd name="connsiteY2" fmla="*/ 95250 h 2171700"/>
              <a:gd name="connsiteX3" fmla="*/ 495300 w 2185988"/>
              <a:gd name="connsiteY3" fmla="*/ 33337 h 2171700"/>
              <a:gd name="connsiteX4" fmla="*/ 690563 w 2185988"/>
              <a:gd name="connsiteY4" fmla="*/ 0 h 2171700"/>
              <a:gd name="connsiteX5" fmla="*/ 871538 w 2185988"/>
              <a:gd name="connsiteY5" fmla="*/ 4762 h 2171700"/>
              <a:gd name="connsiteX6" fmla="*/ 1066800 w 2185988"/>
              <a:gd name="connsiteY6" fmla="*/ 28575 h 2171700"/>
              <a:gd name="connsiteX7" fmla="*/ 1276350 w 2185988"/>
              <a:gd name="connsiteY7" fmla="*/ 104775 h 2171700"/>
              <a:gd name="connsiteX8" fmla="*/ 1428750 w 2185988"/>
              <a:gd name="connsiteY8" fmla="*/ 171450 h 2171700"/>
              <a:gd name="connsiteX9" fmla="*/ 1571625 w 2185988"/>
              <a:gd name="connsiteY9" fmla="*/ 266700 h 2171700"/>
              <a:gd name="connsiteX10" fmla="*/ 1704975 w 2185988"/>
              <a:gd name="connsiteY10" fmla="*/ 385762 h 2171700"/>
              <a:gd name="connsiteX11" fmla="*/ 1809750 w 2185988"/>
              <a:gd name="connsiteY11" fmla="*/ 328613 h 2171700"/>
              <a:gd name="connsiteX12" fmla="*/ 1976439 w 2185988"/>
              <a:gd name="connsiteY12" fmla="*/ 300038 h 2171700"/>
              <a:gd name="connsiteX13" fmla="*/ 2128838 w 2185988"/>
              <a:gd name="connsiteY13" fmla="*/ 452437 h 2171700"/>
              <a:gd name="connsiteX14" fmla="*/ 2138363 w 2185988"/>
              <a:gd name="connsiteY14" fmla="*/ 576262 h 2171700"/>
              <a:gd name="connsiteX15" fmla="*/ 2095501 w 2185988"/>
              <a:gd name="connsiteY15" fmla="*/ 681037 h 2171700"/>
              <a:gd name="connsiteX16" fmla="*/ 2024063 w 2185988"/>
              <a:gd name="connsiteY16" fmla="*/ 781050 h 2171700"/>
              <a:gd name="connsiteX17" fmla="*/ 2105025 w 2185988"/>
              <a:gd name="connsiteY17" fmla="*/ 962025 h 2171700"/>
              <a:gd name="connsiteX18" fmla="*/ 2176463 w 2185988"/>
              <a:gd name="connsiteY18" fmla="*/ 1214437 h 2171700"/>
              <a:gd name="connsiteX19" fmla="*/ 2185988 w 2185988"/>
              <a:gd name="connsiteY19" fmla="*/ 1428750 h 2171700"/>
              <a:gd name="connsiteX20" fmla="*/ 2171700 w 2185988"/>
              <a:gd name="connsiteY20" fmla="*/ 1609725 h 2171700"/>
              <a:gd name="connsiteX21" fmla="*/ 2124075 w 2185988"/>
              <a:gd name="connsiteY21" fmla="*/ 1804987 h 2171700"/>
              <a:gd name="connsiteX22" fmla="*/ 2038350 w 2185988"/>
              <a:gd name="connsiteY22" fmla="*/ 1981200 h 2171700"/>
              <a:gd name="connsiteX23" fmla="*/ 1957388 w 2185988"/>
              <a:gd name="connsiteY23" fmla="*/ 2100262 h 2171700"/>
              <a:gd name="connsiteX24" fmla="*/ 1895475 w 2185988"/>
              <a:gd name="connsiteY24" fmla="*/ 2171700 h 2171700"/>
              <a:gd name="connsiteX0" fmla="*/ 0 w 2185988"/>
              <a:gd name="connsiteY0" fmla="*/ 314325 h 2262286"/>
              <a:gd name="connsiteX1" fmla="*/ 157163 w 2185988"/>
              <a:gd name="connsiteY1" fmla="*/ 185737 h 2262286"/>
              <a:gd name="connsiteX2" fmla="*/ 333375 w 2185988"/>
              <a:gd name="connsiteY2" fmla="*/ 95250 h 2262286"/>
              <a:gd name="connsiteX3" fmla="*/ 495300 w 2185988"/>
              <a:gd name="connsiteY3" fmla="*/ 33337 h 2262286"/>
              <a:gd name="connsiteX4" fmla="*/ 690563 w 2185988"/>
              <a:gd name="connsiteY4" fmla="*/ 0 h 2262286"/>
              <a:gd name="connsiteX5" fmla="*/ 871538 w 2185988"/>
              <a:gd name="connsiteY5" fmla="*/ 4762 h 2262286"/>
              <a:gd name="connsiteX6" fmla="*/ 1066800 w 2185988"/>
              <a:gd name="connsiteY6" fmla="*/ 28575 h 2262286"/>
              <a:gd name="connsiteX7" fmla="*/ 1276350 w 2185988"/>
              <a:gd name="connsiteY7" fmla="*/ 104775 h 2262286"/>
              <a:gd name="connsiteX8" fmla="*/ 1428750 w 2185988"/>
              <a:gd name="connsiteY8" fmla="*/ 171450 h 2262286"/>
              <a:gd name="connsiteX9" fmla="*/ 1571625 w 2185988"/>
              <a:gd name="connsiteY9" fmla="*/ 266700 h 2262286"/>
              <a:gd name="connsiteX10" fmla="*/ 1704975 w 2185988"/>
              <a:gd name="connsiteY10" fmla="*/ 385762 h 2262286"/>
              <a:gd name="connsiteX11" fmla="*/ 1809750 w 2185988"/>
              <a:gd name="connsiteY11" fmla="*/ 328613 h 2262286"/>
              <a:gd name="connsiteX12" fmla="*/ 1976439 w 2185988"/>
              <a:gd name="connsiteY12" fmla="*/ 300038 h 2262286"/>
              <a:gd name="connsiteX13" fmla="*/ 2128838 w 2185988"/>
              <a:gd name="connsiteY13" fmla="*/ 452437 h 2262286"/>
              <a:gd name="connsiteX14" fmla="*/ 2138363 w 2185988"/>
              <a:gd name="connsiteY14" fmla="*/ 576262 h 2262286"/>
              <a:gd name="connsiteX15" fmla="*/ 2095501 w 2185988"/>
              <a:gd name="connsiteY15" fmla="*/ 681037 h 2262286"/>
              <a:gd name="connsiteX16" fmla="*/ 2024063 w 2185988"/>
              <a:gd name="connsiteY16" fmla="*/ 781050 h 2262286"/>
              <a:gd name="connsiteX17" fmla="*/ 2105025 w 2185988"/>
              <a:gd name="connsiteY17" fmla="*/ 962025 h 2262286"/>
              <a:gd name="connsiteX18" fmla="*/ 2176463 w 2185988"/>
              <a:gd name="connsiteY18" fmla="*/ 1214437 h 2262286"/>
              <a:gd name="connsiteX19" fmla="*/ 2185988 w 2185988"/>
              <a:gd name="connsiteY19" fmla="*/ 1428750 h 2262286"/>
              <a:gd name="connsiteX20" fmla="*/ 2171700 w 2185988"/>
              <a:gd name="connsiteY20" fmla="*/ 1609725 h 2262286"/>
              <a:gd name="connsiteX21" fmla="*/ 2124075 w 2185988"/>
              <a:gd name="connsiteY21" fmla="*/ 1804987 h 2262286"/>
              <a:gd name="connsiteX22" fmla="*/ 2038350 w 2185988"/>
              <a:gd name="connsiteY22" fmla="*/ 1981200 h 2262286"/>
              <a:gd name="connsiteX23" fmla="*/ 1957388 w 2185988"/>
              <a:gd name="connsiteY23" fmla="*/ 2100262 h 2262286"/>
              <a:gd name="connsiteX24" fmla="*/ 1833006 w 2185988"/>
              <a:gd name="connsiteY24" fmla="*/ 2262286 h 2262286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571625 w 2185988"/>
              <a:gd name="connsiteY9" fmla="*/ 266700 h 2231435"/>
              <a:gd name="connsiteX10" fmla="*/ 1704975 w 2185988"/>
              <a:gd name="connsiteY10" fmla="*/ 385762 h 2231435"/>
              <a:gd name="connsiteX11" fmla="*/ 1809750 w 2185988"/>
              <a:gd name="connsiteY11" fmla="*/ 328613 h 2231435"/>
              <a:gd name="connsiteX12" fmla="*/ 1976439 w 2185988"/>
              <a:gd name="connsiteY12" fmla="*/ 300038 h 2231435"/>
              <a:gd name="connsiteX13" fmla="*/ 2128838 w 2185988"/>
              <a:gd name="connsiteY13" fmla="*/ 452437 h 2231435"/>
              <a:gd name="connsiteX14" fmla="*/ 2138363 w 2185988"/>
              <a:gd name="connsiteY14" fmla="*/ 576262 h 2231435"/>
              <a:gd name="connsiteX15" fmla="*/ 2095501 w 2185988"/>
              <a:gd name="connsiteY15" fmla="*/ 681037 h 2231435"/>
              <a:gd name="connsiteX16" fmla="*/ 2024063 w 2185988"/>
              <a:gd name="connsiteY16" fmla="*/ 781050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704975 w 2185988"/>
              <a:gd name="connsiteY10" fmla="*/ 385762 h 2231435"/>
              <a:gd name="connsiteX11" fmla="*/ 1809750 w 2185988"/>
              <a:gd name="connsiteY11" fmla="*/ 328613 h 2231435"/>
              <a:gd name="connsiteX12" fmla="*/ 1976439 w 2185988"/>
              <a:gd name="connsiteY12" fmla="*/ 300038 h 2231435"/>
              <a:gd name="connsiteX13" fmla="*/ 2128838 w 2185988"/>
              <a:gd name="connsiteY13" fmla="*/ 452437 h 2231435"/>
              <a:gd name="connsiteX14" fmla="*/ 2138363 w 2185988"/>
              <a:gd name="connsiteY14" fmla="*/ 576262 h 2231435"/>
              <a:gd name="connsiteX15" fmla="*/ 2095501 w 2185988"/>
              <a:gd name="connsiteY15" fmla="*/ 681037 h 2231435"/>
              <a:gd name="connsiteX16" fmla="*/ 2024063 w 2185988"/>
              <a:gd name="connsiteY16" fmla="*/ 781050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51230 w 2185988"/>
              <a:gd name="connsiteY10" fmla="*/ 89582 h 2231435"/>
              <a:gd name="connsiteX11" fmla="*/ 1809750 w 2185988"/>
              <a:gd name="connsiteY11" fmla="*/ 328613 h 2231435"/>
              <a:gd name="connsiteX12" fmla="*/ 1976439 w 2185988"/>
              <a:gd name="connsiteY12" fmla="*/ 300038 h 2231435"/>
              <a:gd name="connsiteX13" fmla="*/ 2128838 w 2185988"/>
              <a:gd name="connsiteY13" fmla="*/ 452437 h 2231435"/>
              <a:gd name="connsiteX14" fmla="*/ 2138363 w 2185988"/>
              <a:gd name="connsiteY14" fmla="*/ 576262 h 2231435"/>
              <a:gd name="connsiteX15" fmla="*/ 2095501 w 2185988"/>
              <a:gd name="connsiteY15" fmla="*/ 681037 h 2231435"/>
              <a:gd name="connsiteX16" fmla="*/ 2024063 w 2185988"/>
              <a:gd name="connsiteY16" fmla="*/ 781050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51230 w 2185988"/>
              <a:gd name="connsiteY10" fmla="*/ 89582 h 2231435"/>
              <a:gd name="connsiteX11" fmla="*/ 2004758 w 2185988"/>
              <a:gd name="connsiteY11" fmla="*/ 106478 h 2231435"/>
              <a:gd name="connsiteX12" fmla="*/ 1976439 w 2185988"/>
              <a:gd name="connsiteY12" fmla="*/ 300038 h 2231435"/>
              <a:gd name="connsiteX13" fmla="*/ 2128838 w 2185988"/>
              <a:gd name="connsiteY13" fmla="*/ 452437 h 2231435"/>
              <a:gd name="connsiteX14" fmla="*/ 2138363 w 2185988"/>
              <a:gd name="connsiteY14" fmla="*/ 576262 h 2231435"/>
              <a:gd name="connsiteX15" fmla="*/ 2095501 w 2185988"/>
              <a:gd name="connsiteY15" fmla="*/ 681037 h 2231435"/>
              <a:gd name="connsiteX16" fmla="*/ 2024063 w 2185988"/>
              <a:gd name="connsiteY16" fmla="*/ 781050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51230 w 2185988"/>
              <a:gd name="connsiteY10" fmla="*/ 89582 h 2231435"/>
              <a:gd name="connsiteX11" fmla="*/ 2004758 w 2185988"/>
              <a:gd name="connsiteY11" fmla="*/ 106478 h 2231435"/>
              <a:gd name="connsiteX12" fmla="*/ 2092224 w 2185988"/>
              <a:gd name="connsiteY12" fmla="*/ 213652 h 2231435"/>
              <a:gd name="connsiteX13" fmla="*/ 2128838 w 2185988"/>
              <a:gd name="connsiteY13" fmla="*/ 452437 h 2231435"/>
              <a:gd name="connsiteX14" fmla="*/ 2138363 w 2185988"/>
              <a:gd name="connsiteY14" fmla="*/ 576262 h 2231435"/>
              <a:gd name="connsiteX15" fmla="*/ 2095501 w 2185988"/>
              <a:gd name="connsiteY15" fmla="*/ 681037 h 2231435"/>
              <a:gd name="connsiteX16" fmla="*/ 2024063 w 2185988"/>
              <a:gd name="connsiteY16" fmla="*/ 781050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51230 w 2185988"/>
              <a:gd name="connsiteY10" fmla="*/ 89582 h 2231435"/>
              <a:gd name="connsiteX11" fmla="*/ 2004758 w 2185988"/>
              <a:gd name="connsiteY11" fmla="*/ 106478 h 2231435"/>
              <a:gd name="connsiteX12" fmla="*/ 2092224 w 2185988"/>
              <a:gd name="connsiteY12" fmla="*/ 213652 h 2231435"/>
              <a:gd name="connsiteX13" fmla="*/ 2177590 w 2185988"/>
              <a:gd name="connsiteY13" fmla="*/ 427755 h 2231435"/>
              <a:gd name="connsiteX14" fmla="*/ 2138363 w 2185988"/>
              <a:gd name="connsiteY14" fmla="*/ 576262 h 2231435"/>
              <a:gd name="connsiteX15" fmla="*/ 2095501 w 2185988"/>
              <a:gd name="connsiteY15" fmla="*/ 681037 h 2231435"/>
              <a:gd name="connsiteX16" fmla="*/ 2024063 w 2185988"/>
              <a:gd name="connsiteY16" fmla="*/ 781050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51230 w 2185988"/>
              <a:gd name="connsiteY10" fmla="*/ 89582 h 2231435"/>
              <a:gd name="connsiteX11" fmla="*/ 2004758 w 2185988"/>
              <a:gd name="connsiteY11" fmla="*/ 106478 h 2231435"/>
              <a:gd name="connsiteX12" fmla="*/ 2092224 w 2185988"/>
              <a:gd name="connsiteY12" fmla="*/ 213652 h 2231435"/>
              <a:gd name="connsiteX13" fmla="*/ 2177590 w 2185988"/>
              <a:gd name="connsiteY13" fmla="*/ 427755 h 2231435"/>
              <a:gd name="connsiteX14" fmla="*/ 2138363 w 2185988"/>
              <a:gd name="connsiteY14" fmla="*/ 576262 h 2231435"/>
              <a:gd name="connsiteX15" fmla="*/ 2095501 w 2185988"/>
              <a:gd name="connsiteY15" fmla="*/ 681037 h 2231435"/>
              <a:gd name="connsiteX16" fmla="*/ 1987499 w 2185988"/>
              <a:gd name="connsiteY16" fmla="*/ 756368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51230 w 2185988"/>
              <a:gd name="connsiteY10" fmla="*/ 89582 h 2231435"/>
              <a:gd name="connsiteX11" fmla="*/ 2004758 w 2185988"/>
              <a:gd name="connsiteY11" fmla="*/ 106478 h 2231435"/>
              <a:gd name="connsiteX12" fmla="*/ 2092224 w 2185988"/>
              <a:gd name="connsiteY12" fmla="*/ 213652 h 2231435"/>
              <a:gd name="connsiteX13" fmla="*/ 2177590 w 2185988"/>
              <a:gd name="connsiteY13" fmla="*/ 427755 h 2231435"/>
              <a:gd name="connsiteX14" fmla="*/ 2138363 w 2185988"/>
              <a:gd name="connsiteY14" fmla="*/ 576262 h 2231435"/>
              <a:gd name="connsiteX15" fmla="*/ 2095501 w 2185988"/>
              <a:gd name="connsiteY15" fmla="*/ 681037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51230 w 2185988"/>
              <a:gd name="connsiteY10" fmla="*/ 89582 h 2231435"/>
              <a:gd name="connsiteX11" fmla="*/ 2004758 w 2185988"/>
              <a:gd name="connsiteY11" fmla="*/ 106478 h 2231435"/>
              <a:gd name="connsiteX12" fmla="*/ 2092224 w 2185988"/>
              <a:gd name="connsiteY12" fmla="*/ 213652 h 2231435"/>
              <a:gd name="connsiteX13" fmla="*/ 2177590 w 2185988"/>
              <a:gd name="connsiteY13" fmla="*/ 427755 h 2231435"/>
              <a:gd name="connsiteX14" fmla="*/ 2138363 w 2185988"/>
              <a:gd name="connsiteY14" fmla="*/ 576262 h 2231435"/>
              <a:gd name="connsiteX15" fmla="*/ 2101596 w 2185988"/>
              <a:gd name="connsiteY15" fmla="*/ 631674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51230 w 2185988"/>
              <a:gd name="connsiteY10" fmla="*/ 89582 h 2231435"/>
              <a:gd name="connsiteX11" fmla="*/ 2004758 w 2185988"/>
              <a:gd name="connsiteY11" fmla="*/ 106478 h 2231435"/>
              <a:gd name="connsiteX12" fmla="*/ 2092224 w 2185988"/>
              <a:gd name="connsiteY12" fmla="*/ 213652 h 2231435"/>
              <a:gd name="connsiteX13" fmla="*/ 2177590 w 2185988"/>
              <a:gd name="connsiteY13" fmla="*/ 427755 h 2231435"/>
              <a:gd name="connsiteX14" fmla="*/ 2144457 w 2185988"/>
              <a:gd name="connsiteY14" fmla="*/ 514558 h 2231435"/>
              <a:gd name="connsiteX15" fmla="*/ 2101596 w 2185988"/>
              <a:gd name="connsiteY15" fmla="*/ 631674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51230 w 2185988"/>
              <a:gd name="connsiteY10" fmla="*/ 89582 h 2231435"/>
              <a:gd name="connsiteX11" fmla="*/ 2004758 w 2185988"/>
              <a:gd name="connsiteY11" fmla="*/ 106478 h 2231435"/>
              <a:gd name="connsiteX12" fmla="*/ 2092224 w 2185988"/>
              <a:gd name="connsiteY12" fmla="*/ 213652 h 2231435"/>
              <a:gd name="connsiteX13" fmla="*/ 2177590 w 2185988"/>
              <a:gd name="connsiteY13" fmla="*/ 335200 h 2231435"/>
              <a:gd name="connsiteX14" fmla="*/ 2144457 w 2185988"/>
              <a:gd name="connsiteY14" fmla="*/ 514558 h 2231435"/>
              <a:gd name="connsiteX15" fmla="*/ 2101596 w 2185988"/>
              <a:gd name="connsiteY15" fmla="*/ 631674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51230 w 2185988"/>
              <a:gd name="connsiteY10" fmla="*/ 89582 h 2231435"/>
              <a:gd name="connsiteX11" fmla="*/ 2004758 w 2185988"/>
              <a:gd name="connsiteY11" fmla="*/ 106478 h 2231435"/>
              <a:gd name="connsiteX12" fmla="*/ 2086130 w 2185988"/>
              <a:gd name="connsiteY12" fmla="*/ 151948 h 2231435"/>
              <a:gd name="connsiteX13" fmla="*/ 2177590 w 2185988"/>
              <a:gd name="connsiteY13" fmla="*/ 335200 h 2231435"/>
              <a:gd name="connsiteX14" fmla="*/ 2144457 w 2185988"/>
              <a:gd name="connsiteY14" fmla="*/ 514558 h 2231435"/>
              <a:gd name="connsiteX15" fmla="*/ 2101596 w 2185988"/>
              <a:gd name="connsiteY15" fmla="*/ 631674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20761 w 2185988"/>
              <a:gd name="connsiteY10" fmla="*/ 64900 h 2231435"/>
              <a:gd name="connsiteX11" fmla="*/ 2004758 w 2185988"/>
              <a:gd name="connsiteY11" fmla="*/ 106478 h 2231435"/>
              <a:gd name="connsiteX12" fmla="*/ 2086130 w 2185988"/>
              <a:gd name="connsiteY12" fmla="*/ 151948 h 2231435"/>
              <a:gd name="connsiteX13" fmla="*/ 2177590 w 2185988"/>
              <a:gd name="connsiteY13" fmla="*/ 335200 h 2231435"/>
              <a:gd name="connsiteX14" fmla="*/ 2144457 w 2185988"/>
              <a:gd name="connsiteY14" fmla="*/ 514558 h 2231435"/>
              <a:gd name="connsiteX15" fmla="*/ 2101596 w 2185988"/>
              <a:gd name="connsiteY15" fmla="*/ 631674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20761 w 2185988"/>
              <a:gd name="connsiteY10" fmla="*/ 64900 h 2231435"/>
              <a:gd name="connsiteX11" fmla="*/ 1980382 w 2185988"/>
              <a:gd name="connsiteY11" fmla="*/ 75626 h 2231435"/>
              <a:gd name="connsiteX12" fmla="*/ 2086130 w 2185988"/>
              <a:gd name="connsiteY12" fmla="*/ 151948 h 2231435"/>
              <a:gd name="connsiteX13" fmla="*/ 2177590 w 2185988"/>
              <a:gd name="connsiteY13" fmla="*/ 335200 h 2231435"/>
              <a:gd name="connsiteX14" fmla="*/ 2144457 w 2185988"/>
              <a:gd name="connsiteY14" fmla="*/ 514558 h 2231435"/>
              <a:gd name="connsiteX15" fmla="*/ 2101596 w 2185988"/>
              <a:gd name="connsiteY15" fmla="*/ 631674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20761 w 2185988"/>
              <a:gd name="connsiteY10" fmla="*/ 64900 h 2231435"/>
              <a:gd name="connsiteX11" fmla="*/ 1992570 w 2185988"/>
              <a:gd name="connsiteY11" fmla="*/ 81797 h 2231435"/>
              <a:gd name="connsiteX12" fmla="*/ 2086130 w 2185988"/>
              <a:gd name="connsiteY12" fmla="*/ 151948 h 2231435"/>
              <a:gd name="connsiteX13" fmla="*/ 2177590 w 2185988"/>
              <a:gd name="connsiteY13" fmla="*/ 335200 h 2231435"/>
              <a:gd name="connsiteX14" fmla="*/ 2144457 w 2185988"/>
              <a:gd name="connsiteY14" fmla="*/ 514558 h 2231435"/>
              <a:gd name="connsiteX15" fmla="*/ 2101596 w 2185988"/>
              <a:gd name="connsiteY15" fmla="*/ 631674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20761 w 2185988"/>
              <a:gd name="connsiteY10" fmla="*/ 64900 h 2231435"/>
              <a:gd name="connsiteX11" fmla="*/ 1992570 w 2185988"/>
              <a:gd name="connsiteY11" fmla="*/ 81797 h 2231435"/>
              <a:gd name="connsiteX12" fmla="*/ 2104411 w 2185988"/>
              <a:gd name="connsiteY12" fmla="*/ 176630 h 2231435"/>
              <a:gd name="connsiteX13" fmla="*/ 2177590 w 2185988"/>
              <a:gd name="connsiteY13" fmla="*/ 335200 h 2231435"/>
              <a:gd name="connsiteX14" fmla="*/ 2144457 w 2185988"/>
              <a:gd name="connsiteY14" fmla="*/ 514558 h 2231435"/>
              <a:gd name="connsiteX15" fmla="*/ 2101596 w 2185988"/>
              <a:gd name="connsiteY15" fmla="*/ 631674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32949 w 2185988"/>
              <a:gd name="connsiteY10" fmla="*/ 15537 h 2231435"/>
              <a:gd name="connsiteX11" fmla="*/ 1992570 w 2185988"/>
              <a:gd name="connsiteY11" fmla="*/ 81797 h 2231435"/>
              <a:gd name="connsiteX12" fmla="*/ 2104411 w 2185988"/>
              <a:gd name="connsiteY12" fmla="*/ 176630 h 2231435"/>
              <a:gd name="connsiteX13" fmla="*/ 2177590 w 2185988"/>
              <a:gd name="connsiteY13" fmla="*/ 335200 h 2231435"/>
              <a:gd name="connsiteX14" fmla="*/ 2144457 w 2185988"/>
              <a:gd name="connsiteY14" fmla="*/ 514558 h 2231435"/>
              <a:gd name="connsiteX15" fmla="*/ 2101596 w 2185988"/>
              <a:gd name="connsiteY15" fmla="*/ 631674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14283 w 2185988"/>
              <a:gd name="connsiteY9" fmla="*/ 93929 h 2231435"/>
              <a:gd name="connsiteX10" fmla="*/ 1832949 w 2185988"/>
              <a:gd name="connsiteY10" fmla="*/ 15537 h 2231435"/>
              <a:gd name="connsiteX11" fmla="*/ 1998663 w 2185988"/>
              <a:gd name="connsiteY11" fmla="*/ 44774 h 2231435"/>
              <a:gd name="connsiteX12" fmla="*/ 2104411 w 2185988"/>
              <a:gd name="connsiteY12" fmla="*/ 176630 h 2231435"/>
              <a:gd name="connsiteX13" fmla="*/ 2177590 w 2185988"/>
              <a:gd name="connsiteY13" fmla="*/ 335200 h 2231435"/>
              <a:gd name="connsiteX14" fmla="*/ 2144457 w 2185988"/>
              <a:gd name="connsiteY14" fmla="*/ 514558 h 2231435"/>
              <a:gd name="connsiteX15" fmla="*/ 2101596 w 2185988"/>
              <a:gd name="connsiteY15" fmla="*/ 631674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26471 w 2185988"/>
              <a:gd name="connsiteY9" fmla="*/ 69247 h 2231435"/>
              <a:gd name="connsiteX10" fmla="*/ 1832949 w 2185988"/>
              <a:gd name="connsiteY10" fmla="*/ 15537 h 2231435"/>
              <a:gd name="connsiteX11" fmla="*/ 1998663 w 2185988"/>
              <a:gd name="connsiteY11" fmla="*/ 44774 h 2231435"/>
              <a:gd name="connsiteX12" fmla="*/ 2104411 w 2185988"/>
              <a:gd name="connsiteY12" fmla="*/ 176630 h 2231435"/>
              <a:gd name="connsiteX13" fmla="*/ 2177590 w 2185988"/>
              <a:gd name="connsiteY13" fmla="*/ 335200 h 2231435"/>
              <a:gd name="connsiteX14" fmla="*/ 2144457 w 2185988"/>
              <a:gd name="connsiteY14" fmla="*/ 514558 h 2231435"/>
              <a:gd name="connsiteX15" fmla="*/ 2101596 w 2185988"/>
              <a:gd name="connsiteY15" fmla="*/ 631674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32566 w 2185988"/>
              <a:gd name="connsiteY9" fmla="*/ 44566 h 2231435"/>
              <a:gd name="connsiteX10" fmla="*/ 1832949 w 2185988"/>
              <a:gd name="connsiteY10" fmla="*/ 15537 h 2231435"/>
              <a:gd name="connsiteX11" fmla="*/ 1998663 w 2185988"/>
              <a:gd name="connsiteY11" fmla="*/ 44774 h 2231435"/>
              <a:gd name="connsiteX12" fmla="*/ 2104411 w 2185988"/>
              <a:gd name="connsiteY12" fmla="*/ 176630 h 2231435"/>
              <a:gd name="connsiteX13" fmla="*/ 2177590 w 2185988"/>
              <a:gd name="connsiteY13" fmla="*/ 335200 h 2231435"/>
              <a:gd name="connsiteX14" fmla="*/ 2144457 w 2185988"/>
              <a:gd name="connsiteY14" fmla="*/ 514558 h 2231435"/>
              <a:gd name="connsiteX15" fmla="*/ 2101596 w 2185988"/>
              <a:gd name="connsiteY15" fmla="*/ 631674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32566 w 2185988"/>
              <a:gd name="connsiteY9" fmla="*/ 44566 h 2231435"/>
              <a:gd name="connsiteX10" fmla="*/ 1832949 w 2185988"/>
              <a:gd name="connsiteY10" fmla="*/ 15537 h 2231435"/>
              <a:gd name="connsiteX11" fmla="*/ 1998663 w 2185988"/>
              <a:gd name="connsiteY11" fmla="*/ 44774 h 2231435"/>
              <a:gd name="connsiteX12" fmla="*/ 2104411 w 2185988"/>
              <a:gd name="connsiteY12" fmla="*/ 176630 h 2231435"/>
              <a:gd name="connsiteX13" fmla="*/ 2177590 w 2185988"/>
              <a:gd name="connsiteY13" fmla="*/ 335200 h 2231435"/>
              <a:gd name="connsiteX14" fmla="*/ 2144457 w 2185988"/>
              <a:gd name="connsiteY14" fmla="*/ 514558 h 2231435"/>
              <a:gd name="connsiteX15" fmla="*/ 2107691 w 2185988"/>
              <a:gd name="connsiteY15" fmla="*/ 650184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32566 w 2185988"/>
              <a:gd name="connsiteY9" fmla="*/ 44566 h 2231435"/>
              <a:gd name="connsiteX10" fmla="*/ 1832949 w 2185988"/>
              <a:gd name="connsiteY10" fmla="*/ 15537 h 2231435"/>
              <a:gd name="connsiteX11" fmla="*/ 1998663 w 2185988"/>
              <a:gd name="connsiteY11" fmla="*/ 44774 h 2231435"/>
              <a:gd name="connsiteX12" fmla="*/ 2104411 w 2185988"/>
              <a:gd name="connsiteY12" fmla="*/ 176630 h 2231435"/>
              <a:gd name="connsiteX13" fmla="*/ 2177590 w 2185988"/>
              <a:gd name="connsiteY13" fmla="*/ 335200 h 2231435"/>
              <a:gd name="connsiteX14" fmla="*/ 2144457 w 2185988"/>
              <a:gd name="connsiteY14" fmla="*/ 514558 h 2231435"/>
              <a:gd name="connsiteX15" fmla="*/ 2095503 w 2185988"/>
              <a:gd name="connsiteY15" fmla="*/ 625503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32566 w 2185988"/>
              <a:gd name="connsiteY9" fmla="*/ 44566 h 2231435"/>
              <a:gd name="connsiteX10" fmla="*/ 1832949 w 2185988"/>
              <a:gd name="connsiteY10" fmla="*/ 15537 h 2231435"/>
              <a:gd name="connsiteX11" fmla="*/ 1998663 w 2185988"/>
              <a:gd name="connsiteY11" fmla="*/ 44774 h 2231435"/>
              <a:gd name="connsiteX12" fmla="*/ 2104411 w 2185988"/>
              <a:gd name="connsiteY12" fmla="*/ 176630 h 2231435"/>
              <a:gd name="connsiteX13" fmla="*/ 2177590 w 2185988"/>
              <a:gd name="connsiteY13" fmla="*/ 335200 h 2231435"/>
              <a:gd name="connsiteX14" fmla="*/ 2168833 w 2185988"/>
              <a:gd name="connsiteY14" fmla="*/ 489877 h 2231435"/>
              <a:gd name="connsiteX15" fmla="*/ 2095503 w 2185988"/>
              <a:gd name="connsiteY15" fmla="*/ 625503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08190 w 2185988"/>
              <a:gd name="connsiteY9" fmla="*/ 50735 h 2231435"/>
              <a:gd name="connsiteX10" fmla="*/ 1832949 w 2185988"/>
              <a:gd name="connsiteY10" fmla="*/ 15537 h 2231435"/>
              <a:gd name="connsiteX11" fmla="*/ 1998663 w 2185988"/>
              <a:gd name="connsiteY11" fmla="*/ 44774 h 2231435"/>
              <a:gd name="connsiteX12" fmla="*/ 2104411 w 2185988"/>
              <a:gd name="connsiteY12" fmla="*/ 176630 h 2231435"/>
              <a:gd name="connsiteX13" fmla="*/ 2177590 w 2185988"/>
              <a:gd name="connsiteY13" fmla="*/ 335200 h 2231435"/>
              <a:gd name="connsiteX14" fmla="*/ 2168833 w 2185988"/>
              <a:gd name="connsiteY14" fmla="*/ 489877 h 2231435"/>
              <a:gd name="connsiteX15" fmla="*/ 2095503 w 2185988"/>
              <a:gd name="connsiteY15" fmla="*/ 625503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08190 w 2185988"/>
              <a:gd name="connsiteY9" fmla="*/ 50735 h 2231435"/>
              <a:gd name="connsiteX10" fmla="*/ 1832949 w 2185988"/>
              <a:gd name="connsiteY10" fmla="*/ 15537 h 2231435"/>
              <a:gd name="connsiteX11" fmla="*/ 1998663 w 2185988"/>
              <a:gd name="connsiteY11" fmla="*/ 44774 h 2231435"/>
              <a:gd name="connsiteX12" fmla="*/ 2104411 w 2185988"/>
              <a:gd name="connsiteY12" fmla="*/ 176630 h 2231435"/>
              <a:gd name="connsiteX13" fmla="*/ 2177590 w 2185988"/>
              <a:gd name="connsiteY13" fmla="*/ 335200 h 2231435"/>
              <a:gd name="connsiteX14" fmla="*/ 2168833 w 2185988"/>
              <a:gd name="connsiteY14" fmla="*/ 489877 h 2231435"/>
              <a:gd name="connsiteX15" fmla="*/ 2095503 w 2185988"/>
              <a:gd name="connsiteY15" fmla="*/ 625503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08190 w 2185988"/>
              <a:gd name="connsiteY9" fmla="*/ 50735 h 2231435"/>
              <a:gd name="connsiteX10" fmla="*/ 1832949 w 2185988"/>
              <a:gd name="connsiteY10" fmla="*/ 15537 h 2231435"/>
              <a:gd name="connsiteX11" fmla="*/ 1998663 w 2185988"/>
              <a:gd name="connsiteY11" fmla="*/ 44774 h 2231435"/>
              <a:gd name="connsiteX12" fmla="*/ 2104411 w 2185988"/>
              <a:gd name="connsiteY12" fmla="*/ 176630 h 2231435"/>
              <a:gd name="connsiteX13" fmla="*/ 2177590 w 2185988"/>
              <a:gd name="connsiteY13" fmla="*/ 335200 h 2231435"/>
              <a:gd name="connsiteX14" fmla="*/ 2168833 w 2185988"/>
              <a:gd name="connsiteY14" fmla="*/ 489877 h 2231435"/>
              <a:gd name="connsiteX15" fmla="*/ 2095503 w 2185988"/>
              <a:gd name="connsiteY15" fmla="*/ 625503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31435"/>
              <a:gd name="connsiteX1" fmla="*/ 157163 w 2185988"/>
              <a:gd name="connsiteY1" fmla="*/ 185737 h 2231435"/>
              <a:gd name="connsiteX2" fmla="*/ 333375 w 2185988"/>
              <a:gd name="connsiteY2" fmla="*/ 95250 h 2231435"/>
              <a:gd name="connsiteX3" fmla="*/ 495300 w 2185988"/>
              <a:gd name="connsiteY3" fmla="*/ 33337 h 2231435"/>
              <a:gd name="connsiteX4" fmla="*/ 690563 w 2185988"/>
              <a:gd name="connsiteY4" fmla="*/ 0 h 2231435"/>
              <a:gd name="connsiteX5" fmla="*/ 871538 w 2185988"/>
              <a:gd name="connsiteY5" fmla="*/ 4762 h 2231435"/>
              <a:gd name="connsiteX6" fmla="*/ 1066800 w 2185988"/>
              <a:gd name="connsiteY6" fmla="*/ 28575 h 2231435"/>
              <a:gd name="connsiteX7" fmla="*/ 1276350 w 2185988"/>
              <a:gd name="connsiteY7" fmla="*/ 104775 h 2231435"/>
              <a:gd name="connsiteX8" fmla="*/ 1428750 w 2185988"/>
              <a:gd name="connsiteY8" fmla="*/ 171450 h 2231435"/>
              <a:gd name="connsiteX9" fmla="*/ 1608190 w 2185988"/>
              <a:gd name="connsiteY9" fmla="*/ 50735 h 2231435"/>
              <a:gd name="connsiteX10" fmla="*/ 1832949 w 2185988"/>
              <a:gd name="connsiteY10" fmla="*/ 15537 h 2231435"/>
              <a:gd name="connsiteX11" fmla="*/ 1998663 w 2185988"/>
              <a:gd name="connsiteY11" fmla="*/ 44774 h 2231435"/>
              <a:gd name="connsiteX12" fmla="*/ 2104411 w 2185988"/>
              <a:gd name="connsiteY12" fmla="*/ 145777 h 2231435"/>
              <a:gd name="connsiteX13" fmla="*/ 2177590 w 2185988"/>
              <a:gd name="connsiteY13" fmla="*/ 335200 h 2231435"/>
              <a:gd name="connsiteX14" fmla="*/ 2168833 w 2185988"/>
              <a:gd name="connsiteY14" fmla="*/ 489877 h 2231435"/>
              <a:gd name="connsiteX15" fmla="*/ 2095503 w 2185988"/>
              <a:gd name="connsiteY15" fmla="*/ 625503 h 2231435"/>
              <a:gd name="connsiteX16" fmla="*/ 2005780 w 2185988"/>
              <a:gd name="connsiteY16" fmla="*/ 737857 h 2231435"/>
              <a:gd name="connsiteX17" fmla="*/ 2105025 w 2185988"/>
              <a:gd name="connsiteY17" fmla="*/ 962025 h 2231435"/>
              <a:gd name="connsiteX18" fmla="*/ 2176463 w 2185988"/>
              <a:gd name="connsiteY18" fmla="*/ 1214437 h 2231435"/>
              <a:gd name="connsiteX19" fmla="*/ 2185988 w 2185988"/>
              <a:gd name="connsiteY19" fmla="*/ 1428750 h 2231435"/>
              <a:gd name="connsiteX20" fmla="*/ 2171700 w 2185988"/>
              <a:gd name="connsiteY20" fmla="*/ 1609725 h 2231435"/>
              <a:gd name="connsiteX21" fmla="*/ 2124075 w 2185988"/>
              <a:gd name="connsiteY21" fmla="*/ 1804987 h 2231435"/>
              <a:gd name="connsiteX22" fmla="*/ 2038350 w 2185988"/>
              <a:gd name="connsiteY22" fmla="*/ 1981200 h 2231435"/>
              <a:gd name="connsiteX23" fmla="*/ 1957388 w 2185988"/>
              <a:gd name="connsiteY23" fmla="*/ 2100262 h 2231435"/>
              <a:gd name="connsiteX24" fmla="*/ 1863476 w 2185988"/>
              <a:gd name="connsiteY24" fmla="*/ 2231435 h 2231435"/>
              <a:gd name="connsiteX0" fmla="*/ 0 w 2185988"/>
              <a:gd name="connsiteY0" fmla="*/ 314325 h 2206753"/>
              <a:gd name="connsiteX1" fmla="*/ 157163 w 2185988"/>
              <a:gd name="connsiteY1" fmla="*/ 185737 h 2206753"/>
              <a:gd name="connsiteX2" fmla="*/ 333375 w 2185988"/>
              <a:gd name="connsiteY2" fmla="*/ 95250 h 2206753"/>
              <a:gd name="connsiteX3" fmla="*/ 495300 w 2185988"/>
              <a:gd name="connsiteY3" fmla="*/ 33337 h 2206753"/>
              <a:gd name="connsiteX4" fmla="*/ 690563 w 2185988"/>
              <a:gd name="connsiteY4" fmla="*/ 0 h 2206753"/>
              <a:gd name="connsiteX5" fmla="*/ 871538 w 2185988"/>
              <a:gd name="connsiteY5" fmla="*/ 4762 h 2206753"/>
              <a:gd name="connsiteX6" fmla="*/ 1066800 w 2185988"/>
              <a:gd name="connsiteY6" fmla="*/ 28575 h 2206753"/>
              <a:gd name="connsiteX7" fmla="*/ 1276350 w 2185988"/>
              <a:gd name="connsiteY7" fmla="*/ 104775 h 2206753"/>
              <a:gd name="connsiteX8" fmla="*/ 1428750 w 2185988"/>
              <a:gd name="connsiteY8" fmla="*/ 171450 h 2206753"/>
              <a:gd name="connsiteX9" fmla="*/ 1608190 w 2185988"/>
              <a:gd name="connsiteY9" fmla="*/ 50735 h 2206753"/>
              <a:gd name="connsiteX10" fmla="*/ 1832949 w 2185988"/>
              <a:gd name="connsiteY10" fmla="*/ 15537 h 2206753"/>
              <a:gd name="connsiteX11" fmla="*/ 1998663 w 2185988"/>
              <a:gd name="connsiteY11" fmla="*/ 44774 h 2206753"/>
              <a:gd name="connsiteX12" fmla="*/ 2104411 w 2185988"/>
              <a:gd name="connsiteY12" fmla="*/ 145777 h 2206753"/>
              <a:gd name="connsiteX13" fmla="*/ 2177590 w 2185988"/>
              <a:gd name="connsiteY13" fmla="*/ 335200 h 2206753"/>
              <a:gd name="connsiteX14" fmla="*/ 2168833 w 2185988"/>
              <a:gd name="connsiteY14" fmla="*/ 489877 h 2206753"/>
              <a:gd name="connsiteX15" fmla="*/ 2095503 w 2185988"/>
              <a:gd name="connsiteY15" fmla="*/ 625503 h 2206753"/>
              <a:gd name="connsiteX16" fmla="*/ 2005780 w 2185988"/>
              <a:gd name="connsiteY16" fmla="*/ 737857 h 2206753"/>
              <a:gd name="connsiteX17" fmla="*/ 2105025 w 2185988"/>
              <a:gd name="connsiteY17" fmla="*/ 962025 h 2206753"/>
              <a:gd name="connsiteX18" fmla="*/ 2176463 w 2185988"/>
              <a:gd name="connsiteY18" fmla="*/ 1214437 h 2206753"/>
              <a:gd name="connsiteX19" fmla="*/ 2185988 w 2185988"/>
              <a:gd name="connsiteY19" fmla="*/ 1428750 h 2206753"/>
              <a:gd name="connsiteX20" fmla="*/ 2171700 w 2185988"/>
              <a:gd name="connsiteY20" fmla="*/ 1609725 h 2206753"/>
              <a:gd name="connsiteX21" fmla="*/ 2124075 w 2185988"/>
              <a:gd name="connsiteY21" fmla="*/ 1804987 h 2206753"/>
              <a:gd name="connsiteX22" fmla="*/ 2038350 w 2185988"/>
              <a:gd name="connsiteY22" fmla="*/ 1981200 h 2206753"/>
              <a:gd name="connsiteX23" fmla="*/ 1957388 w 2185988"/>
              <a:gd name="connsiteY23" fmla="*/ 2100262 h 2206753"/>
              <a:gd name="connsiteX24" fmla="*/ 1881757 w 2185988"/>
              <a:gd name="connsiteY24" fmla="*/ 2206753 h 2206753"/>
              <a:gd name="connsiteX0" fmla="*/ 0 w 2185988"/>
              <a:gd name="connsiteY0" fmla="*/ 314325 h 2206753"/>
              <a:gd name="connsiteX1" fmla="*/ 157163 w 2185988"/>
              <a:gd name="connsiteY1" fmla="*/ 185737 h 2206753"/>
              <a:gd name="connsiteX2" fmla="*/ 333375 w 2185988"/>
              <a:gd name="connsiteY2" fmla="*/ 95250 h 2206753"/>
              <a:gd name="connsiteX3" fmla="*/ 495300 w 2185988"/>
              <a:gd name="connsiteY3" fmla="*/ 33337 h 2206753"/>
              <a:gd name="connsiteX4" fmla="*/ 690563 w 2185988"/>
              <a:gd name="connsiteY4" fmla="*/ 0 h 2206753"/>
              <a:gd name="connsiteX5" fmla="*/ 871538 w 2185988"/>
              <a:gd name="connsiteY5" fmla="*/ 4762 h 2206753"/>
              <a:gd name="connsiteX6" fmla="*/ 1066800 w 2185988"/>
              <a:gd name="connsiteY6" fmla="*/ 28575 h 2206753"/>
              <a:gd name="connsiteX7" fmla="*/ 1276350 w 2185988"/>
              <a:gd name="connsiteY7" fmla="*/ 104775 h 2206753"/>
              <a:gd name="connsiteX8" fmla="*/ 1428750 w 2185988"/>
              <a:gd name="connsiteY8" fmla="*/ 171450 h 2206753"/>
              <a:gd name="connsiteX9" fmla="*/ 1608190 w 2185988"/>
              <a:gd name="connsiteY9" fmla="*/ 50735 h 2206753"/>
              <a:gd name="connsiteX10" fmla="*/ 1725998 w 2185988"/>
              <a:gd name="connsiteY10" fmla="*/ 16732 h 2206753"/>
              <a:gd name="connsiteX11" fmla="*/ 1832949 w 2185988"/>
              <a:gd name="connsiteY11" fmla="*/ 15537 h 2206753"/>
              <a:gd name="connsiteX12" fmla="*/ 1998663 w 2185988"/>
              <a:gd name="connsiteY12" fmla="*/ 44774 h 2206753"/>
              <a:gd name="connsiteX13" fmla="*/ 2104411 w 2185988"/>
              <a:gd name="connsiteY13" fmla="*/ 145777 h 2206753"/>
              <a:gd name="connsiteX14" fmla="*/ 2177590 w 2185988"/>
              <a:gd name="connsiteY14" fmla="*/ 335200 h 2206753"/>
              <a:gd name="connsiteX15" fmla="*/ 2168833 w 2185988"/>
              <a:gd name="connsiteY15" fmla="*/ 489877 h 2206753"/>
              <a:gd name="connsiteX16" fmla="*/ 2095503 w 2185988"/>
              <a:gd name="connsiteY16" fmla="*/ 625503 h 2206753"/>
              <a:gd name="connsiteX17" fmla="*/ 2005780 w 2185988"/>
              <a:gd name="connsiteY17" fmla="*/ 737857 h 2206753"/>
              <a:gd name="connsiteX18" fmla="*/ 2105025 w 2185988"/>
              <a:gd name="connsiteY18" fmla="*/ 962025 h 2206753"/>
              <a:gd name="connsiteX19" fmla="*/ 2176463 w 2185988"/>
              <a:gd name="connsiteY19" fmla="*/ 1214437 h 2206753"/>
              <a:gd name="connsiteX20" fmla="*/ 2185988 w 2185988"/>
              <a:gd name="connsiteY20" fmla="*/ 1428750 h 2206753"/>
              <a:gd name="connsiteX21" fmla="*/ 2171700 w 2185988"/>
              <a:gd name="connsiteY21" fmla="*/ 1609725 h 2206753"/>
              <a:gd name="connsiteX22" fmla="*/ 2124075 w 2185988"/>
              <a:gd name="connsiteY22" fmla="*/ 1804987 h 2206753"/>
              <a:gd name="connsiteX23" fmla="*/ 2038350 w 2185988"/>
              <a:gd name="connsiteY23" fmla="*/ 1981200 h 2206753"/>
              <a:gd name="connsiteX24" fmla="*/ 1957388 w 2185988"/>
              <a:gd name="connsiteY24" fmla="*/ 2100262 h 2206753"/>
              <a:gd name="connsiteX25" fmla="*/ 1881757 w 2185988"/>
              <a:gd name="connsiteY25" fmla="*/ 2206753 h 2206753"/>
              <a:gd name="connsiteX0" fmla="*/ 0 w 2185988"/>
              <a:gd name="connsiteY0" fmla="*/ 314325 h 2206753"/>
              <a:gd name="connsiteX1" fmla="*/ 157163 w 2185988"/>
              <a:gd name="connsiteY1" fmla="*/ 185737 h 2206753"/>
              <a:gd name="connsiteX2" fmla="*/ 333375 w 2185988"/>
              <a:gd name="connsiteY2" fmla="*/ 95250 h 2206753"/>
              <a:gd name="connsiteX3" fmla="*/ 495300 w 2185988"/>
              <a:gd name="connsiteY3" fmla="*/ 33337 h 2206753"/>
              <a:gd name="connsiteX4" fmla="*/ 690563 w 2185988"/>
              <a:gd name="connsiteY4" fmla="*/ 0 h 2206753"/>
              <a:gd name="connsiteX5" fmla="*/ 871538 w 2185988"/>
              <a:gd name="connsiteY5" fmla="*/ 4762 h 2206753"/>
              <a:gd name="connsiteX6" fmla="*/ 1066800 w 2185988"/>
              <a:gd name="connsiteY6" fmla="*/ 28575 h 2206753"/>
              <a:gd name="connsiteX7" fmla="*/ 1276350 w 2185988"/>
              <a:gd name="connsiteY7" fmla="*/ 104775 h 2206753"/>
              <a:gd name="connsiteX8" fmla="*/ 1428750 w 2185988"/>
              <a:gd name="connsiteY8" fmla="*/ 171450 h 2206753"/>
              <a:gd name="connsiteX9" fmla="*/ 1512708 w 2185988"/>
              <a:gd name="connsiteY9" fmla="*/ 109288 h 2206753"/>
              <a:gd name="connsiteX10" fmla="*/ 1608190 w 2185988"/>
              <a:gd name="connsiteY10" fmla="*/ 50735 h 2206753"/>
              <a:gd name="connsiteX11" fmla="*/ 1725998 w 2185988"/>
              <a:gd name="connsiteY11" fmla="*/ 16732 h 2206753"/>
              <a:gd name="connsiteX12" fmla="*/ 1832949 w 2185988"/>
              <a:gd name="connsiteY12" fmla="*/ 15537 h 2206753"/>
              <a:gd name="connsiteX13" fmla="*/ 1998663 w 2185988"/>
              <a:gd name="connsiteY13" fmla="*/ 44774 h 2206753"/>
              <a:gd name="connsiteX14" fmla="*/ 2104411 w 2185988"/>
              <a:gd name="connsiteY14" fmla="*/ 145777 h 2206753"/>
              <a:gd name="connsiteX15" fmla="*/ 2177590 w 2185988"/>
              <a:gd name="connsiteY15" fmla="*/ 335200 h 2206753"/>
              <a:gd name="connsiteX16" fmla="*/ 2168833 w 2185988"/>
              <a:gd name="connsiteY16" fmla="*/ 489877 h 2206753"/>
              <a:gd name="connsiteX17" fmla="*/ 2095503 w 2185988"/>
              <a:gd name="connsiteY17" fmla="*/ 625503 h 2206753"/>
              <a:gd name="connsiteX18" fmla="*/ 2005780 w 2185988"/>
              <a:gd name="connsiteY18" fmla="*/ 737857 h 2206753"/>
              <a:gd name="connsiteX19" fmla="*/ 2105025 w 2185988"/>
              <a:gd name="connsiteY19" fmla="*/ 962025 h 2206753"/>
              <a:gd name="connsiteX20" fmla="*/ 2176463 w 2185988"/>
              <a:gd name="connsiteY20" fmla="*/ 1214437 h 2206753"/>
              <a:gd name="connsiteX21" fmla="*/ 2185988 w 2185988"/>
              <a:gd name="connsiteY21" fmla="*/ 1428750 h 2206753"/>
              <a:gd name="connsiteX22" fmla="*/ 2171700 w 2185988"/>
              <a:gd name="connsiteY22" fmla="*/ 1609725 h 2206753"/>
              <a:gd name="connsiteX23" fmla="*/ 2124075 w 2185988"/>
              <a:gd name="connsiteY23" fmla="*/ 1804987 h 2206753"/>
              <a:gd name="connsiteX24" fmla="*/ 2038350 w 2185988"/>
              <a:gd name="connsiteY24" fmla="*/ 1981200 h 2206753"/>
              <a:gd name="connsiteX25" fmla="*/ 1957388 w 2185988"/>
              <a:gd name="connsiteY25" fmla="*/ 2100262 h 2206753"/>
              <a:gd name="connsiteX26" fmla="*/ 1881757 w 2185988"/>
              <a:gd name="connsiteY26" fmla="*/ 2206753 h 2206753"/>
              <a:gd name="connsiteX0" fmla="*/ 0 w 2185988"/>
              <a:gd name="connsiteY0" fmla="*/ 314325 h 2206753"/>
              <a:gd name="connsiteX1" fmla="*/ 157163 w 2185988"/>
              <a:gd name="connsiteY1" fmla="*/ 185737 h 2206753"/>
              <a:gd name="connsiteX2" fmla="*/ 333375 w 2185988"/>
              <a:gd name="connsiteY2" fmla="*/ 95250 h 2206753"/>
              <a:gd name="connsiteX3" fmla="*/ 495300 w 2185988"/>
              <a:gd name="connsiteY3" fmla="*/ 33337 h 2206753"/>
              <a:gd name="connsiteX4" fmla="*/ 690563 w 2185988"/>
              <a:gd name="connsiteY4" fmla="*/ 0 h 2206753"/>
              <a:gd name="connsiteX5" fmla="*/ 871538 w 2185988"/>
              <a:gd name="connsiteY5" fmla="*/ 4762 h 2206753"/>
              <a:gd name="connsiteX6" fmla="*/ 1066800 w 2185988"/>
              <a:gd name="connsiteY6" fmla="*/ 28575 h 2206753"/>
              <a:gd name="connsiteX7" fmla="*/ 1276350 w 2185988"/>
              <a:gd name="connsiteY7" fmla="*/ 104775 h 2206753"/>
              <a:gd name="connsiteX8" fmla="*/ 1428750 w 2185988"/>
              <a:gd name="connsiteY8" fmla="*/ 171450 h 2206753"/>
              <a:gd name="connsiteX9" fmla="*/ 1512708 w 2185988"/>
              <a:gd name="connsiteY9" fmla="*/ 109288 h 2206753"/>
              <a:gd name="connsiteX10" fmla="*/ 1608190 w 2185988"/>
              <a:gd name="connsiteY10" fmla="*/ 50735 h 2206753"/>
              <a:gd name="connsiteX11" fmla="*/ 1725998 w 2185988"/>
              <a:gd name="connsiteY11" fmla="*/ 16732 h 2206753"/>
              <a:gd name="connsiteX12" fmla="*/ 1832949 w 2185988"/>
              <a:gd name="connsiteY12" fmla="*/ 15537 h 2206753"/>
              <a:gd name="connsiteX13" fmla="*/ 1921006 w 2185988"/>
              <a:gd name="connsiteY13" fmla="*/ 25988 h 2206753"/>
              <a:gd name="connsiteX14" fmla="*/ 1998663 w 2185988"/>
              <a:gd name="connsiteY14" fmla="*/ 44774 h 2206753"/>
              <a:gd name="connsiteX15" fmla="*/ 2104411 w 2185988"/>
              <a:gd name="connsiteY15" fmla="*/ 145777 h 2206753"/>
              <a:gd name="connsiteX16" fmla="*/ 2177590 w 2185988"/>
              <a:gd name="connsiteY16" fmla="*/ 335200 h 2206753"/>
              <a:gd name="connsiteX17" fmla="*/ 2168833 w 2185988"/>
              <a:gd name="connsiteY17" fmla="*/ 489877 h 2206753"/>
              <a:gd name="connsiteX18" fmla="*/ 2095503 w 2185988"/>
              <a:gd name="connsiteY18" fmla="*/ 625503 h 2206753"/>
              <a:gd name="connsiteX19" fmla="*/ 2005780 w 2185988"/>
              <a:gd name="connsiteY19" fmla="*/ 737857 h 2206753"/>
              <a:gd name="connsiteX20" fmla="*/ 2105025 w 2185988"/>
              <a:gd name="connsiteY20" fmla="*/ 962025 h 2206753"/>
              <a:gd name="connsiteX21" fmla="*/ 2176463 w 2185988"/>
              <a:gd name="connsiteY21" fmla="*/ 1214437 h 2206753"/>
              <a:gd name="connsiteX22" fmla="*/ 2185988 w 2185988"/>
              <a:gd name="connsiteY22" fmla="*/ 1428750 h 2206753"/>
              <a:gd name="connsiteX23" fmla="*/ 2171700 w 2185988"/>
              <a:gd name="connsiteY23" fmla="*/ 1609725 h 2206753"/>
              <a:gd name="connsiteX24" fmla="*/ 2124075 w 2185988"/>
              <a:gd name="connsiteY24" fmla="*/ 1804987 h 2206753"/>
              <a:gd name="connsiteX25" fmla="*/ 2038350 w 2185988"/>
              <a:gd name="connsiteY25" fmla="*/ 1981200 h 2206753"/>
              <a:gd name="connsiteX26" fmla="*/ 1957388 w 2185988"/>
              <a:gd name="connsiteY26" fmla="*/ 2100262 h 2206753"/>
              <a:gd name="connsiteX27" fmla="*/ 1881757 w 2185988"/>
              <a:gd name="connsiteY27" fmla="*/ 2206753 h 2206753"/>
              <a:gd name="connsiteX0" fmla="*/ 0 w 2185988"/>
              <a:gd name="connsiteY0" fmla="*/ 314325 h 2206753"/>
              <a:gd name="connsiteX1" fmla="*/ 157163 w 2185988"/>
              <a:gd name="connsiteY1" fmla="*/ 185737 h 2206753"/>
              <a:gd name="connsiteX2" fmla="*/ 333375 w 2185988"/>
              <a:gd name="connsiteY2" fmla="*/ 95250 h 2206753"/>
              <a:gd name="connsiteX3" fmla="*/ 495300 w 2185988"/>
              <a:gd name="connsiteY3" fmla="*/ 33337 h 2206753"/>
              <a:gd name="connsiteX4" fmla="*/ 690563 w 2185988"/>
              <a:gd name="connsiteY4" fmla="*/ 0 h 2206753"/>
              <a:gd name="connsiteX5" fmla="*/ 871538 w 2185988"/>
              <a:gd name="connsiteY5" fmla="*/ 4762 h 2206753"/>
              <a:gd name="connsiteX6" fmla="*/ 1066800 w 2185988"/>
              <a:gd name="connsiteY6" fmla="*/ 28575 h 2206753"/>
              <a:gd name="connsiteX7" fmla="*/ 1276350 w 2185988"/>
              <a:gd name="connsiteY7" fmla="*/ 104775 h 2206753"/>
              <a:gd name="connsiteX8" fmla="*/ 1428750 w 2185988"/>
              <a:gd name="connsiteY8" fmla="*/ 171450 h 2206753"/>
              <a:gd name="connsiteX9" fmla="*/ 1512708 w 2185988"/>
              <a:gd name="connsiteY9" fmla="*/ 109288 h 2206753"/>
              <a:gd name="connsiteX10" fmla="*/ 1608190 w 2185988"/>
              <a:gd name="connsiteY10" fmla="*/ 50735 h 2206753"/>
              <a:gd name="connsiteX11" fmla="*/ 1725998 w 2185988"/>
              <a:gd name="connsiteY11" fmla="*/ 16732 h 2206753"/>
              <a:gd name="connsiteX12" fmla="*/ 1832949 w 2185988"/>
              <a:gd name="connsiteY12" fmla="*/ 15537 h 2206753"/>
              <a:gd name="connsiteX13" fmla="*/ 1921006 w 2185988"/>
              <a:gd name="connsiteY13" fmla="*/ 25988 h 2206753"/>
              <a:gd name="connsiteX14" fmla="*/ 1998663 w 2185988"/>
              <a:gd name="connsiteY14" fmla="*/ 44774 h 2206753"/>
              <a:gd name="connsiteX15" fmla="*/ 2052027 w 2185988"/>
              <a:gd name="connsiteY15" fmla="*/ 84607 h 2206753"/>
              <a:gd name="connsiteX16" fmla="*/ 2104411 w 2185988"/>
              <a:gd name="connsiteY16" fmla="*/ 145777 h 2206753"/>
              <a:gd name="connsiteX17" fmla="*/ 2177590 w 2185988"/>
              <a:gd name="connsiteY17" fmla="*/ 335200 h 2206753"/>
              <a:gd name="connsiteX18" fmla="*/ 2168833 w 2185988"/>
              <a:gd name="connsiteY18" fmla="*/ 489877 h 2206753"/>
              <a:gd name="connsiteX19" fmla="*/ 2095503 w 2185988"/>
              <a:gd name="connsiteY19" fmla="*/ 625503 h 2206753"/>
              <a:gd name="connsiteX20" fmla="*/ 2005780 w 2185988"/>
              <a:gd name="connsiteY20" fmla="*/ 737857 h 2206753"/>
              <a:gd name="connsiteX21" fmla="*/ 2105025 w 2185988"/>
              <a:gd name="connsiteY21" fmla="*/ 962025 h 2206753"/>
              <a:gd name="connsiteX22" fmla="*/ 2176463 w 2185988"/>
              <a:gd name="connsiteY22" fmla="*/ 1214437 h 2206753"/>
              <a:gd name="connsiteX23" fmla="*/ 2185988 w 2185988"/>
              <a:gd name="connsiteY23" fmla="*/ 1428750 h 2206753"/>
              <a:gd name="connsiteX24" fmla="*/ 2171700 w 2185988"/>
              <a:gd name="connsiteY24" fmla="*/ 1609725 h 2206753"/>
              <a:gd name="connsiteX25" fmla="*/ 2124075 w 2185988"/>
              <a:gd name="connsiteY25" fmla="*/ 1804987 h 2206753"/>
              <a:gd name="connsiteX26" fmla="*/ 2038350 w 2185988"/>
              <a:gd name="connsiteY26" fmla="*/ 1981200 h 2206753"/>
              <a:gd name="connsiteX27" fmla="*/ 1957388 w 2185988"/>
              <a:gd name="connsiteY27" fmla="*/ 2100262 h 2206753"/>
              <a:gd name="connsiteX28" fmla="*/ 1881757 w 2185988"/>
              <a:gd name="connsiteY28" fmla="*/ 2206753 h 2206753"/>
              <a:gd name="connsiteX0" fmla="*/ 0 w 2185988"/>
              <a:gd name="connsiteY0" fmla="*/ 314325 h 2206753"/>
              <a:gd name="connsiteX1" fmla="*/ 157163 w 2185988"/>
              <a:gd name="connsiteY1" fmla="*/ 185737 h 2206753"/>
              <a:gd name="connsiteX2" fmla="*/ 333375 w 2185988"/>
              <a:gd name="connsiteY2" fmla="*/ 95250 h 2206753"/>
              <a:gd name="connsiteX3" fmla="*/ 495300 w 2185988"/>
              <a:gd name="connsiteY3" fmla="*/ 33337 h 2206753"/>
              <a:gd name="connsiteX4" fmla="*/ 690563 w 2185988"/>
              <a:gd name="connsiteY4" fmla="*/ 0 h 2206753"/>
              <a:gd name="connsiteX5" fmla="*/ 871538 w 2185988"/>
              <a:gd name="connsiteY5" fmla="*/ 4762 h 2206753"/>
              <a:gd name="connsiteX6" fmla="*/ 1066800 w 2185988"/>
              <a:gd name="connsiteY6" fmla="*/ 28575 h 2206753"/>
              <a:gd name="connsiteX7" fmla="*/ 1276350 w 2185988"/>
              <a:gd name="connsiteY7" fmla="*/ 104775 h 2206753"/>
              <a:gd name="connsiteX8" fmla="*/ 1428750 w 2185988"/>
              <a:gd name="connsiteY8" fmla="*/ 171450 h 2206753"/>
              <a:gd name="connsiteX9" fmla="*/ 1512708 w 2185988"/>
              <a:gd name="connsiteY9" fmla="*/ 109288 h 2206753"/>
              <a:gd name="connsiteX10" fmla="*/ 1608190 w 2185988"/>
              <a:gd name="connsiteY10" fmla="*/ 50735 h 2206753"/>
              <a:gd name="connsiteX11" fmla="*/ 1725998 w 2185988"/>
              <a:gd name="connsiteY11" fmla="*/ 16732 h 2206753"/>
              <a:gd name="connsiteX12" fmla="*/ 1832949 w 2185988"/>
              <a:gd name="connsiteY12" fmla="*/ 15537 h 2206753"/>
              <a:gd name="connsiteX13" fmla="*/ 1921006 w 2185988"/>
              <a:gd name="connsiteY13" fmla="*/ 25988 h 2206753"/>
              <a:gd name="connsiteX14" fmla="*/ 1998663 w 2185988"/>
              <a:gd name="connsiteY14" fmla="*/ 44774 h 2206753"/>
              <a:gd name="connsiteX15" fmla="*/ 2052027 w 2185988"/>
              <a:gd name="connsiteY15" fmla="*/ 84607 h 2206753"/>
              <a:gd name="connsiteX16" fmla="*/ 2104411 w 2185988"/>
              <a:gd name="connsiteY16" fmla="*/ 145777 h 2206753"/>
              <a:gd name="connsiteX17" fmla="*/ 2158670 w 2185988"/>
              <a:gd name="connsiteY17" fmla="*/ 235781 h 2206753"/>
              <a:gd name="connsiteX18" fmla="*/ 2177590 w 2185988"/>
              <a:gd name="connsiteY18" fmla="*/ 335200 h 2206753"/>
              <a:gd name="connsiteX19" fmla="*/ 2168833 w 2185988"/>
              <a:gd name="connsiteY19" fmla="*/ 489877 h 2206753"/>
              <a:gd name="connsiteX20" fmla="*/ 2095503 w 2185988"/>
              <a:gd name="connsiteY20" fmla="*/ 625503 h 2206753"/>
              <a:gd name="connsiteX21" fmla="*/ 2005780 w 2185988"/>
              <a:gd name="connsiteY21" fmla="*/ 737857 h 2206753"/>
              <a:gd name="connsiteX22" fmla="*/ 2105025 w 2185988"/>
              <a:gd name="connsiteY22" fmla="*/ 962025 h 2206753"/>
              <a:gd name="connsiteX23" fmla="*/ 2176463 w 2185988"/>
              <a:gd name="connsiteY23" fmla="*/ 1214437 h 2206753"/>
              <a:gd name="connsiteX24" fmla="*/ 2185988 w 2185988"/>
              <a:gd name="connsiteY24" fmla="*/ 1428750 h 2206753"/>
              <a:gd name="connsiteX25" fmla="*/ 2171700 w 2185988"/>
              <a:gd name="connsiteY25" fmla="*/ 1609725 h 2206753"/>
              <a:gd name="connsiteX26" fmla="*/ 2124075 w 2185988"/>
              <a:gd name="connsiteY26" fmla="*/ 1804987 h 2206753"/>
              <a:gd name="connsiteX27" fmla="*/ 2038350 w 2185988"/>
              <a:gd name="connsiteY27" fmla="*/ 1981200 h 2206753"/>
              <a:gd name="connsiteX28" fmla="*/ 1957388 w 2185988"/>
              <a:gd name="connsiteY28" fmla="*/ 2100262 h 2206753"/>
              <a:gd name="connsiteX29" fmla="*/ 1881757 w 2185988"/>
              <a:gd name="connsiteY29" fmla="*/ 2206753 h 2206753"/>
              <a:gd name="connsiteX0" fmla="*/ 0 w 2185988"/>
              <a:gd name="connsiteY0" fmla="*/ 314325 h 2206753"/>
              <a:gd name="connsiteX1" fmla="*/ 157163 w 2185988"/>
              <a:gd name="connsiteY1" fmla="*/ 185737 h 2206753"/>
              <a:gd name="connsiteX2" fmla="*/ 333375 w 2185988"/>
              <a:gd name="connsiteY2" fmla="*/ 95250 h 2206753"/>
              <a:gd name="connsiteX3" fmla="*/ 495300 w 2185988"/>
              <a:gd name="connsiteY3" fmla="*/ 33337 h 2206753"/>
              <a:gd name="connsiteX4" fmla="*/ 690563 w 2185988"/>
              <a:gd name="connsiteY4" fmla="*/ 0 h 2206753"/>
              <a:gd name="connsiteX5" fmla="*/ 871538 w 2185988"/>
              <a:gd name="connsiteY5" fmla="*/ 4762 h 2206753"/>
              <a:gd name="connsiteX6" fmla="*/ 1066800 w 2185988"/>
              <a:gd name="connsiteY6" fmla="*/ 28575 h 2206753"/>
              <a:gd name="connsiteX7" fmla="*/ 1276350 w 2185988"/>
              <a:gd name="connsiteY7" fmla="*/ 104775 h 2206753"/>
              <a:gd name="connsiteX8" fmla="*/ 1428750 w 2185988"/>
              <a:gd name="connsiteY8" fmla="*/ 171450 h 2206753"/>
              <a:gd name="connsiteX9" fmla="*/ 1512708 w 2185988"/>
              <a:gd name="connsiteY9" fmla="*/ 109288 h 2206753"/>
              <a:gd name="connsiteX10" fmla="*/ 1608190 w 2185988"/>
              <a:gd name="connsiteY10" fmla="*/ 50735 h 2206753"/>
              <a:gd name="connsiteX11" fmla="*/ 1725998 w 2185988"/>
              <a:gd name="connsiteY11" fmla="*/ 16732 h 2206753"/>
              <a:gd name="connsiteX12" fmla="*/ 1832949 w 2185988"/>
              <a:gd name="connsiteY12" fmla="*/ 15537 h 2206753"/>
              <a:gd name="connsiteX13" fmla="*/ 1921006 w 2185988"/>
              <a:gd name="connsiteY13" fmla="*/ 25988 h 2206753"/>
              <a:gd name="connsiteX14" fmla="*/ 1998663 w 2185988"/>
              <a:gd name="connsiteY14" fmla="*/ 44774 h 2206753"/>
              <a:gd name="connsiteX15" fmla="*/ 2052027 w 2185988"/>
              <a:gd name="connsiteY15" fmla="*/ 84607 h 2206753"/>
              <a:gd name="connsiteX16" fmla="*/ 2104411 w 2185988"/>
              <a:gd name="connsiteY16" fmla="*/ 145777 h 2206753"/>
              <a:gd name="connsiteX17" fmla="*/ 2158670 w 2185988"/>
              <a:gd name="connsiteY17" fmla="*/ 235781 h 2206753"/>
              <a:gd name="connsiteX18" fmla="*/ 2177590 w 2185988"/>
              <a:gd name="connsiteY18" fmla="*/ 335200 h 2206753"/>
              <a:gd name="connsiteX19" fmla="*/ 2176953 w 2185988"/>
              <a:gd name="connsiteY19" fmla="*/ 405468 h 2206753"/>
              <a:gd name="connsiteX20" fmla="*/ 2168833 w 2185988"/>
              <a:gd name="connsiteY20" fmla="*/ 489877 h 2206753"/>
              <a:gd name="connsiteX21" fmla="*/ 2095503 w 2185988"/>
              <a:gd name="connsiteY21" fmla="*/ 625503 h 2206753"/>
              <a:gd name="connsiteX22" fmla="*/ 2005780 w 2185988"/>
              <a:gd name="connsiteY22" fmla="*/ 737857 h 2206753"/>
              <a:gd name="connsiteX23" fmla="*/ 2105025 w 2185988"/>
              <a:gd name="connsiteY23" fmla="*/ 962025 h 2206753"/>
              <a:gd name="connsiteX24" fmla="*/ 2176463 w 2185988"/>
              <a:gd name="connsiteY24" fmla="*/ 1214437 h 2206753"/>
              <a:gd name="connsiteX25" fmla="*/ 2185988 w 2185988"/>
              <a:gd name="connsiteY25" fmla="*/ 1428750 h 2206753"/>
              <a:gd name="connsiteX26" fmla="*/ 2171700 w 2185988"/>
              <a:gd name="connsiteY26" fmla="*/ 1609725 h 2206753"/>
              <a:gd name="connsiteX27" fmla="*/ 2124075 w 2185988"/>
              <a:gd name="connsiteY27" fmla="*/ 1804987 h 2206753"/>
              <a:gd name="connsiteX28" fmla="*/ 2038350 w 2185988"/>
              <a:gd name="connsiteY28" fmla="*/ 1981200 h 2206753"/>
              <a:gd name="connsiteX29" fmla="*/ 1957388 w 2185988"/>
              <a:gd name="connsiteY29" fmla="*/ 2100262 h 2206753"/>
              <a:gd name="connsiteX30" fmla="*/ 1881757 w 2185988"/>
              <a:gd name="connsiteY30" fmla="*/ 2206753 h 2206753"/>
              <a:gd name="connsiteX0" fmla="*/ 0 w 2185988"/>
              <a:gd name="connsiteY0" fmla="*/ 314325 h 2206753"/>
              <a:gd name="connsiteX1" fmla="*/ 157163 w 2185988"/>
              <a:gd name="connsiteY1" fmla="*/ 185737 h 2206753"/>
              <a:gd name="connsiteX2" fmla="*/ 333375 w 2185988"/>
              <a:gd name="connsiteY2" fmla="*/ 95250 h 2206753"/>
              <a:gd name="connsiteX3" fmla="*/ 495300 w 2185988"/>
              <a:gd name="connsiteY3" fmla="*/ 33337 h 2206753"/>
              <a:gd name="connsiteX4" fmla="*/ 690563 w 2185988"/>
              <a:gd name="connsiteY4" fmla="*/ 0 h 2206753"/>
              <a:gd name="connsiteX5" fmla="*/ 871538 w 2185988"/>
              <a:gd name="connsiteY5" fmla="*/ 4762 h 2206753"/>
              <a:gd name="connsiteX6" fmla="*/ 1066800 w 2185988"/>
              <a:gd name="connsiteY6" fmla="*/ 28575 h 2206753"/>
              <a:gd name="connsiteX7" fmla="*/ 1276350 w 2185988"/>
              <a:gd name="connsiteY7" fmla="*/ 104775 h 2206753"/>
              <a:gd name="connsiteX8" fmla="*/ 1428750 w 2185988"/>
              <a:gd name="connsiteY8" fmla="*/ 171450 h 2206753"/>
              <a:gd name="connsiteX9" fmla="*/ 1512708 w 2185988"/>
              <a:gd name="connsiteY9" fmla="*/ 109288 h 2206753"/>
              <a:gd name="connsiteX10" fmla="*/ 1608190 w 2185988"/>
              <a:gd name="connsiteY10" fmla="*/ 50735 h 2206753"/>
              <a:gd name="connsiteX11" fmla="*/ 1725998 w 2185988"/>
              <a:gd name="connsiteY11" fmla="*/ 16732 h 2206753"/>
              <a:gd name="connsiteX12" fmla="*/ 1832949 w 2185988"/>
              <a:gd name="connsiteY12" fmla="*/ 15537 h 2206753"/>
              <a:gd name="connsiteX13" fmla="*/ 1921006 w 2185988"/>
              <a:gd name="connsiteY13" fmla="*/ 25988 h 2206753"/>
              <a:gd name="connsiteX14" fmla="*/ 1998663 w 2185988"/>
              <a:gd name="connsiteY14" fmla="*/ 44774 h 2206753"/>
              <a:gd name="connsiteX15" fmla="*/ 2052027 w 2185988"/>
              <a:gd name="connsiteY15" fmla="*/ 84607 h 2206753"/>
              <a:gd name="connsiteX16" fmla="*/ 2104411 w 2185988"/>
              <a:gd name="connsiteY16" fmla="*/ 145777 h 2206753"/>
              <a:gd name="connsiteX17" fmla="*/ 2158670 w 2185988"/>
              <a:gd name="connsiteY17" fmla="*/ 235781 h 2206753"/>
              <a:gd name="connsiteX18" fmla="*/ 2177590 w 2185988"/>
              <a:gd name="connsiteY18" fmla="*/ 335200 h 2206753"/>
              <a:gd name="connsiteX19" fmla="*/ 2176953 w 2185988"/>
              <a:gd name="connsiteY19" fmla="*/ 405468 h 2206753"/>
              <a:gd name="connsiteX20" fmla="*/ 2168833 w 2185988"/>
              <a:gd name="connsiteY20" fmla="*/ 489877 h 2206753"/>
              <a:gd name="connsiteX21" fmla="*/ 2134294 w 2185988"/>
              <a:gd name="connsiteY21" fmla="*/ 562812 h 2206753"/>
              <a:gd name="connsiteX22" fmla="*/ 2095503 w 2185988"/>
              <a:gd name="connsiteY22" fmla="*/ 625503 h 2206753"/>
              <a:gd name="connsiteX23" fmla="*/ 2005780 w 2185988"/>
              <a:gd name="connsiteY23" fmla="*/ 737857 h 2206753"/>
              <a:gd name="connsiteX24" fmla="*/ 2105025 w 2185988"/>
              <a:gd name="connsiteY24" fmla="*/ 962025 h 2206753"/>
              <a:gd name="connsiteX25" fmla="*/ 2176463 w 2185988"/>
              <a:gd name="connsiteY25" fmla="*/ 1214437 h 2206753"/>
              <a:gd name="connsiteX26" fmla="*/ 2185988 w 2185988"/>
              <a:gd name="connsiteY26" fmla="*/ 1428750 h 2206753"/>
              <a:gd name="connsiteX27" fmla="*/ 2171700 w 2185988"/>
              <a:gd name="connsiteY27" fmla="*/ 1609725 h 2206753"/>
              <a:gd name="connsiteX28" fmla="*/ 2124075 w 2185988"/>
              <a:gd name="connsiteY28" fmla="*/ 1804987 h 2206753"/>
              <a:gd name="connsiteX29" fmla="*/ 2038350 w 2185988"/>
              <a:gd name="connsiteY29" fmla="*/ 1981200 h 2206753"/>
              <a:gd name="connsiteX30" fmla="*/ 1957388 w 2185988"/>
              <a:gd name="connsiteY30" fmla="*/ 2100262 h 2206753"/>
              <a:gd name="connsiteX31" fmla="*/ 1881757 w 2185988"/>
              <a:gd name="connsiteY31" fmla="*/ 2206753 h 2206753"/>
              <a:gd name="connsiteX0" fmla="*/ 0 w 2185988"/>
              <a:gd name="connsiteY0" fmla="*/ 314325 h 2206753"/>
              <a:gd name="connsiteX1" fmla="*/ 157163 w 2185988"/>
              <a:gd name="connsiteY1" fmla="*/ 185737 h 2206753"/>
              <a:gd name="connsiteX2" fmla="*/ 333375 w 2185988"/>
              <a:gd name="connsiteY2" fmla="*/ 95250 h 2206753"/>
              <a:gd name="connsiteX3" fmla="*/ 495300 w 2185988"/>
              <a:gd name="connsiteY3" fmla="*/ 33337 h 2206753"/>
              <a:gd name="connsiteX4" fmla="*/ 690563 w 2185988"/>
              <a:gd name="connsiteY4" fmla="*/ 0 h 2206753"/>
              <a:gd name="connsiteX5" fmla="*/ 871538 w 2185988"/>
              <a:gd name="connsiteY5" fmla="*/ 4762 h 2206753"/>
              <a:gd name="connsiteX6" fmla="*/ 1066800 w 2185988"/>
              <a:gd name="connsiteY6" fmla="*/ 28575 h 2206753"/>
              <a:gd name="connsiteX7" fmla="*/ 1276350 w 2185988"/>
              <a:gd name="connsiteY7" fmla="*/ 104775 h 2206753"/>
              <a:gd name="connsiteX8" fmla="*/ 1428750 w 2185988"/>
              <a:gd name="connsiteY8" fmla="*/ 171450 h 2206753"/>
              <a:gd name="connsiteX9" fmla="*/ 1512708 w 2185988"/>
              <a:gd name="connsiteY9" fmla="*/ 109288 h 2206753"/>
              <a:gd name="connsiteX10" fmla="*/ 1608190 w 2185988"/>
              <a:gd name="connsiteY10" fmla="*/ 50735 h 2206753"/>
              <a:gd name="connsiteX11" fmla="*/ 1725998 w 2185988"/>
              <a:gd name="connsiteY11" fmla="*/ 16732 h 2206753"/>
              <a:gd name="connsiteX12" fmla="*/ 1832949 w 2185988"/>
              <a:gd name="connsiteY12" fmla="*/ 15537 h 2206753"/>
              <a:gd name="connsiteX13" fmla="*/ 1921004 w 2185988"/>
              <a:gd name="connsiteY13" fmla="*/ 21624 h 2206753"/>
              <a:gd name="connsiteX14" fmla="*/ 1998663 w 2185988"/>
              <a:gd name="connsiteY14" fmla="*/ 44774 h 2206753"/>
              <a:gd name="connsiteX15" fmla="*/ 2052027 w 2185988"/>
              <a:gd name="connsiteY15" fmla="*/ 84607 h 2206753"/>
              <a:gd name="connsiteX16" fmla="*/ 2104411 w 2185988"/>
              <a:gd name="connsiteY16" fmla="*/ 145777 h 2206753"/>
              <a:gd name="connsiteX17" fmla="*/ 2158670 w 2185988"/>
              <a:gd name="connsiteY17" fmla="*/ 235781 h 2206753"/>
              <a:gd name="connsiteX18" fmla="*/ 2177590 w 2185988"/>
              <a:gd name="connsiteY18" fmla="*/ 335200 h 2206753"/>
              <a:gd name="connsiteX19" fmla="*/ 2176953 w 2185988"/>
              <a:gd name="connsiteY19" fmla="*/ 405468 h 2206753"/>
              <a:gd name="connsiteX20" fmla="*/ 2168833 w 2185988"/>
              <a:gd name="connsiteY20" fmla="*/ 489877 h 2206753"/>
              <a:gd name="connsiteX21" fmla="*/ 2134294 w 2185988"/>
              <a:gd name="connsiteY21" fmla="*/ 562812 h 2206753"/>
              <a:gd name="connsiteX22" fmla="*/ 2095503 w 2185988"/>
              <a:gd name="connsiteY22" fmla="*/ 625503 h 2206753"/>
              <a:gd name="connsiteX23" fmla="*/ 2005780 w 2185988"/>
              <a:gd name="connsiteY23" fmla="*/ 737857 h 2206753"/>
              <a:gd name="connsiteX24" fmla="*/ 2105025 w 2185988"/>
              <a:gd name="connsiteY24" fmla="*/ 962025 h 2206753"/>
              <a:gd name="connsiteX25" fmla="*/ 2176463 w 2185988"/>
              <a:gd name="connsiteY25" fmla="*/ 1214437 h 2206753"/>
              <a:gd name="connsiteX26" fmla="*/ 2185988 w 2185988"/>
              <a:gd name="connsiteY26" fmla="*/ 1428750 h 2206753"/>
              <a:gd name="connsiteX27" fmla="*/ 2171700 w 2185988"/>
              <a:gd name="connsiteY27" fmla="*/ 1609725 h 2206753"/>
              <a:gd name="connsiteX28" fmla="*/ 2124075 w 2185988"/>
              <a:gd name="connsiteY28" fmla="*/ 1804987 h 2206753"/>
              <a:gd name="connsiteX29" fmla="*/ 2038350 w 2185988"/>
              <a:gd name="connsiteY29" fmla="*/ 1981200 h 2206753"/>
              <a:gd name="connsiteX30" fmla="*/ 1957388 w 2185988"/>
              <a:gd name="connsiteY30" fmla="*/ 2100262 h 2206753"/>
              <a:gd name="connsiteX31" fmla="*/ 1881757 w 2185988"/>
              <a:gd name="connsiteY31" fmla="*/ 2206753 h 2206753"/>
              <a:gd name="connsiteX0" fmla="*/ 0 w 2185988"/>
              <a:gd name="connsiteY0" fmla="*/ 314325 h 2206753"/>
              <a:gd name="connsiteX1" fmla="*/ 157163 w 2185988"/>
              <a:gd name="connsiteY1" fmla="*/ 185737 h 2206753"/>
              <a:gd name="connsiteX2" fmla="*/ 333375 w 2185988"/>
              <a:gd name="connsiteY2" fmla="*/ 95250 h 2206753"/>
              <a:gd name="connsiteX3" fmla="*/ 495300 w 2185988"/>
              <a:gd name="connsiteY3" fmla="*/ 33337 h 2206753"/>
              <a:gd name="connsiteX4" fmla="*/ 690563 w 2185988"/>
              <a:gd name="connsiteY4" fmla="*/ 0 h 2206753"/>
              <a:gd name="connsiteX5" fmla="*/ 871538 w 2185988"/>
              <a:gd name="connsiteY5" fmla="*/ 4762 h 2206753"/>
              <a:gd name="connsiteX6" fmla="*/ 1066800 w 2185988"/>
              <a:gd name="connsiteY6" fmla="*/ 28575 h 2206753"/>
              <a:gd name="connsiteX7" fmla="*/ 1276350 w 2185988"/>
              <a:gd name="connsiteY7" fmla="*/ 104775 h 2206753"/>
              <a:gd name="connsiteX8" fmla="*/ 1428750 w 2185988"/>
              <a:gd name="connsiteY8" fmla="*/ 171450 h 2206753"/>
              <a:gd name="connsiteX9" fmla="*/ 1512708 w 2185988"/>
              <a:gd name="connsiteY9" fmla="*/ 109288 h 2206753"/>
              <a:gd name="connsiteX10" fmla="*/ 1608190 w 2185988"/>
              <a:gd name="connsiteY10" fmla="*/ 50735 h 2206753"/>
              <a:gd name="connsiteX11" fmla="*/ 1725998 w 2185988"/>
              <a:gd name="connsiteY11" fmla="*/ 16732 h 2206753"/>
              <a:gd name="connsiteX12" fmla="*/ 1832949 w 2185988"/>
              <a:gd name="connsiteY12" fmla="*/ 6811 h 2206753"/>
              <a:gd name="connsiteX13" fmla="*/ 1921004 w 2185988"/>
              <a:gd name="connsiteY13" fmla="*/ 21624 h 2206753"/>
              <a:gd name="connsiteX14" fmla="*/ 1998663 w 2185988"/>
              <a:gd name="connsiteY14" fmla="*/ 44774 h 2206753"/>
              <a:gd name="connsiteX15" fmla="*/ 2052027 w 2185988"/>
              <a:gd name="connsiteY15" fmla="*/ 84607 h 2206753"/>
              <a:gd name="connsiteX16" fmla="*/ 2104411 w 2185988"/>
              <a:gd name="connsiteY16" fmla="*/ 145777 h 2206753"/>
              <a:gd name="connsiteX17" fmla="*/ 2158670 w 2185988"/>
              <a:gd name="connsiteY17" fmla="*/ 235781 h 2206753"/>
              <a:gd name="connsiteX18" fmla="*/ 2177590 w 2185988"/>
              <a:gd name="connsiteY18" fmla="*/ 335200 h 2206753"/>
              <a:gd name="connsiteX19" fmla="*/ 2176953 w 2185988"/>
              <a:gd name="connsiteY19" fmla="*/ 405468 h 2206753"/>
              <a:gd name="connsiteX20" fmla="*/ 2168833 w 2185988"/>
              <a:gd name="connsiteY20" fmla="*/ 489877 h 2206753"/>
              <a:gd name="connsiteX21" fmla="*/ 2134294 w 2185988"/>
              <a:gd name="connsiteY21" fmla="*/ 562812 h 2206753"/>
              <a:gd name="connsiteX22" fmla="*/ 2095503 w 2185988"/>
              <a:gd name="connsiteY22" fmla="*/ 625503 h 2206753"/>
              <a:gd name="connsiteX23" fmla="*/ 2005780 w 2185988"/>
              <a:gd name="connsiteY23" fmla="*/ 737857 h 2206753"/>
              <a:gd name="connsiteX24" fmla="*/ 2105025 w 2185988"/>
              <a:gd name="connsiteY24" fmla="*/ 962025 h 2206753"/>
              <a:gd name="connsiteX25" fmla="*/ 2176463 w 2185988"/>
              <a:gd name="connsiteY25" fmla="*/ 1214437 h 2206753"/>
              <a:gd name="connsiteX26" fmla="*/ 2185988 w 2185988"/>
              <a:gd name="connsiteY26" fmla="*/ 1428750 h 2206753"/>
              <a:gd name="connsiteX27" fmla="*/ 2171700 w 2185988"/>
              <a:gd name="connsiteY27" fmla="*/ 1609725 h 2206753"/>
              <a:gd name="connsiteX28" fmla="*/ 2124075 w 2185988"/>
              <a:gd name="connsiteY28" fmla="*/ 1804987 h 2206753"/>
              <a:gd name="connsiteX29" fmla="*/ 2038350 w 2185988"/>
              <a:gd name="connsiteY29" fmla="*/ 1981200 h 2206753"/>
              <a:gd name="connsiteX30" fmla="*/ 1957388 w 2185988"/>
              <a:gd name="connsiteY30" fmla="*/ 2100262 h 2206753"/>
              <a:gd name="connsiteX31" fmla="*/ 1881757 w 2185988"/>
              <a:gd name="connsiteY31" fmla="*/ 2206753 h 2206753"/>
              <a:gd name="connsiteX0" fmla="*/ 0 w 2185988"/>
              <a:gd name="connsiteY0" fmla="*/ 314325 h 2206753"/>
              <a:gd name="connsiteX1" fmla="*/ 157163 w 2185988"/>
              <a:gd name="connsiteY1" fmla="*/ 185737 h 2206753"/>
              <a:gd name="connsiteX2" fmla="*/ 333375 w 2185988"/>
              <a:gd name="connsiteY2" fmla="*/ 95250 h 2206753"/>
              <a:gd name="connsiteX3" fmla="*/ 495300 w 2185988"/>
              <a:gd name="connsiteY3" fmla="*/ 33337 h 2206753"/>
              <a:gd name="connsiteX4" fmla="*/ 690563 w 2185988"/>
              <a:gd name="connsiteY4" fmla="*/ 0 h 2206753"/>
              <a:gd name="connsiteX5" fmla="*/ 871538 w 2185988"/>
              <a:gd name="connsiteY5" fmla="*/ 4762 h 2206753"/>
              <a:gd name="connsiteX6" fmla="*/ 1066800 w 2185988"/>
              <a:gd name="connsiteY6" fmla="*/ 28575 h 2206753"/>
              <a:gd name="connsiteX7" fmla="*/ 1276350 w 2185988"/>
              <a:gd name="connsiteY7" fmla="*/ 104775 h 2206753"/>
              <a:gd name="connsiteX8" fmla="*/ 1428750 w 2185988"/>
              <a:gd name="connsiteY8" fmla="*/ 171450 h 2206753"/>
              <a:gd name="connsiteX9" fmla="*/ 1512708 w 2185988"/>
              <a:gd name="connsiteY9" fmla="*/ 109288 h 2206753"/>
              <a:gd name="connsiteX10" fmla="*/ 1608190 w 2185988"/>
              <a:gd name="connsiteY10" fmla="*/ 50735 h 2206753"/>
              <a:gd name="connsiteX11" fmla="*/ 1723842 w 2185988"/>
              <a:gd name="connsiteY11" fmla="*/ 10187 h 2206753"/>
              <a:gd name="connsiteX12" fmla="*/ 1832949 w 2185988"/>
              <a:gd name="connsiteY12" fmla="*/ 6811 h 2206753"/>
              <a:gd name="connsiteX13" fmla="*/ 1921004 w 2185988"/>
              <a:gd name="connsiteY13" fmla="*/ 21624 h 2206753"/>
              <a:gd name="connsiteX14" fmla="*/ 1998663 w 2185988"/>
              <a:gd name="connsiteY14" fmla="*/ 44774 h 2206753"/>
              <a:gd name="connsiteX15" fmla="*/ 2052027 w 2185988"/>
              <a:gd name="connsiteY15" fmla="*/ 84607 h 2206753"/>
              <a:gd name="connsiteX16" fmla="*/ 2104411 w 2185988"/>
              <a:gd name="connsiteY16" fmla="*/ 145777 h 2206753"/>
              <a:gd name="connsiteX17" fmla="*/ 2158670 w 2185988"/>
              <a:gd name="connsiteY17" fmla="*/ 235781 h 2206753"/>
              <a:gd name="connsiteX18" fmla="*/ 2177590 w 2185988"/>
              <a:gd name="connsiteY18" fmla="*/ 335200 h 2206753"/>
              <a:gd name="connsiteX19" fmla="*/ 2176953 w 2185988"/>
              <a:gd name="connsiteY19" fmla="*/ 405468 h 2206753"/>
              <a:gd name="connsiteX20" fmla="*/ 2168833 w 2185988"/>
              <a:gd name="connsiteY20" fmla="*/ 489877 h 2206753"/>
              <a:gd name="connsiteX21" fmla="*/ 2134294 w 2185988"/>
              <a:gd name="connsiteY21" fmla="*/ 562812 h 2206753"/>
              <a:gd name="connsiteX22" fmla="*/ 2095503 w 2185988"/>
              <a:gd name="connsiteY22" fmla="*/ 625503 h 2206753"/>
              <a:gd name="connsiteX23" fmla="*/ 2005780 w 2185988"/>
              <a:gd name="connsiteY23" fmla="*/ 737857 h 2206753"/>
              <a:gd name="connsiteX24" fmla="*/ 2105025 w 2185988"/>
              <a:gd name="connsiteY24" fmla="*/ 962025 h 2206753"/>
              <a:gd name="connsiteX25" fmla="*/ 2176463 w 2185988"/>
              <a:gd name="connsiteY25" fmla="*/ 1214437 h 2206753"/>
              <a:gd name="connsiteX26" fmla="*/ 2185988 w 2185988"/>
              <a:gd name="connsiteY26" fmla="*/ 1428750 h 2206753"/>
              <a:gd name="connsiteX27" fmla="*/ 2171700 w 2185988"/>
              <a:gd name="connsiteY27" fmla="*/ 1609725 h 2206753"/>
              <a:gd name="connsiteX28" fmla="*/ 2124075 w 2185988"/>
              <a:gd name="connsiteY28" fmla="*/ 1804987 h 2206753"/>
              <a:gd name="connsiteX29" fmla="*/ 2038350 w 2185988"/>
              <a:gd name="connsiteY29" fmla="*/ 1981200 h 2206753"/>
              <a:gd name="connsiteX30" fmla="*/ 1957388 w 2185988"/>
              <a:gd name="connsiteY30" fmla="*/ 2100262 h 2206753"/>
              <a:gd name="connsiteX31" fmla="*/ 1881757 w 2185988"/>
              <a:gd name="connsiteY31" fmla="*/ 2206753 h 2206753"/>
              <a:gd name="connsiteX0" fmla="*/ 0 w 2185988"/>
              <a:gd name="connsiteY0" fmla="*/ 318582 h 2211010"/>
              <a:gd name="connsiteX1" fmla="*/ 157163 w 2185988"/>
              <a:gd name="connsiteY1" fmla="*/ 189994 h 2211010"/>
              <a:gd name="connsiteX2" fmla="*/ 333375 w 2185988"/>
              <a:gd name="connsiteY2" fmla="*/ 99507 h 2211010"/>
              <a:gd name="connsiteX3" fmla="*/ 495300 w 2185988"/>
              <a:gd name="connsiteY3" fmla="*/ 37594 h 2211010"/>
              <a:gd name="connsiteX4" fmla="*/ 690563 w 2185988"/>
              <a:gd name="connsiteY4" fmla="*/ 4257 h 2211010"/>
              <a:gd name="connsiteX5" fmla="*/ 871538 w 2185988"/>
              <a:gd name="connsiteY5" fmla="*/ 9019 h 2211010"/>
              <a:gd name="connsiteX6" fmla="*/ 1066800 w 2185988"/>
              <a:gd name="connsiteY6" fmla="*/ 32832 h 2211010"/>
              <a:gd name="connsiteX7" fmla="*/ 1276350 w 2185988"/>
              <a:gd name="connsiteY7" fmla="*/ 109032 h 2211010"/>
              <a:gd name="connsiteX8" fmla="*/ 1428750 w 2185988"/>
              <a:gd name="connsiteY8" fmla="*/ 175707 h 2211010"/>
              <a:gd name="connsiteX9" fmla="*/ 1512708 w 2185988"/>
              <a:gd name="connsiteY9" fmla="*/ 113545 h 2211010"/>
              <a:gd name="connsiteX10" fmla="*/ 1608190 w 2185988"/>
              <a:gd name="connsiteY10" fmla="*/ 54992 h 2211010"/>
              <a:gd name="connsiteX11" fmla="*/ 1723842 w 2185988"/>
              <a:gd name="connsiteY11" fmla="*/ 14444 h 2211010"/>
              <a:gd name="connsiteX12" fmla="*/ 1835105 w 2185988"/>
              <a:gd name="connsiteY12" fmla="*/ 160 h 2211010"/>
              <a:gd name="connsiteX13" fmla="*/ 1921004 w 2185988"/>
              <a:gd name="connsiteY13" fmla="*/ 25881 h 2211010"/>
              <a:gd name="connsiteX14" fmla="*/ 1998663 w 2185988"/>
              <a:gd name="connsiteY14" fmla="*/ 49031 h 2211010"/>
              <a:gd name="connsiteX15" fmla="*/ 2052027 w 2185988"/>
              <a:gd name="connsiteY15" fmla="*/ 88864 h 2211010"/>
              <a:gd name="connsiteX16" fmla="*/ 2104411 w 2185988"/>
              <a:gd name="connsiteY16" fmla="*/ 150034 h 2211010"/>
              <a:gd name="connsiteX17" fmla="*/ 2158670 w 2185988"/>
              <a:gd name="connsiteY17" fmla="*/ 240038 h 2211010"/>
              <a:gd name="connsiteX18" fmla="*/ 2177590 w 2185988"/>
              <a:gd name="connsiteY18" fmla="*/ 339457 h 2211010"/>
              <a:gd name="connsiteX19" fmla="*/ 2176953 w 2185988"/>
              <a:gd name="connsiteY19" fmla="*/ 409725 h 2211010"/>
              <a:gd name="connsiteX20" fmla="*/ 2168833 w 2185988"/>
              <a:gd name="connsiteY20" fmla="*/ 494134 h 2211010"/>
              <a:gd name="connsiteX21" fmla="*/ 2134294 w 2185988"/>
              <a:gd name="connsiteY21" fmla="*/ 567069 h 2211010"/>
              <a:gd name="connsiteX22" fmla="*/ 2095503 w 2185988"/>
              <a:gd name="connsiteY22" fmla="*/ 629760 h 2211010"/>
              <a:gd name="connsiteX23" fmla="*/ 2005780 w 2185988"/>
              <a:gd name="connsiteY23" fmla="*/ 742114 h 2211010"/>
              <a:gd name="connsiteX24" fmla="*/ 2105025 w 2185988"/>
              <a:gd name="connsiteY24" fmla="*/ 966282 h 2211010"/>
              <a:gd name="connsiteX25" fmla="*/ 2176463 w 2185988"/>
              <a:gd name="connsiteY25" fmla="*/ 1218694 h 2211010"/>
              <a:gd name="connsiteX26" fmla="*/ 2185988 w 2185988"/>
              <a:gd name="connsiteY26" fmla="*/ 1433007 h 2211010"/>
              <a:gd name="connsiteX27" fmla="*/ 2171700 w 2185988"/>
              <a:gd name="connsiteY27" fmla="*/ 1613982 h 2211010"/>
              <a:gd name="connsiteX28" fmla="*/ 2124075 w 2185988"/>
              <a:gd name="connsiteY28" fmla="*/ 1809244 h 2211010"/>
              <a:gd name="connsiteX29" fmla="*/ 2038350 w 2185988"/>
              <a:gd name="connsiteY29" fmla="*/ 1985457 h 2211010"/>
              <a:gd name="connsiteX30" fmla="*/ 1957388 w 2185988"/>
              <a:gd name="connsiteY30" fmla="*/ 2104519 h 2211010"/>
              <a:gd name="connsiteX31" fmla="*/ 1881757 w 2185988"/>
              <a:gd name="connsiteY31" fmla="*/ 2211010 h 2211010"/>
              <a:gd name="connsiteX0" fmla="*/ 0 w 2185988"/>
              <a:gd name="connsiteY0" fmla="*/ 318582 h 2211010"/>
              <a:gd name="connsiteX1" fmla="*/ 157163 w 2185988"/>
              <a:gd name="connsiteY1" fmla="*/ 189994 h 2211010"/>
              <a:gd name="connsiteX2" fmla="*/ 333375 w 2185988"/>
              <a:gd name="connsiteY2" fmla="*/ 99507 h 2211010"/>
              <a:gd name="connsiteX3" fmla="*/ 495300 w 2185988"/>
              <a:gd name="connsiteY3" fmla="*/ 37594 h 2211010"/>
              <a:gd name="connsiteX4" fmla="*/ 690563 w 2185988"/>
              <a:gd name="connsiteY4" fmla="*/ 4257 h 2211010"/>
              <a:gd name="connsiteX5" fmla="*/ 871538 w 2185988"/>
              <a:gd name="connsiteY5" fmla="*/ 9019 h 2211010"/>
              <a:gd name="connsiteX6" fmla="*/ 1066800 w 2185988"/>
              <a:gd name="connsiteY6" fmla="*/ 32832 h 2211010"/>
              <a:gd name="connsiteX7" fmla="*/ 1276350 w 2185988"/>
              <a:gd name="connsiteY7" fmla="*/ 109032 h 2211010"/>
              <a:gd name="connsiteX8" fmla="*/ 1428750 w 2185988"/>
              <a:gd name="connsiteY8" fmla="*/ 175707 h 2211010"/>
              <a:gd name="connsiteX9" fmla="*/ 1512708 w 2185988"/>
              <a:gd name="connsiteY9" fmla="*/ 113545 h 2211010"/>
              <a:gd name="connsiteX10" fmla="*/ 1608190 w 2185988"/>
              <a:gd name="connsiteY10" fmla="*/ 54992 h 2211010"/>
              <a:gd name="connsiteX11" fmla="*/ 1723842 w 2185988"/>
              <a:gd name="connsiteY11" fmla="*/ 14444 h 2211010"/>
              <a:gd name="connsiteX12" fmla="*/ 1835105 w 2185988"/>
              <a:gd name="connsiteY12" fmla="*/ 160 h 2211010"/>
              <a:gd name="connsiteX13" fmla="*/ 1923158 w 2185988"/>
              <a:gd name="connsiteY13" fmla="*/ 19337 h 2211010"/>
              <a:gd name="connsiteX14" fmla="*/ 1998663 w 2185988"/>
              <a:gd name="connsiteY14" fmla="*/ 49031 h 2211010"/>
              <a:gd name="connsiteX15" fmla="*/ 2052027 w 2185988"/>
              <a:gd name="connsiteY15" fmla="*/ 88864 h 2211010"/>
              <a:gd name="connsiteX16" fmla="*/ 2104411 w 2185988"/>
              <a:gd name="connsiteY16" fmla="*/ 150034 h 2211010"/>
              <a:gd name="connsiteX17" fmla="*/ 2158670 w 2185988"/>
              <a:gd name="connsiteY17" fmla="*/ 240038 h 2211010"/>
              <a:gd name="connsiteX18" fmla="*/ 2177590 w 2185988"/>
              <a:gd name="connsiteY18" fmla="*/ 339457 h 2211010"/>
              <a:gd name="connsiteX19" fmla="*/ 2176953 w 2185988"/>
              <a:gd name="connsiteY19" fmla="*/ 409725 h 2211010"/>
              <a:gd name="connsiteX20" fmla="*/ 2168833 w 2185988"/>
              <a:gd name="connsiteY20" fmla="*/ 494134 h 2211010"/>
              <a:gd name="connsiteX21" fmla="*/ 2134294 w 2185988"/>
              <a:gd name="connsiteY21" fmla="*/ 567069 h 2211010"/>
              <a:gd name="connsiteX22" fmla="*/ 2095503 w 2185988"/>
              <a:gd name="connsiteY22" fmla="*/ 629760 h 2211010"/>
              <a:gd name="connsiteX23" fmla="*/ 2005780 w 2185988"/>
              <a:gd name="connsiteY23" fmla="*/ 742114 h 2211010"/>
              <a:gd name="connsiteX24" fmla="*/ 2105025 w 2185988"/>
              <a:gd name="connsiteY24" fmla="*/ 966282 h 2211010"/>
              <a:gd name="connsiteX25" fmla="*/ 2176463 w 2185988"/>
              <a:gd name="connsiteY25" fmla="*/ 1218694 h 2211010"/>
              <a:gd name="connsiteX26" fmla="*/ 2185988 w 2185988"/>
              <a:gd name="connsiteY26" fmla="*/ 1433007 h 2211010"/>
              <a:gd name="connsiteX27" fmla="*/ 2171700 w 2185988"/>
              <a:gd name="connsiteY27" fmla="*/ 1613982 h 2211010"/>
              <a:gd name="connsiteX28" fmla="*/ 2124075 w 2185988"/>
              <a:gd name="connsiteY28" fmla="*/ 1809244 h 2211010"/>
              <a:gd name="connsiteX29" fmla="*/ 2038350 w 2185988"/>
              <a:gd name="connsiteY29" fmla="*/ 1985457 h 2211010"/>
              <a:gd name="connsiteX30" fmla="*/ 1957388 w 2185988"/>
              <a:gd name="connsiteY30" fmla="*/ 2104519 h 2211010"/>
              <a:gd name="connsiteX31" fmla="*/ 1881757 w 2185988"/>
              <a:gd name="connsiteY31" fmla="*/ 2211010 h 2211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85988" h="2211010">
                <a:moveTo>
                  <a:pt x="0" y="318582"/>
                </a:moveTo>
                <a:lnTo>
                  <a:pt x="157163" y="189994"/>
                </a:lnTo>
                <a:lnTo>
                  <a:pt x="333375" y="99507"/>
                </a:lnTo>
                <a:lnTo>
                  <a:pt x="495300" y="37594"/>
                </a:lnTo>
                <a:lnTo>
                  <a:pt x="690563" y="4257"/>
                </a:lnTo>
                <a:lnTo>
                  <a:pt x="871538" y="9019"/>
                </a:lnTo>
                <a:lnTo>
                  <a:pt x="1066800" y="32832"/>
                </a:lnTo>
                <a:lnTo>
                  <a:pt x="1276350" y="109032"/>
                </a:lnTo>
                <a:lnTo>
                  <a:pt x="1428750" y="175707"/>
                </a:lnTo>
                <a:lnTo>
                  <a:pt x="1512708" y="113545"/>
                </a:lnTo>
                <a:lnTo>
                  <a:pt x="1608190" y="54992"/>
                </a:lnTo>
                <a:cubicBezTo>
                  <a:pt x="1657731" y="29206"/>
                  <a:pt x="1686382" y="20310"/>
                  <a:pt x="1723842" y="14444"/>
                </a:cubicBezTo>
                <a:cubicBezTo>
                  <a:pt x="1761302" y="8578"/>
                  <a:pt x="1802604" y="-1383"/>
                  <a:pt x="1835105" y="160"/>
                </a:cubicBezTo>
                <a:lnTo>
                  <a:pt x="1923158" y="19337"/>
                </a:lnTo>
                <a:lnTo>
                  <a:pt x="1998663" y="49031"/>
                </a:lnTo>
                <a:lnTo>
                  <a:pt x="2052027" y="88864"/>
                </a:lnTo>
                <a:lnTo>
                  <a:pt x="2104411" y="150034"/>
                </a:lnTo>
                <a:cubicBezTo>
                  <a:pt x="2122185" y="175230"/>
                  <a:pt x="2146474" y="208468"/>
                  <a:pt x="2158670" y="240038"/>
                </a:cubicBezTo>
                <a:cubicBezTo>
                  <a:pt x="2170867" y="271609"/>
                  <a:pt x="2174543" y="311176"/>
                  <a:pt x="2177590" y="339457"/>
                </a:cubicBezTo>
                <a:cubicBezTo>
                  <a:pt x="2177378" y="362880"/>
                  <a:pt x="2177165" y="386302"/>
                  <a:pt x="2176953" y="409725"/>
                </a:cubicBezTo>
                <a:lnTo>
                  <a:pt x="2168833" y="494134"/>
                </a:lnTo>
                <a:lnTo>
                  <a:pt x="2134294" y="567069"/>
                </a:lnTo>
                <a:lnTo>
                  <a:pt x="2095503" y="629760"/>
                </a:lnTo>
                <a:lnTo>
                  <a:pt x="2005780" y="742114"/>
                </a:lnTo>
                <a:lnTo>
                  <a:pt x="2105025" y="966282"/>
                </a:lnTo>
                <a:lnTo>
                  <a:pt x="2176463" y="1218694"/>
                </a:lnTo>
                <a:lnTo>
                  <a:pt x="2185988" y="1433007"/>
                </a:lnTo>
                <a:lnTo>
                  <a:pt x="2171700" y="1613982"/>
                </a:lnTo>
                <a:lnTo>
                  <a:pt x="2124075" y="1809244"/>
                </a:lnTo>
                <a:lnTo>
                  <a:pt x="2038350" y="1985457"/>
                </a:lnTo>
                <a:lnTo>
                  <a:pt x="1957388" y="2104519"/>
                </a:lnTo>
                <a:cubicBezTo>
                  <a:pt x="1926084" y="2148243"/>
                  <a:pt x="1913061" y="2167286"/>
                  <a:pt x="1881757" y="2211010"/>
                </a:cubicBezTo>
              </a:path>
            </a:pathLst>
          </a:cu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pitchFamily="116" charset="-128"/>
            </a:endParaRPr>
          </a:p>
        </p:txBody>
      </p:sp>
      <p:sp>
        <p:nvSpPr>
          <p:cNvPr id="13" name="Straight Arrow Connector 105"/>
          <p:cNvSpPr>
            <a:spLocks noChangeShapeType="1"/>
          </p:cNvSpPr>
          <p:nvPr/>
        </p:nvSpPr>
        <p:spPr bwMode="auto">
          <a:xfrm rot="18900000" flipV="1">
            <a:off x="5123285" y="4094757"/>
            <a:ext cx="3584695" cy="0"/>
          </a:xfrm>
          <a:prstGeom prst="straightConnector1">
            <a:avLst/>
          </a:prstGeom>
          <a:noFill/>
          <a:ln w="25400">
            <a:solidFill>
              <a:srgbClr val="FFC000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+mn-lt"/>
            </a:endParaRPr>
          </a:p>
        </p:txBody>
      </p:sp>
      <p:sp>
        <p:nvSpPr>
          <p:cNvPr id="14" name="Straight Arrow Connector 105"/>
          <p:cNvSpPr>
            <a:spLocks noChangeShapeType="1"/>
          </p:cNvSpPr>
          <p:nvPr/>
        </p:nvSpPr>
        <p:spPr bwMode="auto">
          <a:xfrm rot="18900000" flipV="1">
            <a:off x="192990" y="2867184"/>
            <a:ext cx="3931920" cy="0"/>
          </a:xfrm>
          <a:prstGeom prst="straightConnector1">
            <a:avLst/>
          </a:prstGeom>
          <a:noFill/>
          <a:ln w="25400">
            <a:solidFill>
              <a:srgbClr val="FFC000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+mn-lt"/>
            </a:endParaRPr>
          </a:p>
        </p:txBody>
      </p:sp>
      <p:sp>
        <p:nvSpPr>
          <p:cNvPr id="44" name="Line 69"/>
          <p:cNvSpPr>
            <a:spLocks noChangeShapeType="1"/>
          </p:cNvSpPr>
          <p:nvPr/>
        </p:nvSpPr>
        <p:spPr bwMode="auto">
          <a:xfrm flipH="1" flipV="1">
            <a:off x="2738580" y="2286184"/>
            <a:ext cx="2089214" cy="2089214"/>
          </a:xfrm>
          <a:prstGeom prst="line">
            <a:avLst/>
          </a:prstGeom>
          <a:noFill/>
          <a:ln w="254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5" name="Line 70"/>
          <p:cNvSpPr>
            <a:spLocks noChangeShapeType="1"/>
          </p:cNvSpPr>
          <p:nvPr/>
        </p:nvSpPr>
        <p:spPr bwMode="auto">
          <a:xfrm flipH="1" flipV="1">
            <a:off x="2585969" y="2438795"/>
            <a:ext cx="2241825" cy="2241825"/>
          </a:xfrm>
          <a:prstGeom prst="line">
            <a:avLst/>
          </a:prstGeom>
          <a:noFill/>
          <a:ln w="254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6" name="Line 71"/>
          <p:cNvSpPr>
            <a:spLocks noChangeShapeType="1"/>
          </p:cNvSpPr>
          <p:nvPr/>
        </p:nvSpPr>
        <p:spPr bwMode="auto">
          <a:xfrm flipH="1" flipV="1">
            <a:off x="2433356" y="2591409"/>
            <a:ext cx="2394438" cy="2394438"/>
          </a:xfrm>
          <a:prstGeom prst="line">
            <a:avLst/>
          </a:prstGeom>
          <a:noFill/>
          <a:ln w="254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7" name="Line 72"/>
          <p:cNvSpPr>
            <a:spLocks noChangeShapeType="1"/>
          </p:cNvSpPr>
          <p:nvPr/>
        </p:nvSpPr>
        <p:spPr bwMode="auto">
          <a:xfrm flipH="1" flipV="1">
            <a:off x="2280745" y="2744019"/>
            <a:ext cx="2547049" cy="2547049"/>
          </a:xfrm>
          <a:prstGeom prst="line">
            <a:avLst/>
          </a:prstGeom>
          <a:noFill/>
          <a:ln w="254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8" name="Line 73"/>
          <p:cNvSpPr>
            <a:spLocks noChangeShapeType="1"/>
          </p:cNvSpPr>
          <p:nvPr/>
        </p:nvSpPr>
        <p:spPr bwMode="auto">
          <a:xfrm flipH="1" flipV="1">
            <a:off x="2128132" y="2896631"/>
            <a:ext cx="2693617" cy="2693617"/>
          </a:xfrm>
          <a:prstGeom prst="line">
            <a:avLst/>
          </a:prstGeom>
          <a:noFill/>
          <a:ln w="254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9" name="Line 74"/>
          <p:cNvSpPr>
            <a:spLocks noChangeShapeType="1"/>
          </p:cNvSpPr>
          <p:nvPr/>
        </p:nvSpPr>
        <p:spPr bwMode="auto">
          <a:xfrm flipH="1" flipV="1">
            <a:off x="1975520" y="3049244"/>
            <a:ext cx="2578128" cy="2578128"/>
          </a:xfrm>
          <a:prstGeom prst="line">
            <a:avLst/>
          </a:prstGeom>
          <a:noFill/>
          <a:ln w="254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0" name="Line 75"/>
          <p:cNvSpPr>
            <a:spLocks noChangeShapeType="1"/>
          </p:cNvSpPr>
          <p:nvPr/>
        </p:nvSpPr>
        <p:spPr bwMode="auto">
          <a:xfrm flipH="1" flipV="1">
            <a:off x="1822908" y="3201855"/>
            <a:ext cx="2409760" cy="2409760"/>
          </a:xfrm>
          <a:prstGeom prst="line">
            <a:avLst/>
          </a:prstGeom>
          <a:noFill/>
          <a:ln w="254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1" name="Line 76"/>
          <p:cNvSpPr>
            <a:spLocks noChangeShapeType="1"/>
          </p:cNvSpPr>
          <p:nvPr/>
        </p:nvSpPr>
        <p:spPr bwMode="auto">
          <a:xfrm flipH="1" flipV="1">
            <a:off x="1670297" y="3354467"/>
            <a:ext cx="2283205" cy="2283205"/>
          </a:xfrm>
          <a:prstGeom prst="line">
            <a:avLst/>
          </a:prstGeom>
          <a:noFill/>
          <a:ln w="254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2" name="Line 76"/>
          <p:cNvSpPr>
            <a:spLocks noChangeShapeType="1"/>
          </p:cNvSpPr>
          <p:nvPr/>
        </p:nvSpPr>
        <p:spPr bwMode="auto">
          <a:xfrm flipH="1" flipV="1">
            <a:off x="1517895" y="3506869"/>
            <a:ext cx="2104746" cy="2104746"/>
          </a:xfrm>
          <a:prstGeom prst="line">
            <a:avLst/>
          </a:prstGeom>
          <a:noFill/>
          <a:ln w="254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3" name="Line 76"/>
          <p:cNvSpPr>
            <a:spLocks noChangeShapeType="1"/>
          </p:cNvSpPr>
          <p:nvPr/>
        </p:nvSpPr>
        <p:spPr bwMode="auto">
          <a:xfrm flipH="1" flipV="1">
            <a:off x="1365495" y="3659269"/>
            <a:ext cx="1968103" cy="1968103"/>
          </a:xfrm>
          <a:prstGeom prst="line">
            <a:avLst/>
          </a:prstGeom>
          <a:noFill/>
          <a:ln w="254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6" name="Straight Arrow Connector 105"/>
          <p:cNvSpPr>
            <a:spLocks noChangeShapeType="1"/>
          </p:cNvSpPr>
          <p:nvPr/>
        </p:nvSpPr>
        <p:spPr bwMode="auto">
          <a:xfrm rot="17100000" flipV="1">
            <a:off x="5569015" y="4026671"/>
            <a:ext cx="2693235" cy="0"/>
          </a:xfrm>
          <a:prstGeom prst="straightConnector1">
            <a:avLst/>
          </a:prstGeom>
          <a:noFill/>
          <a:ln w="25400">
            <a:solidFill>
              <a:srgbClr val="FFC000"/>
            </a:solidFill>
            <a:prstDash val="dash"/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+mn-lt"/>
            </a:endParaRPr>
          </a:p>
        </p:txBody>
      </p:sp>
      <p:sp>
        <p:nvSpPr>
          <p:cNvPr id="58" name="Straight Arrow Connector 105"/>
          <p:cNvSpPr>
            <a:spLocks noChangeShapeType="1"/>
          </p:cNvSpPr>
          <p:nvPr/>
        </p:nvSpPr>
        <p:spPr bwMode="auto">
          <a:xfrm rot="18000000" flipV="1">
            <a:off x="5530444" y="4083451"/>
            <a:ext cx="2752973" cy="14926"/>
          </a:xfrm>
          <a:prstGeom prst="straightConnector1">
            <a:avLst/>
          </a:prstGeom>
          <a:noFill/>
          <a:ln w="25400">
            <a:solidFill>
              <a:srgbClr val="FFC000"/>
            </a:solidFill>
            <a:prstDash val="dash"/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+mn-lt"/>
            </a:endParaRPr>
          </a:p>
        </p:txBody>
      </p:sp>
      <p:sp>
        <p:nvSpPr>
          <p:cNvPr id="59" name="Straight Arrow Connector 105"/>
          <p:cNvSpPr>
            <a:spLocks noChangeShapeType="1"/>
          </p:cNvSpPr>
          <p:nvPr/>
        </p:nvSpPr>
        <p:spPr bwMode="auto">
          <a:xfrm rot="15300000" flipV="1">
            <a:off x="5506504" y="3976196"/>
            <a:ext cx="2693235" cy="0"/>
          </a:xfrm>
          <a:prstGeom prst="straightConnector1">
            <a:avLst/>
          </a:prstGeom>
          <a:noFill/>
          <a:ln w="25400">
            <a:solidFill>
              <a:srgbClr val="FFC000"/>
            </a:solidFill>
            <a:prstDash val="dash"/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+mn-lt"/>
            </a:endParaRPr>
          </a:p>
        </p:txBody>
      </p:sp>
      <p:sp>
        <p:nvSpPr>
          <p:cNvPr id="62" name="Straight Arrow Connector 105"/>
          <p:cNvSpPr>
            <a:spLocks noChangeShapeType="1"/>
          </p:cNvSpPr>
          <p:nvPr/>
        </p:nvSpPr>
        <p:spPr bwMode="auto">
          <a:xfrm rot="16200000" flipV="1">
            <a:off x="5530916" y="3985723"/>
            <a:ext cx="2693235" cy="0"/>
          </a:xfrm>
          <a:prstGeom prst="straightConnector1">
            <a:avLst/>
          </a:prstGeom>
          <a:noFill/>
          <a:ln w="25400">
            <a:solidFill>
              <a:srgbClr val="FFC000"/>
            </a:solidFill>
            <a:prstDash val="dash"/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+mn-lt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/>
            <a:r>
              <a:rPr lang="en-US" kern="0" dirty="0" smtClean="0"/>
              <a:t>Slice from 1D Projections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27097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medicine.usask.ca/medical-imaging/clinical_services/images/PET_CT%20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9" y="3289955"/>
            <a:ext cx="7278338" cy="356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741" y="973666"/>
            <a:ext cx="2745086" cy="26416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8839200" cy="67733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Positron Emission Tomography</a:t>
            </a:r>
            <a:endParaRPr lang="en-US" sz="4000" b="1" kern="0" dirty="0"/>
          </a:p>
        </p:txBody>
      </p:sp>
    </p:spTree>
    <p:extLst>
      <p:ext uri="{BB962C8B-B14F-4D97-AF65-F5344CB8AC3E}">
        <p14:creationId xmlns:p14="http://schemas.microsoft.com/office/powerpoint/2010/main" val="175924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cdn.medgadget.com/wp-content/uploads/2012/06/GE-Optima-NM-CT-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99" y="2426649"/>
            <a:ext cx="7843101" cy="443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4" y="1210558"/>
            <a:ext cx="3039533" cy="243218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8839200" cy="67733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Single Photon Emission CT</a:t>
            </a:r>
            <a:endParaRPr lang="en-US" sz="4000" b="1" kern="0" dirty="0"/>
          </a:p>
        </p:txBody>
      </p:sp>
    </p:spTree>
    <p:extLst>
      <p:ext uri="{BB962C8B-B14F-4D97-AF65-F5344CB8AC3E}">
        <p14:creationId xmlns:p14="http://schemas.microsoft.com/office/powerpoint/2010/main" val="98748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royalmarsden.org/image/article-photos/m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67404"/>
            <a:ext cx="9144001" cy="34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encrypted-tbn3.gstatic.com/images?q=tbn:ANd9GcQiQtiqRfoCfDckdEDR74kNgZ7I_IDrozzWRBwii4HXgRgMP4W8C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36251"/>
            <a:ext cx="2980267" cy="27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8839200" cy="67733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Magnetic Resonance Imaging</a:t>
            </a:r>
            <a:endParaRPr lang="en-US" sz="4000" b="1" kern="0" dirty="0"/>
          </a:p>
        </p:txBody>
      </p:sp>
    </p:spTree>
    <p:extLst>
      <p:ext uri="{BB962C8B-B14F-4D97-AF65-F5344CB8AC3E}">
        <p14:creationId xmlns:p14="http://schemas.microsoft.com/office/powerpoint/2010/main" val="215355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2/2f/CRL_Crown_rump_lengh_12_weeks_ecografia_Dr._Wolfgang_Moro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3" y="1083733"/>
            <a:ext cx="5477933" cy="412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buy-online.com.cn/PIC/PIC/20087119564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18" y="1605808"/>
            <a:ext cx="3072882" cy="515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8839200" cy="67733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Ultrasonic Imaging</a:t>
            </a:r>
            <a:endParaRPr lang="en-US" sz="4000" b="1" kern="0" dirty="0"/>
          </a:p>
        </p:txBody>
      </p:sp>
    </p:spTree>
    <p:extLst>
      <p:ext uri="{BB962C8B-B14F-4D97-AF65-F5344CB8AC3E}">
        <p14:creationId xmlns:p14="http://schemas.microsoft.com/office/powerpoint/2010/main" val="382392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astro.msfc.nasa.gov/research/open1998/xray/xray02_Discov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70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pPr algn="ctr"/>
            <a:r>
              <a:rPr lang="en-US" sz="4000" dirty="0" smtClean="0"/>
              <a:t> Optical Imaging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932136"/>
            <a:ext cx="9126537" cy="546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4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838200"/>
          </a:xfrm>
        </p:spPr>
        <p:txBody>
          <a:bodyPr/>
          <a:lstStyle/>
          <a:p>
            <a:pPr algn="ctr"/>
            <a:r>
              <a:rPr lang="en-US" sz="4000" dirty="0" smtClean="0"/>
              <a:t>Image Analysis</a:t>
            </a:r>
            <a:endParaRPr lang="en-US" sz="4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162" y="1142999"/>
            <a:ext cx="5278438" cy="526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9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an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7984" y="1341666"/>
            <a:ext cx="5525037" cy="519460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07687" y="4952707"/>
            <a:ext cx="2201332" cy="62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ClrTx/>
              <a:tabLst>
                <a:tab pos="914400" algn="l"/>
              </a:tabLst>
            </a:pPr>
            <a:r>
              <a:rPr lang="en-US" sz="1800" kern="0" dirty="0" smtClean="0">
                <a:solidFill>
                  <a:srgbClr val="FFFFFF"/>
                </a:solidFill>
              </a:rPr>
              <a:t>Genotype</a:t>
            </a:r>
          </a:p>
          <a:p>
            <a:pPr marL="457200" indent="-457200">
              <a:spcBef>
                <a:spcPts val="0"/>
              </a:spcBef>
              <a:buClrTx/>
              <a:buFont typeface="Arial" pitchFamily="34" charset="0"/>
              <a:buChar char="•"/>
            </a:pPr>
            <a:endParaRPr lang="en-US" sz="1800" kern="0" dirty="0" smtClean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104508" y="4384276"/>
            <a:ext cx="2762518" cy="62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ClrTx/>
              <a:tabLst>
                <a:tab pos="914400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Phenotype</a:t>
            </a:r>
          </a:p>
          <a:p>
            <a:pPr marL="457200" indent="-457200">
              <a:spcBef>
                <a:spcPts val="0"/>
              </a:spcBef>
              <a:buClrTx/>
              <a:buFont typeface="Arial" pitchFamily="34" charset="0"/>
              <a:buChar char="•"/>
            </a:pP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186400" y="1730385"/>
            <a:ext cx="1856935" cy="101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spcBef>
                <a:spcPts val="0"/>
              </a:spcBef>
              <a:buClrTx/>
              <a:tabLst>
                <a:tab pos="914400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Biomedical Imaging</a:t>
            </a:r>
          </a:p>
          <a:p>
            <a:pPr marL="457200" indent="-457200" algn="ctr">
              <a:spcBef>
                <a:spcPts val="0"/>
              </a:spcBef>
              <a:buClrTx/>
              <a:buFont typeface="Arial" pitchFamily="34" charset="0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88776" y="5140420"/>
            <a:ext cx="3346784" cy="50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spcBef>
                <a:spcPts val="0"/>
              </a:spcBef>
              <a:buClrTx/>
              <a:tabLst>
                <a:tab pos="914400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Bioinformatics</a:t>
            </a:r>
          </a:p>
          <a:p>
            <a:pPr marL="457200" indent="-457200" algn="ctr">
              <a:spcBef>
                <a:spcPts val="0"/>
              </a:spcBef>
              <a:buClrTx/>
              <a:buFont typeface="Arial" pitchFamily="34" charset="0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cxnSp>
        <p:nvCxnSpPr>
          <p:cNvPr id="11" name="Curved Connector 10"/>
          <p:cNvCxnSpPr>
            <a:stCxn id="9" idx="2"/>
            <a:endCxn id="10" idx="0"/>
          </p:cNvCxnSpPr>
          <p:nvPr/>
        </p:nvCxnSpPr>
        <p:spPr bwMode="auto">
          <a:xfrm rot="5400000">
            <a:off x="3441066" y="1466617"/>
            <a:ext cx="2394905" cy="49527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03200" cap="flat" cmpd="sng" algn="ctr">
            <a:solidFill>
              <a:srgbClr val="33CC33">
                <a:alpha val="86000"/>
              </a:srgb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Big Picture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1084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Lab 1: MatLab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593" y="1167234"/>
            <a:ext cx="3836276" cy="1333920"/>
          </a:xfrm>
        </p:spPr>
        <p:txBody>
          <a:bodyPr/>
          <a:lstStyle/>
          <a:p>
            <a:r>
              <a:rPr lang="en-US" sz="1800" dirty="0" smtClean="0"/>
              <a:t>It can be downloaded from Web.</a:t>
            </a:r>
          </a:p>
          <a:p>
            <a:r>
              <a:rPr lang="en-US" sz="1800" dirty="0" smtClean="0"/>
              <a:t>Read the first chapter first.</a:t>
            </a:r>
          </a:p>
          <a:p>
            <a:r>
              <a:rPr lang="en-US" sz="1800" dirty="0" smtClean="0"/>
              <a:t>Go through Onramp.</a:t>
            </a:r>
          </a:p>
          <a:p>
            <a:r>
              <a:rPr lang="en-US" sz="1800" dirty="0" smtClean="0"/>
              <a:t>Get help from TA if needed.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1" y="1167234"/>
            <a:ext cx="3499687" cy="4252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593" y="2677788"/>
            <a:ext cx="4824289" cy="400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3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1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6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Deep Learning</a:t>
            </a:r>
            <a:endParaRPr lang="en-US" sz="4000" dirty="0"/>
          </a:p>
        </p:txBody>
      </p:sp>
      <p:pic>
        <p:nvPicPr>
          <p:cNvPr id="6148" name="Picture 4" descr="http://k.sinaimg.cn/n/sports/transform/20160129/42AD-fxnzanh0299340.jpg/w5705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0600"/>
            <a:ext cx="9144001" cy="58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46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824212" y="1713356"/>
          <a:ext cx="7052209" cy="4383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Content Placeholder 2"/>
          <p:cNvSpPr txBox="1">
            <a:spLocks/>
          </p:cNvSpPr>
          <p:nvPr/>
        </p:nvSpPr>
        <p:spPr bwMode="auto">
          <a:xfrm rot="20700000">
            <a:off x="2339250" y="4368893"/>
            <a:ext cx="2230100" cy="41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600" i="1" kern="0" dirty="0" smtClean="0">
                <a:solidFill>
                  <a:srgbClr val="00B0F0"/>
                </a:solidFill>
              </a:rPr>
              <a:t>Medical Imaging</a:t>
            </a:r>
            <a:endParaRPr lang="en-US" sz="1600" i="1" kern="0" dirty="0">
              <a:solidFill>
                <a:srgbClr val="00B0F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 rot="19800000">
            <a:off x="3922052" y="4640287"/>
            <a:ext cx="2230100" cy="41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600" i="1" kern="0" dirty="0" smtClean="0">
                <a:solidFill>
                  <a:srgbClr val="FF9900"/>
                </a:solidFill>
              </a:rPr>
              <a:t>Machine Learning</a:t>
            </a:r>
            <a:endParaRPr lang="en-US" sz="1600" i="1" kern="0" dirty="0">
              <a:solidFill>
                <a:srgbClr val="FF99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1426171" y="5804384"/>
            <a:ext cx="665255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1045847" y="5843964"/>
            <a:ext cx="1143558" cy="4174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i="1" kern="0" dirty="0" smtClean="0">
                <a:solidFill>
                  <a:schemeClr val="tx1"/>
                </a:solidFill>
              </a:rPr>
              <a:t>1996</a:t>
            </a:r>
            <a:endParaRPr lang="en-US" sz="1400" i="1" kern="0" dirty="0">
              <a:solidFill>
                <a:schemeClr val="tx1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100946" y="5843964"/>
            <a:ext cx="1143558" cy="4174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i="1" kern="0" dirty="0" smtClean="0">
                <a:solidFill>
                  <a:schemeClr val="tx1"/>
                </a:solidFill>
              </a:rPr>
              <a:t>2015</a:t>
            </a:r>
            <a:endParaRPr lang="en-US" sz="1400" i="1" kern="0" dirty="0">
              <a:solidFill>
                <a:schemeClr val="tx1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2315129" y="5843964"/>
            <a:ext cx="1143558" cy="4174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i="1" kern="0" dirty="0" smtClean="0">
                <a:solidFill>
                  <a:schemeClr val="tx1"/>
                </a:solidFill>
              </a:rPr>
              <a:t>2000</a:t>
            </a:r>
            <a:endParaRPr lang="en-US" sz="1400" i="1" kern="0" dirty="0">
              <a:solidFill>
                <a:schemeClr val="tx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899999" y="5843964"/>
            <a:ext cx="1143558" cy="4174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i="1" kern="0" dirty="0" smtClean="0">
                <a:solidFill>
                  <a:schemeClr val="tx1"/>
                </a:solidFill>
              </a:rPr>
              <a:t>2005</a:t>
            </a:r>
            <a:endParaRPr lang="en-US" sz="1400" i="1" kern="0" dirty="0">
              <a:solidFill>
                <a:schemeClr val="tx1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5501053" y="5843964"/>
            <a:ext cx="1143558" cy="4174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sz="1400" i="1" kern="0" dirty="0" smtClean="0">
                <a:solidFill>
                  <a:schemeClr val="tx1"/>
                </a:solidFill>
              </a:rPr>
              <a:t>2010</a:t>
            </a:r>
            <a:endParaRPr lang="en-US" sz="1400" i="1" kern="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 flipV="1">
            <a:off x="1440795" y="1630414"/>
            <a:ext cx="1" cy="41830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1553023" y="1764890"/>
            <a:ext cx="4673425" cy="61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1600" i="1" kern="0" dirty="0" smtClean="0">
                <a:solidFill>
                  <a:schemeClr val="tx1"/>
                </a:solidFill>
              </a:rPr>
              <a:t>Number of Papers </a:t>
            </a:r>
            <a:r>
              <a:rPr lang="en-US" sz="1600" b="0" i="1" kern="0" dirty="0" smtClean="0">
                <a:solidFill>
                  <a:schemeClr val="tx1"/>
                </a:solidFill>
              </a:rPr>
              <a:t>According to Topic Search on</a:t>
            </a:r>
            <a:r>
              <a:rPr lang="en-US" sz="1600" b="0" i="1" kern="0" dirty="0">
                <a:solidFill>
                  <a:schemeClr val="tx1"/>
                </a:solidFill>
              </a:rPr>
              <a:t> </a:t>
            </a:r>
            <a:r>
              <a:rPr lang="en-US" sz="1600" b="0" i="1" kern="0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sz="1600" b="0" i="1" kern="0" dirty="0">
                <a:solidFill>
                  <a:schemeClr val="tx1"/>
                </a:solidFill>
                <a:hlinkClick r:id="rId3"/>
              </a:rPr>
              <a:t>://</a:t>
            </a:r>
            <a:r>
              <a:rPr lang="en-US" sz="1600" b="0" i="1" kern="0" dirty="0" smtClean="0">
                <a:solidFill>
                  <a:schemeClr val="tx1"/>
                </a:solidFill>
                <a:hlinkClick r:id="rId3"/>
              </a:rPr>
              <a:t>apps.webofknowledge.com</a:t>
            </a:r>
            <a:r>
              <a:rPr lang="en-US" sz="1600" b="0" i="1" kern="0" dirty="0" smtClean="0">
                <a:solidFill>
                  <a:schemeClr val="tx1"/>
                </a:solidFill>
              </a:rPr>
              <a:t> </a:t>
            </a:r>
            <a:endParaRPr lang="en-US" sz="1600" b="0" i="1" kern="0" dirty="0">
              <a:solidFill>
                <a:schemeClr val="tx1"/>
              </a:solidFill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6156283" y="5397613"/>
            <a:ext cx="1516442" cy="32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1600" i="1" kern="0" dirty="0" smtClean="0">
                <a:solidFill>
                  <a:schemeClr val="tx1"/>
                </a:solidFill>
              </a:rPr>
              <a:t>Past 20 Years</a:t>
            </a:r>
            <a:endParaRPr lang="en-US" sz="1600" b="0" i="1" kern="0" dirty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6798211" y="3268775"/>
            <a:ext cx="191761" cy="191761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152400"/>
            <a:ext cx="9144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b="1" kern="0" dirty="0" smtClean="0"/>
              <a:t>Deep Imaging</a:t>
            </a:r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7681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socialportal.ballywhointeractive.com/images/uploads/daVinci3%28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7" y="990600"/>
            <a:ext cx="5673870" cy="557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/>
          <a:p>
            <a:pPr algn="ctr"/>
            <a:r>
              <a:rPr lang="en-US" sz="4000" dirty="0" smtClean="0"/>
              <a:t>Better Than Google Car</a:t>
            </a:r>
            <a:endParaRPr lang="en-US" sz="4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800389" y="1330386"/>
            <a:ext cx="3191211" cy="489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ClrTx/>
            </a:pPr>
            <a:r>
              <a:rPr lang="en-US" sz="2000" b="0" kern="0" dirty="0" smtClean="0">
                <a:solidFill>
                  <a:schemeClr val="tx1"/>
                </a:solidFill>
              </a:rPr>
              <a:t>With the rapid development of medical imaging and machine learning, traditional radiologists will disappear in the near future.</a:t>
            </a:r>
          </a:p>
          <a:p>
            <a:pPr eaLnBrk="1" hangingPunct="1">
              <a:buClrTx/>
            </a:pPr>
            <a:endParaRPr lang="en-US" sz="2000" b="0" kern="0" dirty="0">
              <a:solidFill>
                <a:schemeClr val="tx1"/>
              </a:solidFill>
            </a:endParaRPr>
          </a:p>
          <a:p>
            <a:pPr eaLnBrk="1" hangingPunct="1">
              <a:buClrTx/>
            </a:pPr>
            <a:r>
              <a:rPr lang="en-US" sz="2000" b="0" kern="0" dirty="0" smtClean="0">
                <a:solidFill>
                  <a:schemeClr val="tx1"/>
                </a:solidFill>
              </a:rPr>
              <a:t>Multimodality interior tomography will guide precision robotic surgery, and eventually retire traditional surgeons and pathologists.</a:t>
            </a:r>
          </a:p>
          <a:p>
            <a:pPr eaLnBrk="1" hangingPunct="1">
              <a:buClrTx/>
            </a:pPr>
            <a:endParaRPr lang="en-US" sz="2000" b="0" kern="0" dirty="0">
              <a:solidFill>
                <a:schemeClr val="tx1"/>
              </a:solidFill>
            </a:endParaRPr>
          </a:p>
          <a:p>
            <a:pPr eaLnBrk="1" hangingPunct="1">
              <a:buClrTx/>
            </a:pPr>
            <a:r>
              <a:rPr lang="en-US" sz="2000" b="0" kern="0" dirty="0" smtClean="0">
                <a:solidFill>
                  <a:schemeClr val="tx1"/>
                </a:solidFill>
              </a:rPr>
              <a:t>	Ge Wang</a:t>
            </a:r>
          </a:p>
        </p:txBody>
      </p:sp>
    </p:spTree>
    <p:extLst>
      <p:ext uri="{BB962C8B-B14F-4D97-AF65-F5344CB8AC3E}">
        <p14:creationId xmlns:p14="http://schemas.microsoft.com/office/powerpoint/2010/main" val="48310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We Have a Dream</a:t>
            </a:r>
            <a:endParaRPr lang="en-US" sz="4000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011" y="1091379"/>
            <a:ext cx="4358021" cy="2418737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011" y="3466464"/>
            <a:ext cx="4358021" cy="272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s://upload.wikimedia.org/wikipedia/en/f/f9/Elysium_Po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0" y="1091379"/>
            <a:ext cx="3448045" cy="509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26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4hearingtest.com/Images/Digital-Radiograp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7518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066" y="1058334"/>
            <a:ext cx="2810934" cy="281093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152400"/>
            <a:ext cx="8839200" cy="67733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X-ray Radiography</a:t>
            </a:r>
            <a:endParaRPr lang="en-US" sz="4000" b="1" kern="0" dirty="0"/>
          </a:p>
        </p:txBody>
      </p:sp>
    </p:spTree>
    <p:extLst>
      <p:ext uri="{BB962C8B-B14F-4D97-AF65-F5344CB8AC3E}">
        <p14:creationId xmlns:p14="http://schemas.microsoft.com/office/powerpoint/2010/main" val="227368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.medicalexpo.com/images_me/photo-g/pet-scanners-tomography-systems-x-ray-ct-scanners-tomography-pet-70717-3776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4559"/>
            <a:ext cx="9144000" cy="466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projects.galter.northwestern.edu/x-ray/abdomen/ct/transverse3/images/xr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6201"/>
            <a:ext cx="4758267" cy="35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8839200" cy="67733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X-ray Computed Tomography (CT)</a:t>
            </a:r>
            <a:endParaRPr lang="en-US" sz="4000" b="1" kern="0" dirty="0"/>
          </a:p>
        </p:txBody>
      </p:sp>
    </p:spTree>
    <p:extLst>
      <p:ext uri="{BB962C8B-B14F-4D97-AF65-F5344CB8AC3E}">
        <p14:creationId xmlns:p14="http://schemas.microsoft.com/office/powerpoint/2010/main" val="318867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/>
            <a:fld id="{6C89A89B-94DB-104C-B520-29F91C44CDB5}" type="slidenum">
              <a:rPr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8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579"/>
            <a:ext cx="9140993" cy="686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8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t1.gstatic.com/images?q=tbn:ANd9GcSl68r1tOKPe-mCYpfamkHaEwpo7EjlDn-3oGOdhciQU6n80ro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4737100"/>
            <a:ext cx="3552826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2" descr="http://www.computescotland.com/images/98YOJjapMTjGgwzpaTb60ff0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4737100"/>
            <a:ext cx="2813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4737100"/>
            <a:ext cx="2430462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itle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8229600" cy="600075"/>
          </a:xfrm>
        </p:spPr>
        <p:txBody>
          <a:bodyPr/>
          <a:lstStyle/>
          <a:p>
            <a:pPr algn="ctr"/>
            <a:r>
              <a:rPr lang="en-US" altLang="en-US" sz="4000" b="1" dirty="0" smtClean="0"/>
              <a:t>Biomedical Imaging Spectrum</a:t>
            </a:r>
          </a:p>
        </p:txBody>
      </p:sp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2663"/>
            <a:ext cx="9144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12"/>
          <p:cNvSpPr txBox="1">
            <a:spLocks noChangeArrowheads="1"/>
          </p:cNvSpPr>
          <p:nvPr/>
        </p:nvSpPr>
        <p:spPr bwMode="auto">
          <a:xfrm>
            <a:off x="-11113" y="2081213"/>
            <a:ext cx="1722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srgbClr val="0000CC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Nuclear Imaging</a:t>
            </a:r>
          </a:p>
        </p:txBody>
      </p:sp>
      <p:sp>
        <p:nvSpPr>
          <p:cNvPr id="5128" name="Text Box 13"/>
          <p:cNvSpPr txBox="1">
            <a:spLocks noChangeArrowheads="1"/>
          </p:cNvSpPr>
          <p:nvPr/>
        </p:nvSpPr>
        <p:spPr bwMode="auto">
          <a:xfrm>
            <a:off x="2189163" y="2082800"/>
            <a:ext cx="2017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CT/X-Ray</a:t>
            </a:r>
          </a:p>
        </p:txBody>
      </p:sp>
      <p:sp>
        <p:nvSpPr>
          <p:cNvPr id="5129" name="Text Box 14"/>
          <p:cNvSpPr txBox="1">
            <a:spLocks noChangeArrowheads="1"/>
          </p:cNvSpPr>
          <p:nvPr/>
        </p:nvSpPr>
        <p:spPr bwMode="auto">
          <a:xfrm>
            <a:off x="7661275" y="2082800"/>
            <a:ext cx="979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srgbClr val="0000CC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MRI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643438" y="1976438"/>
            <a:ext cx="2017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rgbClr val="FF0000"/>
                </a:solidFill>
                <a:latin typeface="Tahoma" pitchFamily="34" charset="0"/>
              </a:rPr>
              <a:t>Bioluminescence &amp; Fluorescence</a:t>
            </a:r>
            <a:endParaRPr lang="en-US" altLang="zh-CN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513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1738"/>
            <a:ext cx="9139238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737100"/>
            <a:ext cx="2462213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TextBox 1"/>
          <p:cNvSpPr txBox="1">
            <a:spLocks noChangeArrowheads="1"/>
          </p:cNvSpPr>
          <p:nvPr/>
        </p:nvSpPr>
        <p:spPr bwMode="auto">
          <a:xfrm>
            <a:off x="6248400" y="4430713"/>
            <a:ext cx="286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RPI expertise in imaging</a:t>
            </a:r>
          </a:p>
        </p:txBody>
      </p:sp>
    </p:spTree>
    <p:extLst>
      <p:ext uri="{BB962C8B-B14F-4D97-AF65-F5344CB8AC3E}">
        <p14:creationId xmlns:p14="http://schemas.microsoft.com/office/powerpoint/2010/main" val="237700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err="1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6424</TotalTime>
  <Words>721</Words>
  <Application>Microsoft Office PowerPoint</Application>
  <PresentationFormat>On-screen Show (4:3)</PresentationFormat>
  <Paragraphs>315</Paragraphs>
  <Slides>58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ＭＳ Ｐゴシック</vt:lpstr>
      <vt:lpstr>宋体</vt:lpstr>
      <vt:lpstr>Arial</vt:lpstr>
      <vt:lpstr>Calibri</vt:lpstr>
      <vt:lpstr>Calibri Light</vt:lpstr>
      <vt:lpstr>Tahoma</vt:lpstr>
      <vt:lpstr>Times</vt:lpstr>
      <vt:lpstr>Blank Presentation</vt:lpstr>
      <vt:lpstr>Office Theme</vt:lpstr>
      <vt:lpstr>Equation</vt:lpstr>
      <vt:lpstr>PowerPoint Presentation</vt:lpstr>
      <vt:lpstr>Lecture 1: Introduction</vt:lpstr>
      <vt:lpstr>Mystery Vision</vt:lpstr>
      <vt:lpstr>Super Vision</vt:lpstr>
      <vt:lpstr>PowerPoint Presentation</vt:lpstr>
      <vt:lpstr>PowerPoint Presentation</vt:lpstr>
      <vt:lpstr>PowerPoint Presentation</vt:lpstr>
      <vt:lpstr>PowerPoint Presentation</vt:lpstr>
      <vt:lpstr>Biomedical Imaging Spectrum</vt:lpstr>
      <vt:lpstr>Tomography for Inversion</vt:lpstr>
      <vt:lpstr>Blurring &amp; Deblurring</vt:lpstr>
      <vt:lpstr>Harder Than</vt:lpstr>
      <vt:lpstr>Inversion Much Harder</vt:lpstr>
      <vt:lpstr>Highly Interdisciplinary</vt:lpstr>
      <vt:lpstr>Lecture 1: Introduction</vt:lpstr>
      <vt:lpstr>Medical Vision</vt:lpstr>
      <vt:lpstr>Your Need It for Happy Family </vt:lpstr>
      <vt:lpstr>BME in Perspective</vt:lpstr>
      <vt:lpstr>Your Need It for Great Job</vt:lpstr>
      <vt:lpstr>PowerPoint Presentation</vt:lpstr>
      <vt:lpstr>Medical Imaging Market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Lecture 1: Introduction</vt:lpstr>
      <vt:lpstr>Fellow Instructor</vt:lpstr>
      <vt:lpstr>Instructor: http://biotech.rpi.edu/centers/bic</vt:lpstr>
      <vt:lpstr>Imaging Center: Biomedical Imaging Center   http://biotech.rpi.edu/centers/bic</vt:lpstr>
      <vt:lpstr>Biotech &amp; Interdisciplinary Studies</vt:lpstr>
      <vt:lpstr>PowerPoint Presentation</vt:lpstr>
      <vt:lpstr>Fellow Instructor</vt:lpstr>
      <vt:lpstr>Your TA</vt:lpstr>
      <vt:lpstr>Your 1 Slide (Free Form with Photo)</vt:lpstr>
      <vt:lpstr>Lecture 1: Introduction</vt:lpstr>
      <vt:lpstr>BB Schedule for S18</vt:lpstr>
      <vt:lpstr>PowerPoint Presentation</vt:lpstr>
      <vt:lpstr>PowerPoint Presentation</vt:lpstr>
      <vt:lpstr>Digital Properties from Spring’17</vt:lpstr>
      <vt:lpstr>MI-Website by Joshua, Kathleen, &amp; Ge</vt:lpstr>
      <vt:lpstr>Need for a New Textbook</vt:lpstr>
      <vt:lpstr>PowerPoint Presentation</vt:lpstr>
      <vt:lpstr>PowerPoint Presentation</vt:lpstr>
      <vt:lpstr>1D Fourier Transform</vt:lpstr>
      <vt:lpstr>PowerPoint Presentation</vt:lpstr>
      <vt:lpstr>PowerPoint Presentation</vt:lpstr>
      <vt:lpstr>PowerPoint Presentation</vt:lpstr>
      <vt:lpstr>PowerPoint Presentation</vt:lpstr>
      <vt:lpstr> Optical Imaging</vt:lpstr>
      <vt:lpstr>Image Analysis</vt:lpstr>
      <vt:lpstr>Big Picture</vt:lpstr>
      <vt:lpstr>Lab 1: MatLab</vt:lpstr>
      <vt:lpstr>PowerPoint Presentation</vt:lpstr>
      <vt:lpstr>Deep Learning</vt:lpstr>
      <vt:lpstr>PowerPoint Presentation</vt:lpstr>
      <vt:lpstr>Better Than Google Car</vt:lpstr>
      <vt:lpstr>We Have a Dream</vt:lpstr>
    </vt:vector>
  </TitlesOfParts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VT PowerPoint Template2</dc:title>
  <dc:creator>David Stanley</dc:creator>
  <cp:lastModifiedBy>Wang, Ge</cp:lastModifiedBy>
  <cp:revision>2064</cp:revision>
  <cp:lastPrinted>2012-03-08T21:40:16Z</cp:lastPrinted>
  <dcterms:created xsi:type="dcterms:W3CDTF">2006-10-23T16:36:06Z</dcterms:created>
  <dcterms:modified xsi:type="dcterms:W3CDTF">2018-01-23T16:26:45Z</dcterms:modified>
</cp:coreProperties>
</file>